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5"/>
  </p:notesMasterIdLst>
  <p:sldIdLst>
    <p:sldId id="641" r:id="rId2"/>
    <p:sldId id="642" r:id="rId3"/>
    <p:sldId id="643" r:id="rId4"/>
    <p:sldId id="644" r:id="rId5"/>
    <p:sldId id="645" r:id="rId6"/>
    <p:sldId id="646" r:id="rId7"/>
    <p:sldId id="647" r:id="rId8"/>
    <p:sldId id="648" r:id="rId9"/>
    <p:sldId id="649" r:id="rId10"/>
    <p:sldId id="650" r:id="rId11"/>
    <p:sldId id="651" r:id="rId12"/>
    <p:sldId id="652" r:id="rId13"/>
    <p:sldId id="653" r:id="rId14"/>
    <p:sldId id="654" r:id="rId15"/>
    <p:sldId id="655" r:id="rId16"/>
    <p:sldId id="656" r:id="rId17"/>
    <p:sldId id="657" r:id="rId18"/>
    <p:sldId id="658" r:id="rId19"/>
    <p:sldId id="659" r:id="rId20"/>
    <p:sldId id="660" r:id="rId21"/>
    <p:sldId id="661" r:id="rId22"/>
    <p:sldId id="662" r:id="rId23"/>
    <p:sldId id="663" r:id="rId24"/>
    <p:sldId id="664" r:id="rId25"/>
    <p:sldId id="665" r:id="rId26"/>
    <p:sldId id="666" r:id="rId27"/>
    <p:sldId id="667" r:id="rId28"/>
    <p:sldId id="668" r:id="rId29"/>
    <p:sldId id="669" r:id="rId30"/>
    <p:sldId id="670" r:id="rId31"/>
    <p:sldId id="671" r:id="rId32"/>
    <p:sldId id="672" r:id="rId33"/>
    <p:sldId id="673" r:id="rId34"/>
    <p:sldId id="674" r:id="rId35"/>
    <p:sldId id="675" r:id="rId36"/>
    <p:sldId id="676" r:id="rId37"/>
    <p:sldId id="677" r:id="rId38"/>
    <p:sldId id="678" r:id="rId39"/>
    <p:sldId id="679" r:id="rId40"/>
    <p:sldId id="680" r:id="rId41"/>
    <p:sldId id="681" r:id="rId42"/>
    <p:sldId id="682" r:id="rId43"/>
    <p:sldId id="683" r:id="rId44"/>
    <p:sldId id="684" r:id="rId45"/>
    <p:sldId id="685" r:id="rId46"/>
    <p:sldId id="686" r:id="rId47"/>
    <p:sldId id="687" r:id="rId48"/>
    <p:sldId id="688" r:id="rId49"/>
    <p:sldId id="689" r:id="rId50"/>
    <p:sldId id="690" r:id="rId51"/>
    <p:sldId id="691" r:id="rId52"/>
    <p:sldId id="692" r:id="rId53"/>
    <p:sldId id="693" r:id="rId54"/>
    <p:sldId id="694" r:id="rId55"/>
    <p:sldId id="695" r:id="rId56"/>
    <p:sldId id="696" r:id="rId57"/>
    <p:sldId id="697" r:id="rId58"/>
    <p:sldId id="698" r:id="rId59"/>
    <p:sldId id="699" r:id="rId60"/>
    <p:sldId id="700" r:id="rId61"/>
    <p:sldId id="701" r:id="rId62"/>
    <p:sldId id="702" r:id="rId63"/>
    <p:sldId id="703" r:id="rId64"/>
    <p:sldId id="704" r:id="rId65"/>
    <p:sldId id="705" r:id="rId66"/>
    <p:sldId id="706" r:id="rId67"/>
    <p:sldId id="707" r:id="rId68"/>
    <p:sldId id="708" r:id="rId69"/>
    <p:sldId id="709" r:id="rId70"/>
    <p:sldId id="710" r:id="rId71"/>
    <p:sldId id="711" r:id="rId72"/>
    <p:sldId id="712" r:id="rId73"/>
    <p:sldId id="713" r:id="rId74"/>
    <p:sldId id="714" r:id="rId75"/>
    <p:sldId id="715" r:id="rId76"/>
    <p:sldId id="716" r:id="rId77"/>
    <p:sldId id="717" r:id="rId78"/>
    <p:sldId id="718" r:id="rId79"/>
    <p:sldId id="719" r:id="rId80"/>
    <p:sldId id="720" r:id="rId81"/>
    <p:sldId id="721" r:id="rId82"/>
    <p:sldId id="722" r:id="rId83"/>
    <p:sldId id="723" r:id="rId84"/>
    <p:sldId id="724" r:id="rId85"/>
    <p:sldId id="725" r:id="rId86"/>
    <p:sldId id="726" r:id="rId87"/>
    <p:sldId id="727" r:id="rId88"/>
    <p:sldId id="728" r:id="rId89"/>
    <p:sldId id="729" r:id="rId90"/>
    <p:sldId id="730" r:id="rId91"/>
    <p:sldId id="731" r:id="rId92"/>
    <p:sldId id="732" r:id="rId93"/>
    <p:sldId id="733" r:id="rId94"/>
    <p:sldId id="734" r:id="rId95"/>
    <p:sldId id="735" r:id="rId96"/>
    <p:sldId id="736" r:id="rId97"/>
    <p:sldId id="737" r:id="rId98"/>
    <p:sldId id="738" r:id="rId99"/>
    <p:sldId id="739" r:id="rId100"/>
    <p:sldId id="740" r:id="rId101"/>
    <p:sldId id="741" r:id="rId102"/>
    <p:sldId id="742" r:id="rId103"/>
    <p:sldId id="743" r:id="rId104"/>
    <p:sldId id="744" r:id="rId105"/>
    <p:sldId id="745" r:id="rId106"/>
    <p:sldId id="746" r:id="rId107"/>
    <p:sldId id="747" r:id="rId108"/>
    <p:sldId id="748" r:id="rId109"/>
    <p:sldId id="749" r:id="rId110"/>
    <p:sldId id="750" r:id="rId111"/>
    <p:sldId id="751" r:id="rId112"/>
    <p:sldId id="752" r:id="rId113"/>
    <p:sldId id="753" r:id="rId114"/>
    <p:sldId id="754" r:id="rId115"/>
    <p:sldId id="755" r:id="rId116"/>
    <p:sldId id="756" r:id="rId117"/>
    <p:sldId id="757" r:id="rId118"/>
    <p:sldId id="758" r:id="rId119"/>
    <p:sldId id="759" r:id="rId120"/>
    <p:sldId id="760" r:id="rId121"/>
    <p:sldId id="761" r:id="rId122"/>
    <p:sldId id="762" r:id="rId123"/>
    <p:sldId id="763" r:id="rId124"/>
    <p:sldId id="764" r:id="rId125"/>
    <p:sldId id="765" r:id="rId126"/>
    <p:sldId id="766" r:id="rId127"/>
    <p:sldId id="767" r:id="rId128"/>
    <p:sldId id="768" r:id="rId129"/>
    <p:sldId id="769" r:id="rId130"/>
    <p:sldId id="770" r:id="rId131"/>
    <p:sldId id="771" r:id="rId132"/>
    <p:sldId id="772" r:id="rId133"/>
    <p:sldId id="773" r:id="rId134"/>
    <p:sldId id="774" r:id="rId135"/>
    <p:sldId id="775" r:id="rId136"/>
    <p:sldId id="776" r:id="rId137"/>
    <p:sldId id="777" r:id="rId138"/>
    <p:sldId id="778" r:id="rId139"/>
    <p:sldId id="779" r:id="rId140"/>
    <p:sldId id="780" r:id="rId141"/>
    <p:sldId id="781" r:id="rId142"/>
    <p:sldId id="782" r:id="rId143"/>
    <p:sldId id="783" r:id="rId144"/>
    <p:sldId id="784" r:id="rId145"/>
    <p:sldId id="785" r:id="rId146"/>
    <p:sldId id="786" r:id="rId147"/>
    <p:sldId id="787" r:id="rId148"/>
    <p:sldId id="788" r:id="rId149"/>
    <p:sldId id="789" r:id="rId150"/>
    <p:sldId id="790" r:id="rId151"/>
    <p:sldId id="791" r:id="rId152"/>
    <p:sldId id="792" r:id="rId153"/>
    <p:sldId id="793" r:id="rId1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62"/>
  </p:normalViewPr>
  <p:slideViewPr>
    <p:cSldViewPr snapToGrid="0" snapToObjects="1">
      <p:cViewPr varScale="1">
        <p:scale>
          <a:sx n="82" d="100"/>
          <a:sy n="82" d="100"/>
        </p:scale>
        <p:origin x="16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39001-BCBC-A348-BA24-5BF3B4D66214}" type="datetimeFigureOut">
              <a:rPr kumimoji="1" lang="zh-CN" altLang="en-US" smtClean="0"/>
              <a:t>2019/11/8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7CA8F-68BE-4342-9036-D8DF9FB6A6A9}" type="slidenum">
              <a:rPr kumimoji="1" lang="zh-CN" altLang="en-US" smtClean="0"/>
              <a:t>‹#›</a:t>
            </a:fld>
            <a:endParaRPr kumimoji="1" lang="zh-CN" altLang="en-US"/>
          </a:p>
        </p:txBody>
      </p:sp>
    </p:spTree>
    <p:extLst>
      <p:ext uri="{BB962C8B-B14F-4D97-AF65-F5344CB8AC3E}">
        <p14:creationId xmlns:p14="http://schemas.microsoft.com/office/powerpoint/2010/main" val="90321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a:extLst>
              <a:ext uri="{FF2B5EF4-FFF2-40B4-BE49-F238E27FC236}">
                <a16:creationId xmlns:a16="http://schemas.microsoft.com/office/drawing/2014/main" id="{8F0B3F05-EB69-564B-914E-1BCF8A4A2DF1}"/>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7891" name="Rectangle 3">
            <a:extLst>
              <a:ext uri="{FF2B5EF4-FFF2-40B4-BE49-F238E27FC236}">
                <a16:creationId xmlns:a16="http://schemas.microsoft.com/office/drawing/2014/main" id="{F942673F-B0F2-9844-9795-B83434E0C386}"/>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3865383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22C5B95F-3E80-0949-B1F7-9CBDA36FCF09}"/>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9939" name="Rectangle 3">
            <a:extLst>
              <a:ext uri="{FF2B5EF4-FFF2-40B4-BE49-F238E27FC236}">
                <a16:creationId xmlns:a16="http://schemas.microsoft.com/office/drawing/2014/main" id="{B99385CF-A4C8-E44E-9885-BBBD76CD3E5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314449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a:extLst>
              <a:ext uri="{FF2B5EF4-FFF2-40B4-BE49-F238E27FC236}">
                <a16:creationId xmlns:a16="http://schemas.microsoft.com/office/drawing/2014/main" id="{AF050560-5E75-E049-A127-58CC89440157}"/>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1987" name="Rectangle 3">
            <a:extLst>
              <a:ext uri="{FF2B5EF4-FFF2-40B4-BE49-F238E27FC236}">
                <a16:creationId xmlns:a16="http://schemas.microsoft.com/office/drawing/2014/main" id="{CC667873-D4BE-F143-9A4F-94C59E5F3EF7}"/>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88700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08D1EC9F-BC80-5A4C-A30F-291A80AB7BC8}"/>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4035" name="Rectangle 3">
            <a:extLst>
              <a:ext uri="{FF2B5EF4-FFF2-40B4-BE49-F238E27FC236}">
                <a16:creationId xmlns:a16="http://schemas.microsoft.com/office/drawing/2014/main" id="{1B44FBB5-F6EB-6B42-96BB-DA48233DE293}"/>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38575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14B16B21-57CE-DC49-8133-09C2C33E2F16}"/>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083" name="Rectangle 3">
            <a:extLst>
              <a:ext uri="{FF2B5EF4-FFF2-40B4-BE49-F238E27FC236}">
                <a16:creationId xmlns:a16="http://schemas.microsoft.com/office/drawing/2014/main" id="{48F94F25-55DB-A34B-9B20-76533908347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9673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4B8AA141-5217-B84F-A946-C1F32D7DF017}"/>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8131" name="Rectangle 3">
            <a:extLst>
              <a:ext uri="{FF2B5EF4-FFF2-40B4-BE49-F238E27FC236}">
                <a16:creationId xmlns:a16="http://schemas.microsoft.com/office/drawing/2014/main" id="{88F35986-B225-7245-94A2-A99BED378ACA}"/>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2799916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12994" name="Group 2">
            <a:extLst>
              <a:ext uri="{FF2B5EF4-FFF2-40B4-BE49-F238E27FC236}">
                <a16:creationId xmlns:a16="http://schemas.microsoft.com/office/drawing/2014/main" id="{9ED1C025-3BAD-024C-9A3F-2FD3751AFB73}"/>
              </a:ext>
            </a:extLst>
          </p:cNvPr>
          <p:cNvGrpSpPr>
            <a:grpSpLocks/>
          </p:cNvGrpSpPr>
          <p:nvPr/>
        </p:nvGrpSpPr>
        <p:grpSpPr bwMode="auto">
          <a:xfrm>
            <a:off x="-1380067" y="1552576"/>
            <a:ext cx="13572067" cy="5305425"/>
            <a:chOff x="-652" y="978"/>
            <a:chExt cx="6412" cy="3342"/>
          </a:xfrm>
        </p:grpSpPr>
        <p:sp>
          <p:nvSpPr>
            <p:cNvPr id="212995" name="Freeform 3">
              <a:extLst>
                <a:ext uri="{FF2B5EF4-FFF2-40B4-BE49-F238E27FC236}">
                  <a16:creationId xmlns:a16="http://schemas.microsoft.com/office/drawing/2014/main" id="{BDF3C49D-4B4B-5247-ABC1-0847501387B1}"/>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2996" name="Arc 4">
              <a:extLst>
                <a:ext uri="{FF2B5EF4-FFF2-40B4-BE49-F238E27FC236}">
                  <a16:creationId xmlns:a16="http://schemas.microsoft.com/office/drawing/2014/main" id="{CF3B5BCC-571F-EB4D-8010-3AE010649D7D}"/>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2997" name="Rectangle 5">
            <a:extLst>
              <a:ext uri="{FF2B5EF4-FFF2-40B4-BE49-F238E27FC236}">
                <a16:creationId xmlns:a16="http://schemas.microsoft.com/office/drawing/2014/main" id="{DDA52D9F-AF20-0F47-AC54-4B1AC8322828}"/>
              </a:ext>
            </a:extLst>
          </p:cNvPr>
          <p:cNvSpPr>
            <a:spLocks noGrp="1" noChangeArrowheads="1"/>
          </p:cNvSpPr>
          <p:nvPr>
            <p:ph type="ctrTitle" sz="quarter"/>
          </p:nvPr>
        </p:nvSpPr>
        <p:spPr>
          <a:xfrm>
            <a:off x="1725084" y="762000"/>
            <a:ext cx="10363200" cy="1143000"/>
          </a:xfrm>
        </p:spPr>
        <p:txBody>
          <a:bodyPr anchor="b"/>
          <a:lstStyle>
            <a:lvl1pPr>
              <a:defRPr/>
            </a:lvl1pPr>
          </a:lstStyle>
          <a:p>
            <a:pPr lvl="0"/>
            <a:r>
              <a:rPr lang="zh-CN" altLang="en-US" noProof="0"/>
              <a:t>单击此处编辑母版标题样式</a:t>
            </a:r>
          </a:p>
        </p:txBody>
      </p:sp>
      <p:sp>
        <p:nvSpPr>
          <p:cNvPr id="212998" name="Rectangle 6">
            <a:extLst>
              <a:ext uri="{FF2B5EF4-FFF2-40B4-BE49-F238E27FC236}">
                <a16:creationId xmlns:a16="http://schemas.microsoft.com/office/drawing/2014/main" id="{2DF22B87-A034-2E4A-AE75-3F49250238D6}"/>
              </a:ext>
            </a:extLst>
          </p:cNvPr>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212999" name="Rectangle 7">
            <a:extLst>
              <a:ext uri="{FF2B5EF4-FFF2-40B4-BE49-F238E27FC236}">
                <a16:creationId xmlns:a16="http://schemas.microsoft.com/office/drawing/2014/main" id="{7B8E8196-DA29-FB40-9134-D88C4290121C}"/>
              </a:ext>
            </a:extLst>
          </p:cNvPr>
          <p:cNvSpPr>
            <a:spLocks noGrp="1" noChangeArrowheads="1"/>
          </p:cNvSpPr>
          <p:nvPr>
            <p:ph type="dt" sz="quarter" idx="2"/>
          </p:nvPr>
        </p:nvSpPr>
        <p:spPr/>
        <p:txBody>
          <a:bodyPr/>
          <a:lstStyle>
            <a:lvl1pPr>
              <a:defRPr/>
            </a:lvl1pPr>
          </a:lstStyle>
          <a:p>
            <a:fld id="{0A992A39-E769-9F4A-9873-8D8F0CA18E9B}" type="datetimeFigureOut">
              <a:rPr lang="zh-CN" altLang="en-US"/>
              <a:pPr/>
              <a:t>2019/11/8</a:t>
            </a:fld>
            <a:endParaRPr lang="en-US" altLang="zh-CN"/>
          </a:p>
        </p:txBody>
      </p:sp>
      <p:sp>
        <p:nvSpPr>
          <p:cNvPr id="213000" name="Rectangle 8">
            <a:extLst>
              <a:ext uri="{FF2B5EF4-FFF2-40B4-BE49-F238E27FC236}">
                <a16:creationId xmlns:a16="http://schemas.microsoft.com/office/drawing/2014/main" id="{CAB8866A-E806-CC40-B4FC-E13FD8EA01A2}"/>
              </a:ext>
            </a:extLst>
          </p:cNvPr>
          <p:cNvSpPr>
            <a:spLocks noGrp="1" noChangeArrowheads="1"/>
          </p:cNvSpPr>
          <p:nvPr>
            <p:ph type="ftr" sz="quarter" idx="3"/>
          </p:nvPr>
        </p:nvSpPr>
        <p:spPr/>
        <p:txBody>
          <a:bodyPr/>
          <a:lstStyle>
            <a:lvl1pPr>
              <a:defRPr/>
            </a:lvl1pPr>
          </a:lstStyle>
          <a:p>
            <a:endParaRPr lang="en-US" altLang="zh-CN"/>
          </a:p>
        </p:txBody>
      </p:sp>
      <p:sp>
        <p:nvSpPr>
          <p:cNvPr id="213001" name="Rectangle 9">
            <a:extLst>
              <a:ext uri="{FF2B5EF4-FFF2-40B4-BE49-F238E27FC236}">
                <a16:creationId xmlns:a16="http://schemas.microsoft.com/office/drawing/2014/main" id="{C9E4C5E7-B9BD-0D4D-B047-03512ED36610}"/>
              </a:ext>
            </a:extLst>
          </p:cNvPr>
          <p:cNvSpPr>
            <a:spLocks noGrp="1" noChangeArrowheads="1"/>
          </p:cNvSpPr>
          <p:nvPr>
            <p:ph type="sldNum" sz="quarter" idx="4"/>
          </p:nvPr>
        </p:nvSpPr>
        <p:spPr/>
        <p:txBody>
          <a:bodyPr/>
          <a:lstStyle>
            <a:lvl1pPr>
              <a:defRPr/>
            </a:lvl1pPr>
          </a:lstStyle>
          <a:p>
            <a:fld id="{842A60AF-67B5-D244-96E7-2162D80A64E3}" type="slidenum">
              <a:rPr lang="zh-CN" altLang="en-US"/>
              <a:pPr/>
              <a:t>‹#›</a:t>
            </a:fld>
            <a:endParaRPr lang="en-US" altLang="zh-CN"/>
          </a:p>
        </p:txBody>
      </p:sp>
    </p:spTree>
    <p:extLst>
      <p:ext uri="{BB962C8B-B14F-4D97-AF65-F5344CB8AC3E}">
        <p14:creationId xmlns:p14="http://schemas.microsoft.com/office/powerpoint/2010/main" val="377857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DC373-705C-D047-9446-340D967268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AB1993-E6DF-C042-BFA7-D0F9C3A53CD3}"/>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93A09EA6-F079-924D-8816-6B10D2B85251}"/>
              </a:ext>
            </a:extLst>
          </p:cNvPr>
          <p:cNvSpPr>
            <a:spLocks noGrp="1"/>
          </p:cNvSpPr>
          <p:nvPr>
            <p:ph type="dt" sz="half" idx="10"/>
          </p:nvPr>
        </p:nvSpPr>
        <p:spPr/>
        <p:txBody>
          <a:bodyPr/>
          <a:lstStyle>
            <a:lvl1pPr>
              <a:defRPr/>
            </a:lvl1pPr>
          </a:lstStyle>
          <a:p>
            <a:fld id="{A286AA13-0562-8B42-AA1D-FBDB65AC1F7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A7066DA6-5EF2-E441-AEDC-1DAE2C67650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662F5A0-B742-E14D-A7E3-E80AD2F96076}"/>
              </a:ext>
            </a:extLst>
          </p:cNvPr>
          <p:cNvSpPr>
            <a:spLocks noGrp="1"/>
          </p:cNvSpPr>
          <p:nvPr>
            <p:ph type="sldNum" sz="quarter" idx="12"/>
          </p:nvPr>
        </p:nvSpPr>
        <p:spPr/>
        <p:txBody>
          <a:bodyPr/>
          <a:lstStyle>
            <a:lvl1pPr>
              <a:defRPr/>
            </a:lvl1pPr>
          </a:lstStyle>
          <a:p>
            <a:fld id="{AAFF2A92-E925-9F45-B0BD-D835F3F6606C}" type="slidenum">
              <a:rPr lang="zh-CN" altLang="en-US"/>
              <a:pPr/>
              <a:t>‹#›</a:t>
            </a:fld>
            <a:endParaRPr lang="en-US" altLang="zh-CN"/>
          </a:p>
        </p:txBody>
      </p:sp>
    </p:spTree>
    <p:extLst>
      <p:ext uri="{BB962C8B-B14F-4D97-AF65-F5344CB8AC3E}">
        <p14:creationId xmlns:p14="http://schemas.microsoft.com/office/powerpoint/2010/main" val="72277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BFD9B1-EB76-AE48-B8EF-6BD08C27FD69}"/>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5A1DC4-7C91-A849-832F-3491DAD3CBE4}"/>
              </a:ext>
            </a:extLst>
          </p:cNvPr>
          <p:cNvSpPr>
            <a:spLocks noGrp="1"/>
          </p:cNvSpPr>
          <p:nvPr>
            <p:ph type="body" orient="vert" idx="1"/>
          </p:nvPr>
        </p:nvSpPr>
        <p:spPr>
          <a:xfrm>
            <a:off x="914400" y="609600"/>
            <a:ext cx="7569200" cy="54864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836EBD2-29C5-204F-9CBF-9535D000117B}"/>
              </a:ext>
            </a:extLst>
          </p:cNvPr>
          <p:cNvSpPr>
            <a:spLocks noGrp="1"/>
          </p:cNvSpPr>
          <p:nvPr>
            <p:ph type="dt" sz="half" idx="10"/>
          </p:nvPr>
        </p:nvSpPr>
        <p:spPr/>
        <p:txBody>
          <a:bodyPr/>
          <a:lstStyle>
            <a:lvl1pPr>
              <a:defRPr/>
            </a:lvl1pPr>
          </a:lstStyle>
          <a:p>
            <a:fld id="{973BE848-3558-7E47-8CE1-C4DC1FAE7DA3}"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13366687-CF56-F04B-BB35-934BEA861E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CD6F8B3-283A-A846-8BA1-C414CF5C812C}"/>
              </a:ext>
            </a:extLst>
          </p:cNvPr>
          <p:cNvSpPr>
            <a:spLocks noGrp="1"/>
          </p:cNvSpPr>
          <p:nvPr>
            <p:ph type="sldNum" sz="quarter" idx="12"/>
          </p:nvPr>
        </p:nvSpPr>
        <p:spPr/>
        <p:txBody>
          <a:bodyPr/>
          <a:lstStyle>
            <a:lvl1pPr>
              <a:defRPr/>
            </a:lvl1pPr>
          </a:lstStyle>
          <a:p>
            <a:fld id="{B34E63D6-8E82-2643-BB26-C7150ECED01A}" type="slidenum">
              <a:rPr lang="zh-CN" altLang="en-US"/>
              <a:pPr/>
              <a:t>‹#›</a:t>
            </a:fld>
            <a:endParaRPr lang="en-US" altLang="zh-CN"/>
          </a:p>
        </p:txBody>
      </p:sp>
    </p:spTree>
    <p:extLst>
      <p:ext uri="{BB962C8B-B14F-4D97-AF65-F5344CB8AC3E}">
        <p14:creationId xmlns:p14="http://schemas.microsoft.com/office/powerpoint/2010/main" val="2117668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8443DB-F616-8540-A1CF-DFA2D40D3D44}"/>
              </a:ext>
            </a:extLst>
          </p:cNvPr>
          <p:cNvSpPr>
            <a:spLocks noGrp="1"/>
          </p:cNvSpPr>
          <p:nvPr>
            <p:ph/>
          </p:nvPr>
        </p:nvSpPr>
        <p:spPr>
          <a:xfrm>
            <a:off x="914400" y="609600"/>
            <a:ext cx="10363200" cy="5486400"/>
          </a:xfrm>
        </p:spPr>
        <p:txBody>
          <a:bodyPr/>
          <a:lstStyle/>
          <a:p>
            <a:r>
              <a:rPr lang="zh-CN" altLang="en-US"/>
              <a:t>编辑母版文本样式
第二级
第三级
第四级
第五级</a:t>
            </a:r>
          </a:p>
        </p:txBody>
      </p:sp>
      <p:sp>
        <p:nvSpPr>
          <p:cNvPr id="3" name="日期占位符 2">
            <a:extLst>
              <a:ext uri="{FF2B5EF4-FFF2-40B4-BE49-F238E27FC236}">
                <a16:creationId xmlns:a16="http://schemas.microsoft.com/office/drawing/2014/main" id="{2B86886A-85F8-E24B-B91C-7A705FAC38BD}"/>
              </a:ext>
            </a:extLst>
          </p:cNvPr>
          <p:cNvSpPr>
            <a:spLocks noGrp="1"/>
          </p:cNvSpPr>
          <p:nvPr>
            <p:ph type="dt" sz="half" idx="10"/>
          </p:nvPr>
        </p:nvSpPr>
        <p:spPr>
          <a:xfrm>
            <a:off x="914400" y="6248400"/>
            <a:ext cx="2540000" cy="457200"/>
          </a:xfrm>
        </p:spPr>
        <p:txBody>
          <a:bodyPr/>
          <a:lstStyle>
            <a:lvl1pPr>
              <a:defRPr/>
            </a:lvl1pPr>
          </a:lstStyle>
          <a:p>
            <a:fld id="{2F562BD3-1CB2-D345-9395-DA1662451D9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C0E63571-99D2-2C45-95F2-37C895A4D0D2}"/>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A0EA1D9-CB2D-D749-8CB4-B37DBB4368B7}"/>
              </a:ext>
            </a:extLst>
          </p:cNvPr>
          <p:cNvSpPr>
            <a:spLocks noGrp="1"/>
          </p:cNvSpPr>
          <p:nvPr>
            <p:ph type="sldNum" sz="quarter" idx="12"/>
          </p:nvPr>
        </p:nvSpPr>
        <p:spPr>
          <a:xfrm>
            <a:off x="8737600" y="6248400"/>
            <a:ext cx="2540000" cy="457200"/>
          </a:xfrm>
        </p:spPr>
        <p:txBody>
          <a:bodyPr/>
          <a:lstStyle>
            <a:lvl1pPr>
              <a:defRPr/>
            </a:lvl1pPr>
          </a:lstStyle>
          <a:p>
            <a:fld id="{9047FAB3-FF99-894A-BFD0-D9E63326D2F0}" type="slidenum">
              <a:rPr lang="zh-CN" altLang="en-US"/>
              <a:pPr/>
              <a:t>‹#›</a:t>
            </a:fld>
            <a:endParaRPr lang="en-US" altLang="zh-CN"/>
          </a:p>
        </p:txBody>
      </p:sp>
    </p:spTree>
    <p:extLst>
      <p:ext uri="{BB962C8B-B14F-4D97-AF65-F5344CB8AC3E}">
        <p14:creationId xmlns:p14="http://schemas.microsoft.com/office/powerpoint/2010/main" val="535317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B5D0D-190C-9447-8A32-527FB0C6547B}"/>
              </a:ext>
            </a:extLst>
          </p:cNvPr>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670677-4EC7-5E43-9D59-84588710F620}"/>
              </a:ext>
            </a:extLst>
          </p:cNvPr>
          <p:cNvSpPr>
            <a:spLocks noGrp="1"/>
          </p:cNvSpPr>
          <p:nvPr>
            <p:ph type="body"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4A82D47F-662F-374D-AB8F-F1ED38BCDF22}"/>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C4D2964-47C1-E54F-81BD-4339702FE6F7}"/>
              </a:ext>
            </a:extLst>
          </p:cNvPr>
          <p:cNvSpPr>
            <a:spLocks noGrp="1"/>
          </p:cNvSpPr>
          <p:nvPr>
            <p:ph type="dt" sz="half" idx="10"/>
          </p:nvPr>
        </p:nvSpPr>
        <p:spPr>
          <a:xfrm>
            <a:off x="914400" y="6248400"/>
            <a:ext cx="2540000" cy="457200"/>
          </a:xfrm>
        </p:spPr>
        <p:txBody>
          <a:bodyPr/>
          <a:lstStyle>
            <a:lvl1pPr>
              <a:defRPr/>
            </a:lvl1pPr>
          </a:lstStyle>
          <a:p>
            <a:fld id="{4EDBFD2B-58CF-E247-94E0-2BBCB4A66DAB}"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89DE92D3-1218-E14B-AA0D-2584DCE3860E}"/>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62BCD4E-7E40-D246-B6B5-668AB3B2A24F}"/>
              </a:ext>
            </a:extLst>
          </p:cNvPr>
          <p:cNvSpPr>
            <a:spLocks noGrp="1"/>
          </p:cNvSpPr>
          <p:nvPr>
            <p:ph type="sldNum" sz="quarter" idx="12"/>
          </p:nvPr>
        </p:nvSpPr>
        <p:spPr>
          <a:xfrm>
            <a:off x="8737600" y="6248400"/>
            <a:ext cx="2540000" cy="457200"/>
          </a:xfrm>
        </p:spPr>
        <p:txBody>
          <a:bodyPr/>
          <a:lstStyle>
            <a:lvl1pPr>
              <a:defRPr/>
            </a:lvl1pPr>
          </a:lstStyle>
          <a:p>
            <a:fld id="{1AD83B51-0117-F944-89F4-C67E9378CC34}" type="slidenum">
              <a:rPr lang="zh-CN" altLang="en-US"/>
              <a:pPr/>
              <a:t>‹#›</a:t>
            </a:fld>
            <a:endParaRPr lang="en-US" altLang="zh-CN"/>
          </a:p>
        </p:txBody>
      </p:sp>
    </p:spTree>
    <p:extLst>
      <p:ext uri="{BB962C8B-B14F-4D97-AF65-F5344CB8AC3E}">
        <p14:creationId xmlns:p14="http://schemas.microsoft.com/office/powerpoint/2010/main" val="67947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53BFD-7BE5-664F-83D6-303CB453A7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AB2582-C1F3-A943-936A-02DD9819E7AC}"/>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7E4EB6F-2A81-F44D-B87E-92BF5C1F1995}"/>
              </a:ext>
            </a:extLst>
          </p:cNvPr>
          <p:cNvSpPr>
            <a:spLocks noGrp="1"/>
          </p:cNvSpPr>
          <p:nvPr>
            <p:ph type="dt" sz="half" idx="10"/>
          </p:nvPr>
        </p:nvSpPr>
        <p:spPr/>
        <p:txBody>
          <a:bodyPr/>
          <a:lstStyle>
            <a:lvl1pPr>
              <a:defRPr/>
            </a:lvl1pPr>
          </a:lstStyle>
          <a:p>
            <a:fld id="{4433FF5F-1BAD-B447-AE07-55E65FC8D877}"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B79EF15C-2DD6-DC48-9D91-0F3193DAFF5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1502F72-6297-594C-B700-3A77D8320FA6}"/>
              </a:ext>
            </a:extLst>
          </p:cNvPr>
          <p:cNvSpPr>
            <a:spLocks noGrp="1"/>
          </p:cNvSpPr>
          <p:nvPr>
            <p:ph type="sldNum" sz="quarter" idx="12"/>
          </p:nvPr>
        </p:nvSpPr>
        <p:spPr/>
        <p:txBody>
          <a:bodyPr/>
          <a:lstStyle>
            <a:lvl1pPr>
              <a:defRPr/>
            </a:lvl1pPr>
          </a:lstStyle>
          <a:p>
            <a:fld id="{F5606E65-F89D-084E-AC60-19D55D25375A}" type="slidenum">
              <a:rPr lang="zh-CN" altLang="en-US"/>
              <a:pPr/>
              <a:t>‹#›</a:t>
            </a:fld>
            <a:endParaRPr lang="en-US" altLang="zh-CN"/>
          </a:p>
        </p:txBody>
      </p:sp>
    </p:spTree>
    <p:extLst>
      <p:ext uri="{BB962C8B-B14F-4D97-AF65-F5344CB8AC3E}">
        <p14:creationId xmlns:p14="http://schemas.microsoft.com/office/powerpoint/2010/main" val="116085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DB063-B11D-DF4C-885B-AF44982F6A47}"/>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5B441-F112-1F4E-ACE0-8E21E88B86E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70A4583E-EFFC-0344-AE7A-6855FB35C7BF}"/>
              </a:ext>
            </a:extLst>
          </p:cNvPr>
          <p:cNvSpPr>
            <a:spLocks noGrp="1"/>
          </p:cNvSpPr>
          <p:nvPr>
            <p:ph type="dt" sz="half" idx="10"/>
          </p:nvPr>
        </p:nvSpPr>
        <p:spPr/>
        <p:txBody>
          <a:bodyPr/>
          <a:lstStyle>
            <a:lvl1pPr>
              <a:defRPr/>
            </a:lvl1pPr>
          </a:lstStyle>
          <a:p>
            <a:fld id="{52AA4324-B033-5C44-95C8-EAF05F57B0F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E76F8482-ECC7-2446-8C11-DFC58FBF31D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B9C31C-4FDD-2241-91C5-2CD7099232A5}"/>
              </a:ext>
            </a:extLst>
          </p:cNvPr>
          <p:cNvSpPr>
            <a:spLocks noGrp="1"/>
          </p:cNvSpPr>
          <p:nvPr>
            <p:ph type="sldNum" sz="quarter" idx="12"/>
          </p:nvPr>
        </p:nvSpPr>
        <p:spPr/>
        <p:txBody>
          <a:bodyPr/>
          <a:lstStyle>
            <a:lvl1pPr>
              <a:defRPr/>
            </a:lvl1pPr>
          </a:lstStyle>
          <a:p>
            <a:fld id="{EF86A03B-0D8E-C64F-8882-D03B43CF78DE}" type="slidenum">
              <a:rPr lang="zh-CN" altLang="en-US"/>
              <a:pPr/>
              <a:t>‹#›</a:t>
            </a:fld>
            <a:endParaRPr lang="en-US" altLang="zh-CN"/>
          </a:p>
        </p:txBody>
      </p:sp>
    </p:spTree>
    <p:extLst>
      <p:ext uri="{BB962C8B-B14F-4D97-AF65-F5344CB8AC3E}">
        <p14:creationId xmlns:p14="http://schemas.microsoft.com/office/powerpoint/2010/main" val="426146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88913-AF7E-2641-A378-592C0BF600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AA3FAD-E4D0-094A-A1AF-9D157714A2A3}"/>
              </a:ext>
            </a:extLst>
          </p:cNvPr>
          <p:cNvSpPr>
            <a:spLocks noGrp="1"/>
          </p:cNvSpPr>
          <p:nvPr>
            <p:ph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9AAE5E74-708F-4A48-BFEB-3D0FF712E69E}"/>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354EA685-4DEE-0543-8078-F262FC1307B4}"/>
              </a:ext>
            </a:extLst>
          </p:cNvPr>
          <p:cNvSpPr>
            <a:spLocks noGrp="1"/>
          </p:cNvSpPr>
          <p:nvPr>
            <p:ph type="dt" sz="half" idx="10"/>
          </p:nvPr>
        </p:nvSpPr>
        <p:spPr/>
        <p:txBody>
          <a:bodyPr/>
          <a:lstStyle>
            <a:lvl1pPr>
              <a:defRPr/>
            </a:lvl1pPr>
          </a:lstStyle>
          <a:p>
            <a:fld id="{E24DD9F1-800A-C946-BA0D-E482D3A5E90C}"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52A41EB8-36A1-3A41-AF0E-8DFE6448E75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48452F-C240-CC44-925E-1074E2C0DC6E}"/>
              </a:ext>
            </a:extLst>
          </p:cNvPr>
          <p:cNvSpPr>
            <a:spLocks noGrp="1"/>
          </p:cNvSpPr>
          <p:nvPr>
            <p:ph type="sldNum" sz="quarter" idx="12"/>
          </p:nvPr>
        </p:nvSpPr>
        <p:spPr/>
        <p:txBody>
          <a:bodyPr/>
          <a:lstStyle>
            <a:lvl1pPr>
              <a:defRPr/>
            </a:lvl1pPr>
          </a:lstStyle>
          <a:p>
            <a:fld id="{5A2E8383-7F36-FD45-AACF-7C10077DCCF5}" type="slidenum">
              <a:rPr lang="zh-CN" altLang="en-US"/>
              <a:pPr/>
              <a:t>‹#›</a:t>
            </a:fld>
            <a:endParaRPr lang="en-US" altLang="zh-CN"/>
          </a:p>
        </p:txBody>
      </p:sp>
    </p:spTree>
    <p:extLst>
      <p:ext uri="{BB962C8B-B14F-4D97-AF65-F5344CB8AC3E}">
        <p14:creationId xmlns:p14="http://schemas.microsoft.com/office/powerpoint/2010/main" val="86016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018F4-754A-F245-B87F-AC605A2F0DB5}"/>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7FB49A-2F87-2742-ABD9-65573330A39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8CB65251-1A5A-9243-BC13-FE31B642D606}"/>
              </a:ext>
            </a:extLst>
          </p:cNvPr>
          <p:cNvSpPr>
            <a:spLocks noGrp="1"/>
          </p:cNvSpPr>
          <p:nvPr>
            <p:ph sz="half" idx="2"/>
          </p:nvPr>
        </p:nvSpPr>
        <p:spPr>
          <a:xfrm>
            <a:off x="840318" y="2505075"/>
            <a:ext cx="5158316"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84BA1E2C-4E3E-2542-A0A9-3D7367430A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7C9EB221-3312-8F49-955E-06FD5CC48860}"/>
              </a:ext>
            </a:extLst>
          </p:cNvPr>
          <p:cNvSpPr>
            <a:spLocks noGrp="1"/>
          </p:cNvSpPr>
          <p:nvPr>
            <p:ph sz="quarter" idx="4"/>
          </p:nvPr>
        </p:nvSpPr>
        <p:spPr>
          <a:xfrm>
            <a:off x="6172200" y="2505075"/>
            <a:ext cx="5183717"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2B94CD88-9488-3042-BD61-3D0F00151908}"/>
              </a:ext>
            </a:extLst>
          </p:cNvPr>
          <p:cNvSpPr>
            <a:spLocks noGrp="1"/>
          </p:cNvSpPr>
          <p:nvPr>
            <p:ph type="dt" sz="half" idx="10"/>
          </p:nvPr>
        </p:nvSpPr>
        <p:spPr/>
        <p:txBody>
          <a:bodyPr/>
          <a:lstStyle>
            <a:lvl1pPr>
              <a:defRPr/>
            </a:lvl1pPr>
          </a:lstStyle>
          <a:p>
            <a:fld id="{44F20B3E-F0F5-5747-A7EB-8CA18118FBD3}" type="datetimeFigureOut">
              <a:rPr lang="zh-CN" altLang="en-US"/>
              <a:pPr/>
              <a:t>2019/11/8</a:t>
            </a:fld>
            <a:endParaRPr lang="en-US" altLang="zh-CN"/>
          </a:p>
        </p:txBody>
      </p:sp>
      <p:sp>
        <p:nvSpPr>
          <p:cNvPr id="8" name="页脚占位符 7">
            <a:extLst>
              <a:ext uri="{FF2B5EF4-FFF2-40B4-BE49-F238E27FC236}">
                <a16:creationId xmlns:a16="http://schemas.microsoft.com/office/drawing/2014/main" id="{60F64789-CF70-CC40-B615-FE05A0ACC7C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525A5953-54E5-164B-B31B-0321CA3EA2B7}"/>
              </a:ext>
            </a:extLst>
          </p:cNvPr>
          <p:cNvSpPr>
            <a:spLocks noGrp="1"/>
          </p:cNvSpPr>
          <p:nvPr>
            <p:ph type="sldNum" sz="quarter" idx="12"/>
          </p:nvPr>
        </p:nvSpPr>
        <p:spPr/>
        <p:txBody>
          <a:bodyPr/>
          <a:lstStyle>
            <a:lvl1pPr>
              <a:defRPr/>
            </a:lvl1pPr>
          </a:lstStyle>
          <a:p>
            <a:fld id="{DA5D8A57-A04D-DF41-89EB-2D2C943D58F8}" type="slidenum">
              <a:rPr lang="zh-CN" altLang="en-US"/>
              <a:pPr/>
              <a:t>‹#›</a:t>
            </a:fld>
            <a:endParaRPr lang="en-US" altLang="zh-CN"/>
          </a:p>
        </p:txBody>
      </p:sp>
    </p:spTree>
    <p:extLst>
      <p:ext uri="{BB962C8B-B14F-4D97-AF65-F5344CB8AC3E}">
        <p14:creationId xmlns:p14="http://schemas.microsoft.com/office/powerpoint/2010/main" val="279401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236D8-01BB-3249-B9D8-DFB888747F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A8CDD4-00D4-8B4D-B694-D80B07293451}"/>
              </a:ext>
            </a:extLst>
          </p:cNvPr>
          <p:cNvSpPr>
            <a:spLocks noGrp="1"/>
          </p:cNvSpPr>
          <p:nvPr>
            <p:ph type="dt" sz="half" idx="10"/>
          </p:nvPr>
        </p:nvSpPr>
        <p:spPr/>
        <p:txBody>
          <a:bodyPr/>
          <a:lstStyle>
            <a:lvl1pPr>
              <a:defRPr/>
            </a:lvl1pPr>
          </a:lstStyle>
          <a:p>
            <a:fld id="{602FA0CF-6880-6A49-8707-0EF9D6B999A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7AB872F1-321E-3143-A886-9F182DBB6528}"/>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A9B236F-4926-C943-BB8C-15DEEBF72A76}"/>
              </a:ext>
            </a:extLst>
          </p:cNvPr>
          <p:cNvSpPr>
            <a:spLocks noGrp="1"/>
          </p:cNvSpPr>
          <p:nvPr>
            <p:ph type="sldNum" sz="quarter" idx="12"/>
          </p:nvPr>
        </p:nvSpPr>
        <p:spPr/>
        <p:txBody>
          <a:bodyPr/>
          <a:lstStyle>
            <a:lvl1pPr>
              <a:defRPr/>
            </a:lvl1pPr>
          </a:lstStyle>
          <a:p>
            <a:fld id="{6B51618D-63AF-C841-8F97-1BDC04710549}" type="slidenum">
              <a:rPr lang="zh-CN" altLang="en-US"/>
              <a:pPr/>
              <a:t>‹#›</a:t>
            </a:fld>
            <a:endParaRPr lang="en-US" altLang="zh-CN"/>
          </a:p>
        </p:txBody>
      </p:sp>
    </p:spTree>
    <p:extLst>
      <p:ext uri="{BB962C8B-B14F-4D97-AF65-F5344CB8AC3E}">
        <p14:creationId xmlns:p14="http://schemas.microsoft.com/office/powerpoint/2010/main" val="114598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C87644-51EE-7842-9539-BE8BCBA13B8B}"/>
              </a:ext>
            </a:extLst>
          </p:cNvPr>
          <p:cNvSpPr>
            <a:spLocks noGrp="1"/>
          </p:cNvSpPr>
          <p:nvPr>
            <p:ph type="dt" sz="half" idx="10"/>
          </p:nvPr>
        </p:nvSpPr>
        <p:spPr/>
        <p:txBody>
          <a:bodyPr/>
          <a:lstStyle>
            <a:lvl1pPr>
              <a:defRPr/>
            </a:lvl1pPr>
          </a:lstStyle>
          <a:p>
            <a:fld id="{E1E5D529-EED9-FA44-93C1-B648CFA91B5B}" type="datetimeFigureOut">
              <a:rPr lang="zh-CN" altLang="en-US"/>
              <a:pPr/>
              <a:t>2019/11/8</a:t>
            </a:fld>
            <a:endParaRPr lang="en-US" altLang="zh-CN"/>
          </a:p>
        </p:txBody>
      </p:sp>
      <p:sp>
        <p:nvSpPr>
          <p:cNvPr id="3" name="页脚占位符 2">
            <a:extLst>
              <a:ext uri="{FF2B5EF4-FFF2-40B4-BE49-F238E27FC236}">
                <a16:creationId xmlns:a16="http://schemas.microsoft.com/office/drawing/2014/main" id="{2C740937-401E-4447-A131-B75587AD6EF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8F14431-4A02-EF42-B73C-47DF88350E6A}"/>
              </a:ext>
            </a:extLst>
          </p:cNvPr>
          <p:cNvSpPr>
            <a:spLocks noGrp="1"/>
          </p:cNvSpPr>
          <p:nvPr>
            <p:ph type="sldNum" sz="quarter" idx="12"/>
          </p:nvPr>
        </p:nvSpPr>
        <p:spPr/>
        <p:txBody>
          <a:bodyPr/>
          <a:lstStyle>
            <a:lvl1pPr>
              <a:defRPr/>
            </a:lvl1pPr>
          </a:lstStyle>
          <a:p>
            <a:fld id="{6E310085-D425-7247-BCFB-73C0437D2643}" type="slidenum">
              <a:rPr lang="zh-CN" altLang="en-US"/>
              <a:pPr/>
              <a:t>‹#›</a:t>
            </a:fld>
            <a:endParaRPr lang="en-US" altLang="zh-CN"/>
          </a:p>
        </p:txBody>
      </p:sp>
    </p:spTree>
    <p:extLst>
      <p:ext uri="{BB962C8B-B14F-4D97-AF65-F5344CB8AC3E}">
        <p14:creationId xmlns:p14="http://schemas.microsoft.com/office/powerpoint/2010/main" val="391155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278CE-53C7-4D4E-AB91-91564EE61537}"/>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9C313B-E9AE-0F4D-818C-2BF83C45574C}"/>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FC833239-DF7B-7247-B834-D509F0619EB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26791C9C-D13B-464C-ABA8-76E8F51C7411}"/>
              </a:ext>
            </a:extLst>
          </p:cNvPr>
          <p:cNvSpPr>
            <a:spLocks noGrp="1"/>
          </p:cNvSpPr>
          <p:nvPr>
            <p:ph type="dt" sz="half" idx="10"/>
          </p:nvPr>
        </p:nvSpPr>
        <p:spPr/>
        <p:txBody>
          <a:bodyPr/>
          <a:lstStyle>
            <a:lvl1pPr>
              <a:defRPr/>
            </a:lvl1pPr>
          </a:lstStyle>
          <a:p>
            <a:fld id="{1239B70F-9F12-134A-95A9-FE3D5FE014ED}"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1B03BC4D-611C-194E-9D6F-D3B33DE72BE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A97629B-6080-6441-8D14-BB2E8644BA75}"/>
              </a:ext>
            </a:extLst>
          </p:cNvPr>
          <p:cNvSpPr>
            <a:spLocks noGrp="1"/>
          </p:cNvSpPr>
          <p:nvPr>
            <p:ph type="sldNum" sz="quarter" idx="12"/>
          </p:nvPr>
        </p:nvSpPr>
        <p:spPr/>
        <p:txBody>
          <a:bodyPr/>
          <a:lstStyle>
            <a:lvl1pPr>
              <a:defRPr/>
            </a:lvl1pPr>
          </a:lstStyle>
          <a:p>
            <a:fld id="{2DD7B557-6DDE-5747-8616-344E692A6CD0}" type="slidenum">
              <a:rPr lang="zh-CN" altLang="en-US"/>
              <a:pPr/>
              <a:t>‹#›</a:t>
            </a:fld>
            <a:endParaRPr lang="en-US" altLang="zh-CN"/>
          </a:p>
        </p:txBody>
      </p:sp>
    </p:spTree>
    <p:extLst>
      <p:ext uri="{BB962C8B-B14F-4D97-AF65-F5344CB8AC3E}">
        <p14:creationId xmlns:p14="http://schemas.microsoft.com/office/powerpoint/2010/main" val="314975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404A-0711-0E47-BFC6-890C23A41844}"/>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321391-7DD5-2848-BF8F-5AFB33501FE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D04E52-9AE4-D245-AF13-7326B8A5CDE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8F8A2F2-B792-D940-8EE5-E3750EEE18AE}"/>
              </a:ext>
            </a:extLst>
          </p:cNvPr>
          <p:cNvSpPr>
            <a:spLocks noGrp="1"/>
          </p:cNvSpPr>
          <p:nvPr>
            <p:ph type="dt" sz="half" idx="10"/>
          </p:nvPr>
        </p:nvSpPr>
        <p:spPr/>
        <p:txBody>
          <a:bodyPr/>
          <a:lstStyle>
            <a:lvl1pPr>
              <a:defRPr/>
            </a:lvl1pPr>
          </a:lstStyle>
          <a:p>
            <a:fld id="{418F85D8-3690-624E-9F3F-7123438F5E90}"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BC469439-6640-074D-A871-E9E95ADA68F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681D4A7-9E30-A547-A84F-39E880182126}"/>
              </a:ext>
            </a:extLst>
          </p:cNvPr>
          <p:cNvSpPr>
            <a:spLocks noGrp="1"/>
          </p:cNvSpPr>
          <p:nvPr>
            <p:ph type="sldNum" sz="quarter" idx="12"/>
          </p:nvPr>
        </p:nvSpPr>
        <p:spPr/>
        <p:txBody>
          <a:bodyPr/>
          <a:lstStyle>
            <a:lvl1pPr>
              <a:defRPr/>
            </a:lvl1pPr>
          </a:lstStyle>
          <a:p>
            <a:fld id="{C1601380-836A-9344-99CD-D766DC391FAD}" type="slidenum">
              <a:rPr lang="zh-CN" altLang="en-US"/>
              <a:pPr/>
              <a:t>‹#›</a:t>
            </a:fld>
            <a:endParaRPr lang="en-US" altLang="zh-CN"/>
          </a:p>
        </p:txBody>
      </p:sp>
    </p:spTree>
    <p:extLst>
      <p:ext uri="{BB962C8B-B14F-4D97-AF65-F5344CB8AC3E}">
        <p14:creationId xmlns:p14="http://schemas.microsoft.com/office/powerpoint/2010/main" val="146939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a:xfrm>
          <a:off x="0" y="0"/>
          <a:ext cx="0" cy="0"/>
          <a:chOff x="0" y="0"/>
          <a:chExt cx="0" cy="0"/>
        </a:xfrm>
      </p:grpSpPr>
      <p:grpSp>
        <p:nvGrpSpPr>
          <p:cNvPr id="211970" name="Group 2">
            <a:extLst>
              <a:ext uri="{FF2B5EF4-FFF2-40B4-BE49-F238E27FC236}">
                <a16:creationId xmlns:a16="http://schemas.microsoft.com/office/drawing/2014/main" id="{94F4B19D-FDE8-BB4C-8D0C-E096F64D0093}"/>
              </a:ext>
            </a:extLst>
          </p:cNvPr>
          <p:cNvGrpSpPr>
            <a:grpSpLocks/>
          </p:cNvGrpSpPr>
          <p:nvPr/>
        </p:nvGrpSpPr>
        <p:grpSpPr bwMode="auto">
          <a:xfrm>
            <a:off x="0" y="1588"/>
            <a:ext cx="12177184" cy="6845300"/>
            <a:chOff x="0" y="1"/>
            <a:chExt cx="5753" cy="4312"/>
          </a:xfrm>
        </p:grpSpPr>
        <p:sp>
          <p:nvSpPr>
            <p:cNvPr id="211971" name="Freeform 3">
              <a:extLst>
                <a:ext uri="{FF2B5EF4-FFF2-40B4-BE49-F238E27FC236}">
                  <a16:creationId xmlns:a16="http://schemas.microsoft.com/office/drawing/2014/main" id="{1FC8C05D-1F4F-CC44-BCFA-CF002524782B}"/>
                </a:ext>
              </a:extLst>
            </p:cNvPr>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1972" name="Arc 4">
              <a:extLst>
                <a:ext uri="{FF2B5EF4-FFF2-40B4-BE49-F238E27FC236}">
                  <a16:creationId xmlns:a16="http://schemas.microsoft.com/office/drawing/2014/main" id="{5C1EF528-0604-B946-AF6C-2E438081D885}"/>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1973" name="Rectangle 5">
            <a:extLst>
              <a:ext uri="{FF2B5EF4-FFF2-40B4-BE49-F238E27FC236}">
                <a16:creationId xmlns:a16="http://schemas.microsoft.com/office/drawing/2014/main" id="{8F08FC95-3DEC-264A-896D-C56B493C3166}"/>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211974" name="Rectangle 6">
            <a:extLst>
              <a:ext uri="{FF2B5EF4-FFF2-40B4-BE49-F238E27FC236}">
                <a16:creationId xmlns:a16="http://schemas.microsoft.com/office/drawing/2014/main" id="{31FCF642-6B65-F343-B0FB-3B9FC52F2364}"/>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fld id="{8B3C02D9-AB1C-2442-9A9F-7A9285D1D4BF}" type="datetimeFigureOut">
              <a:rPr lang="zh-CN" altLang="en-US"/>
              <a:pPr/>
              <a:t>2019/11/8</a:t>
            </a:fld>
            <a:endParaRPr lang="en-US" altLang="zh-CN"/>
          </a:p>
        </p:txBody>
      </p:sp>
      <p:sp>
        <p:nvSpPr>
          <p:cNvPr id="211975" name="Rectangle 7">
            <a:extLst>
              <a:ext uri="{FF2B5EF4-FFF2-40B4-BE49-F238E27FC236}">
                <a16:creationId xmlns:a16="http://schemas.microsoft.com/office/drawing/2014/main" id="{61CD0F0D-E8D5-8444-9501-CC8B50C043C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211976" name="Rectangle 8">
            <a:extLst>
              <a:ext uri="{FF2B5EF4-FFF2-40B4-BE49-F238E27FC236}">
                <a16:creationId xmlns:a16="http://schemas.microsoft.com/office/drawing/2014/main" id="{99C830FC-91BD-874E-B5B7-7255C31A6BEC}"/>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8AA3A5E2-FCF2-2044-B552-24447043B576}" type="slidenum">
              <a:rPr lang="zh-CN" altLang="en-US"/>
              <a:pPr/>
              <a:t>‹#›</a:t>
            </a:fld>
            <a:endParaRPr lang="en-US" altLang="zh-CN"/>
          </a:p>
        </p:txBody>
      </p:sp>
      <p:sp>
        <p:nvSpPr>
          <p:cNvPr id="211977" name="Rectangle 9">
            <a:extLst>
              <a:ext uri="{FF2B5EF4-FFF2-40B4-BE49-F238E27FC236}">
                <a16:creationId xmlns:a16="http://schemas.microsoft.com/office/drawing/2014/main" id="{FC0D7409-AA31-FC4E-A003-B24421A90CA2}"/>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756010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itchFamily="2" charset="2"/>
        <a:buChar char="l"/>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4A012504-9D01-EA41-A53B-7BF91D15F44A}"/>
              </a:ext>
            </a:extLst>
          </p:cNvPr>
          <p:cNvSpPr>
            <a:spLocks noGrp="1" noChangeArrowheads="1"/>
          </p:cNvSpPr>
          <p:nvPr>
            <p:ph type="title"/>
          </p:nvPr>
        </p:nvSpPr>
        <p:spPr>
          <a:xfrm>
            <a:off x="2714625" y="152400"/>
            <a:ext cx="5181600" cy="990600"/>
          </a:xfrm>
        </p:spPr>
        <p:txBody>
          <a:bodyPr/>
          <a:lstStyle/>
          <a:p>
            <a:r>
              <a:rPr lang="zh-CN" altLang="en-US" sz="6000" b="1">
                <a:latin typeface="楷体_GB2312" pitchFamily="49" charset="-122"/>
                <a:ea typeface="楷体_GB2312" pitchFamily="49" charset="-122"/>
              </a:rPr>
              <a:t>第</a:t>
            </a:r>
            <a:r>
              <a:rPr lang="en-US" altLang="zh-CN" sz="6000" b="1">
                <a:latin typeface="Times New Roman" panose="02020603050405020304" pitchFamily="18" charset="0"/>
                <a:ea typeface="楷体_GB2312" pitchFamily="49" charset="-122"/>
              </a:rPr>
              <a:t>7</a:t>
            </a:r>
            <a:r>
              <a:rPr lang="zh-CN" altLang="en-US" sz="6000" b="1">
                <a:latin typeface="楷体_GB2312" pitchFamily="49" charset="-122"/>
                <a:ea typeface="楷体_GB2312" pitchFamily="49" charset="-122"/>
              </a:rPr>
              <a:t>章  图</a:t>
            </a:r>
          </a:p>
        </p:txBody>
      </p:sp>
      <p:sp>
        <p:nvSpPr>
          <p:cNvPr id="526339" name="Rectangle 3">
            <a:extLst>
              <a:ext uri="{FF2B5EF4-FFF2-40B4-BE49-F238E27FC236}">
                <a16:creationId xmlns:a16="http://schemas.microsoft.com/office/drawing/2014/main" id="{B4BD0742-949B-C14E-8E24-381E8FD91E36}"/>
              </a:ext>
            </a:extLst>
          </p:cNvPr>
          <p:cNvSpPr>
            <a:spLocks noGrp="1" noChangeArrowheads="1"/>
          </p:cNvSpPr>
          <p:nvPr>
            <p:ph type="body" idx="1"/>
          </p:nvPr>
        </p:nvSpPr>
        <p:spPr>
          <a:xfrm>
            <a:off x="1744663" y="1219201"/>
            <a:ext cx="8743950" cy="4657725"/>
          </a:xfrm>
        </p:spPr>
        <p:txBody>
          <a:bodyPr/>
          <a:lstStyle/>
          <a:p>
            <a:pPr marL="0" indent="0">
              <a:lnSpc>
                <a:spcPct val="110000"/>
              </a:lnSpc>
              <a:buNone/>
            </a:pPr>
            <a:r>
              <a:rPr lang="zh-CN" altLang="en-US" sz="2800"/>
              <a:t>        </a:t>
            </a:r>
            <a:r>
              <a:rPr lang="zh-CN" altLang="en-US" sz="2800" b="1">
                <a:solidFill>
                  <a:schemeClr val="folHlink"/>
                </a:solidFill>
              </a:rPr>
              <a:t>图</a:t>
            </a:r>
            <a:r>
              <a:rPr lang="en-US" altLang="zh-CN" sz="2800" b="1"/>
              <a:t>(</a:t>
            </a:r>
            <a:r>
              <a:rPr lang="en-US" altLang="zh-CN" sz="2800" b="1">
                <a:solidFill>
                  <a:schemeClr val="accent1"/>
                </a:solidFill>
              </a:rPr>
              <a:t>Graph</a:t>
            </a:r>
            <a:r>
              <a:rPr lang="en-US" altLang="zh-CN" sz="2800" b="1"/>
              <a:t>)</a:t>
            </a:r>
            <a:r>
              <a:rPr lang="zh-CN" altLang="en-US" sz="2800" b="1"/>
              <a:t>是一种比线性表和树更为复杂的数据结构。</a:t>
            </a:r>
          </a:p>
          <a:p>
            <a:pPr marL="0" indent="0">
              <a:lnSpc>
                <a:spcPct val="110000"/>
              </a:lnSpc>
              <a:buNone/>
            </a:pPr>
            <a:r>
              <a:rPr lang="zh-CN" altLang="en-US" b="1">
                <a:solidFill>
                  <a:schemeClr val="tx2"/>
                </a:solidFill>
              </a:rPr>
              <a:t>       </a:t>
            </a:r>
            <a:r>
              <a:rPr lang="zh-CN" altLang="en-US" b="1">
                <a:solidFill>
                  <a:schemeClr val="folHlink"/>
                </a:solidFill>
              </a:rPr>
              <a:t>线性结构</a:t>
            </a:r>
            <a:r>
              <a:rPr lang="zh-CN" altLang="en-US" b="1"/>
              <a:t>：</a:t>
            </a:r>
            <a:r>
              <a:rPr lang="zh-CN" altLang="en-US" sz="2800" b="1"/>
              <a:t>是研究数据元素之间的一对一关系。在这种结构中，除第一个和最后一个元素外，任何一个元素都有唯一的一个直接前驱和直接后继。</a:t>
            </a:r>
          </a:p>
          <a:p>
            <a:pPr marL="0" indent="0">
              <a:lnSpc>
                <a:spcPct val="110000"/>
              </a:lnSpc>
              <a:buNone/>
            </a:pPr>
            <a:r>
              <a:rPr lang="zh-CN" altLang="en-US" b="1">
                <a:solidFill>
                  <a:schemeClr val="tx2"/>
                </a:solidFill>
              </a:rPr>
              <a:t>       </a:t>
            </a:r>
            <a:r>
              <a:rPr lang="zh-CN" altLang="en-US" b="1">
                <a:solidFill>
                  <a:schemeClr val="folHlink"/>
                </a:solidFill>
              </a:rPr>
              <a:t>树结构</a:t>
            </a:r>
            <a:r>
              <a:rPr lang="zh-CN" altLang="en-US" b="1"/>
              <a:t>：</a:t>
            </a:r>
            <a:r>
              <a:rPr lang="zh-CN" altLang="en-US" sz="2800" b="1"/>
              <a:t>是研究数据元素之间的一对多的关系。在这种结构中，每个元素对下</a:t>
            </a:r>
            <a:r>
              <a:rPr lang="en-US" altLang="zh-CN" sz="2800" b="1"/>
              <a:t>(</a:t>
            </a:r>
            <a:r>
              <a:rPr lang="zh-CN" altLang="en-US" sz="2800" b="1"/>
              <a:t>层</a:t>
            </a:r>
            <a:r>
              <a:rPr lang="en-US" altLang="zh-CN" sz="2800" b="1"/>
              <a:t>)</a:t>
            </a:r>
            <a:r>
              <a:rPr lang="zh-CN" altLang="en-US" sz="2800" b="1"/>
              <a:t>可以有</a:t>
            </a:r>
            <a:r>
              <a:rPr lang="en-US" altLang="zh-CN" sz="2800" b="1"/>
              <a:t>0</a:t>
            </a:r>
            <a:r>
              <a:rPr lang="zh-CN" altLang="en-US" sz="2800" b="1"/>
              <a:t>个或多个元素相联系，对上</a:t>
            </a:r>
            <a:r>
              <a:rPr lang="en-US" altLang="zh-CN" sz="2800" b="1"/>
              <a:t>(</a:t>
            </a:r>
            <a:r>
              <a:rPr lang="zh-CN" altLang="en-US" sz="2800" b="1"/>
              <a:t>层</a:t>
            </a:r>
            <a:r>
              <a:rPr lang="en-US" altLang="zh-CN" sz="2800" b="1"/>
              <a:t>)</a:t>
            </a:r>
            <a:r>
              <a:rPr lang="zh-CN" altLang="en-US" sz="2800" b="1"/>
              <a:t>只有唯一的一个元素相关，数据元素之间有明显的层次关系。</a:t>
            </a:r>
          </a:p>
        </p:txBody>
      </p:sp>
    </p:spTree>
    <p:extLst>
      <p:ext uri="{BB962C8B-B14F-4D97-AF65-F5344CB8AC3E}">
        <p14:creationId xmlns:p14="http://schemas.microsoft.com/office/powerpoint/2010/main" val="2395124715"/>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6338"/>
                                        </p:tgtEl>
                                        <p:attrNameLst>
                                          <p:attrName>style.visibility</p:attrName>
                                        </p:attrNameLst>
                                      </p:cBhvr>
                                      <p:to>
                                        <p:strVal val="visible"/>
                                      </p:to>
                                    </p:set>
                                    <p:anim calcmode="lin" valueType="num">
                                      <p:cBhvr additive="base">
                                        <p:cTn id="7" dur="500" fill="hold"/>
                                        <p:tgtEl>
                                          <p:spTgt spid="526338"/>
                                        </p:tgtEl>
                                        <p:attrNameLst>
                                          <p:attrName>ppt_x</p:attrName>
                                        </p:attrNameLst>
                                      </p:cBhvr>
                                      <p:tavLst>
                                        <p:tav tm="0">
                                          <p:val>
                                            <p:strVal val="0-#ppt_w/2"/>
                                          </p:val>
                                        </p:tav>
                                        <p:tav tm="100000">
                                          <p:val>
                                            <p:strVal val="#ppt_x"/>
                                          </p:val>
                                        </p:tav>
                                      </p:tavLst>
                                    </p:anim>
                                    <p:anim calcmode="lin" valueType="num">
                                      <p:cBhvr additive="base">
                                        <p:cTn id="8" dur="500" fill="hold"/>
                                        <p:tgtEl>
                                          <p:spTgt spid="5263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6339">
                                            <p:txEl>
                                              <p:pRg st="0" end="0"/>
                                            </p:txEl>
                                          </p:spTgt>
                                        </p:tgtEl>
                                        <p:attrNameLst>
                                          <p:attrName>style.visibility</p:attrName>
                                        </p:attrNameLst>
                                      </p:cBhvr>
                                      <p:to>
                                        <p:strVal val="visible"/>
                                      </p:to>
                                    </p:set>
                                    <p:anim calcmode="lin" valueType="num">
                                      <p:cBhvr additive="base">
                                        <p:cTn id="13" dur="500" fill="hold"/>
                                        <p:tgtEl>
                                          <p:spTgt spid="5263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633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6339">
                                            <p:txEl>
                                              <p:pRg st="0" end="0"/>
                                            </p:txEl>
                                          </p:spTgt>
                                        </p:tgtEl>
                                        <p:attrNameLst>
                                          <p:attrName>ppt_c</p:attrName>
                                        </p:attrNameLst>
                                      </p:cBhvr>
                                      <p:to>
                                        <a:schemeClr va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6339">
                                            <p:txEl>
                                              <p:pRg st="1" end="1"/>
                                            </p:txEl>
                                          </p:spTgt>
                                        </p:tgtEl>
                                        <p:attrNameLst>
                                          <p:attrName>style.visibility</p:attrName>
                                        </p:attrNameLst>
                                      </p:cBhvr>
                                      <p:to>
                                        <p:strVal val="visible"/>
                                      </p:to>
                                    </p:set>
                                    <p:anim calcmode="lin" valueType="num">
                                      <p:cBhvr additive="base">
                                        <p:cTn id="19" dur="500" fill="hold"/>
                                        <p:tgtEl>
                                          <p:spTgt spid="52633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633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6339">
                                            <p:txEl>
                                              <p:pRg st="1" end="1"/>
                                            </p:txEl>
                                          </p:spTgt>
                                        </p:tgtEl>
                                        <p:attrNameLst>
                                          <p:attrName>ppt_c</p:attrName>
                                        </p:attrNameLst>
                                      </p:cBhvr>
                                      <p:to>
                                        <a:schemeClr va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6339">
                                            <p:txEl>
                                              <p:pRg st="2" end="2"/>
                                            </p:txEl>
                                          </p:spTgt>
                                        </p:tgtEl>
                                        <p:attrNameLst>
                                          <p:attrName>style.visibility</p:attrName>
                                        </p:attrNameLst>
                                      </p:cBhvr>
                                      <p:to>
                                        <p:strVal val="visible"/>
                                      </p:to>
                                    </p:set>
                                    <p:anim calcmode="lin" valueType="num">
                                      <p:cBhvr additive="base">
                                        <p:cTn id="25" dur="500" fill="hold"/>
                                        <p:tgtEl>
                                          <p:spTgt spid="52633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633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6339">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autoUpdateAnimBg="0"/>
      <p:bldP spid="52633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C756717A-1E1B-BB43-AAAF-9BDCB3275C3D}"/>
              </a:ext>
            </a:extLst>
          </p:cNvPr>
          <p:cNvSpPr>
            <a:spLocks noGrp="1" noChangeArrowheads="1"/>
          </p:cNvSpPr>
          <p:nvPr>
            <p:ph type="body" idx="1"/>
          </p:nvPr>
        </p:nvSpPr>
        <p:spPr>
          <a:xfrm>
            <a:off x="1676400" y="152400"/>
            <a:ext cx="8839200" cy="6229350"/>
          </a:xfrm>
        </p:spPr>
        <p:txBody>
          <a:bodyPr/>
          <a:lstStyle/>
          <a:p>
            <a:pPr marL="0" indent="0">
              <a:lnSpc>
                <a:spcPct val="110000"/>
              </a:lnSpc>
              <a:buNone/>
            </a:pPr>
            <a:r>
              <a:rPr lang="zh-CN" altLang="en-US" sz="2800" b="1"/>
              <a:t>        或</a:t>
            </a:r>
            <a:r>
              <a:rPr lang="zh-CN" altLang="en-US" sz="2800" b="1">
                <a:solidFill>
                  <a:schemeClr val="folHlink"/>
                </a:solidFill>
              </a:rPr>
              <a:t>路径</a:t>
            </a:r>
            <a:r>
              <a:rPr lang="zh-CN" altLang="en-US" sz="2800" b="1"/>
              <a:t>是图</a:t>
            </a:r>
            <a:r>
              <a:rPr lang="en-US" altLang="zh-CN" sz="2800" b="1"/>
              <a:t>G</a:t>
            </a:r>
            <a:r>
              <a:rPr lang="zh-CN" altLang="en-US" sz="2800" b="1"/>
              <a:t>中连接两顶点之间所经过的顶点序列。即  </a:t>
            </a:r>
          </a:p>
          <a:p>
            <a:pPr marL="533400" lvl="1" indent="0">
              <a:lnSpc>
                <a:spcPct val="110000"/>
              </a:lnSpc>
              <a:buNone/>
            </a:pPr>
            <a:r>
              <a:rPr lang="en-US" altLang="zh-CN" b="1"/>
              <a:t>Path=v</a:t>
            </a:r>
            <a:r>
              <a:rPr lang="en-US" altLang="zh-CN" b="1" baseline="-18000"/>
              <a:t>i0</a:t>
            </a:r>
            <a:r>
              <a:rPr lang="en-US" altLang="zh-CN" b="1"/>
              <a:t>v</a:t>
            </a:r>
            <a:r>
              <a:rPr lang="en-US" altLang="zh-CN" b="1" baseline="-18000"/>
              <a:t>i1</a:t>
            </a:r>
            <a:r>
              <a:rPr lang="en-US" altLang="zh-CN" b="1">
                <a:cs typeface="Times New Roman" panose="02020603050405020304" pitchFamily="18" charset="0"/>
              </a:rPr>
              <a:t>…</a:t>
            </a:r>
            <a:r>
              <a:rPr lang="en-US" altLang="zh-CN" b="1"/>
              <a:t>v</a:t>
            </a:r>
            <a:r>
              <a:rPr lang="en-US" altLang="zh-CN" b="1" baseline="-18000"/>
              <a:t>im </a:t>
            </a:r>
            <a:r>
              <a:rPr lang="zh-CN" altLang="en-US" b="1"/>
              <a:t>，</a:t>
            </a:r>
            <a:r>
              <a:rPr lang="en-US" altLang="zh-CN" b="1"/>
              <a:t>v</a:t>
            </a:r>
            <a:r>
              <a:rPr lang="en-US" altLang="zh-CN" b="1" baseline="-18000"/>
              <a:t>ij</a:t>
            </a:r>
            <a:r>
              <a:rPr lang="en-US" altLang="zh-CN" b="1">
                <a:latin typeface="楷体_GB2312" pitchFamily="49" charset="-122"/>
                <a:ea typeface="楷体_GB2312" pitchFamily="49" charset="-122"/>
                <a:sym typeface="Symbol" pitchFamily="2" charset="2"/>
              </a:rPr>
              <a:t></a:t>
            </a:r>
            <a:r>
              <a:rPr lang="en-US" altLang="zh-CN" b="1">
                <a:ea typeface="Arial Unicode MS" panose="020B0604020202020204" pitchFamily="34" charset="-128"/>
                <a:cs typeface="Arial Unicode MS" panose="020B0604020202020204" pitchFamily="34" charset="-128"/>
              </a:rPr>
              <a:t>V</a:t>
            </a:r>
            <a:r>
              <a:rPr lang="zh-CN" altLang="en-US" b="1"/>
              <a:t>且</a:t>
            </a:r>
            <a:r>
              <a:rPr lang="en-US" altLang="zh-CN" b="1"/>
              <a:t>(v</a:t>
            </a:r>
            <a:r>
              <a:rPr lang="en-US" altLang="zh-CN" b="1" baseline="-18000"/>
              <a:t>ij-1</a:t>
            </a:r>
            <a:r>
              <a:rPr lang="en-US" altLang="zh-CN" b="1">
                <a:ea typeface="Arial Unicode MS" panose="020B0604020202020204" pitchFamily="34" charset="-128"/>
                <a:cs typeface="Arial Unicode MS" panose="020B0604020202020204" pitchFamily="34" charset="-128"/>
              </a:rPr>
              <a:t>, </a:t>
            </a:r>
            <a:r>
              <a:rPr lang="en-US" altLang="zh-CN" b="1"/>
              <a:t>v</a:t>
            </a:r>
            <a:r>
              <a:rPr lang="en-US" altLang="zh-CN" b="1" baseline="-18000"/>
              <a:t>ij</a:t>
            </a:r>
            <a:r>
              <a:rPr lang="en-US" altLang="zh-CN" b="1"/>
              <a:t>)</a:t>
            </a:r>
            <a:r>
              <a:rPr lang="en-US" altLang="zh-CN" b="1">
                <a:latin typeface="楷体_GB2312" pitchFamily="49" charset="-122"/>
                <a:ea typeface="楷体_GB2312" pitchFamily="49" charset="-122"/>
                <a:sym typeface="Symbol" pitchFamily="2" charset="2"/>
              </a:rPr>
              <a:t></a:t>
            </a:r>
            <a:r>
              <a:rPr lang="en-US" altLang="zh-CN" b="1">
                <a:ea typeface="Arial Unicode MS" panose="020B0604020202020204" pitchFamily="34" charset="-128"/>
                <a:cs typeface="Arial Unicode MS" panose="020B0604020202020204" pitchFamily="34" charset="-128"/>
              </a:rPr>
              <a:t>E   j=1,2, </a:t>
            </a:r>
            <a:r>
              <a:rPr lang="en-US" altLang="zh-CN" b="1">
                <a:cs typeface="Times New Roman" panose="02020603050405020304" pitchFamily="18" charset="0"/>
              </a:rPr>
              <a:t>…</a:t>
            </a:r>
            <a:r>
              <a:rPr lang="en-US" altLang="zh-CN" b="1">
                <a:ea typeface="Arial Unicode MS" panose="020B0604020202020204" pitchFamily="34" charset="-128"/>
                <a:cs typeface="Arial Unicode MS" panose="020B0604020202020204" pitchFamily="34" charset="-128"/>
              </a:rPr>
              <a:t>,m</a:t>
            </a:r>
          </a:p>
          <a:p>
            <a:pPr marL="533400" lvl="1" indent="0">
              <a:lnSpc>
                <a:spcPct val="110000"/>
              </a:lnSpc>
              <a:buNone/>
            </a:pPr>
            <a:r>
              <a:rPr lang="zh-CN" altLang="en-US" b="1"/>
              <a:t>或  </a:t>
            </a:r>
          </a:p>
          <a:p>
            <a:pPr marL="533400" lvl="1" indent="0">
              <a:lnSpc>
                <a:spcPct val="110000"/>
              </a:lnSpc>
              <a:buNone/>
            </a:pPr>
            <a:r>
              <a:rPr lang="en-US" altLang="zh-CN" b="1"/>
              <a:t>Path=v</a:t>
            </a:r>
            <a:r>
              <a:rPr lang="en-US" altLang="zh-CN" b="1" baseline="-18000"/>
              <a:t>i0</a:t>
            </a:r>
            <a:r>
              <a:rPr lang="en-US" altLang="zh-CN" b="1"/>
              <a:t>v</a:t>
            </a:r>
            <a:r>
              <a:rPr lang="en-US" altLang="zh-CN" b="1" baseline="-18000"/>
              <a:t>i1 </a:t>
            </a:r>
            <a:r>
              <a:rPr lang="en-US" altLang="zh-CN" b="1">
                <a:cs typeface="Times New Roman" panose="02020603050405020304" pitchFamily="18" charset="0"/>
              </a:rPr>
              <a:t>…</a:t>
            </a:r>
            <a:r>
              <a:rPr lang="en-US" altLang="zh-CN" b="1"/>
              <a:t>v</a:t>
            </a:r>
            <a:r>
              <a:rPr lang="en-US" altLang="zh-CN" b="1" baseline="-18000"/>
              <a:t>im </a:t>
            </a:r>
            <a:r>
              <a:rPr lang="zh-CN" altLang="en-US" b="1"/>
              <a:t>，</a:t>
            </a:r>
            <a:r>
              <a:rPr lang="en-US" altLang="zh-CN" b="1"/>
              <a:t>v</a:t>
            </a:r>
            <a:r>
              <a:rPr lang="en-US" altLang="zh-CN" b="1" baseline="-18000"/>
              <a:t>ij</a:t>
            </a:r>
            <a:r>
              <a:rPr lang="en-US" altLang="zh-CN" b="1">
                <a:latin typeface="楷体_GB2312" pitchFamily="49" charset="-122"/>
                <a:ea typeface="楷体_GB2312" pitchFamily="49" charset="-122"/>
                <a:sym typeface="Symbol" pitchFamily="2" charset="2"/>
              </a:rPr>
              <a:t></a:t>
            </a:r>
            <a:r>
              <a:rPr lang="en-US" altLang="zh-CN" b="1">
                <a:ea typeface="Arial Unicode MS" panose="020B0604020202020204" pitchFamily="34" charset="-128"/>
                <a:cs typeface="Arial Unicode MS" panose="020B0604020202020204" pitchFamily="34" charset="-128"/>
              </a:rPr>
              <a:t>V</a:t>
            </a:r>
            <a:r>
              <a:rPr lang="zh-CN" altLang="en-US" b="1"/>
              <a:t>且</a:t>
            </a:r>
            <a:r>
              <a:rPr lang="en-US" altLang="zh-CN" b="1"/>
              <a:t>&lt;v</a:t>
            </a:r>
            <a:r>
              <a:rPr lang="en-US" altLang="zh-CN" b="1" baseline="-18000"/>
              <a:t>ij-1</a:t>
            </a:r>
            <a:r>
              <a:rPr lang="en-US" altLang="zh-CN" b="1">
                <a:ea typeface="Arial Unicode MS" panose="020B0604020202020204" pitchFamily="34" charset="-128"/>
                <a:cs typeface="Arial Unicode MS" panose="020B0604020202020204" pitchFamily="34" charset="-128"/>
              </a:rPr>
              <a:t>, </a:t>
            </a:r>
            <a:r>
              <a:rPr lang="en-US" altLang="zh-CN" b="1"/>
              <a:t>v</a:t>
            </a:r>
            <a:r>
              <a:rPr lang="en-US" altLang="zh-CN" b="1" baseline="-18000"/>
              <a:t>ij&gt;</a:t>
            </a:r>
            <a:r>
              <a:rPr lang="en-US" altLang="zh-CN" b="1">
                <a:latin typeface="楷体_GB2312" pitchFamily="49" charset="-122"/>
                <a:ea typeface="楷体_GB2312" pitchFamily="49" charset="-122"/>
                <a:sym typeface="Symbol" pitchFamily="2" charset="2"/>
              </a:rPr>
              <a:t></a:t>
            </a:r>
            <a:r>
              <a:rPr lang="en-US" altLang="zh-CN" b="1">
                <a:ea typeface="Arial Unicode MS" panose="020B0604020202020204" pitchFamily="34" charset="-128"/>
                <a:cs typeface="Arial Unicode MS" panose="020B0604020202020204" pitchFamily="34" charset="-128"/>
              </a:rPr>
              <a:t>E  j=1,2, </a:t>
            </a:r>
            <a:r>
              <a:rPr lang="en-US" altLang="zh-CN" b="1">
                <a:cs typeface="Times New Roman" panose="02020603050405020304" pitchFamily="18" charset="0"/>
              </a:rPr>
              <a:t>…</a:t>
            </a:r>
            <a:r>
              <a:rPr lang="en-US" altLang="zh-CN" b="1">
                <a:ea typeface="Arial Unicode MS" panose="020B0604020202020204" pitchFamily="34" charset="-128"/>
                <a:cs typeface="Arial Unicode MS" panose="020B0604020202020204" pitchFamily="34" charset="-128"/>
              </a:rPr>
              <a:t>,m</a:t>
            </a:r>
          </a:p>
          <a:p>
            <a:pPr marL="0" indent="0">
              <a:lnSpc>
                <a:spcPct val="110000"/>
              </a:lnSpc>
              <a:buNone/>
            </a:pPr>
            <a:r>
              <a:rPr lang="en-US" altLang="zh-CN" sz="2800" b="1"/>
              <a:t>        </a:t>
            </a:r>
            <a:r>
              <a:rPr lang="zh-CN" altLang="en-US" sz="2800" b="1"/>
              <a:t>路径上边或有向边</a:t>
            </a:r>
            <a:r>
              <a:rPr lang="en-US" altLang="zh-CN" sz="2800" b="1"/>
              <a:t>(</a:t>
            </a:r>
            <a:r>
              <a:rPr lang="zh-CN" altLang="en-US" sz="2800" b="1"/>
              <a:t>弧</a:t>
            </a:r>
            <a:r>
              <a:rPr lang="en-US" altLang="zh-CN" sz="2800" b="1"/>
              <a:t>)</a:t>
            </a:r>
            <a:r>
              <a:rPr lang="zh-CN" altLang="en-US" sz="2800" b="1"/>
              <a:t>的数目称为该</a:t>
            </a:r>
            <a:r>
              <a:rPr lang="zh-CN" altLang="en-US" sz="2800" b="1">
                <a:solidFill>
                  <a:schemeClr val="accent1"/>
                </a:solidFill>
              </a:rPr>
              <a:t>路径</a:t>
            </a:r>
            <a:r>
              <a:rPr lang="zh-CN" altLang="en-US" sz="2800" b="1"/>
              <a:t>的</a:t>
            </a:r>
            <a:r>
              <a:rPr lang="zh-CN" altLang="en-US" sz="2800" b="1">
                <a:solidFill>
                  <a:schemeClr val="folHlink"/>
                </a:solidFill>
              </a:rPr>
              <a:t>长度</a:t>
            </a:r>
            <a:r>
              <a:rPr lang="zh-CN" altLang="en-US" sz="2800" b="1"/>
              <a:t>。</a:t>
            </a:r>
          </a:p>
          <a:p>
            <a:pPr marL="0" indent="0">
              <a:lnSpc>
                <a:spcPct val="110000"/>
              </a:lnSpc>
              <a:buNone/>
            </a:pPr>
            <a:r>
              <a:rPr lang="zh-CN" altLang="en-US" sz="2800" b="1"/>
              <a:t>        在一条路径中，若</a:t>
            </a:r>
            <a:r>
              <a:rPr lang="zh-CN" altLang="en-US" sz="2800" b="1">
                <a:solidFill>
                  <a:schemeClr val="accent1"/>
                </a:solidFill>
              </a:rPr>
              <a:t>没有重复相同</a:t>
            </a:r>
            <a:r>
              <a:rPr lang="zh-CN" altLang="en-US" sz="2800" b="1"/>
              <a:t>的顶点，该路径称为</a:t>
            </a:r>
            <a:r>
              <a:rPr lang="zh-CN" altLang="en-US" sz="2800" b="1">
                <a:solidFill>
                  <a:schemeClr val="folHlink"/>
                </a:solidFill>
              </a:rPr>
              <a:t>简单路径</a:t>
            </a:r>
            <a:r>
              <a:rPr lang="zh-CN" altLang="en-US" sz="2800" b="1"/>
              <a:t>；第一个顶点和最后一个顶点相同的路径称为</a:t>
            </a:r>
            <a:r>
              <a:rPr lang="zh-CN" altLang="en-US" sz="2800" b="1">
                <a:solidFill>
                  <a:schemeClr val="folHlink"/>
                </a:solidFill>
              </a:rPr>
              <a:t>回路</a:t>
            </a:r>
            <a:r>
              <a:rPr lang="en-US" altLang="zh-CN" sz="2800" b="1"/>
              <a:t>(</a:t>
            </a:r>
            <a:r>
              <a:rPr lang="zh-CN" altLang="en-US" sz="2800" b="1">
                <a:solidFill>
                  <a:schemeClr val="folHlink"/>
                </a:solidFill>
              </a:rPr>
              <a:t>环</a:t>
            </a:r>
            <a:r>
              <a:rPr lang="en-US" altLang="zh-CN" sz="2800" b="1"/>
              <a:t>)</a:t>
            </a:r>
            <a:r>
              <a:rPr lang="zh-CN" altLang="en-US" sz="2800" b="1"/>
              <a:t>；在一个回路中，若除第一个与最后一个顶点外，其余顶点不重复出现的回路称为</a:t>
            </a:r>
            <a:r>
              <a:rPr lang="zh-CN" altLang="en-US" sz="2800" b="1">
                <a:solidFill>
                  <a:schemeClr val="folHlink"/>
                </a:solidFill>
              </a:rPr>
              <a:t>简单回路</a:t>
            </a:r>
            <a:r>
              <a:rPr lang="en-US" altLang="zh-CN" sz="2800" b="1"/>
              <a:t>(</a:t>
            </a:r>
            <a:r>
              <a:rPr lang="zh-CN" altLang="en-US" sz="2800" b="1">
                <a:solidFill>
                  <a:schemeClr val="folHlink"/>
                </a:solidFill>
              </a:rPr>
              <a:t>简单环</a:t>
            </a:r>
            <a:r>
              <a:rPr lang="en-US" altLang="zh-CN" sz="2800" b="1"/>
              <a:t>)</a:t>
            </a:r>
            <a:r>
              <a:rPr lang="zh-CN" altLang="en-US" sz="2800" b="1"/>
              <a:t>。</a:t>
            </a:r>
            <a:endParaRPr lang="zh-CN" altLang="en-US" sz="2800" b="1">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695176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A7B745AA-F2F2-474D-87D3-DD061D96FE84}"/>
              </a:ext>
            </a:extLst>
          </p:cNvPr>
          <p:cNvSpPr>
            <a:spLocks noChangeArrowheads="1"/>
          </p:cNvSpPr>
          <p:nvPr/>
        </p:nvSpPr>
        <p:spPr bwMode="auto">
          <a:xfrm>
            <a:off x="1676401" y="296864"/>
            <a:ext cx="8812213" cy="205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1623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91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算法分析</a:t>
            </a:r>
            <a:r>
              <a:rPr lang="zh-CN" altLang="en-US" sz="3200" b="1">
                <a:solidFill>
                  <a:srgbClr val="FFFFFF"/>
                </a:solidFill>
              </a:rPr>
              <a:t>：</a:t>
            </a:r>
            <a:r>
              <a:rPr lang="zh-CN" altLang="en-US" sz="2800" b="1">
                <a:solidFill>
                  <a:srgbClr val="FFFFFF"/>
                </a:solidFill>
              </a:rPr>
              <a:t>设带权连通图有</a:t>
            </a:r>
            <a:r>
              <a:rPr lang="en-US" altLang="zh-CN" sz="2800" b="1">
                <a:solidFill>
                  <a:srgbClr val="FFFFFF"/>
                </a:solidFill>
              </a:rPr>
              <a:t>n</a:t>
            </a:r>
            <a:r>
              <a:rPr lang="zh-CN" altLang="en-US" sz="2800" b="1">
                <a:solidFill>
                  <a:srgbClr val="FFFFFF"/>
                </a:solidFill>
              </a:rPr>
              <a:t>个顶点，则算法的主要执行是二重循环： 求</a:t>
            </a:r>
            <a:r>
              <a:rPr lang="en-US" altLang="zh-CN" sz="2800" b="1">
                <a:solidFill>
                  <a:srgbClr val="FFFFFF"/>
                </a:solidFill>
              </a:rPr>
              <a:t>closedge</a:t>
            </a:r>
            <a:r>
              <a:rPr lang="zh-CN" altLang="en-US" sz="2800" b="1">
                <a:solidFill>
                  <a:srgbClr val="FFFFFF"/>
                </a:solidFill>
              </a:rPr>
              <a:t>中权值最小的边，频度为</a:t>
            </a:r>
            <a:r>
              <a:rPr lang="en-US" altLang="zh-CN" sz="2800" b="1">
                <a:solidFill>
                  <a:srgbClr val="FFFFFF"/>
                </a:solidFill>
              </a:rPr>
              <a:t>n-1</a:t>
            </a:r>
            <a:r>
              <a:rPr lang="zh-CN" altLang="en-US" sz="2800" b="1">
                <a:solidFill>
                  <a:srgbClr val="FFFFFF"/>
                </a:solidFill>
                <a:latin typeface="宋体" panose="02010600030101010101" pitchFamily="2" charset="-122"/>
              </a:rPr>
              <a:t>；</a:t>
            </a:r>
            <a:r>
              <a:rPr lang="zh-CN" altLang="en-US" sz="2800" b="1">
                <a:solidFill>
                  <a:srgbClr val="FFFFFF"/>
                </a:solidFill>
              </a:rPr>
              <a:t> 修改</a:t>
            </a:r>
            <a:r>
              <a:rPr lang="en-US" altLang="zh-CN" sz="2800" b="1">
                <a:solidFill>
                  <a:srgbClr val="FFFFFF"/>
                </a:solidFill>
              </a:rPr>
              <a:t>closedge</a:t>
            </a:r>
            <a:r>
              <a:rPr lang="zh-CN" altLang="en-US" sz="2800" b="1">
                <a:solidFill>
                  <a:srgbClr val="FFFFFF"/>
                </a:solidFill>
              </a:rPr>
              <a:t>数组，频度为</a:t>
            </a:r>
            <a:r>
              <a:rPr lang="en-US" altLang="zh-CN" sz="2800" b="1">
                <a:solidFill>
                  <a:srgbClr val="FFFFFF"/>
                </a:solidFill>
              </a:rPr>
              <a:t>n </a:t>
            </a:r>
            <a:r>
              <a:rPr lang="zh-CN" altLang="en-US" sz="2800" b="1">
                <a:solidFill>
                  <a:srgbClr val="FFFFFF"/>
                </a:solidFill>
                <a:latin typeface="宋体" panose="02010600030101010101" pitchFamily="2" charset="-122"/>
              </a:rPr>
              <a:t>。因此</a:t>
            </a:r>
            <a:r>
              <a:rPr lang="zh-CN" altLang="en-US" sz="2800" b="1">
                <a:solidFill>
                  <a:srgbClr val="FFFFFF"/>
                </a:solidFill>
              </a:rPr>
              <a:t>，整个算法的时间复杂度是</a:t>
            </a:r>
            <a:r>
              <a:rPr lang="en-US" altLang="zh-CN" sz="3200" b="1">
                <a:solidFill>
                  <a:srgbClr val="FFFFFF"/>
                </a:solidFill>
              </a:rPr>
              <a:t>O(n</a:t>
            </a:r>
            <a:r>
              <a:rPr lang="en-US" altLang="zh-CN" sz="3200" b="1" baseline="22000">
                <a:solidFill>
                  <a:srgbClr val="FFFFFF"/>
                </a:solidFill>
              </a:rPr>
              <a:t>2</a:t>
            </a:r>
            <a:r>
              <a:rPr lang="en-US" altLang="zh-CN" sz="3200" b="1">
                <a:solidFill>
                  <a:srgbClr val="FFFFFF"/>
                </a:solidFill>
              </a:rPr>
              <a:t>)</a:t>
            </a:r>
            <a:r>
              <a:rPr lang="zh-CN" altLang="en-US" sz="2800" b="1">
                <a:solidFill>
                  <a:srgbClr val="FFFFFF"/>
                </a:solidFill>
              </a:rPr>
              <a:t>，与边的数目无关</a:t>
            </a:r>
            <a:r>
              <a:rPr lang="zh-CN" altLang="en-US" sz="2800" b="1">
                <a:solidFill>
                  <a:srgbClr val="FFFFFF"/>
                </a:solidFill>
                <a:latin typeface="宋体" panose="02010600030101010101" pitchFamily="2" charset="-122"/>
              </a:rPr>
              <a:t>。</a:t>
            </a:r>
            <a:endParaRPr lang="zh-CN" altLang="en-US" sz="2800" b="1">
              <a:solidFill>
                <a:srgbClr val="FFFFFF"/>
              </a:solidFill>
            </a:endParaRPr>
          </a:p>
        </p:txBody>
      </p:sp>
    </p:spTree>
    <p:extLst>
      <p:ext uri="{BB962C8B-B14F-4D97-AF65-F5344CB8AC3E}">
        <p14:creationId xmlns:p14="http://schemas.microsoft.com/office/powerpoint/2010/main" val="36679615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8738" name="Rectangle 2">
            <a:extLst>
              <a:ext uri="{FF2B5EF4-FFF2-40B4-BE49-F238E27FC236}">
                <a16:creationId xmlns:a16="http://schemas.microsoft.com/office/drawing/2014/main" id="{AE21E1CA-156B-E44E-93FF-D66AF4EEBF19}"/>
              </a:ext>
            </a:extLst>
          </p:cNvPr>
          <p:cNvSpPr>
            <a:spLocks noGrp="1" noChangeArrowheads="1"/>
          </p:cNvSpPr>
          <p:nvPr>
            <p:ph type="title"/>
          </p:nvPr>
        </p:nvSpPr>
        <p:spPr>
          <a:xfrm>
            <a:off x="2209800" y="295275"/>
            <a:ext cx="8229600" cy="685800"/>
          </a:xfrm>
        </p:spPr>
        <p:txBody>
          <a:bodyPr/>
          <a:lstStyle/>
          <a:p>
            <a:r>
              <a:rPr lang="en-US" altLang="zh-CN" b="1">
                <a:latin typeface="Times New Roman" panose="02020603050405020304" pitchFamily="18" charset="0"/>
              </a:rPr>
              <a:t>7.5.2  </a:t>
            </a:r>
            <a:r>
              <a:rPr lang="zh-CN" altLang="en-US" b="1">
                <a:latin typeface="Times New Roman" panose="02020603050405020304" pitchFamily="18" charset="0"/>
                <a:ea typeface="楷体_GB2312" pitchFamily="49" charset="-122"/>
              </a:rPr>
              <a:t>克鲁斯卡尔</a:t>
            </a:r>
            <a:r>
              <a:rPr lang="en-US" altLang="zh-CN" b="1">
                <a:latin typeface="Times New Roman" panose="02020603050405020304" pitchFamily="18" charset="0"/>
              </a:rPr>
              <a:t>(Kruskal)</a:t>
            </a:r>
            <a:r>
              <a:rPr lang="zh-CN" altLang="en-US" b="1">
                <a:latin typeface="楷体_GB2312" pitchFamily="49" charset="-122"/>
                <a:ea typeface="楷体_GB2312" pitchFamily="49" charset="-122"/>
              </a:rPr>
              <a:t>算法</a:t>
            </a:r>
          </a:p>
        </p:txBody>
      </p:sp>
      <p:sp>
        <p:nvSpPr>
          <p:cNvPr id="628739" name="Rectangle 3">
            <a:extLst>
              <a:ext uri="{FF2B5EF4-FFF2-40B4-BE49-F238E27FC236}">
                <a16:creationId xmlns:a16="http://schemas.microsoft.com/office/drawing/2014/main" id="{24C3E9D5-4A34-ED4E-8682-1DB59955633B}"/>
              </a:ext>
            </a:extLst>
          </p:cNvPr>
          <p:cNvSpPr>
            <a:spLocks noGrp="1" noChangeArrowheads="1"/>
          </p:cNvSpPr>
          <p:nvPr>
            <p:ph type="body" idx="1"/>
          </p:nvPr>
        </p:nvSpPr>
        <p:spPr>
          <a:xfrm>
            <a:off x="1676401" y="1295400"/>
            <a:ext cx="8812213" cy="5086350"/>
          </a:xfrm>
          <a:noFill/>
          <a:ln/>
        </p:spPr>
        <p:txBody>
          <a:bodyPr/>
          <a:lstStyle/>
          <a:p>
            <a:pPr marL="0" indent="0">
              <a:lnSpc>
                <a:spcPct val="110000"/>
              </a:lnSpc>
              <a:spcAft>
                <a:spcPct val="20000"/>
              </a:spcAft>
              <a:buNone/>
            </a:pPr>
            <a:r>
              <a:rPr lang="en-US" altLang="zh-CN" sz="4000" b="1">
                <a:solidFill>
                  <a:schemeClr val="folHlink"/>
                </a:solidFill>
              </a:rPr>
              <a:t>1</a:t>
            </a:r>
            <a:r>
              <a:rPr lang="en-US" altLang="zh-CN" sz="4000" b="1">
                <a:solidFill>
                  <a:schemeClr val="folHlink"/>
                </a:solidFill>
                <a:latin typeface="宋体" panose="02010600030101010101" pitchFamily="2" charset="-122"/>
              </a:rPr>
              <a:t> </a:t>
            </a:r>
            <a:r>
              <a:rPr lang="zh-CN" altLang="en-US" sz="4000" b="1">
                <a:solidFill>
                  <a:schemeClr val="folHlink"/>
                </a:solidFill>
                <a:latin typeface="楷体_GB2312" pitchFamily="49" charset="-122"/>
                <a:ea typeface="楷体_GB2312" pitchFamily="49" charset="-122"/>
              </a:rPr>
              <a:t>算法思想</a:t>
            </a:r>
          </a:p>
          <a:p>
            <a:pPr marL="0" indent="0">
              <a:lnSpc>
                <a:spcPct val="110000"/>
              </a:lnSpc>
              <a:buNone/>
            </a:pPr>
            <a:r>
              <a:rPr lang="zh-CN" altLang="en-US" sz="2800" b="1"/>
              <a:t>        设</a:t>
            </a:r>
            <a:r>
              <a:rPr lang="en-US" altLang="zh-CN" sz="2800" b="1"/>
              <a:t>G=(V, E)</a:t>
            </a:r>
            <a:r>
              <a:rPr lang="zh-CN" altLang="en-US" sz="2800" b="1"/>
              <a:t>是具有</a:t>
            </a:r>
            <a:r>
              <a:rPr lang="en-US" altLang="zh-CN" sz="2800" b="1"/>
              <a:t>n</a:t>
            </a:r>
            <a:r>
              <a:rPr lang="zh-CN" altLang="en-US" sz="2800" b="1"/>
              <a:t>个顶点的连通网</a:t>
            </a:r>
            <a:r>
              <a:rPr lang="zh-CN" altLang="en-US" sz="2800" b="1">
                <a:latin typeface="宋体" panose="02010600030101010101" pitchFamily="2" charset="-122"/>
              </a:rPr>
              <a:t>，</a:t>
            </a:r>
            <a:r>
              <a:rPr lang="en-US" altLang="zh-CN" sz="2800" b="1"/>
              <a:t>T=(U, TE)</a:t>
            </a:r>
            <a:r>
              <a:rPr lang="zh-CN" altLang="en-US" sz="2800" b="1"/>
              <a:t>是其最小生成树</a:t>
            </a:r>
            <a:r>
              <a:rPr lang="zh-CN" altLang="en-US" sz="2800" b="1">
                <a:latin typeface="宋体" panose="02010600030101010101" pitchFamily="2" charset="-122"/>
              </a:rPr>
              <a:t>。</a:t>
            </a:r>
            <a:r>
              <a:rPr lang="zh-CN" altLang="en-US" sz="2800" b="1"/>
              <a:t>初值：</a:t>
            </a:r>
            <a:r>
              <a:rPr lang="en-US" altLang="zh-CN" sz="2800" b="1"/>
              <a:t>U=V</a:t>
            </a:r>
            <a:r>
              <a:rPr lang="zh-CN" altLang="en-US" sz="2800" b="1"/>
              <a:t>，</a:t>
            </a:r>
            <a:r>
              <a:rPr lang="en-US" altLang="zh-CN" sz="2800" b="1"/>
              <a:t>TE={} </a:t>
            </a:r>
            <a:r>
              <a:rPr lang="zh-CN" altLang="en-US" sz="2800" b="1">
                <a:latin typeface="宋体" panose="02010600030101010101" pitchFamily="2" charset="-122"/>
              </a:rPr>
              <a:t>。</a:t>
            </a:r>
          </a:p>
          <a:p>
            <a:pPr marL="0" indent="0">
              <a:lnSpc>
                <a:spcPct val="110000"/>
              </a:lnSpc>
              <a:buNone/>
            </a:pPr>
            <a:r>
              <a:rPr lang="zh-CN" altLang="en-US" sz="2800" b="1"/>
              <a:t>对</a:t>
            </a:r>
            <a:r>
              <a:rPr lang="en-US" altLang="zh-CN" sz="2800" b="1"/>
              <a:t>G</a:t>
            </a:r>
            <a:r>
              <a:rPr lang="zh-CN" altLang="en-US" sz="2800" b="1"/>
              <a:t>中的边按权值大小从小到大依次选取</a:t>
            </a:r>
            <a:r>
              <a:rPr lang="zh-CN" altLang="en-US" sz="2800" b="1">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⑴</a:t>
            </a:r>
            <a:r>
              <a:rPr lang="zh-CN" altLang="en-US" b="1"/>
              <a:t>   选取权值最小的边</a:t>
            </a:r>
            <a:r>
              <a:rPr lang="en-US" altLang="zh-CN" b="1"/>
              <a:t>(v</a:t>
            </a:r>
            <a:r>
              <a:rPr lang="en-US" altLang="zh-CN" b="1" baseline="-18000"/>
              <a:t>i</a:t>
            </a:r>
            <a:r>
              <a:rPr lang="zh-CN" altLang="en-US" b="1">
                <a:latin typeface="宋体" panose="02010600030101010101" pitchFamily="2" charset="-122"/>
              </a:rPr>
              <a:t>，</a:t>
            </a:r>
            <a:r>
              <a:rPr lang="en-US" altLang="zh-CN" b="1"/>
              <a:t>v</a:t>
            </a:r>
            <a:r>
              <a:rPr lang="en-US" altLang="zh-CN" b="1" baseline="-18000"/>
              <a:t>j</a:t>
            </a:r>
            <a:r>
              <a:rPr lang="en-US" altLang="zh-CN" b="1"/>
              <a:t>)</a:t>
            </a:r>
            <a:r>
              <a:rPr lang="zh-CN" altLang="en-US" b="1">
                <a:latin typeface="宋体" panose="02010600030101010101" pitchFamily="2" charset="-122"/>
              </a:rPr>
              <a:t>，若</a:t>
            </a:r>
            <a:r>
              <a:rPr lang="zh-CN" altLang="en-US" b="1"/>
              <a:t>边</a:t>
            </a:r>
            <a:r>
              <a:rPr lang="en-US" altLang="zh-CN" b="1"/>
              <a:t>(v</a:t>
            </a:r>
            <a:r>
              <a:rPr lang="en-US" altLang="zh-CN" b="1" baseline="-18000"/>
              <a:t>i</a:t>
            </a:r>
            <a:r>
              <a:rPr lang="zh-CN" altLang="en-US" b="1">
                <a:latin typeface="宋体" panose="02010600030101010101" pitchFamily="2" charset="-122"/>
              </a:rPr>
              <a:t>，</a:t>
            </a:r>
            <a:r>
              <a:rPr lang="en-US" altLang="zh-CN" b="1"/>
              <a:t>v</a:t>
            </a:r>
            <a:r>
              <a:rPr lang="en-US" altLang="zh-CN" b="1" baseline="-18000"/>
              <a:t>j</a:t>
            </a:r>
            <a:r>
              <a:rPr lang="en-US" altLang="zh-CN" b="1"/>
              <a:t>)</a:t>
            </a:r>
            <a:r>
              <a:rPr lang="zh-CN" altLang="en-US" b="1"/>
              <a:t>加入到</a:t>
            </a:r>
            <a:r>
              <a:rPr lang="en-US" altLang="zh-CN" b="1"/>
              <a:t>TE</a:t>
            </a:r>
            <a:r>
              <a:rPr lang="zh-CN" altLang="en-US" b="1"/>
              <a:t>后形成回路</a:t>
            </a:r>
            <a:r>
              <a:rPr lang="zh-CN" altLang="en-US" b="1">
                <a:latin typeface="宋体" panose="02010600030101010101" pitchFamily="2" charset="-122"/>
              </a:rPr>
              <a:t>，则舍弃该边</a:t>
            </a:r>
            <a:r>
              <a:rPr lang="en-US" altLang="zh-CN" b="1">
                <a:latin typeface="宋体" panose="02010600030101010101" pitchFamily="2" charset="-122"/>
              </a:rPr>
              <a:t>(</a:t>
            </a:r>
            <a:r>
              <a:rPr lang="zh-CN" altLang="en-US" b="1"/>
              <a:t>边</a:t>
            </a:r>
            <a:r>
              <a:rPr lang="en-US" altLang="zh-CN" b="1"/>
              <a:t>(v</a:t>
            </a:r>
            <a:r>
              <a:rPr lang="en-US" altLang="zh-CN" b="1" baseline="-18000"/>
              <a:t>i</a:t>
            </a:r>
            <a:r>
              <a:rPr lang="zh-CN" altLang="en-US" b="1">
                <a:latin typeface="宋体" panose="02010600030101010101" pitchFamily="2" charset="-122"/>
              </a:rPr>
              <a:t>，</a:t>
            </a:r>
            <a:r>
              <a:rPr lang="en-US" altLang="zh-CN" b="1"/>
              <a:t>v</a:t>
            </a:r>
            <a:r>
              <a:rPr lang="en-US" altLang="zh-CN" b="1" baseline="-18000"/>
              <a:t>j</a:t>
            </a:r>
            <a:r>
              <a:rPr lang="en-US" altLang="zh-CN" b="1"/>
              <a:t>) </a:t>
            </a:r>
            <a:r>
              <a:rPr lang="zh-CN" altLang="en-US" b="1">
                <a:latin typeface="宋体" panose="02010600030101010101" pitchFamily="2" charset="-122"/>
              </a:rPr>
              <a:t>；否则，将该边并入到</a:t>
            </a:r>
            <a:r>
              <a:rPr lang="en-US" altLang="zh-CN" b="1"/>
              <a:t>TE</a:t>
            </a:r>
            <a:r>
              <a:rPr lang="zh-CN" altLang="en-US" b="1"/>
              <a:t>中</a:t>
            </a:r>
            <a:r>
              <a:rPr lang="zh-CN" altLang="en-US" b="1">
                <a:latin typeface="宋体" panose="02010600030101010101" pitchFamily="2" charset="-122"/>
              </a:rPr>
              <a:t>，</a:t>
            </a:r>
            <a:r>
              <a:rPr lang="zh-CN" altLang="en-US" b="1"/>
              <a:t>即</a:t>
            </a:r>
            <a:r>
              <a:rPr lang="en-US" altLang="zh-CN" b="1"/>
              <a:t>TE=TE</a:t>
            </a:r>
            <a:r>
              <a:rPr lang="en-US" altLang="zh-CN" b="1">
                <a:cs typeface="Times New Roman" panose="02020603050405020304" pitchFamily="18" charset="0"/>
              </a:rPr>
              <a:t>∪</a:t>
            </a:r>
            <a:r>
              <a:rPr lang="en-US" altLang="zh-CN" b="1"/>
              <a:t>{(v</a:t>
            </a:r>
            <a:r>
              <a:rPr lang="en-US" altLang="zh-CN" b="1" baseline="-18000"/>
              <a:t>i</a:t>
            </a:r>
            <a:r>
              <a:rPr lang="zh-CN" altLang="en-US" b="1">
                <a:latin typeface="宋体" panose="02010600030101010101" pitchFamily="2" charset="-122"/>
              </a:rPr>
              <a:t>，</a:t>
            </a:r>
            <a:r>
              <a:rPr lang="en-US" altLang="zh-CN" b="1"/>
              <a:t>v</a:t>
            </a:r>
            <a:r>
              <a:rPr lang="en-US" altLang="zh-CN" b="1" baseline="-18000"/>
              <a:t>j</a:t>
            </a:r>
            <a:r>
              <a:rPr lang="en-US" altLang="zh-CN" b="1"/>
              <a:t>)} </a:t>
            </a:r>
            <a:r>
              <a:rPr lang="zh-CN" altLang="en-US" b="1">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⑵</a:t>
            </a:r>
            <a:r>
              <a:rPr lang="zh-CN" altLang="en-US" b="1">
                <a:latin typeface="宋体" panose="02010600030101010101" pitchFamily="2" charset="-122"/>
              </a:rPr>
              <a:t> </a:t>
            </a:r>
            <a:r>
              <a:rPr lang="zh-CN" altLang="en-US" b="1"/>
              <a:t>重复</a:t>
            </a:r>
            <a:r>
              <a:rPr lang="zh-CN" altLang="en-US" b="1">
                <a:solidFill>
                  <a:schemeClr val="folHlink"/>
                </a:solidFill>
                <a:latin typeface="宋体" panose="02010600030101010101" pitchFamily="2" charset="-122"/>
              </a:rPr>
              <a:t>⑴</a:t>
            </a:r>
            <a:r>
              <a:rPr lang="zh-CN" altLang="en-US" b="1"/>
              <a:t> </a:t>
            </a:r>
            <a:r>
              <a:rPr lang="zh-CN" altLang="en-US" b="1">
                <a:latin typeface="宋体" panose="02010600030101010101" pitchFamily="2" charset="-122"/>
              </a:rPr>
              <a:t>，直到</a:t>
            </a:r>
            <a:r>
              <a:rPr lang="en-US" altLang="zh-CN" b="1"/>
              <a:t>TE</a:t>
            </a:r>
            <a:r>
              <a:rPr lang="zh-CN" altLang="en-US" b="1"/>
              <a:t>中包含有</a:t>
            </a:r>
            <a:r>
              <a:rPr lang="en-US" altLang="zh-CN" b="1"/>
              <a:t>n-1</a:t>
            </a:r>
            <a:r>
              <a:rPr lang="zh-CN" altLang="en-US" b="1"/>
              <a:t>条边为止</a:t>
            </a:r>
            <a:r>
              <a:rPr lang="zh-CN" altLang="en-US" b="1">
                <a:latin typeface="宋体" panose="02010600030101010101" pitchFamily="2" charset="-122"/>
              </a:rPr>
              <a:t>。</a:t>
            </a:r>
          </a:p>
          <a:p>
            <a:pPr marL="0" indent="0">
              <a:lnSpc>
                <a:spcPct val="110000"/>
              </a:lnSpc>
              <a:buNone/>
            </a:pPr>
            <a:r>
              <a:rPr lang="zh-CN" altLang="en-US" sz="2800" b="1"/>
              <a:t>        如图</a:t>
            </a:r>
            <a:r>
              <a:rPr lang="en-US" altLang="zh-CN" sz="2800" b="1"/>
              <a:t>7-22</a:t>
            </a:r>
            <a:r>
              <a:rPr lang="zh-CN" altLang="en-US" sz="2800" b="1"/>
              <a:t>所提示。</a:t>
            </a:r>
          </a:p>
        </p:txBody>
      </p:sp>
    </p:spTree>
    <p:extLst>
      <p:ext uri="{BB962C8B-B14F-4D97-AF65-F5344CB8AC3E}">
        <p14:creationId xmlns:p14="http://schemas.microsoft.com/office/powerpoint/2010/main" val="26622532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29762" name="Group 2">
            <a:extLst>
              <a:ext uri="{FF2B5EF4-FFF2-40B4-BE49-F238E27FC236}">
                <a16:creationId xmlns:a16="http://schemas.microsoft.com/office/drawing/2014/main" id="{E9722BF6-3D11-1C43-8C3B-894BCA525B03}"/>
              </a:ext>
            </a:extLst>
          </p:cNvPr>
          <p:cNvGrpSpPr>
            <a:grpSpLocks/>
          </p:cNvGrpSpPr>
          <p:nvPr/>
        </p:nvGrpSpPr>
        <p:grpSpPr bwMode="auto">
          <a:xfrm>
            <a:off x="2279650" y="474663"/>
            <a:ext cx="7704138" cy="5186362"/>
            <a:chOff x="476" y="299"/>
            <a:chExt cx="4853" cy="3267"/>
          </a:xfrm>
        </p:grpSpPr>
        <p:grpSp>
          <p:nvGrpSpPr>
            <p:cNvPr id="629763" name="Group 3">
              <a:extLst>
                <a:ext uri="{FF2B5EF4-FFF2-40B4-BE49-F238E27FC236}">
                  <a16:creationId xmlns:a16="http://schemas.microsoft.com/office/drawing/2014/main" id="{1C94328C-7C96-6E4C-A021-2AB586532962}"/>
                </a:ext>
              </a:extLst>
            </p:cNvPr>
            <p:cNvGrpSpPr>
              <a:grpSpLocks/>
            </p:cNvGrpSpPr>
            <p:nvPr/>
          </p:nvGrpSpPr>
          <p:grpSpPr bwMode="auto">
            <a:xfrm>
              <a:off x="476" y="299"/>
              <a:ext cx="1830" cy="1407"/>
              <a:chOff x="204" y="2568"/>
              <a:chExt cx="1830" cy="1407"/>
            </a:xfrm>
          </p:grpSpPr>
          <p:grpSp>
            <p:nvGrpSpPr>
              <p:cNvPr id="629764" name="Group 4">
                <a:extLst>
                  <a:ext uri="{FF2B5EF4-FFF2-40B4-BE49-F238E27FC236}">
                    <a16:creationId xmlns:a16="http://schemas.microsoft.com/office/drawing/2014/main" id="{E1A360B7-B3C0-4546-9F7D-01580B26F6AC}"/>
                  </a:ext>
                </a:extLst>
              </p:cNvPr>
              <p:cNvGrpSpPr>
                <a:grpSpLocks/>
              </p:cNvGrpSpPr>
              <p:nvPr/>
            </p:nvGrpSpPr>
            <p:grpSpPr bwMode="auto">
              <a:xfrm>
                <a:off x="204" y="2568"/>
                <a:ext cx="1830" cy="1233"/>
                <a:chOff x="567" y="2568"/>
                <a:chExt cx="1830" cy="1233"/>
              </a:xfrm>
            </p:grpSpPr>
            <p:sp>
              <p:nvSpPr>
                <p:cNvPr id="629765" name="Oval 5">
                  <a:extLst>
                    <a:ext uri="{FF2B5EF4-FFF2-40B4-BE49-F238E27FC236}">
                      <a16:creationId xmlns:a16="http://schemas.microsoft.com/office/drawing/2014/main" id="{996A143D-6496-3B48-B04C-1650AE3AA7CF}"/>
                    </a:ext>
                  </a:extLst>
                </p:cNvPr>
                <p:cNvSpPr>
                  <a:spLocks noChangeArrowheads="1"/>
                </p:cNvSpPr>
                <p:nvPr/>
              </p:nvSpPr>
              <p:spPr bwMode="auto">
                <a:xfrm>
                  <a:off x="567" y="2886"/>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p>
              </p:txBody>
            </p:sp>
            <p:sp>
              <p:nvSpPr>
                <p:cNvPr id="629766" name="Oval 6">
                  <a:extLst>
                    <a:ext uri="{FF2B5EF4-FFF2-40B4-BE49-F238E27FC236}">
                      <a16:creationId xmlns:a16="http://schemas.microsoft.com/office/drawing/2014/main" id="{6A93E724-A3F4-0F46-86FD-1C8F2E7EE7B4}"/>
                    </a:ext>
                  </a:extLst>
                </p:cNvPr>
                <p:cNvSpPr>
                  <a:spLocks noChangeArrowheads="1"/>
                </p:cNvSpPr>
                <p:nvPr/>
              </p:nvSpPr>
              <p:spPr bwMode="auto">
                <a:xfrm>
                  <a:off x="2080" y="2763"/>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p>
              </p:txBody>
            </p:sp>
            <p:sp>
              <p:nvSpPr>
                <p:cNvPr id="629767" name="Oval 7">
                  <a:extLst>
                    <a:ext uri="{FF2B5EF4-FFF2-40B4-BE49-F238E27FC236}">
                      <a16:creationId xmlns:a16="http://schemas.microsoft.com/office/drawing/2014/main" id="{18D122B7-D7E1-5841-A338-B919ED33E582}"/>
                    </a:ext>
                  </a:extLst>
                </p:cNvPr>
                <p:cNvSpPr>
                  <a:spLocks noChangeArrowheads="1"/>
                </p:cNvSpPr>
                <p:nvPr/>
              </p:nvSpPr>
              <p:spPr bwMode="auto">
                <a:xfrm>
                  <a:off x="1292" y="2568"/>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p>
              </p:txBody>
            </p:sp>
            <p:sp>
              <p:nvSpPr>
                <p:cNvPr id="629768" name="Oval 8">
                  <a:extLst>
                    <a:ext uri="{FF2B5EF4-FFF2-40B4-BE49-F238E27FC236}">
                      <a16:creationId xmlns:a16="http://schemas.microsoft.com/office/drawing/2014/main" id="{0EAB1369-A92B-B747-A79F-2B8B4DF9CE67}"/>
                    </a:ext>
                  </a:extLst>
                </p:cNvPr>
                <p:cNvSpPr>
                  <a:spLocks noChangeArrowheads="1"/>
                </p:cNvSpPr>
                <p:nvPr/>
              </p:nvSpPr>
              <p:spPr bwMode="auto">
                <a:xfrm>
                  <a:off x="1066" y="3385"/>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sp>
              <p:nvSpPr>
                <p:cNvPr id="629769" name="Oval 9">
                  <a:extLst>
                    <a:ext uri="{FF2B5EF4-FFF2-40B4-BE49-F238E27FC236}">
                      <a16:creationId xmlns:a16="http://schemas.microsoft.com/office/drawing/2014/main" id="{078C1C57-3ACD-7740-9C2A-EBF0FA05E258}"/>
                    </a:ext>
                  </a:extLst>
                </p:cNvPr>
                <p:cNvSpPr>
                  <a:spLocks noChangeArrowheads="1"/>
                </p:cNvSpPr>
                <p:nvPr/>
              </p:nvSpPr>
              <p:spPr bwMode="auto">
                <a:xfrm>
                  <a:off x="1883" y="3484"/>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p>
              </p:txBody>
            </p:sp>
            <p:grpSp>
              <p:nvGrpSpPr>
                <p:cNvPr id="629770" name="Group 10">
                  <a:extLst>
                    <a:ext uri="{FF2B5EF4-FFF2-40B4-BE49-F238E27FC236}">
                      <a16:creationId xmlns:a16="http://schemas.microsoft.com/office/drawing/2014/main" id="{E2C95E91-484C-5A46-B210-AB4401681BAC}"/>
                    </a:ext>
                  </a:extLst>
                </p:cNvPr>
                <p:cNvGrpSpPr>
                  <a:grpSpLocks/>
                </p:cNvGrpSpPr>
                <p:nvPr/>
              </p:nvGrpSpPr>
              <p:grpSpPr bwMode="auto">
                <a:xfrm>
                  <a:off x="793" y="3158"/>
                  <a:ext cx="318" cy="318"/>
                  <a:chOff x="793" y="3158"/>
                  <a:chExt cx="318" cy="318"/>
                </a:xfrm>
              </p:grpSpPr>
              <p:sp>
                <p:nvSpPr>
                  <p:cNvPr id="629771" name="Rectangle 11">
                    <a:extLst>
                      <a:ext uri="{FF2B5EF4-FFF2-40B4-BE49-F238E27FC236}">
                        <a16:creationId xmlns:a16="http://schemas.microsoft.com/office/drawing/2014/main" id="{95AC5FB3-58B1-9542-9C4F-BB7F768A706C}"/>
                      </a:ext>
                    </a:extLst>
                  </p:cNvPr>
                  <p:cNvSpPr>
                    <a:spLocks noChangeArrowheads="1"/>
                  </p:cNvSpPr>
                  <p:nvPr/>
                </p:nvSpPr>
                <p:spPr bwMode="auto">
                  <a:xfrm>
                    <a:off x="793" y="3249"/>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629772" name="Line 12">
                    <a:extLst>
                      <a:ext uri="{FF2B5EF4-FFF2-40B4-BE49-F238E27FC236}">
                        <a16:creationId xmlns:a16="http://schemas.microsoft.com/office/drawing/2014/main" id="{233C0250-15D9-8248-ABE3-EBF12DDABDF6}"/>
                      </a:ext>
                    </a:extLst>
                  </p:cNvPr>
                  <p:cNvSpPr>
                    <a:spLocks noChangeShapeType="1"/>
                  </p:cNvSpPr>
                  <p:nvPr/>
                </p:nvSpPr>
                <p:spPr bwMode="auto">
                  <a:xfrm>
                    <a:off x="839" y="3158"/>
                    <a:ext cx="272"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773" name="Group 13">
                  <a:extLst>
                    <a:ext uri="{FF2B5EF4-FFF2-40B4-BE49-F238E27FC236}">
                      <a16:creationId xmlns:a16="http://schemas.microsoft.com/office/drawing/2014/main" id="{F06FB7A1-6C48-8A4C-A823-97755151B80A}"/>
                    </a:ext>
                  </a:extLst>
                </p:cNvPr>
                <p:cNvGrpSpPr>
                  <a:grpSpLocks/>
                </p:cNvGrpSpPr>
                <p:nvPr/>
              </p:nvGrpSpPr>
              <p:grpSpPr bwMode="auto">
                <a:xfrm>
                  <a:off x="839" y="2614"/>
                  <a:ext cx="453" cy="317"/>
                  <a:chOff x="839" y="2614"/>
                  <a:chExt cx="453" cy="317"/>
                </a:xfrm>
              </p:grpSpPr>
              <p:sp>
                <p:nvSpPr>
                  <p:cNvPr id="629774" name="Rectangle 14">
                    <a:extLst>
                      <a:ext uri="{FF2B5EF4-FFF2-40B4-BE49-F238E27FC236}">
                        <a16:creationId xmlns:a16="http://schemas.microsoft.com/office/drawing/2014/main" id="{97D8DDF7-68A3-604E-9160-76E5E9A7DAB1}"/>
                      </a:ext>
                    </a:extLst>
                  </p:cNvPr>
                  <p:cNvSpPr>
                    <a:spLocks noChangeArrowheads="1"/>
                  </p:cNvSpPr>
                  <p:nvPr/>
                </p:nvSpPr>
                <p:spPr bwMode="auto">
                  <a:xfrm>
                    <a:off x="930" y="2614"/>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p:txBody>
              </p:sp>
              <p:sp>
                <p:nvSpPr>
                  <p:cNvPr id="629775" name="Line 15">
                    <a:extLst>
                      <a:ext uri="{FF2B5EF4-FFF2-40B4-BE49-F238E27FC236}">
                        <a16:creationId xmlns:a16="http://schemas.microsoft.com/office/drawing/2014/main" id="{58531731-6CF9-B54E-B551-BBA702ADDE25}"/>
                      </a:ext>
                    </a:extLst>
                  </p:cNvPr>
                  <p:cNvSpPr>
                    <a:spLocks noChangeShapeType="1"/>
                  </p:cNvSpPr>
                  <p:nvPr/>
                </p:nvSpPr>
                <p:spPr bwMode="auto">
                  <a:xfrm flipV="1">
                    <a:off x="839" y="2750"/>
                    <a:ext cx="453" cy="18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776" name="Group 16">
                  <a:extLst>
                    <a:ext uri="{FF2B5EF4-FFF2-40B4-BE49-F238E27FC236}">
                      <a16:creationId xmlns:a16="http://schemas.microsoft.com/office/drawing/2014/main" id="{403FC9A0-1481-2D4B-8F08-5BDE8EEEA5C0}"/>
                    </a:ext>
                  </a:extLst>
                </p:cNvPr>
                <p:cNvGrpSpPr>
                  <a:grpSpLocks/>
                </p:cNvGrpSpPr>
                <p:nvPr/>
              </p:nvGrpSpPr>
              <p:grpSpPr bwMode="auto">
                <a:xfrm>
                  <a:off x="1124" y="2886"/>
                  <a:ext cx="273" cy="499"/>
                  <a:chOff x="1124" y="2886"/>
                  <a:chExt cx="273" cy="499"/>
                </a:xfrm>
              </p:grpSpPr>
              <p:sp>
                <p:nvSpPr>
                  <p:cNvPr id="629777" name="Rectangle 17">
                    <a:extLst>
                      <a:ext uri="{FF2B5EF4-FFF2-40B4-BE49-F238E27FC236}">
                        <a16:creationId xmlns:a16="http://schemas.microsoft.com/office/drawing/2014/main" id="{E6CE9480-44A1-5941-BEAA-92208039794C}"/>
                      </a:ext>
                    </a:extLst>
                  </p:cNvPr>
                  <p:cNvSpPr>
                    <a:spLocks noChangeArrowheads="1"/>
                  </p:cNvSpPr>
                  <p:nvPr/>
                </p:nvSpPr>
                <p:spPr bwMode="auto">
                  <a:xfrm>
                    <a:off x="1124" y="297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sp>
                <p:nvSpPr>
                  <p:cNvPr id="629778" name="Line 18">
                    <a:extLst>
                      <a:ext uri="{FF2B5EF4-FFF2-40B4-BE49-F238E27FC236}">
                        <a16:creationId xmlns:a16="http://schemas.microsoft.com/office/drawing/2014/main" id="{7D9987FB-B75D-E440-8651-877C72E3192A}"/>
                      </a:ext>
                    </a:extLst>
                  </p:cNvPr>
                  <p:cNvSpPr>
                    <a:spLocks noChangeShapeType="1"/>
                  </p:cNvSpPr>
                  <p:nvPr/>
                </p:nvSpPr>
                <p:spPr bwMode="auto">
                  <a:xfrm flipH="1">
                    <a:off x="1260" y="2886"/>
                    <a:ext cx="137" cy="4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779" name="Group 19">
                  <a:extLst>
                    <a:ext uri="{FF2B5EF4-FFF2-40B4-BE49-F238E27FC236}">
                      <a16:creationId xmlns:a16="http://schemas.microsoft.com/office/drawing/2014/main" id="{1AFF270B-0389-6C4A-B708-A7CDBDD1D5C0}"/>
                    </a:ext>
                  </a:extLst>
                </p:cNvPr>
                <p:cNvGrpSpPr>
                  <a:grpSpLocks/>
                </p:cNvGrpSpPr>
                <p:nvPr/>
              </p:nvGrpSpPr>
              <p:grpSpPr bwMode="auto">
                <a:xfrm>
                  <a:off x="1589" y="2619"/>
                  <a:ext cx="499" cy="267"/>
                  <a:chOff x="1589" y="2619"/>
                  <a:chExt cx="499" cy="267"/>
                </a:xfrm>
              </p:grpSpPr>
              <p:sp>
                <p:nvSpPr>
                  <p:cNvPr id="629780" name="Rectangle 20">
                    <a:extLst>
                      <a:ext uri="{FF2B5EF4-FFF2-40B4-BE49-F238E27FC236}">
                        <a16:creationId xmlns:a16="http://schemas.microsoft.com/office/drawing/2014/main" id="{323216DF-8135-8742-B3CE-C7EBAF801304}"/>
                      </a:ext>
                    </a:extLst>
                  </p:cNvPr>
                  <p:cNvSpPr>
                    <a:spLocks noChangeArrowheads="1"/>
                  </p:cNvSpPr>
                  <p:nvPr/>
                </p:nvSpPr>
                <p:spPr bwMode="auto">
                  <a:xfrm>
                    <a:off x="1754" y="2619"/>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a:t>
                    </a:r>
                  </a:p>
                </p:txBody>
              </p:sp>
              <p:sp>
                <p:nvSpPr>
                  <p:cNvPr id="629781" name="Line 21">
                    <a:extLst>
                      <a:ext uri="{FF2B5EF4-FFF2-40B4-BE49-F238E27FC236}">
                        <a16:creationId xmlns:a16="http://schemas.microsoft.com/office/drawing/2014/main" id="{247C3D01-C11E-B94D-8B55-37196B36D22F}"/>
                      </a:ext>
                    </a:extLst>
                  </p:cNvPr>
                  <p:cNvSpPr>
                    <a:spLocks noChangeShapeType="1"/>
                  </p:cNvSpPr>
                  <p:nvPr/>
                </p:nvSpPr>
                <p:spPr bwMode="auto">
                  <a:xfrm>
                    <a:off x="1589" y="2795"/>
                    <a:ext cx="499" cy="9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782" name="Group 22">
                  <a:extLst>
                    <a:ext uri="{FF2B5EF4-FFF2-40B4-BE49-F238E27FC236}">
                      <a16:creationId xmlns:a16="http://schemas.microsoft.com/office/drawing/2014/main" id="{EB349C20-EB99-0049-80A6-5840217D5EA4}"/>
                    </a:ext>
                  </a:extLst>
                </p:cNvPr>
                <p:cNvGrpSpPr>
                  <a:grpSpLocks/>
                </p:cNvGrpSpPr>
                <p:nvPr/>
              </p:nvGrpSpPr>
              <p:grpSpPr bwMode="auto">
                <a:xfrm>
                  <a:off x="1511" y="2870"/>
                  <a:ext cx="454" cy="635"/>
                  <a:chOff x="1511" y="2870"/>
                  <a:chExt cx="454" cy="635"/>
                </a:xfrm>
              </p:grpSpPr>
              <p:sp>
                <p:nvSpPr>
                  <p:cNvPr id="629783" name="Rectangle 23">
                    <a:extLst>
                      <a:ext uri="{FF2B5EF4-FFF2-40B4-BE49-F238E27FC236}">
                        <a16:creationId xmlns:a16="http://schemas.microsoft.com/office/drawing/2014/main" id="{DAA6B5EE-F789-1347-82A8-BBA89669F251}"/>
                      </a:ext>
                    </a:extLst>
                  </p:cNvPr>
                  <p:cNvSpPr>
                    <a:spLocks noChangeArrowheads="1"/>
                  </p:cNvSpPr>
                  <p:nvPr/>
                </p:nvSpPr>
                <p:spPr bwMode="auto">
                  <a:xfrm>
                    <a:off x="1655" y="288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12</a:t>
                    </a:r>
                  </a:p>
                </p:txBody>
              </p:sp>
              <p:sp>
                <p:nvSpPr>
                  <p:cNvPr id="629784" name="Line 24">
                    <a:extLst>
                      <a:ext uri="{FF2B5EF4-FFF2-40B4-BE49-F238E27FC236}">
                        <a16:creationId xmlns:a16="http://schemas.microsoft.com/office/drawing/2014/main" id="{7805A51D-637F-7344-A13F-B4D2BCCA6CDE}"/>
                      </a:ext>
                    </a:extLst>
                  </p:cNvPr>
                  <p:cNvSpPr>
                    <a:spLocks noChangeShapeType="1"/>
                  </p:cNvSpPr>
                  <p:nvPr/>
                </p:nvSpPr>
                <p:spPr bwMode="auto">
                  <a:xfrm>
                    <a:off x="1511" y="2870"/>
                    <a:ext cx="454" cy="63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785" name="Group 25">
                  <a:extLst>
                    <a:ext uri="{FF2B5EF4-FFF2-40B4-BE49-F238E27FC236}">
                      <a16:creationId xmlns:a16="http://schemas.microsoft.com/office/drawing/2014/main" id="{4F7CA310-97CD-F642-AC11-97171826CF8D}"/>
                    </a:ext>
                  </a:extLst>
                </p:cNvPr>
                <p:cNvGrpSpPr>
                  <a:grpSpLocks/>
                </p:cNvGrpSpPr>
                <p:nvPr/>
              </p:nvGrpSpPr>
              <p:grpSpPr bwMode="auto">
                <a:xfrm>
                  <a:off x="1383" y="3059"/>
                  <a:ext cx="771" cy="499"/>
                  <a:chOff x="1383" y="3059"/>
                  <a:chExt cx="771" cy="499"/>
                </a:xfrm>
              </p:grpSpPr>
              <p:sp>
                <p:nvSpPr>
                  <p:cNvPr id="629786" name="Rectangle 26">
                    <a:extLst>
                      <a:ext uri="{FF2B5EF4-FFF2-40B4-BE49-F238E27FC236}">
                        <a16:creationId xmlns:a16="http://schemas.microsoft.com/office/drawing/2014/main" id="{8384ADEC-8396-F54A-880C-4C2155A9A930}"/>
                      </a:ext>
                    </a:extLst>
                  </p:cNvPr>
                  <p:cNvSpPr>
                    <a:spLocks noChangeArrowheads="1"/>
                  </p:cNvSpPr>
                  <p:nvPr/>
                </p:nvSpPr>
                <p:spPr bwMode="auto">
                  <a:xfrm>
                    <a:off x="1450" y="3195"/>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11</a:t>
                    </a:r>
                  </a:p>
                </p:txBody>
              </p:sp>
              <p:sp>
                <p:nvSpPr>
                  <p:cNvPr id="629787" name="Line 27">
                    <a:extLst>
                      <a:ext uri="{FF2B5EF4-FFF2-40B4-BE49-F238E27FC236}">
                        <a16:creationId xmlns:a16="http://schemas.microsoft.com/office/drawing/2014/main" id="{402E4BE6-0401-8845-8CDB-E00A5F1A32A8}"/>
                      </a:ext>
                    </a:extLst>
                  </p:cNvPr>
                  <p:cNvSpPr>
                    <a:spLocks noChangeShapeType="1"/>
                  </p:cNvSpPr>
                  <p:nvPr/>
                </p:nvSpPr>
                <p:spPr bwMode="auto">
                  <a:xfrm flipV="1">
                    <a:off x="1383" y="3059"/>
                    <a:ext cx="771" cy="4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788" name="Group 28">
                  <a:extLst>
                    <a:ext uri="{FF2B5EF4-FFF2-40B4-BE49-F238E27FC236}">
                      <a16:creationId xmlns:a16="http://schemas.microsoft.com/office/drawing/2014/main" id="{3B4BB3EB-E016-9047-AF0B-87EDFEDA1D47}"/>
                    </a:ext>
                  </a:extLst>
                </p:cNvPr>
                <p:cNvGrpSpPr>
                  <a:grpSpLocks/>
                </p:cNvGrpSpPr>
                <p:nvPr/>
              </p:nvGrpSpPr>
              <p:grpSpPr bwMode="auto">
                <a:xfrm>
                  <a:off x="1338" y="3430"/>
                  <a:ext cx="544" cy="227"/>
                  <a:chOff x="1338" y="3430"/>
                  <a:chExt cx="544" cy="227"/>
                </a:xfrm>
              </p:grpSpPr>
              <p:sp>
                <p:nvSpPr>
                  <p:cNvPr id="629789" name="Rectangle 29">
                    <a:extLst>
                      <a:ext uri="{FF2B5EF4-FFF2-40B4-BE49-F238E27FC236}">
                        <a16:creationId xmlns:a16="http://schemas.microsoft.com/office/drawing/2014/main" id="{1E865595-E756-B848-917B-48128FF0C046}"/>
                      </a:ext>
                    </a:extLst>
                  </p:cNvPr>
                  <p:cNvSpPr>
                    <a:spLocks noChangeArrowheads="1"/>
                  </p:cNvSpPr>
                  <p:nvPr/>
                </p:nvSpPr>
                <p:spPr bwMode="auto">
                  <a:xfrm>
                    <a:off x="1565" y="3430"/>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629790" name="Line 30">
                    <a:extLst>
                      <a:ext uri="{FF2B5EF4-FFF2-40B4-BE49-F238E27FC236}">
                        <a16:creationId xmlns:a16="http://schemas.microsoft.com/office/drawing/2014/main" id="{3AAE9047-A040-6546-9AB6-4BD5132F1753}"/>
                      </a:ext>
                    </a:extLst>
                  </p:cNvPr>
                  <p:cNvSpPr>
                    <a:spLocks noChangeShapeType="1"/>
                  </p:cNvSpPr>
                  <p:nvPr/>
                </p:nvSpPr>
                <p:spPr bwMode="auto">
                  <a:xfrm>
                    <a:off x="1338" y="3657"/>
                    <a:ext cx="5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791" name="Group 31">
                  <a:extLst>
                    <a:ext uri="{FF2B5EF4-FFF2-40B4-BE49-F238E27FC236}">
                      <a16:creationId xmlns:a16="http://schemas.microsoft.com/office/drawing/2014/main" id="{743C1FF1-0645-BF4E-B48F-5D14EAB2C73A}"/>
                    </a:ext>
                  </a:extLst>
                </p:cNvPr>
                <p:cNvGrpSpPr>
                  <a:grpSpLocks/>
                </p:cNvGrpSpPr>
                <p:nvPr/>
              </p:nvGrpSpPr>
              <p:grpSpPr bwMode="auto">
                <a:xfrm>
                  <a:off x="1965" y="3083"/>
                  <a:ext cx="264" cy="408"/>
                  <a:chOff x="1965" y="3083"/>
                  <a:chExt cx="264" cy="408"/>
                </a:xfrm>
              </p:grpSpPr>
              <p:sp>
                <p:nvSpPr>
                  <p:cNvPr id="629792" name="Rectangle 32">
                    <a:extLst>
                      <a:ext uri="{FF2B5EF4-FFF2-40B4-BE49-F238E27FC236}">
                        <a16:creationId xmlns:a16="http://schemas.microsoft.com/office/drawing/2014/main" id="{5978C3D1-118C-4344-8BC3-412CA9D46302}"/>
                      </a:ext>
                    </a:extLst>
                  </p:cNvPr>
                  <p:cNvSpPr>
                    <a:spLocks noChangeArrowheads="1"/>
                  </p:cNvSpPr>
                  <p:nvPr/>
                </p:nvSpPr>
                <p:spPr bwMode="auto">
                  <a:xfrm>
                    <a:off x="1965" y="316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629793" name="Line 33">
                    <a:extLst>
                      <a:ext uri="{FF2B5EF4-FFF2-40B4-BE49-F238E27FC236}">
                        <a16:creationId xmlns:a16="http://schemas.microsoft.com/office/drawing/2014/main" id="{E2E232E6-7343-2D43-BA93-1F4F70D80242}"/>
                      </a:ext>
                    </a:extLst>
                  </p:cNvPr>
                  <p:cNvSpPr>
                    <a:spLocks noChangeShapeType="1"/>
                  </p:cNvSpPr>
                  <p:nvPr/>
                </p:nvSpPr>
                <p:spPr bwMode="auto">
                  <a:xfrm flipH="1">
                    <a:off x="2093" y="3083"/>
                    <a:ext cx="136" cy="40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29794" name="Rectangle 34">
                <a:extLst>
                  <a:ext uri="{FF2B5EF4-FFF2-40B4-BE49-F238E27FC236}">
                    <a16:creationId xmlns:a16="http://schemas.microsoft.com/office/drawing/2014/main" id="{F641E1DB-7224-7F4F-9ECB-CD5C03507040}"/>
                  </a:ext>
                </a:extLst>
              </p:cNvPr>
              <p:cNvSpPr>
                <a:spLocks noChangeArrowheads="1"/>
              </p:cNvSpPr>
              <p:nvPr/>
            </p:nvSpPr>
            <p:spPr bwMode="auto">
              <a:xfrm>
                <a:off x="1066" y="3748"/>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a:t>
                </a:r>
              </a:p>
            </p:txBody>
          </p:sp>
        </p:grpSp>
        <p:grpSp>
          <p:nvGrpSpPr>
            <p:cNvPr id="629795" name="Group 35">
              <a:extLst>
                <a:ext uri="{FF2B5EF4-FFF2-40B4-BE49-F238E27FC236}">
                  <a16:creationId xmlns:a16="http://schemas.microsoft.com/office/drawing/2014/main" id="{BF6E1724-25EA-8540-BDAE-78E403E29BC2}"/>
                </a:ext>
              </a:extLst>
            </p:cNvPr>
            <p:cNvGrpSpPr>
              <a:grpSpLocks/>
            </p:cNvGrpSpPr>
            <p:nvPr/>
          </p:nvGrpSpPr>
          <p:grpSpPr bwMode="auto">
            <a:xfrm>
              <a:off x="2376" y="1162"/>
              <a:ext cx="1184" cy="604"/>
              <a:chOff x="2290" y="1162"/>
              <a:chExt cx="1184" cy="604"/>
            </a:xfrm>
          </p:grpSpPr>
          <p:sp>
            <p:nvSpPr>
              <p:cNvPr id="629796" name="Rectangle 36">
                <a:extLst>
                  <a:ext uri="{FF2B5EF4-FFF2-40B4-BE49-F238E27FC236}">
                    <a16:creationId xmlns:a16="http://schemas.microsoft.com/office/drawing/2014/main" id="{3A61DA74-D735-0146-BC38-14118D0E0824}"/>
                  </a:ext>
                </a:extLst>
              </p:cNvPr>
              <p:cNvSpPr>
                <a:spLocks noChangeArrowheads="1"/>
              </p:cNvSpPr>
              <p:nvPr/>
            </p:nvSpPr>
            <p:spPr bwMode="auto">
              <a:xfrm>
                <a:off x="2789" y="1539"/>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a:t>
                </a:r>
              </a:p>
            </p:txBody>
          </p:sp>
          <p:grpSp>
            <p:nvGrpSpPr>
              <p:cNvPr id="629797" name="Group 37">
                <a:extLst>
                  <a:ext uri="{FF2B5EF4-FFF2-40B4-BE49-F238E27FC236}">
                    <a16:creationId xmlns:a16="http://schemas.microsoft.com/office/drawing/2014/main" id="{CA09AD6E-D258-684B-8749-617B6EF83792}"/>
                  </a:ext>
                </a:extLst>
              </p:cNvPr>
              <p:cNvGrpSpPr>
                <a:grpSpLocks/>
              </p:cNvGrpSpPr>
              <p:nvPr/>
            </p:nvGrpSpPr>
            <p:grpSpPr bwMode="auto">
              <a:xfrm>
                <a:off x="2290" y="1162"/>
                <a:ext cx="1184" cy="392"/>
                <a:chOff x="3873" y="1124"/>
                <a:chExt cx="1184" cy="392"/>
              </a:xfrm>
            </p:grpSpPr>
            <p:grpSp>
              <p:nvGrpSpPr>
                <p:cNvPr id="629798" name="Group 38">
                  <a:extLst>
                    <a:ext uri="{FF2B5EF4-FFF2-40B4-BE49-F238E27FC236}">
                      <a16:creationId xmlns:a16="http://schemas.microsoft.com/office/drawing/2014/main" id="{4AD8F376-01DB-204C-8AF9-3D84F6CC2F27}"/>
                    </a:ext>
                  </a:extLst>
                </p:cNvPr>
                <p:cNvGrpSpPr>
                  <a:grpSpLocks/>
                </p:cNvGrpSpPr>
                <p:nvPr/>
              </p:nvGrpSpPr>
              <p:grpSpPr bwMode="auto">
                <a:xfrm>
                  <a:off x="4195" y="1124"/>
                  <a:ext cx="544" cy="227"/>
                  <a:chOff x="1338" y="3430"/>
                  <a:chExt cx="544" cy="227"/>
                </a:xfrm>
              </p:grpSpPr>
              <p:sp>
                <p:nvSpPr>
                  <p:cNvPr id="629799" name="Rectangle 39">
                    <a:extLst>
                      <a:ext uri="{FF2B5EF4-FFF2-40B4-BE49-F238E27FC236}">
                        <a16:creationId xmlns:a16="http://schemas.microsoft.com/office/drawing/2014/main" id="{E162CBDF-75BB-8446-A325-E976180BD67B}"/>
                      </a:ext>
                    </a:extLst>
                  </p:cNvPr>
                  <p:cNvSpPr>
                    <a:spLocks noChangeArrowheads="1"/>
                  </p:cNvSpPr>
                  <p:nvPr/>
                </p:nvSpPr>
                <p:spPr bwMode="auto">
                  <a:xfrm>
                    <a:off x="1565" y="3430"/>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629800" name="Line 40">
                    <a:extLst>
                      <a:ext uri="{FF2B5EF4-FFF2-40B4-BE49-F238E27FC236}">
                        <a16:creationId xmlns:a16="http://schemas.microsoft.com/office/drawing/2014/main" id="{C5FDC566-735A-7542-A88E-93E6D668F6A5}"/>
                      </a:ext>
                    </a:extLst>
                  </p:cNvPr>
                  <p:cNvSpPr>
                    <a:spLocks noChangeShapeType="1"/>
                  </p:cNvSpPr>
                  <p:nvPr/>
                </p:nvSpPr>
                <p:spPr bwMode="auto">
                  <a:xfrm>
                    <a:off x="1338" y="3657"/>
                    <a:ext cx="5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29801" name="Oval 41">
                  <a:extLst>
                    <a:ext uri="{FF2B5EF4-FFF2-40B4-BE49-F238E27FC236}">
                      <a16:creationId xmlns:a16="http://schemas.microsoft.com/office/drawing/2014/main" id="{A0962B7F-ECCF-6E4F-85DD-67DFAB1BE0E4}"/>
                    </a:ext>
                  </a:extLst>
                </p:cNvPr>
                <p:cNvSpPr>
                  <a:spLocks noChangeArrowheads="1"/>
                </p:cNvSpPr>
                <p:nvPr/>
              </p:nvSpPr>
              <p:spPr bwMode="auto">
                <a:xfrm>
                  <a:off x="4740" y="1178"/>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p>
              </p:txBody>
            </p:sp>
            <p:sp>
              <p:nvSpPr>
                <p:cNvPr id="629802" name="Oval 42">
                  <a:extLst>
                    <a:ext uri="{FF2B5EF4-FFF2-40B4-BE49-F238E27FC236}">
                      <a16:creationId xmlns:a16="http://schemas.microsoft.com/office/drawing/2014/main" id="{B8B12C0B-905F-AA44-BB84-4C433DE76A0E}"/>
                    </a:ext>
                  </a:extLst>
                </p:cNvPr>
                <p:cNvSpPr>
                  <a:spLocks noChangeArrowheads="1"/>
                </p:cNvSpPr>
                <p:nvPr/>
              </p:nvSpPr>
              <p:spPr bwMode="auto">
                <a:xfrm>
                  <a:off x="3873" y="1199"/>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grpSp>
        </p:grpSp>
        <p:grpSp>
          <p:nvGrpSpPr>
            <p:cNvPr id="629803" name="Group 43">
              <a:extLst>
                <a:ext uri="{FF2B5EF4-FFF2-40B4-BE49-F238E27FC236}">
                  <a16:creationId xmlns:a16="http://schemas.microsoft.com/office/drawing/2014/main" id="{CFDF3EDD-2894-AC48-B41B-5152F6D8D6CB}"/>
                </a:ext>
              </a:extLst>
            </p:cNvPr>
            <p:cNvGrpSpPr>
              <a:grpSpLocks/>
            </p:cNvGrpSpPr>
            <p:nvPr/>
          </p:nvGrpSpPr>
          <p:grpSpPr bwMode="auto">
            <a:xfrm>
              <a:off x="2971" y="1932"/>
              <a:ext cx="1844" cy="1270"/>
              <a:chOff x="0" y="2568"/>
              <a:chExt cx="1844" cy="1270"/>
            </a:xfrm>
          </p:grpSpPr>
          <p:sp>
            <p:nvSpPr>
              <p:cNvPr id="629804" name="Oval 44">
                <a:extLst>
                  <a:ext uri="{FF2B5EF4-FFF2-40B4-BE49-F238E27FC236}">
                    <a16:creationId xmlns:a16="http://schemas.microsoft.com/office/drawing/2014/main" id="{B32C1F60-1E39-E743-8879-FCCF1907517A}"/>
                  </a:ext>
                </a:extLst>
              </p:cNvPr>
              <p:cNvSpPr>
                <a:spLocks noChangeArrowheads="1"/>
              </p:cNvSpPr>
              <p:nvPr/>
            </p:nvSpPr>
            <p:spPr bwMode="auto">
              <a:xfrm>
                <a:off x="1527" y="2622"/>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p>
            </p:txBody>
          </p:sp>
          <p:grpSp>
            <p:nvGrpSpPr>
              <p:cNvPr id="629805" name="Group 45">
                <a:extLst>
                  <a:ext uri="{FF2B5EF4-FFF2-40B4-BE49-F238E27FC236}">
                    <a16:creationId xmlns:a16="http://schemas.microsoft.com/office/drawing/2014/main" id="{72CCA0AD-DFA6-C14E-BD92-20308A7EC70F}"/>
                  </a:ext>
                </a:extLst>
              </p:cNvPr>
              <p:cNvGrpSpPr>
                <a:grpSpLocks/>
              </p:cNvGrpSpPr>
              <p:nvPr/>
            </p:nvGrpSpPr>
            <p:grpSpPr bwMode="auto">
              <a:xfrm>
                <a:off x="1406" y="2942"/>
                <a:ext cx="264" cy="408"/>
                <a:chOff x="1965" y="3083"/>
                <a:chExt cx="264" cy="408"/>
              </a:xfrm>
            </p:grpSpPr>
            <p:sp>
              <p:nvSpPr>
                <p:cNvPr id="629806" name="Rectangle 46">
                  <a:extLst>
                    <a:ext uri="{FF2B5EF4-FFF2-40B4-BE49-F238E27FC236}">
                      <a16:creationId xmlns:a16="http://schemas.microsoft.com/office/drawing/2014/main" id="{12588C27-3F37-9447-AD7A-F4C71B27146D}"/>
                    </a:ext>
                  </a:extLst>
                </p:cNvPr>
                <p:cNvSpPr>
                  <a:spLocks noChangeArrowheads="1"/>
                </p:cNvSpPr>
                <p:nvPr/>
              </p:nvSpPr>
              <p:spPr bwMode="auto">
                <a:xfrm>
                  <a:off x="1965" y="316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629807" name="Line 47">
                  <a:extLst>
                    <a:ext uri="{FF2B5EF4-FFF2-40B4-BE49-F238E27FC236}">
                      <a16:creationId xmlns:a16="http://schemas.microsoft.com/office/drawing/2014/main" id="{27BACC25-69D3-2241-95EB-7F7DDDDAAD14}"/>
                    </a:ext>
                  </a:extLst>
                </p:cNvPr>
                <p:cNvSpPr>
                  <a:spLocks noChangeShapeType="1"/>
                </p:cNvSpPr>
                <p:nvPr/>
              </p:nvSpPr>
              <p:spPr bwMode="auto">
                <a:xfrm flipH="1">
                  <a:off x="2093" y="3083"/>
                  <a:ext cx="136" cy="40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808" name="Group 48">
                <a:extLst>
                  <a:ext uri="{FF2B5EF4-FFF2-40B4-BE49-F238E27FC236}">
                    <a16:creationId xmlns:a16="http://schemas.microsoft.com/office/drawing/2014/main" id="{EE973006-894D-D744-B4C7-13FD038018EF}"/>
                  </a:ext>
                </a:extLst>
              </p:cNvPr>
              <p:cNvGrpSpPr>
                <a:grpSpLocks/>
              </p:cNvGrpSpPr>
              <p:nvPr/>
            </p:nvGrpSpPr>
            <p:grpSpPr bwMode="auto">
              <a:xfrm>
                <a:off x="0" y="2568"/>
                <a:ext cx="1678" cy="1270"/>
                <a:chOff x="3878" y="2659"/>
                <a:chExt cx="1678" cy="1270"/>
              </a:xfrm>
            </p:grpSpPr>
            <p:sp>
              <p:nvSpPr>
                <p:cNvPr id="629809" name="Rectangle 49">
                  <a:extLst>
                    <a:ext uri="{FF2B5EF4-FFF2-40B4-BE49-F238E27FC236}">
                      <a16:creationId xmlns:a16="http://schemas.microsoft.com/office/drawing/2014/main" id="{3A155FBF-8B78-0942-9602-648D5ABEB8A8}"/>
                    </a:ext>
                  </a:extLst>
                </p:cNvPr>
                <p:cNvSpPr>
                  <a:spLocks noChangeArrowheads="1"/>
                </p:cNvSpPr>
                <p:nvPr/>
              </p:nvSpPr>
              <p:spPr bwMode="auto">
                <a:xfrm>
                  <a:off x="4830" y="3702"/>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a:t>
                  </a:r>
                </a:p>
              </p:txBody>
            </p:sp>
            <p:grpSp>
              <p:nvGrpSpPr>
                <p:cNvPr id="629810" name="Group 50">
                  <a:extLst>
                    <a:ext uri="{FF2B5EF4-FFF2-40B4-BE49-F238E27FC236}">
                      <a16:creationId xmlns:a16="http://schemas.microsoft.com/office/drawing/2014/main" id="{1281B242-AE0A-B040-BAD9-1647A9507A70}"/>
                    </a:ext>
                  </a:extLst>
                </p:cNvPr>
                <p:cNvGrpSpPr>
                  <a:grpSpLocks/>
                </p:cNvGrpSpPr>
                <p:nvPr/>
              </p:nvGrpSpPr>
              <p:grpSpPr bwMode="auto">
                <a:xfrm>
                  <a:off x="3878" y="2659"/>
                  <a:ext cx="1678" cy="1134"/>
                  <a:chOff x="3878" y="2659"/>
                  <a:chExt cx="1678" cy="1134"/>
                </a:xfrm>
              </p:grpSpPr>
              <p:sp>
                <p:nvSpPr>
                  <p:cNvPr id="629811" name="Oval 51">
                    <a:extLst>
                      <a:ext uri="{FF2B5EF4-FFF2-40B4-BE49-F238E27FC236}">
                        <a16:creationId xmlns:a16="http://schemas.microsoft.com/office/drawing/2014/main" id="{F2B00600-7F64-2E43-AB17-64E49A766E3E}"/>
                      </a:ext>
                    </a:extLst>
                  </p:cNvPr>
                  <p:cNvSpPr>
                    <a:spLocks noChangeArrowheads="1"/>
                  </p:cNvSpPr>
                  <p:nvPr/>
                </p:nvSpPr>
                <p:spPr bwMode="auto">
                  <a:xfrm>
                    <a:off x="3878" y="2976"/>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p>
                </p:txBody>
              </p:sp>
              <p:grpSp>
                <p:nvGrpSpPr>
                  <p:cNvPr id="629812" name="Group 52">
                    <a:extLst>
                      <a:ext uri="{FF2B5EF4-FFF2-40B4-BE49-F238E27FC236}">
                        <a16:creationId xmlns:a16="http://schemas.microsoft.com/office/drawing/2014/main" id="{379BBC3B-3DBA-FE44-A113-E6F816ACD8AE}"/>
                      </a:ext>
                    </a:extLst>
                  </p:cNvPr>
                  <p:cNvGrpSpPr>
                    <a:grpSpLocks/>
                  </p:cNvGrpSpPr>
                  <p:nvPr/>
                </p:nvGrpSpPr>
                <p:grpSpPr bwMode="auto">
                  <a:xfrm>
                    <a:off x="4104" y="3248"/>
                    <a:ext cx="318" cy="318"/>
                    <a:chOff x="793" y="3158"/>
                    <a:chExt cx="318" cy="318"/>
                  </a:xfrm>
                </p:grpSpPr>
                <p:sp>
                  <p:nvSpPr>
                    <p:cNvPr id="629813" name="Rectangle 53">
                      <a:extLst>
                        <a:ext uri="{FF2B5EF4-FFF2-40B4-BE49-F238E27FC236}">
                          <a16:creationId xmlns:a16="http://schemas.microsoft.com/office/drawing/2014/main" id="{EF06A374-9025-AD4E-A67B-60995D16AB63}"/>
                        </a:ext>
                      </a:extLst>
                    </p:cNvPr>
                    <p:cNvSpPr>
                      <a:spLocks noChangeArrowheads="1"/>
                    </p:cNvSpPr>
                    <p:nvPr/>
                  </p:nvSpPr>
                  <p:spPr bwMode="auto">
                    <a:xfrm>
                      <a:off x="793" y="3249"/>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629814" name="Line 54">
                      <a:extLst>
                        <a:ext uri="{FF2B5EF4-FFF2-40B4-BE49-F238E27FC236}">
                          <a16:creationId xmlns:a16="http://schemas.microsoft.com/office/drawing/2014/main" id="{FB7EF6D1-AA87-784A-98B4-52C7C33D98AF}"/>
                        </a:ext>
                      </a:extLst>
                    </p:cNvPr>
                    <p:cNvSpPr>
                      <a:spLocks noChangeShapeType="1"/>
                    </p:cNvSpPr>
                    <p:nvPr/>
                  </p:nvSpPr>
                  <p:spPr bwMode="auto">
                    <a:xfrm>
                      <a:off x="839" y="3158"/>
                      <a:ext cx="272"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815" name="Group 55">
                    <a:extLst>
                      <a:ext uri="{FF2B5EF4-FFF2-40B4-BE49-F238E27FC236}">
                        <a16:creationId xmlns:a16="http://schemas.microsoft.com/office/drawing/2014/main" id="{AAE8469B-F993-1144-BE5D-95001EB121C7}"/>
                      </a:ext>
                    </a:extLst>
                  </p:cNvPr>
                  <p:cNvGrpSpPr>
                    <a:grpSpLocks/>
                  </p:cNvGrpSpPr>
                  <p:nvPr/>
                </p:nvGrpSpPr>
                <p:grpSpPr bwMode="auto">
                  <a:xfrm>
                    <a:off x="4364" y="2659"/>
                    <a:ext cx="1192" cy="1134"/>
                    <a:chOff x="2897" y="2704"/>
                    <a:chExt cx="1192" cy="1134"/>
                  </a:xfrm>
                </p:grpSpPr>
                <p:sp>
                  <p:nvSpPr>
                    <p:cNvPr id="629816" name="Oval 56">
                      <a:extLst>
                        <a:ext uri="{FF2B5EF4-FFF2-40B4-BE49-F238E27FC236}">
                          <a16:creationId xmlns:a16="http://schemas.microsoft.com/office/drawing/2014/main" id="{71C55216-BD59-B344-ADC5-32D597991945}"/>
                        </a:ext>
                      </a:extLst>
                    </p:cNvPr>
                    <p:cNvSpPr>
                      <a:spLocks noChangeArrowheads="1"/>
                    </p:cNvSpPr>
                    <p:nvPr/>
                  </p:nvSpPr>
                  <p:spPr bwMode="auto">
                    <a:xfrm>
                      <a:off x="3772" y="3492"/>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p>
                  </p:txBody>
                </p:sp>
                <p:grpSp>
                  <p:nvGrpSpPr>
                    <p:cNvPr id="629817" name="Group 57">
                      <a:extLst>
                        <a:ext uri="{FF2B5EF4-FFF2-40B4-BE49-F238E27FC236}">
                          <a16:creationId xmlns:a16="http://schemas.microsoft.com/office/drawing/2014/main" id="{19A32ACE-65D0-6B49-B5E8-59626FB162A4}"/>
                        </a:ext>
                      </a:extLst>
                    </p:cNvPr>
                    <p:cNvGrpSpPr>
                      <a:grpSpLocks/>
                    </p:cNvGrpSpPr>
                    <p:nvPr/>
                  </p:nvGrpSpPr>
                  <p:grpSpPr bwMode="auto">
                    <a:xfrm>
                      <a:off x="3227" y="3438"/>
                      <a:ext cx="544" cy="227"/>
                      <a:chOff x="1338" y="3430"/>
                      <a:chExt cx="544" cy="227"/>
                    </a:xfrm>
                  </p:grpSpPr>
                  <p:sp>
                    <p:nvSpPr>
                      <p:cNvPr id="629818" name="Rectangle 58">
                        <a:extLst>
                          <a:ext uri="{FF2B5EF4-FFF2-40B4-BE49-F238E27FC236}">
                            <a16:creationId xmlns:a16="http://schemas.microsoft.com/office/drawing/2014/main" id="{C07E3A10-920C-9942-AC43-8523992AB00E}"/>
                          </a:ext>
                        </a:extLst>
                      </p:cNvPr>
                      <p:cNvSpPr>
                        <a:spLocks noChangeArrowheads="1"/>
                      </p:cNvSpPr>
                      <p:nvPr/>
                    </p:nvSpPr>
                    <p:spPr bwMode="auto">
                      <a:xfrm>
                        <a:off x="1565" y="3430"/>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629819" name="Line 59">
                        <a:extLst>
                          <a:ext uri="{FF2B5EF4-FFF2-40B4-BE49-F238E27FC236}">
                            <a16:creationId xmlns:a16="http://schemas.microsoft.com/office/drawing/2014/main" id="{0B72D9ED-C168-4A43-AE51-4D62E91E4AAE}"/>
                          </a:ext>
                        </a:extLst>
                      </p:cNvPr>
                      <p:cNvSpPr>
                        <a:spLocks noChangeShapeType="1"/>
                      </p:cNvSpPr>
                      <p:nvPr/>
                    </p:nvSpPr>
                    <p:spPr bwMode="auto">
                      <a:xfrm>
                        <a:off x="1338" y="3657"/>
                        <a:ext cx="5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820" name="Group 60">
                      <a:extLst>
                        <a:ext uri="{FF2B5EF4-FFF2-40B4-BE49-F238E27FC236}">
                          <a16:creationId xmlns:a16="http://schemas.microsoft.com/office/drawing/2014/main" id="{45FD8838-8AD4-A947-9A0D-D77FCEB646E9}"/>
                        </a:ext>
                      </a:extLst>
                    </p:cNvPr>
                    <p:cNvGrpSpPr>
                      <a:grpSpLocks/>
                    </p:cNvGrpSpPr>
                    <p:nvPr/>
                  </p:nvGrpSpPr>
                  <p:grpSpPr bwMode="auto">
                    <a:xfrm>
                      <a:off x="2897" y="2704"/>
                      <a:ext cx="527" cy="1134"/>
                      <a:chOff x="2971" y="2568"/>
                      <a:chExt cx="527" cy="1134"/>
                    </a:xfrm>
                  </p:grpSpPr>
                  <p:sp>
                    <p:nvSpPr>
                      <p:cNvPr id="629821" name="Oval 61">
                        <a:extLst>
                          <a:ext uri="{FF2B5EF4-FFF2-40B4-BE49-F238E27FC236}">
                            <a16:creationId xmlns:a16="http://schemas.microsoft.com/office/drawing/2014/main" id="{221E79DA-702B-AE4B-9A95-6EA39A2CD25E}"/>
                          </a:ext>
                        </a:extLst>
                      </p:cNvPr>
                      <p:cNvSpPr>
                        <a:spLocks noChangeArrowheads="1"/>
                      </p:cNvSpPr>
                      <p:nvPr/>
                    </p:nvSpPr>
                    <p:spPr bwMode="auto">
                      <a:xfrm>
                        <a:off x="3181" y="2568"/>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p>
                    </p:txBody>
                  </p:sp>
                  <p:sp>
                    <p:nvSpPr>
                      <p:cNvPr id="629822" name="Oval 62">
                        <a:extLst>
                          <a:ext uri="{FF2B5EF4-FFF2-40B4-BE49-F238E27FC236}">
                            <a16:creationId xmlns:a16="http://schemas.microsoft.com/office/drawing/2014/main" id="{616C4FA9-DF23-DC44-8BCD-D4D9E1FD12CF}"/>
                          </a:ext>
                        </a:extLst>
                      </p:cNvPr>
                      <p:cNvSpPr>
                        <a:spLocks noChangeArrowheads="1"/>
                      </p:cNvSpPr>
                      <p:nvPr/>
                    </p:nvSpPr>
                    <p:spPr bwMode="auto">
                      <a:xfrm>
                        <a:off x="2971" y="3385"/>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grpSp>
                    <p:nvGrpSpPr>
                      <p:cNvPr id="629823" name="Group 63">
                        <a:extLst>
                          <a:ext uri="{FF2B5EF4-FFF2-40B4-BE49-F238E27FC236}">
                            <a16:creationId xmlns:a16="http://schemas.microsoft.com/office/drawing/2014/main" id="{845150C9-D0F5-2E43-868F-8F506C1C44DF}"/>
                          </a:ext>
                        </a:extLst>
                      </p:cNvPr>
                      <p:cNvGrpSpPr>
                        <a:grpSpLocks/>
                      </p:cNvGrpSpPr>
                      <p:nvPr/>
                    </p:nvGrpSpPr>
                    <p:grpSpPr bwMode="auto">
                      <a:xfrm>
                        <a:off x="3013" y="2886"/>
                        <a:ext cx="273" cy="499"/>
                        <a:chOff x="1124" y="2886"/>
                        <a:chExt cx="273" cy="499"/>
                      </a:xfrm>
                    </p:grpSpPr>
                    <p:sp>
                      <p:nvSpPr>
                        <p:cNvPr id="629824" name="Rectangle 64">
                          <a:extLst>
                            <a:ext uri="{FF2B5EF4-FFF2-40B4-BE49-F238E27FC236}">
                              <a16:creationId xmlns:a16="http://schemas.microsoft.com/office/drawing/2014/main" id="{7BD1E59E-BF30-B84F-AB55-00616A3299C8}"/>
                            </a:ext>
                          </a:extLst>
                        </p:cNvPr>
                        <p:cNvSpPr>
                          <a:spLocks noChangeArrowheads="1"/>
                        </p:cNvSpPr>
                        <p:nvPr/>
                      </p:nvSpPr>
                      <p:spPr bwMode="auto">
                        <a:xfrm>
                          <a:off x="1124" y="297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sp>
                      <p:nvSpPr>
                        <p:cNvPr id="629825" name="Line 65">
                          <a:extLst>
                            <a:ext uri="{FF2B5EF4-FFF2-40B4-BE49-F238E27FC236}">
                              <a16:creationId xmlns:a16="http://schemas.microsoft.com/office/drawing/2014/main" id="{CFDB321E-2E21-3C44-A820-16D38570C679}"/>
                            </a:ext>
                          </a:extLst>
                        </p:cNvPr>
                        <p:cNvSpPr>
                          <a:spLocks noChangeShapeType="1"/>
                        </p:cNvSpPr>
                        <p:nvPr/>
                      </p:nvSpPr>
                      <p:spPr bwMode="auto">
                        <a:xfrm flipH="1">
                          <a:off x="1260" y="2886"/>
                          <a:ext cx="137" cy="4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grpSp>
        </p:grpSp>
        <p:sp>
          <p:nvSpPr>
            <p:cNvPr id="629826" name="Rectangle 66">
              <a:extLst>
                <a:ext uri="{FF2B5EF4-FFF2-40B4-BE49-F238E27FC236}">
                  <a16:creationId xmlns:a16="http://schemas.microsoft.com/office/drawing/2014/main" id="{7F4E241A-7718-5D4E-94F5-600704F19351}"/>
                </a:ext>
              </a:extLst>
            </p:cNvPr>
            <p:cNvSpPr>
              <a:spLocks noChangeArrowheads="1"/>
            </p:cNvSpPr>
            <p:nvPr/>
          </p:nvSpPr>
          <p:spPr bwMode="auto">
            <a:xfrm>
              <a:off x="1203" y="3339"/>
              <a:ext cx="340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7-22   </a:t>
              </a:r>
              <a:r>
                <a:rPr kumimoji="1" lang="zh-CN" altLang="en-US" sz="2000" b="1">
                  <a:solidFill>
                    <a:srgbClr val="FFFFFF"/>
                  </a:solidFill>
                  <a:latin typeface="Times New Roman" panose="02020603050405020304" pitchFamily="18" charset="0"/>
                  <a:ea typeface="宋体" panose="02010600030101010101" pitchFamily="2" charset="-122"/>
                </a:rPr>
                <a:t>按</a:t>
              </a:r>
              <a:r>
                <a:rPr kumimoji="1" lang="en-US" altLang="zh-CN" sz="2000" b="1">
                  <a:solidFill>
                    <a:srgbClr val="FFFFFF"/>
                  </a:solidFill>
                  <a:latin typeface="Times New Roman" panose="02020603050405020304" pitchFamily="18" charset="0"/>
                  <a:ea typeface="宋体" panose="02010600030101010101" pitchFamily="2" charset="-122"/>
                </a:rPr>
                <a:t>kruskal</a:t>
              </a:r>
              <a:r>
                <a:rPr kumimoji="1" lang="zh-CN" altLang="en-US" sz="2000" b="1">
                  <a:solidFill>
                    <a:srgbClr val="FFFFFF"/>
                  </a:solidFill>
                  <a:latin typeface="Times New Roman" panose="02020603050405020304" pitchFamily="18" charset="0"/>
                  <a:ea typeface="宋体" panose="02010600030101010101" pitchFamily="2" charset="-122"/>
                </a:rPr>
                <a:t>算法构造最小生成树的过程</a:t>
              </a:r>
            </a:p>
          </p:txBody>
        </p:sp>
        <p:grpSp>
          <p:nvGrpSpPr>
            <p:cNvPr id="629827" name="Group 67">
              <a:extLst>
                <a:ext uri="{FF2B5EF4-FFF2-40B4-BE49-F238E27FC236}">
                  <a16:creationId xmlns:a16="http://schemas.microsoft.com/office/drawing/2014/main" id="{963622FA-4CAF-054A-9A4B-D080F6F8000C}"/>
                </a:ext>
              </a:extLst>
            </p:cNvPr>
            <p:cNvGrpSpPr>
              <a:grpSpLocks/>
            </p:cNvGrpSpPr>
            <p:nvPr/>
          </p:nvGrpSpPr>
          <p:grpSpPr bwMode="auto">
            <a:xfrm>
              <a:off x="3651" y="725"/>
              <a:ext cx="1678" cy="981"/>
              <a:chOff x="3470" y="725"/>
              <a:chExt cx="1678" cy="981"/>
            </a:xfrm>
          </p:grpSpPr>
          <p:sp>
            <p:nvSpPr>
              <p:cNvPr id="629828" name="Rectangle 68">
                <a:extLst>
                  <a:ext uri="{FF2B5EF4-FFF2-40B4-BE49-F238E27FC236}">
                    <a16:creationId xmlns:a16="http://schemas.microsoft.com/office/drawing/2014/main" id="{85E16CE2-917E-BF43-8FA3-7DB1CF18FB69}"/>
                  </a:ext>
                </a:extLst>
              </p:cNvPr>
              <p:cNvSpPr>
                <a:spLocks noChangeArrowheads="1"/>
              </p:cNvSpPr>
              <p:nvPr/>
            </p:nvSpPr>
            <p:spPr bwMode="auto">
              <a:xfrm>
                <a:off x="4347" y="1479"/>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a:t>
                </a:r>
              </a:p>
            </p:txBody>
          </p:sp>
          <p:grpSp>
            <p:nvGrpSpPr>
              <p:cNvPr id="629829" name="Group 69">
                <a:extLst>
                  <a:ext uri="{FF2B5EF4-FFF2-40B4-BE49-F238E27FC236}">
                    <a16:creationId xmlns:a16="http://schemas.microsoft.com/office/drawing/2014/main" id="{0CF83A3E-DA1A-874E-AF6A-64114E6DBB4D}"/>
                  </a:ext>
                </a:extLst>
              </p:cNvPr>
              <p:cNvGrpSpPr>
                <a:grpSpLocks/>
              </p:cNvGrpSpPr>
              <p:nvPr/>
            </p:nvGrpSpPr>
            <p:grpSpPr bwMode="auto">
              <a:xfrm>
                <a:off x="3470" y="725"/>
                <a:ext cx="1678" cy="829"/>
                <a:chOff x="3379" y="725"/>
                <a:chExt cx="1678" cy="829"/>
              </a:xfrm>
            </p:grpSpPr>
            <p:sp>
              <p:nvSpPr>
                <p:cNvPr id="629830" name="Oval 70">
                  <a:extLst>
                    <a:ext uri="{FF2B5EF4-FFF2-40B4-BE49-F238E27FC236}">
                      <a16:creationId xmlns:a16="http://schemas.microsoft.com/office/drawing/2014/main" id="{A1449C59-5006-F34C-8B00-8231FC5A3193}"/>
                    </a:ext>
                  </a:extLst>
                </p:cNvPr>
                <p:cNvSpPr>
                  <a:spLocks noChangeArrowheads="1"/>
                </p:cNvSpPr>
                <p:nvPr/>
              </p:nvSpPr>
              <p:spPr bwMode="auto">
                <a:xfrm>
                  <a:off x="3379" y="725"/>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p>
              </p:txBody>
            </p:sp>
            <p:grpSp>
              <p:nvGrpSpPr>
                <p:cNvPr id="629831" name="Group 71">
                  <a:extLst>
                    <a:ext uri="{FF2B5EF4-FFF2-40B4-BE49-F238E27FC236}">
                      <a16:creationId xmlns:a16="http://schemas.microsoft.com/office/drawing/2014/main" id="{740391D6-0E86-EE48-B3DE-5B855FDEB665}"/>
                    </a:ext>
                  </a:extLst>
                </p:cNvPr>
                <p:cNvGrpSpPr>
                  <a:grpSpLocks/>
                </p:cNvGrpSpPr>
                <p:nvPr/>
              </p:nvGrpSpPr>
              <p:grpSpPr bwMode="auto">
                <a:xfrm>
                  <a:off x="3605" y="997"/>
                  <a:ext cx="318" cy="318"/>
                  <a:chOff x="793" y="3158"/>
                  <a:chExt cx="318" cy="318"/>
                </a:xfrm>
              </p:grpSpPr>
              <p:sp>
                <p:nvSpPr>
                  <p:cNvPr id="629832" name="Rectangle 72">
                    <a:extLst>
                      <a:ext uri="{FF2B5EF4-FFF2-40B4-BE49-F238E27FC236}">
                        <a16:creationId xmlns:a16="http://schemas.microsoft.com/office/drawing/2014/main" id="{48F5DFD1-FAE1-3B40-80E0-165D6F26A1F6}"/>
                      </a:ext>
                    </a:extLst>
                  </p:cNvPr>
                  <p:cNvSpPr>
                    <a:spLocks noChangeArrowheads="1"/>
                  </p:cNvSpPr>
                  <p:nvPr/>
                </p:nvSpPr>
                <p:spPr bwMode="auto">
                  <a:xfrm>
                    <a:off x="793" y="3249"/>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629833" name="Line 73">
                    <a:extLst>
                      <a:ext uri="{FF2B5EF4-FFF2-40B4-BE49-F238E27FC236}">
                        <a16:creationId xmlns:a16="http://schemas.microsoft.com/office/drawing/2014/main" id="{755C0997-591C-874D-86E4-44075C025B72}"/>
                      </a:ext>
                    </a:extLst>
                  </p:cNvPr>
                  <p:cNvSpPr>
                    <a:spLocks noChangeShapeType="1"/>
                  </p:cNvSpPr>
                  <p:nvPr/>
                </p:nvSpPr>
                <p:spPr bwMode="auto">
                  <a:xfrm>
                    <a:off x="839" y="3158"/>
                    <a:ext cx="272"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834" name="Group 74">
                  <a:extLst>
                    <a:ext uri="{FF2B5EF4-FFF2-40B4-BE49-F238E27FC236}">
                      <a16:creationId xmlns:a16="http://schemas.microsoft.com/office/drawing/2014/main" id="{BB9118EE-F03C-A54E-B084-9775898C006D}"/>
                    </a:ext>
                  </a:extLst>
                </p:cNvPr>
                <p:cNvGrpSpPr>
                  <a:grpSpLocks/>
                </p:cNvGrpSpPr>
                <p:nvPr/>
              </p:nvGrpSpPr>
              <p:grpSpPr bwMode="auto">
                <a:xfrm>
                  <a:off x="3873" y="1162"/>
                  <a:ext cx="1184" cy="392"/>
                  <a:chOff x="3873" y="1124"/>
                  <a:chExt cx="1184" cy="392"/>
                </a:xfrm>
              </p:grpSpPr>
              <p:grpSp>
                <p:nvGrpSpPr>
                  <p:cNvPr id="629835" name="Group 75">
                    <a:extLst>
                      <a:ext uri="{FF2B5EF4-FFF2-40B4-BE49-F238E27FC236}">
                        <a16:creationId xmlns:a16="http://schemas.microsoft.com/office/drawing/2014/main" id="{AF6F1F86-86A6-7944-AE06-5271B0BD363F}"/>
                      </a:ext>
                    </a:extLst>
                  </p:cNvPr>
                  <p:cNvGrpSpPr>
                    <a:grpSpLocks/>
                  </p:cNvGrpSpPr>
                  <p:nvPr/>
                </p:nvGrpSpPr>
                <p:grpSpPr bwMode="auto">
                  <a:xfrm>
                    <a:off x="4195" y="1124"/>
                    <a:ext cx="544" cy="227"/>
                    <a:chOff x="1338" y="3430"/>
                    <a:chExt cx="544" cy="227"/>
                  </a:xfrm>
                </p:grpSpPr>
                <p:sp>
                  <p:nvSpPr>
                    <p:cNvPr id="629836" name="Rectangle 76">
                      <a:extLst>
                        <a:ext uri="{FF2B5EF4-FFF2-40B4-BE49-F238E27FC236}">
                          <a16:creationId xmlns:a16="http://schemas.microsoft.com/office/drawing/2014/main" id="{E5782D28-D908-FD46-A5A5-9760D3708A6E}"/>
                        </a:ext>
                      </a:extLst>
                    </p:cNvPr>
                    <p:cNvSpPr>
                      <a:spLocks noChangeArrowheads="1"/>
                    </p:cNvSpPr>
                    <p:nvPr/>
                  </p:nvSpPr>
                  <p:spPr bwMode="auto">
                    <a:xfrm>
                      <a:off x="1565" y="3430"/>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629837" name="Line 77">
                      <a:extLst>
                        <a:ext uri="{FF2B5EF4-FFF2-40B4-BE49-F238E27FC236}">
                          <a16:creationId xmlns:a16="http://schemas.microsoft.com/office/drawing/2014/main" id="{4639EB24-6C1D-1240-906C-740E1DD4CC16}"/>
                        </a:ext>
                      </a:extLst>
                    </p:cNvPr>
                    <p:cNvSpPr>
                      <a:spLocks noChangeShapeType="1"/>
                    </p:cNvSpPr>
                    <p:nvPr/>
                  </p:nvSpPr>
                  <p:spPr bwMode="auto">
                    <a:xfrm>
                      <a:off x="1338" y="3657"/>
                      <a:ext cx="5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29838" name="Oval 78">
                    <a:extLst>
                      <a:ext uri="{FF2B5EF4-FFF2-40B4-BE49-F238E27FC236}">
                        <a16:creationId xmlns:a16="http://schemas.microsoft.com/office/drawing/2014/main" id="{14FF1092-FC16-334D-992F-2A179FF8249F}"/>
                      </a:ext>
                    </a:extLst>
                  </p:cNvPr>
                  <p:cNvSpPr>
                    <a:spLocks noChangeArrowheads="1"/>
                  </p:cNvSpPr>
                  <p:nvPr/>
                </p:nvSpPr>
                <p:spPr bwMode="auto">
                  <a:xfrm>
                    <a:off x="4740" y="1178"/>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p>
                </p:txBody>
              </p:sp>
              <p:sp>
                <p:nvSpPr>
                  <p:cNvPr id="629839" name="Oval 79">
                    <a:extLst>
                      <a:ext uri="{FF2B5EF4-FFF2-40B4-BE49-F238E27FC236}">
                        <a16:creationId xmlns:a16="http://schemas.microsoft.com/office/drawing/2014/main" id="{EFD7AED1-5369-564A-9ADE-D7665D49C309}"/>
                      </a:ext>
                    </a:extLst>
                  </p:cNvPr>
                  <p:cNvSpPr>
                    <a:spLocks noChangeArrowheads="1"/>
                  </p:cNvSpPr>
                  <p:nvPr/>
                </p:nvSpPr>
                <p:spPr bwMode="auto">
                  <a:xfrm>
                    <a:off x="3873" y="1199"/>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grpSp>
          </p:grpSp>
        </p:grpSp>
        <p:grpSp>
          <p:nvGrpSpPr>
            <p:cNvPr id="629840" name="Group 80">
              <a:extLst>
                <a:ext uri="{FF2B5EF4-FFF2-40B4-BE49-F238E27FC236}">
                  <a16:creationId xmlns:a16="http://schemas.microsoft.com/office/drawing/2014/main" id="{C41F27D9-0AC9-A640-943F-6AFAB087D51C}"/>
                </a:ext>
              </a:extLst>
            </p:cNvPr>
            <p:cNvGrpSpPr>
              <a:grpSpLocks/>
            </p:cNvGrpSpPr>
            <p:nvPr/>
          </p:nvGrpSpPr>
          <p:grpSpPr bwMode="auto">
            <a:xfrm>
              <a:off x="930" y="1903"/>
              <a:ext cx="1678" cy="1346"/>
              <a:chOff x="930" y="1903"/>
              <a:chExt cx="1678" cy="1346"/>
            </a:xfrm>
          </p:grpSpPr>
          <p:sp>
            <p:nvSpPr>
              <p:cNvPr id="629841" name="Rectangle 81">
                <a:extLst>
                  <a:ext uri="{FF2B5EF4-FFF2-40B4-BE49-F238E27FC236}">
                    <a16:creationId xmlns:a16="http://schemas.microsoft.com/office/drawing/2014/main" id="{7B36CEFF-732A-EC49-B90F-C79C900DE34D}"/>
                  </a:ext>
                </a:extLst>
              </p:cNvPr>
              <p:cNvSpPr>
                <a:spLocks noChangeArrowheads="1"/>
              </p:cNvSpPr>
              <p:nvPr/>
            </p:nvSpPr>
            <p:spPr bwMode="auto">
              <a:xfrm>
                <a:off x="1701" y="3022"/>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
                </a:r>
              </a:p>
            </p:txBody>
          </p:sp>
          <p:grpSp>
            <p:nvGrpSpPr>
              <p:cNvPr id="629842" name="Group 82">
                <a:extLst>
                  <a:ext uri="{FF2B5EF4-FFF2-40B4-BE49-F238E27FC236}">
                    <a16:creationId xmlns:a16="http://schemas.microsoft.com/office/drawing/2014/main" id="{21E644A6-9ECC-0E48-8384-A3230D3AFD65}"/>
                  </a:ext>
                </a:extLst>
              </p:cNvPr>
              <p:cNvGrpSpPr>
                <a:grpSpLocks/>
              </p:cNvGrpSpPr>
              <p:nvPr/>
            </p:nvGrpSpPr>
            <p:grpSpPr bwMode="auto">
              <a:xfrm>
                <a:off x="930" y="1903"/>
                <a:ext cx="1678" cy="1119"/>
                <a:chOff x="930" y="1887"/>
                <a:chExt cx="1678" cy="1119"/>
              </a:xfrm>
            </p:grpSpPr>
            <p:sp>
              <p:nvSpPr>
                <p:cNvPr id="629843" name="Oval 83">
                  <a:extLst>
                    <a:ext uri="{FF2B5EF4-FFF2-40B4-BE49-F238E27FC236}">
                      <a16:creationId xmlns:a16="http://schemas.microsoft.com/office/drawing/2014/main" id="{638FC839-C653-6F4C-9FE8-7575C82AFC60}"/>
                    </a:ext>
                  </a:extLst>
                </p:cNvPr>
                <p:cNvSpPr>
                  <a:spLocks noChangeArrowheads="1"/>
                </p:cNvSpPr>
                <p:nvPr/>
              </p:nvSpPr>
              <p:spPr bwMode="auto">
                <a:xfrm>
                  <a:off x="1687" y="1887"/>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p>
              </p:txBody>
            </p:sp>
            <p:grpSp>
              <p:nvGrpSpPr>
                <p:cNvPr id="629844" name="Group 84">
                  <a:extLst>
                    <a:ext uri="{FF2B5EF4-FFF2-40B4-BE49-F238E27FC236}">
                      <a16:creationId xmlns:a16="http://schemas.microsoft.com/office/drawing/2014/main" id="{82EC6FD0-3761-6247-934D-C00618979D6C}"/>
                    </a:ext>
                  </a:extLst>
                </p:cNvPr>
                <p:cNvGrpSpPr>
                  <a:grpSpLocks/>
                </p:cNvGrpSpPr>
                <p:nvPr/>
              </p:nvGrpSpPr>
              <p:grpSpPr bwMode="auto">
                <a:xfrm>
                  <a:off x="1519" y="2205"/>
                  <a:ext cx="273" cy="499"/>
                  <a:chOff x="1124" y="2886"/>
                  <a:chExt cx="273" cy="499"/>
                </a:xfrm>
              </p:grpSpPr>
              <p:sp>
                <p:nvSpPr>
                  <p:cNvPr id="629845" name="Rectangle 85">
                    <a:extLst>
                      <a:ext uri="{FF2B5EF4-FFF2-40B4-BE49-F238E27FC236}">
                        <a16:creationId xmlns:a16="http://schemas.microsoft.com/office/drawing/2014/main" id="{8117A8B0-8B50-9D4D-9401-7D6AB0BE3D73}"/>
                      </a:ext>
                    </a:extLst>
                  </p:cNvPr>
                  <p:cNvSpPr>
                    <a:spLocks noChangeArrowheads="1"/>
                  </p:cNvSpPr>
                  <p:nvPr/>
                </p:nvSpPr>
                <p:spPr bwMode="auto">
                  <a:xfrm>
                    <a:off x="1124" y="297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sp>
                <p:nvSpPr>
                  <p:cNvPr id="629846" name="Line 86">
                    <a:extLst>
                      <a:ext uri="{FF2B5EF4-FFF2-40B4-BE49-F238E27FC236}">
                        <a16:creationId xmlns:a16="http://schemas.microsoft.com/office/drawing/2014/main" id="{BE860311-A52C-E748-9824-BF9ACD791B44}"/>
                      </a:ext>
                    </a:extLst>
                  </p:cNvPr>
                  <p:cNvSpPr>
                    <a:spLocks noChangeShapeType="1"/>
                  </p:cNvSpPr>
                  <p:nvPr/>
                </p:nvSpPr>
                <p:spPr bwMode="auto">
                  <a:xfrm flipH="1">
                    <a:off x="1260" y="2886"/>
                    <a:ext cx="137" cy="4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847" name="Group 87">
                  <a:extLst>
                    <a:ext uri="{FF2B5EF4-FFF2-40B4-BE49-F238E27FC236}">
                      <a16:creationId xmlns:a16="http://schemas.microsoft.com/office/drawing/2014/main" id="{7A4E658A-AC75-A64B-BD5A-D21F45008605}"/>
                    </a:ext>
                  </a:extLst>
                </p:cNvPr>
                <p:cNvGrpSpPr>
                  <a:grpSpLocks/>
                </p:cNvGrpSpPr>
                <p:nvPr/>
              </p:nvGrpSpPr>
              <p:grpSpPr bwMode="auto">
                <a:xfrm>
                  <a:off x="930" y="2177"/>
                  <a:ext cx="1678" cy="829"/>
                  <a:chOff x="3379" y="725"/>
                  <a:chExt cx="1678" cy="829"/>
                </a:xfrm>
              </p:grpSpPr>
              <p:sp>
                <p:nvSpPr>
                  <p:cNvPr id="629848" name="Oval 88">
                    <a:extLst>
                      <a:ext uri="{FF2B5EF4-FFF2-40B4-BE49-F238E27FC236}">
                        <a16:creationId xmlns:a16="http://schemas.microsoft.com/office/drawing/2014/main" id="{704AC00B-44CB-9F41-AFBF-3C76FF48DA60}"/>
                      </a:ext>
                    </a:extLst>
                  </p:cNvPr>
                  <p:cNvSpPr>
                    <a:spLocks noChangeArrowheads="1"/>
                  </p:cNvSpPr>
                  <p:nvPr/>
                </p:nvSpPr>
                <p:spPr bwMode="auto">
                  <a:xfrm>
                    <a:off x="3379" y="725"/>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p>
                </p:txBody>
              </p:sp>
              <p:grpSp>
                <p:nvGrpSpPr>
                  <p:cNvPr id="629849" name="Group 89">
                    <a:extLst>
                      <a:ext uri="{FF2B5EF4-FFF2-40B4-BE49-F238E27FC236}">
                        <a16:creationId xmlns:a16="http://schemas.microsoft.com/office/drawing/2014/main" id="{BD7B6C6F-468E-2744-B524-48E13ED18D5B}"/>
                      </a:ext>
                    </a:extLst>
                  </p:cNvPr>
                  <p:cNvGrpSpPr>
                    <a:grpSpLocks/>
                  </p:cNvGrpSpPr>
                  <p:nvPr/>
                </p:nvGrpSpPr>
                <p:grpSpPr bwMode="auto">
                  <a:xfrm>
                    <a:off x="3605" y="997"/>
                    <a:ext cx="318" cy="318"/>
                    <a:chOff x="793" y="3158"/>
                    <a:chExt cx="318" cy="318"/>
                  </a:xfrm>
                </p:grpSpPr>
                <p:sp>
                  <p:nvSpPr>
                    <p:cNvPr id="629850" name="Rectangle 90">
                      <a:extLst>
                        <a:ext uri="{FF2B5EF4-FFF2-40B4-BE49-F238E27FC236}">
                          <a16:creationId xmlns:a16="http://schemas.microsoft.com/office/drawing/2014/main" id="{E7DE8805-4060-0145-BF25-D2E8ADD3FB15}"/>
                        </a:ext>
                      </a:extLst>
                    </p:cNvPr>
                    <p:cNvSpPr>
                      <a:spLocks noChangeArrowheads="1"/>
                    </p:cNvSpPr>
                    <p:nvPr/>
                  </p:nvSpPr>
                  <p:spPr bwMode="auto">
                    <a:xfrm>
                      <a:off x="793" y="3249"/>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629851" name="Line 91">
                      <a:extLst>
                        <a:ext uri="{FF2B5EF4-FFF2-40B4-BE49-F238E27FC236}">
                          <a16:creationId xmlns:a16="http://schemas.microsoft.com/office/drawing/2014/main" id="{7A11B591-E421-AE46-8BD7-6C5368A480FF}"/>
                        </a:ext>
                      </a:extLst>
                    </p:cNvPr>
                    <p:cNvSpPr>
                      <a:spLocks noChangeShapeType="1"/>
                    </p:cNvSpPr>
                    <p:nvPr/>
                  </p:nvSpPr>
                  <p:spPr bwMode="auto">
                    <a:xfrm>
                      <a:off x="839" y="3158"/>
                      <a:ext cx="272"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29852" name="Group 92">
                    <a:extLst>
                      <a:ext uri="{FF2B5EF4-FFF2-40B4-BE49-F238E27FC236}">
                        <a16:creationId xmlns:a16="http://schemas.microsoft.com/office/drawing/2014/main" id="{FF580F9B-22C8-9746-845A-5F50F9FE1A81}"/>
                      </a:ext>
                    </a:extLst>
                  </p:cNvPr>
                  <p:cNvGrpSpPr>
                    <a:grpSpLocks/>
                  </p:cNvGrpSpPr>
                  <p:nvPr/>
                </p:nvGrpSpPr>
                <p:grpSpPr bwMode="auto">
                  <a:xfrm>
                    <a:off x="3873" y="1162"/>
                    <a:ext cx="1184" cy="392"/>
                    <a:chOff x="3873" y="1124"/>
                    <a:chExt cx="1184" cy="392"/>
                  </a:xfrm>
                </p:grpSpPr>
                <p:grpSp>
                  <p:nvGrpSpPr>
                    <p:cNvPr id="629853" name="Group 93">
                      <a:extLst>
                        <a:ext uri="{FF2B5EF4-FFF2-40B4-BE49-F238E27FC236}">
                          <a16:creationId xmlns:a16="http://schemas.microsoft.com/office/drawing/2014/main" id="{F4A7668E-C141-8B45-91BA-6E3B798BE03E}"/>
                        </a:ext>
                      </a:extLst>
                    </p:cNvPr>
                    <p:cNvGrpSpPr>
                      <a:grpSpLocks/>
                    </p:cNvGrpSpPr>
                    <p:nvPr/>
                  </p:nvGrpSpPr>
                  <p:grpSpPr bwMode="auto">
                    <a:xfrm>
                      <a:off x="4195" y="1124"/>
                      <a:ext cx="544" cy="227"/>
                      <a:chOff x="1338" y="3430"/>
                      <a:chExt cx="544" cy="227"/>
                    </a:xfrm>
                  </p:grpSpPr>
                  <p:sp>
                    <p:nvSpPr>
                      <p:cNvPr id="629854" name="Rectangle 94">
                        <a:extLst>
                          <a:ext uri="{FF2B5EF4-FFF2-40B4-BE49-F238E27FC236}">
                            <a16:creationId xmlns:a16="http://schemas.microsoft.com/office/drawing/2014/main" id="{E49772F5-D458-6D41-899F-A4EA0E677DCA}"/>
                          </a:ext>
                        </a:extLst>
                      </p:cNvPr>
                      <p:cNvSpPr>
                        <a:spLocks noChangeArrowheads="1"/>
                      </p:cNvSpPr>
                      <p:nvPr/>
                    </p:nvSpPr>
                    <p:spPr bwMode="auto">
                      <a:xfrm>
                        <a:off x="1565" y="3430"/>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629855" name="Line 95">
                        <a:extLst>
                          <a:ext uri="{FF2B5EF4-FFF2-40B4-BE49-F238E27FC236}">
                            <a16:creationId xmlns:a16="http://schemas.microsoft.com/office/drawing/2014/main" id="{81BC5FB3-C634-6B4A-8807-79E5EDFE6815}"/>
                          </a:ext>
                        </a:extLst>
                      </p:cNvPr>
                      <p:cNvSpPr>
                        <a:spLocks noChangeShapeType="1"/>
                      </p:cNvSpPr>
                      <p:nvPr/>
                    </p:nvSpPr>
                    <p:spPr bwMode="auto">
                      <a:xfrm>
                        <a:off x="1338" y="3657"/>
                        <a:ext cx="5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29856" name="Oval 96">
                      <a:extLst>
                        <a:ext uri="{FF2B5EF4-FFF2-40B4-BE49-F238E27FC236}">
                          <a16:creationId xmlns:a16="http://schemas.microsoft.com/office/drawing/2014/main" id="{8C199F8E-270B-164C-AB36-5CFF0CBF46AC}"/>
                        </a:ext>
                      </a:extLst>
                    </p:cNvPr>
                    <p:cNvSpPr>
                      <a:spLocks noChangeArrowheads="1"/>
                    </p:cNvSpPr>
                    <p:nvPr/>
                  </p:nvSpPr>
                  <p:spPr bwMode="auto">
                    <a:xfrm>
                      <a:off x="4740" y="1178"/>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p>
                  </p:txBody>
                </p:sp>
                <p:sp>
                  <p:nvSpPr>
                    <p:cNvPr id="629857" name="Oval 97">
                      <a:extLst>
                        <a:ext uri="{FF2B5EF4-FFF2-40B4-BE49-F238E27FC236}">
                          <a16:creationId xmlns:a16="http://schemas.microsoft.com/office/drawing/2014/main" id="{DBA4486E-47C2-5D47-A19B-EBA4DF09DC72}"/>
                        </a:ext>
                      </a:extLst>
                    </p:cNvPr>
                    <p:cNvSpPr>
                      <a:spLocks noChangeArrowheads="1"/>
                    </p:cNvSpPr>
                    <p:nvPr/>
                  </p:nvSpPr>
                  <p:spPr bwMode="auto">
                    <a:xfrm>
                      <a:off x="3873" y="1199"/>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grpSp>
            </p:grpSp>
          </p:grpSp>
        </p:grpSp>
      </p:grpSp>
    </p:spTree>
    <p:extLst>
      <p:ext uri="{BB962C8B-B14F-4D97-AF65-F5344CB8AC3E}">
        <p14:creationId xmlns:p14="http://schemas.microsoft.com/office/powerpoint/2010/main" val="17335298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0786" name="Rectangle 2">
            <a:extLst>
              <a:ext uri="{FF2B5EF4-FFF2-40B4-BE49-F238E27FC236}">
                <a16:creationId xmlns:a16="http://schemas.microsoft.com/office/drawing/2014/main" id="{71E78A12-FAFB-2A46-88C1-316C02F0FC35}"/>
              </a:ext>
            </a:extLst>
          </p:cNvPr>
          <p:cNvSpPr>
            <a:spLocks noGrp="1" noChangeArrowheads="1"/>
          </p:cNvSpPr>
          <p:nvPr>
            <p:ph type="body" idx="1"/>
          </p:nvPr>
        </p:nvSpPr>
        <p:spPr>
          <a:xfrm>
            <a:off x="1676401" y="228601"/>
            <a:ext cx="8812213" cy="6513513"/>
          </a:xfrm>
          <a:noFill/>
          <a:ln/>
        </p:spPr>
        <p:txBody>
          <a:bodyPr/>
          <a:lstStyle/>
          <a:p>
            <a:pPr marL="0" indent="0">
              <a:lnSpc>
                <a:spcPct val="110000"/>
              </a:lnSpc>
              <a:buNone/>
            </a:pPr>
            <a:r>
              <a:rPr lang="en-US" altLang="zh-CN" sz="4000" b="1">
                <a:solidFill>
                  <a:schemeClr val="folHlink"/>
                </a:solidFill>
              </a:rPr>
              <a:t>2</a:t>
            </a:r>
            <a:r>
              <a:rPr lang="en-US" altLang="zh-CN" sz="4000" b="1">
                <a:solidFill>
                  <a:schemeClr val="folHlink"/>
                </a:solidFill>
                <a:latin typeface="宋体" panose="02010600030101010101" pitchFamily="2" charset="-122"/>
              </a:rPr>
              <a:t> </a:t>
            </a:r>
            <a:r>
              <a:rPr lang="zh-CN" altLang="en-US" sz="4000" b="1">
                <a:solidFill>
                  <a:schemeClr val="folHlink"/>
                </a:solidFill>
                <a:latin typeface="楷体_GB2312" pitchFamily="49" charset="-122"/>
                <a:ea typeface="楷体_GB2312" pitchFamily="49" charset="-122"/>
              </a:rPr>
              <a:t>算法实现说明</a:t>
            </a:r>
            <a:endParaRPr lang="zh-CN" altLang="en-US" sz="4000">
              <a:solidFill>
                <a:schemeClr val="folHlink"/>
              </a:solidFill>
              <a:latin typeface="楷体_GB2312" pitchFamily="49" charset="-122"/>
              <a:ea typeface="楷体_GB2312" pitchFamily="49" charset="-122"/>
            </a:endParaRPr>
          </a:p>
          <a:p>
            <a:pPr marL="0" indent="0">
              <a:lnSpc>
                <a:spcPct val="110000"/>
              </a:lnSpc>
              <a:buNone/>
            </a:pPr>
            <a:r>
              <a:rPr lang="zh-CN" altLang="en-US" sz="2800">
                <a:latin typeface="宋体" panose="02010600030101010101" pitchFamily="2" charset="-122"/>
              </a:rPr>
              <a:t>    </a:t>
            </a:r>
            <a:r>
              <a:rPr lang="en-US" altLang="zh-CN" b="1">
                <a:solidFill>
                  <a:schemeClr val="folHlink"/>
                </a:solidFill>
              </a:rPr>
              <a:t>Kruskal</a:t>
            </a:r>
            <a:r>
              <a:rPr lang="zh-CN" altLang="en-US" b="1">
                <a:solidFill>
                  <a:schemeClr val="folHlink"/>
                </a:solidFill>
              </a:rPr>
              <a:t>算法实现的关键是</a:t>
            </a:r>
            <a:r>
              <a:rPr lang="zh-CN" altLang="en-US" b="1"/>
              <a:t>：当一条边加入到</a:t>
            </a:r>
            <a:r>
              <a:rPr lang="en-US" altLang="zh-CN" b="1"/>
              <a:t>TE</a:t>
            </a:r>
            <a:r>
              <a:rPr lang="zh-CN" altLang="en-US" b="1"/>
              <a:t>的集合后</a:t>
            </a:r>
            <a:r>
              <a:rPr lang="zh-CN" altLang="en-US" b="1">
                <a:latin typeface="宋体" panose="02010600030101010101" pitchFamily="2" charset="-122"/>
              </a:rPr>
              <a:t>，如何判断是否构成回路</a:t>
            </a:r>
            <a:r>
              <a:rPr lang="en-US" altLang="zh-CN" b="1">
                <a:latin typeface="宋体" panose="02010600030101010101" pitchFamily="2" charset="-122"/>
              </a:rPr>
              <a:t>?</a:t>
            </a:r>
          </a:p>
          <a:p>
            <a:pPr marL="0" indent="0">
              <a:lnSpc>
                <a:spcPct val="110000"/>
              </a:lnSpc>
              <a:buNone/>
            </a:pPr>
            <a:r>
              <a:rPr lang="en-US" altLang="zh-CN" sz="2800" b="1">
                <a:latin typeface="宋体" panose="02010600030101010101" pitchFamily="2" charset="-122"/>
              </a:rPr>
              <a:t>    </a:t>
            </a:r>
            <a:r>
              <a:rPr lang="zh-CN" altLang="en-US" sz="2800" b="1">
                <a:latin typeface="宋体" panose="02010600030101010101" pitchFamily="2" charset="-122"/>
              </a:rPr>
              <a:t>简单的解决方法是</a:t>
            </a:r>
            <a:r>
              <a:rPr lang="zh-CN" altLang="en-US" sz="2800" b="1"/>
              <a:t>：定义一个一维数组</a:t>
            </a:r>
            <a:r>
              <a:rPr lang="en-US" altLang="zh-CN" sz="2800" b="1"/>
              <a:t>Vset[n] </a:t>
            </a:r>
            <a:r>
              <a:rPr lang="zh-CN" altLang="en-US" sz="2800" b="1">
                <a:latin typeface="宋体" panose="02010600030101010101" pitchFamily="2" charset="-122"/>
              </a:rPr>
              <a:t>，存放图</a:t>
            </a:r>
            <a:r>
              <a:rPr lang="en-US" altLang="zh-CN" sz="2800" b="1"/>
              <a:t>T</a:t>
            </a:r>
            <a:r>
              <a:rPr lang="zh-CN" altLang="en-US" sz="2800" b="1">
                <a:latin typeface="宋体" panose="02010600030101010101" pitchFamily="2" charset="-122"/>
              </a:rPr>
              <a:t>中每个顶点所在的连通分量的编号。</a:t>
            </a:r>
          </a:p>
          <a:p>
            <a:pPr marL="3556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accent1"/>
                </a:solidFill>
                <a:latin typeface="宋体" panose="02010600030101010101" pitchFamily="2" charset="-122"/>
              </a:rPr>
              <a:t> </a:t>
            </a:r>
            <a:r>
              <a:rPr lang="zh-CN" altLang="en-US" b="1">
                <a:solidFill>
                  <a:schemeClr val="folHlink"/>
                </a:solidFill>
                <a:latin typeface="宋体" panose="02010600030101010101" pitchFamily="2" charset="-122"/>
              </a:rPr>
              <a:t>初值</a:t>
            </a:r>
            <a:r>
              <a:rPr lang="zh-CN" altLang="en-US" b="1"/>
              <a:t>：</a:t>
            </a:r>
            <a:r>
              <a:rPr lang="en-US" altLang="zh-CN" b="1"/>
              <a:t>Vset[i]=i</a:t>
            </a:r>
            <a:r>
              <a:rPr lang="zh-CN" altLang="en-US" b="1">
                <a:latin typeface="宋体" panose="02010600030101010101" pitchFamily="2" charset="-122"/>
              </a:rPr>
              <a:t>，表示每个顶点各自组成一个连通分量，连通分量的编号简单地使用顶点在图中的位置</a:t>
            </a:r>
            <a:r>
              <a:rPr lang="en-US" altLang="zh-CN" b="1">
                <a:latin typeface="宋体" panose="02010600030101010101" pitchFamily="2" charset="-122"/>
              </a:rPr>
              <a:t>(</a:t>
            </a:r>
            <a:r>
              <a:rPr lang="zh-CN" altLang="en-US" b="1">
                <a:latin typeface="宋体" panose="02010600030101010101" pitchFamily="2" charset="-122"/>
              </a:rPr>
              <a:t>编号</a:t>
            </a:r>
            <a:r>
              <a:rPr lang="en-US" altLang="zh-CN" b="1">
                <a:latin typeface="宋体" panose="02010600030101010101" pitchFamily="2" charset="-122"/>
              </a:rPr>
              <a:t>)</a:t>
            </a:r>
            <a:r>
              <a:rPr lang="zh-CN" altLang="en-US" b="1">
                <a:latin typeface="宋体" panose="02010600030101010101" pitchFamily="2" charset="-122"/>
              </a:rPr>
              <a:t>。</a:t>
            </a:r>
          </a:p>
          <a:p>
            <a:pPr marL="355600" lvl="1" indent="0">
              <a:lnSpc>
                <a:spcPct val="110000"/>
              </a:lnSpc>
              <a:buNone/>
            </a:pPr>
            <a:r>
              <a:rPr lang="zh-CN" altLang="en-US" b="1">
                <a:solidFill>
                  <a:schemeClr val="folHlink"/>
                </a:solidFill>
                <a:latin typeface="宋体" panose="02010600030101010101" pitchFamily="2" charset="-122"/>
              </a:rPr>
              <a:t>◆ </a:t>
            </a:r>
            <a:r>
              <a:rPr lang="zh-CN" altLang="en-US" b="1">
                <a:latin typeface="宋体" panose="02010600030101010101" pitchFamily="2" charset="-122"/>
              </a:rPr>
              <a:t>当往</a:t>
            </a:r>
            <a:r>
              <a:rPr lang="en-US" altLang="zh-CN" b="1"/>
              <a:t>T</a:t>
            </a:r>
            <a:r>
              <a:rPr lang="zh-CN" altLang="en-US" b="1"/>
              <a:t>中增加一条边</a:t>
            </a:r>
            <a:r>
              <a:rPr lang="en-US" altLang="zh-CN" b="1"/>
              <a:t>(v</a:t>
            </a:r>
            <a:r>
              <a:rPr lang="en-US" altLang="zh-CN" b="1" baseline="-18000"/>
              <a:t>i</a:t>
            </a:r>
            <a:r>
              <a:rPr lang="zh-CN" altLang="en-US" b="1">
                <a:latin typeface="宋体" panose="02010600030101010101" pitchFamily="2" charset="-122"/>
              </a:rPr>
              <a:t>，</a:t>
            </a:r>
            <a:r>
              <a:rPr lang="en-US" altLang="zh-CN" b="1"/>
              <a:t>v</a:t>
            </a:r>
            <a:r>
              <a:rPr lang="en-US" altLang="zh-CN" b="1" baseline="-18000"/>
              <a:t>j</a:t>
            </a:r>
            <a:r>
              <a:rPr lang="en-US" altLang="zh-CN" b="1"/>
              <a:t>) </a:t>
            </a:r>
            <a:r>
              <a:rPr lang="zh-CN" altLang="en-US" b="1"/>
              <a:t>时</a:t>
            </a:r>
            <a:r>
              <a:rPr lang="zh-CN" altLang="en-US" b="1">
                <a:latin typeface="宋体" panose="02010600030101010101" pitchFamily="2" charset="-122"/>
              </a:rPr>
              <a:t>，先检查</a:t>
            </a:r>
            <a:r>
              <a:rPr lang="en-US" altLang="zh-CN" b="1"/>
              <a:t>Vset[i]</a:t>
            </a:r>
            <a:r>
              <a:rPr lang="zh-CN" altLang="en-US" b="1"/>
              <a:t>和</a:t>
            </a:r>
            <a:r>
              <a:rPr lang="en-US" altLang="zh-CN" b="1"/>
              <a:t>Vset[j]</a:t>
            </a:r>
            <a:r>
              <a:rPr lang="zh-CN" altLang="en-US" b="1"/>
              <a:t>值：</a:t>
            </a:r>
          </a:p>
          <a:p>
            <a:pPr marL="723900" lvl="2" indent="0">
              <a:lnSpc>
                <a:spcPct val="110000"/>
              </a:lnSpc>
              <a:buNone/>
            </a:pPr>
            <a:r>
              <a:rPr lang="zh-CN" altLang="en-US" sz="2800" b="1">
                <a:solidFill>
                  <a:schemeClr val="accent1"/>
                </a:solidFill>
                <a:latin typeface="宋体" panose="02010600030101010101" pitchFamily="2" charset="-122"/>
              </a:rPr>
              <a:t>☆</a:t>
            </a:r>
            <a:r>
              <a:rPr lang="zh-CN" altLang="en-US" sz="2800" b="1">
                <a:solidFill>
                  <a:schemeClr val="hlink"/>
                </a:solidFill>
                <a:latin typeface="宋体" panose="02010600030101010101" pitchFamily="2" charset="-122"/>
              </a:rPr>
              <a:t> </a:t>
            </a:r>
            <a:r>
              <a:rPr lang="zh-CN" altLang="en-US" sz="2800" b="1"/>
              <a:t>若</a:t>
            </a:r>
            <a:r>
              <a:rPr lang="en-US" altLang="zh-CN" sz="2800" b="1" u="sng">
                <a:solidFill>
                  <a:schemeClr val="folHlink"/>
                </a:solidFill>
              </a:rPr>
              <a:t>Vset[i]=Vset[j]</a:t>
            </a:r>
            <a:r>
              <a:rPr lang="zh-CN" altLang="en-US" sz="2800" b="1">
                <a:latin typeface="宋体" panose="02010600030101010101" pitchFamily="2" charset="-122"/>
              </a:rPr>
              <a:t>：表明</a:t>
            </a:r>
            <a:r>
              <a:rPr lang="en-US" altLang="zh-CN" sz="2800" b="1"/>
              <a:t>v</a:t>
            </a:r>
            <a:r>
              <a:rPr lang="en-US" altLang="zh-CN" sz="2800" b="1" baseline="-18000"/>
              <a:t>i</a:t>
            </a:r>
            <a:r>
              <a:rPr lang="zh-CN" altLang="en-US" sz="2800" b="1">
                <a:latin typeface="宋体" panose="02010600030101010101" pitchFamily="2" charset="-122"/>
              </a:rPr>
              <a:t>和</a:t>
            </a:r>
            <a:r>
              <a:rPr lang="en-US" altLang="zh-CN" sz="2800" b="1"/>
              <a:t>v</a:t>
            </a:r>
            <a:r>
              <a:rPr lang="en-US" altLang="zh-CN" sz="2800" b="1" baseline="-18000"/>
              <a:t>j</a:t>
            </a:r>
            <a:r>
              <a:rPr lang="zh-CN" altLang="en-US" sz="2800" b="1"/>
              <a:t>处在同一个连通分量中</a:t>
            </a:r>
            <a:r>
              <a:rPr lang="zh-CN" altLang="en-US" sz="2800" b="1">
                <a:latin typeface="宋体" panose="02010600030101010101" pitchFamily="2" charset="-122"/>
              </a:rPr>
              <a:t>，</a:t>
            </a:r>
            <a:r>
              <a:rPr lang="zh-CN" altLang="en-US" sz="2800" b="1">
                <a:solidFill>
                  <a:schemeClr val="folHlink"/>
                </a:solidFill>
                <a:latin typeface="宋体" panose="02010600030101010101" pitchFamily="2" charset="-122"/>
              </a:rPr>
              <a:t>加入此边会形成回路</a:t>
            </a:r>
            <a:r>
              <a:rPr lang="zh-CN" altLang="en-US" sz="2800" b="1">
                <a:latin typeface="宋体" panose="02010600030101010101" pitchFamily="2" charset="-122"/>
              </a:rPr>
              <a:t>；</a:t>
            </a:r>
          </a:p>
        </p:txBody>
      </p:sp>
    </p:spTree>
    <p:extLst>
      <p:ext uri="{BB962C8B-B14F-4D97-AF65-F5344CB8AC3E}">
        <p14:creationId xmlns:p14="http://schemas.microsoft.com/office/powerpoint/2010/main" val="12796553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id="{F636882B-5EA3-CA4C-AED6-93007A7CB5ED}"/>
              </a:ext>
            </a:extLst>
          </p:cNvPr>
          <p:cNvSpPr>
            <a:spLocks noGrp="1" noChangeArrowheads="1"/>
          </p:cNvSpPr>
          <p:nvPr>
            <p:ph type="body" idx="1"/>
          </p:nvPr>
        </p:nvSpPr>
        <p:spPr>
          <a:xfrm>
            <a:off x="1676401" y="228601"/>
            <a:ext cx="8740775" cy="6513513"/>
          </a:xfrm>
          <a:noFill/>
          <a:ln/>
        </p:spPr>
        <p:txBody>
          <a:bodyPr/>
          <a:lstStyle/>
          <a:p>
            <a:pPr marL="723900" lvl="2" indent="0">
              <a:lnSpc>
                <a:spcPct val="110000"/>
              </a:lnSpc>
              <a:spcBef>
                <a:spcPct val="10000"/>
              </a:spcBef>
              <a:buNone/>
            </a:pPr>
            <a:r>
              <a:rPr lang="zh-CN" altLang="en-US" sz="2800" b="1">
                <a:solidFill>
                  <a:schemeClr val="accent1"/>
                </a:solidFill>
                <a:latin typeface="宋体" panose="02010600030101010101" pitchFamily="2" charset="-122"/>
              </a:rPr>
              <a:t>☆</a:t>
            </a:r>
            <a:r>
              <a:rPr lang="zh-CN" altLang="en-US" sz="2800" b="1">
                <a:solidFill>
                  <a:schemeClr val="hlink"/>
                </a:solidFill>
                <a:latin typeface="宋体" panose="02010600030101010101" pitchFamily="2" charset="-122"/>
              </a:rPr>
              <a:t> </a:t>
            </a:r>
            <a:r>
              <a:rPr lang="zh-CN" altLang="en-US" sz="2800" b="1"/>
              <a:t>若</a:t>
            </a:r>
            <a:r>
              <a:rPr lang="en-US" altLang="zh-CN" sz="2800" b="1" u="sng">
                <a:solidFill>
                  <a:schemeClr val="folHlink"/>
                </a:solidFill>
              </a:rPr>
              <a:t>Vset[i]</a:t>
            </a:r>
            <a:r>
              <a:rPr lang="en-US" altLang="zh-CN" sz="2800" b="1" u="sng">
                <a:solidFill>
                  <a:schemeClr val="folHlink"/>
                </a:solidFill>
                <a:ea typeface="Arial Unicode MS" panose="020B0604020202020204" pitchFamily="34" charset="-128"/>
                <a:cs typeface="Arial Unicode MS" panose="020B0604020202020204" pitchFamily="34" charset="-128"/>
              </a:rPr>
              <a:t>≠</a:t>
            </a:r>
            <a:r>
              <a:rPr lang="en-US" altLang="zh-CN" sz="2800" b="1" u="sng">
                <a:solidFill>
                  <a:schemeClr val="folHlink"/>
                </a:solidFill>
              </a:rPr>
              <a:t>Vset[j]</a:t>
            </a:r>
            <a:r>
              <a:rPr lang="zh-CN" altLang="en-US" sz="2800" b="1">
                <a:latin typeface="宋体" panose="02010600030101010101" pitchFamily="2" charset="-122"/>
              </a:rPr>
              <a:t>，则</a:t>
            </a:r>
            <a:r>
              <a:rPr lang="zh-CN" altLang="en-US" sz="2800" b="1">
                <a:solidFill>
                  <a:schemeClr val="folHlink"/>
                </a:solidFill>
                <a:latin typeface="宋体" panose="02010600030101010101" pitchFamily="2" charset="-122"/>
              </a:rPr>
              <a:t>加入此边不会形成回路</a:t>
            </a:r>
            <a:r>
              <a:rPr lang="zh-CN" altLang="en-US" sz="2800" b="1">
                <a:latin typeface="宋体" panose="02010600030101010101" pitchFamily="2" charset="-122"/>
              </a:rPr>
              <a:t>，将此边加入到生成树的边集中。</a:t>
            </a:r>
          </a:p>
          <a:p>
            <a:pPr marL="355600" lvl="1" indent="0">
              <a:lnSpc>
                <a:spcPct val="110000"/>
              </a:lnSpc>
              <a:spcBef>
                <a:spcPct val="10000"/>
              </a:spcBef>
              <a:buNone/>
            </a:pPr>
            <a:r>
              <a:rPr lang="zh-CN" altLang="en-US" b="1">
                <a:solidFill>
                  <a:schemeClr val="folHlink"/>
                </a:solidFill>
                <a:latin typeface="宋体" panose="02010600030101010101" pitchFamily="2" charset="-122"/>
              </a:rPr>
              <a:t>◆</a:t>
            </a:r>
            <a:r>
              <a:rPr lang="zh-CN" altLang="en-US"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latin typeface="宋体" panose="02010600030101010101" pitchFamily="2" charset="-122"/>
              </a:rPr>
              <a:t>加入一条新边后，将两个不同的连通分量合并</a:t>
            </a:r>
            <a:r>
              <a:rPr lang="zh-CN" altLang="en-US" b="1"/>
              <a:t>：将一个</a:t>
            </a:r>
            <a:r>
              <a:rPr lang="zh-CN" altLang="en-US" b="1">
                <a:latin typeface="宋体" panose="02010600030101010101" pitchFamily="2" charset="-122"/>
              </a:rPr>
              <a:t>连通分量的编号换成另</a:t>
            </a:r>
            <a:r>
              <a:rPr lang="zh-CN" altLang="en-US" b="1"/>
              <a:t>一个</a:t>
            </a:r>
            <a:r>
              <a:rPr lang="zh-CN" altLang="en-US" b="1">
                <a:latin typeface="宋体" panose="02010600030101010101" pitchFamily="2" charset="-122"/>
              </a:rPr>
              <a:t>连通分量的编号。</a:t>
            </a:r>
          </a:p>
          <a:p>
            <a:pPr marL="355600" lvl="1" indent="0">
              <a:lnSpc>
                <a:spcPct val="110000"/>
              </a:lnSpc>
              <a:spcBef>
                <a:spcPct val="10000"/>
              </a:spcBef>
              <a:buNone/>
            </a:pPr>
            <a:endParaRPr lang="zh-CN" altLang="en-US" sz="2000" b="1">
              <a:latin typeface="宋体" panose="02010600030101010101" pitchFamily="2" charset="-122"/>
            </a:endParaRPr>
          </a:p>
          <a:p>
            <a:pPr marL="0" indent="0">
              <a:lnSpc>
                <a:spcPct val="110000"/>
              </a:lnSpc>
              <a:spcBef>
                <a:spcPct val="10000"/>
              </a:spcBef>
              <a:buNone/>
            </a:pPr>
            <a:r>
              <a:rPr lang="zh-CN" altLang="en-US" b="1">
                <a:solidFill>
                  <a:schemeClr val="folHlink"/>
                </a:solidFill>
              </a:rPr>
              <a:t>算法实现</a:t>
            </a:r>
          </a:p>
          <a:p>
            <a:pPr marL="0" indent="0">
              <a:lnSpc>
                <a:spcPct val="110000"/>
              </a:lnSpc>
              <a:spcBef>
                <a:spcPct val="10000"/>
              </a:spcBef>
              <a:buNone/>
            </a:pPr>
            <a:r>
              <a:rPr lang="en-US" altLang="zh-CN" sz="2800" b="1"/>
              <a:t>MSTEdge *Kruskal_MST(ELGraph *G)</a:t>
            </a:r>
          </a:p>
          <a:p>
            <a:pPr marL="0" indent="0">
              <a:lnSpc>
                <a:spcPct val="110000"/>
              </a:lnSpc>
              <a:spcBef>
                <a:spcPct val="10000"/>
              </a:spcBef>
              <a:buNone/>
            </a:pPr>
            <a:r>
              <a:rPr lang="en-US" altLang="zh-CN" sz="2800" b="1"/>
              <a:t>      </a:t>
            </a:r>
            <a:r>
              <a:rPr lang="en-US" altLang="zh-CN" sz="2400" b="1"/>
              <a:t>/*   </a:t>
            </a:r>
            <a:r>
              <a:rPr lang="zh-CN" altLang="en-US" sz="2400" b="1"/>
              <a:t>用</a:t>
            </a:r>
            <a:r>
              <a:rPr lang="en-US" altLang="zh-CN" sz="2400" b="1"/>
              <a:t>Kruskal</a:t>
            </a:r>
            <a:r>
              <a:rPr lang="zh-CN" altLang="en-US" sz="2400" b="1"/>
              <a:t>算法构造图</a:t>
            </a:r>
            <a:r>
              <a:rPr lang="en-US" altLang="zh-CN" sz="2400" b="1"/>
              <a:t>G</a:t>
            </a:r>
            <a:r>
              <a:rPr lang="zh-CN" altLang="en-US" sz="2400" b="1"/>
              <a:t>的最小生成树   *</a:t>
            </a:r>
            <a:r>
              <a:rPr lang="en-US" altLang="zh-CN" sz="2400" b="1"/>
              <a:t>/</a:t>
            </a:r>
          </a:p>
          <a:p>
            <a:pPr marL="355600" lvl="1" indent="0">
              <a:lnSpc>
                <a:spcPct val="110000"/>
              </a:lnSpc>
              <a:spcBef>
                <a:spcPct val="10000"/>
              </a:spcBef>
              <a:buNone/>
            </a:pPr>
            <a:r>
              <a:rPr lang="en-US" altLang="zh-CN" b="1"/>
              <a:t>{  MSTEdge TE[] ; </a:t>
            </a:r>
          </a:p>
          <a:p>
            <a:pPr marL="723900" lvl="2" indent="0">
              <a:lnSpc>
                <a:spcPct val="110000"/>
              </a:lnSpc>
              <a:spcBef>
                <a:spcPct val="10000"/>
              </a:spcBef>
              <a:buNone/>
            </a:pPr>
            <a:r>
              <a:rPr lang="en-US" altLang="zh-CN" sz="2800" b="1"/>
              <a:t>int  j, k, v, s1, s2, Vset[] ;</a:t>
            </a:r>
          </a:p>
          <a:p>
            <a:pPr marL="723900" lvl="2" indent="0">
              <a:lnSpc>
                <a:spcPct val="110000"/>
              </a:lnSpc>
              <a:spcBef>
                <a:spcPct val="10000"/>
              </a:spcBef>
              <a:buNone/>
            </a:pPr>
            <a:r>
              <a:rPr lang="en-US" altLang="zh-CN" sz="2800" b="1"/>
              <a:t>WeightType  w ;</a:t>
            </a:r>
          </a:p>
          <a:p>
            <a:pPr marL="723900" lvl="2" indent="0">
              <a:spcAft>
                <a:spcPct val="20000"/>
              </a:spcAft>
              <a:buNone/>
            </a:pPr>
            <a:r>
              <a:rPr lang="en-US" altLang="zh-CN" sz="2800" b="1"/>
              <a:t>Vset=(int  *)malloc(G-&gt;vexnum*sizeof(int)) ;</a:t>
            </a:r>
            <a:endParaRPr lang="en-US" altLang="zh-CN" sz="2800" b="1">
              <a:latin typeface="宋体" panose="02010600030101010101" pitchFamily="2" charset="-122"/>
            </a:endParaRPr>
          </a:p>
        </p:txBody>
      </p:sp>
    </p:spTree>
    <p:extLst>
      <p:ext uri="{BB962C8B-B14F-4D97-AF65-F5344CB8AC3E}">
        <p14:creationId xmlns:p14="http://schemas.microsoft.com/office/powerpoint/2010/main" val="1852566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2834" name="Rectangle 2">
            <a:extLst>
              <a:ext uri="{FF2B5EF4-FFF2-40B4-BE49-F238E27FC236}">
                <a16:creationId xmlns:a16="http://schemas.microsoft.com/office/drawing/2014/main" id="{00C2A332-8D13-5E4B-BD7D-D798306605A0}"/>
              </a:ext>
            </a:extLst>
          </p:cNvPr>
          <p:cNvSpPr>
            <a:spLocks noChangeArrowheads="1"/>
          </p:cNvSpPr>
          <p:nvPr/>
        </p:nvSpPr>
        <p:spPr bwMode="auto">
          <a:xfrm>
            <a:off x="1752601" y="228600"/>
            <a:ext cx="8736013"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10000"/>
              </a:spcBef>
              <a:spcAft>
                <a:spcPct val="20000"/>
              </a:spcAft>
              <a:buClr>
                <a:srgbClr val="3366FF"/>
              </a:buClr>
              <a:buSzPct val="80000"/>
            </a:pPr>
            <a:r>
              <a:rPr lang="en-US" altLang="zh-CN" sz="2800" b="1">
                <a:solidFill>
                  <a:srgbClr val="FFFFFF"/>
                </a:solidFill>
              </a:rPr>
              <a:t>for (j=0; j&lt;G-&gt;vexnum; j++)</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Vset[j]=j  ;     </a:t>
            </a:r>
            <a:r>
              <a:rPr lang="en-US" altLang="zh-CN" b="1">
                <a:solidFill>
                  <a:srgbClr val="FFFFFF"/>
                </a:solidFill>
              </a:rPr>
              <a:t>/*   </a:t>
            </a:r>
            <a:r>
              <a:rPr lang="zh-CN" altLang="en-US" b="1">
                <a:solidFill>
                  <a:srgbClr val="FFFFFF"/>
                </a:solidFill>
              </a:rPr>
              <a:t>初始化数组</a:t>
            </a:r>
            <a:r>
              <a:rPr lang="en-US" altLang="zh-CN" sz="2800" b="1">
                <a:solidFill>
                  <a:srgbClr val="FFFFFF"/>
                </a:solidFill>
              </a:rPr>
              <a:t>Vset</a:t>
            </a:r>
            <a:r>
              <a:rPr lang="en-US" altLang="zh-CN" b="1">
                <a:solidFill>
                  <a:srgbClr val="FFFFFF"/>
                </a:solidFill>
              </a:rPr>
              <a:t>[n]  */</a:t>
            </a:r>
            <a:r>
              <a:rPr lang="en-US" altLang="zh-CN" sz="2800" b="1">
                <a:solidFill>
                  <a:srgbClr val="FFFFFF"/>
                </a:solidFill>
              </a:rPr>
              <a:t>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sort(G-&gt;edgelist) ;   </a:t>
            </a:r>
            <a:r>
              <a:rPr lang="en-US" altLang="zh-CN" b="1">
                <a:solidFill>
                  <a:srgbClr val="FFFFFF"/>
                </a:solidFill>
              </a:rPr>
              <a:t>/*   </a:t>
            </a:r>
            <a:r>
              <a:rPr lang="zh-CN" altLang="en-US" b="1">
                <a:solidFill>
                  <a:srgbClr val="FFFFFF"/>
                </a:solidFill>
              </a:rPr>
              <a:t>对表按权值从小到大排序  *</a:t>
            </a:r>
            <a:r>
              <a:rPr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j=0 ; k=0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while (k&lt;G-&gt;vexnum-1&amp;&amp;j&lt; G-&gt;edgenum)</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s1=Vset[G-&gt;edgelist[j].vex1]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s2=Vset[G-&gt;edgelist[j].vex2] ;</a:t>
            </a:r>
          </a:p>
          <a:p>
            <a:pPr lvl="1" eaLnBrk="1" fontAlgn="base" hangingPunct="1">
              <a:lnSpc>
                <a:spcPct val="110000"/>
              </a:lnSpc>
              <a:spcBef>
                <a:spcPct val="10000"/>
              </a:spcBef>
              <a:spcAft>
                <a:spcPct val="0"/>
              </a:spcAft>
            </a:pPr>
            <a:r>
              <a:rPr lang="en-US" altLang="zh-CN" b="1">
                <a:solidFill>
                  <a:srgbClr val="FFFFFF"/>
                </a:solidFill>
              </a:rPr>
              <a:t>/*  </a:t>
            </a:r>
            <a:r>
              <a:rPr lang="zh-CN" altLang="en-US" b="1">
                <a:solidFill>
                  <a:srgbClr val="FFFFFF"/>
                </a:solidFill>
              </a:rPr>
              <a:t>若边的两个顶点的连通分量编号不同</a:t>
            </a:r>
            <a:r>
              <a:rPr lang="en-US" altLang="zh-CN" b="1">
                <a:solidFill>
                  <a:srgbClr val="FFFFFF"/>
                </a:solidFill>
              </a:rPr>
              <a:t>, </a:t>
            </a:r>
            <a:r>
              <a:rPr lang="zh-CN" altLang="en-US" b="1">
                <a:solidFill>
                  <a:srgbClr val="FFFFFF"/>
                </a:solidFill>
              </a:rPr>
              <a:t>边加入到</a:t>
            </a:r>
            <a:r>
              <a:rPr lang="en-US" altLang="zh-CN" b="1">
                <a:solidFill>
                  <a:srgbClr val="FFFFFF"/>
                </a:solidFill>
              </a:rPr>
              <a:t>TE</a:t>
            </a:r>
            <a:r>
              <a:rPr lang="zh-CN" altLang="en-US" b="1">
                <a:solidFill>
                  <a:srgbClr val="FFFFFF"/>
                </a:solidFill>
              </a:rPr>
              <a:t>中  *</a:t>
            </a:r>
            <a:r>
              <a:rPr lang="en-US" altLang="zh-CN" b="1">
                <a:solidFill>
                  <a:srgbClr val="FFFFFF"/>
                </a:solidFill>
              </a:rPr>
              <a:t>/</a:t>
            </a:r>
          </a:p>
          <a:p>
            <a:pPr lvl="4" eaLnBrk="1" fontAlgn="base" hangingPunct="1">
              <a:lnSpc>
                <a:spcPct val="110000"/>
              </a:lnSpc>
              <a:spcBef>
                <a:spcPct val="10000"/>
              </a:spcBef>
              <a:spcAft>
                <a:spcPct val="0"/>
              </a:spcAft>
            </a:pPr>
            <a:r>
              <a:rPr lang="en-US" altLang="zh-CN" sz="2800" b="1">
                <a:solidFill>
                  <a:srgbClr val="FFFFFF"/>
                </a:solidFill>
              </a:rPr>
              <a:t>if  (s1!=s2)</a:t>
            </a:r>
          </a:p>
          <a:p>
            <a:pPr lvl="4" eaLnBrk="1" fontAlgn="base" hangingPunct="1">
              <a:lnSpc>
                <a:spcPct val="110000"/>
              </a:lnSpc>
              <a:spcBef>
                <a:spcPct val="10000"/>
              </a:spcBef>
              <a:spcAft>
                <a:spcPct val="0"/>
              </a:spcAft>
            </a:pPr>
            <a:r>
              <a:rPr lang="en-US" altLang="zh-CN" sz="2800" b="1">
                <a:solidFill>
                  <a:srgbClr val="FFFFFF"/>
                </a:solidFill>
              </a:rPr>
              <a:t>    {  TE[k].vex1=G-&gt;edgelist[j].vex1 ;</a:t>
            </a:r>
          </a:p>
          <a:p>
            <a:pPr lvl="4" eaLnBrk="1" fontAlgn="base" hangingPunct="1">
              <a:lnSpc>
                <a:spcPct val="110000"/>
              </a:lnSpc>
              <a:spcBef>
                <a:spcPct val="10000"/>
              </a:spcBef>
              <a:spcAft>
                <a:spcPct val="0"/>
              </a:spcAft>
            </a:pPr>
            <a:r>
              <a:rPr lang="en-US" altLang="zh-CN" sz="2800" b="1">
                <a:solidFill>
                  <a:srgbClr val="FFFFFF"/>
                </a:solidFill>
              </a:rPr>
              <a:t>        TE[k].vex2=G-&gt;edgelist[j].vex2 ;</a:t>
            </a:r>
          </a:p>
          <a:p>
            <a:pPr lvl="4" eaLnBrk="1" fontAlgn="base" hangingPunct="1">
              <a:lnSpc>
                <a:spcPct val="110000"/>
              </a:lnSpc>
              <a:spcBef>
                <a:spcPct val="10000"/>
              </a:spcBef>
              <a:spcAft>
                <a:spcPct val="0"/>
              </a:spcAft>
            </a:pPr>
            <a:r>
              <a:rPr lang="en-US" altLang="zh-CN" sz="2800" b="1">
                <a:solidFill>
                  <a:srgbClr val="FFFFFF"/>
                </a:solidFill>
              </a:rPr>
              <a:t>        TE[k].weight=G-&gt;edgelist[j].weight ;         </a:t>
            </a:r>
          </a:p>
        </p:txBody>
      </p:sp>
    </p:spTree>
    <p:extLst>
      <p:ext uri="{BB962C8B-B14F-4D97-AF65-F5344CB8AC3E}">
        <p14:creationId xmlns:p14="http://schemas.microsoft.com/office/powerpoint/2010/main" val="38485176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3858" name="Rectangle 2">
            <a:extLst>
              <a:ext uri="{FF2B5EF4-FFF2-40B4-BE49-F238E27FC236}">
                <a16:creationId xmlns:a16="http://schemas.microsoft.com/office/drawing/2014/main" id="{E8907DB9-AE94-8142-9A7F-AFD717624F5A}"/>
              </a:ext>
            </a:extLst>
          </p:cNvPr>
          <p:cNvSpPr>
            <a:spLocks noChangeArrowheads="1"/>
          </p:cNvSpPr>
          <p:nvPr/>
        </p:nvSpPr>
        <p:spPr bwMode="auto">
          <a:xfrm>
            <a:off x="1712913" y="188914"/>
            <a:ext cx="87757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4013"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90000"/>
              </a:lnSpc>
              <a:spcBef>
                <a:spcPct val="20000"/>
              </a:spcBef>
              <a:spcAft>
                <a:spcPct val="0"/>
              </a:spcAft>
              <a:buClr>
                <a:srgbClr val="3366FF"/>
              </a:buClr>
              <a:buSzPct val="80000"/>
            </a:pPr>
            <a:r>
              <a:rPr lang="zh-CN" altLang="en-US" sz="2800" b="1">
                <a:solidFill>
                  <a:srgbClr val="FFFFFF"/>
                </a:solidFill>
              </a:rPr>
              <a:t>        </a:t>
            </a:r>
            <a:r>
              <a:rPr lang="en-US" altLang="zh-CN" sz="2800" b="1">
                <a:solidFill>
                  <a:srgbClr val="FFFFFF"/>
                </a:solidFill>
              </a:rPr>
              <a:t>k++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        for (v=0; v&lt;G-&gt;vexnum; v++)</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             if  (Vset[v]==s2)  Vset[v]=s1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j++ ;</a:t>
            </a:r>
          </a:p>
          <a:p>
            <a:pPr lvl="3" eaLnBrk="1" fontAlgn="base" hangingPunct="1">
              <a:lnSpc>
                <a:spcPct val="90000"/>
              </a:lnSpc>
              <a:spcBef>
                <a:spcPct val="20000"/>
              </a:spcBef>
              <a:spcAft>
                <a:spcPct val="0"/>
              </a:spcAft>
              <a:buClr>
                <a:srgbClr val="3366FF"/>
              </a:buClr>
              <a:buSzPct val="80000"/>
            </a:pPr>
            <a:r>
              <a:rPr lang="en-US" altLang="zh-CN" sz="2800" b="1">
                <a:solidFill>
                  <a:srgbClr val="FFFFFF"/>
                </a:solidFill>
              </a:rPr>
              <a:t>}</a:t>
            </a:r>
          </a:p>
          <a:p>
            <a:pPr lvl="2" eaLnBrk="1" fontAlgn="base" hangingPunct="1">
              <a:lnSpc>
                <a:spcPct val="90000"/>
              </a:lnSpc>
              <a:spcBef>
                <a:spcPct val="20000"/>
              </a:spcBef>
              <a:spcAft>
                <a:spcPct val="0"/>
              </a:spcAft>
              <a:buClr>
                <a:srgbClr val="3366FF"/>
              </a:buClr>
              <a:buSzPct val="80000"/>
            </a:pPr>
            <a:r>
              <a:rPr lang="en-US" altLang="zh-CN" sz="2800" b="1">
                <a:solidFill>
                  <a:srgbClr val="FFFFFF"/>
                </a:solidFill>
              </a:rPr>
              <a:t>free(Vset) ;  </a:t>
            </a:r>
          </a:p>
          <a:p>
            <a:pPr lvl="2" eaLnBrk="1" fontAlgn="base" hangingPunct="1">
              <a:lnSpc>
                <a:spcPct val="90000"/>
              </a:lnSpc>
              <a:spcBef>
                <a:spcPct val="20000"/>
              </a:spcBef>
              <a:spcAft>
                <a:spcPct val="0"/>
              </a:spcAft>
              <a:buClr>
                <a:srgbClr val="3366FF"/>
              </a:buClr>
              <a:buSzPct val="80000"/>
            </a:pPr>
            <a:r>
              <a:rPr lang="en-US" altLang="zh-CN" sz="2800" b="1">
                <a:solidFill>
                  <a:srgbClr val="FFFFFF"/>
                </a:solidFill>
              </a:rPr>
              <a:t>return(TE) ;</a:t>
            </a:r>
          </a:p>
          <a:p>
            <a:pPr lvl="1" eaLnBrk="1" fontAlgn="base" hangingPunct="1">
              <a:lnSpc>
                <a:spcPct val="90000"/>
              </a:lnSpc>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求最小生成树的</a:t>
            </a:r>
            <a:r>
              <a:rPr lang="en-US" altLang="zh-CN" b="1">
                <a:solidFill>
                  <a:srgbClr val="FFFFFF"/>
                </a:solidFill>
              </a:rPr>
              <a:t>Kruskal</a:t>
            </a:r>
            <a:r>
              <a:rPr lang="zh-CN" altLang="en-US" b="1">
                <a:solidFill>
                  <a:srgbClr val="FFFFFF"/>
                </a:solidFill>
              </a:rPr>
              <a:t>算法   *</a:t>
            </a:r>
            <a:r>
              <a:rPr lang="en-US" altLang="zh-CN" b="1">
                <a:solidFill>
                  <a:srgbClr val="FFFFFF"/>
                </a:solidFill>
              </a:rPr>
              <a:t>/</a:t>
            </a:r>
          </a:p>
        </p:txBody>
      </p:sp>
    </p:spTree>
    <p:extLst>
      <p:ext uri="{BB962C8B-B14F-4D97-AF65-F5344CB8AC3E}">
        <p14:creationId xmlns:p14="http://schemas.microsoft.com/office/powerpoint/2010/main" val="7251516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882" name="Rectangle 2">
            <a:extLst>
              <a:ext uri="{FF2B5EF4-FFF2-40B4-BE49-F238E27FC236}">
                <a16:creationId xmlns:a16="http://schemas.microsoft.com/office/drawing/2014/main" id="{A9CB0294-5CB2-BD4E-A5B1-9CEA0C8A074E}"/>
              </a:ext>
            </a:extLst>
          </p:cNvPr>
          <p:cNvSpPr>
            <a:spLocks noChangeArrowheads="1"/>
          </p:cNvSpPr>
          <p:nvPr/>
        </p:nvSpPr>
        <p:spPr bwMode="auto">
          <a:xfrm>
            <a:off x="1676401" y="260351"/>
            <a:ext cx="8812213" cy="434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051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62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19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76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339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算法分析</a:t>
            </a:r>
            <a:r>
              <a:rPr lang="zh-CN" altLang="en-US" sz="3200" b="1">
                <a:solidFill>
                  <a:srgbClr val="FFFFFF"/>
                </a:solidFill>
              </a:rPr>
              <a:t>：</a:t>
            </a:r>
            <a:r>
              <a:rPr lang="zh-CN" altLang="en-US" sz="2800" b="1">
                <a:solidFill>
                  <a:srgbClr val="FFFFFF"/>
                </a:solidFill>
              </a:rPr>
              <a:t>设带权连通图有</a:t>
            </a:r>
            <a:r>
              <a:rPr lang="en-US" altLang="zh-CN" sz="2800" b="1">
                <a:solidFill>
                  <a:srgbClr val="FFFFFF"/>
                </a:solidFill>
              </a:rPr>
              <a:t>n</a:t>
            </a:r>
            <a:r>
              <a:rPr lang="zh-CN" altLang="en-US" sz="2800" b="1">
                <a:solidFill>
                  <a:srgbClr val="FFFFFF"/>
                </a:solidFill>
              </a:rPr>
              <a:t>个顶点，</a:t>
            </a:r>
            <a:r>
              <a:rPr lang="en-US" altLang="zh-CN" sz="2800" b="1">
                <a:solidFill>
                  <a:srgbClr val="FFFFFF"/>
                </a:solidFill>
              </a:rPr>
              <a:t>e</a:t>
            </a:r>
            <a:r>
              <a:rPr lang="zh-CN" altLang="en-US" sz="2800" b="1">
                <a:solidFill>
                  <a:srgbClr val="FFFFFF"/>
                </a:solidFill>
              </a:rPr>
              <a:t>条边，则算法的主要执行是：</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a:t>
            </a:r>
            <a:r>
              <a:rPr lang="zh-CN" altLang="en-US" sz="2800" b="1">
                <a:solidFill>
                  <a:srgbClr val="FFFF00"/>
                </a:solidFill>
                <a:latin typeface="宋体" panose="02010600030101010101" pitchFamily="2" charset="-122"/>
                <a:ea typeface="Arial Unicode MS" panose="020B0604020202020204" pitchFamily="34" charset="-128"/>
                <a:cs typeface="Arial Unicode MS" panose="020B0604020202020204" pitchFamily="34" charset="-128"/>
              </a:rPr>
              <a:t> </a:t>
            </a:r>
            <a:r>
              <a:rPr lang="en-US" altLang="zh-CN" sz="2800" b="1">
                <a:solidFill>
                  <a:srgbClr val="FFFFFF"/>
                </a:solidFill>
              </a:rPr>
              <a:t>Vset</a:t>
            </a:r>
            <a:r>
              <a:rPr lang="zh-CN" altLang="en-US" sz="2800" b="1">
                <a:solidFill>
                  <a:srgbClr val="FFFFFF"/>
                </a:solidFill>
                <a:latin typeface="宋体" panose="02010600030101010101" pitchFamily="2" charset="-122"/>
              </a:rPr>
              <a:t>数组初始化</a:t>
            </a:r>
            <a:r>
              <a:rPr lang="zh-CN" altLang="en-US" sz="2800" b="1">
                <a:solidFill>
                  <a:srgbClr val="FFFFFF"/>
                </a:solidFill>
              </a:rPr>
              <a:t>：时间复杂度是</a:t>
            </a:r>
            <a:r>
              <a:rPr lang="en-US" altLang="zh-CN" sz="2800" b="1">
                <a:solidFill>
                  <a:srgbClr val="FFFFFF"/>
                </a:solidFill>
              </a:rPr>
              <a:t>O(n) </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0033"/>
                </a:solidFill>
                <a:latin typeface="宋体" panose="02010600030101010101" pitchFamily="2" charset="-122"/>
              </a:rPr>
              <a:t> </a:t>
            </a:r>
            <a:r>
              <a:rPr lang="zh-CN" altLang="en-US" sz="2800" b="1">
                <a:solidFill>
                  <a:srgbClr val="FFFFFF"/>
                </a:solidFill>
                <a:latin typeface="宋体" panose="02010600030101010101" pitchFamily="2" charset="-122"/>
              </a:rPr>
              <a:t>边表按权值排序</a:t>
            </a:r>
            <a:r>
              <a:rPr lang="zh-CN" altLang="en-US" sz="2800" b="1">
                <a:solidFill>
                  <a:srgbClr val="FFFFFF"/>
                </a:solidFill>
              </a:rPr>
              <a:t>：若采用堆排序或快速排序，时间复杂度是</a:t>
            </a:r>
            <a:r>
              <a:rPr lang="en-US" altLang="zh-CN" sz="2800" b="1">
                <a:solidFill>
                  <a:srgbClr val="FFFFFF"/>
                </a:solidFill>
              </a:rPr>
              <a:t>O(e㏒e) </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FF"/>
                </a:solidFill>
              </a:rPr>
              <a:t> </a:t>
            </a:r>
            <a:r>
              <a:rPr lang="en-US" altLang="zh-CN" sz="2800" b="1">
                <a:solidFill>
                  <a:srgbClr val="FFFFFF"/>
                </a:solidFill>
              </a:rPr>
              <a:t>while</a:t>
            </a:r>
            <a:r>
              <a:rPr lang="zh-CN" altLang="en-US" sz="2800" b="1">
                <a:solidFill>
                  <a:srgbClr val="FFFFFF"/>
                </a:solidFill>
              </a:rPr>
              <a:t>循环：最大执行频度是</a:t>
            </a:r>
            <a:r>
              <a:rPr lang="en-US" altLang="zh-CN" sz="2800" b="1">
                <a:solidFill>
                  <a:srgbClr val="FFFFFF"/>
                </a:solidFill>
              </a:rPr>
              <a:t>O(n)</a:t>
            </a:r>
            <a:r>
              <a:rPr lang="zh-CN" altLang="en-US" sz="2800" b="1">
                <a:solidFill>
                  <a:srgbClr val="FFFFFF"/>
                </a:solidFill>
              </a:rPr>
              <a:t>，其中包含修改</a:t>
            </a:r>
            <a:r>
              <a:rPr lang="en-US" altLang="zh-CN" sz="2800" b="1">
                <a:solidFill>
                  <a:srgbClr val="FFFFFF"/>
                </a:solidFill>
              </a:rPr>
              <a:t>Vset</a:t>
            </a:r>
            <a:r>
              <a:rPr lang="zh-CN" altLang="en-US" sz="2800" b="1">
                <a:solidFill>
                  <a:srgbClr val="FFFFFF"/>
                </a:solidFill>
              </a:rPr>
              <a:t>数组，共执行</a:t>
            </a:r>
            <a:r>
              <a:rPr lang="en-US" altLang="zh-CN" sz="2800" b="1">
                <a:solidFill>
                  <a:srgbClr val="FFFFFF"/>
                </a:solidFill>
              </a:rPr>
              <a:t>n-1</a:t>
            </a:r>
            <a:r>
              <a:rPr lang="zh-CN" altLang="en-US" sz="2800" b="1">
                <a:solidFill>
                  <a:srgbClr val="FFFFFF"/>
                </a:solidFill>
              </a:rPr>
              <a:t>次，时间复杂度是</a:t>
            </a:r>
            <a:r>
              <a:rPr lang="en-US" altLang="zh-CN" sz="2800" b="1">
                <a:solidFill>
                  <a:srgbClr val="FFFFFF"/>
                </a:solidFill>
              </a:rPr>
              <a:t>O(n</a:t>
            </a:r>
            <a:r>
              <a:rPr lang="en-US" altLang="zh-CN" sz="2800" b="1" baseline="20000">
                <a:solidFill>
                  <a:srgbClr val="FFFFFF"/>
                </a:solidFill>
              </a:rPr>
              <a:t>2</a:t>
            </a:r>
            <a:r>
              <a:rPr lang="en-US" altLang="zh-CN" sz="2800" b="1">
                <a:solidFill>
                  <a:srgbClr val="FFFFFF"/>
                </a:solidFill>
              </a:rPr>
              <a:t>) </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整个算法的时间复杂度是</a:t>
            </a:r>
            <a:r>
              <a:rPr lang="en-US" altLang="zh-CN" sz="2800" b="1">
                <a:solidFill>
                  <a:srgbClr val="FFFFFF"/>
                </a:solidFill>
              </a:rPr>
              <a:t>O(e㏒e+n</a:t>
            </a:r>
            <a:r>
              <a:rPr lang="en-US" altLang="zh-CN" sz="2800" b="1" baseline="22000">
                <a:solidFill>
                  <a:srgbClr val="FFFFFF"/>
                </a:solidFill>
              </a:rPr>
              <a:t>2</a:t>
            </a:r>
            <a:r>
              <a:rPr lang="en-US" altLang="zh-CN" sz="2800" b="1">
                <a:solidFill>
                  <a:srgbClr val="FFFFFF"/>
                </a:solidFill>
              </a:rPr>
              <a:t>) </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31028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5B27F9C4-6E28-FF48-B7FD-A4D7A0AD65F1}"/>
              </a:ext>
            </a:extLst>
          </p:cNvPr>
          <p:cNvSpPr>
            <a:spLocks noGrp="1" noChangeArrowheads="1"/>
          </p:cNvSpPr>
          <p:nvPr>
            <p:ph type="title"/>
          </p:nvPr>
        </p:nvSpPr>
        <p:spPr>
          <a:xfrm>
            <a:off x="2209800" y="260350"/>
            <a:ext cx="7772400" cy="838200"/>
          </a:xfrm>
        </p:spPr>
        <p:txBody>
          <a:bodyPr/>
          <a:lstStyle/>
          <a:p>
            <a:r>
              <a:rPr lang="en-US" altLang="zh-CN" sz="5400" b="1">
                <a:latin typeface="Times New Roman" panose="02020603050405020304" pitchFamily="18" charset="0"/>
              </a:rPr>
              <a:t>7.6</a:t>
            </a:r>
            <a:r>
              <a:rPr lang="en-US" altLang="zh-CN" sz="5400" b="1"/>
              <a:t>  </a:t>
            </a:r>
            <a:r>
              <a:rPr lang="zh-CN" altLang="en-US" sz="5400" b="1">
                <a:ea typeface="楷体_GB2312" pitchFamily="49" charset="-122"/>
              </a:rPr>
              <a:t>有向无环图及其应用</a:t>
            </a:r>
          </a:p>
        </p:txBody>
      </p:sp>
      <p:sp>
        <p:nvSpPr>
          <p:cNvPr id="635907" name="Rectangle 3">
            <a:extLst>
              <a:ext uri="{FF2B5EF4-FFF2-40B4-BE49-F238E27FC236}">
                <a16:creationId xmlns:a16="http://schemas.microsoft.com/office/drawing/2014/main" id="{16AB905D-D01E-544E-B706-0C86A595377F}"/>
              </a:ext>
            </a:extLst>
          </p:cNvPr>
          <p:cNvSpPr>
            <a:spLocks noGrp="1" noChangeArrowheads="1"/>
          </p:cNvSpPr>
          <p:nvPr>
            <p:ph type="body" idx="1"/>
          </p:nvPr>
        </p:nvSpPr>
        <p:spPr>
          <a:xfrm>
            <a:off x="1676400" y="1287464"/>
            <a:ext cx="8839200" cy="5165725"/>
          </a:xfrm>
        </p:spPr>
        <p:txBody>
          <a:bodyPr/>
          <a:lstStyle/>
          <a:p>
            <a:pPr marL="0" indent="0">
              <a:lnSpc>
                <a:spcPct val="110000"/>
              </a:lnSpc>
              <a:buNone/>
            </a:pPr>
            <a:r>
              <a:rPr lang="zh-CN" altLang="en-US" b="1">
                <a:solidFill>
                  <a:schemeClr val="hlink"/>
                </a:solidFill>
                <a:latin typeface="宋体" panose="02010600030101010101" pitchFamily="2" charset="-122"/>
              </a:rPr>
              <a:t>   </a:t>
            </a:r>
            <a:r>
              <a:rPr lang="zh-CN" altLang="en-US" b="1">
                <a:solidFill>
                  <a:schemeClr val="folHlink"/>
                </a:solidFill>
                <a:latin typeface="宋体" panose="02010600030101010101" pitchFamily="2" charset="-122"/>
              </a:rPr>
              <a:t>有向无环图</a:t>
            </a:r>
            <a:r>
              <a:rPr lang="en-US" altLang="zh-CN" b="1"/>
              <a:t>(Directed Acycling Graph)</a:t>
            </a:r>
            <a:r>
              <a:rPr lang="zh-CN" altLang="en-US" sz="2800" b="1">
                <a:latin typeface="宋体" panose="02010600030101010101" pitchFamily="2" charset="-122"/>
              </a:rPr>
              <a:t>：是图中没有回路</a:t>
            </a:r>
            <a:r>
              <a:rPr lang="en-US" altLang="zh-CN" sz="2800" b="1">
                <a:latin typeface="宋体" panose="02010600030101010101" pitchFamily="2" charset="-122"/>
              </a:rPr>
              <a:t>(</a:t>
            </a:r>
            <a:r>
              <a:rPr lang="zh-CN" altLang="en-US" sz="2800" b="1">
                <a:latin typeface="宋体" panose="02010600030101010101" pitchFamily="2" charset="-122"/>
              </a:rPr>
              <a:t>环</a:t>
            </a:r>
            <a:r>
              <a:rPr lang="en-US" altLang="zh-CN" sz="2800" b="1">
                <a:latin typeface="宋体" panose="02010600030101010101" pitchFamily="2" charset="-122"/>
              </a:rPr>
              <a:t>)</a:t>
            </a:r>
            <a:r>
              <a:rPr lang="zh-CN" altLang="en-US" sz="2800" b="1">
                <a:latin typeface="宋体" panose="02010600030101010101" pitchFamily="2" charset="-122"/>
              </a:rPr>
              <a:t>的有向图。是一类具有代表性的图，主要用于研究工程项目的工序问题</a:t>
            </a:r>
            <a:r>
              <a:rPr lang="zh-CN" altLang="en-US" sz="2800" b="1"/>
              <a:t>、</a:t>
            </a:r>
            <a:r>
              <a:rPr lang="zh-CN" altLang="en-US" sz="2800" b="1">
                <a:latin typeface="宋体" panose="02010600030101010101" pitchFamily="2" charset="-122"/>
              </a:rPr>
              <a:t>工程时间进度问题等。</a:t>
            </a:r>
          </a:p>
          <a:p>
            <a:pPr marL="0" indent="0">
              <a:lnSpc>
                <a:spcPct val="110000"/>
              </a:lnSpc>
              <a:buNone/>
            </a:pPr>
            <a:r>
              <a:rPr lang="zh-CN" altLang="en-US" sz="2800" b="1">
                <a:latin typeface="宋体" panose="02010600030101010101" pitchFamily="2" charset="-122"/>
              </a:rPr>
              <a:t>    一个</a:t>
            </a:r>
            <a:r>
              <a:rPr lang="zh-CN" altLang="en-US" sz="2800" b="1">
                <a:solidFill>
                  <a:schemeClr val="folHlink"/>
                </a:solidFill>
                <a:latin typeface="宋体" panose="02010600030101010101" pitchFamily="2" charset="-122"/>
              </a:rPr>
              <a:t>工程</a:t>
            </a:r>
            <a:r>
              <a:rPr lang="en-US" altLang="zh-CN" sz="2800" b="1"/>
              <a:t>(project)</a:t>
            </a:r>
            <a:r>
              <a:rPr lang="zh-CN" altLang="en-US" sz="2800" b="1"/>
              <a:t>都可分为若干个称为</a:t>
            </a:r>
            <a:r>
              <a:rPr lang="zh-CN" altLang="en-US" sz="2800" b="1">
                <a:solidFill>
                  <a:schemeClr val="folHlink"/>
                </a:solidFill>
              </a:rPr>
              <a:t>活动</a:t>
            </a:r>
            <a:r>
              <a:rPr lang="en-US" altLang="zh-CN" sz="2800" b="1"/>
              <a:t>(active)</a:t>
            </a:r>
            <a:r>
              <a:rPr lang="zh-CN" altLang="en-US" sz="2800" b="1"/>
              <a:t>的</a:t>
            </a:r>
            <a:r>
              <a:rPr lang="zh-CN" altLang="en-US" sz="2800" b="1">
                <a:solidFill>
                  <a:schemeClr val="folHlink"/>
                </a:solidFill>
              </a:rPr>
              <a:t>子工程</a:t>
            </a:r>
            <a:r>
              <a:rPr lang="en-US" altLang="zh-CN" sz="2800" b="1">
                <a:solidFill>
                  <a:schemeClr val="folHlink"/>
                </a:solidFill>
              </a:rPr>
              <a:t>(</a:t>
            </a:r>
            <a:r>
              <a:rPr lang="zh-CN" altLang="en-US" sz="2800" b="1">
                <a:solidFill>
                  <a:schemeClr val="folHlink"/>
                </a:solidFill>
              </a:rPr>
              <a:t>或工序</a:t>
            </a:r>
            <a:r>
              <a:rPr lang="en-US" altLang="zh-CN" sz="2800" b="1">
                <a:solidFill>
                  <a:schemeClr val="folHlink"/>
                </a:solidFill>
              </a:rPr>
              <a:t>)</a:t>
            </a:r>
            <a:r>
              <a:rPr lang="zh-CN" altLang="en-US" sz="2800" b="1">
                <a:latin typeface="宋体" panose="02010600030101010101" pitchFamily="2" charset="-122"/>
              </a:rPr>
              <a:t>，</a:t>
            </a:r>
            <a:r>
              <a:rPr lang="zh-CN" altLang="en-US" sz="2800" b="1"/>
              <a:t>各个子工程受到一定的条件约束</a:t>
            </a:r>
            <a:r>
              <a:rPr lang="zh-CN" altLang="en-US" sz="2800" b="1">
                <a:latin typeface="宋体" panose="02010600030101010101" pitchFamily="2" charset="-122"/>
              </a:rPr>
              <a:t>：某个子工程必须开始于另一个子工程完成之后；整个工程有一个开始点</a:t>
            </a:r>
            <a:r>
              <a:rPr lang="en-US" altLang="zh-CN" sz="2800" b="1">
                <a:latin typeface="宋体" panose="02010600030101010101" pitchFamily="2" charset="-122"/>
              </a:rPr>
              <a:t>(</a:t>
            </a:r>
            <a:r>
              <a:rPr lang="zh-CN" altLang="en-US" sz="2800" b="1">
                <a:latin typeface="宋体" panose="02010600030101010101" pitchFamily="2" charset="-122"/>
              </a:rPr>
              <a:t>起点</a:t>
            </a:r>
            <a:r>
              <a:rPr lang="en-US" altLang="zh-CN" sz="2800" b="1">
                <a:latin typeface="宋体" panose="02010600030101010101" pitchFamily="2" charset="-122"/>
              </a:rPr>
              <a:t>)</a:t>
            </a:r>
            <a:r>
              <a:rPr lang="zh-CN" altLang="en-US" sz="2800" b="1">
                <a:latin typeface="宋体" panose="02010600030101010101" pitchFamily="2" charset="-122"/>
              </a:rPr>
              <a:t>和一个终点。人们关心：</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latin typeface="宋体" panose="02010600030101010101" pitchFamily="2" charset="-122"/>
              </a:rPr>
              <a:t>工程能否顺利完成</a:t>
            </a:r>
            <a:r>
              <a:rPr lang="en-US" altLang="zh-CN" b="1">
                <a:latin typeface="宋体" panose="02010600030101010101" pitchFamily="2" charset="-122"/>
              </a:rPr>
              <a:t>?</a:t>
            </a:r>
            <a:r>
              <a:rPr lang="zh-CN" altLang="en-US" b="1">
                <a:latin typeface="宋体" panose="02010600030101010101" pitchFamily="2" charset="-122"/>
              </a:rPr>
              <a:t>影响工程的关键活动是什么</a:t>
            </a:r>
            <a:r>
              <a:rPr lang="en-US" altLang="zh-CN" b="1">
                <a:latin typeface="宋体" panose="02010600030101010101" pitchFamily="2" charset="-122"/>
              </a:rPr>
              <a:t>?</a:t>
            </a:r>
          </a:p>
          <a:p>
            <a:pPr marL="533400" lvl="1" indent="0">
              <a:lnSpc>
                <a:spcPct val="110000"/>
              </a:lnSpc>
              <a:buNone/>
            </a:pPr>
            <a:r>
              <a:rPr lang="en-US" altLang="zh-CN" b="1">
                <a:solidFill>
                  <a:schemeClr val="folHlink"/>
                </a:solidFill>
                <a:latin typeface="宋体" panose="02010600030101010101" pitchFamily="2" charset="-122"/>
              </a:rPr>
              <a:t>◆</a:t>
            </a:r>
            <a:r>
              <a:rPr lang="en-US" altLang="zh-CN" b="1">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latin typeface="宋体" panose="02010600030101010101" pitchFamily="2" charset="-122"/>
              </a:rPr>
              <a:t>估算整个工程完成所必须的最短时间是多少</a:t>
            </a:r>
            <a:r>
              <a:rPr lang="en-US" altLang="zh-CN" b="1">
                <a:latin typeface="宋体" panose="02010600030101010101" pitchFamily="2" charset="-122"/>
              </a:rPr>
              <a:t>?</a:t>
            </a:r>
          </a:p>
        </p:txBody>
      </p:sp>
    </p:spTree>
    <p:extLst>
      <p:ext uri="{BB962C8B-B14F-4D97-AF65-F5344CB8AC3E}">
        <p14:creationId xmlns:p14="http://schemas.microsoft.com/office/powerpoint/2010/main" val="10541684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id="{7E5C84FC-5365-4D40-85CF-06C3279AD8BB}"/>
              </a:ext>
            </a:extLst>
          </p:cNvPr>
          <p:cNvSpPr>
            <a:spLocks noGrp="1" noChangeArrowheads="1"/>
          </p:cNvSpPr>
          <p:nvPr>
            <p:ph type="body" idx="1"/>
          </p:nvPr>
        </p:nvSpPr>
        <p:spPr>
          <a:xfrm>
            <a:off x="1676400" y="188913"/>
            <a:ext cx="8839200" cy="1655762"/>
          </a:xfrm>
        </p:spPr>
        <p:txBody>
          <a:bodyPr/>
          <a:lstStyle/>
          <a:p>
            <a:pPr marL="0" indent="0">
              <a:lnSpc>
                <a:spcPct val="110000"/>
              </a:lnSpc>
              <a:buNone/>
            </a:pPr>
            <a:r>
              <a:rPr lang="zh-CN" altLang="en-US" sz="2800" b="1">
                <a:latin typeface="宋体" panose="02010600030101010101" pitchFamily="2" charset="-122"/>
              </a:rPr>
              <a:t>    对工程的活动加以抽象：图中顶点表示活动，有向边表示活动之间的优先关系，这样的有向图称为</a:t>
            </a:r>
            <a:r>
              <a:rPr lang="zh-CN" altLang="en-US" sz="2800" b="1">
                <a:solidFill>
                  <a:schemeClr val="folHlink"/>
                </a:solidFill>
                <a:latin typeface="宋体" panose="02010600030101010101" pitchFamily="2" charset="-122"/>
              </a:rPr>
              <a:t>顶点表示活动的网</a:t>
            </a:r>
            <a:r>
              <a:rPr lang="en-US" altLang="zh-CN" sz="2800" b="1"/>
              <a:t>(</a:t>
            </a:r>
            <a:r>
              <a:rPr lang="en-US" altLang="zh-CN" sz="2800" b="1">
                <a:solidFill>
                  <a:schemeClr val="folHlink"/>
                </a:solidFill>
              </a:rPr>
              <a:t>A</a:t>
            </a:r>
            <a:r>
              <a:rPr lang="en-US" altLang="zh-CN" sz="2800" b="1">
                <a:solidFill>
                  <a:schemeClr val="accent1"/>
                </a:solidFill>
              </a:rPr>
              <a:t>ctivity </a:t>
            </a:r>
            <a:r>
              <a:rPr lang="en-US" altLang="zh-CN" sz="2800" b="1">
                <a:solidFill>
                  <a:schemeClr val="folHlink"/>
                </a:solidFill>
              </a:rPr>
              <a:t>O</a:t>
            </a:r>
            <a:r>
              <a:rPr lang="en-US" altLang="zh-CN" sz="2800" b="1">
                <a:solidFill>
                  <a:schemeClr val="accent1"/>
                </a:solidFill>
              </a:rPr>
              <a:t>n </a:t>
            </a:r>
            <a:r>
              <a:rPr lang="en-US" altLang="zh-CN" sz="2800" b="1">
                <a:solidFill>
                  <a:schemeClr val="folHlink"/>
                </a:solidFill>
              </a:rPr>
              <a:t>V</a:t>
            </a:r>
            <a:r>
              <a:rPr lang="en-US" altLang="zh-CN" sz="2800" b="1">
                <a:solidFill>
                  <a:schemeClr val="accent1"/>
                </a:solidFill>
              </a:rPr>
              <a:t>ertex Network</a:t>
            </a:r>
            <a:r>
              <a:rPr lang="en-US" altLang="zh-CN" sz="2800" b="1"/>
              <a:t> </a:t>
            </a:r>
            <a:r>
              <a:rPr lang="zh-CN" altLang="en-US" sz="2800" b="1">
                <a:latin typeface="宋体" panose="02010600030101010101" pitchFamily="2" charset="-122"/>
              </a:rPr>
              <a:t>，</a:t>
            </a:r>
            <a:r>
              <a:rPr lang="en-US" altLang="zh-CN" sz="2800" b="1">
                <a:solidFill>
                  <a:schemeClr val="folHlink"/>
                </a:solidFill>
              </a:rPr>
              <a:t>AOV</a:t>
            </a:r>
            <a:r>
              <a:rPr lang="zh-CN" altLang="en-US" sz="2800" b="1">
                <a:solidFill>
                  <a:schemeClr val="folHlink"/>
                </a:solidFill>
                <a:latin typeface="宋体" panose="02010600030101010101" pitchFamily="2" charset="-122"/>
              </a:rPr>
              <a:t>网</a:t>
            </a:r>
            <a:r>
              <a:rPr lang="en-US" altLang="zh-CN" sz="2800" b="1"/>
              <a:t>) </a:t>
            </a:r>
            <a:r>
              <a:rPr lang="zh-CN" altLang="en-US" sz="2800" b="1">
                <a:latin typeface="宋体" panose="02010600030101010101" pitchFamily="2" charset="-122"/>
              </a:rPr>
              <a:t>。</a:t>
            </a:r>
          </a:p>
        </p:txBody>
      </p:sp>
    </p:spTree>
    <p:extLst>
      <p:ext uri="{BB962C8B-B14F-4D97-AF65-F5344CB8AC3E}">
        <p14:creationId xmlns:p14="http://schemas.microsoft.com/office/powerpoint/2010/main" val="4042926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6578" name="Rectangle 2">
            <a:extLst>
              <a:ext uri="{FF2B5EF4-FFF2-40B4-BE49-F238E27FC236}">
                <a16:creationId xmlns:a16="http://schemas.microsoft.com/office/drawing/2014/main" id="{960CB574-B474-6B48-A19C-01000C316072}"/>
              </a:ext>
            </a:extLst>
          </p:cNvPr>
          <p:cNvSpPr>
            <a:spLocks noGrp="1" noChangeArrowheads="1"/>
          </p:cNvSpPr>
          <p:nvPr>
            <p:ph type="body" idx="1"/>
          </p:nvPr>
        </p:nvSpPr>
        <p:spPr>
          <a:xfrm>
            <a:off x="1676400" y="223839"/>
            <a:ext cx="8839200" cy="5076825"/>
          </a:xfrm>
        </p:spPr>
        <p:txBody>
          <a:bodyPr/>
          <a:lstStyle/>
          <a:p>
            <a:pPr marL="0" indent="0">
              <a:lnSpc>
                <a:spcPct val="110000"/>
              </a:lnSpc>
              <a:buNone/>
            </a:pPr>
            <a:r>
              <a:rPr lang="zh-CN" altLang="en-US" b="1">
                <a:solidFill>
                  <a:schemeClr val="folHlink"/>
                </a:solidFill>
              </a:rPr>
              <a:t>        连通图、图的连通分量</a:t>
            </a:r>
            <a:r>
              <a:rPr lang="zh-CN" altLang="en-US" b="1"/>
              <a:t>：</a:t>
            </a:r>
            <a:r>
              <a:rPr lang="zh-CN" altLang="en-US" sz="2800" b="1"/>
              <a:t>对无向图</a:t>
            </a:r>
            <a:r>
              <a:rPr lang="en-US" altLang="zh-CN" sz="2800" b="1"/>
              <a:t>G=(V</a:t>
            </a:r>
            <a:r>
              <a:rPr lang="zh-CN" altLang="en-US" sz="2800" b="1"/>
              <a:t>，</a:t>
            </a:r>
            <a:r>
              <a:rPr lang="en-US" altLang="zh-CN" sz="2800" b="1"/>
              <a:t>E)</a:t>
            </a:r>
            <a:r>
              <a:rPr lang="zh-CN" altLang="en-US" sz="2800" b="1"/>
              <a:t>，若</a:t>
            </a:r>
            <a:r>
              <a:rPr lang="zh-CN" altLang="en-US" sz="2800" b="1">
                <a:latin typeface="宋体" panose="02010600030101010101" pitchFamily="2" charset="-122"/>
                <a:sym typeface="Symbol" pitchFamily="2" charset="2"/>
              </a:rPr>
              <a:t></a:t>
            </a:r>
            <a:r>
              <a:rPr lang="en-US" altLang="zh-CN" sz="2800" b="1"/>
              <a:t>v</a:t>
            </a:r>
            <a:r>
              <a:rPr lang="en-US" altLang="zh-CN" sz="2800" b="1" baseline="-18000"/>
              <a:t>i </a:t>
            </a:r>
            <a:r>
              <a:rPr lang="zh-CN" altLang="en-US" sz="2800" b="1"/>
              <a:t>，</a:t>
            </a:r>
            <a:r>
              <a:rPr lang="en-US" altLang="zh-CN" sz="2800" b="1"/>
              <a:t>v</a:t>
            </a:r>
            <a:r>
              <a:rPr lang="en-US" altLang="zh-CN" sz="2800" b="1" baseline="-18000"/>
              <a:t>j </a:t>
            </a:r>
            <a:r>
              <a:rPr lang="en-US" altLang="zh-CN" sz="2800" b="1">
                <a:latin typeface="楷体_GB2312" pitchFamily="49" charset="-122"/>
                <a:ea typeface="楷体_GB2312" pitchFamily="49" charset="-122"/>
                <a:sym typeface="Symbol" pitchFamily="2" charset="2"/>
              </a:rPr>
              <a:t></a:t>
            </a:r>
            <a:r>
              <a:rPr lang="en-US" altLang="zh-CN" sz="2800" b="1">
                <a:ea typeface="Arial Unicode MS" panose="020B0604020202020204" pitchFamily="34" charset="-128"/>
                <a:cs typeface="Arial Unicode MS" panose="020B0604020202020204" pitchFamily="34" charset="-128"/>
              </a:rPr>
              <a:t>V</a:t>
            </a:r>
            <a:r>
              <a:rPr lang="zh-CN" altLang="en-US" sz="2800" b="1"/>
              <a:t>，</a:t>
            </a:r>
            <a:r>
              <a:rPr lang="en-US" altLang="zh-CN" sz="2800" b="1"/>
              <a:t>v</a:t>
            </a:r>
            <a:r>
              <a:rPr lang="en-US" altLang="zh-CN" sz="2800" b="1" baseline="-18000"/>
              <a:t>i</a:t>
            </a:r>
            <a:r>
              <a:rPr lang="zh-CN" altLang="en-US" sz="2800" b="1"/>
              <a:t>和</a:t>
            </a:r>
            <a:r>
              <a:rPr lang="en-US" altLang="zh-CN" sz="2800" b="1"/>
              <a:t>v</a:t>
            </a:r>
            <a:r>
              <a:rPr lang="en-US" altLang="zh-CN" sz="2800" b="1" baseline="-18000"/>
              <a:t>j</a:t>
            </a:r>
            <a:r>
              <a:rPr lang="zh-CN" altLang="en-US" sz="2800" b="1"/>
              <a:t>都是连通的，则称图</a:t>
            </a:r>
            <a:r>
              <a:rPr lang="en-US" altLang="zh-CN" sz="2800" b="1"/>
              <a:t>G</a:t>
            </a:r>
            <a:r>
              <a:rPr lang="zh-CN" altLang="en-US" sz="2800" b="1"/>
              <a:t>是</a:t>
            </a:r>
            <a:r>
              <a:rPr lang="zh-CN" altLang="en-US" sz="2800" b="1">
                <a:solidFill>
                  <a:schemeClr val="folHlink"/>
                </a:solidFill>
              </a:rPr>
              <a:t>连通图</a:t>
            </a:r>
            <a:r>
              <a:rPr lang="zh-CN" altLang="en-US" sz="2800" b="1"/>
              <a:t>，否则称为</a:t>
            </a:r>
            <a:r>
              <a:rPr lang="zh-CN" altLang="en-US" sz="2800" b="1">
                <a:solidFill>
                  <a:schemeClr val="folHlink"/>
                </a:solidFill>
              </a:rPr>
              <a:t>非连通图</a:t>
            </a:r>
            <a:r>
              <a:rPr lang="zh-CN" altLang="en-US" sz="2800" b="1"/>
              <a:t>。若</a:t>
            </a:r>
            <a:r>
              <a:rPr lang="en-US" altLang="zh-CN" sz="2800" b="1"/>
              <a:t>G</a:t>
            </a:r>
            <a:r>
              <a:rPr lang="zh-CN" altLang="en-US" sz="2800" b="1"/>
              <a:t>是非连通图，则</a:t>
            </a:r>
            <a:r>
              <a:rPr lang="zh-CN" altLang="en-US" sz="2800" b="1">
                <a:solidFill>
                  <a:schemeClr val="accent1"/>
                </a:solidFill>
              </a:rPr>
              <a:t>极大的连通子图</a:t>
            </a:r>
            <a:r>
              <a:rPr lang="zh-CN" altLang="en-US" sz="2800" b="1"/>
              <a:t>称为</a:t>
            </a:r>
            <a:r>
              <a:rPr lang="en-US" altLang="zh-CN" sz="2800" b="1"/>
              <a:t>G</a:t>
            </a:r>
            <a:r>
              <a:rPr lang="zh-CN" altLang="en-US" sz="2800" b="1"/>
              <a:t>的</a:t>
            </a:r>
            <a:r>
              <a:rPr lang="zh-CN" altLang="en-US" sz="2800" b="1">
                <a:solidFill>
                  <a:schemeClr val="folHlink"/>
                </a:solidFill>
              </a:rPr>
              <a:t>连通分量</a:t>
            </a:r>
            <a:r>
              <a:rPr lang="zh-CN" altLang="en-US" sz="2800" b="1"/>
              <a:t>。 </a:t>
            </a:r>
          </a:p>
          <a:p>
            <a:pPr marL="0" indent="0">
              <a:lnSpc>
                <a:spcPct val="110000"/>
              </a:lnSpc>
              <a:buNone/>
            </a:pPr>
            <a:r>
              <a:rPr lang="zh-CN" altLang="en-US" sz="2800" b="1"/>
              <a:t>        对有向图</a:t>
            </a:r>
            <a:r>
              <a:rPr lang="en-US" altLang="zh-CN" sz="2800" b="1"/>
              <a:t>G=(V</a:t>
            </a:r>
            <a:r>
              <a:rPr lang="zh-CN" altLang="en-US" sz="2800" b="1"/>
              <a:t>，</a:t>
            </a:r>
            <a:r>
              <a:rPr lang="en-US" altLang="zh-CN" sz="2800" b="1"/>
              <a:t>E)</a:t>
            </a:r>
            <a:r>
              <a:rPr lang="zh-CN" altLang="en-US" sz="2800" b="1"/>
              <a:t>，若</a:t>
            </a:r>
            <a:r>
              <a:rPr lang="zh-CN" altLang="en-US" sz="2800" b="1">
                <a:latin typeface="宋体" panose="02010600030101010101" pitchFamily="2" charset="-122"/>
                <a:sym typeface="Symbol" pitchFamily="2" charset="2"/>
              </a:rPr>
              <a:t></a:t>
            </a:r>
            <a:r>
              <a:rPr lang="en-US" altLang="zh-CN" sz="2800" b="1"/>
              <a:t>v</a:t>
            </a:r>
            <a:r>
              <a:rPr lang="en-US" altLang="zh-CN" sz="2800" b="1" baseline="-18000"/>
              <a:t>i </a:t>
            </a:r>
            <a:r>
              <a:rPr lang="zh-CN" altLang="en-US" sz="2800" b="1"/>
              <a:t>，</a:t>
            </a:r>
            <a:r>
              <a:rPr lang="en-US" altLang="zh-CN" sz="2800" b="1"/>
              <a:t>v</a:t>
            </a:r>
            <a:r>
              <a:rPr lang="en-US" altLang="zh-CN" sz="2800" b="1" baseline="-18000"/>
              <a:t>j </a:t>
            </a:r>
            <a:r>
              <a:rPr lang="en-US" altLang="zh-CN" sz="2800" b="1">
                <a:latin typeface="楷体_GB2312" pitchFamily="49" charset="-122"/>
                <a:ea typeface="楷体_GB2312" pitchFamily="49" charset="-122"/>
                <a:sym typeface="Symbol" pitchFamily="2" charset="2"/>
              </a:rPr>
              <a:t></a:t>
            </a:r>
            <a:r>
              <a:rPr lang="en-US" altLang="zh-CN" sz="2800" b="1">
                <a:ea typeface="Arial Unicode MS" panose="020B0604020202020204" pitchFamily="34" charset="-128"/>
                <a:cs typeface="Arial Unicode MS" panose="020B0604020202020204" pitchFamily="34" charset="-128"/>
              </a:rPr>
              <a:t>V</a:t>
            </a:r>
            <a:r>
              <a:rPr lang="zh-CN" altLang="en-US" sz="2800" b="1"/>
              <a:t>，都有</a:t>
            </a:r>
            <a:r>
              <a:rPr lang="zh-CN" altLang="en-US" sz="2800" b="1">
                <a:solidFill>
                  <a:schemeClr val="accent1"/>
                </a:solidFill>
              </a:rPr>
              <a:t>以</a:t>
            </a:r>
            <a:r>
              <a:rPr lang="en-US" altLang="zh-CN" sz="2800" b="1">
                <a:solidFill>
                  <a:schemeClr val="accent1"/>
                </a:solidFill>
              </a:rPr>
              <a:t>v</a:t>
            </a:r>
            <a:r>
              <a:rPr lang="en-US" altLang="zh-CN" sz="2800" b="1" baseline="-18000">
                <a:solidFill>
                  <a:schemeClr val="accent1"/>
                </a:solidFill>
              </a:rPr>
              <a:t>i</a:t>
            </a:r>
            <a:r>
              <a:rPr lang="zh-CN" altLang="en-US" sz="2800" b="1">
                <a:solidFill>
                  <a:schemeClr val="accent1"/>
                </a:solidFill>
              </a:rPr>
              <a:t>为起点</a:t>
            </a:r>
            <a:r>
              <a:rPr lang="zh-CN" altLang="en-US" sz="2800" b="1"/>
              <a:t>，</a:t>
            </a:r>
            <a:r>
              <a:rPr lang="zh-CN" altLang="en-US" sz="2800" b="1">
                <a:solidFill>
                  <a:schemeClr val="hlink"/>
                </a:solidFill>
              </a:rPr>
              <a:t> </a:t>
            </a:r>
            <a:r>
              <a:rPr lang="en-US" altLang="zh-CN" sz="2800" b="1">
                <a:solidFill>
                  <a:schemeClr val="accent1"/>
                </a:solidFill>
              </a:rPr>
              <a:t>v</a:t>
            </a:r>
            <a:r>
              <a:rPr lang="en-US" altLang="zh-CN" sz="2800" b="1" baseline="-18000">
                <a:solidFill>
                  <a:schemeClr val="accent1"/>
                </a:solidFill>
              </a:rPr>
              <a:t>j</a:t>
            </a:r>
            <a:r>
              <a:rPr lang="en-US" altLang="zh-CN" sz="2800" b="1">
                <a:solidFill>
                  <a:schemeClr val="accent1"/>
                </a:solidFill>
              </a:rPr>
              <a:t> </a:t>
            </a:r>
            <a:r>
              <a:rPr lang="zh-CN" altLang="en-US" sz="2800" b="1">
                <a:solidFill>
                  <a:schemeClr val="accent1"/>
                </a:solidFill>
              </a:rPr>
              <a:t>为终点</a:t>
            </a:r>
            <a:r>
              <a:rPr lang="zh-CN" altLang="en-US" sz="2800" b="1"/>
              <a:t>以及以</a:t>
            </a:r>
            <a:r>
              <a:rPr lang="en-US" altLang="zh-CN" sz="2800" b="1"/>
              <a:t>v</a:t>
            </a:r>
            <a:r>
              <a:rPr lang="en-US" altLang="zh-CN" sz="2800" b="1" baseline="-18000"/>
              <a:t>j</a:t>
            </a:r>
            <a:r>
              <a:rPr lang="zh-CN" altLang="en-US" sz="2800" b="1"/>
              <a:t>为起点，</a:t>
            </a:r>
            <a:r>
              <a:rPr lang="en-US" altLang="zh-CN" sz="2800" b="1"/>
              <a:t>v</a:t>
            </a:r>
            <a:r>
              <a:rPr lang="en-US" altLang="zh-CN" sz="2800" b="1" baseline="-18000"/>
              <a:t>i</a:t>
            </a:r>
            <a:r>
              <a:rPr lang="zh-CN" altLang="en-US" sz="2800" b="1"/>
              <a:t>为终点的有向路径，称图</a:t>
            </a:r>
            <a:r>
              <a:rPr lang="en-US" altLang="zh-CN" sz="2800" b="1"/>
              <a:t>G</a:t>
            </a:r>
            <a:r>
              <a:rPr lang="zh-CN" altLang="en-US" sz="2800" b="1"/>
              <a:t>是</a:t>
            </a:r>
            <a:r>
              <a:rPr lang="zh-CN" altLang="en-US" sz="2800" b="1">
                <a:solidFill>
                  <a:schemeClr val="folHlink"/>
                </a:solidFill>
              </a:rPr>
              <a:t>强连通图</a:t>
            </a:r>
            <a:r>
              <a:rPr lang="zh-CN" altLang="en-US" sz="2800" b="1"/>
              <a:t>，否则称为</a:t>
            </a:r>
            <a:r>
              <a:rPr lang="zh-CN" altLang="en-US" sz="2800" b="1">
                <a:solidFill>
                  <a:schemeClr val="folHlink"/>
                </a:solidFill>
              </a:rPr>
              <a:t>非强连通图</a:t>
            </a:r>
            <a:r>
              <a:rPr lang="zh-CN" altLang="en-US" sz="2800" b="1"/>
              <a:t>。若</a:t>
            </a:r>
            <a:r>
              <a:rPr lang="en-US" altLang="zh-CN" sz="2800" b="1"/>
              <a:t>G</a:t>
            </a:r>
            <a:r>
              <a:rPr lang="zh-CN" altLang="en-US" sz="2800" b="1"/>
              <a:t>是非强连通图，则</a:t>
            </a:r>
            <a:r>
              <a:rPr lang="zh-CN" altLang="en-US" sz="2800" b="1">
                <a:solidFill>
                  <a:schemeClr val="accent1"/>
                </a:solidFill>
              </a:rPr>
              <a:t>极大的强连通子图</a:t>
            </a:r>
            <a:r>
              <a:rPr lang="zh-CN" altLang="en-US" sz="2800" b="1"/>
              <a:t>称为</a:t>
            </a:r>
            <a:r>
              <a:rPr lang="en-US" altLang="zh-CN" sz="2800" b="1"/>
              <a:t>G</a:t>
            </a:r>
            <a:r>
              <a:rPr lang="zh-CN" altLang="en-US" sz="2800" b="1"/>
              <a:t>的</a:t>
            </a:r>
            <a:r>
              <a:rPr lang="zh-CN" altLang="en-US" sz="2800" b="1">
                <a:solidFill>
                  <a:schemeClr val="folHlink"/>
                </a:solidFill>
              </a:rPr>
              <a:t>强连通分量</a:t>
            </a:r>
            <a:r>
              <a:rPr lang="zh-CN" altLang="en-US" sz="2800" b="1"/>
              <a:t>。</a:t>
            </a:r>
            <a:r>
              <a:rPr lang="zh-CN" altLang="en-US" sz="2800" b="1">
                <a:solidFill>
                  <a:schemeClr val="hlink"/>
                </a:solidFill>
              </a:rPr>
              <a:t> </a:t>
            </a:r>
            <a:endParaRPr lang="zh-CN" altLang="en-US" sz="2800" b="1"/>
          </a:p>
          <a:p>
            <a:pPr marL="0" indent="0">
              <a:lnSpc>
                <a:spcPct val="110000"/>
              </a:lnSpc>
              <a:buNone/>
            </a:pPr>
            <a:r>
              <a:rPr lang="zh-CN" altLang="en-US" sz="2800" b="1"/>
              <a:t>        “</a:t>
            </a:r>
            <a:r>
              <a:rPr lang="zh-CN" altLang="en-US" sz="2800" b="1">
                <a:solidFill>
                  <a:schemeClr val="folHlink"/>
                </a:solidFill>
              </a:rPr>
              <a:t>极大</a:t>
            </a:r>
            <a:r>
              <a:rPr lang="zh-CN" altLang="en-US" sz="2800" b="1"/>
              <a:t>”的含义：指的是对子图再增加图</a:t>
            </a:r>
            <a:r>
              <a:rPr lang="en-US" altLang="zh-CN" sz="2800" b="1"/>
              <a:t>G</a:t>
            </a:r>
            <a:r>
              <a:rPr lang="zh-CN" altLang="en-US" sz="2800" b="1"/>
              <a:t>中的其它顶点，子图就不再连通。</a:t>
            </a:r>
          </a:p>
        </p:txBody>
      </p:sp>
    </p:spTree>
    <p:extLst>
      <p:ext uri="{BB962C8B-B14F-4D97-AF65-F5344CB8AC3E}">
        <p14:creationId xmlns:p14="http://schemas.microsoft.com/office/powerpoint/2010/main" val="35766082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96F5514F-3A22-A546-A0E1-BC96781CB025}"/>
              </a:ext>
            </a:extLst>
          </p:cNvPr>
          <p:cNvSpPr>
            <a:spLocks noGrp="1" noChangeArrowheads="1"/>
          </p:cNvSpPr>
          <p:nvPr>
            <p:ph type="title"/>
          </p:nvPr>
        </p:nvSpPr>
        <p:spPr>
          <a:xfrm>
            <a:off x="2209800" y="152400"/>
            <a:ext cx="6248400" cy="685800"/>
          </a:xfrm>
        </p:spPr>
        <p:txBody>
          <a:bodyPr/>
          <a:lstStyle/>
          <a:p>
            <a:r>
              <a:rPr lang="en-US" altLang="zh-CN" b="1">
                <a:latin typeface="Times New Roman" panose="02020603050405020304" pitchFamily="18" charset="0"/>
              </a:rPr>
              <a:t>7.6.1  </a:t>
            </a:r>
            <a:r>
              <a:rPr lang="zh-CN" altLang="en-US" b="1">
                <a:latin typeface="楷体_GB2312" pitchFamily="49" charset="-122"/>
                <a:ea typeface="楷体_GB2312" pitchFamily="49" charset="-122"/>
              </a:rPr>
              <a:t>拓扑排序</a:t>
            </a:r>
          </a:p>
        </p:txBody>
      </p:sp>
      <p:sp>
        <p:nvSpPr>
          <p:cNvPr id="637955" name="Rectangle 3">
            <a:extLst>
              <a:ext uri="{FF2B5EF4-FFF2-40B4-BE49-F238E27FC236}">
                <a16:creationId xmlns:a16="http://schemas.microsoft.com/office/drawing/2014/main" id="{EDF32BC8-202D-3F44-832E-688CC0E9A68A}"/>
              </a:ext>
            </a:extLst>
          </p:cNvPr>
          <p:cNvSpPr>
            <a:spLocks noGrp="1" noChangeArrowheads="1"/>
          </p:cNvSpPr>
          <p:nvPr>
            <p:ph type="body" idx="1"/>
          </p:nvPr>
        </p:nvSpPr>
        <p:spPr>
          <a:xfrm>
            <a:off x="1676401" y="990600"/>
            <a:ext cx="8812213" cy="5638800"/>
          </a:xfrm>
          <a:noFill/>
          <a:ln/>
        </p:spPr>
        <p:txBody>
          <a:bodyPr/>
          <a:lstStyle/>
          <a:p>
            <a:pPr marL="0" indent="0">
              <a:lnSpc>
                <a:spcPct val="110000"/>
              </a:lnSpc>
              <a:buNone/>
            </a:pPr>
            <a:r>
              <a:rPr lang="en-US" altLang="zh-CN" sz="4000" b="1">
                <a:solidFill>
                  <a:schemeClr val="tx2"/>
                </a:solidFill>
              </a:rPr>
              <a:t>1</a:t>
            </a:r>
            <a:r>
              <a:rPr lang="en-US" altLang="zh-CN" sz="4000" b="1">
                <a:solidFill>
                  <a:schemeClr val="tx2"/>
                </a:solidFill>
                <a:latin typeface="宋体" panose="02010600030101010101" pitchFamily="2" charset="-122"/>
              </a:rPr>
              <a:t> </a:t>
            </a:r>
            <a:r>
              <a:rPr lang="zh-CN" altLang="en-US" sz="4000" b="1">
                <a:solidFill>
                  <a:schemeClr val="tx2"/>
                </a:solidFill>
                <a:latin typeface="楷体_GB2312" pitchFamily="49" charset="-122"/>
                <a:ea typeface="楷体_GB2312" pitchFamily="49" charset="-122"/>
              </a:rPr>
              <a:t>定义</a:t>
            </a:r>
          </a:p>
          <a:p>
            <a:pPr marL="0" indent="0">
              <a:lnSpc>
                <a:spcPct val="110000"/>
              </a:lnSpc>
              <a:spcAft>
                <a:spcPct val="20000"/>
              </a:spcAft>
              <a:buNone/>
            </a:pPr>
            <a:r>
              <a:rPr lang="zh-CN" altLang="en-US" b="1">
                <a:solidFill>
                  <a:schemeClr val="folHlink"/>
                </a:solidFill>
              </a:rPr>
              <a:t>       拓扑排序</a:t>
            </a:r>
            <a:r>
              <a:rPr lang="en-US" altLang="zh-CN" b="1"/>
              <a:t>(Topological Sort)</a:t>
            </a:r>
            <a:r>
              <a:rPr lang="en-US" altLang="zh-CN" sz="2800" b="1"/>
              <a:t> </a:t>
            </a:r>
            <a:r>
              <a:rPr lang="zh-CN" altLang="en-US" sz="2800" b="1">
                <a:latin typeface="宋体" panose="02010600030101010101" pitchFamily="2" charset="-122"/>
              </a:rPr>
              <a:t>：由某个集合上的一个偏序得到该集合上的一个全序的操作。</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solidFill>
                  <a:schemeClr val="folHlink"/>
                </a:solidFill>
                <a:latin typeface="宋体" panose="02010600030101010101" pitchFamily="2" charset="-122"/>
              </a:rPr>
              <a:t>集合上的关系</a:t>
            </a:r>
            <a:r>
              <a:rPr lang="zh-CN" altLang="en-US" b="1">
                <a:latin typeface="宋体" panose="02010600030101010101" pitchFamily="2" charset="-122"/>
              </a:rPr>
              <a:t>：集合</a:t>
            </a:r>
            <a:r>
              <a:rPr lang="en-US" altLang="zh-CN" b="1"/>
              <a:t>A</a:t>
            </a:r>
            <a:r>
              <a:rPr lang="zh-CN" altLang="en-US" b="1"/>
              <a:t>上的关系是从</a:t>
            </a:r>
            <a:r>
              <a:rPr lang="en-US" altLang="zh-CN" b="1"/>
              <a:t>A</a:t>
            </a:r>
            <a:r>
              <a:rPr lang="zh-CN" altLang="en-US" b="1"/>
              <a:t>到</a:t>
            </a:r>
            <a:r>
              <a:rPr lang="en-US" altLang="zh-CN" b="1"/>
              <a:t>A</a:t>
            </a:r>
            <a:r>
              <a:rPr lang="zh-CN" altLang="en-US" b="1"/>
              <a:t>的关系</a:t>
            </a:r>
            <a:r>
              <a:rPr lang="en-US" altLang="zh-CN" b="1"/>
              <a:t>(A</a:t>
            </a:r>
            <a:r>
              <a:rPr lang="en-US" altLang="zh-CN" b="1">
                <a:sym typeface="Symbol" pitchFamily="2" charset="2"/>
              </a:rPr>
              <a:t></a:t>
            </a:r>
            <a:r>
              <a:rPr lang="en-US" altLang="zh-CN" b="1"/>
              <a:t>A) </a:t>
            </a:r>
            <a:r>
              <a:rPr lang="zh-CN" altLang="en-US" b="1">
                <a:latin typeface="宋体" panose="02010600030101010101" pitchFamily="2" charset="-122"/>
              </a:rPr>
              <a:t>。</a:t>
            </a:r>
            <a:endParaRPr lang="zh-CN" altLang="en-US" b="1"/>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solidFill>
                  <a:schemeClr val="folHlink"/>
                </a:solidFill>
                <a:latin typeface="宋体" panose="02010600030101010101" pitchFamily="2" charset="-122"/>
              </a:rPr>
              <a:t>关系的自反性</a:t>
            </a:r>
            <a:r>
              <a:rPr lang="zh-CN" altLang="en-US" b="1">
                <a:latin typeface="宋体" panose="02010600030101010101" pitchFamily="2" charset="-122"/>
              </a:rPr>
              <a:t>：若</a:t>
            </a:r>
            <a:r>
              <a:rPr lang="zh-CN" altLang="en-US" b="1">
                <a:latin typeface="宋体" panose="02010600030101010101" pitchFamily="2" charset="-122"/>
                <a:sym typeface="Symbol" pitchFamily="2" charset="2"/>
              </a:rPr>
              <a:t></a:t>
            </a:r>
            <a:r>
              <a:rPr lang="en-US" altLang="zh-CN" b="1">
                <a:latin typeface="宋体" panose="02010600030101010101" pitchFamily="2" charset="-122"/>
                <a:ea typeface="Arial Unicode MS" panose="020B0604020202020204" pitchFamily="34" charset="-128"/>
                <a:cs typeface="Arial Unicode MS" panose="020B0604020202020204" pitchFamily="34" charset="-128"/>
              </a:rPr>
              <a:t>a</a:t>
            </a:r>
            <a:r>
              <a:rPr lang="en-US" altLang="zh-CN" b="1">
                <a:ea typeface="Arial Unicode MS" panose="020B0604020202020204" pitchFamily="34" charset="-128"/>
                <a:cs typeface="Arial Unicode MS" panose="020B0604020202020204" pitchFamily="34" charset="-128"/>
              </a:rPr>
              <a:t>∈A</a:t>
            </a:r>
            <a:r>
              <a:rPr lang="zh-CN" altLang="en-US" b="1"/>
              <a:t>有</a:t>
            </a:r>
            <a:r>
              <a:rPr lang="en-US" altLang="zh-CN" b="1"/>
              <a:t>(a</a:t>
            </a:r>
            <a:r>
              <a:rPr lang="zh-CN" altLang="en-US" b="1">
                <a:latin typeface="宋体" panose="02010600030101010101" pitchFamily="2" charset="-122"/>
              </a:rPr>
              <a:t>，</a:t>
            </a:r>
            <a:r>
              <a:rPr lang="en-US" altLang="zh-CN" b="1"/>
              <a:t>a)</a:t>
            </a:r>
            <a:r>
              <a:rPr lang="en-US" altLang="zh-CN" b="1">
                <a:ea typeface="Arial Unicode MS" panose="020B0604020202020204" pitchFamily="34" charset="-128"/>
                <a:cs typeface="Arial Unicode MS" panose="020B0604020202020204" pitchFamily="34" charset="-128"/>
              </a:rPr>
              <a:t>∈R</a:t>
            </a:r>
            <a:r>
              <a:rPr lang="zh-CN" altLang="en-US" b="1">
                <a:latin typeface="宋体" panose="02010600030101010101" pitchFamily="2" charset="-122"/>
              </a:rPr>
              <a:t>，称集合</a:t>
            </a:r>
            <a:r>
              <a:rPr lang="en-US" altLang="zh-CN" b="1"/>
              <a:t>A</a:t>
            </a:r>
            <a:r>
              <a:rPr lang="zh-CN" altLang="en-US" b="1"/>
              <a:t>上的关系</a:t>
            </a:r>
            <a:r>
              <a:rPr lang="en-US" altLang="zh-CN" b="1"/>
              <a:t>R</a:t>
            </a:r>
            <a:r>
              <a:rPr lang="zh-CN" altLang="en-US" b="1"/>
              <a:t>是</a:t>
            </a:r>
            <a:r>
              <a:rPr lang="zh-CN" altLang="en-US" b="1">
                <a:solidFill>
                  <a:schemeClr val="folHlink"/>
                </a:solidFill>
                <a:latin typeface="宋体" panose="02010600030101010101" pitchFamily="2" charset="-122"/>
              </a:rPr>
              <a:t>自反的</a:t>
            </a:r>
            <a:r>
              <a:rPr lang="zh-CN" altLang="en-US" b="1">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solidFill>
                  <a:schemeClr val="folHlink"/>
                </a:solidFill>
                <a:latin typeface="宋体" panose="02010600030101010101" pitchFamily="2" charset="-122"/>
              </a:rPr>
              <a:t>关系的对称性</a:t>
            </a:r>
            <a:r>
              <a:rPr lang="zh-CN" altLang="en-US" b="1">
                <a:latin typeface="宋体" panose="02010600030101010101" pitchFamily="2" charset="-122"/>
              </a:rPr>
              <a:t>：如果对于</a:t>
            </a:r>
            <a:r>
              <a:rPr lang="en-US" altLang="zh-CN" b="1"/>
              <a:t>a</a:t>
            </a:r>
            <a:r>
              <a:rPr lang="zh-CN" altLang="en-US" b="1">
                <a:latin typeface="宋体" panose="02010600030101010101" pitchFamily="2" charset="-122"/>
              </a:rPr>
              <a:t>，</a:t>
            </a:r>
            <a:r>
              <a:rPr lang="en-US" altLang="zh-CN" b="1">
                <a:latin typeface="宋体" panose="02010600030101010101" pitchFamily="2" charset="-122"/>
              </a:rPr>
              <a:t>b</a:t>
            </a:r>
            <a:r>
              <a:rPr lang="en-US" altLang="zh-CN" b="1">
                <a:ea typeface="Arial Unicode MS" panose="020B0604020202020204" pitchFamily="34" charset="-128"/>
                <a:cs typeface="Arial Unicode MS" panose="020B0604020202020204" pitchFamily="34" charset="-128"/>
              </a:rPr>
              <a:t>∈A </a:t>
            </a:r>
            <a:r>
              <a:rPr lang="zh-CN" altLang="en-US" b="1">
                <a:latin typeface="宋体" panose="02010600030101010101" pitchFamily="2" charset="-122"/>
              </a:rPr>
              <a:t>，只要</a:t>
            </a:r>
            <a:r>
              <a:rPr lang="zh-CN" altLang="en-US" b="1"/>
              <a:t>有</a:t>
            </a:r>
            <a:r>
              <a:rPr lang="en-US" altLang="zh-CN" b="1"/>
              <a:t>(a</a:t>
            </a:r>
            <a:r>
              <a:rPr lang="zh-CN" altLang="en-US" b="1">
                <a:latin typeface="宋体" panose="02010600030101010101" pitchFamily="2" charset="-122"/>
              </a:rPr>
              <a:t>，</a:t>
            </a:r>
            <a:r>
              <a:rPr lang="en-US" altLang="zh-CN" b="1"/>
              <a:t>b)</a:t>
            </a:r>
            <a:r>
              <a:rPr lang="en-US" altLang="zh-CN" b="1">
                <a:ea typeface="Arial Unicode MS" panose="020B0604020202020204" pitchFamily="34" charset="-128"/>
                <a:cs typeface="Arial Unicode MS" panose="020B0604020202020204" pitchFamily="34" charset="-128"/>
              </a:rPr>
              <a:t>∈R</a:t>
            </a:r>
            <a:r>
              <a:rPr lang="zh-CN" altLang="en-US" b="1"/>
              <a:t>就有</a:t>
            </a:r>
            <a:r>
              <a:rPr lang="en-US" altLang="zh-CN" b="1"/>
              <a:t>(b</a:t>
            </a:r>
            <a:r>
              <a:rPr lang="zh-CN" altLang="en-US" b="1">
                <a:latin typeface="宋体" panose="02010600030101010101" pitchFamily="2" charset="-122"/>
              </a:rPr>
              <a:t>，</a:t>
            </a:r>
            <a:r>
              <a:rPr lang="en-US" altLang="zh-CN" b="1"/>
              <a:t>a)</a:t>
            </a:r>
            <a:r>
              <a:rPr lang="en-US" altLang="zh-CN" b="1">
                <a:ea typeface="Arial Unicode MS" panose="020B0604020202020204" pitchFamily="34" charset="-128"/>
                <a:cs typeface="Arial Unicode MS" panose="020B0604020202020204" pitchFamily="34" charset="-128"/>
              </a:rPr>
              <a:t>∈R</a:t>
            </a:r>
            <a:r>
              <a:rPr lang="en-US" altLang="zh-CN" b="1"/>
              <a:t> </a:t>
            </a:r>
            <a:r>
              <a:rPr lang="zh-CN" altLang="en-US" b="1">
                <a:latin typeface="宋体" panose="02010600030101010101" pitchFamily="2" charset="-122"/>
              </a:rPr>
              <a:t>，称集合</a:t>
            </a:r>
            <a:r>
              <a:rPr lang="en-US" altLang="zh-CN" b="1"/>
              <a:t>A</a:t>
            </a:r>
            <a:r>
              <a:rPr lang="zh-CN" altLang="en-US" b="1"/>
              <a:t>上的关系</a:t>
            </a:r>
            <a:r>
              <a:rPr lang="en-US" altLang="zh-CN" b="1"/>
              <a:t>R</a:t>
            </a:r>
            <a:r>
              <a:rPr lang="zh-CN" altLang="en-US" b="1"/>
              <a:t>是</a:t>
            </a:r>
            <a:r>
              <a:rPr lang="zh-CN" altLang="en-US" b="1">
                <a:solidFill>
                  <a:schemeClr val="folHlink"/>
                </a:solidFill>
                <a:latin typeface="宋体" panose="02010600030101010101" pitchFamily="2" charset="-122"/>
              </a:rPr>
              <a:t>对称的</a:t>
            </a:r>
            <a:r>
              <a:rPr lang="zh-CN" altLang="en-US" b="1">
                <a:latin typeface="宋体" panose="02010600030101010101" pitchFamily="2" charset="-122"/>
              </a:rPr>
              <a:t>。</a:t>
            </a:r>
          </a:p>
        </p:txBody>
      </p:sp>
    </p:spTree>
    <p:extLst>
      <p:ext uri="{BB962C8B-B14F-4D97-AF65-F5344CB8AC3E}">
        <p14:creationId xmlns:p14="http://schemas.microsoft.com/office/powerpoint/2010/main" val="7445013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1BA0F361-C4D0-8B47-B651-7647A7E09C4D}"/>
              </a:ext>
            </a:extLst>
          </p:cNvPr>
          <p:cNvSpPr>
            <a:spLocks noGrp="1" noChangeArrowheads="1"/>
          </p:cNvSpPr>
          <p:nvPr>
            <p:ph type="body" idx="1"/>
          </p:nvPr>
        </p:nvSpPr>
        <p:spPr>
          <a:xfrm>
            <a:off x="1676401" y="304801"/>
            <a:ext cx="8812213" cy="6003925"/>
          </a:xfrm>
          <a:noFill/>
          <a:ln/>
        </p:spPr>
        <p:txBody>
          <a:bodyPr/>
          <a:lstStyle/>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solidFill>
                  <a:schemeClr val="folHlink"/>
                </a:solidFill>
                <a:latin typeface="宋体" panose="02010600030101010101" pitchFamily="2" charset="-122"/>
              </a:rPr>
              <a:t>关系的对称性与反对称性</a:t>
            </a:r>
            <a:r>
              <a:rPr lang="zh-CN" altLang="en-US" b="1">
                <a:latin typeface="宋体" panose="02010600030101010101" pitchFamily="2" charset="-122"/>
              </a:rPr>
              <a:t>：如果对于</a:t>
            </a:r>
            <a:r>
              <a:rPr lang="en-US" altLang="zh-CN" b="1"/>
              <a:t>a</a:t>
            </a:r>
            <a:r>
              <a:rPr lang="zh-CN" altLang="en-US" b="1">
                <a:latin typeface="宋体" panose="02010600030101010101" pitchFamily="2" charset="-122"/>
              </a:rPr>
              <a:t>，</a:t>
            </a:r>
            <a:r>
              <a:rPr lang="en-US" altLang="zh-CN" b="1">
                <a:latin typeface="宋体" panose="02010600030101010101" pitchFamily="2" charset="-122"/>
              </a:rPr>
              <a:t>b</a:t>
            </a:r>
            <a:r>
              <a:rPr lang="en-US" altLang="zh-CN" b="1">
                <a:ea typeface="Arial Unicode MS" panose="020B0604020202020204" pitchFamily="34" charset="-128"/>
                <a:cs typeface="Arial Unicode MS" panose="020B0604020202020204" pitchFamily="34" charset="-128"/>
              </a:rPr>
              <a:t>∈A </a:t>
            </a:r>
            <a:r>
              <a:rPr lang="zh-CN" altLang="en-US" b="1">
                <a:latin typeface="宋体" panose="02010600030101010101" pitchFamily="2" charset="-122"/>
              </a:rPr>
              <a:t>，只要</a:t>
            </a:r>
            <a:r>
              <a:rPr lang="zh-CN" altLang="en-US" b="1"/>
              <a:t>有</a:t>
            </a:r>
            <a:r>
              <a:rPr lang="en-US" altLang="zh-CN" b="1"/>
              <a:t>(a</a:t>
            </a:r>
            <a:r>
              <a:rPr lang="zh-CN" altLang="en-US" b="1">
                <a:latin typeface="宋体" panose="02010600030101010101" pitchFamily="2" charset="-122"/>
              </a:rPr>
              <a:t>，</a:t>
            </a:r>
            <a:r>
              <a:rPr lang="en-US" altLang="zh-CN" b="1"/>
              <a:t>b)</a:t>
            </a:r>
            <a:r>
              <a:rPr lang="en-US" altLang="zh-CN" b="1">
                <a:ea typeface="Arial Unicode MS" panose="020B0604020202020204" pitchFamily="34" charset="-128"/>
                <a:cs typeface="Arial Unicode MS" panose="020B0604020202020204" pitchFamily="34" charset="-128"/>
              </a:rPr>
              <a:t>∈R</a:t>
            </a:r>
            <a:r>
              <a:rPr lang="zh-CN" altLang="en-US" b="1"/>
              <a:t>就有</a:t>
            </a:r>
            <a:r>
              <a:rPr lang="en-US" altLang="zh-CN" b="1"/>
              <a:t>(b</a:t>
            </a:r>
            <a:r>
              <a:rPr lang="zh-CN" altLang="en-US" b="1">
                <a:latin typeface="宋体" panose="02010600030101010101" pitchFamily="2" charset="-122"/>
              </a:rPr>
              <a:t>，</a:t>
            </a:r>
            <a:r>
              <a:rPr lang="en-US" altLang="zh-CN" b="1"/>
              <a:t>a)</a:t>
            </a:r>
            <a:r>
              <a:rPr lang="en-US" altLang="zh-CN" b="1">
                <a:ea typeface="Arial Unicode MS" panose="020B0604020202020204" pitchFamily="34" charset="-128"/>
                <a:cs typeface="Arial Unicode MS" panose="020B0604020202020204" pitchFamily="34" charset="-128"/>
              </a:rPr>
              <a:t>∈R</a:t>
            </a:r>
            <a:r>
              <a:rPr lang="en-US" altLang="zh-CN" b="1"/>
              <a:t> </a:t>
            </a:r>
            <a:r>
              <a:rPr lang="zh-CN" altLang="en-US" b="1">
                <a:latin typeface="宋体" panose="02010600030101010101" pitchFamily="2" charset="-122"/>
              </a:rPr>
              <a:t>，称集合</a:t>
            </a:r>
            <a:r>
              <a:rPr lang="en-US" altLang="zh-CN" b="1"/>
              <a:t>A</a:t>
            </a:r>
            <a:r>
              <a:rPr lang="zh-CN" altLang="en-US" b="1"/>
              <a:t>上的关系</a:t>
            </a:r>
            <a:r>
              <a:rPr lang="en-US" altLang="zh-CN" b="1"/>
              <a:t>R</a:t>
            </a:r>
            <a:r>
              <a:rPr lang="zh-CN" altLang="en-US" b="1"/>
              <a:t>是</a:t>
            </a:r>
            <a:r>
              <a:rPr lang="zh-CN" altLang="en-US" b="1">
                <a:solidFill>
                  <a:schemeClr val="folHlink"/>
                </a:solidFill>
                <a:latin typeface="宋体" panose="02010600030101010101" pitchFamily="2" charset="-122"/>
              </a:rPr>
              <a:t>对称的</a:t>
            </a:r>
            <a:r>
              <a:rPr lang="zh-CN" altLang="en-US" b="1">
                <a:latin typeface="宋体" panose="02010600030101010101" pitchFamily="2" charset="-122"/>
              </a:rPr>
              <a:t>。如果对于</a:t>
            </a:r>
            <a:r>
              <a:rPr lang="en-US" altLang="zh-CN" b="1"/>
              <a:t>a</a:t>
            </a:r>
            <a:r>
              <a:rPr lang="zh-CN" altLang="en-US" b="1">
                <a:latin typeface="宋体" panose="02010600030101010101" pitchFamily="2" charset="-122"/>
              </a:rPr>
              <a:t>，</a:t>
            </a:r>
            <a:r>
              <a:rPr lang="en-US" altLang="zh-CN" b="1">
                <a:latin typeface="宋体" panose="02010600030101010101" pitchFamily="2" charset="-122"/>
              </a:rPr>
              <a:t>b</a:t>
            </a:r>
            <a:r>
              <a:rPr lang="en-US" altLang="zh-CN" b="1">
                <a:ea typeface="Arial Unicode MS" panose="020B0604020202020204" pitchFamily="34" charset="-128"/>
                <a:cs typeface="Arial Unicode MS" panose="020B0604020202020204" pitchFamily="34" charset="-128"/>
              </a:rPr>
              <a:t>∈A </a:t>
            </a:r>
            <a:r>
              <a:rPr lang="zh-CN" altLang="en-US" b="1">
                <a:latin typeface="宋体" panose="02010600030101010101" pitchFamily="2" charset="-122"/>
              </a:rPr>
              <a:t>，仅当</a:t>
            </a:r>
            <a:r>
              <a:rPr lang="en-US" altLang="zh-CN" b="1">
                <a:latin typeface="宋体" panose="02010600030101010101" pitchFamily="2" charset="-122"/>
              </a:rPr>
              <a:t>a=b</a:t>
            </a:r>
            <a:r>
              <a:rPr lang="zh-CN" altLang="en-US" b="1">
                <a:latin typeface="宋体" panose="02010600030101010101" pitchFamily="2" charset="-122"/>
              </a:rPr>
              <a:t>时有</a:t>
            </a:r>
            <a:r>
              <a:rPr lang="en-US" altLang="zh-CN" b="1"/>
              <a:t>(a</a:t>
            </a:r>
            <a:r>
              <a:rPr lang="zh-CN" altLang="en-US" b="1">
                <a:latin typeface="宋体" panose="02010600030101010101" pitchFamily="2" charset="-122"/>
              </a:rPr>
              <a:t>，</a:t>
            </a:r>
            <a:r>
              <a:rPr lang="en-US" altLang="zh-CN" b="1"/>
              <a:t>b)</a:t>
            </a:r>
            <a:r>
              <a:rPr lang="en-US" altLang="zh-CN" b="1">
                <a:ea typeface="Arial Unicode MS" panose="020B0604020202020204" pitchFamily="34" charset="-128"/>
                <a:cs typeface="Arial Unicode MS" panose="020B0604020202020204" pitchFamily="34" charset="-128"/>
              </a:rPr>
              <a:t>∈R</a:t>
            </a:r>
            <a:r>
              <a:rPr lang="zh-CN" altLang="en-US" b="1"/>
              <a:t>和</a:t>
            </a:r>
            <a:r>
              <a:rPr lang="en-US" altLang="zh-CN" b="1"/>
              <a:t>(b</a:t>
            </a:r>
            <a:r>
              <a:rPr lang="zh-CN" altLang="en-US" b="1">
                <a:latin typeface="宋体" panose="02010600030101010101" pitchFamily="2" charset="-122"/>
              </a:rPr>
              <a:t>，</a:t>
            </a:r>
            <a:r>
              <a:rPr lang="en-US" altLang="zh-CN" b="1"/>
              <a:t>a)</a:t>
            </a:r>
            <a:r>
              <a:rPr lang="en-US" altLang="zh-CN" b="1">
                <a:ea typeface="Arial Unicode MS" panose="020B0604020202020204" pitchFamily="34" charset="-128"/>
                <a:cs typeface="Arial Unicode MS" panose="020B0604020202020204" pitchFamily="34" charset="-128"/>
              </a:rPr>
              <a:t>∈R</a:t>
            </a:r>
            <a:r>
              <a:rPr lang="en-US" altLang="zh-CN" b="1"/>
              <a:t> </a:t>
            </a:r>
            <a:r>
              <a:rPr lang="zh-CN" altLang="en-US" b="1">
                <a:latin typeface="宋体" panose="02010600030101010101" pitchFamily="2" charset="-122"/>
              </a:rPr>
              <a:t>，称集合</a:t>
            </a:r>
            <a:r>
              <a:rPr lang="en-US" altLang="zh-CN" b="1"/>
              <a:t>A</a:t>
            </a:r>
            <a:r>
              <a:rPr lang="zh-CN" altLang="en-US" b="1"/>
              <a:t>上的关系</a:t>
            </a:r>
            <a:r>
              <a:rPr lang="en-US" altLang="zh-CN" b="1"/>
              <a:t>R</a:t>
            </a:r>
            <a:r>
              <a:rPr lang="zh-CN" altLang="en-US" b="1"/>
              <a:t>是</a:t>
            </a:r>
            <a:r>
              <a:rPr lang="zh-CN" altLang="en-US" b="1">
                <a:solidFill>
                  <a:schemeClr val="folHlink"/>
                </a:solidFill>
              </a:rPr>
              <a:t>反</a:t>
            </a:r>
            <a:r>
              <a:rPr lang="zh-CN" altLang="en-US" b="1">
                <a:solidFill>
                  <a:schemeClr val="folHlink"/>
                </a:solidFill>
                <a:latin typeface="宋体" panose="02010600030101010101" pitchFamily="2" charset="-122"/>
              </a:rPr>
              <a:t>对称的</a:t>
            </a:r>
            <a:r>
              <a:rPr lang="zh-CN" altLang="en-US" b="1">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solidFill>
                  <a:schemeClr val="folHlink"/>
                </a:solidFill>
                <a:latin typeface="宋体" panose="02010600030101010101" pitchFamily="2" charset="-122"/>
              </a:rPr>
              <a:t>关系的传递性</a:t>
            </a:r>
            <a:r>
              <a:rPr lang="zh-CN" altLang="en-US" b="1">
                <a:latin typeface="宋体" panose="02010600030101010101" pitchFamily="2" charset="-122"/>
              </a:rPr>
              <a:t>：若</a:t>
            </a:r>
            <a:r>
              <a:rPr lang="en-US" altLang="zh-CN" b="1"/>
              <a:t>a</a:t>
            </a:r>
            <a:r>
              <a:rPr lang="zh-CN" altLang="en-US" b="1">
                <a:latin typeface="宋体" panose="02010600030101010101" pitchFamily="2" charset="-122"/>
              </a:rPr>
              <a:t>，</a:t>
            </a:r>
            <a:r>
              <a:rPr lang="en-US" altLang="zh-CN" b="1"/>
              <a:t>b</a:t>
            </a:r>
            <a:r>
              <a:rPr lang="zh-CN" altLang="en-US" b="1">
                <a:latin typeface="宋体" panose="02010600030101010101" pitchFamily="2" charset="-122"/>
              </a:rPr>
              <a:t>，</a:t>
            </a:r>
            <a:r>
              <a:rPr lang="en-US" altLang="zh-CN" b="1"/>
              <a:t>c</a:t>
            </a:r>
            <a:r>
              <a:rPr lang="en-US" altLang="zh-CN" b="1">
                <a:ea typeface="Arial Unicode MS" panose="020B0604020202020204" pitchFamily="34" charset="-128"/>
                <a:cs typeface="Arial Unicode MS" panose="020B0604020202020204" pitchFamily="34" charset="-128"/>
              </a:rPr>
              <a:t>∈A</a:t>
            </a:r>
            <a:r>
              <a:rPr lang="zh-CN" altLang="en-US" b="1">
                <a:latin typeface="宋体" panose="02010600030101010101" pitchFamily="2" charset="-122"/>
              </a:rPr>
              <a:t>，若</a:t>
            </a:r>
            <a:r>
              <a:rPr lang="en-US" altLang="zh-CN" b="1"/>
              <a:t>(a</a:t>
            </a:r>
            <a:r>
              <a:rPr lang="zh-CN" altLang="en-US" b="1">
                <a:latin typeface="宋体" panose="02010600030101010101" pitchFamily="2" charset="-122"/>
              </a:rPr>
              <a:t>，</a:t>
            </a:r>
            <a:r>
              <a:rPr lang="en-US" altLang="zh-CN" b="1"/>
              <a:t>b)</a:t>
            </a:r>
            <a:r>
              <a:rPr lang="en-US" altLang="zh-CN" b="1">
                <a:ea typeface="Arial Unicode MS" panose="020B0604020202020204" pitchFamily="34" charset="-128"/>
                <a:cs typeface="Arial Unicode MS" panose="020B0604020202020204" pitchFamily="34" charset="-128"/>
              </a:rPr>
              <a:t>∈R</a:t>
            </a:r>
            <a:r>
              <a:rPr lang="zh-CN" altLang="en-US" b="1">
                <a:latin typeface="宋体" panose="02010600030101010101" pitchFamily="2" charset="-122"/>
              </a:rPr>
              <a:t>，并</a:t>
            </a:r>
            <a:r>
              <a:rPr lang="zh-CN" altLang="en-US" b="1"/>
              <a:t>且</a:t>
            </a:r>
            <a:r>
              <a:rPr lang="en-US" altLang="zh-CN" b="1"/>
              <a:t>(b</a:t>
            </a:r>
            <a:r>
              <a:rPr lang="zh-CN" altLang="en-US" b="1">
                <a:latin typeface="宋体" panose="02010600030101010101" pitchFamily="2" charset="-122"/>
              </a:rPr>
              <a:t>，</a:t>
            </a:r>
            <a:r>
              <a:rPr lang="en-US" altLang="zh-CN" b="1"/>
              <a:t>c)</a:t>
            </a:r>
            <a:r>
              <a:rPr lang="en-US" altLang="zh-CN" b="1">
                <a:ea typeface="Arial Unicode MS" panose="020B0604020202020204" pitchFamily="34" charset="-128"/>
                <a:cs typeface="Arial Unicode MS" panose="020B0604020202020204" pitchFamily="34" charset="-128"/>
              </a:rPr>
              <a:t>∈R</a:t>
            </a:r>
            <a:r>
              <a:rPr lang="en-US" altLang="zh-CN" b="1"/>
              <a:t> </a:t>
            </a:r>
            <a:r>
              <a:rPr lang="zh-CN" altLang="en-US" b="1">
                <a:latin typeface="宋体" panose="02010600030101010101" pitchFamily="2" charset="-122"/>
              </a:rPr>
              <a:t>，则</a:t>
            </a:r>
            <a:r>
              <a:rPr lang="en-US" altLang="zh-CN" b="1"/>
              <a:t>(a</a:t>
            </a:r>
            <a:r>
              <a:rPr lang="zh-CN" altLang="en-US" b="1">
                <a:latin typeface="宋体" panose="02010600030101010101" pitchFamily="2" charset="-122"/>
              </a:rPr>
              <a:t>，</a:t>
            </a:r>
            <a:r>
              <a:rPr lang="en-US" altLang="zh-CN" b="1"/>
              <a:t>c)</a:t>
            </a:r>
            <a:r>
              <a:rPr lang="en-US" altLang="zh-CN" b="1">
                <a:ea typeface="Arial Unicode MS" panose="020B0604020202020204" pitchFamily="34" charset="-128"/>
                <a:cs typeface="Arial Unicode MS" panose="020B0604020202020204" pitchFamily="34" charset="-128"/>
              </a:rPr>
              <a:t>∈R </a:t>
            </a:r>
            <a:r>
              <a:rPr lang="zh-CN" altLang="en-US" b="1">
                <a:latin typeface="宋体" panose="02010600030101010101" pitchFamily="2" charset="-122"/>
              </a:rPr>
              <a:t>，称集合</a:t>
            </a:r>
            <a:r>
              <a:rPr lang="en-US" altLang="zh-CN" b="1"/>
              <a:t>A</a:t>
            </a:r>
            <a:r>
              <a:rPr lang="zh-CN" altLang="en-US" b="1"/>
              <a:t>上的关系</a:t>
            </a:r>
            <a:r>
              <a:rPr lang="en-US" altLang="zh-CN" b="1"/>
              <a:t>R</a:t>
            </a:r>
            <a:r>
              <a:rPr lang="zh-CN" altLang="en-US" b="1"/>
              <a:t>是</a:t>
            </a:r>
            <a:r>
              <a:rPr lang="zh-CN" altLang="en-US" b="1">
                <a:solidFill>
                  <a:schemeClr val="folHlink"/>
                </a:solidFill>
                <a:latin typeface="宋体" panose="02010600030101010101" pitchFamily="2" charset="-122"/>
              </a:rPr>
              <a:t>传递的</a:t>
            </a:r>
            <a:r>
              <a:rPr lang="zh-CN" altLang="en-US" b="1">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solidFill>
                  <a:schemeClr val="folHlink"/>
                </a:solidFill>
                <a:latin typeface="宋体" panose="02010600030101010101" pitchFamily="2" charset="-122"/>
              </a:rPr>
              <a:t>偏序</a:t>
            </a:r>
            <a:r>
              <a:rPr lang="zh-CN" altLang="en-US" b="1">
                <a:latin typeface="宋体" panose="02010600030101010101" pitchFamily="2" charset="-122"/>
              </a:rPr>
              <a:t>：若集合</a:t>
            </a:r>
            <a:r>
              <a:rPr lang="en-US" altLang="zh-CN" b="1"/>
              <a:t>A</a:t>
            </a:r>
            <a:r>
              <a:rPr lang="zh-CN" altLang="en-US" b="1"/>
              <a:t>上的关系</a:t>
            </a:r>
            <a:r>
              <a:rPr lang="en-US" altLang="zh-CN" b="1"/>
              <a:t>R</a:t>
            </a:r>
            <a:r>
              <a:rPr lang="zh-CN" altLang="en-US" b="1"/>
              <a:t>是</a:t>
            </a:r>
            <a:r>
              <a:rPr lang="zh-CN" altLang="en-US" b="1">
                <a:solidFill>
                  <a:schemeClr val="accent1"/>
                </a:solidFill>
                <a:latin typeface="宋体" panose="02010600030101010101" pitchFamily="2" charset="-122"/>
              </a:rPr>
              <a:t>自反的</a:t>
            </a:r>
            <a:r>
              <a:rPr lang="zh-CN" altLang="en-US" b="1">
                <a:latin typeface="宋体" panose="02010600030101010101" pitchFamily="2" charset="-122"/>
              </a:rPr>
              <a:t>，</a:t>
            </a:r>
            <a:r>
              <a:rPr lang="zh-CN" altLang="en-US" b="1">
                <a:solidFill>
                  <a:schemeClr val="accent1"/>
                </a:solidFill>
              </a:rPr>
              <a:t>反</a:t>
            </a:r>
            <a:r>
              <a:rPr lang="zh-CN" altLang="en-US" b="1">
                <a:solidFill>
                  <a:schemeClr val="accent1"/>
                </a:solidFill>
                <a:latin typeface="宋体" panose="02010600030101010101" pitchFamily="2" charset="-122"/>
              </a:rPr>
              <a:t>对称的</a:t>
            </a:r>
            <a:r>
              <a:rPr lang="zh-CN" altLang="en-US" b="1">
                <a:latin typeface="宋体" panose="02010600030101010101" pitchFamily="2" charset="-122"/>
              </a:rPr>
              <a:t>和</a:t>
            </a:r>
            <a:r>
              <a:rPr lang="zh-CN" altLang="en-US" b="1">
                <a:solidFill>
                  <a:schemeClr val="accent1"/>
                </a:solidFill>
                <a:latin typeface="宋体" panose="02010600030101010101" pitchFamily="2" charset="-122"/>
              </a:rPr>
              <a:t>传递的</a:t>
            </a:r>
            <a:r>
              <a:rPr lang="zh-CN" altLang="en-US" b="1">
                <a:latin typeface="宋体" panose="02010600030101010101" pitchFamily="2" charset="-122"/>
              </a:rPr>
              <a:t>，则称</a:t>
            </a:r>
            <a:r>
              <a:rPr lang="en-US" altLang="zh-CN" b="1"/>
              <a:t>R</a:t>
            </a:r>
            <a:r>
              <a:rPr lang="zh-CN" altLang="en-US" b="1"/>
              <a:t>是集合</a:t>
            </a:r>
            <a:r>
              <a:rPr lang="en-US" altLang="zh-CN" b="1"/>
              <a:t>A</a:t>
            </a:r>
            <a:r>
              <a:rPr lang="zh-CN" altLang="en-US" b="1"/>
              <a:t>上的</a:t>
            </a:r>
            <a:r>
              <a:rPr lang="zh-CN" altLang="en-US" b="1">
                <a:solidFill>
                  <a:schemeClr val="folHlink"/>
                </a:solidFill>
                <a:latin typeface="宋体" panose="02010600030101010101" pitchFamily="2" charset="-122"/>
              </a:rPr>
              <a:t>偏序关系</a:t>
            </a:r>
            <a:r>
              <a:rPr lang="zh-CN" altLang="en-US" b="1">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solidFill>
                  <a:schemeClr val="folHlink"/>
                </a:solidFill>
                <a:latin typeface="宋体" panose="02010600030101010101" pitchFamily="2" charset="-122"/>
              </a:rPr>
              <a:t>全序</a:t>
            </a:r>
            <a:r>
              <a:rPr lang="zh-CN" altLang="en-US" b="1">
                <a:latin typeface="宋体" panose="02010600030101010101" pitchFamily="2" charset="-122"/>
              </a:rPr>
              <a:t>：设</a:t>
            </a:r>
            <a:r>
              <a:rPr lang="en-US" altLang="zh-CN" b="1"/>
              <a:t>R</a:t>
            </a:r>
            <a:r>
              <a:rPr lang="zh-CN" altLang="en-US" b="1"/>
              <a:t>是集合</a:t>
            </a:r>
            <a:r>
              <a:rPr lang="en-US" altLang="zh-CN" b="1"/>
              <a:t>A</a:t>
            </a:r>
            <a:r>
              <a:rPr lang="zh-CN" altLang="en-US" b="1"/>
              <a:t>上的</a:t>
            </a:r>
            <a:r>
              <a:rPr lang="zh-CN" altLang="en-US" b="1">
                <a:solidFill>
                  <a:schemeClr val="accent1"/>
                </a:solidFill>
                <a:latin typeface="宋体" panose="02010600030101010101" pitchFamily="2" charset="-122"/>
              </a:rPr>
              <a:t>偏序关系</a:t>
            </a:r>
            <a:r>
              <a:rPr lang="zh-CN" altLang="en-US" b="1">
                <a:latin typeface="宋体" panose="02010600030101010101" pitchFamily="2" charset="-122"/>
              </a:rPr>
              <a:t>，</a:t>
            </a:r>
            <a:r>
              <a:rPr lang="zh-CN" altLang="en-US" b="1">
                <a:latin typeface="宋体" panose="02010600030101010101" pitchFamily="2" charset="-122"/>
                <a:sym typeface="Symbol" pitchFamily="2" charset="2"/>
              </a:rPr>
              <a:t></a:t>
            </a:r>
            <a:r>
              <a:rPr lang="en-US" altLang="zh-CN" b="1">
                <a:latin typeface="宋体" panose="02010600030101010101" pitchFamily="2" charset="-122"/>
                <a:ea typeface="Arial Unicode MS" panose="020B0604020202020204" pitchFamily="34" charset="-128"/>
                <a:cs typeface="Arial Unicode MS" panose="020B0604020202020204" pitchFamily="34" charset="-128"/>
              </a:rPr>
              <a:t>a</a:t>
            </a:r>
            <a:r>
              <a:rPr lang="zh-CN" altLang="en-US" b="1">
                <a:latin typeface="宋体" panose="02010600030101010101" pitchFamily="2" charset="-122"/>
              </a:rPr>
              <a:t>，</a:t>
            </a:r>
            <a:r>
              <a:rPr lang="en-US" altLang="zh-CN" b="1"/>
              <a:t>b</a:t>
            </a:r>
            <a:r>
              <a:rPr lang="en-US" altLang="zh-CN" b="1">
                <a:ea typeface="Arial Unicode MS" panose="020B0604020202020204" pitchFamily="34" charset="-128"/>
                <a:cs typeface="Arial Unicode MS" panose="020B0604020202020204" pitchFamily="34" charset="-128"/>
              </a:rPr>
              <a:t>∈A</a:t>
            </a:r>
            <a:r>
              <a:rPr lang="zh-CN" altLang="en-US" b="1">
                <a:latin typeface="宋体" panose="02010600030101010101" pitchFamily="2" charset="-122"/>
              </a:rPr>
              <a:t>，必有</a:t>
            </a:r>
            <a:r>
              <a:rPr lang="en-US" altLang="zh-CN" b="1"/>
              <a:t>aRb</a:t>
            </a:r>
            <a:r>
              <a:rPr lang="zh-CN" altLang="en-US" b="1"/>
              <a:t>或</a:t>
            </a:r>
            <a:r>
              <a:rPr lang="en-US" altLang="zh-CN" b="1"/>
              <a:t>bRa</a:t>
            </a:r>
            <a:r>
              <a:rPr lang="zh-CN" altLang="en-US" b="1">
                <a:latin typeface="宋体" panose="02010600030101010101" pitchFamily="2" charset="-122"/>
              </a:rPr>
              <a:t>，</a:t>
            </a:r>
            <a:r>
              <a:rPr lang="zh-CN" altLang="en-US" b="1"/>
              <a:t> 则称</a:t>
            </a:r>
            <a:r>
              <a:rPr lang="en-US" altLang="zh-CN" b="1"/>
              <a:t>R</a:t>
            </a:r>
            <a:r>
              <a:rPr lang="zh-CN" altLang="en-US" b="1"/>
              <a:t>是集合</a:t>
            </a:r>
            <a:r>
              <a:rPr lang="en-US" altLang="zh-CN" b="1"/>
              <a:t>A</a:t>
            </a:r>
            <a:r>
              <a:rPr lang="zh-CN" altLang="en-US" b="1"/>
              <a:t>上的</a:t>
            </a:r>
            <a:r>
              <a:rPr lang="zh-CN" altLang="en-US" b="1">
                <a:solidFill>
                  <a:schemeClr val="folHlink"/>
                </a:solidFill>
                <a:latin typeface="宋体" panose="02010600030101010101" pitchFamily="2" charset="-122"/>
              </a:rPr>
              <a:t>全序关系</a:t>
            </a:r>
            <a:r>
              <a:rPr lang="zh-CN" altLang="en-US" b="1">
                <a:latin typeface="宋体" panose="02010600030101010101" pitchFamily="2" charset="-122"/>
              </a:rPr>
              <a:t>。    </a:t>
            </a:r>
          </a:p>
        </p:txBody>
      </p:sp>
    </p:spTree>
    <p:extLst>
      <p:ext uri="{BB962C8B-B14F-4D97-AF65-F5344CB8AC3E}">
        <p14:creationId xmlns:p14="http://schemas.microsoft.com/office/powerpoint/2010/main" val="27362613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0002" name="Rectangle 2">
            <a:extLst>
              <a:ext uri="{FF2B5EF4-FFF2-40B4-BE49-F238E27FC236}">
                <a16:creationId xmlns:a16="http://schemas.microsoft.com/office/drawing/2014/main" id="{13E16F41-A5E9-B349-A162-7EDACB6CEE4E}"/>
              </a:ext>
            </a:extLst>
          </p:cNvPr>
          <p:cNvSpPr>
            <a:spLocks noGrp="1" noChangeArrowheads="1"/>
          </p:cNvSpPr>
          <p:nvPr>
            <p:ph type="body" idx="1"/>
          </p:nvPr>
        </p:nvSpPr>
        <p:spPr>
          <a:xfrm>
            <a:off x="1676401" y="188913"/>
            <a:ext cx="8812213" cy="6553200"/>
          </a:xfrm>
          <a:noFill/>
          <a:ln/>
        </p:spPr>
        <p:txBody>
          <a:bodyPr/>
          <a:lstStyle/>
          <a:p>
            <a:pPr marL="0" indent="0">
              <a:lnSpc>
                <a:spcPct val="110000"/>
              </a:lnSpc>
              <a:spcBef>
                <a:spcPct val="10000"/>
              </a:spcBef>
              <a:buNone/>
            </a:pPr>
            <a:r>
              <a:rPr lang="zh-CN" altLang="en-US" b="1">
                <a:latin typeface="宋体" panose="02010600030101010101" pitchFamily="2" charset="-122"/>
              </a:rPr>
              <a:t>    </a:t>
            </a:r>
            <a:r>
              <a:rPr lang="zh-CN" altLang="en-US" sz="2800" b="1">
                <a:latin typeface="宋体" panose="02010600030101010101" pitchFamily="2" charset="-122"/>
              </a:rPr>
              <a:t>即偏序是指集合中仅有部分元素之间可以比较，而全序是指集合中任意两个元素之间都可以比较。</a:t>
            </a:r>
          </a:p>
          <a:p>
            <a:pPr marL="0" indent="0">
              <a:lnSpc>
                <a:spcPct val="110000"/>
              </a:lnSpc>
              <a:spcBef>
                <a:spcPct val="10000"/>
              </a:spcBef>
              <a:buNone/>
            </a:pPr>
            <a:r>
              <a:rPr lang="zh-CN" altLang="en-US" sz="2800" b="1"/>
              <a:t>        在</a:t>
            </a:r>
            <a:r>
              <a:rPr lang="en-US" altLang="zh-CN" sz="2800" b="1"/>
              <a:t>AOV</a:t>
            </a:r>
            <a:r>
              <a:rPr lang="zh-CN" altLang="en-US" sz="2800" b="1"/>
              <a:t>网中</a:t>
            </a:r>
            <a:r>
              <a:rPr lang="zh-CN" altLang="en-US" sz="2800" b="1">
                <a:latin typeface="宋体" panose="02010600030101010101" pitchFamily="2" charset="-122"/>
              </a:rPr>
              <a:t>，若有有向边</a:t>
            </a:r>
            <a:r>
              <a:rPr lang="en-US" altLang="zh-CN" sz="2800" b="1"/>
              <a:t>&lt;i, j&gt;</a:t>
            </a:r>
            <a:r>
              <a:rPr lang="zh-CN" altLang="en-US" sz="2800" b="1">
                <a:latin typeface="宋体" panose="02010600030101010101" pitchFamily="2" charset="-122"/>
              </a:rPr>
              <a:t>，则</a:t>
            </a:r>
            <a:r>
              <a:rPr lang="en-US" altLang="zh-CN" sz="2800" b="1"/>
              <a:t>i</a:t>
            </a:r>
            <a:r>
              <a:rPr lang="zh-CN" altLang="en-US" sz="2800" b="1"/>
              <a:t>是</a:t>
            </a:r>
            <a:r>
              <a:rPr lang="en-US" altLang="zh-CN" sz="2800" b="1"/>
              <a:t>j</a:t>
            </a:r>
            <a:r>
              <a:rPr lang="zh-CN" altLang="en-US" sz="2800" b="1"/>
              <a:t>的直接前驱</a:t>
            </a:r>
            <a:r>
              <a:rPr lang="zh-CN" altLang="en-US" sz="2800" b="1">
                <a:latin typeface="宋体" panose="02010600030101010101" pitchFamily="2" charset="-122"/>
              </a:rPr>
              <a:t>，</a:t>
            </a:r>
            <a:r>
              <a:rPr lang="en-US" altLang="zh-CN" sz="2800" b="1"/>
              <a:t>j</a:t>
            </a:r>
            <a:r>
              <a:rPr lang="zh-CN" altLang="en-US" sz="2800" b="1"/>
              <a:t>是</a:t>
            </a:r>
            <a:r>
              <a:rPr lang="en-US" altLang="zh-CN" sz="2800" b="1"/>
              <a:t>i</a:t>
            </a:r>
            <a:r>
              <a:rPr lang="zh-CN" altLang="en-US" sz="2800" b="1"/>
              <a:t>的直接后继</a:t>
            </a:r>
            <a:r>
              <a:rPr lang="zh-CN" altLang="en-US" sz="2800" b="1">
                <a:latin typeface="宋体" panose="02010600030101010101" pitchFamily="2" charset="-122"/>
              </a:rPr>
              <a:t>；</a:t>
            </a:r>
            <a:r>
              <a:rPr lang="zh-CN" altLang="en-US" sz="2800" b="1"/>
              <a:t>推而广之</a:t>
            </a:r>
            <a:r>
              <a:rPr lang="zh-CN" altLang="en-US" sz="2800" b="1">
                <a:latin typeface="宋体" panose="02010600030101010101" pitchFamily="2" charset="-122"/>
              </a:rPr>
              <a:t>，若从顶点</a:t>
            </a:r>
            <a:r>
              <a:rPr lang="en-US" altLang="zh-CN" sz="2800" b="1"/>
              <a:t>i</a:t>
            </a:r>
            <a:r>
              <a:rPr lang="zh-CN" altLang="en-US" sz="2800" b="1"/>
              <a:t>到顶点</a:t>
            </a:r>
            <a:r>
              <a:rPr lang="en-US" altLang="zh-CN" sz="2800" b="1"/>
              <a:t>j</a:t>
            </a:r>
            <a:r>
              <a:rPr lang="zh-CN" altLang="en-US" sz="2800" b="1"/>
              <a:t>有有向路径</a:t>
            </a:r>
            <a:r>
              <a:rPr lang="zh-CN" altLang="en-US" sz="2800" b="1">
                <a:latin typeface="宋体" panose="02010600030101010101" pitchFamily="2" charset="-122"/>
              </a:rPr>
              <a:t>，则</a:t>
            </a:r>
            <a:r>
              <a:rPr lang="en-US" altLang="zh-CN" sz="2800" b="1"/>
              <a:t>i</a:t>
            </a:r>
            <a:r>
              <a:rPr lang="zh-CN" altLang="en-US" sz="2800" b="1"/>
              <a:t>是</a:t>
            </a:r>
            <a:r>
              <a:rPr lang="en-US" altLang="zh-CN" sz="2800" b="1"/>
              <a:t>j</a:t>
            </a:r>
            <a:r>
              <a:rPr lang="zh-CN" altLang="en-US" sz="2800" b="1"/>
              <a:t>的前驱</a:t>
            </a:r>
            <a:r>
              <a:rPr lang="zh-CN" altLang="en-US" sz="2800" b="1">
                <a:latin typeface="宋体" panose="02010600030101010101" pitchFamily="2" charset="-122"/>
              </a:rPr>
              <a:t>，</a:t>
            </a:r>
            <a:r>
              <a:rPr lang="en-US" altLang="zh-CN" sz="2800" b="1"/>
              <a:t>j</a:t>
            </a:r>
            <a:r>
              <a:rPr lang="zh-CN" altLang="en-US" sz="2800" b="1"/>
              <a:t>是</a:t>
            </a:r>
            <a:r>
              <a:rPr lang="en-US" altLang="zh-CN" sz="2800" b="1"/>
              <a:t>i</a:t>
            </a:r>
            <a:r>
              <a:rPr lang="zh-CN" altLang="en-US" sz="2800" b="1"/>
              <a:t>的后继</a:t>
            </a:r>
            <a:r>
              <a:rPr lang="zh-CN" altLang="en-US" sz="2800" b="1">
                <a:latin typeface="宋体" panose="02010600030101010101" pitchFamily="2" charset="-122"/>
              </a:rPr>
              <a:t>。</a:t>
            </a:r>
          </a:p>
          <a:p>
            <a:pPr marL="0" indent="0">
              <a:lnSpc>
                <a:spcPct val="110000"/>
              </a:lnSpc>
              <a:spcBef>
                <a:spcPct val="10000"/>
              </a:spcBef>
              <a:buNone/>
            </a:pPr>
            <a:r>
              <a:rPr lang="zh-CN" altLang="en-US" sz="2800" b="1"/>
              <a:t>        在</a:t>
            </a:r>
            <a:r>
              <a:rPr lang="en-US" altLang="zh-CN" sz="2800" b="1"/>
              <a:t>AOV</a:t>
            </a:r>
            <a:r>
              <a:rPr lang="zh-CN" altLang="en-US" sz="2800" b="1"/>
              <a:t>网中</a:t>
            </a:r>
            <a:r>
              <a:rPr lang="zh-CN" altLang="en-US" sz="2800" b="1">
                <a:latin typeface="宋体" panose="02010600030101010101" pitchFamily="2" charset="-122"/>
              </a:rPr>
              <a:t>，</a:t>
            </a:r>
            <a:r>
              <a:rPr lang="zh-CN" altLang="en-US" sz="2800" b="1">
                <a:solidFill>
                  <a:schemeClr val="folHlink"/>
                </a:solidFill>
                <a:latin typeface="宋体" panose="02010600030101010101" pitchFamily="2" charset="-122"/>
              </a:rPr>
              <a:t>不能有环</a:t>
            </a:r>
            <a:r>
              <a:rPr lang="zh-CN" altLang="en-US" sz="2800" b="1">
                <a:latin typeface="宋体" panose="02010600030101010101" pitchFamily="2" charset="-122"/>
              </a:rPr>
              <a:t>，否则，某项活动能否进行是以自身的完成作为前提条件。</a:t>
            </a:r>
          </a:p>
          <a:p>
            <a:pPr marL="0" indent="0">
              <a:lnSpc>
                <a:spcPct val="110000"/>
              </a:lnSpc>
              <a:spcBef>
                <a:spcPct val="10000"/>
              </a:spcBef>
              <a:buNone/>
            </a:pPr>
            <a:r>
              <a:rPr lang="zh-CN" altLang="en-US" sz="2800" b="1">
                <a:solidFill>
                  <a:schemeClr val="accent1"/>
                </a:solidFill>
                <a:latin typeface="宋体" panose="02010600030101010101" pitchFamily="2" charset="-122"/>
              </a:rPr>
              <a:t>    </a:t>
            </a:r>
            <a:r>
              <a:rPr lang="zh-CN" altLang="en-US" sz="2800" b="1">
                <a:latin typeface="宋体" panose="02010600030101010101" pitchFamily="2" charset="-122"/>
              </a:rPr>
              <a:t>检查方法：对有向图的顶点进行</a:t>
            </a:r>
            <a:r>
              <a:rPr lang="zh-CN" altLang="en-US" sz="2800" b="1"/>
              <a:t>拓扑排序</a:t>
            </a:r>
            <a:r>
              <a:rPr lang="zh-CN" altLang="en-US" sz="2800" b="1">
                <a:latin typeface="宋体" panose="02010600030101010101" pitchFamily="2" charset="-122"/>
              </a:rPr>
              <a:t>，若所有顶点都在其</a:t>
            </a:r>
            <a:r>
              <a:rPr lang="zh-CN" altLang="en-US" sz="2800" b="1"/>
              <a:t>拓扑有序序列中</a:t>
            </a:r>
            <a:r>
              <a:rPr lang="zh-CN" altLang="en-US" sz="2800" b="1">
                <a:latin typeface="宋体" panose="02010600030101010101" pitchFamily="2" charset="-122"/>
              </a:rPr>
              <a:t>，则</a:t>
            </a:r>
            <a:r>
              <a:rPr lang="zh-CN" altLang="en-US" sz="2800" b="1" u="sng">
                <a:solidFill>
                  <a:schemeClr val="folHlink"/>
                </a:solidFill>
                <a:latin typeface="宋体" panose="02010600030101010101" pitchFamily="2" charset="-122"/>
              </a:rPr>
              <a:t>无环</a:t>
            </a:r>
            <a:r>
              <a:rPr lang="zh-CN" altLang="en-US" sz="2800" b="1">
                <a:latin typeface="宋体" panose="02010600030101010101" pitchFamily="2" charset="-122"/>
              </a:rPr>
              <a:t>。</a:t>
            </a:r>
          </a:p>
          <a:p>
            <a:pPr marL="0" indent="0">
              <a:lnSpc>
                <a:spcPct val="110000"/>
              </a:lnSpc>
              <a:spcBef>
                <a:spcPct val="10000"/>
              </a:spcBef>
              <a:buNone/>
            </a:pPr>
            <a:r>
              <a:rPr lang="zh-CN" altLang="en-US" b="1">
                <a:solidFill>
                  <a:schemeClr val="folHlink"/>
                </a:solidFill>
                <a:latin typeface="宋体" panose="02010600030101010101" pitchFamily="2" charset="-122"/>
              </a:rPr>
              <a:t>    有向图的</a:t>
            </a:r>
            <a:r>
              <a:rPr lang="zh-CN" altLang="en-US" b="1">
                <a:solidFill>
                  <a:schemeClr val="folHlink"/>
                </a:solidFill>
              </a:rPr>
              <a:t>拓扑排序</a:t>
            </a:r>
            <a:r>
              <a:rPr lang="zh-CN" altLang="en-US" b="1">
                <a:latin typeface="宋体" panose="02010600030101010101" pitchFamily="2" charset="-122"/>
              </a:rPr>
              <a:t>：</a:t>
            </a:r>
            <a:r>
              <a:rPr lang="zh-CN" altLang="en-US" sz="2800" b="1">
                <a:latin typeface="宋体" panose="02010600030101010101" pitchFamily="2" charset="-122"/>
              </a:rPr>
              <a:t>构造</a:t>
            </a:r>
            <a:r>
              <a:rPr lang="en-US" altLang="zh-CN" sz="2800" b="1"/>
              <a:t>AOV</a:t>
            </a:r>
            <a:r>
              <a:rPr lang="zh-CN" altLang="en-US" sz="2800" b="1"/>
              <a:t>网中</a:t>
            </a:r>
            <a:r>
              <a:rPr lang="zh-CN" altLang="en-US" sz="2800" b="1">
                <a:latin typeface="宋体" panose="02010600030101010101" pitchFamily="2" charset="-122"/>
              </a:rPr>
              <a:t>顶点的一个</a:t>
            </a:r>
            <a:r>
              <a:rPr lang="zh-CN" altLang="en-US" sz="2800" b="1"/>
              <a:t>拓扑线性序列</a:t>
            </a:r>
            <a:r>
              <a:rPr lang="en-US" altLang="zh-CN" sz="2800" b="1"/>
              <a:t>(v’</a:t>
            </a:r>
            <a:r>
              <a:rPr lang="en-US" altLang="zh-CN" sz="2800" b="1" baseline="-18000"/>
              <a:t>1</a:t>
            </a:r>
            <a:r>
              <a:rPr lang="en-US" altLang="zh-CN" sz="2800" b="1"/>
              <a:t>,v’</a:t>
            </a:r>
            <a:r>
              <a:rPr lang="en-US" altLang="zh-CN" sz="2800" b="1" baseline="-18000"/>
              <a:t>2</a:t>
            </a:r>
            <a:r>
              <a:rPr lang="en-US" altLang="zh-CN" sz="2800" b="1"/>
              <a:t>, </a:t>
            </a:r>
            <a:r>
              <a:rPr lang="en-US" altLang="zh-CN" sz="2800" b="1">
                <a:ea typeface="Arial Unicode MS" panose="020B0604020202020204" pitchFamily="34" charset="-128"/>
                <a:cs typeface="Arial Unicode MS" panose="020B0604020202020204" pitchFamily="34" charset="-128"/>
              </a:rPr>
              <a:t>⋯</a:t>
            </a:r>
            <a:r>
              <a:rPr lang="en-US" altLang="zh-CN" sz="2800" b="1"/>
              <a:t>,v’</a:t>
            </a:r>
            <a:r>
              <a:rPr lang="en-US" altLang="zh-CN" sz="2800" b="1" baseline="-18000"/>
              <a:t>n</a:t>
            </a:r>
            <a:r>
              <a:rPr lang="en-US" altLang="zh-CN" sz="2800" b="1"/>
              <a:t>)</a:t>
            </a:r>
            <a:r>
              <a:rPr lang="zh-CN" altLang="en-US" sz="2800" b="1">
                <a:latin typeface="宋体" panose="02010600030101010101" pitchFamily="2" charset="-122"/>
              </a:rPr>
              <a:t>，使得该线性序列不仅保持原来有向图中顶点之间的优先关系，而且对原图中没有优先关系的顶点之间也建立一种</a:t>
            </a:r>
            <a:r>
              <a:rPr lang="en-US" altLang="zh-CN" sz="2800" b="1">
                <a:latin typeface="宋体" panose="02010600030101010101" pitchFamily="2" charset="-122"/>
              </a:rPr>
              <a:t>(</a:t>
            </a:r>
            <a:r>
              <a:rPr lang="zh-CN" altLang="en-US" sz="2800" b="1">
                <a:latin typeface="宋体" panose="02010600030101010101" pitchFamily="2" charset="-122"/>
              </a:rPr>
              <a:t>人为的</a:t>
            </a:r>
            <a:r>
              <a:rPr lang="en-US" altLang="zh-CN" sz="2800" b="1">
                <a:latin typeface="宋体" panose="02010600030101010101" pitchFamily="2" charset="-122"/>
              </a:rPr>
              <a:t>)</a:t>
            </a:r>
            <a:r>
              <a:rPr lang="zh-CN" altLang="en-US" sz="2800" b="1">
                <a:latin typeface="宋体" panose="02010600030101010101" pitchFamily="2" charset="-122"/>
              </a:rPr>
              <a:t>优先关系。</a:t>
            </a:r>
          </a:p>
        </p:txBody>
      </p:sp>
    </p:spTree>
    <p:extLst>
      <p:ext uri="{BB962C8B-B14F-4D97-AF65-F5344CB8AC3E}">
        <p14:creationId xmlns:p14="http://schemas.microsoft.com/office/powerpoint/2010/main" val="135467347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148DFC57-248A-3B4F-A602-0689AEBF796F}"/>
              </a:ext>
            </a:extLst>
          </p:cNvPr>
          <p:cNvSpPr>
            <a:spLocks noGrp="1" noChangeArrowheads="1"/>
          </p:cNvSpPr>
          <p:nvPr>
            <p:ph type="body" idx="1"/>
          </p:nvPr>
        </p:nvSpPr>
        <p:spPr>
          <a:xfrm>
            <a:off x="1676401" y="261938"/>
            <a:ext cx="8812213" cy="5903912"/>
          </a:xfrm>
          <a:noFill/>
          <a:ln/>
        </p:spPr>
        <p:txBody>
          <a:bodyPr/>
          <a:lstStyle/>
          <a:p>
            <a:pPr marL="0" indent="0">
              <a:lnSpc>
                <a:spcPct val="110000"/>
              </a:lnSpc>
              <a:buNone/>
            </a:pPr>
            <a:r>
              <a:rPr lang="zh-CN" altLang="en-US" b="1">
                <a:solidFill>
                  <a:schemeClr val="folHlink"/>
                </a:solidFill>
                <a:ea typeface="楷体_GB2312" pitchFamily="49" charset="-122"/>
              </a:rPr>
              <a:t>手工实现</a:t>
            </a:r>
            <a:endParaRPr lang="zh-CN" altLang="en-US" b="1">
              <a:solidFill>
                <a:schemeClr val="tx2"/>
              </a:solidFill>
              <a:latin typeface="宋体" panose="02010600030101010101" pitchFamily="2" charset="-122"/>
              <a:ea typeface="楷体_GB2312" pitchFamily="49" charset="-122"/>
            </a:endParaRPr>
          </a:p>
          <a:p>
            <a:pPr marL="0" indent="0">
              <a:buNone/>
            </a:pPr>
            <a:r>
              <a:rPr lang="zh-CN" altLang="en-US" b="1">
                <a:latin typeface="宋体" panose="02010600030101010101" pitchFamily="2" charset="-122"/>
              </a:rPr>
              <a:t>    </a:t>
            </a:r>
            <a:r>
              <a:rPr lang="zh-CN" altLang="en-US" sz="2800" b="1">
                <a:latin typeface="宋体" panose="02010600030101010101" pitchFamily="2" charset="-122"/>
              </a:rPr>
              <a:t>如图</a:t>
            </a:r>
            <a:r>
              <a:rPr lang="en-US" altLang="zh-CN" sz="2800" b="1"/>
              <a:t>7-23</a:t>
            </a:r>
            <a:r>
              <a:rPr lang="zh-CN" altLang="en-US" sz="2800" b="1"/>
              <a:t>是一个有向图的拓扑排序过程</a:t>
            </a:r>
            <a:r>
              <a:rPr lang="zh-CN" altLang="en-US" sz="2800" b="1">
                <a:latin typeface="宋体" panose="02010600030101010101" pitchFamily="2" charset="-122"/>
              </a:rPr>
              <a:t>，其</a:t>
            </a:r>
            <a:r>
              <a:rPr lang="zh-CN" altLang="en-US" sz="2800" b="1"/>
              <a:t>拓扑序列是</a:t>
            </a:r>
            <a:r>
              <a:rPr lang="zh-CN" altLang="en-US" sz="2800" b="1">
                <a:latin typeface="宋体" panose="02010600030101010101" pitchFamily="2" charset="-122"/>
              </a:rPr>
              <a:t>：</a:t>
            </a:r>
            <a:r>
              <a:rPr lang="zh-CN" altLang="en-US" sz="2800" b="1"/>
              <a:t>   </a:t>
            </a:r>
            <a:r>
              <a:rPr lang="en-US" altLang="zh-CN" sz="2800" b="1"/>
              <a:t>(v</a:t>
            </a:r>
            <a:r>
              <a:rPr lang="en-US" altLang="zh-CN" sz="2800" b="1" baseline="-18000"/>
              <a:t>1</a:t>
            </a:r>
            <a:r>
              <a:rPr lang="en-US" altLang="zh-CN" sz="2800" b="1"/>
              <a:t>,v</a:t>
            </a:r>
            <a:r>
              <a:rPr lang="en-US" altLang="zh-CN" sz="2800" b="1" baseline="-18000"/>
              <a:t>6</a:t>
            </a:r>
            <a:r>
              <a:rPr lang="en-US" altLang="zh-CN" sz="2800" b="1"/>
              <a:t>,v</a:t>
            </a:r>
            <a:r>
              <a:rPr lang="en-US" altLang="zh-CN" sz="2800" b="1" baseline="-18000"/>
              <a:t>4</a:t>
            </a:r>
            <a:r>
              <a:rPr lang="en-US" altLang="zh-CN" sz="2800" b="1"/>
              <a:t>,v</a:t>
            </a:r>
            <a:r>
              <a:rPr lang="en-US" altLang="zh-CN" sz="2800" b="1" baseline="-18000"/>
              <a:t>3</a:t>
            </a:r>
            <a:r>
              <a:rPr lang="en-US" altLang="zh-CN" sz="2800" b="1"/>
              <a:t>,v</a:t>
            </a:r>
            <a:r>
              <a:rPr lang="en-US" altLang="zh-CN" sz="2800" b="1" baseline="-18000"/>
              <a:t>2</a:t>
            </a:r>
            <a:r>
              <a:rPr lang="en-US" altLang="zh-CN" sz="2800" b="1"/>
              <a:t>,v</a:t>
            </a:r>
            <a:r>
              <a:rPr lang="en-US" altLang="zh-CN" sz="2800" b="1" baseline="-18000"/>
              <a:t>5</a:t>
            </a:r>
            <a:r>
              <a:rPr lang="en-US" altLang="zh-CN" sz="2800" b="1"/>
              <a:t>)</a:t>
            </a:r>
            <a:endParaRPr lang="en-US" altLang="zh-CN" sz="2800" b="1">
              <a:solidFill>
                <a:schemeClr val="tx2"/>
              </a:solidFill>
              <a:latin typeface="宋体" panose="02010600030101010101" pitchFamily="2" charset="-122"/>
            </a:endParaRPr>
          </a:p>
          <a:p>
            <a:pPr marL="0" indent="0">
              <a:lnSpc>
                <a:spcPct val="110000"/>
              </a:lnSpc>
              <a:spcAft>
                <a:spcPct val="20000"/>
              </a:spcAft>
              <a:buNone/>
            </a:pPr>
            <a:r>
              <a:rPr lang="en-US" altLang="zh-CN" sz="4000" b="1">
                <a:solidFill>
                  <a:schemeClr val="tx2"/>
                </a:solidFill>
              </a:rPr>
              <a:t>2</a:t>
            </a:r>
            <a:r>
              <a:rPr lang="en-US" altLang="zh-CN" sz="4000" b="1">
                <a:solidFill>
                  <a:schemeClr val="tx2"/>
                </a:solidFill>
                <a:latin typeface="宋体" panose="02010600030101010101" pitchFamily="2" charset="-122"/>
              </a:rPr>
              <a:t> </a:t>
            </a:r>
            <a:r>
              <a:rPr lang="zh-CN" altLang="en-US" sz="4000" b="1">
                <a:solidFill>
                  <a:schemeClr val="tx2"/>
                </a:solidFill>
                <a:ea typeface="楷体_GB2312" pitchFamily="49" charset="-122"/>
              </a:rPr>
              <a:t>拓扑排序</a:t>
            </a:r>
            <a:r>
              <a:rPr lang="zh-CN" altLang="en-US" sz="4000" b="1">
                <a:solidFill>
                  <a:schemeClr val="tx2"/>
                </a:solidFill>
                <a:latin typeface="宋体" panose="02010600030101010101" pitchFamily="2" charset="-122"/>
                <a:ea typeface="楷体_GB2312" pitchFamily="49" charset="-122"/>
              </a:rPr>
              <a:t>算法</a:t>
            </a:r>
            <a:endParaRPr lang="zh-CN" altLang="en-US">
              <a:solidFill>
                <a:schemeClr val="tx2"/>
              </a:solidFill>
              <a:latin typeface="宋体" panose="02010600030101010101" pitchFamily="2" charset="-122"/>
              <a:ea typeface="楷体_GB2312" pitchFamily="49" charset="-122"/>
            </a:endParaRPr>
          </a:p>
          <a:p>
            <a:pPr marL="0" indent="0">
              <a:lnSpc>
                <a:spcPct val="110000"/>
              </a:lnSpc>
              <a:buNone/>
            </a:pPr>
            <a:r>
              <a:rPr lang="zh-CN" altLang="en-US" sz="3600" b="1">
                <a:solidFill>
                  <a:schemeClr val="folHlink"/>
                </a:solidFill>
                <a:ea typeface="楷体_GB2312" pitchFamily="49" charset="-122"/>
              </a:rPr>
              <a:t>算法思想</a:t>
            </a:r>
          </a:p>
          <a:p>
            <a:pPr marL="533400" lvl="1" indent="0">
              <a:lnSpc>
                <a:spcPct val="110000"/>
              </a:lnSpc>
              <a:buNone/>
            </a:pPr>
            <a:r>
              <a:rPr lang="zh-CN" altLang="en-US" b="1">
                <a:solidFill>
                  <a:schemeClr val="folHlink"/>
                </a:solidFill>
                <a:latin typeface="宋体" panose="02010600030101010101" pitchFamily="2" charset="-122"/>
              </a:rPr>
              <a:t>①</a:t>
            </a:r>
            <a:r>
              <a:rPr lang="zh-CN" altLang="en-US" b="1">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latin typeface="宋体" panose="02010600030101010101" pitchFamily="2" charset="-122"/>
              </a:rPr>
              <a:t>在</a:t>
            </a:r>
            <a:r>
              <a:rPr lang="en-US" altLang="zh-CN" b="1"/>
              <a:t>AOV</a:t>
            </a:r>
            <a:r>
              <a:rPr lang="zh-CN" altLang="en-US" b="1"/>
              <a:t>网中选择一个没有前驱的顶点且输出</a:t>
            </a:r>
            <a:r>
              <a:rPr lang="zh-CN" altLang="en-US" b="1">
                <a:latin typeface="宋体" panose="02010600030101010101" pitchFamily="2" charset="-122"/>
              </a:rPr>
              <a:t>；</a:t>
            </a:r>
            <a:r>
              <a:rPr lang="zh-CN" altLang="en-US" b="1"/>
              <a:t> </a:t>
            </a:r>
          </a:p>
          <a:p>
            <a:pPr marL="533400" lvl="1" indent="0">
              <a:lnSpc>
                <a:spcPct val="110000"/>
              </a:lnSpc>
              <a:buNone/>
            </a:pPr>
            <a:r>
              <a:rPr lang="zh-CN" altLang="en-US" b="1">
                <a:solidFill>
                  <a:schemeClr val="folHlink"/>
                </a:solidFill>
                <a:latin typeface="宋体" panose="02010600030101010101" pitchFamily="2" charset="-122"/>
              </a:rPr>
              <a:t>②</a:t>
            </a:r>
            <a:r>
              <a:rPr lang="zh-CN" altLang="en-US" b="1">
                <a:solidFill>
                  <a:schemeClr val="hlink"/>
                </a:solidFill>
                <a:latin typeface="宋体" panose="02010600030101010101" pitchFamily="2" charset="-122"/>
              </a:rPr>
              <a:t> </a:t>
            </a:r>
            <a:r>
              <a:rPr lang="zh-CN" altLang="en-US" b="1">
                <a:latin typeface="宋体" panose="02010600030101010101" pitchFamily="2" charset="-122"/>
              </a:rPr>
              <a:t>在</a:t>
            </a:r>
            <a:r>
              <a:rPr lang="en-US" altLang="zh-CN" b="1"/>
              <a:t>AOV</a:t>
            </a:r>
            <a:r>
              <a:rPr lang="zh-CN" altLang="en-US" b="1"/>
              <a:t>网中删除该顶点以及从该顶点出发的</a:t>
            </a:r>
            <a:r>
              <a:rPr lang="en-US" altLang="zh-CN" b="1"/>
              <a:t>(</a:t>
            </a:r>
            <a:r>
              <a:rPr lang="zh-CN" altLang="en-US" b="1"/>
              <a:t>以该顶点为尾的弧</a:t>
            </a:r>
            <a:r>
              <a:rPr lang="en-US" altLang="zh-CN" b="1"/>
              <a:t>)</a:t>
            </a:r>
            <a:r>
              <a:rPr lang="zh-CN" altLang="en-US" b="1"/>
              <a:t>所有有向弧</a:t>
            </a:r>
            <a:r>
              <a:rPr lang="en-US" altLang="zh-CN" b="1"/>
              <a:t>(</a:t>
            </a:r>
            <a:r>
              <a:rPr lang="zh-CN" altLang="en-US" b="1"/>
              <a:t>边</a:t>
            </a:r>
            <a:r>
              <a:rPr lang="en-US" altLang="zh-CN" b="1"/>
              <a:t>) </a:t>
            </a:r>
            <a:r>
              <a:rPr lang="zh-CN" altLang="en-US" b="1">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③</a:t>
            </a:r>
            <a:r>
              <a:rPr lang="zh-CN" altLang="en-US" b="1">
                <a:latin typeface="宋体" panose="02010600030101010101" pitchFamily="2" charset="-122"/>
              </a:rPr>
              <a:t> 重复</a:t>
            </a:r>
            <a:r>
              <a:rPr lang="zh-CN" altLang="en-US" b="1">
                <a:solidFill>
                  <a:schemeClr val="accent1"/>
                </a:solidFill>
                <a:latin typeface="宋体" panose="02010600030101010101" pitchFamily="2" charset="-122"/>
              </a:rPr>
              <a:t>①</a:t>
            </a:r>
            <a:r>
              <a:rPr lang="zh-CN" altLang="en-US" b="1"/>
              <a:t>、</a:t>
            </a:r>
            <a:r>
              <a:rPr lang="zh-CN" altLang="en-US" b="1">
                <a:solidFill>
                  <a:schemeClr val="accent1"/>
                </a:solidFill>
                <a:latin typeface="宋体" panose="02010600030101010101" pitchFamily="2" charset="-122"/>
              </a:rPr>
              <a:t>②</a:t>
            </a:r>
            <a:r>
              <a:rPr lang="zh-CN" altLang="en-US" b="1">
                <a:latin typeface="宋体" panose="02010600030101010101" pitchFamily="2" charset="-122"/>
              </a:rPr>
              <a:t>，直到图中全部顶点都已输出</a:t>
            </a:r>
            <a:r>
              <a:rPr lang="en-US" altLang="zh-CN" b="1">
                <a:latin typeface="宋体" panose="02010600030101010101" pitchFamily="2" charset="-122"/>
              </a:rPr>
              <a:t>(</a:t>
            </a:r>
            <a:r>
              <a:rPr lang="zh-CN" altLang="en-US" b="1">
                <a:solidFill>
                  <a:schemeClr val="folHlink"/>
                </a:solidFill>
                <a:latin typeface="宋体" panose="02010600030101010101" pitchFamily="2" charset="-122"/>
              </a:rPr>
              <a:t>图中无环</a:t>
            </a:r>
            <a:r>
              <a:rPr lang="en-US" altLang="zh-CN" b="1">
                <a:solidFill>
                  <a:schemeClr val="folHlink"/>
                </a:solidFill>
                <a:latin typeface="宋体" panose="02010600030101010101" pitchFamily="2" charset="-122"/>
              </a:rPr>
              <a:t>)</a:t>
            </a:r>
            <a:r>
              <a:rPr lang="zh-CN" altLang="en-US" b="1">
                <a:latin typeface="宋体" panose="02010600030101010101" pitchFamily="2" charset="-122"/>
              </a:rPr>
              <a:t>或图中不存在无前驱的顶点</a:t>
            </a:r>
            <a:r>
              <a:rPr lang="en-US" altLang="zh-CN" b="1">
                <a:latin typeface="宋体" panose="02010600030101010101" pitchFamily="2" charset="-122"/>
              </a:rPr>
              <a:t>(</a:t>
            </a:r>
            <a:r>
              <a:rPr lang="zh-CN" altLang="en-US" b="1">
                <a:solidFill>
                  <a:schemeClr val="folHlink"/>
                </a:solidFill>
                <a:latin typeface="宋体" panose="02010600030101010101" pitchFamily="2" charset="-122"/>
              </a:rPr>
              <a:t>图中必有环</a:t>
            </a:r>
            <a:r>
              <a:rPr lang="en-US" altLang="zh-CN" b="1">
                <a:latin typeface="宋体" panose="02010600030101010101" pitchFamily="2" charset="-122"/>
              </a:rPr>
              <a:t>)</a:t>
            </a:r>
            <a:r>
              <a:rPr lang="zh-CN" altLang="en-US" b="1">
                <a:latin typeface="宋体" panose="02010600030101010101" pitchFamily="2" charset="-122"/>
              </a:rPr>
              <a:t>。</a:t>
            </a:r>
          </a:p>
        </p:txBody>
      </p:sp>
    </p:spTree>
    <p:extLst>
      <p:ext uri="{BB962C8B-B14F-4D97-AF65-F5344CB8AC3E}">
        <p14:creationId xmlns:p14="http://schemas.microsoft.com/office/powerpoint/2010/main" val="25201675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2050" name="Rectangle 2">
            <a:extLst>
              <a:ext uri="{FF2B5EF4-FFF2-40B4-BE49-F238E27FC236}">
                <a16:creationId xmlns:a16="http://schemas.microsoft.com/office/drawing/2014/main" id="{28E74B1A-6F83-F447-902B-901C32AFD111}"/>
              </a:ext>
            </a:extLst>
          </p:cNvPr>
          <p:cNvSpPr>
            <a:spLocks noGrp="1" noChangeArrowheads="1"/>
          </p:cNvSpPr>
          <p:nvPr>
            <p:ph type="body" idx="1"/>
          </p:nvPr>
        </p:nvSpPr>
        <p:spPr>
          <a:xfrm>
            <a:off x="1703389" y="3429001"/>
            <a:ext cx="8785225" cy="3095625"/>
          </a:xfrm>
          <a:noFill/>
          <a:ln/>
        </p:spPr>
        <p:txBody>
          <a:bodyPr/>
          <a:lstStyle/>
          <a:p>
            <a:pPr marL="0" indent="0">
              <a:lnSpc>
                <a:spcPct val="110000"/>
              </a:lnSpc>
              <a:buNone/>
            </a:pPr>
            <a:r>
              <a:rPr lang="en-US" altLang="zh-CN" sz="4000" b="1">
                <a:solidFill>
                  <a:schemeClr val="tx2"/>
                </a:solidFill>
              </a:rPr>
              <a:t>3  </a:t>
            </a:r>
            <a:r>
              <a:rPr lang="zh-CN" altLang="en-US" sz="4000" b="1">
                <a:solidFill>
                  <a:schemeClr val="tx2"/>
                </a:solidFill>
                <a:ea typeface="楷体_GB2312" pitchFamily="49" charset="-122"/>
              </a:rPr>
              <a:t>算法实现说明</a:t>
            </a:r>
          </a:p>
          <a:p>
            <a:pPr marL="533400" lvl="1" indent="0">
              <a:lnSpc>
                <a:spcPct val="110000"/>
              </a:lnSpc>
              <a:buNone/>
            </a:pPr>
            <a:r>
              <a:rPr lang="zh-CN" altLang="en-US" b="1">
                <a:solidFill>
                  <a:schemeClr val="folHlink"/>
                </a:solidFill>
                <a:latin typeface="宋体" panose="02010600030101010101" pitchFamily="2" charset="-122"/>
              </a:rPr>
              <a:t>◆ </a:t>
            </a:r>
            <a:r>
              <a:rPr lang="zh-CN" altLang="en-US" b="1"/>
              <a:t>采用正邻接链作为</a:t>
            </a:r>
            <a:r>
              <a:rPr lang="en-US" altLang="zh-CN" b="1"/>
              <a:t>AOV</a:t>
            </a:r>
            <a:r>
              <a:rPr lang="zh-CN" altLang="en-US" b="1"/>
              <a:t>网的存储结构；</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rPr>
              <a:t> </a:t>
            </a:r>
            <a:r>
              <a:rPr lang="zh-CN" altLang="en-US" b="1"/>
              <a:t>设立堆栈，用来暂存入度为</a:t>
            </a:r>
            <a:r>
              <a:rPr lang="en-US" altLang="zh-CN" b="1"/>
              <a:t>0</a:t>
            </a:r>
            <a:r>
              <a:rPr lang="zh-CN" altLang="en-US" b="1"/>
              <a:t>的顶点；</a:t>
            </a:r>
          </a:p>
          <a:p>
            <a:pPr marL="533400" lvl="1" indent="0">
              <a:lnSpc>
                <a:spcPct val="110000"/>
              </a:lnSpc>
              <a:buNone/>
            </a:pPr>
            <a:r>
              <a:rPr lang="zh-CN" altLang="en-US" b="1">
                <a:solidFill>
                  <a:schemeClr val="folHlink"/>
                </a:solidFill>
              </a:rPr>
              <a:t>◆ </a:t>
            </a:r>
            <a:r>
              <a:rPr lang="zh-CN" altLang="en-US" b="1"/>
              <a:t>删除顶点以它为尾的弧：弧头顶点的入度减</a:t>
            </a:r>
            <a:r>
              <a:rPr lang="en-US" altLang="zh-CN" b="1"/>
              <a:t>1</a:t>
            </a:r>
            <a:r>
              <a:rPr lang="zh-CN" altLang="en-US" b="1"/>
              <a:t>。</a:t>
            </a:r>
          </a:p>
          <a:p>
            <a:pPr marL="0" indent="0">
              <a:lnSpc>
                <a:spcPct val="110000"/>
              </a:lnSpc>
              <a:buNone/>
            </a:pPr>
            <a:r>
              <a:rPr lang="zh-CN" altLang="en-US" b="1">
                <a:solidFill>
                  <a:schemeClr val="folHlink"/>
                </a:solidFill>
              </a:rPr>
              <a:t>算法实现</a:t>
            </a:r>
          </a:p>
        </p:txBody>
      </p:sp>
      <p:grpSp>
        <p:nvGrpSpPr>
          <p:cNvPr id="642051" name="Group 3">
            <a:extLst>
              <a:ext uri="{FF2B5EF4-FFF2-40B4-BE49-F238E27FC236}">
                <a16:creationId xmlns:a16="http://schemas.microsoft.com/office/drawing/2014/main" id="{C91CEC4E-2025-EE47-ABD8-2D624F3AEB7B}"/>
              </a:ext>
            </a:extLst>
          </p:cNvPr>
          <p:cNvGrpSpPr>
            <a:grpSpLocks/>
          </p:cNvGrpSpPr>
          <p:nvPr/>
        </p:nvGrpSpPr>
        <p:grpSpPr bwMode="auto">
          <a:xfrm>
            <a:off x="1828800" y="188914"/>
            <a:ext cx="8731250" cy="3024187"/>
            <a:chOff x="192" y="164"/>
            <a:chExt cx="5500" cy="1905"/>
          </a:xfrm>
        </p:grpSpPr>
        <p:grpSp>
          <p:nvGrpSpPr>
            <p:cNvPr id="642052" name="Group 4">
              <a:extLst>
                <a:ext uri="{FF2B5EF4-FFF2-40B4-BE49-F238E27FC236}">
                  <a16:creationId xmlns:a16="http://schemas.microsoft.com/office/drawing/2014/main" id="{358C6912-51C9-5049-8F09-59FD9780BDED}"/>
                </a:ext>
              </a:extLst>
            </p:cNvPr>
            <p:cNvGrpSpPr>
              <a:grpSpLocks/>
            </p:cNvGrpSpPr>
            <p:nvPr/>
          </p:nvGrpSpPr>
          <p:grpSpPr bwMode="auto">
            <a:xfrm>
              <a:off x="192" y="164"/>
              <a:ext cx="991" cy="1596"/>
              <a:chOff x="192" y="164"/>
              <a:chExt cx="991" cy="1596"/>
            </a:xfrm>
          </p:grpSpPr>
          <p:grpSp>
            <p:nvGrpSpPr>
              <p:cNvPr id="642053" name="Group 5">
                <a:extLst>
                  <a:ext uri="{FF2B5EF4-FFF2-40B4-BE49-F238E27FC236}">
                    <a16:creationId xmlns:a16="http://schemas.microsoft.com/office/drawing/2014/main" id="{2AB3891F-1C15-114E-A20B-5B38FAD70560}"/>
                  </a:ext>
                </a:extLst>
              </p:cNvPr>
              <p:cNvGrpSpPr>
                <a:grpSpLocks/>
              </p:cNvGrpSpPr>
              <p:nvPr/>
            </p:nvGrpSpPr>
            <p:grpSpPr bwMode="auto">
              <a:xfrm>
                <a:off x="192" y="164"/>
                <a:ext cx="991" cy="1321"/>
                <a:chOff x="408" y="1384"/>
                <a:chExt cx="991" cy="1321"/>
              </a:xfrm>
            </p:grpSpPr>
            <p:sp>
              <p:nvSpPr>
                <p:cNvPr id="642054" name="Oval 6">
                  <a:extLst>
                    <a:ext uri="{FF2B5EF4-FFF2-40B4-BE49-F238E27FC236}">
                      <a16:creationId xmlns:a16="http://schemas.microsoft.com/office/drawing/2014/main" id="{E8F6ED8C-2996-DD48-AE89-B0519263AF74}"/>
                    </a:ext>
                  </a:extLst>
                </p:cNvPr>
                <p:cNvSpPr>
                  <a:spLocks noChangeArrowheads="1"/>
                </p:cNvSpPr>
                <p:nvPr/>
              </p:nvSpPr>
              <p:spPr bwMode="auto">
                <a:xfrm>
                  <a:off x="432" y="1392"/>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1</a:t>
                  </a:r>
                </a:p>
              </p:txBody>
            </p:sp>
            <p:sp>
              <p:nvSpPr>
                <p:cNvPr id="642055" name="Oval 7">
                  <a:extLst>
                    <a:ext uri="{FF2B5EF4-FFF2-40B4-BE49-F238E27FC236}">
                      <a16:creationId xmlns:a16="http://schemas.microsoft.com/office/drawing/2014/main" id="{02E56F14-C6BE-4342-832A-028D04FFC933}"/>
                    </a:ext>
                  </a:extLst>
                </p:cNvPr>
                <p:cNvSpPr>
                  <a:spLocks noChangeArrowheads="1"/>
                </p:cNvSpPr>
                <p:nvPr/>
              </p:nvSpPr>
              <p:spPr bwMode="auto">
                <a:xfrm>
                  <a:off x="1104" y="1384"/>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642056" name="Oval 8">
                  <a:extLst>
                    <a:ext uri="{FF2B5EF4-FFF2-40B4-BE49-F238E27FC236}">
                      <a16:creationId xmlns:a16="http://schemas.microsoft.com/office/drawing/2014/main" id="{D3DEC6C9-F111-0C49-A5BC-5989DF6F4442}"/>
                    </a:ext>
                  </a:extLst>
                </p:cNvPr>
                <p:cNvSpPr>
                  <a:spLocks noChangeArrowheads="1"/>
                </p:cNvSpPr>
                <p:nvPr/>
              </p:nvSpPr>
              <p:spPr bwMode="auto">
                <a:xfrm>
                  <a:off x="1104" y="1912"/>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642057" name="Oval 9">
                  <a:extLst>
                    <a:ext uri="{FF2B5EF4-FFF2-40B4-BE49-F238E27FC236}">
                      <a16:creationId xmlns:a16="http://schemas.microsoft.com/office/drawing/2014/main" id="{31FD6515-F328-2E45-8316-681460E8E789}"/>
                    </a:ext>
                  </a:extLst>
                </p:cNvPr>
                <p:cNvSpPr>
                  <a:spLocks noChangeArrowheads="1"/>
                </p:cNvSpPr>
                <p:nvPr/>
              </p:nvSpPr>
              <p:spPr bwMode="auto">
                <a:xfrm>
                  <a:off x="432" y="1928"/>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4</a:t>
                  </a:r>
                </a:p>
              </p:txBody>
            </p:sp>
            <p:sp>
              <p:nvSpPr>
                <p:cNvPr id="642058" name="Oval 10">
                  <a:extLst>
                    <a:ext uri="{FF2B5EF4-FFF2-40B4-BE49-F238E27FC236}">
                      <a16:creationId xmlns:a16="http://schemas.microsoft.com/office/drawing/2014/main" id="{5A4F13DB-CAEE-5146-9CA5-9DA46D187406}"/>
                    </a:ext>
                  </a:extLst>
                </p:cNvPr>
                <p:cNvSpPr>
                  <a:spLocks noChangeArrowheads="1"/>
                </p:cNvSpPr>
                <p:nvPr/>
              </p:nvSpPr>
              <p:spPr bwMode="auto">
                <a:xfrm>
                  <a:off x="1096" y="2456"/>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5</a:t>
                  </a:r>
                </a:p>
              </p:txBody>
            </p:sp>
            <p:sp>
              <p:nvSpPr>
                <p:cNvPr id="642059" name="Oval 11">
                  <a:extLst>
                    <a:ext uri="{FF2B5EF4-FFF2-40B4-BE49-F238E27FC236}">
                      <a16:creationId xmlns:a16="http://schemas.microsoft.com/office/drawing/2014/main" id="{51676A9F-B08D-0D4E-8D88-A446AE541C7A}"/>
                    </a:ext>
                  </a:extLst>
                </p:cNvPr>
                <p:cNvSpPr>
                  <a:spLocks noChangeArrowheads="1"/>
                </p:cNvSpPr>
                <p:nvPr/>
              </p:nvSpPr>
              <p:spPr bwMode="auto">
                <a:xfrm>
                  <a:off x="408" y="2456"/>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6</a:t>
                  </a:r>
                </a:p>
              </p:txBody>
            </p:sp>
            <p:sp>
              <p:nvSpPr>
                <p:cNvPr id="642060" name="Line 12">
                  <a:extLst>
                    <a:ext uri="{FF2B5EF4-FFF2-40B4-BE49-F238E27FC236}">
                      <a16:creationId xmlns:a16="http://schemas.microsoft.com/office/drawing/2014/main" id="{6B2349BA-87AC-8B4B-AC64-D0637683226D}"/>
                    </a:ext>
                  </a:extLst>
                </p:cNvPr>
                <p:cNvSpPr>
                  <a:spLocks noChangeShapeType="1"/>
                </p:cNvSpPr>
                <p:nvPr/>
              </p:nvSpPr>
              <p:spPr bwMode="auto">
                <a:xfrm>
                  <a:off x="584" y="1640"/>
                  <a:ext cx="0"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61" name="Line 13">
                  <a:extLst>
                    <a:ext uri="{FF2B5EF4-FFF2-40B4-BE49-F238E27FC236}">
                      <a16:creationId xmlns:a16="http://schemas.microsoft.com/office/drawing/2014/main" id="{93E8BF99-80A1-584B-8927-A6A5B35732B8}"/>
                    </a:ext>
                  </a:extLst>
                </p:cNvPr>
                <p:cNvSpPr>
                  <a:spLocks noChangeShapeType="1"/>
                </p:cNvSpPr>
                <p:nvPr/>
              </p:nvSpPr>
              <p:spPr bwMode="auto">
                <a:xfrm>
                  <a:off x="1248" y="2168"/>
                  <a:ext cx="0"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62" name="Line 14">
                  <a:extLst>
                    <a:ext uri="{FF2B5EF4-FFF2-40B4-BE49-F238E27FC236}">
                      <a16:creationId xmlns:a16="http://schemas.microsoft.com/office/drawing/2014/main" id="{F720C807-B733-E741-BDD7-67E100446478}"/>
                    </a:ext>
                  </a:extLst>
                </p:cNvPr>
                <p:cNvSpPr>
                  <a:spLocks noChangeShapeType="1"/>
                </p:cNvSpPr>
                <p:nvPr/>
              </p:nvSpPr>
              <p:spPr bwMode="auto">
                <a:xfrm>
                  <a:off x="576" y="2168"/>
                  <a:ext cx="0" cy="288"/>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63" name="Line 15">
                  <a:extLst>
                    <a:ext uri="{FF2B5EF4-FFF2-40B4-BE49-F238E27FC236}">
                      <a16:creationId xmlns:a16="http://schemas.microsoft.com/office/drawing/2014/main" id="{B2531521-8DEA-DF4C-928A-422513FE4E2E}"/>
                    </a:ext>
                  </a:extLst>
                </p:cNvPr>
                <p:cNvSpPr>
                  <a:spLocks noChangeShapeType="1"/>
                </p:cNvSpPr>
                <p:nvPr/>
              </p:nvSpPr>
              <p:spPr bwMode="auto">
                <a:xfrm>
                  <a:off x="1248" y="1632"/>
                  <a:ext cx="0" cy="288"/>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64" name="Line 16">
                  <a:extLst>
                    <a:ext uri="{FF2B5EF4-FFF2-40B4-BE49-F238E27FC236}">
                      <a16:creationId xmlns:a16="http://schemas.microsoft.com/office/drawing/2014/main" id="{E1E4A06E-5C3F-8349-B709-A2343AE15F31}"/>
                    </a:ext>
                  </a:extLst>
                </p:cNvPr>
                <p:cNvSpPr>
                  <a:spLocks noChangeShapeType="1"/>
                </p:cNvSpPr>
                <p:nvPr/>
              </p:nvSpPr>
              <p:spPr bwMode="auto">
                <a:xfrm>
                  <a:off x="712" y="2592"/>
                  <a:ext cx="38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65" name="Line 17">
                  <a:extLst>
                    <a:ext uri="{FF2B5EF4-FFF2-40B4-BE49-F238E27FC236}">
                      <a16:creationId xmlns:a16="http://schemas.microsoft.com/office/drawing/2014/main" id="{B55EB05D-2DF2-8E4D-BB6D-93255CE29636}"/>
                    </a:ext>
                  </a:extLst>
                </p:cNvPr>
                <p:cNvSpPr>
                  <a:spLocks noChangeShapeType="1"/>
                </p:cNvSpPr>
                <p:nvPr/>
              </p:nvSpPr>
              <p:spPr bwMode="auto">
                <a:xfrm>
                  <a:off x="728" y="1520"/>
                  <a:ext cx="38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66" name="Line 18">
                  <a:extLst>
                    <a:ext uri="{FF2B5EF4-FFF2-40B4-BE49-F238E27FC236}">
                      <a16:creationId xmlns:a16="http://schemas.microsoft.com/office/drawing/2014/main" id="{576B3392-C2FC-BA41-A725-1497F57D0491}"/>
                    </a:ext>
                  </a:extLst>
                </p:cNvPr>
                <p:cNvSpPr>
                  <a:spLocks noChangeShapeType="1"/>
                </p:cNvSpPr>
                <p:nvPr/>
              </p:nvSpPr>
              <p:spPr bwMode="auto">
                <a:xfrm>
                  <a:off x="712" y="1584"/>
                  <a:ext cx="431" cy="36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67" name="Line 19">
                  <a:extLst>
                    <a:ext uri="{FF2B5EF4-FFF2-40B4-BE49-F238E27FC236}">
                      <a16:creationId xmlns:a16="http://schemas.microsoft.com/office/drawing/2014/main" id="{BB17844F-3833-CC49-A36F-0657613DC723}"/>
                    </a:ext>
                  </a:extLst>
                </p:cNvPr>
                <p:cNvSpPr>
                  <a:spLocks noChangeShapeType="1"/>
                </p:cNvSpPr>
                <p:nvPr/>
              </p:nvSpPr>
              <p:spPr bwMode="auto">
                <a:xfrm>
                  <a:off x="688" y="2125"/>
                  <a:ext cx="442" cy="38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68" name="Line 20">
                  <a:extLst>
                    <a:ext uri="{FF2B5EF4-FFF2-40B4-BE49-F238E27FC236}">
                      <a16:creationId xmlns:a16="http://schemas.microsoft.com/office/drawing/2014/main" id="{8C5B6289-B6CA-FA4A-8359-4142E3378EA3}"/>
                    </a:ext>
                  </a:extLst>
                </p:cNvPr>
                <p:cNvSpPr>
                  <a:spLocks noChangeShapeType="1"/>
                </p:cNvSpPr>
                <p:nvPr/>
              </p:nvSpPr>
              <p:spPr bwMode="auto">
                <a:xfrm>
                  <a:off x="728" y="2040"/>
                  <a:ext cx="38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42069" name="Rectangle 21">
                <a:extLst>
                  <a:ext uri="{FF2B5EF4-FFF2-40B4-BE49-F238E27FC236}">
                    <a16:creationId xmlns:a16="http://schemas.microsoft.com/office/drawing/2014/main" id="{8A41EAB7-5C5D-264A-A4FD-BD1B3B6AC01A}"/>
                  </a:ext>
                </a:extLst>
              </p:cNvPr>
              <p:cNvSpPr>
                <a:spLocks noChangeArrowheads="1"/>
              </p:cNvSpPr>
              <p:nvPr/>
            </p:nvSpPr>
            <p:spPr bwMode="auto">
              <a:xfrm>
                <a:off x="288" y="1556"/>
                <a:ext cx="82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有向图</a:t>
                </a:r>
              </a:p>
            </p:txBody>
          </p:sp>
        </p:grpSp>
        <p:grpSp>
          <p:nvGrpSpPr>
            <p:cNvPr id="642070" name="Group 22">
              <a:extLst>
                <a:ext uri="{FF2B5EF4-FFF2-40B4-BE49-F238E27FC236}">
                  <a16:creationId xmlns:a16="http://schemas.microsoft.com/office/drawing/2014/main" id="{54667052-346C-2541-A511-4C5F68EA6D2C}"/>
                </a:ext>
              </a:extLst>
            </p:cNvPr>
            <p:cNvGrpSpPr>
              <a:grpSpLocks/>
            </p:cNvGrpSpPr>
            <p:nvPr/>
          </p:nvGrpSpPr>
          <p:grpSpPr bwMode="auto">
            <a:xfrm>
              <a:off x="1327" y="164"/>
              <a:ext cx="1008" cy="1584"/>
              <a:chOff x="1327" y="164"/>
              <a:chExt cx="1008" cy="1584"/>
            </a:xfrm>
          </p:grpSpPr>
          <p:sp>
            <p:nvSpPr>
              <p:cNvPr id="642071" name="Rectangle 23">
                <a:extLst>
                  <a:ext uri="{FF2B5EF4-FFF2-40B4-BE49-F238E27FC236}">
                    <a16:creationId xmlns:a16="http://schemas.microsoft.com/office/drawing/2014/main" id="{4D9AF22E-7603-7B42-BF64-FA26929305A6}"/>
                  </a:ext>
                </a:extLst>
              </p:cNvPr>
              <p:cNvSpPr>
                <a:spLocks noChangeArrowheads="1"/>
              </p:cNvSpPr>
              <p:nvPr/>
            </p:nvSpPr>
            <p:spPr bwMode="auto">
              <a:xfrm>
                <a:off x="1327" y="1544"/>
                <a:ext cx="9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输出</a:t>
                </a:r>
                <a:r>
                  <a:rPr kumimoji="1" lang="en-US" altLang="zh-CN" sz="2000" b="1">
                    <a:solidFill>
                      <a:srgbClr val="FFFFFF"/>
                    </a:solidFill>
                    <a:latin typeface="Times New Roman" panose="02020603050405020304" pitchFamily="18" charset="0"/>
                    <a:ea typeface="宋体" panose="02010600030101010101" pitchFamily="2" charset="-122"/>
                  </a:rPr>
                  <a:t>v</a:t>
                </a:r>
                <a:r>
                  <a:rPr kumimoji="1" lang="en-US" altLang="zh-CN" sz="2000" b="1" baseline="-18000">
                    <a:solidFill>
                      <a:srgbClr val="FFFFFF"/>
                    </a:solidFill>
                    <a:latin typeface="Times New Roman" panose="02020603050405020304" pitchFamily="18" charset="0"/>
                    <a:ea typeface="宋体" panose="02010600030101010101" pitchFamily="2" charset="-122"/>
                  </a:rPr>
                  <a:t>1</a:t>
                </a:r>
                <a:r>
                  <a:rPr kumimoji="1" lang="zh-CN" altLang="en-US" sz="2000" b="1">
                    <a:solidFill>
                      <a:srgbClr val="FFFFFF"/>
                    </a:solidFill>
                    <a:latin typeface="Times New Roman" panose="02020603050405020304" pitchFamily="18" charset="0"/>
                    <a:ea typeface="宋体" panose="02010600030101010101" pitchFamily="2" charset="-122"/>
                  </a:rPr>
                  <a:t>后</a:t>
                </a:r>
              </a:p>
            </p:txBody>
          </p:sp>
          <p:grpSp>
            <p:nvGrpSpPr>
              <p:cNvPr id="642072" name="Group 24">
                <a:extLst>
                  <a:ext uri="{FF2B5EF4-FFF2-40B4-BE49-F238E27FC236}">
                    <a16:creationId xmlns:a16="http://schemas.microsoft.com/office/drawing/2014/main" id="{6B993225-C8C3-A448-81A4-19AECF0D8747}"/>
                  </a:ext>
                </a:extLst>
              </p:cNvPr>
              <p:cNvGrpSpPr>
                <a:grpSpLocks/>
              </p:cNvGrpSpPr>
              <p:nvPr/>
            </p:nvGrpSpPr>
            <p:grpSpPr bwMode="auto">
              <a:xfrm>
                <a:off x="1344" y="164"/>
                <a:ext cx="991" cy="1321"/>
                <a:chOff x="1344" y="1200"/>
                <a:chExt cx="991" cy="1321"/>
              </a:xfrm>
            </p:grpSpPr>
            <p:sp>
              <p:nvSpPr>
                <p:cNvPr id="642073" name="Oval 25">
                  <a:extLst>
                    <a:ext uri="{FF2B5EF4-FFF2-40B4-BE49-F238E27FC236}">
                      <a16:creationId xmlns:a16="http://schemas.microsoft.com/office/drawing/2014/main" id="{4EC69E39-37B5-7C48-AEE7-C4270607ABF8}"/>
                    </a:ext>
                  </a:extLst>
                </p:cNvPr>
                <p:cNvSpPr>
                  <a:spLocks noChangeArrowheads="1"/>
                </p:cNvSpPr>
                <p:nvPr/>
              </p:nvSpPr>
              <p:spPr bwMode="auto">
                <a:xfrm>
                  <a:off x="1368" y="1744"/>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4</a:t>
                  </a:r>
                </a:p>
              </p:txBody>
            </p:sp>
            <p:sp>
              <p:nvSpPr>
                <p:cNvPr id="642074" name="Oval 26">
                  <a:extLst>
                    <a:ext uri="{FF2B5EF4-FFF2-40B4-BE49-F238E27FC236}">
                      <a16:creationId xmlns:a16="http://schemas.microsoft.com/office/drawing/2014/main" id="{33FF1A49-37A6-5540-B0D3-1A6BA3DDFB7E}"/>
                    </a:ext>
                  </a:extLst>
                </p:cNvPr>
                <p:cNvSpPr>
                  <a:spLocks noChangeArrowheads="1"/>
                </p:cNvSpPr>
                <p:nvPr/>
              </p:nvSpPr>
              <p:spPr bwMode="auto">
                <a:xfrm>
                  <a:off x="2040" y="1200"/>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642075" name="Oval 27">
                  <a:extLst>
                    <a:ext uri="{FF2B5EF4-FFF2-40B4-BE49-F238E27FC236}">
                      <a16:creationId xmlns:a16="http://schemas.microsoft.com/office/drawing/2014/main" id="{27A083A4-8319-3945-8069-ACAB6BCC01EE}"/>
                    </a:ext>
                  </a:extLst>
                </p:cNvPr>
                <p:cNvSpPr>
                  <a:spLocks noChangeArrowheads="1"/>
                </p:cNvSpPr>
                <p:nvPr/>
              </p:nvSpPr>
              <p:spPr bwMode="auto">
                <a:xfrm>
                  <a:off x="2040" y="1728"/>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642076" name="Oval 28">
                  <a:extLst>
                    <a:ext uri="{FF2B5EF4-FFF2-40B4-BE49-F238E27FC236}">
                      <a16:creationId xmlns:a16="http://schemas.microsoft.com/office/drawing/2014/main" id="{BC842633-5A7A-6749-B02A-73D6389F0E6B}"/>
                    </a:ext>
                  </a:extLst>
                </p:cNvPr>
                <p:cNvSpPr>
                  <a:spLocks noChangeArrowheads="1"/>
                </p:cNvSpPr>
                <p:nvPr/>
              </p:nvSpPr>
              <p:spPr bwMode="auto">
                <a:xfrm>
                  <a:off x="2032" y="2272"/>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5</a:t>
                  </a:r>
                </a:p>
              </p:txBody>
            </p:sp>
            <p:sp>
              <p:nvSpPr>
                <p:cNvPr id="642077" name="Oval 29">
                  <a:extLst>
                    <a:ext uri="{FF2B5EF4-FFF2-40B4-BE49-F238E27FC236}">
                      <a16:creationId xmlns:a16="http://schemas.microsoft.com/office/drawing/2014/main" id="{0A0C3191-5EC1-FE49-A5A9-BB86AA5DAE11}"/>
                    </a:ext>
                  </a:extLst>
                </p:cNvPr>
                <p:cNvSpPr>
                  <a:spLocks noChangeArrowheads="1"/>
                </p:cNvSpPr>
                <p:nvPr/>
              </p:nvSpPr>
              <p:spPr bwMode="auto">
                <a:xfrm>
                  <a:off x="1344" y="2272"/>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6</a:t>
                  </a:r>
                </a:p>
              </p:txBody>
            </p:sp>
            <p:sp>
              <p:nvSpPr>
                <p:cNvPr id="642078" name="Line 30">
                  <a:extLst>
                    <a:ext uri="{FF2B5EF4-FFF2-40B4-BE49-F238E27FC236}">
                      <a16:creationId xmlns:a16="http://schemas.microsoft.com/office/drawing/2014/main" id="{C18B549F-454E-054A-A1B8-3DAD0F944243}"/>
                    </a:ext>
                  </a:extLst>
                </p:cNvPr>
                <p:cNvSpPr>
                  <a:spLocks noChangeShapeType="1"/>
                </p:cNvSpPr>
                <p:nvPr/>
              </p:nvSpPr>
              <p:spPr bwMode="auto">
                <a:xfrm>
                  <a:off x="2184" y="1984"/>
                  <a:ext cx="0"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79" name="Line 31">
                  <a:extLst>
                    <a:ext uri="{FF2B5EF4-FFF2-40B4-BE49-F238E27FC236}">
                      <a16:creationId xmlns:a16="http://schemas.microsoft.com/office/drawing/2014/main" id="{0E0DA000-42B7-1641-A266-A9FE516C9979}"/>
                    </a:ext>
                  </a:extLst>
                </p:cNvPr>
                <p:cNvSpPr>
                  <a:spLocks noChangeShapeType="1"/>
                </p:cNvSpPr>
                <p:nvPr/>
              </p:nvSpPr>
              <p:spPr bwMode="auto">
                <a:xfrm>
                  <a:off x="1512" y="1984"/>
                  <a:ext cx="0" cy="288"/>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80" name="Line 32">
                  <a:extLst>
                    <a:ext uri="{FF2B5EF4-FFF2-40B4-BE49-F238E27FC236}">
                      <a16:creationId xmlns:a16="http://schemas.microsoft.com/office/drawing/2014/main" id="{3D518FA1-F1AB-FF48-A62A-3A8A7F39D7CB}"/>
                    </a:ext>
                  </a:extLst>
                </p:cNvPr>
                <p:cNvSpPr>
                  <a:spLocks noChangeShapeType="1"/>
                </p:cNvSpPr>
                <p:nvPr/>
              </p:nvSpPr>
              <p:spPr bwMode="auto">
                <a:xfrm>
                  <a:off x="2184" y="1448"/>
                  <a:ext cx="0" cy="288"/>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81" name="Line 33">
                  <a:extLst>
                    <a:ext uri="{FF2B5EF4-FFF2-40B4-BE49-F238E27FC236}">
                      <a16:creationId xmlns:a16="http://schemas.microsoft.com/office/drawing/2014/main" id="{8FA8844D-5980-654B-8E91-4929F1BE88DA}"/>
                    </a:ext>
                  </a:extLst>
                </p:cNvPr>
                <p:cNvSpPr>
                  <a:spLocks noChangeShapeType="1"/>
                </p:cNvSpPr>
                <p:nvPr/>
              </p:nvSpPr>
              <p:spPr bwMode="auto">
                <a:xfrm>
                  <a:off x="1648" y="2408"/>
                  <a:ext cx="38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82" name="Line 34">
                  <a:extLst>
                    <a:ext uri="{FF2B5EF4-FFF2-40B4-BE49-F238E27FC236}">
                      <a16:creationId xmlns:a16="http://schemas.microsoft.com/office/drawing/2014/main" id="{5BFC5A3B-A7D3-9445-AD72-B013CBF5053D}"/>
                    </a:ext>
                  </a:extLst>
                </p:cNvPr>
                <p:cNvSpPr>
                  <a:spLocks noChangeShapeType="1"/>
                </p:cNvSpPr>
                <p:nvPr/>
              </p:nvSpPr>
              <p:spPr bwMode="auto">
                <a:xfrm>
                  <a:off x="1624" y="1941"/>
                  <a:ext cx="442" cy="38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83" name="Line 35">
                  <a:extLst>
                    <a:ext uri="{FF2B5EF4-FFF2-40B4-BE49-F238E27FC236}">
                      <a16:creationId xmlns:a16="http://schemas.microsoft.com/office/drawing/2014/main" id="{488107CE-197D-2F44-9B13-EDBAD6B47629}"/>
                    </a:ext>
                  </a:extLst>
                </p:cNvPr>
                <p:cNvSpPr>
                  <a:spLocks noChangeShapeType="1"/>
                </p:cNvSpPr>
                <p:nvPr/>
              </p:nvSpPr>
              <p:spPr bwMode="auto">
                <a:xfrm>
                  <a:off x="1664" y="1856"/>
                  <a:ext cx="38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42084" name="Rectangle 36">
              <a:extLst>
                <a:ext uri="{FF2B5EF4-FFF2-40B4-BE49-F238E27FC236}">
                  <a16:creationId xmlns:a16="http://schemas.microsoft.com/office/drawing/2014/main" id="{37910A6F-3F0C-9F48-A0A9-750D58D69ACC}"/>
                </a:ext>
              </a:extLst>
            </p:cNvPr>
            <p:cNvSpPr>
              <a:spLocks noChangeArrowheads="1"/>
            </p:cNvSpPr>
            <p:nvPr/>
          </p:nvSpPr>
          <p:spPr bwMode="auto">
            <a:xfrm>
              <a:off x="1728" y="1865"/>
              <a:ext cx="233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7-23  </a:t>
              </a:r>
              <a:r>
                <a:rPr kumimoji="1" lang="zh-CN" altLang="en-US" sz="2000" b="1">
                  <a:solidFill>
                    <a:srgbClr val="FFFFFF"/>
                  </a:solidFill>
                  <a:latin typeface="Times New Roman" panose="02020603050405020304" pitchFamily="18" charset="0"/>
                  <a:ea typeface="宋体" panose="02010600030101010101" pitchFamily="2" charset="-122"/>
                </a:rPr>
                <a:t>有向图的拓扑排序过程</a:t>
              </a:r>
            </a:p>
          </p:txBody>
        </p:sp>
        <p:grpSp>
          <p:nvGrpSpPr>
            <p:cNvPr id="642085" name="Group 37">
              <a:extLst>
                <a:ext uri="{FF2B5EF4-FFF2-40B4-BE49-F238E27FC236}">
                  <a16:creationId xmlns:a16="http://schemas.microsoft.com/office/drawing/2014/main" id="{F4A8FA1A-7C63-D043-84C8-728CBBBE96F7}"/>
                </a:ext>
              </a:extLst>
            </p:cNvPr>
            <p:cNvGrpSpPr>
              <a:grpSpLocks/>
            </p:cNvGrpSpPr>
            <p:nvPr/>
          </p:nvGrpSpPr>
          <p:grpSpPr bwMode="auto">
            <a:xfrm>
              <a:off x="2496" y="164"/>
              <a:ext cx="1008" cy="1584"/>
              <a:chOff x="2496" y="164"/>
              <a:chExt cx="1008" cy="1584"/>
            </a:xfrm>
          </p:grpSpPr>
          <p:sp>
            <p:nvSpPr>
              <p:cNvPr id="642086" name="Rectangle 38">
                <a:extLst>
                  <a:ext uri="{FF2B5EF4-FFF2-40B4-BE49-F238E27FC236}">
                    <a16:creationId xmlns:a16="http://schemas.microsoft.com/office/drawing/2014/main" id="{31A3C579-1B8A-424F-A2E3-83DC1A51AD8A}"/>
                  </a:ext>
                </a:extLst>
              </p:cNvPr>
              <p:cNvSpPr>
                <a:spLocks noChangeArrowheads="1"/>
              </p:cNvSpPr>
              <p:nvPr/>
            </p:nvSpPr>
            <p:spPr bwMode="auto">
              <a:xfrm>
                <a:off x="2496" y="1544"/>
                <a:ext cx="97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输出</a:t>
                </a:r>
                <a:r>
                  <a:rPr kumimoji="1" lang="en-US" altLang="zh-CN" sz="2000" b="1">
                    <a:solidFill>
                      <a:srgbClr val="FFFFFF"/>
                    </a:solidFill>
                    <a:latin typeface="Times New Roman" panose="02020603050405020304" pitchFamily="18" charset="0"/>
                    <a:ea typeface="宋体" panose="02010600030101010101" pitchFamily="2" charset="-122"/>
                  </a:rPr>
                  <a:t>v</a:t>
                </a:r>
                <a:r>
                  <a:rPr kumimoji="1" lang="en-US" altLang="zh-CN" sz="2000" b="1" baseline="-18000">
                    <a:solidFill>
                      <a:srgbClr val="FFFFFF"/>
                    </a:solidFill>
                    <a:latin typeface="Times New Roman" panose="02020603050405020304" pitchFamily="18" charset="0"/>
                    <a:ea typeface="宋体" panose="02010600030101010101" pitchFamily="2" charset="-122"/>
                  </a:rPr>
                  <a:t>6</a:t>
                </a:r>
                <a:r>
                  <a:rPr kumimoji="1" lang="zh-CN" altLang="en-US" sz="2000" b="1">
                    <a:solidFill>
                      <a:srgbClr val="FFFFFF"/>
                    </a:solidFill>
                    <a:latin typeface="Times New Roman" panose="02020603050405020304" pitchFamily="18" charset="0"/>
                    <a:ea typeface="宋体" panose="02010600030101010101" pitchFamily="2" charset="-122"/>
                  </a:rPr>
                  <a:t>后</a:t>
                </a:r>
              </a:p>
            </p:txBody>
          </p:sp>
          <p:grpSp>
            <p:nvGrpSpPr>
              <p:cNvPr id="642087" name="Group 39">
                <a:extLst>
                  <a:ext uri="{FF2B5EF4-FFF2-40B4-BE49-F238E27FC236}">
                    <a16:creationId xmlns:a16="http://schemas.microsoft.com/office/drawing/2014/main" id="{4DA849A8-67DB-884F-AA87-17DFE23847D8}"/>
                  </a:ext>
                </a:extLst>
              </p:cNvPr>
              <p:cNvGrpSpPr>
                <a:grpSpLocks/>
              </p:cNvGrpSpPr>
              <p:nvPr/>
            </p:nvGrpSpPr>
            <p:grpSpPr bwMode="auto">
              <a:xfrm>
                <a:off x="2537" y="164"/>
                <a:ext cx="967" cy="1321"/>
                <a:chOff x="2441" y="1200"/>
                <a:chExt cx="967" cy="1321"/>
              </a:xfrm>
            </p:grpSpPr>
            <p:sp>
              <p:nvSpPr>
                <p:cNvPr id="642088" name="Oval 40">
                  <a:extLst>
                    <a:ext uri="{FF2B5EF4-FFF2-40B4-BE49-F238E27FC236}">
                      <a16:creationId xmlns:a16="http://schemas.microsoft.com/office/drawing/2014/main" id="{0028E55F-F465-404E-9B93-1B6D68E3B505}"/>
                    </a:ext>
                  </a:extLst>
                </p:cNvPr>
                <p:cNvSpPr>
                  <a:spLocks noChangeArrowheads="1"/>
                </p:cNvSpPr>
                <p:nvPr/>
              </p:nvSpPr>
              <p:spPr bwMode="auto">
                <a:xfrm>
                  <a:off x="2441" y="1744"/>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4</a:t>
                  </a:r>
                </a:p>
              </p:txBody>
            </p:sp>
            <p:sp>
              <p:nvSpPr>
                <p:cNvPr id="642089" name="Oval 41">
                  <a:extLst>
                    <a:ext uri="{FF2B5EF4-FFF2-40B4-BE49-F238E27FC236}">
                      <a16:creationId xmlns:a16="http://schemas.microsoft.com/office/drawing/2014/main" id="{F9AF614D-C57F-6243-B388-1A9366C4EE9F}"/>
                    </a:ext>
                  </a:extLst>
                </p:cNvPr>
                <p:cNvSpPr>
                  <a:spLocks noChangeArrowheads="1"/>
                </p:cNvSpPr>
                <p:nvPr/>
              </p:nvSpPr>
              <p:spPr bwMode="auto">
                <a:xfrm>
                  <a:off x="3113" y="1200"/>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642090" name="Oval 42">
                  <a:extLst>
                    <a:ext uri="{FF2B5EF4-FFF2-40B4-BE49-F238E27FC236}">
                      <a16:creationId xmlns:a16="http://schemas.microsoft.com/office/drawing/2014/main" id="{5D68B164-975B-5E46-8187-6536F4F7885E}"/>
                    </a:ext>
                  </a:extLst>
                </p:cNvPr>
                <p:cNvSpPr>
                  <a:spLocks noChangeArrowheads="1"/>
                </p:cNvSpPr>
                <p:nvPr/>
              </p:nvSpPr>
              <p:spPr bwMode="auto">
                <a:xfrm>
                  <a:off x="3113" y="1728"/>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642091" name="Oval 43">
                  <a:extLst>
                    <a:ext uri="{FF2B5EF4-FFF2-40B4-BE49-F238E27FC236}">
                      <a16:creationId xmlns:a16="http://schemas.microsoft.com/office/drawing/2014/main" id="{F7280714-C25F-884A-9064-432A5026484C}"/>
                    </a:ext>
                  </a:extLst>
                </p:cNvPr>
                <p:cNvSpPr>
                  <a:spLocks noChangeArrowheads="1"/>
                </p:cNvSpPr>
                <p:nvPr/>
              </p:nvSpPr>
              <p:spPr bwMode="auto">
                <a:xfrm>
                  <a:off x="3105" y="2272"/>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5</a:t>
                  </a:r>
                </a:p>
              </p:txBody>
            </p:sp>
            <p:sp>
              <p:nvSpPr>
                <p:cNvPr id="642092" name="Line 44">
                  <a:extLst>
                    <a:ext uri="{FF2B5EF4-FFF2-40B4-BE49-F238E27FC236}">
                      <a16:creationId xmlns:a16="http://schemas.microsoft.com/office/drawing/2014/main" id="{F5F9FB45-352F-8F4D-ABBC-FE343246A222}"/>
                    </a:ext>
                  </a:extLst>
                </p:cNvPr>
                <p:cNvSpPr>
                  <a:spLocks noChangeShapeType="1"/>
                </p:cNvSpPr>
                <p:nvPr/>
              </p:nvSpPr>
              <p:spPr bwMode="auto">
                <a:xfrm>
                  <a:off x="3257" y="1984"/>
                  <a:ext cx="0"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93" name="Line 45">
                  <a:extLst>
                    <a:ext uri="{FF2B5EF4-FFF2-40B4-BE49-F238E27FC236}">
                      <a16:creationId xmlns:a16="http://schemas.microsoft.com/office/drawing/2014/main" id="{AA50E294-0D3E-1B47-9420-BBE4BBE0EF21}"/>
                    </a:ext>
                  </a:extLst>
                </p:cNvPr>
                <p:cNvSpPr>
                  <a:spLocks noChangeShapeType="1"/>
                </p:cNvSpPr>
                <p:nvPr/>
              </p:nvSpPr>
              <p:spPr bwMode="auto">
                <a:xfrm>
                  <a:off x="3257" y="1448"/>
                  <a:ext cx="0" cy="288"/>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94" name="Line 46">
                  <a:extLst>
                    <a:ext uri="{FF2B5EF4-FFF2-40B4-BE49-F238E27FC236}">
                      <a16:creationId xmlns:a16="http://schemas.microsoft.com/office/drawing/2014/main" id="{44A0F0F2-AABC-8943-ADC2-0902975F0525}"/>
                    </a:ext>
                  </a:extLst>
                </p:cNvPr>
                <p:cNvSpPr>
                  <a:spLocks noChangeShapeType="1"/>
                </p:cNvSpPr>
                <p:nvPr/>
              </p:nvSpPr>
              <p:spPr bwMode="auto">
                <a:xfrm>
                  <a:off x="2697" y="1941"/>
                  <a:ext cx="442" cy="38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095" name="Line 47">
                  <a:extLst>
                    <a:ext uri="{FF2B5EF4-FFF2-40B4-BE49-F238E27FC236}">
                      <a16:creationId xmlns:a16="http://schemas.microsoft.com/office/drawing/2014/main" id="{78F55B90-4511-1A49-A1A6-01FE0AD50AE4}"/>
                    </a:ext>
                  </a:extLst>
                </p:cNvPr>
                <p:cNvSpPr>
                  <a:spLocks noChangeShapeType="1"/>
                </p:cNvSpPr>
                <p:nvPr/>
              </p:nvSpPr>
              <p:spPr bwMode="auto">
                <a:xfrm>
                  <a:off x="2737" y="1856"/>
                  <a:ext cx="38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642096" name="Group 48">
              <a:extLst>
                <a:ext uri="{FF2B5EF4-FFF2-40B4-BE49-F238E27FC236}">
                  <a16:creationId xmlns:a16="http://schemas.microsoft.com/office/drawing/2014/main" id="{078B5673-3E67-6F46-95FF-90EB3AC6AA6C}"/>
                </a:ext>
              </a:extLst>
            </p:cNvPr>
            <p:cNvGrpSpPr>
              <a:grpSpLocks/>
            </p:cNvGrpSpPr>
            <p:nvPr/>
          </p:nvGrpSpPr>
          <p:grpSpPr bwMode="auto">
            <a:xfrm>
              <a:off x="3598" y="164"/>
              <a:ext cx="1006" cy="1584"/>
              <a:chOff x="3552" y="164"/>
              <a:chExt cx="1006" cy="1584"/>
            </a:xfrm>
          </p:grpSpPr>
          <p:sp>
            <p:nvSpPr>
              <p:cNvPr id="642097" name="Rectangle 49">
                <a:extLst>
                  <a:ext uri="{FF2B5EF4-FFF2-40B4-BE49-F238E27FC236}">
                    <a16:creationId xmlns:a16="http://schemas.microsoft.com/office/drawing/2014/main" id="{1878AFE6-9F01-0749-8318-34F419C88682}"/>
                  </a:ext>
                </a:extLst>
              </p:cNvPr>
              <p:cNvSpPr>
                <a:spLocks noChangeArrowheads="1"/>
              </p:cNvSpPr>
              <p:nvPr/>
            </p:nvSpPr>
            <p:spPr bwMode="auto">
              <a:xfrm>
                <a:off x="3552" y="1544"/>
                <a:ext cx="100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(d)  </a:t>
                </a:r>
                <a:r>
                  <a:rPr kumimoji="1" lang="zh-CN" altLang="en-US" sz="2000" b="1">
                    <a:solidFill>
                      <a:srgbClr val="FFFFFF"/>
                    </a:solidFill>
                    <a:latin typeface="Times New Roman" panose="02020603050405020304" pitchFamily="18" charset="0"/>
                    <a:ea typeface="宋体" panose="02010600030101010101" pitchFamily="2" charset="-122"/>
                  </a:rPr>
                  <a:t>输出</a:t>
                </a:r>
                <a:r>
                  <a:rPr kumimoji="1" lang="en-US" altLang="zh-CN" sz="2000" b="1">
                    <a:solidFill>
                      <a:srgbClr val="FFFFFF"/>
                    </a:solidFill>
                    <a:latin typeface="Times New Roman" panose="02020603050405020304" pitchFamily="18" charset="0"/>
                    <a:ea typeface="宋体" panose="02010600030101010101" pitchFamily="2" charset="-122"/>
                  </a:rPr>
                  <a:t>v</a:t>
                </a:r>
                <a:r>
                  <a:rPr kumimoji="1" lang="en-US" altLang="zh-CN" sz="2000" b="1" baseline="-18000">
                    <a:solidFill>
                      <a:srgbClr val="FFFFFF"/>
                    </a:solidFill>
                    <a:latin typeface="Times New Roman" panose="02020603050405020304" pitchFamily="18" charset="0"/>
                    <a:ea typeface="宋体" panose="02010600030101010101" pitchFamily="2" charset="-122"/>
                  </a:rPr>
                  <a:t>4</a:t>
                </a:r>
                <a:r>
                  <a:rPr kumimoji="1" lang="zh-CN" altLang="en-US" sz="2000" b="1">
                    <a:solidFill>
                      <a:srgbClr val="FFFFFF"/>
                    </a:solidFill>
                    <a:latin typeface="Times New Roman" panose="02020603050405020304" pitchFamily="18" charset="0"/>
                    <a:ea typeface="宋体" panose="02010600030101010101" pitchFamily="2" charset="-122"/>
                  </a:rPr>
                  <a:t>后</a:t>
                </a:r>
              </a:p>
            </p:txBody>
          </p:sp>
          <p:grpSp>
            <p:nvGrpSpPr>
              <p:cNvPr id="642098" name="Group 50">
                <a:extLst>
                  <a:ext uri="{FF2B5EF4-FFF2-40B4-BE49-F238E27FC236}">
                    <a16:creationId xmlns:a16="http://schemas.microsoft.com/office/drawing/2014/main" id="{095FB364-860D-9841-9997-90FE43F90293}"/>
                  </a:ext>
                </a:extLst>
              </p:cNvPr>
              <p:cNvGrpSpPr>
                <a:grpSpLocks/>
              </p:cNvGrpSpPr>
              <p:nvPr/>
            </p:nvGrpSpPr>
            <p:grpSpPr bwMode="auto">
              <a:xfrm>
                <a:off x="3888" y="164"/>
                <a:ext cx="303" cy="1321"/>
                <a:chOff x="4257" y="1200"/>
                <a:chExt cx="303" cy="1321"/>
              </a:xfrm>
            </p:grpSpPr>
            <p:sp>
              <p:nvSpPr>
                <p:cNvPr id="642099" name="Oval 51">
                  <a:extLst>
                    <a:ext uri="{FF2B5EF4-FFF2-40B4-BE49-F238E27FC236}">
                      <a16:creationId xmlns:a16="http://schemas.microsoft.com/office/drawing/2014/main" id="{ACF7ED4B-4AD2-414E-B0C2-B144ABE33007}"/>
                    </a:ext>
                  </a:extLst>
                </p:cNvPr>
                <p:cNvSpPr>
                  <a:spLocks noChangeArrowheads="1"/>
                </p:cNvSpPr>
                <p:nvPr/>
              </p:nvSpPr>
              <p:spPr bwMode="auto">
                <a:xfrm>
                  <a:off x="4265" y="1200"/>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642100" name="Oval 52">
                  <a:extLst>
                    <a:ext uri="{FF2B5EF4-FFF2-40B4-BE49-F238E27FC236}">
                      <a16:creationId xmlns:a16="http://schemas.microsoft.com/office/drawing/2014/main" id="{6F070384-F3B6-384D-9931-B8F20F051366}"/>
                    </a:ext>
                  </a:extLst>
                </p:cNvPr>
                <p:cNvSpPr>
                  <a:spLocks noChangeArrowheads="1"/>
                </p:cNvSpPr>
                <p:nvPr/>
              </p:nvSpPr>
              <p:spPr bwMode="auto">
                <a:xfrm>
                  <a:off x="4265" y="1728"/>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642101" name="Oval 53">
                  <a:extLst>
                    <a:ext uri="{FF2B5EF4-FFF2-40B4-BE49-F238E27FC236}">
                      <a16:creationId xmlns:a16="http://schemas.microsoft.com/office/drawing/2014/main" id="{3F893C28-E506-454A-A7B7-A348E7DD5073}"/>
                    </a:ext>
                  </a:extLst>
                </p:cNvPr>
                <p:cNvSpPr>
                  <a:spLocks noChangeArrowheads="1"/>
                </p:cNvSpPr>
                <p:nvPr/>
              </p:nvSpPr>
              <p:spPr bwMode="auto">
                <a:xfrm>
                  <a:off x="4257" y="2272"/>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5</a:t>
                  </a:r>
                </a:p>
              </p:txBody>
            </p:sp>
            <p:sp>
              <p:nvSpPr>
                <p:cNvPr id="642102" name="Line 54">
                  <a:extLst>
                    <a:ext uri="{FF2B5EF4-FFF2-40B4-BE49-F238E27FC236}">
                      <a16:creationId xmlns:a16="http://schemas.microsoft.com/office/drawing/2014/main" id="{1192E4F8-1C44-0041-9E50-BE67C8A7D0E2}"/>
                    </a:ext>
                  </a:extLst>
                </p:cNvPr>
                <p:cNvSpPr>
                  <a:spLocks noChangeShapeType="1"/>
                </p:cNvSpPr>
                <p:nvPr/>
              </p:nvSpPr>
              <p:spPr bwMode="auto">
                <a:xfrm>
                  <a:off x="4409" y="1984"/>
                  <a:ext cx="0"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2103" name="Line 55">
                  <a:extLst>
                    <a:ext uri="{FF2B5EF4-FFF2-40B4-BE49-F238E27FC236}">
                      <a16:creationId xmlns:a16="http://schemas.microsoft.com/office/drawing/2014/main" id="{F43D2C2C-298C-2940-8A5B-EC4EF59A3479}"/>
                    </a:ext>
                  </a:extLst>
                </p:cNvPr>
                <p:cNvSpPr>
                  <a:spLocks noChangeShapeType="1"/>
                </p:cNvSpPr>
                <p:nvPr/>
              </p:nvSpPr>
              <p:spPr bwMode="auto">
                <a:xfrm>
                  <a:off x="4409" y="1448"/>
                  <a:ext cx="0" cy="288"/>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642104" name="Group 56">
              <a:extLst>
                <a:ext uri="{FF2B5EF4-FFF2-40B4-BE49-F238E27FC236}">
                  <a16:creationId xmlns:a16="http://schemas.microsoft.com/office/drawing/2014/main" id="{36781B29-C535-314A-B9ED-400749828083}"/>
                </a:ext>
              </a:extLst>
            </p:cNvPr>
            <p:cNvGrpSpPr>
              <a:grpSpLocks/>
            </p:cNvGrpSpPr>
            <p:nvPr/>
          </p:nvGrpSpPr>
          <p:grpSpPr bwMode="auto">
            <a:xfrm>
              <a:off x="4681" y="164"/>
              <a:ext cx="1011" cy="1584"/>
              <a:chOff x="4591" y="164"/>
              <a:chExt cx="1011" cy="1584"/>
            </a:xfrm>
          </p:grpSpPr>
          <p:sp>
            <p:nvSpPr>
              <p:cNvPr id="642105" name="Rectangle 57">
                <a:extLst>
                  <a:ext uri="{FF2B5EF4-FFF2-40B4-BE49-F238E27FC236}">
                    <a16:creationId xmlns:a16="http://schemas.microsoft.com/office/drawing/2014/main" id="{343612DF-3A42-0149-97DD-8EC74B6F0071}"/>
                  </a:ext>
                </a:extLst>
              </p:cNvPr>
              <p:cNvSpPr>
                <a:spLocks noChangeArrowheads="1"/>
              </p:cNvSpPr>
              <p:nvPr/>
            </p:nvSpPr>
            <p:spPr bwMode="auto">
              <a:xfrm>
                <a:off x="4591" y="1544"/>
                <a:ext cx="101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(e)  </a:t>
                </a:r>
                <a:r>
                  <a:rPr kumimoji="1" lang="zh-CN" altLang="en-US" sz="2000" b="1">
                    <a:solidFill>
                      <a:srgbClr val="FFFFFF"/>
                    </a:solidFill>
                    <a:latin typeface="Times New Roman" panose="02020603050405020304" pitchFamily="18" charset="0"/>
                    <a:ea typeface="宋体" panose="02010600030101010101" pitchFamily="2" charset="-122"/>
                  </a:rPr>
                  <a:t>输出</a:t>
                </a:r>
                <a:r>
                  <a:rPr kumimoji="1" lang="en-US" altLang="zh-CN" sz="2000" b="1">
                    <a:solidFill>
                      <a:srgbClr val="FFFFFF"/>
                    </a:solidFill>
                    <a:latin typeface="Times New Roman" panose="02020603050405020304" pitchFamily="18" charset="0"/>
                    <a:ea typeface="宋体" panose="02010600030101010101" pitchFamily="2" charset="-122"/>
                  </a:rPr>
                  <a:t>v</a:t>
                </a:r>
                <a:r>
                  <a:rPr kumimoji="1" lang="en-US" altLang="zh-CN" sz="2000" b="1" baseline="-18000">
                    <a:solidFill>
                      <a:srgbClr val="FFFFFF"/>
                    </a:solidFill>
                    <a:latin typeface="Times New Roman" panose="02020603050405020304" pitchFamily="18" charset="0"/>
                    <a:ea typeface="宋体" panose="02010600030101010101" pitchFamily="2" charset="-122"/>
                  </a:rPr>
                  <a:t>3</a:t>
                </a:r>
                <a:r>
                  <a:rPr kumimoji="1" lang="zh-CN" altLang="en-US" sz="2000" b="1">
                    <a:solidFill>
                      <a:srgbClr val="FFFFFF"/>
                    </a:solidFill>
                    <a:latin typeface="Times New Roman" panose="02020603050405020304" pitchFamily="18" charset="0"/>
                    <a:ea typeface="宋体" panose="02010600030101010101" pitchFamily="2" charset="-122"/>
                  </a:rPr>
                  <a:t>后</a:t>
                </a:r>
              </a:p>
            </p:txBody>
          </p:sp>
          <p:sp>
            <p:nvSpPr>
              <p:cNvPr id="642106" name="Oval 58">
                <a:extLst>
                  <a:ext uri="{FF2B5EF4-FFF2-40B4-BE49-F238E27FC236}">
                    <a16:creationId xmlns:a16="http://schemas.microsoft.com/office/drawing/2014/main" id="{49508F5F-A555-4D42-9C62-C51083A0FFE7}"/>
                  </a:ext>
                </a:extLst>
              </p:cNvPr>
              <p:cNvSpPr>
                <a:spLocks noChangeArrowheads="1"/>
              </p:cNvSpPr>
              <p:nvPr/>
            </p:nvSpPr>
            <p:spPr bwMode="auto">
              <a:xfrm>
                <a:off x="4935" y="164"/>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642107" name="Oval 59">
                <a:extLst>
                  <a:ext uri="{FF2B5EF4-FFF2-40B4-BE49-F238E27FC236}">
                    <a16:creationId xmlns:a16="http://schemas.microsoft.com/office/drawing/2014/main" id="{2A61A81F-5350-CC46-9D4E-0023ECEDC374}"/>
                  </a:ext>
                </a:extLst>
              </p:cNvPr>
              <p:cNvSpPr>
                <a:spLocks noChangeArrowheads="1"/>
              </p:cNvSpPr>
              <p:nvPr/>
            </p:nvSpPr>
            <p:spPr bwMode="auto">
              <a:xfrm>
                <a:off x="4927" y="1236"/>
                <a:ext cx="295"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5</a:t>
                </a:r>
              </a:p>
            </p:txBody>
          </p:sp>
        </p:grpSp>
      </p:grpSp>
    </p:spTree>
    <p:extLst>
      <p:ext uri="{BB962C8B-B14F-4D97-AF65-F5344CB8AC3E}">
        <p14:creationId xmlns:p14="http://schemas.microsoft.com/office/powerpoint/2010/main" val="41615765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3074" name="Rectangle 2">
            <a:extLst>
              <a:ext uri="{FF2B5EF4-FFF2-40B4-BE49-F238E27FC236}">
                <a16:creationId xmlns:a16="http://schemas.microsoft.com/office/drawing/2014/main" id="{61886F85-97FD-D145-92A8-5B020B2DFCA3}"/>
              </a:ext>
            </a:extLst>
          </p:cNvPr>
          <p:cNvSpPr>
            <a:spLocks noChangeArrowheads="1"/>
          </p:cNvSpPr>
          <p:nvPr/>
        </p:nvSpPr>
        <p:spPr bwMode="auto">
          <a:xfrm>
            <a:off x="1676401" y="192088"/>
            <a:ext cx="8812213"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en-US" altLang="zh-CN" sz="3200" b="1">
                <a:solidFill>
                  <a:srgbClr val="FFCC66"/>
                </a:solidFill>
              </a:rPr>
              <a:t>(1)</a:t>
            </a:r>
            <a:r>
              <a:rPr lang="en-US" altLang="zh-CN" sz="3200" b="1">
                <a:solidFill>
                  <a:srgbClr val="FFCC66"/>
                </a:solidFill>
                <a:latin typeface="宋体" panose="02010600030101010101" pitchFamily="2" charset="-122"/>
              </a:rPr>
              <a:t> </a:t>
            </a:r>
            <a:r>
              <a:rPr lang="zh-CN" altLang="en-US" sz="3200" b="1">
                <a:solidFill>
                  <a:srgbClr val="FFCC66"/>
                </a:solidFill>
                <a:latin typeface="宋体" panose="02010600030101010101" pitchFamily="2" charset="-122"/>
              </a:rPr>
              <a:t>统计各顶点入度的函数</a:t>
            </a:r>
          </a:p>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void count_indegree(ALGraph *G)</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int k ; LinkNode *p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(k=0; k&lt;G-&gt;vexnum; k++)</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G-&gt;adjlist[k].indegree=0 ;     </a:t>
            </a:r>
            <a:r>
              <a:rPr lang="en-US" altLang="zh-CN" b="1">
                <a:solidFill>
                  <a:srgbClr val="FFFFFF"/>
                </a:solidFill>
              </a:rPr>
              <a:t>/*  </a:t>
            </a:r>
            <a:r>
              <a:rPr lang="zh-CN" altLang="en-US" b="1">
                <a:solidFill>
                  <a:srgbClr val="FFFFFF"/>
                </a:solidFill>
              </a:rPr>
              <a:t>顶点入度初始化  *</a:t>
            </a:r>
            <a:r>
              <a:rPr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(k=0; k&lt;G-&gt;vexnum; k++)</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p=G-&gt;adjlist[k].firstarc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while (p!=NULL)     </a:t>
            </a:r>
            <a:r>
              <a:rPr lang="en-US" altLang="zh-CN" b="1">
                <a:solidFill>
                  <a:srgbClr val="FFFFFF"/>
                </a:solidFill>
              </a:rPr>
              <a:t>/*  </a:t>
            </a:r>
            <a:r>
              <a:rPr lang="zh-CN" altLang="en-US" b="1">
                <a:solidFill>
                  <a:srgbClr val="FFFFFF"/>
                </a:solidFill>
              </a:rPr>
              <a:t>顶点入度统计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G-&gt;adjlist[p-&gt;adjvex].indegree++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p=p-&gt;nextarc ;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40325015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4098" name="Rectangle 2">
            <a:extLst>
              <a:ext uri="{FF2B5EF4-FFF2-40B4-BE49-F238E27FC236}">
                <a16:creationId xmlns:a16="http://schemas.microsoft.com/office/drawing/2014/main" id="{97F24E6B-8700-0E4B-9A92-BCC74CF98304}"/>
              </a:ext>
            </a:extLst>
          </p:cNvPr>
          <p:cNvSpPr>
            <a:spLocks noChangeArrowheads="1"/>
          </p:cNvSpPr>
          <p:nvPr/>
        </p:nvSpPr>
        <p:spPr bwMode="auto">
          <a:xfrm>
            <a:off x="1676401" y="252414"/>
            <a:ext cx="8812213"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en-US" altLang="zh-CN" sz="3200" b="1">
                <a:solidFill>
                  <a:srgbClr val="FFCC66"/>
                </a:solidFill>
              </a:rPr>
              <a:t>(2)</a:t>
            </a:r>
            <a:r>
              <a:rPr lang="en-US" altLang="zh-CN" sz="3200" b="1">
                <a:solidFill>
                  <a:srgbClr val="FFCC66"/>
                </a:solidFill>
                <a:latin typeface="宋体" panose="02010600030101010101" pitchFamily="2" charset="-122"/>
              </a:rPr>
              <a:t> </a:t>
            </a:r>
            <a:r>
              <a:rPr lang="zh-CN" altLang="en-US" sz="3200" b="1">
                <a:solidFill>
                  <a:srgbClr val="FFCC66"/>
                </a:solidFill>
                <a:latin typeface="宋体" panose="02010600030101010101" pitchFamily="2" charset="-122"/>
              </a:rPr>
              <a:t>拓扑排序算法</a:t>
            </a:r>
          </a:p>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int  Topologic_Sort(ALGraph *G, int topol[])</a:t>
            </a:r>
          </a:p>
          <a:p>
            <a:pPr eaLnBrk="1" fontAlgn="base" hangingPunct="1">
              <a:lnSpc>
                <a:spcPct val="110000"/>
              </a:lnSpc>
              <a:spcBef>
                <a:spcPct val="10000"/>
              </a:spcBef>
              <a:spcAft>
                <a:spcPct val="0"/>
              </a:spcAft>
              <a:buClr>
                <a:srgbClr val="3366FF"/>
              </a:buClr>
              <a:buSzPct val="80000"/>
            </a:pPr>
            <a:r>
              <a:rPr lang="en-US" altLang="zh-CN" b="1">
                <a:solidFill>
                  <a:srgbClr val="FFFFFF"/>
                </a:solidFill>
              </a:rPr>
              <a:t>      /*  </a:t>
            </a:r>
            <a:r>
              <a:rPr lang="zh-CN" altLang="en-US" b="1">
                <a:solidFill>
                  <a:srgbClr val="FFFFFF"/>
                </a:solidFill>
              </a:rPr>
              <a:t>顶点的拓扑序列保存在一维数组</a:t>
            </a:r>
            <a:r>
              <a:rPr lang="en-US" altLang="zh-CN" b="1">
                <a:solidFill>
                  <a:srgbClr val="FFFFFF"/>
                </a:solidFill>
              </a:rPr>
              <a:t>topol</a:t>
            </a:r>
            <a:r>
              <a:rPr lang="zh-CN" altLang="en-US" b="1">
                <a:solidFill>
                  <a:srgbClr val="FFFFFF"/>
                </a:solidFill>
              </a:rPr>
              <a:t>中  *</a:t>
            </a:r>
            <a:r>
              <a:rPr lang="en-US" altLang="zh-CN" b="1">
                <a:solidFill>
                  <a:srgbClr val="FFFFFF"/>
                </a:solidFill>
              </a:rPr>
              <a:t>/</a:t>
            </a:r>
            <a:endParaRPr lang="en-US" altLang="zh-CN" sz="3200" b="1">
              <a:solidFill>
                <a:srgbClr val="FFFFFF"/>
              </a:solidFill>
            </a:endParaRP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int  k, no, vex_no, top=0, count=0, boolean=1 ;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int  stack[MAX_VEX] ;       </a:t>
            </a:r>
            <a:r>
              <a:rPr lang="en-US" altLang="zh-CN" b="1">
                <a:solidFill>
                  <a:srgbClr val="FFFFFF"/>
                </a:solidFill>
              </a:rPr>
              <a:t>/*  </a:t>
            </a:r>
            <a:r>
              <a:rPr lang="zh-CN" altLang="en-US" b="1">
                <a:solidFill>
                  <a:srgbClr val="FFFFFF"/>
                </a:solidFill>
              </a:rPr>
              <a:t>用作堆栈  *</a:t>
            </a:r>
            <a:r>
              <a:rPr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LinkNode *p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count_indegree(G) ;   </a:t>
            </a:r>
            <a:r>
              <a:rPr lang="en-US" altLang="zh-CN" b="1">
                <a:solidFill>
                  <a:srgbClr val="FFFFFF"/>
                </a:solidFill>
              </a:rPr>
              <a:t>/*  </a:t>
            </a:r>
            <a:r>
              <a:rPr lang="zh-CN" altLang="en-US" b="1">
                <a:solidFill>
                  <a:srgbClr val="FFFFFF"/>
                </a:solidFill>
              </a:rPr>
              <a:t>统计各顶点的入度  *</a:t>
            </a:r>
            <a:r>
              <a:rPr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(k=0; k&lt;G-&gt;vexnum; k++)</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if  (G-&gt;adjlist[k].indegree==0)</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stack[++top]=G-&gt;adjlist[k].data ;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do</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if (top==0)  boolean=0 ;</a:t>
            </a:r>
          </a:p>
        </p:txBody>
      </p:sp>
    </p:spTree>
    <p:extLst>
      <p:ext uri="{BB962C8B-B14F-4D97-AF65-F5344CB8AC3E}">
        <p14:creationId xmlns:p14="http://schemas.microsoft.com/office/powerpoint/2010/main" val="13442836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22" name="Rectangle 2">
            <a:extLst>
              <a:ext uri="{FF2B5EF4-FFF2-40B4-BE49-F238E27FC236}">
                <a16:creationId xmlns:a16="http://schemas.microsoft.com/office/drawing/2014/main" id="{647E181C-0F80-594A-AB88-B9F879B03B5B}"/>
              </a:ext>
            </a:extLst>
          </p:cNvPr>
          <p:cNvSpPr>
            <a:spLocks noChangeArrowheads="1"/>
          </p:cNvSpPr>
          <p:nvPr/>
        </p:nvSpPr>
        <p:spPr bwMode="auto">
          <a:xfrm>
            <a:off x="1676401" y="188913"/>
            <a:ext cx="8812213"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else</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no=stack[top--] ;     </a:t>
            </a:r>
            <a:r>
              <a:rPr lang="en-US" altLang="zh-CN" b="1">
                <a:solidFill>
                  <a:srgbClr val="FFFFFF"/>
                </a:solidFill>
              </a:rPr>
              <a:t>/*  </a:t>
            </a:r>
            <a:r>
              <a:rPr lang="zh-CN" altLang="en-US" b="1">
                <a:solidFill>
                  <a:srgbClr val="FFFFFF"/>
                </a:solidFill>
              </a:rPr>
              <a:t>栈顶元素出栈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topl[++count]=no ;    </a:t>
            </a:r>
            <a:r>
              <a:rPr lang="en-US" altLang="zh-CN" b="1">
                <a:solidFill>
                  <a:srgbClr val="FFFFFF"/>
                </a:solidFill>
              </a:rPr>
              <a:t>/*  </a:t>
            </a:r>
            <a:r>
              <a:rPr lang="zh-CN" altLang="en-US" b="1">
                <a:solidFill>
                  <a:srgbClr val="FFFFFF"/>
                </a:solidFill>
              </a:rPr>
              <a:t>记录顶点序列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p=G-&gt;adjlist[no].firstarc ;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while (p!=NULL)     </a:t>
            </a:r>
            <a:r>
              <a:rPr lang="en-US" altLang="zh-CN" b="1">
                <a:solidFill>
                  <a:srgbClr val="FFFFFF"/>
                </a:solidFill>
              </a:rPr>
              <a:t>/*</a:t>
            </a:r>
            <a:r>
              <a:rPr lang="zh-CN" altLang="en-US" b="1">
                <a:solidFill>
                  <a:srgbClr val="FFFFFF"/>
                </a:solidFill>
              </a:rPr>
              <a:t>删除以顶点为尾的弧*</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vex_no=p-&gt;adjvex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G-&gt;adjlist[vex_no].indegree--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if  (G-&gt;adjlist[vex_no].indegree==0)</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stack[++top]=vex_no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p=p-&gt;nextarc ;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}while(boolean==0) ;</a:t>
            </a:r>
          </a:p>
        </p:txBody>
      </p:sp>
    </p:spTree>
    <p:extLst>
      <p:ext uri="{BB962C8B-B14F-4D97-AF65-F5344CB8AC3E}">
        <p14:creationId xmlns:p14="http://schemas.microsoft.com/office/powerpoint/2010/main" val="35973090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6146" name="Rectangle 2">
            <a:extLst>
              <a:ext uri="{FF2B5EF4-FFF2-40B4-BE49-F238E27FC236}">
                <a16:creationId xmlns:a16="http://schemas.microsoft.com/office/drawing/2014/main" id="{FD64EE8A-3BAB-BF47-8B5B-C0213D1ABC19}"/>
              </a:ext>
            </a:extLst>
          </p:cNvPr>
          <p:cNvSpPr>
            <a:spLocks noChangeArrowheads="1"/>
          </p:cNvSpPr>
          <p:nvPr/>
        </p:nvSpPr>
        <p:spPr bwMode="auto">
          <a:xfrm>
            <a:off x="1676401" y="188914"/>
            <a:ext cx="8812213"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(count&lt;G-&gt;vexnum)  return(-1)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else  return(1)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a:p>
            <a:pPr eaLnBrk="1" fontAlgn="base" hangingPunct="1">
              <a:lnSpc>
                <a:spcPct val="110000"/>
              </a:lnSpc>
              <a:spcBef>
                <a:spcPct val="20000"/>
              </a:spcBef>
              <a:spcAft>
                <a:spcPct val="0"/>
              </a:spcAft>
              <a:buClr>
                <a:srgbClr val="3366FF"/>
              </a:buClr>
              <a:buSzPct val="80000"/>
            </a:pPr>
            <a:endParaRPr lang="en-US" altLang="zh-CN" sz="2800" b="1">
              <a:solidFill>
                <a:srgbClr val="FFFFFF"/>
              </a:solidFill>
            </a:endParaRPr>
          </a:p>
          <a:p>
            <a:pPr eaLnBrk="1" fontAlgn="base" hangingPunct="1">
              <a:lnSpc>
                <a:spcPct val="110000"/>
              </a:lnSpc>
              <a:spcBef>
                <a:spcPct val="20000"/>
              </a:spcBef>
              <a:spcAft>
                <a:spcPct val="0"/>
              </a:spcAft>
            </a:pPr>
            <a:r>
              <a:rPr lang="zh-CN" altLang="en-US" sz="3200" b="1">
                <a:solidFill>
                  <a:srgbClr val="FFCC66"/>
                </a:solidFill>
              </a:rPr>
              <a:t>算法分析</a:t>
            </a:r>
            <a:r>
              <a:rPr lang="zh-CN" altLang="en-US" sz="3200" b="1">
                <a:solidFill>
                  <a:srgbClr val="FFFFFF"/>
                </a:solidFill>
              </a:rPr>
              <a:t>：</a:t>
            </a:r>
            <a:r>
              <a:rPr lang="zh-CN" altLang="en-US" sz="2800" b="1">
                <a:solidFill>
                  <a:srgbClr val="FFFFFF"/>
                </a:solidFill>
              </a:rPr>
              <a:t>设</a:t>
            </a:r>
            <a:r>
              <a:rPr lang="en-US" altLang="zh-CN" sz="2800" b="1">
                <a:solidFill>
                  <a:srgbClr val="FFFFFF"/>
                </a:solidFill>
              </a:rPr>
              <a:t>AOV</a:t>
            </a:r>
            <a:r>
              <a:rPr lang="zh-CN" altLang="en-US" sz="2800" b="1">
                <a:solidFill>
                  <a:srgbClr val="FFFFFF"/>
                </a:solidFill>
              </a:rPr>
              <a:t>网有</a:t>
            </a:r>
            <a:r>
              <a:rPr lang="en-US" altLang="zh-CN" sz="2800" b="1">
                <a:solidFill>
                  <a:srgbClr val="FFFFFF"/>
                </a:solidFill>
              </a:rPr>
              <a:t>n</a:t>
            </a:r>
            <a:r>
              <a:rPr lang="zh-CN" altLang="en-US" sz="2800" b="1">
                <a:solidFill>
                  <a:srgbClr val="FFFFFF"/>
                </a:solidFill>
              </a:rPr>
              <a:t>个顶点，</a:t>
            </a:r>
            <a:r>
              <a:rPr lang="en-US" altLang="zh-CN" sz="2800" b="1">
                <a:solidFill>
                  <a:srgbClr val="FFFFFF"/>
                </a:solidFill>
              </a:rPr>
              <a:t>e</a:t>
            </a:r>
            <a:r>
              <a:rPr lang="zh-CN" altLang="en-US" sz="2800" b="1">
                <a:solidFill>
                  <a:srgbClr val="FFFFFF"/>
                </a:solidFill>
              </a:rPr>
              <a:t>条边，则算法的主要执行是：</a:t>
            </a:r>
          </a:p>
          <a:p>
            <a:pPr lvl="1" eaLnBrk="1" fontAlgn="base" hangingPunct="1">
              <a:lnSpc>
                <a:spcPct val="110000"/>
              </a:lnSpc>
              <a:spcBef>
                <a:spcPct val="20000"/>
              </a:spcBef>
              <a:spcAft>
                <a:spcPct val="0"/>
              </a:spcAft>
            </a:pPr>
            <a:r>
              <a:rPr lang="zh-CN" altLang="en-US" sz="2800" b="1">
                <a:solidFill>
                  <a:srgbClr val="FFFF00"/>
                </a:solidFill>
                <a:latin typeface="宋体" panose="02010600030101010101" pitchFamily="2" charset="-122"/>
              </a:rPr>
              <a:t>◆</a:t>
            </a:r>
            <a:r>
              <a:rPr lang="zh-CN" altLang="en-US" sz="2800" b="1">
                <a:solidFill>
                  <a:srgbClr val="FFFF00"/>
                </a:solidFill>
              </a:rPr>
              <a:t> </a:t>
            </a:r>
            <a:r>
              <a:rPr lang="zh-CN" altLang="en-US" sz="2800" b="1">
                <a:solidFill>
                  <a:srgbClr val="FFFFFF"/>
                </a:solidFill>
              </a:rPr>
              <a:t>统计各顶点的入度：时间复杂度是</a:t>
            </a:r>
            <a:r>
              <a:rPr lang="en-US" altLang="zh-CN" sz="2800" b="1">
                <a:solidFill>
                  <a:srgbClr val="FFFFFF"/>
                </a:solidFill>
              </a:rPr>
              <a:t>O(n+e) </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2800" b="1">
                <a:solidFill>
                  <a:srgbClr val="FFFF00"/>
                </a:solidFill>
              </a:rPr>
              <a:t>◆ </a:t>
            </a:r>
            <a:r>
              <a:rPr lang="zh-CN" altLang="en-US" sz="2800" b="1">
                <a:solidFill>
                  <a:srgbClr val="FFFFFF"/>
                </a:solidFill>
              </a:rPr>
              <a:t>入度为</a:t>
            </a:r>
            <a:r>
              <a:rPr lang="en-US" altLang="zh-CN" sz="2800" b="1">
                <a:solidFill>
                  <a:srgbClr val="FFFFFF"/>
                </a:solidFill>
              </a:rPr>
              <a:t>0</a:t>
            </a:r>
            <a:r>
              <a:rPr lang="zh-CN" altLang="en-US" sz="2800" b="1">
                <a:solidFill>
                  <a:srgbClr val="FFFFFF"/>
                </a:solidFill>
              </a:rPr>
              <a:t>的顶点入栈：时间复杂度是</a:t>
            </a:r>
            <a:r>
              <a:rPr lang="en-US" altLang="zh-CN" sz="2800" b="1">
                <a:solidFill>
                  <a:srgbClr val="FFFFFF"/>
                </a:solidFill>
              </a:rPr>
              <a:t>O(n) </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2800" b="1">
                <a:solidFill>
                  <a:srgbClr val="FFFF00"/>
                </a:solidFill>
              </a:rPr>
              <a:t>◆</a:t>
            </a:r>
            <a:r>
              <a:rPr lang="zh-CN" altLang="en-US" sz="2800" b="1">
                <a:solidFill>
                  <a:srgbClr val="FFFFFF"/>
                </a:solidFill>
              </a:rPr>
              <a:t> 排序过程：顶点入栈和出栈操作执行</a:t>
            </a:r>
            <a:r>
              <a:rPr lang="en-US" altLang="zh-CN" sz="2800" b="1">
                <a:solidFill>
                  <a:srgbClr val="FFFFFF"/>
                </a:solidFill>
              </a:rPr>
              <a:t>n</a:t>
            </a:r>
            <a:r>
              <a:rPr lang="zh-CN" altLang="en-US" sz="2800" b="1">
                <a:solidFill>
                  <a:srgbClr val="FFFFFF"/>
                </a:solidFill>
              </a:rPr>
              <a:t>次，入度减</a:t>
            </a:r>
            <a:r>
              <a:rPr lang="en-US" altLang="zh-CN" sz="2800" b="1">
                <a:solidFill>
                  <a:srgbClr val="FFFFFF"/>
                </a:solidFill>
              </a:rPr>
              <a:t>1</a:t>
            </a:r>
            <a:r>
              <a:rPr lang="zh-CN" altLang="en-US" sz="2800" b="1">
                <a:solidFill>
                  <a:srgbClr val="FFFFFF"/>
                </a:solidFill>
              </a:rPr>
              <a:t>的操作共执行</a:t>
            </a:r>
            <a:r>
              <a:rPr lang="en-US" altLang="zh-CN" sz="2800" b="1">
                <a:solidFill>
                  <a:srgbClr val="FFFFFF"/>
                </a:solidFill>
              </a:rPr>
              <a:t>e</a:t>
            </a:r>
            <a:r>
              <a:rPr lang="zh-CN" altLang="en-US" sz="2800" b="1">
                <a:solidFill>
                  <a:srgbClr val="FFFFFF"/>
                </a:solidFill>
              </a:rPr>
              <a:t>次，时间复杂度是</a:t>
            </a:r>
            <a:r>
              <a:rPr lang="en-US" altLang="zh-CN" sz="2800" b="1">
                <a:solidFill>
                  <a:srgbClr val="FFFFFF"/>
                </a:solidFill>
              </a:rPr>
              <a:t>O(n+e) </a:t>
            </a:r>
            <a:r>
              <a:rPr lang="zh-CN" altLang="en-US" sz="2800" b="1">
                <a:solidFill>
                  <a:srgbClr val="FFFFFF"/>
                </a:solidFill>
              </a:rPr>
              <a:t>；</a:t>
            </a:r>
          </a:p>
          <a:p>
            <a:pPr eaLnBrk="1" fontAlgn="base" hangingPunct="1">
              <a:lnSpc>
                <a:spcPct val="110000"/>
              </a:lnSpc>
              <a:spcBef>
                <a:spcPct val="20000"/>
              </a:spcBef>
              <a:spcAft>
                <a:spcPct val="0"/>
              </a:spcAft>
            </a:pPr>
            <a:r>
              <a:rPr lang="zh-CN" altLang="en-US" sz="2800" b="1">
                <a:solidFill>
                  <a:srgbClr val="FFFFFF"/>
                </a:solidFill>
              </a:rPr>
              <a:t>       因此，整个算法的时间复杂度是</a:t>
            </a:r>
            <a:r>
              <a:rPr lang="en-US" altLang="zh-CN" sz="2800" b="1">
                <a:solidFill>
                  <a:srgbClr val="FFFFFF"/>
                </a:solidFill>
              </a:rPr>
              <a:t>O(n+e) </a:t>
            </a:r>
            <a:r>
              <a:rPr lang="zh-CN" altLang="en-US" sz="2800" b="1">
                <a:solidFill>
                  <a:srgbClr val="FFFFFF"/>
                </a:solidFill>
              </a:rPr>
              <a:t>。</a:t>
            </a:r>
          </a:p>
        </p:txBody>
      </p:sp>
    </p:spTree>
    <p:extLst>
      <p:ext uri="{BB962C8B-B14F-4D97-AF65-F5344CB8AC3E}">
        <p14:creationId xmlns:p14="http://schemas.microsoft.com/office/powerpoint/2010/main" val="19647830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7170" name="Rectangle 2">
            <a:extLst>
              <a:ext uri="{FF2B5EF4-FFF2-40B4-BE49-F238E27FC236}">
                <a16:creationId xmlns:a16="http://schemas.microsoft.com/office/drawing/2014/main" id="{B35CBCE7-51F2-9D4E-BCD5-5DFCE2EEC84B}"/>
              </a:ext>
            </a:extLst>
          </p:cNvPr>
          <p:cNvSpPr>
            <a:spLocks noGrp="1" noChangeArrowheads="1"/>
          </p:cNvSpPr>
          <p:nvPr>
            <p:ph type="title"/>
          </p:nvPr>
        </p:nvSpPr>
        <p:spPr>
          <a:xfrm>
            <a:off x="2209800" y="333375"/>
            <a:ext cx="7315200" cy="685800"/>
          </a:xfrm>
        </p:spPr>
        <p:txBody>
          <a:bodyPr/>
          <a:lstStyle/>
          <a:p>
            <a:r>
              <a:rPr lang="en-US" altLang="zh-CN" b="1">
                <a:latin typeface="Times New Roman" panose="02020603050405020304" pitchFamily="18" charset="0"/>
              </a:rPr>
              <a:t>7.6.2  </a:t>
            </a:r>
            <a:r>
              <a:rPr lang="zh-CN" altLang="en-US" b="1">
                <a:latin typeface="楷体_GB2312" pitchFamily="49" charset="-122"/>
                <a:ea typeface="楷体_GB2312" pitchFamily="49" charset="-122"/>
              </a:rPr>
              <a:t>关键路径</a:t>
            </a:r>
            <a:r>
              <a:rPr lang="en-US" altLang="zh-CN" b="1">
                <a:latin typeface="Times New Roman" panose="02020603050405020304" pitchFamily="18" charset="0"/>
              </a:rPr>
              <a:t>(Critical Path)</a:t>
            </a:r>
          </a:p>
        </p:txBody>
      </p:sp>
      <p:sp>
        <p:nvSpPr>
          <p:cNvPr id="647171" name="Rectangle 3">
            <a:extLst>
              <a:ext uri="{FF2B5EF4-FFF2-40B4-BE49-F238E27FC236}">
                <a16:creationId xmlns:a16="http://schemas.microsoft.com/office/drawing/2014/main" id="{D6824FA5-C3C6-BA49-A079-A75AE90F2170}"/>
              </a:ext>
            </a:extLst>
          </p:cNvPr>
          <p:cNvSpPr>
            <a:spLocks noGrp="1" noChangeArrowheads="1"/>
          </p:cNvSpPr>
          <p:nvPr>
            <p:ph type="body" idx="1"/>
          </p:nvPr>
        </p:nvSpPr>
        <p:spPr>
          <a:xfrm>
            <a:off x="1676401" y="1243013"/>
            <a:ext cx="8812213" cy="2546350"/>
          </a:xfrm>
          <a:noFill/>
          <a:ln/>
        </p:spPr>
        <p:txBody>
          <a:bodyPr/>
          <a:lstStyle/>
          <a:p>
            <a:pPr marL="0" indent="0">
              <a:lnSpc>
                <a:spcPct val="110000"/>
              </a:lnSpc>
              <a:buNone/>
            </a:pPr>
            <a:r>
              <a:rPr lang="zh-CN" altLang="en-US" sz="2800">
                <a:latin typeface="宋体" panose="02010600030101010101" pitchFamily="2" charset="-122"/>
              </a:rPr>
              <a:t>    </a:t>
            </a:r>
            <a:r>
              <a:rPr lang="zh-CN" altLang="en-US" sz="2800" b="1">
                <a:latin typeface="宋体" panose="02010600030101010101" pitchFamily="2" charset="-122"/>
              </a:rPr>
              <a:t>与</a:t>
            </a:r>
            <a:r>
              <a:rPr lang="en-US" altLang="zh-CN" sz="2800" b="1"/>
              <a:t>AOV</a:t>
            </a:r>
            <a:r>
              <a:rPr lang="zh-CN" altLang="en-US" sz="2800" b="1"/>
              <a:t>网相对应的是</a:t>
            </a:r>
            <a:r>
              <a:rPr lang="en-US" altLang="zh-CN" sz="2800" b="1"/>
              <a:t>AOE(Activity On Edge) </a:t>
            </a:r>
            <a:r>
              <a:rPr lang="zh-CN" altLang="en-US" sz="2800" b="1"/>
              <a:t>，是边表示活动的有向无环图，</a:t>
            </a:r>
            <a:r>
              <a:rPr lang="zh-CN" altLang="en-US" sz="2800" b="1">
                <a:latin typeface="宋体" panose="02010600030101010101" pitchFamily="2" charset="-122"/>
              </a:rPr>
              <a:t>如图</a:t>
            </a:r>
            <a:r>
              <a:rPr lang="en-US" altLang="zh-CN" sz="2800" b="1"/>
              <a:t>7-24</a:t>
            </a:r>
            <a:r>
              <a:rPr lang="zh-CN" altLang="en-US" sz="2800" b="1"/>
              <a:t>所示</a:t>
            </a:r>
            <a:r>
              <a:rPr lang="zh-CN" altLang="en-US" sz="2800" b="1">
                <a:latin typeface="宋体" panose="02010600030101010101" pitchFamily="2" charset="-122"/>
              </a:rPr>
              <a:t>。图中顶点表示事件</a:t>
            </a:r>
            <a:r>
              <a:rPr lang="en-US" altLang="zh-CN" sz="2800" b="1"/>
              <a:t>(Event)</a:t>
            </a:r>
            <a:r>
              <a:rPr lang="zh-CN" altLang="en-US" sz="2800" b="1"/>
              <a:t>，每个事件表示在其前的所有活动已经完成，其后的活动可以开始</a:t>
            </a:r>
            <a:r>
              <a:rPr lang="zh-CN" altLang="en-US" sz="2800" b="1">
                <a:latin typeface="宋体" panose="02010600030101010101" pitchFamily="2" charset="-122"/>
              </a:rPr>
              <a:t>；弧表示活动</a:t>
            </a:r>
            <a:r>
              <a:rPr lang="zh-CN" altLang="en-US" sz="2800" b="1"/>
              <a:t>，弧上的权值表示相应活动所需的时间或费用</a:t>
            </a:r>
            <a:r>
              <a:rPr lang="zh-CN" altLang="en-US" sz="2800" b="1">
                <a:latin typeface="宋体" panose="02010600030101010101" pitchFamily="2" charset="-122"/>
              </a:rPr>
              <a:t>。</a:t>
            </a:r>
          </a:p>
        </p:txBody>
      </p:sp>
      <p:grpSp>
        <p:nvGrpSpPr>
          <p:cNvPr id="647172" name="Group 4">
            <a:extLst>
              <a:ext uri="{FF2B5EF4-FFF2-40B4-BE49-F238E27FC236}">
                <a16:creationId xmlns:a16="http://schemas.microsoft.com/office/drawing/2014/main" id="{955C3776-F744-404C-9101-BCBB10ADD020}"/>
              </a:ext>
            </a:extLst>
          </p:cNvPr>
          <p:cNvGrpSpPr>
            <a:grpSpLocks/>
          </p:cNvGrpSpPr>
          <p:nvPr/>
        </p:nvGrpSpPr>
        <p:grpSpPr bwMode="auto">
          <a:xfrm>
            <a:off x="2855913" y="3878263"/>
            <a:ext cx="4849812" cy="2646362"/>
            <a:chOff x="648" y="1728"/>
            <a:chExt cx="3055" cy="1667"/>
          </a:xfrm>
        </p:grpSpPr>
        <p:grpSp>
          <p:nvGrpSpPr>
            <p:cNvPr id="647173" name="Group 5">
              <a:extLst>
                <a:ext uri="{FF2B5EF4-FFF2-40B4-BE49-F238E27FC236}">
                  <a16:creationId xmlns:a16="http://schemas.microsoft.com/office/drawing/2014/main" id="{56D8FA10-B60A-F541-8149-6AFA855966EF}"/>
                </a:ext>
              </a:extLst>
            </p:cNvPr>
            <p:cNvGrpSpPr>
              <a:grpSpLocks/>
            </p:cNvGrpSpPr>
            <p:nvPr/>
          </p:nvGrpSpPr>
          <p:grpSpPr bwMode="auto">
            <a:xfrm>
              <a:off x="648" y="1728"/>
              <a:ext cx="3055" cy="1428"/>
              <a:chOff x="648" y="1728"/>
              <a:chExt cx="3055" cy="1428"/>
            </a:xfrm>
          </p:grpSpPr>
          <p:sp>
            <p:nvSpPr>
              <p:cNvPr id="647174" name="Oval 6">
                <a:extLst>
                  <a:ext uri="{FF2B5EF4-FFF2-40B4-BE49-F238E27FC236}">
                    <a16:creationId xmlns:a16="http://schemas.microsoft.com/office/drawing/2014/main" id="{D67401E7-9DC5-374C-A604-8D1A63FAED6F}"/>
                  </a:ext>
                </a:extLst>
              </p:cNvPr>
              <p:cNvSpPr>
                <a:spLocks noChangeArrowheads="1"/>
              </p:cNvSpPr>
              <p:nvPr/>
            </p:nvSpPr>
            <p:spPr bwMode="auto">
              <a:xfrm>
                <a:off x="672" y="2448"/>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0</a:t>
                </a:r>
              </a:p>
            </p:txBody>
          </p:sp>
          <p:sp>
            <p:nvSpPr>
              <p:cNvPr id="647175" name="Oval 7">
                <a:extLst>
                  <a:ext uri="{FF2B5EF4-FFF2-40B4-BE49-F238E27FC236}">
                    <a16:creationId xmlns:a16="http://schemas.microsoft.com/office/drawing/2014/main" id="{CC13907E-6FAA-6C46-812A-91F9AF852ED0}"/>
                  </a:ext>
                </a:extLst>
              </p:cNvPr>
              <p:cNvSpPr>
                <a:spLocks noChangeArrowheads="1"/>
              </p:cNvSpPr>
              <p:nvPr/>
            </p:nvSpPr>
            <p:spPr bwMode="auto">
              <a:xfrm>
                <a:off x="2625" y="1816"/>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6</a:t>
                </a:r>
              </a:p>
            </p:txBody>
          </p:sp>
          <p:sp>
            <p:nvSpPr>
              <p:cNvPr id="647176" name="Oval 8">
                <a:extLst>
                  <a:ext uri="{FF2B5EF4-FFF2-40B4-BE49-F238E27FC236}">
                    <a16:creationId xmlns:a16="http://schemas.microsoft.com/office/drawing/2014/main" id="{13A544F2-4D66-C64B-8BA9-33FF451F0014}"/>
                  </a:ext>
                </a:extLst>
              </p:cNvPr>
              <p:cNvSpPr>
                <a:spLocks noChangeArrowheads="1"/>
              </p:cNvSpPr>
              <p:nvPr/>
            </p:nvSpPr>
            <p:spPr bwMode="auto">
              <a:xfrm>
                <a:off x="2104" y="2864"/>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5</a:t>
                </a:r>
              </a:p>
            </p:txBody>
          </p:sp>
          <p:sp>
            <p:nvSpPr>
              <p:cNvPr id="647177" name="Oval 9">
                <a:extLst>
                  <a:ext uri="{FF2B5EF4-FFF2-40B4-BE49-F238E27FC236}">
                    <a16:creationId xmlns:a16="http://schemas.microsoft.com/office/drawing/2014/main" id="{71D79114-B582-A346-9DC1-E6B6BE9CF75F}"/>
                  </a:ext>
                </a:extLst>
              </p:cNvPr>
              <p:cNvSpPr>
                <a:spLocks noChangeArrowheads="1"/>
              </p:cNvSpPr>
              <p:nvPr/>
            </p:nvSpPr>
            <p:spPr bwMode="auto">
              <a:xfrm>
                <a:off x="1776" y="2352"/>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4</a:t>
                </a:r>
              </a:p>
            </p:txBody>
          </p:sp>
          <p:sp>
            <p:nvSpPr>
              <p:cNvPr id="647178" name="Oval 10">
                <a:extLst>
                  <a:ext uri="{FF2B5EF4-FFF2-40B4-BE49-F238E27FC236}">
                    <a16:creationId xmlns:a16="http://schemas.microsoft.com/office/drawing/2014/main" id="{6937DA96-E937-F24C-8398-5EDE6949D64F}"/>
                  </a:ext>
                </a:extLst>
              </p:cNvPr>
              <p:cNvSpPr>
                <a:spLocks noChangeArrowheads="1"/>
              </p:cNvSpPr>
              <p:nvPr/>
            </p:nvSpPr>
            <p:spPr bwMode="auto">
              <a:xfrm>
                <a:off x="1864" y="1808"/>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647179" name="Oval 11">
                <a:extLst>
                  <a:ext uri="{FF2B5EF4-FFF2-40B4-BE49-F238E27FC236}">
                    <a16:creationId xmlns:a16="http://schemas.microsoft.com/office/drawing/2014/main" id="{972ABB94-2335-D04F-A86B-4EE7126A0C9D}"/>
                  </a:ext>
                </a:extLst>
              </p:cNvPr>
              <p:cNvSpPr>
                <a:spLocks noChangeArrowheads="1"/>
              </p:cNvSpPr>
              <p:nvPr/>
            </p:nvSpPr>
            <p:spPr bwMode="auto">
              <a:xfrm>
                <a:off x="1240" y="2832"/>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647180" name="Oval 12">
                <a:extLst>
                  <a:ext uri="{FF2B5EF4-FFF2-40B4-BE49-F238E27FC236}">
                    <a16:creationId xmlns:a16="http://schemas.microsoft.com/office/drawing/2014/main" id="{51EFB6F3-5503-2A4F-83DE-43745E8AA290}"/>
                  </a:ext>
                </a:extLst>
              </p:cNvPr>
              <p:cNvSpPr>
                <a:spLocks noChangeArrowheads="1"/>
              </p:cNvSpPr>
              <p:nvPr/>
            </p:nvSpPr>
            <p:spPr bwMode="auto">
              <a:xfrm>
                <a:off x="1176" y="1968"/>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1</a:t>
                </a:r>
              </a:p>
            </p:txBody>
          </p:sp>
          <p:sp>
            <p:nvSpPr>
              <p:cNvPr id="647181" name="Oval 13">
                <a:extLst>
                  <a:ext uri="{FF2B5EF4-FFF2-40B4-BE49-F238E27FC236}">
                    <a16:creationId xmlns:a16="http://schemas.microsoft.com/office/drawing/2014/main" id="{B8BD51F3-389F-0342-BE81-D7D95DDAB57A}"/>
                  </a:ext>
                </a:extLst>
              </p:cNvPr>
              <p:cNvSpPr>
                <a:spLocks noChangeArrowheads="1"/>
              </p:cNvSpPr>
              <p:nvPr/>
            </p:nvSpPr>
            <p:spPr bwMode="auto">
              <a:xfrm>
                <a:off x="2560" y="2352"/>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7</a:t>
                </a:r>
              </a:p>
            </p:txBody>
          </p:sp>
          <p:sp>
            <p:nvSpPr>
              <p:cNvPr id="647182" name="Oval 14">
                <a:extLst>
                  <a:ext uri="{FF2B5EF4-FFF2-40B4-BE49-F238E27FC236}">
                    <a16:creationId xmlns:a16="http://schemas.microsoft.com/office/drawing/2014/main" id="{73F47AC7-AD1C-DF49-A22E-2F13D2853256}"/>
                  </a:ext>
                </a:extLst>
              </p:cNvPr>
              <p:cNvSpPr>
                <a:spLocks noChangeArrowheads="1"/>
              </p:cNvSpPr>
              <p:nvPr/>
            </p:nvSpPr>
            <p:spPr bwMode="auto">
              <a:xfrm>
                <a:off x="3408" y="2352"/>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8</a:t>
                </a:r>
              </a:p>
            </p:txBody>
          </p:sp>
          <p:grpSp>
            <p:nvGrpSpPr>
              <p:cNvPr id="647183" name="Group 15">
                <a:extLst>
                  <a:ext uri="{FF2B5EF4-FFF2-40B4-BE49-F238E27FC236}">
                    <a16:creationId xmlns:a16="http://schemas.microsoft.com/office/drawing/2014/main" id="{91DAE11E-B8EB-1F48-8AA4-FE3FF3A88846}"/>
                  </a:ext>
                </a:extLst>
              </p:cNvPr>
              <p:cNvGrpSpPr>
                <a:grpSpLocks/>
              </p:cNvGrpSpPr>
              <p:nvPr/>
            </p:nvGrpSpPr>
            <p:grpSpPr bwMode="auto">
              <a:xfrm>
                <a:off x="648" y="2160"/>
                <a:ext cx="600" cy="288"/>
                <a:chOff x="648" y="2160"/>
                <a:chExt cx="600" cy="288"/>
              </a:xfrm>
            </p:grpSpPr>
            <p:sp>
              <p:nvSpPr>
                <p:cNvPr id="647184" name="Rectangle 16">
                  <a:extLst>
                    <a:ext uri="{FF2B5EF4-FFF2-40B4-BE49-F238E27FC236}">
                      <a16:creationId xmlns:a16="http://schemas.microsoft.com/office/drawing/2014/main" id="{A78F4969-44E1-3341-9552-6056BD53C744}"/>
                    </a:ext>
                  </a:extLst>
                </p:cNvPr>
                <p:cNvSpPr>
                  <a:spLocks noChangeArrowheads="1"/>
                </p:cNvSpPr>
                <p:nvPr/>
              </p:nvSpPr>
              <p:spPr bwMode="auto">
                <a:xfrm>
                  <a:off x="648" y="216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a1=3</a:t>
                  </a:r>
                </a:p>
              </p:txBody>
            </p:sp>
            <p:sp>
              <p:nvSpPr>
                <p:cNvPr id="647185" name="Line 17">
                  <a:extLst>
                    <a:ext uri="{FF2B5EF4-FFF2-40B4-BE49-F238E27FC236}">
                      <a16:creationId xmlns:a16="http://schemas.microsoft.com/office/drawing/2014/main" id="{A53422C3-270A-3F46-9E7D-93037D95D2B7}"/>
                    </a:ext>
                  </a:extLst>
                </p:cNvPr>
                <p:cNvSpPr>
                  <a:spLocks noChangeShapeType="1"/>
                </p:cNvSpPr>
                <p:nvPr/>
              </p:nvSpPr>
              <p:spPr bwMode="auto">
                <a:xfrm flipV="1">
                  <a:off x="864" y="2160"/>
                  <a:ext cx="384"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186" name="Group 18">
                <a:extLst>
                  <a:ext uri="{FF2B5EF4-FFF2-40B4-BE49-F238E27FC236}">
                    <a16:creationId xmlns:a16="http://schemas.microsoft.com/office/drawing/2014/main" id="{D36ADAE5-A162-EA4E-BCBF-C1AFA2786E08}"/>
                  </a:ext>
                </a:extLst>
              </p:cNvPr>
              <p:cNvGrpSpPr>
                <a:grpSpLocks/>
              </p:cNvGrpSpPr>
              <p:nvPr/>
            </p:nvGrpSpPr>
            <p:grpSpPr bwMode="auto">
              <a:xfrm>
                <a:off x="864" y="2580"/>
                <a:ext cx="528" cy="332"/>
                <a:chOff x="864" y="2580"/>
                <a:chExt cx="528" cy="332"/>
              </a:xfrm>
            </p:grpSpPr>
            <p:sp>
              <p:nvSpPr>
                <p:cNvPr id="647187" name="Rectangle 19">
                  <a:extLst>
                    <a:ext uri="{FF2B5EF4-FFF2-40B4-BE49-F238E27FC236}">
                      <a16:creationId xmlns:a16="http://schemas.microsoft.com/office/drawing/2014/main" id="{22F86EF2-8BE8-DA43-8E57-A857919A1206}"/>
                    </a:ext>
                  </a:extLst>
                </p:cNvPr>
                <p:cNvSpPr>
                  <a:spLocks noChangeArrowheads="1"/>
                </p:cNvSpPr>
                <p:nvPr/>
              </p:nvSpPr>
              <p:spPr bwMode="auto">
                <a:xfrm>
                  <a:off x="939" y="258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a2=10</a:t>
                  </a:r>
                </a:p>
              </p:txBody>
            </p:sp>
            <p:sp>
              <p:nvSpPr>
                <p:cNvPr id="647188" name="Line 20">
                  <a:extLst>
                    <a:ext uri="{FF2B5EF4-FFF2-40B4-BE49-F238E27FC236}">
                      <a16:creationId xmlns:a16="http://schemas.microsoft.com/office/drawing/2014/main" id="{D8547638-56DE-7346-8050-0D8FB8BE8D7B}"/>
                    </a:ext>
                  </a:extLst>
                </p:cNvPr>
                <p:cNvSpPr>
                  <a:spLocks noChangeShapeType="1"/>
                </p:cNvSpPr>
                <p:nvPr/>
              </p:nvSpPr>
              <p:spPr bwMode="auto">
                <a:xfrm>
                  <a:off x="864" y="2672"/>
                  <a:ext cx="384"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189" name="Group 21">
                <a:extLst>
                  <a:ext uri="{FF2B5EF4-FFF2-40B4-BE49-F238E27FC236}">
                    <a16:creationId xmlns:a16="http://schemas.microsoft.com/office/drawing/2014/main" id="{5AC15709-D55F-9243-9307-FA439655706E}"/>
                  </a:ext>
                </a:extLst>
              </p:cNvPr>
              <p:cNvGrpSpPr>
                <a:grpSpLocks/>
              </p:cNvGrpSpPr>
              <p:nvPr/>
            </p:nvGrpSpPr>
            <p:grpSpPr bwMode="auto">
              <a:xfrm>
                <a:off x="1392" y="1776"/>
                <a:ext cx="480" cy="240"/>
                <a:chOff x="1392" y="1776"/>
                <a:chExt cx="480" cy="240"/>
              </a:xfrm>
            </p:grpSpPr>
            <p:sp>
              <p:nvSpPr>
                <p:cNvPr id="647190" name="Rectangle 22">
                  <a:extLst>
                    <a:ext uri="{FF2B5EF4-FFF2-40B4-BE49-F238E27FC236}">
                      <a16:creationId xmlns:a16="http://schemas.microsoft.com/office/drawing/2014/main" id="{D6BE1249-C7BD-B248-9C37-9777F2E22C8D}"/>
                    </a:ext>
                  </a:extLst>
                </p:cNvPr>
                <p:cNvSpPr>
                  <a:spLocks noChangeArrowheads="1"/>
                </p:cNvSpPr>
                <p:nvPr/>
              </p:nvSpPr>
              <p:spPr bwMode="auto">
                <a:xfrm>
                  <a:off x="1392" y="1776"/>
                  <a:ext cx="4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a3=9</a:t>
                  </a:r>
                </a:p>
              </p:txBody>
            </p:sp>
            <p:sp>
              <p:nvSpPr>
                <p:cNvPr id="647191" name="Line 23">
                  <a:extLst>
                    <a:ext uri="{FF2B5EF4-FFF2-40B4-BE49-F238E27FC236}">
                      <a16:creationId xmlns:a16="http://schemas.microsoft.com/office/drawing/2014/main" id="{CA9E77C7-D476-4345-81ED-3D24CB8B649D}"/>
                    </a:ext>
                  </a:extLst>
                </p:cNvPr>
                <p:cNvSpPr>
                  <a:spLocks noChangeShapeType="1"/>
                </p:cNvSpPr>
                <p:nvPr/>
              </p:nvSpPr>
              <p:spPr bwMode="auto">
                <a:xfrm flipV="1">
                  <a:off x="1440" y="1920"/>
                  <a:ext cx="432" cy="9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192" name="Group 24">
                <a:extLst>
                  <a:ext uri="{FF2B5EF4-FFF2-40B4-BE49-F238E27FC236}">
                    <a16:creationId xmlns:a16="http://schemas.microsoft.com/office/drawing/2014/main" id="{743A1F9B-63E2-2246-80A6-2F64D1D9329F}"/>
                  </a:ext>
                </a:extLst>
              </p:cNvPr>
              <p:cNvGrpSpPr>
                <a:grpSpLocks/>
              </p:cNvGrpSpPr>
              <p:nvPr/>
            </p:nvGrpSpPr>
            <p:grpSpPr bwMode="auto">
              <a:xfrm>
                <a:off x="1440" y="2064"/>
                <a:ext cx="528" cy="332"/>
                <a:chOff x="864" y="2580"/>
                <a:chExt cx="528" cy="332"/>
              </a:xfrm>
            </p:grpSpPr>
            <p:sp>
              <p:nvSpPr>
                <p:cNvPr id="647193" name="Rectangle 25">
                  <a:extLst>
                    <a:ext uri="{FF2B5EF4-FFF2-40B4-BE49-F238E27FC236}">
                      <a16:creationId xmlns:a16="http://schemas.microsoft.com/office/drawing/2014/main" id="{97945C3D-C97F-ED42-9CC5-5E9FE97B3209}"/>
                    </a:ext>
                  </a:extLst>
                </p:cNvPr>
                <p:cNvSpPr>
                  <a:spLocks noChangeArrowheads="1"/>
                </p:cNvSpPr>
                <p:nvPr/>
              </p:nvSpPr>
              <p:spPr bwMode="auto">
                <a:xfrm>
                  <a:off x="939" y="258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a4=13</a:t>
                  </a:r>
                </a:p>
              </p:txBody>
            </p:sp>
            <p:sp>
              <p:nvSpPr>
                <p:cNvPr id="647194" name="Line 26">
                  <a:extLst>
                    <a:ext uri="{FF2B5EF4-FFF2-40B4-BE49-F238E27FC236}">
                      <a16:creationId xmlns:a16="http://schemas.microsoft.com/office/drawing/2014/main" id="{77F501DB-0CC6-7E44-A2BC-874EBE9FB0B0}"/>
                    </a:ext>
                  </a:extLst>
                </p:cNvPr>
                <p:cNvSpPr>
                  <a:spLocks noChangeShapeType="1"/>
                </p:cNvSpPr>
                <p:nvPr/>
              </p:nvSpPr>
              <p:spPr bwMode="auto">
                <a:xfrm>
                  <a:off x="864" y="2672"/>
                  <a:ext cx="384"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195" name="Group 27">
                <a:extLst>
                  <a:ext uri="{FF2B5EF4-FFF2-40B4-BE49-F238E27FC236}">
                    <a16:creationId xmlns:a16="http://schemas.microsoft.com/office/drawing/2014/main" id="{5B589222-4C2B-7343-8906-32A413BDB5B5}"/>
                  </a:ext>
                </a:extLst>
              </p:cNvPr>
              <p:cNvGrpSpPr>
                <a:grpSpLocks/>
              </p:cNvGrpSpPr>
              <p:nvPr/>
            </p:nvGrpSpPr>
            <p:grpSpPr bwMode="auto">
              <a:xfrm>
                <a:off x="1456" y="2544"/>
                <a:ext cx="533" cy="320"/>
                <a:chOff x="1456" y="2544"/>
                <a:chExt cx="533" cy="320"/>
              </a:xfrm>
            </p:grpSpPr>
            <p:sp>
              <p:nvSpPr>
                <p:cNvPr id="647196" name="Rectangle 28">
                  <a:extLst>
                    <a:ext uri="{FF2B5EF4-FFF2-40B4-BE49-F238E27FC236}">
                      <a16:creationId xmlns:a16="http://schemas.microsoft.com/office/drawing/2014/main" id="{14615270-F296-B740-BB64-79A268B82DC7}"/>
                    </a:ext>
                  </a:extLst>
                </p:cNvPr>
                <p:cNvSpPr>
                  <a:spLocks noChangeArrowheads="1"/>
                </p:cNvSpPr>
                <p:nvPr/>
              </p:nvSpPr>
              <p:spPr bwMode="auto">
                <a:xfrm>
                  <a:off x="1536" y="266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a5=12</a:t>
                  </a:r>
                </a:p>
              </p:txBody>
            </p:sp>
            <p:sp>
              <p:nvSpPr>
                <p:cNvPr id="647197" name="Line 29">
                  <a:extLst>
                    <a:ext uri="{FF2B5EF4-FFF2-40B4-BE49-F238E27FC236}">
                      <a16:creationId xmlns:a16="http://schemas.microsoft.com/office/drawing/2014/main" id="{7B445A77-6D7B-6E49-8CD1-D72A23784948}"/>
                    </a:ext>
                  </a:extLst>
                </p:cNvPr>
                <p:cNvSpPr>
                  <a:spLocks noChangeShapeType="1"/>
                </p:cNvSpPr>
                <p:nvPr/>
              </p:nvSpPr>
              <p:spPr bwMode="auto">
                <a:xfrm flipV="1">
                  <a:off x="1456" y="2544"/>
                  <a:ext cx="384"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198" name="Group 30">
                <a:extLst>
                  <a:ext uri="{FF2B5EF4-FFF2-40B4-BE49-F238E27FC236}">
                    <a16:creationId xmlns:a16="http://schemas.microsoft.com/office/drawing/2014/main" id="{014F6D74-D852-8E43-90D6-C36C3B24BC2A}"/>
                  </a:ext>
                </a:extLst>
              </p:cNvPr>
              <p:cNvGrpSpPr>
                <a:grpSpLocks/>
              </p:cNvGrpSpPr>
              <p:nvPr/>
            </p:nvGrpSpPr>
            <p:grpSpPr bwMode="auto">
              <a:xfrm>
                <a:off x="1536" y="2952"/>
                <a:ext cx="576" cy="204"/>
                <a:chOff x="1536" y="2952"/>
                <a:chExt cx="576" cy="204"/>
              </a:xfrm>
            </p:grpSpPr>
            <p:sp>
              <p:nvSpPr>
                <p:cNvPr id="647199" name="Rectangle 31">
                  <a:extLst>
                    <a:ext uri="{FF2B5EF4-FFF2-40B4-BE49-F238E27FC236}">
                      <a16:creationId xmlns:a16="http://schemas.microsoft.com/office/drawing/2014/main" id="{917D3EAB-A342-604F-8842-AF9ECB5B192A}"/>
                    </a:ext>
                  </a:extLst>
                </p:cNvPr>
                <p:cNvSpPr>
                  <a:spLocks noChangeArrowheads="1"/>
                </p:cNvSpPr>
                <p:nvPr/>
              </p:nvSpPr>
              <p:spPr bwMode="auto">
                <a:xfrm>
                  <a:off x="1608" y="2952"/>
                  <a:ext cx="4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a6=7</a:t>
                  </a:r>
                </a:p>
              </p:txBody>
            </p:sp>
            <p:sp>
              <p:nvSpPr>
                <p:cNvPr id="647200" name="Line 32">
                  <a:extLst>
                    <a:ext uri="{FF2B5EF4-FFF2-40B4-BE49-F238E27FC236}">
                      <a16:creationId xmlns:a16="http://schemas.microsoft.com/office/drawing/2014/main" id="{A24C1B41-3772-E448-AD9C-7873763FC347}"/>
                    </a:ext>
                  </a:extLst>
                </p:cNvPr>
                <p:cNvSpPr>
                  <a:spLocks noChangeShapeType="1"/>
                </p:cNvSpPr>
                <p:nvPr/>
              </p:nvSpPr>
              <p:spPr bwMode="auto">
                <a:xfrm>
                  <a:off x="1536" y="2976"/>
                  <a:ext cx="57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201" name="Group 33">
                <a:extLst>
                  <a:ext uri="{FF2B5EF4-FFF2-40B4-BE49-F238E27FC236}">
                    <a16:creationId xmlns:a16="http://schemas.microsoft.com/office/drawing/2014/main" id="{5525D112-6EFF-2B4F-9222-1F9C6C76E346}"/>
                  </a:ext>
                </a:extLst>
              </p:cNvPr>
              <p:cNvGrpSpPr>
                <a:grpSpLocks/>
              </p:cNvGrpSpPr>
              <p:nvPr/>
            </p:nvGrpSpPr>
            <p:grpSpPr bwMode="auto">
              <a:xfrm>
                <a:off x="2160" y="1728"/>
                <a:ext cx="480" cy="204"/>
                <a:chOff x="2160" y="1728"/>
                <a:chExt cx="480" cy="204"/>
              </a:xfrm>
            </p:grpSpPr>
            <p:sp>
              <p:nvSpPr>
                <p:cNvPr id="647202" name="Rectangle 34">
                  <a:extLst>
                    <a:ext uri="{FF2B5EF4-FFF2-40B4-BE49-F238E27FC236}">
                      <a16:creationId xmlns:a16="http://schemas.microsoft.com/office/drawing/2014/main" id="{55418B62-CDCA-6F43-B477-AC806031E153}"/>
                    </a:ext>
                  </a:extLst>
                </p:cNvPr>
                <p:cNvSpPr>
                  <a:spLocks noChangeArrowheads="1"/>
                </p:cNvSpPr>
                <p:nvPr/>
              </p:nvSpPr>
              <p:spPr bwMode="auto">
                <a:xfrm>
                  <a:off x="2160" y="1728"/>
                  <a:ext cx="4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a7=8</a:t>
                  </a:r>
                </a:p>
              </p:txBody>
            </p:sp>
            <p:sp>
              <p:nvSpPr>
                <p:cNvPr id="647203" name="Line 35">
                  <a:extLst>
                    <a:ext uri="{FF2B5EF4-FFF2-40B4-BE49-F238E27FC236}">
                      <a16:creationId xmlns:a16="http://schemas.microsoft.com/office/drawing/2014/main" id="{7624A524-ACD7-6D4B-B6FF-C5B1D5AEAF88}"/>
                    </a:ext>
                  </a:extLst>
                </p:cNvPr>
                <p:cNvSpPr>
                  <a:spLocks noChangeShapeType="1"/>
                </p:cNvSpPr>
                <p:nvPr/>
              </p:nvSpPr>
              <p:spPr bwMode="auto">
                <a:xfrm>
                  <a:off x="2160" y="1920"/>
                  <a:ext cx="48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204" name="Group 36">
                <a:extLst>
                  <a:ext uri="{FF2B5EF4-FFF2-40B4-BE49-F238E27FC236}">
                    <a16:creationId xmlns:a16="http://schemas.microsoft.com/office/drawing/2014/main" id="{4D6ABAEB-8021-0549-BA6E-303DE3A1F5DC}"/>
                  </a:ext>
                </a:extLst>
              </p:cNvPr>
              <p:cNvGrpSpPr>
                <a:grpSpLocks/>
              </p:cNvGrpSpPr>
              <p:nvPr/>
            </p:nvGrpSpPr>
            <p:grpSpPr bwMode="auto">
              <a:xfrm>
                <a:off x="2080" y="2268"/>
                <a:ext cx="480" cy="204"/>
                <a:chOff x="2160" y="1728"/>
                <a:chExt cx="480" cy="204"/>
              </a:xfrm>
            </p:grpSpPr>
            <p:sp>
              <p:nvSpPr>
                <p:cNvPr id="647205" name="Rectangle 37">
                  <a:extLst>
                    <a:ext uri="{FF2B5EF4-FFF2-40B4-BE49-F238E27FC236}">
                      <a16:creationId xmlns:a16="http://schemas.microsoft.com/office/drawing/2014/main" id="{98041CB6-1707-3948-A2F0-F43F4B5D7784}"/>
                    </a:ext>
                  </a:extLst>
                </p:cNvPr>
                <p:cNvSpPr>
                  <a:spLocks noChangeArrowheads="1"/>
                </p:cNvSpPr>
                <p:nvPr/>
              </p:nvSpPr>
              <p:spPr bwMode="auto">
                <a:xfrm>
                  <a:off x="2160" y="1728"/>
                  <a:ext cx="4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a9=6</a:t>
                  </a:r>
                </a:p>
              </p:txBody>
            </p:sp>
            <p:sp>
              <p:nvSpPr>
                <p:cNvPr id="647206" name="Line 38">
                  <a:extLst>
                    <a:ext uri="{FF2B5EF4-FFF2-40B4-BE49-F238E27FC236}">
                      <a16:creationId xmlns:a16="http://schemas.microsoft.com/office/drawing/2014/main" id="{C823F21C-90EC-FD4A-BD3B-F525020AED95}"/>
                    </a:ext>
                  </a:extLst>
                </p:cNvPr>
                <p:cNvSpPr>
                  <a:spLocks noChangeShapeType="1"/>
                </p:cNvSpPr>
                <p:nvPr/>
              </p:nvSpPr>
              <p:spPr bwMode="auto">
                <a:xfrm>
                  <a:off x="2160" y="1920"/>
                  <a:ext cx="48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207" name="Group 39">
                <a:extLst>
                  <a:ext uri="{FF2B5EF4-FFF2-40B4-BE49-F238E27FC236}">
                    <a16:creationId xmlns:a16="http://schemas.microsoft.com/office/drawing/2014/main" id="{4B1720E5-744E-C244-BB0A-1CA855B8DD79}"/>
                  </a:ext>
                </a:extLst>
              </p:cNvPr>
              <p:cNvGrpSpPr>
                <a:grpSpLocks/>
              </p:cNvGrpSpPr>
              <p:nvPr/>
            </p:nvGrpSpPr>
            <p:grpSpPr bwMode="auto">
              <a:xfrm>
                <a:off x="2299" y="2576"/>
                <a:ext cx="581" cy="304"/>
                <a:chOff x="2299" y="2576"/>
                <a:chExt cx="581" cy="304"/>
              </a:xfrm>
            </p:grpSpPr>
            <p:sp>
              <p:nvSpPr>
                <p:cNvPr id="647208" name="Rectangle 40">
                  <a:extLst>
                    <a:ext uri="{FF2B5EF4-FFF2-40B4-BE49-F238E27FC236}">
                      <a16:creationId xmlns:a16="http://schemas.microsoft.com/office/drawing/2014/main" id="{A8470E9F-4F65-8E4C-A9D9-6AA10EAB7408}"/>
                    </a:ext>
                  </a:extLst>
                </p:cNvPr>
                <p:cNvSpPr>
                  <a:spLocks noChangeArrowheads="1"/>
                </p:cNvSpPr>
                <p:nvPr/>
              </p:nvSpPr>
              <p:spPr bwMode="auto">
                <a:xfrm>
                  <a:off x="2404" y="2676"/>
                  <a:ext cx="47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a10=11</a:t>
                  </a:r>
                </a:p>
              </p:txBody>
            </p:sp>
            <p:sp>
              <p:nvSpPr>
                <p:cNvPr id="647209" name="Line 41">
                  <a:extLst>
                    <a:ext uri="{FF2B5EF4-FFF2-40B4-BE49-F238E27FC236}">
                      <a16:creationId xmlns:a16="http://schemas.microsoft.com/office/drawing/2014/main" id="{FB942C54-15A1-AB47-A557-4C14098E9F45}"/>
                    </a:ext>
                  </a:extLst>
                </p:cNvPr>
                <p:cNvSpPr>
                  <a:spLocks noChangeShapeType="1"/>
                </p:cNvSpPr>
                <p:nvPr/>
              </p:nvSpPr>
              <p:spPr bwMode="auto">
                <a:xfrm flipV="1">
                  <a:off x="2299" y="2576"/>
                  <a:ext cx="384"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210" name="Group 42">
                <a:extLst>
                  <a:ext uri="{FF2B5EF4-FFF2-40B4-BE49-F238E27FC236}">
                    <a16:creationId xmlns:a16="http://schemas.microsoft.com/office/drawing/2014/main" id="{590EA76C-6F9A-8B4B-988B-FD589AB0B8B1}"/>
                  </a:ext>
                </a:extLst>
              </p:cNvPr>
              <p:cNvGrpSpPr>
                <a:grpSpLocks/>
              </p:cNvGrpSpPr>
              <p:nvPr/>
            </p:nvGrpSpPr>
            <p:grpSpPr bwMode="auto">
              <a:xfrm>
                <a:off x="2856" y="2272"/>
                <a:ext cx="544" cy="204"/>
                <a:chOff x="2856" y="2272"/>
                <a:chExt cx="544" cy="204"/>
              </a:xfrm>
            </p:grpSpPr>
            <p:sp>
              <p:nvSpPr>
                <p:cNvPr id="647211" name="Rectangle 43">
                  <a:extLst>
                    <a:ext uri="{FF2B5EF4-FFF2-40B4-BE49-F238E27FC236}">
                      <a16:creationId xmlns:a16="http://schemas.microsoft.com/office/drawing/2014/main" id="{F5D6F07D-A8B8-7846-95E9-09C99EC4D568}"/>
                    </a:ext>
                  </a:extLst>
                </p:cNvPr>
                <p:cNvSpPr>
                  <a:spLocks noChangeArrowheads="1"/>
                </p:cNvSpPr>
                <p:nvPr/>
              </p:nvSpPr>
              <p:spPr bwMode="auto">
                <a:xfrm>
                  <a:off x="2856" y="2272"/>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a12=5</a:t>
                  </a:r>
                </a:p>
              </p:txBody>
            </p:sp>
            <p:sp>
              <p:nvSpPr>
                <p:cNvPr id="647212" name="Line 44">
                  <a:extLst>
                    <a:ext uri="{FF2B5EF4-FFF2-40B4-BE49-F238E27FC236}">
                      <a16:creationId xmlns:a16="http://schemas.microsoft.com/office/drawing/2014/main" id="{699B4DEA-B8E2-C74C-A96D-2FF31AE6F9C5}"/>
                    </a:ext>
                  </a:extLst>
                </p:cNvPr>
                <p:cNvSpPr>
                  <a:spLocks noChangeShapeType="1"/>
                </p:cNvSpPr>
                <p:nvPr/>
              </p:nvSpPr>
              <p:spPr bwMode="auto">
                <a:xfrm>
                  <a:off x="2856" y="2464"/>
                  <a:ext cx="54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213" name="Group 45">
                <a:extLst>
                  <a:ext uri="{FF2B5EF4-FFF2-40B4-BE49-F238E27FC236}">
                    <a16:creationId xmlns:a16="http://schemas.microsoft.com/office/drawing/2014/main" id="{9A0FCACE-C976-564F-9554-4841B7240E8F}"/>
                  </a:ext>
                </a:extLst>
              </p:cNvPr>
              <p:cNvGrpSpPr>
                <a:grpSpLocks/>
              </p:cNvGrpSpPr>
              <p:nvPr/>
            </p:nvGrpSpPr>
            <p:grpSpPr bwMode="auto">
              <a:xfrm>
                <a:off x="2112" y="2016"/>
                <a:ext cx="672" cy="336"/>
                <a:chOff x="2112" y="2016"/>
                <a:chExt cx="672" cy="336"/>
              </a:xfrm>
            </p:grpSpPr>
            <p:sp>
              <p:nvSpPr>
                <p:cNvPr id="647214" name="Rectangle 46">
                  <a:extLst>
                    <a:ext uri="{FF2B5EF4-FFF2-40B4-BE49-F238E27FC236}">
                      <a16:creationId xmlns:a16="http://schemas.microsoft.com/office/drawing/2014/main" id="{39B7CA7F-B10E-5749-A1F2-96C320267F11}"/>
                    </a:ext>
                  </a:extLst>
                </p:cNvPr>
                <p:cNvSpPr>
                  <a:spLocks noChangeArrowheads="1"/>
                </p:cNvSpPr>
                <p:nvPr/>
              </p:nvSpPr>
              <p:spPr bwMode="auto">
                <a:xfrm>
                  <a:off x="2376" y="2024"/>
                  <a:ext cx="4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a8=4</a:t>
                  </a:r>
                </a:p>
              </p:txBody>
            </p:sp>
            <p:sp>
              <p:nvSpPr>
                <p:cNvPr id="647215" name="Line 47">
                  <a:extLst>
                    <a:ext uri="{FF2B5EF4-FFF2-40B4-BE49-F238E27FC236}">
                      <a16:creationId xmlns:a16="http://schemas.microsoft.com/office/drawing/2014/main" id="{EE08BB89-99B8-724B-8216-A3FAA2225335}"/>
                    </a:ext>
                  </a:extLst>
                </p:cNvPr>
                <p:cNvSpPr>
                  <a:spLocks noChangeShapeType="1"/>
                </p:cNvSpPr>
                <p:nvPr/>
              </p:nvSpPr>
              <p:spPr bwMode="auto">
                <a:xfrm>
                  <a:off x="2112" y="2016"/>
                  <a:ext cx="576" cy="33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47216" name="Group 48">
                <a:extLst>
                  <a:ext uri="{FF2B5EF4-FFF2-40B4-BE49-F238E27FC236}">
                    <a16:creationId xmlns:a16="http://schemas.microsoft.com/office/drawing/2014/main" id="{23554A24-5152-CA4A-8AE2-44780D58539A}"/>
                  </a:ext>
                </a:extLst>
              </p:cNvPr>
              <p:cNvGrpSpPr>
                <a:grpSpLocks/>
              </p:cNvGrpSpPr>
              <p:nvPr/>
            </p:nvGrpSpPr>
            <p:grpSpPr bwMode="auto">
              <a:xfrm>
                <a:off x="2904" y="1976"/>
                <a:ext cx="693" cy="376"/>
                <a:chOff x="2904" y="1976"/>
                <a:chExt cx="693" cy="376"/>
              </a:xfrm>
            </p:grpSpPr>
            <p:sp>
              <p:nvSpPr>
                <p:cNvPr id="647217" name="Rectangle 49">
                  <a:extLst>
                    <a:ext uri="{FF2B5EF4-FFF2-40B4-BE49-F238E27FC236}">
                      <a16:creationId xmlns:a16="http://schemas.microsoft.com/office/drawing/2014/main" id="{CF1E11E6-9C5B-0649-A095-E01967BF6E14}"/>
                    </a:ext>
                  </a:extLst>
                </p:cNvPr>
                <p:cNvSpPr>
                  <a:spLocks noChangeArrowheads="1"/>
                </p:cNvSpPr>
                <p:nvPr/>
              </p:nvSpPr>
              <p:spPr bwMode="auto">
                <a:xfrm>
                  <a:off x="3144" y="1976"/>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a11=2</a:t>
                  </a:r>
                </a:p>
              </p:txBody>
            </p:sp>
            <p:sp>
              <p:nvSpPr>
                <p:cNvPr id="647218" name="Line 50">
                  <a:extLst>
                    <a:ext uri="{FF2B5EF4-FFF2-40B4-BE49-F238E27FC236}">
                      <a16:creationId xmlns:a16="http://schemas.microsoft.com/office/drawing/2014/main" id="{FBEFB7DD-63D3-2D40-8BF6-C50107547421}"/>
                    </a:ext>
                  </a:extLst>
                </p:cNvPr>
                <p:cNvSpPr>
                  <a:spLocks noChangeShapeType="1"/>
                </p:cNvSpPr>
                <p:nvPr/>
              </p:nvSpPr>
              <p:spPr bwMode="auto">
                <a:xfrm>
                  <a:off x="2904" y="1976"/>
                  <a:ext cx="616" cy="37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47219" name="Rectangle 51">
              <a:extLst>
                <a:ext uri="{FF2B5EF4-FFF2-40B4-BE49-F238E27FC236}">
                  <a16:creationId xmlns:a16="http://schemas.microsoft.com/office/drawing/2014/main" id="{0D692325-03F4-B945-A85E-AD09C88BBF7F}"/>
                </a:ext>
              </a:extLst>
            </p:cNvPr>
            <p:cNvSpPr>
              <a:spLocks noChangeArrowheads="1"/>
            </p:cNvSpPr>
            <p:nvPr/>
          </p:nvSpPr>
          <p:spPr bwMode="auto">
            <a:xfrm>
              <a:off x="1356" y="3168"/>
              <a:ext cx="142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7-24  </a:t>
              </a:r>
              <a:r>
                <a:rPr kumimoji="1" lang="zh-CN" altLang="en-US" sz="2000" b="1">
                  <a:solidFill>
                    <a:srgbClr val="FFFFFF"/>
                  </a:solidFill>
                  <a:latin typeface="Times New Roman" panose="02020603050405020304" pitchFamily="18" charset="0"/>
                  <a:ea typeface="宋体" panose="02010600030101010101" pitchFamily="2" charset="-122"/>
                </a:rPr>
                <a:t>一个</a:t>
              </a:r>
              <a:r>
                <a:rPr kumimoji="1" lang="en-US" altLang="zh-CN" sz="2000" b="1">
                  <a:solidFill>
                    <a:srgbClr val="FFFFFF"/>
                  </a:solidFill>
                  <a:latin typeface="Times New Roman" panose="02020603050405020304" pitchFamily="18" charset="0"/>
                  <a:ea typeface="宋体" panose="02010600030101010101" pitchFamily="2" charset="-122"/>
                </a:rPr>
                <a:t>AOE</a:t>
              </a:r>
              <a:r>
                <a:rPr kumimoji="1" lang="zh-CN" altLang="en-US" sz="2000" b="1">
                  <a:solidFill>
                    <a:srgbClr val="FFFFFF"/>
                  </a:solidFill>
                  <a:latin typeface="Times New Roman" panose="02020603050405020304" pitchFamily="18" charset="0"/>
                  <a:ea typeface="宋体" panose="02010600030101010101" pitchFamily="2" charset="-122"/>
                </a:rPr>
                <a:t>网</a:t>
              </a:r>
            </a:p>
          </p:txBody>
        </p:sp>
      </p:grpSp>
    </p:spTree>
    <p:extLst>
      <p:ext uri="{BB962C8B-B14F-4D97-AF65-F5344CB8AC3E}">
        <p14:creationId xmlns:p14="http://schemas.microsoft.com/office/powerpoint/2010/main" val="268284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7602" name="Rectangle 2">
            <a:extLst>
              <a:ext uri="{FF2B5EF4-FFF2-40B4-BE49-F238E27FC236}">
                <a16:creationId xmlns:a16="http://schemas.microsoft.com/office/drawing/2014/main" id="{8CDDF10C-E77F-B045-91EB-2F312BA8427D}"/>
              </a:ext>
            </a:extLst>
          </p:cNvPr>
          <p:cNvSpPr>
            <a:spLocks noGrp="1" noChangeArrowheads="1"/>
          </p:cNvSpPr>
          <p:nvPr>
            <p:ph type="body" idx="1"/>
          </p:nvPr>
        </p:nvSpPr>
        <p:spPr>
          <a:xfrm>
            <a:off x="1676400" y="188913"/>
            <a:ext cx="8839200" cy="4203700"/>
          </a:xfrm>
        </p:spPr>
        <p:txBody>
          <a:bodyPr/>
          <a:lstStyle/>
          <a:p>
            <a:pPr marL="0" indent="0">
              <a:lnSpc>
                <a:spcPct val="110000"/>
              </a:lnSpc>
              <a:buNone/>
            </a:pPr>
            <a:r>
              <a:rPr lang="zh-CN" altLang="en-US" b="1">
                <a:solidFill>
                  <a:schemeClr val="folHlink"/>
                </a:solidFill>
              </a:rPr>
              <a:t>       生成树、生成森林</a:t>
            </a:r>
            <a:r>
              <a:rPr lang="zh-CN" altLang="en-US" b="1"/>
              <a:t>：</a:t>
            </a:r>
            <a:r>
              <a:rPr lang="zh-CN" altLang="en-US" sz="2800" b="1"/>
              <a:t>一个连通图</a:t>
            </a:r>
            <a:r>
              <a:rPr lang="en-US" altLang="zh-CN" sz="2800" b="1"/>
              <a:t>(</a:t>
            </a:r>
            <a:r>
              <a:rPr lang="zh-CN" altLang="en-US" sz="2800" b="1"/>
              <a:t>无向图</a:t>
            </a:r>
            <a:r>
              <a:rPr lang="en-US" altLang="zh-CN" sz="2800" b="1"/>
              <a:t>)</a:t>
            </a:r>
            <a:r>
              <a:rPr lang="zh-CN" altLang="en-US" sz="2800" b="1"/>
              <a:t>的生成树是一个极小连通子图，它</a:t>
            </a:r>
            <a:r>
              <a:rPr lang="zh-CN" altLang="en-US" sz="2800" b="1">
                <a:solidFill>
                  <a:schemeClr val="folHlink"/>
                </a:solidFill>
              </a:rPr>
              <a:t>含有图中全部</a:t>
            </a:r>
            <a:r>
              <a:rPr lang="en-US" altLang="zh-CN" sz="2800" b="1">
                <a:solidFill>
                  <a:schemeClr val="folHlink"/>
                </a:solidFill>
              </a:rPr>
              <a:t>n</a:t>
            </a:r>
            <a:r>
              <a:rPr lang="zh-CN" altLang="en-US" sz="2800" b="1">
                <a:solidFill>
                  <a:schemeClr val="folHlink"/>
                </a:solidFill>
              </a:rPr>
              <a:t>个顶点</a:t>
            </a:r>
            <a:r>
              <a:rPr lang="zh-CN" altLang="en-US" sz="2800" b="1"/>
              <a:t>和只有足以构成一棵树的</a:t>
            </a:r>
            <a:r>
              <a:rPr lang="en-US" altLang="zh-CN" sz="2800" b="1">
                <a:solidFill>
                  <a:schemeClr val="folHlink"/>
                </a:solidFill>
              </a:rPr>
              <a:t>n-1</a:t>
            </a:r>
            <a:r>
              <a:rPr lang="zh-CN" altLang="en-US" sz="2800" b="1">
                <a:solidFill>
                  <a:schemeClr val="folHlink"/>
                </a:solidFill>
              </a:rPr>
              <a:t>条边</a:t>
            </a:r>
            <a:r>
              <a:rPr lang="zh-CN" altLang="en-US" sz="2800" b="1"/>
              <a:t>，称为图的</a:t>
            </a:r>
            <a:r>
              <a:rPr lang="zh-CN" altLang="en-US" sz="2800" b="1">
                <a:solidFill>
                  <a:schemeClr val="folHlink"/>
                </a:solidFill>
              </a:rPr>
              <a:t>生成树</a:t>
            </a:r>
            <a:r>
              <a:rPr lang="zh-CN" altLang="en-US" sz="2800" b="1"/>
              <a:t>，如图</a:t>
            </a:r>
            <a:r>
              <a:rPr lang="en-US" altLang="zh-CN" sz="2800" b="1"/>
              <a:t>7-2</a:t>
            </a:r>
            <a:r>
              <a:rPr lang="zh-CN" altLang="en-US" sz="2800" b="1"/>
              <a:t>所示。</a:t>
            </a:r>
          </a:p>
          <a:p>
            <a:pPr marL="0" indent="0">
              <a:lnSpc>
                <a:spcPct val="110000"/>
              </a:lnSpc>
              <a:buNone/>
            </a:pPr>
            <a:r>
              <a:rPr lang="zh-CN" altLang="en-US" sz="2800" b="1"/>
              <a:t>       关于无向图的生成树的几个结论：</a:t>
            </a:r>
          </a:p>
          <a:p>
            <a:pPr marL="533400" lvl="1" indent="0">
              <a:lnSpc>
                <a:spcPct val="110000"/>
              </a:lnSpc>
              <a:buNone/>
            </a:pPr>
            <a:r>
              <a:rPr lang="zh-CN" altLang="en-US" sz="2400" b="1"/>
              <a:t> </a:t>
            </a:r>
            <a:r>
              <a:rPr lang="zh-CN" altLang="en-US" b="1">
                <a:solidFill>
                  <a:schemeClr val="folHlink"/>
                </a:solidFill>
                <a:latin typeface="宋体" panose="02010600030101010101" pitchFamily="2" charset="-122"/>
              </a:rPr>
              <a:t>◆</a:t>
            </a:r>
            <a:r>
              <a:rPr lang="zh-CN" altLang="en-US" b="1"/>
              <a:t> 一棵有</a:t>
            </a:r>
            <a:r>
              <a:rPr lang="en-US" altLang="zh-CN" b="1"/>
              <a:t>n</a:t>
            </a:r>
            <a:r>
              <a:rPr lang="zh-CN" altLang="en-US" b="1"/>
              <a:t>个顶点的生成树有且仅有</a:t>
            </a:r>
            <a:r>
              <a:rPr lang="en-US" altLang="zh-CN" b="1"/>
              <a:t>n-1</a:t>
            </a:r>
            <a:r>
              <a:rPr lang="zh-CN" altLang="en-US" b="1"/>
              <a:t>条边；</a:t>
            </a:r>
          </a:p>
          <a:p>
            <a:pPr marL="533400" lvl="1" indent="0">
              <a:lnSpc>
                <a:spcPct val="110000"/>
              </a:lnSpc>
              <a:buNone/>
            </a:pPr>
            <a:r>
              <a:rPr lang="zh-CN" altLang="en-US" b="1">
                <a:solidFill>
                  <a:schemeClr val="hlink"/>
                </a:solidFill>
              </a:rPr>
              <a:t> </a:t>
            </a: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如果一个图有</a:t>
            </a:r>
            <a:r>
              <a:rPr lang="en-US" altLang="zh-CN" b="1"/>
              <a:t>n</a:t>
            </a:r>
            <a:r>
              <a:rPr lang="zh-CN" altLang="en-US" b="1"/>
              <a:t>个顶点和小于</a:t>
            </a:r>
            <a:r>
              <a:rPr lang="en-US" altLang="zh-CN" b="1"/>
              <a:t>n-1</a:t>
            </a:r>
            <a:r>
              <a:rPr lang="zh-CN" altLang="en-US" b="1"/>
              <a:t>条边，则是非连通图；</a:t>
            </a:r>
          </a:p>
        </p:txBody>
      </p:sp>
      <p:grpSp>
        <p:nvGrpSpPr>
          <p:cNvPr id="537603" name="Group 3">
            <a:extLst>
              <a:ext uri="{FF2B5EF4-FFF2-40B4-BE49-F238E27FC236}">
                <a16:creationId xmlns:a16="http://schemas.microsoft.com/office/drawing/2014/main" id="{A9EFA903-DE60-B94A-82AB-3AE193BC6DC2}"/>
              </a:ext>
            </a:extLst>
          </p:cNvPr>
          <p:cNvGrpSpPr>
            <a:grpSpLocks/>
          </p:cNvGrpSpPr>
          <p:nvPr/>
        </p:nvGrpSpPr>
        <p:grpSpPr bwMode="auto">
          <a:xfrm>
            <a:off x="7535864" y="4437063"/>
            <a:ext cx="2879725" cy="1657350"/>
            <a:chOff x="3792" y="1896"/>
            <a:chExt cx="1814" cy="1044"/>
          </a:xfrm>
        </p:grpSpPr>
        <p:grpSp>
          <p:nvGrpSpPr>
            <p:cNvPr id="537604" name="Group 4">
              <a:extLst>
                <a:ext uri="{FF2B5EF4-FFF2-40B4-BE49-F238E27FC236}">
                  <a16:creationId xmlns:a16="http://schemas.microsoft.com/office/drawing/2014/main" id="{5B318FB9-CC96-FC46-B56E-8BFC9C714A37}"/>
                </a:ext>
              </a:extLst>
            </p:cNvPr>
            <p:cNvGrpSpPr>
              <a:grpSpLocks/>
            </p:cNvGrpSpPr>
            <p:nvPr/>
          </p:nvGrpSpPr>
          <p:grpSpPr bwMode="auto">
            <a:xfrm>
              <a:off x="4368" y="1896"/>
              <a:ext cx="803" cy="696"/>
              <a:chOff x="4464" y="2052"/>
              <a:chExt cx="803" cy="696"/>
            </a:xfrm>
          </p:grpSpPr>
          <p:sp>
            <p:nvSpPr>
              <p:cNvPr id="537605" name="Oval 5">
                <a:extLst>
                  <a:ext uri="{FF2B5EF4-FFF2-40B4-BE49-F238E27FC236}">
                    <a16:creationId xmlns:a16="http://schemas.microsoft.com/office/drawing/2014/main" id="{0BE8FF91-1331-114F-8322-E0F768BFD124}"/>
                  </a:ext>
                </a:extLst>
              </p:cNvPr>
              <p:cNvSpPr>
                <a:spLocks noChangeArrowheads="1"/>
              </p:cNvSpPr>
              <p:nvPr/>
            </p:nvSpPr>
            <p:spPr bwMode="auto">
              <a:xfrm>
                <a:off x="4464" y="2052"/>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37606" name="Oval 6">
                <a:extLst>
                  <a:ext uri="{FF2B5EF4-FFF2-40B4-BE49-F238E27FC236}">
                    <a16:creationId xmlns:a16="http://schemas.microsoft.com/office/drawing/2014/main" id="{779AC243-887A-0149-BA91-A43A76E7CC2D}"/>
                  </a:ext>
                </a:extLst>
              </p:cNvPr>
              <p:cNvSpPr>
                <a:spLocks noChangeArrowheads="1"/>
              </p:cNvSpPr>
              <p:nvPr/>
            </p:nvSpPr>
            <p:spPr bwMode="auto">
              <a:xfrm>
                <a:off x="5005" y="2064"/>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37607" name="Oval 7">
                <a:extLst>
                  <a:ext uri="{FF2B5EF4-FFF2-40B4-BE49-F238E27FC236}">
                    <a16:creationId xmlns:a16="http://schemas.microsoft.com/office/drawing/2014/main" id="{B03706CF-9B7D-DE48-970B-0694A632E077}"/>
                  </a:ext>
                </a:extLst>
              </p:cNvPr>
              <p:cNvSpPr>
                <a:spLocks noChangeArrowheads="1"/>
              </p:cNvSpPr>
              <p:nvPr/>
            </p:nvSpPr>
            <p:spPr bwMode="auto">
              <a:xfrm>
                <a:off x="4469" y="2544"/>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37608" name="Oval 8">
                <a:extLst>
                  <a:ext uri="{FF2B5EF4-FFF2-40B4-BE49-F238E27FC236}">
                    <a16:creationId xmlns:a16="http://schemas.microsoft.com/office/drawing/2014/main" id="{3AF6B478-2048-3C40-B95A-D02CFCEAE21A}"/>
                  </a:ext>
                </a:extLst>
              </p:cNvPr>
              <p:cNvSpPr>
                <a:spLocks noChangeArrowheads="1"/>
              </p:cNvSpPr>
              <p:nvPr/>
            </p:nvSpPr>
            <p:spPr bwMode="auto">
              <a:xfrm>
                <a:off x="5040" y="2544"/>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37609" name="Line 9">
                <a:extLst>
                  <a:ext uri="{FF2B5EF4-FFF2-40B4-BE49-F238E27FC236}">
                    <a16:creationId xmlns:a16="http://schemas.microsoft.com/office/drawing/2014/main" id="{E5A0A3C1-71C3-DD40-A189-5B45241C11D1}"/>
                  </a:ext>
                </a:extLst>
              </p:cNvPr>
              <p:cNvSpPr>
                <a:spLocks noChangeShapeType="1"/>
              </p:cNvSpPr>
              <p:nvPr/>
            </p:nvSpPr>
            <p:spPr bwMode="auto">
              <a:xfrm>
                <a:off x="4584" y="226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7610" name="Line 10">
                <a:extLst>
                  <a:ext uri="{FF2B5EF4-FFF2-40B4-BE49-F238E27FC236}">
                    <a16:creationId xmlns:a16="http://schemas.microsoft.com/office/drawing/2014/main" id="{A92C10E1-5557-6048-9415-FA4C29249D1D}"/>
                  </a:ext>
                </a:extLst>
              </p:cNvPr>
              <p:cNvSpPr>
                <a:spLocks noChangeShapeType="1"/>
              </p:cNvSpPr>
              <p:nvPr/>
            </p:nvSpPr>
            <p:spPr bwMode="auto">
              <a:xfrm>
                <a:off x="4696" y="2648"/>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7611" name="Line 11">
                <a:extLst>
                  <a:ext uri="{FF2B5EF4-FFF2-40B4-BE49-F238E27FC236}">
                    <a16:creationId xmlns:a16="http://schemas.microsoft.com/office/drawing/2014/main" id="{4B059558-C8C2-B149-8726-35AACD3661C1}"/>
                  </a:ext>
                </a:extLst>
              </p:cNvPr>
              <p:cNvSpPr>
                <a:spLocks noChangeShapeType="1"/>
              </p:cNvSpPr>
              <p:nvPr/>
            </p:nvSpPr>
            <p:spPr bwMode="auto">
              <a:xfrm>
                <a:off x="4688" y="2160"/>
                <a:ext cx="31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37612" name="Rectangle 12">
              <a:extLst>
                <a:ext uri="{FF2B5EF4-FFF2-40B4-BE49-F238E27FC236}">
                  <a16:creationId xmlns:a16="http://schemas.microsoft.com/office/drawing/2014/main" id="{F20F7797-F7CA-554A-AABA-86410E0B863C}"/>
                </a:ext>
              </a:extLst>
            </p:cNvPr>
            <p:cNvSpPr>
              <a:spLocks noChangeArrowheads="1"/>
            </p:cNvSpPr>
            <p:nvPr/>
          </p:nvSpPr>
          <p:spPr bwMode="auto">
            <a:xfrm>
              <a:off x="3792" y="2736"/>
              <a:ext cx="181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  </a:t>
              </a: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G2</a:t>
              </a:r>
              <a:r>
                <a:rPr kumimoji="1" lang="zh-CN" altLang="en-US" sz="2000" b="1">
                  <a:solidFill>
                    <a:srgbClr val="FFFFFF"/>
                  </a:solidFill>
                  <a:latin typeface="Times New Roman" panose="02020603050405020304" pitchFamily="18" charset="0"/>
                  <a:ea typeface="宋体" panose="02010600030101010101" pitchFamily="2" charset="-122"/>
                </a:rPr>
                <a:t>的一棵生成树</a:t>
              </a:r>
            </a:p>
          </p:txBody>
        </p:sp>
      </p:grpSp>
      <p:sp>
        <p:nvSpPr>
          <p:cNvPr id="537613" name="Rectangle 13">
            <a:extLst>
              <a:ext uri="{FF2B5EF4-FFF2-40B4-BE49-F238E27FC236}">
                <a16:creationId xmlns:a16="http://schemas.microsoft.com/office/drawing/2014/main" id="{889AECAA-6791-CA46-8632-B7FAA4BA0C1B}"/>
              </a:ext>
            </a:extLst>
          </p:cNvPr>
          <p:cNvSpPr>
            <a:spLocks noChangeArrowheads="1"/>
          </p:cNvSpPr>
          <p:nvPr/>
        </p:nvSpPr>
        <p:spPr bwMode="auto">
          <a:xfrm>
            <a:off x="1703389" y="4437064"/>
            <a:ext cx="5545137"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53340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309688" indent="-228600">
              <a:spcBef>
                <a:spcPct val="20000"/>
              </a:spcBef>
              <a:buClr>
                <a:schemeClr val="accent1"/>
              </a:buClr>
              <a:buSzPct val="60000"/>
              <a:buFont typeface="Wingdings"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717675"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125663"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82863"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3040063"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97263"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954463"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lvl="1" fontAlgn="base">
              <a:lnSpc>
                <a:spcPct val="110000"/>
              </a:lnSpc>
              <a:spcAft>
                <a:spcPct val="0"/>
              </a:spcAft>
              <a:buClr>
                <a:srgbClr val="FFFFFF"/>
              </a:buClr>
              <a:buNone/>
            </a:pPr>
            <a:r>
              <a:rPr lang="zh-CN" altLang="en-US" b="1">
                <a:solidFill>
                  <a:srgbClr val="FFFF00"/>
                </a:solidFill>
                <a:latin typeface="宋体" panose="02010600030101010101" pitchFamily="2" charset="-122"/>
              </a:rPr>
              <a:t>◆</a:t>
            </a:r>
            <a:r>
              <a:rPr lang="zh-CN" altLang="en-US" b="1">
                <a:solidFill>
                  <a:srgbClr val="FF0033"/>
                </a:solidFill>
              </a:rPr>
              <a:t> </a:t>
            </a:r>
            <a:r>
              <a:rPr lang="zh-CN" altLang="en-US" b="1">
                <a:solidFill>
                  <a:srgbClr val="FFFFFF"/>
                </a:solidFill>
              </a:rPr>
              <a:t>如果多于</a:t>
            </a:r>
            <a:r>
              <a:rPr lang="en-US" altLang="zh-CN" b="1">
                <a:solidFill>
                  <a:srgbClr val="FFFFFF"/>
                </a:solidFill>
              </a:rPr>
              <a:t>n-1</a:t>
            </a:r>
            <a:r>
              <a:rPr lang="zh-CN" altLang="en-US" b="1">
                <a:solidFill>
                  <a:srgbClr val="FFFFFF"/>
                </a:solidFill>
              </a:rPr>
              <a:t>条边，则一定有环；</a:t>
            </a:r>
          </a:p>
          <a:p>
            <a:pPr lvl="1" fontAlgn="base">
              <a:lnSpc>
                <a:spcPct val="110000"/>
              </a:lnSpc>
              <a:spcAft>
                <a:spcPct val="0"/>
              </a:spcAft>
              <a:buClr>
                <a:srgbClr val="FFFFFF"/>
              </a:buClr>
              <a:buNone/>
            </a:pPr>
            <a:r>
              <a:rPr lang="zh-CN" altLang="en-US" b="1">
                <a:solidFill>
                  <a:srgbClr val="FF0033"/>
                </a:solidFill>
              </a:rPr>
              <a:t> </a:t>
            </a:r>
            <a:r>
              <a:rPr lang="zh-CN" altLang="en-US" b="1">
                <a:solidFill>
                  <a:srgbClr val="FFFF00"/>
                </a:solidFill>
                <a:latin typeface="宋体" panose="02010600030101010101" pitchFamily="2" charset="-122"/>
              </a:rPr>
              <a:t>◆</a:t>
            </a:r>
            <a:r>
              <a:rPr lang="zh-CN" altLang="en-US" b="1">
                <a:solidFill>
                  <a:srgbClr val="FF0033"/>
                </a:solidFill>
              </a:rPr>
              <a:t> </a:t>
            </a:r>
            <a:r>
              <a:rPr lang="zh-CN" altLang="en-US" b="1">
                <a:solidFill>
                  <a:srgbClr val="FFFFFF"/>
                </a:solidFill>
              </a:rPr>
              <a:t>有</a:t>
            </a:r>
            <a:r>
              <a:rPr lang="en-US" altLang="zh-CN" b="1">
                <a:solidFill>
                  <a:srgbClr val="FFFFFF"/>
                </a:solidFill>
              </a:rPr>
              <a:t>n-1</a:t>
            </a:r>
            <a:r>
              <a:rPr lang="zh-CN" altLang="en-US" b="1">
                <a:solidFill>
                  <a:srgbClr val="FFFFFF"/>
                </a:solidFill>
              </a:rPr>
              <a:t>条边的图不一定是生成树。</a:t>
            </a:r>
          </a:p>
        </p:txBody>
      </p:sp>
    </p:spTree>
    <p:extLst>
      <p:ext uri="{BB962C8B-B14F-4D97-AF65-F5344CB8AC3E}">
        <p14:creationId xmlns:p14="http://schemas.microsoft.com/office/powerpoint/2010/main" val="315371242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8194" name="Rectangle 2">
            <a:extLst>
              <a:ext uri="{FF2B5EF4-FFF2-40B4-BE49-F238E27FC236}">
                <a16:creationId xmlns:a16="http://schemas.microsoft.com/office/drawing/2014/main" id="{4FC2A781-E453-B642-8150-0753AE7FD110}"/>
              </a:ext>
            </a:extLst>
          </p:cNvPr>
          <p:cNvSpPr>
            <a:spLocks noGrp="1" noChangeArrowheads="1"/>
          </p:cNvSpPr>
          <p:nvPr>
            <p:ph type="body" idx="1"/>
          </p:nvPr>
        </p:nvSpPr>
        <p:spPr>
          <a:xfrm>
            <a:off x="1676401" y="188914"/>
            <a:ext cx="8812213" cy="6480175"/>
          </a:xfrm>
          <a:noFill/>
          <a:ln/>
        </p:spPr>
        <p:txBody>
          <a:bodyPr/>
          <a:lstStyle/>
          <a:p>
            <a:pPr marL="0" indent="0">
              <a:lnSpc>
                <a:spcPct val="110000"/>
              </a:lnSpc>
              <a:buNone/>
            </a:pPr>
            <a:r>
              <a:rPr lang="en-US" altLang="zh-CN" sz="4000" b="1">
                <a:solidFill>
                  <a:schemeClr val="tx2"/>
                </a:solidFill>
              </a:rPr>
              <a:t>1</a:t>
            </a:r>
            <a:r>
              <a:rPr lang="en-US" altLang="zh-CN" sz="4000" b="1">
                <a:solidFill>
                  <a:schemeClr val="tx2"/>
                </a:solidFill>
                <a:latin typeface="宋体" panose="02010600030101010101" pitchFamily="2" charset="-122"/>
              </a:rPr>
              <a:t> </a:t>
            </a:r>
            <a:r>
              <a:rPr lang="zh-CN" altLang="en-US" sz="4000" b="1">
                <a:solidFill>
                  <a:schemeClr val="tx2"/>
                </a:solidFill>
                <a:latin typeface="楷体_GB2312" pitchFamily="49" charset="-122"/>
                <a:ea typeface="楷体_GB2312" pitchFamily="49" charset="-122"/>
              </a:rPr>
              <a:t>与</a:t>
            </a:r>
            <a:r>
              <a:rPr lang="en-US" altLang="zh-CN" sz="4000" b="1">
                <a:solidFill>
                  <a:schemeClr val="tx2"/>
                </a:solidFill>
              </a:rPr>
              <a:t>AOE</a:t>
            </a:r>
            <a:r>
              <a:rPr lang="zh-CN" altLang="en-US" sz="4000" b="1">
                <a:solidFill>
                  <a:schemeClr val="tx2"/>
                </a:solidFill>
                <a:ea typeface="楷体_GB2312" pitchFamily="49" charset="-122"/>
              </a:rPr>
              <a:t>有关的研究问题</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latin typeface="宋体" panose="02010600030101010101" pitchFamily="2" charset="-122"/>
              </a:rPr>
              <a:t>完成整个工程至少需要多少时间</a:t>
            </a:r>
            <a:r>
              <a:rPr lang="en-US" altLang="zh-CN" b="1">
                <a:latin typeface="宋体" panose="02010600030101010101" pitchFamily="2" charset="-122"/>
              </a:rPr>
              <a:t>?</a:t>
            </a:r>
          </a:p>
          <a:p>
            <a:pPr marL="533400" lvl="1" indent="0">
              <a:lnSpc>
                <a:spcPct val="110000"/>
              </a:lnSpc>
              <a:buNone/>
            </a:pPr>
            <a:r>
              <a:rPr lang="en-US" altLang="zh-CN" b="1">
                <a:solidFill>
                  <a:schemeClr val="folHlink"/>
                </a:solidFill>
                <a:latin typeface="宋体" panose="02010600030101010101" pitchFamily="2" charset="-122"/>
              </a:rPr>
              <a:t>◆</a:t>
            </a:r>
            <a:r>
              <a:rPr lang="en-US" altLang="zh-CN" b="1">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latin typeface="宋体" panose="02010600030101010101" pitchFamily="2" charset="-122"/>
              </a:rPr>
              <a:t>哪些活动是影响工程进度</a:t>
            </a:r>
            <a:r>
              <a:rPr lang="en-US" altLang="zh-CN" b="1">
                <a:latin typeface="宋体" panose="02010600030101010101" pitchFamily="2" charset="-122"/>
              </a:rPr>
              <a:t>(</a:t>
            </a:r>
            <a:r>
              <a:rPr lang="zh-CN" altLang="en-US" b="1">
                <a:latin typeface="宋体" panose="02010600030101010101" pitchFamily="2" charset="-122"/>
              </a:rPr>
              <a:t>费用</a:t>
            </a:r>
            <a:r>
              <a:rPr lang="en-US" altLang="zh-CN" b="1">
                <a:latin typeface="宋体" panose="02010600030101010101" pitchFamily="2" charset="-122"/>
              </a:rPr>
              <a:t>)</a:t>
            </a:r>
            <a:r>
              <a:rPr lang="zh-CN" altLang="en-US" b="1">
                <a:latin typeface="宋体" panose="02010600030101010101" pitchFamily="2" charset="-122"/>
              </a:rPr>
              <a:t>的关键</a:t>
            </a:r>
            <a:r>
              <a:rPr lang="en-US" altLang="zh-CN" b="1">
                <a:latin typeface="宋体" panose="02010600030101010101" pitchFamily="2" charset="-122"/>
              </a:rPr>
              <a:t>?</a:t>
            </a:r>
          </a:p>
          <a:p>
            <a:pPr marL="0" indent="0">
              <a:lnSpc>
                <a:spcPct val="110000"/>
              </a:lnSpc>
              <a:buNone/>
            </a:pPr>
            <a:r>
              <a:rPr lang="en-US" altLang="zh-CN" sz="2800" b="1">
                <a:solidFill>
                  <a:schemeClr val="folHlink"/>
                </a:solidFill>
                <a:latin typeface="宋体" panose="02010600030101010101" pitchFamily="2" charset="-122"/>
              </a:rPr>
              <a:t>    </a:t>
            </a:r>
            <a:r>
              <a:rPr lang="zh-CN" altLang="en-US" sz="2800" b="1">
                <a:solidFill>
                  <a:schemeClr val="folHlink"/>
                </a:solidFill>
                <a:latin typeface="宋体" panose="02010600030101010101" pitchFamily="2" charset="-122"/>
              </a:rPr>
              <a:t>工程完成最短时间</a:t>
            </a:r>
            <a:r>
              <a:rPr lang="zh-CN" altLang="en-US" sz="2800" b="1"/>
              <a:t>：从起点到终点的最长路径长度</a:t>
            </a:r>
            <a:r>
              <a:rPr lang="en-US" altLang="zh-CN" sz="2800" b="1"/>
              <a:t>(</a:t>
            </a:r>
            <a:r>
              <a:rPr lang="zh-CN" altLang="en-US" sz="2800" b="1">
                <a:solidFill>
                  <a:schemeClr val="accent1"/>
                </a:solidFill>
              </a:rPr>
              <a:t>路径上各活动持续时间之和</a:t>
            </a:r>
            <a:r>
              <a:rPr lang="en-US" altLang="zh-CN" sz="2800" b="1"/>
              <a:t>) </a:t>
            </a:r>
            <a:r>
              <a:rPr lang="zh-CN" altLang="en-US" sz="2800" b="1">
                <a:latin typeface="宋体" panose="02010600030101010101" pitchFamily="2" charset="-122"/>
              </a:rPr>
              <a:t>。</a:t>
            </a:r>
            <a:r>
              <a:rPr lang="zh-CN" altLang="en-US" sz="2800" b="1"/>
              <a:t>长度最长的路径称为</a:t>
            </a:r>
            <a:r>
              <a:rPr lang="zh-CN" altLang="en-US" sz="2800" b="1">
                <a:solidFill>
                  <a:schemeClr val="folHlink"/>
                </a:solidFill>
              </a:rPr>
              <a:t>关键路径</a:t>
            </a:r>
            <a:r>
              <a:rPr lang="zh-CN" altLang="en-US" sz="2800" b="1"/>
              <a:t>，</a:t>
            </a:r>
            <a:r>
              <a:rPr lang="zh-CN" altLang="en-US" sz="2800" b="1">
                <a:solidFill>
                  <a:schemeClr val="folHlink"/>
                </a:solidFill>
              </a:rPr>
              <a:t>关键路径</a:t>
            </a:r>
            <a:r>
              <a:rPr lang="zh-CN" altLang="en-US" sz="2800" b="1"/>
              <a:t>上的活动称为</a:t>
            </a:r>
            <a:r>
              <a:rPr lang="zh-CN" altLang="en-US" sz="2800" b="1">
                <a:solidFill>
                  <a:schemeClr val="folHlink"/>
                </a:solidFill>
              </a:rPr>
              <a:t>关键活动</a:t>
            </a:r>
            <a:r>
              <a:rPr lang="zh-CN" altLang="en-US" sz="2800" b="1">
                <a:latin typeface="宋体" panose="02010600030101010101" pitchFamily="2" charset="-122"/>
              </a:rPr>
              <a:t>。</a:t>
            </a:r>
            <a:r>
              <a:rPr lang="zh-CN" altLang="en-US" sz="2800" b="1"/>
              <a:t>关键活动是影响整个工程的关键</a:t>
            </a:r>
            <a:r>
              <a:rPr lang="zh-CN" altLang="en-US" sz="2800" b="1">
                <a:latin typeface="宋体" panose="02010600030101010101" pitchFamily="2" charset="-122"/>
              </a:rPr>
              <a:t>。</a:t>
            </a:r>
          </a:p>
          <a:p>
            <a:pPr marL="0" indent="0">
              <a:lnSpc>
                <a:spcPct val="110000"/>
              </a:lnSpc>
              <a:buNone/>
            </a:pPr>
            <a:r>
              <a:rPr lang="zh-CN" altLang="en-US" sz="2800" b="1"/>
              <a:t>        设</a:t>
            </a:r>
            <a:r>
              <a:rPr lang="en-US" altLang="zh-CN" sz="2800" b="1"/>
              <a:t>v</a:t>
            </a:r>
            <a:r>
              <a:rPr lang="en-US" altLang="zh-CN" sz="2800" b="1" baseline="-20000"/>
              <a:t>0</a:t>
            </a:r>
            <a:r>
              <a:rPr lang="zh-CN" altLang="en-US" sz="2800" b="1"/>
              <a:t>是起点，从</a:t>
            </a:r>
            <a:r>
              <a:rPr lang="en-US" altLang="zh-CN" sz="2800" b="1"/>
              <a:t>v</a:t>
            </a:r>
            <a:r>
              <a:rPr lang="en-US" altLang="zh-CN" sz="2800" b="1" baseline="-20000"/>
              <a:t>0</a:t>
            </a:r>
            <a:r>
              <a:rPr lang="zh-CN" altLang="en-US" sz="2800" b="1"/>
              <a:t>到</a:t>
            </a:r>
            <a:r>
              <a:rPr lang="en-US" altLang="zh-CN" sz="2800" b="1"/>
              <a:t>v</a:t>
            </a:r>
            <a:r>
              <a:rPr lang="en-US" altLang="zh-CN" sz="2800" b="1" baseline="-20000"/>
              <a:t>i</a:t>
            </a:r>
            <a:r>
              <a:rPr lang="zh-CN" altLang="en-US" sz="2800" b="1"/>
              <a:t>的</a:t>
            </a:r>
            <a:r>
              <a:rPr lang="zh-CN" altLang="en-US" sz="2800" b="1">
                <a:solidFill>
                  <a:schemeClr val="accent1"/>
                </a:solidFill>
              </a:rPr>
              <a:t>最长路径长度</a:t>
            </a:r>
            <a:r>
              <a:rPr lang="zh-CN" altLang="en-US" sz="2800" b="1"/>
              <a:t>称为事件</a:t>
            </a:r>
            <a:r>
              <a:rPr lang="en-US" altLang="zh-CN" sz="2800" b="1"/>
              <a:t>v</a:t>
            </a:r>
            <a:r>
              <a:rPr lang="en-US" altLang="zh-CN" sz="2800" b="1" baseline="-20000"/>
              <a:t>i</a:t>
            </a:r>
            <a:r>
              <a:rPr lang="zh-CN" altLang="en-US" sz="2800" b="1"/>
              <a:t>的</a:t>
            </a:r>
            <a:r>
              <a:rPr lang="zh-CN" altLang="en-US" sz="2800" b="1">
                <a:solidFill>
                  <a:schemeClr val="folHlink"/>
                </a:solidFill>
              </a:rPr>
              <a:t>最早发生时间</a:t>
            </a:r>
            <a:r>
              <a:rPr lang="zh-CN" altLang="en-US" sz="2800" b="1"/>
              <a:t>，即是以</a:t>
            </a:r>
            <a:r>
              <a:rPr lang="en-US" altLang="zh-CN" sz="2800" b="1"/>
              <a:t>v</a:t>
            </a:r>
            <a:r>
              <a:rPr lang="en-US" altLang="zh-CN" sz="2800" b="1" baseline="-20000"/>
              <a:t>i</a:t>
            </a:r>
            <a:r>
              <a:rPr lang="zh-CN" altLang="en-US" sz="2800" b="1"/>
              <a:t>为尾的所有活动的最早发生时间。</a:t>
            </a:r>
          </a:p>
          <a:p>
            <a:pPr marL="0" indent="0">
              <a:lnSpc>
                <a:spcPct val="110000"/>
              </a:lnSpc>
              <a:buNone/>
            </a:pPr>
            <a:r>
              <a:rPr lang="zh-CN" altLang="en-US" sz="2800" b="1"/>
              <a:t>       若活动</a:t>
            </a:r>
            <a:r>
              <a:rPr lang="en-US" altLang="zh-CN" sz="2800" b="1"/>
              <a:t>a</a:t>
            </a:r>
            <a:r>
              <a:rPr lang="en-US" altLang="zh-CN" sz="2800" b="1" baseline="-20000"/>
              <a:t>i</a:t>
            </a:r>
            <a:r>
              <a:rPr lang="zh-CN" altLang="en-US" sz="2800" b="1"/>
              <a:t>是弧</a:t>
            </a:r>
            <a:r>
              <a:rPr lang="en-US" altLang="zh-CN" sz="2800" b="1"/>
              <a:t>&lt;j, k&gt;</a:t>
            </a:r>
            <a:r>
              <a:rPr lang="zh-CN" altLang="en-US" sz="2800" b="1"/>
              <a:t>，持续时间是</a:t>
            </a:r>
            <a:r>
              <a:rPr lang="en-US" altLang="zh-CN" sz="2800" b="1"/>
              <a:t>dut(&lt;j, k&gt;)</a:t>
            </a:r>
            <a:r>
              <a:rPr lang="zh-CN" altLang="en-US" sz="2800" b="1"/>
              <a:t>，设：</a:t>
            </a:r>
            <a:endParaRPr lang="zh-CN" altLang="en-US" sz="2800" b="1">
              <a:solidFill>
                <a:schemeClr val="accent1"/>
              </a:solidFill>
            </a:endParaRPr>
          </a:p>
          <a:p>
            <a:pPr marL="533400" lvl="1" indent="0">
              <a:lnSpc>
                <a:spcPct val="110000"/>
              </a:lnSpc>
              <a:buNone/>
            </a:pPr>
            <a:r>
              <a:rPr lang="zh-CN" altLang="en-US" b="1">
                <a:solidFill>
                  <a:schemeClr val="folHlink"/>
                </a:solidFill>
                <a:latin typeface="宋体" panose="02010600030101010101" pitchFamily="2" charset="-122"/>
              </a:rPr>
              <a:t>◆ </a:t>
            </a:r>
            <a:r>
              <a:rPr lang="en-US" altLang="zh-CN" b="1"/>
              <a:t>e(i)</a:t>
            </a:r>
            <a:r>
              <a:rPr lang="zh-CN" altLang="en-US" b="1"/>
              <a:t>：表示活动</a:t>
            </a:r>
            <a:r>
              <a:rPr lang="en-US" altLang="zh-CN" b="1"/>
              <a:t>a</a:t>
            </a:r>
            <a:r>
              <a:rPr lang="en-US" altLang="zh-CN" b="1" baseline="-20000"/>
              <a:t>i</a:t>
            </a:r>
            <a:r>
              <a:rPr lang="zh-CN" altLang="en-US" b="1"/>
              <a:t>的最早开始时间；</a:t>
            </a:r>
          </a:p>
        </p:txBody>
      </p:sp>
    </p:spTree>
    <p:extLst>
      <p:ext uri="{BB962C8B-B14F-4D97-AF65-F5344CB8AC3E}">
        <p14:creationId xmlns:p14="http://schemas.microsoft.com/office/powerpoint/2010/main" val="8171713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B07F5914-21D3-CC42-B1EB-C0CC88D7E0AA}"/>
              </a:ext>
            </a:extLst>
          </p:cNvPr>
          <p:cNvSpPr>
            <a:spLocks noChangeArrowheads="1"/>
          </p:cNvSpPr>
          <p:nvPr/>
        </p:nvSpPr>
        <p:spPr bwMode="auto">
          <a:xfrm>
            <a:off x="1600201" y="304801"/>
            <a:ext cx="8888413"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728788" indent="-381000" eaLnBrk="0" hangingPunct="0">
              <a:defRPr kumimoji="1" sz="2400">
                <a:solidFill>
                  <a:schemeClr val="tx1"/>
                </a:solidFill>
                <a:latin typeface="Times New Roman" panose="02020603050405020304" pitchFamily="18" charset="0"/>
                <a:ea typeface="宋体" panose="02010600030101010101" pitchFamily="2" charset="-122"/>
              </a:defRPr>
            </a:lvl3pPr>
            <a:lvl4pPr marL="2251075" indent="-342900" eaLnBrk="0" hangingPunct="0">
              <a:defRPr kumimoji="1" sz="2400">
                <a:solidFill>
                  <a:schemeClr val="tx1"/>
                </a:solidFill>
                <a:latin typeface="Times New Roman" panose="02020603050405020304" pitchFamily="18" charset="0"/>
                <a:ea typeface="宋体" panose="02010600030101010101" pitchFamily="2" charset="-122"/>
              </a:defRPr>
            </a:lvl4pPr>
            <a:lvl5pPr marL="2773363" indent="-342900" eaLnBrk="0" hangingPunct="0">
              <a:defRPr kumimoji="1" sz="2400">
                <a:solidFill>
                  <a:schemeClr val="tx1"/>
                </a:solidFill>
                <a:latin typeface="Times New Roman" panose="02020603050405020304" pitchFamily="18" charset="0"/>
                <a:ea typeface="宋体" panose="02010600030101010101" pitchFamily="2" charset="-122"/>
              </a:defRPr>
            </a:lvl5pPr>
            <a:lvl6pPr marL="3230563"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687763"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144963"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602163"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FF"/>
                </a:solidFill>
              </a:rPr>
              <a:t> </a:t>
            </a:r>
            <a:r>
              <a:rPr lang="en-US" altLang="zh-CN" sz="2800" b="1" i="1">
                <a:solidFill>
                  <a:srgbClr val="FFFFFF"/>
                </a:solidFill>
              </a:rPr>
              <a:t>l</a:t>
            </a:r>
            <a:r>
              <a:rPr lang="en-US" altLang="zh-CN" sz="2800" b="1">
                <a:solidFill>
                  <a:srgbClr val="FFFFFF"/>
                </a:solidFill>
              </a:rPr>
              <a:t>(i)</a:t>
            </a:r>
            <a:r>
              <a:rPr lang="zh-CN" altLang="en-US" sz="2800" b="1">
                <a:solidFill>
                  <a:srgbClr val="FFFFFF"/>
                </a:solidFill>
              </a:rPr>
              <a:t>：在不影响进度的前提下，表示活动</a:t>
            </a:r>
            <a:r>
              <a:rPr lang="en-US" altLang="zh-CN" sz="2800" b="1">
                <a:solidFill>
                  <a:srgbClr val="FFFFFF"/>
                </a:solidFill>
              </a:rPr>
              <a:t>a</a:t>
            </a:r>
            <a:r>
              <a:rPr lang="en-US" altLang="zh-CN" sz="2800" b="1" baseline="-18000">
                <a:solidFill>
                  <a:srgbClr val="FFFFFF"/>
                </a:solidFill>
              </a:rPr>
              <a:t>i</a:t>
            </a:r>
            <a:r>
              <a:rPr lang="zh-CN" altLang="en-US" sz="2800" b="1">
                <a:solidFill>
                  <a:srgbClr val="FFFFFF"/>
                </a:solidFill>
              </a:rPr>
              <a:t>的最晚开始时间</a:t>
            </a:r>
            <a:r>
              <a:rPr lang="zh-CN" altLang="en-US" sz="2800" b="1">
                <a:solidFill>
                  <a:srgbClr val="FFFFFF"/>
                </a:solidFill>
                <a:latin typeface="宋体" panose="02010600030101010101" pitchFamily="2" charset="-122"/>
              </a:rPr>
              <a:t>； 则</a:t>
            </a:r>
            <a:r>
              <a:rPr lang="en-US" altLang="zh-CN" sz="2800" b="1" i="1">
                <a:solidFill>
                  <a:srgbClr val="FFFFFF"/>
                </a:solidFill>
              </a:rPr>
              <a:t>l</a:t>
            </a:r>
            <a:r>
              <a:rPr lang="en-US" altLang="zh-CN" sz="2800" b="1">
                <a:solidFill>
                  <a:srgbClr val="FFFFFF"/>
                </a:solidFill>
              </a:rPr>
              <a:t>(i)-e(i)</a:t>
            </a:r>
            <a:r>
              <a:rPr lang="zh-CN" altLang="en-US" sz="2800" b="1">
                <a:solidFill>
                  <a:srgbClr val="FFFFFF"/>
                </a:solidFill>
              </a:rPr>
              <a:t>表示活动</a:t>
            </a:r>
            <a:r>
              <a:rPr lang="en-US" altLang="zh-CN" sz="2800" b="1">
                <a:solidFill>
                  <a:srgbClr val="FFFFFF"/>
                </a:solidFill>
              </a:rPr>
              <a:t>a</a:t>
            </a:r>
            <a:r>
              <a:rPr lang="en-US" altLang="zh-CN" sz="2800" b="1" baseline="-18000">
                <a:solidFill>
                  <a:srgbClr val="FFFFFF"/>
                </a:solidFill>
              </a:rPr>
              <a:t>i</a:t>
            </a:r>
            <a:r>
              <a:rPr lang="zh-CN" altLang="en-US" sz="2800" b="1">
                <a:solidFill>
                  <a:srgbClr val="FFFFFF"/>
                </a:solidFill>
              </a:rPr>
              <a:t>的时间余量，若</a:t>
            </a:r>
            <a:r>
              <a:rPr lang="en-US" altLang="zh-CN" sz="2800" b="1" i="1">
                <a:solidFill>
                  <a:srgbClr val="FFFFFF"/>
                </a:solidFill>
              </a:rPr>
              <a:t>l</a:t>
            </a:r>
            <a:r>
              <a:rPr lang="en-US" altLang="zh-CN" sz="2800" b="1">
                <a:solidFill>
                  <a:srgbClr val="FFFFFF"/>
                </a:solidFill>
              </a:rPr>
              <a:t>(i)-e(i)=0</a:t>
            </a:r>
            <a:r>
              <a:rPr lang="zh-CN" altLang="en-US" sz="2800" b="1">
                <a:solidFill>
                  <a:srgbClr val="FFFFFF"/>
                </a:solidFill>
              </a:rPr>
              <a:t>，表示活动</a:t>
            </a:r>
            <a:r>
              <a:rPr lang="en-US" altLang="zh-CN" sz="2800" b="1">
                <a:solidFill>
                  <a:srgbClr val="FFFFFF"/>
                </a:solidFill>
              </a:rPr>
              <a:t>a</a:t>
            </a:r>
            <a:r>
              <a:rPr lang="en-US" altLang="zh-CN" sz="2800" b="1" baseline="-18000">
                <a:solidFill>
                  <a:srgbClr val="FFFFFF"/>
                </a:solidFill>
              </a:rPr>
              <a:t>i</a:t>
            </a:r>
            <a:r>
              <a:rPr lang="zh-CN" altLang="en-US" sz="2800" b="1">
                <a:solidFill>
                  <a:srgbClr val="FFFFFF"/>
                </a:solidFill>
              </a:rPr>
              <a:t>是关键活动</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FF"/>
                </a:solidFill>
              </a:rPr>
              <a:t> </a:t>
            </a:r>
            <a:r>
              <a:rPr lang="en-US" altLang="zh-CN" sz="2800" b="1">
                <a:solidFill>
                  <a:srgbClr val="FFFFFF"/>
                </a:solidFill>
              </a:rPr>
              <a:t>ve(i)</a:t>
            </a:r>
            <a:r>
              <a:rPr lang="zh-CN" altLang="en-US" sz="2800" b="1">
                <a:solidFill>
                  <a:srgbClr val="FFFFFF"/>
                </a:solidFill>
              </a:rPr>
              <a:t>：表示事件</a:t>
            </a:r>
            <a:r>
              <a:rPr lang="en-US" altLang="zh-CN" sz="2800" b="1">
                <a:solidFill>
                  <a:srgbClr val="FFFFFF"/>
                </a:solidFill>
              </a:rPr>
              <a:t>v</a:t>
            </a:r>
            <a:r>
              <a:rPr lang="en-US" altLang="zh-CN" sz="2800" b="1" baseline="-18000">
                <a:solidFill>
                  <a:srgbClr val="FFFFFF"/>
                </a:solidFill>
              </a:rPr>
              <a:t>i</a:t>
            </a:r>
            <a:r>
              <a:rPr lang="zh-CN" altLang="en-US" sz="2800" b="1">
                <a:solidFill>
                  <a:srgbClr val="FFFFFF"/>
                </a:solidFill>
              </a:rPr>
              <a:t>的最早发生时间，即从起点到顶点</a:t>
            </a:r>
            <a:r>
              <a:rPr lang="en-US" altLang="zh-CN" sz="2800" b="1">
                <a:solidFill>
                  <a:srgbClr val="FFFFFF"/>
                </a:solidFill>
              </a:rPr>
              <a:t>v</a:t>
            </a:r>
            <a:r>
              <a:rPr lang="en-US" altLang="zh-CN" sz="2800" b="1" baseline="-18000">
                <a:solidFill>
                  <a:srgbClr val="FFFFFF"/>
                </a:solidFill>
              </a:rPr>
              <a:t>i</a:t>
            </a:r>
            <a:r>
              <a:rPr lang="zh-CN" altLang="en-US" sz="2800" b="1">
                <a:solidFill>
                  <a:srgbClr val="FFFFFF"/>
                </a:solidFill>
              </a:rPr>
              <a:t>的最长路径长度</a:t>
            </a:r>
            <a:r>
              <a:rPr lang="zh-CN" altLang="en-US" sz="2800" b="1">
                <a:solidFill>
                  <a:srgbClr val="FFFFFF"/>
                </a:solidFill>
                <a:latin typeface="宋体" panose="02010600030101010101" pitchFamily="2" charset="-122"/>
              </a:rPr>
              <a:t>；</a:t>
            </a:r>
            <a:r>
              <a:rPr lang="zh-CN" altLang="en-US" sz="2800" b="1">
                <a:solidFill>
                  <a:srgbClr val="00FFFF"/>
                </a:solidFill>
              </a:rPr>
              <a:t> </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FF"/>
                </a:solidFill>
              </a:rPr>
              <a:t> </a:t>
            </a:r>
            <a:r>
              <a:rPr lang="en-US" altLang="zh-CN" sz="2800" b="1">
                <a:solidFill>
                  <a:srgbClr val="FFFFFF"/>
                </a:solidFill>
              </a:rPr>
              <a:t>v</a:t>
            </a:r>
            <a:r>
              <a:rPr lang="en-US" altLang="zh-CN" sz="2800" b="1" i="1">
                <a:solidFill>
                  <a:srgbClr val="FFFFFF"/>
                </a:solidFill>
              </a:rPr>
              <a:t>l</a:t>
            </a:r>
            <a:r>
              <a:rPr lang="en-US" altLang="zh-CN" sz="2800" b="1">
                <a:solidFill>
                  <a:srgbClr val="FFFFFF"/>
                </a:solidFill>
              </a:rPr>
              <a:t>(i)</a:t>
            </a:r>
            <a:r>
              <a:rPr lang="zh-CN" altLang="en-US" sz="2800" b="1">
                <a:solidFill>
                  <a:srgbClr val="FFFFFF"/>
                </a:solidFill>
              </a:rPr>
              <a:t>：表示事件</a:t>
            </a:r>
            <a:r>
              <a:rPr lang="en-US" altLang="zh-CN" sz="2800" b="1">
                <a:solidFill>
                  <a:srgbClr val="FFFFFF"/>
                </a:solidFill>
              </a:rPr>
              <a:t>v</a:t>
            </a:r>
            <a:r>
              <a:rPr lang="en-US" altLang="zh-CN" sz="2800" b="1" baseline="-18000">
                <a:solidFill>
                  <a:srgbClr val="FFFFFF"/>
                </a:solidFill>
              </a:rPr>
              <a:t>i</a:t>
            </a:r>
            <a:r>
              <a:rPr lang="zh-CN" altLang="en-US" sz="2800" b="1">
                <a:solidFill>
                  <a:srgbClr val="FFFFFF"/>
                </a:solidFill>
              </a:rPr>
              <a:t>的最晚发生时间</a:t>
            </a:r>
            <a:r>
              <a:rPr lang="zh-CN" altLang="en-US" sz="2800" b="1">
                <a:solidFill>
                  <a:srgbClr val="FFFFFF"/>
                </a:solidFill>
                <a:latin typeface="宋体" panose="02010600030101010101" pitchFamily="2" charset="-122"/>
              </a:rPr>
              <a:t>。则有以下关系</a:t>
            </a:r>
            <a:r>
              <a:rPr lang="zh-CN" altLang="en-US" sz="2800" b="1">
                <a:solidFill>
                  <a:srgbClr val="FFFFFF"/>
                </a:solidFill>
              </a:rPr>
              <a:t>：</a:t>
            </a:r>
          </a:p>
        </p:txBody>
      </p:sp>
      <p:grpSp>
        <p:nvGrpSpPr>
          <p:cNvPr id="649219" name="Group 3">
            <a:extLst>
              <a:ext uri="{FF2B5EF4-FFF2-40B4-BE49-F238E27FC236}">
                <a16:creationId xmlns:a16="http://schemas.microsoft.com/office/drawing/2014/main" id="{0318F202-2F7A-324D-9EF1-D9897BC51AF8}"/>
              </a:ext>
            </a:extLst>
          </p:cNvPr>
          <p:cNvGrpSpPr>
            <a:grpSpLocks/>
          </p:cNvGrpSpPr>
          <p:nvPr/>
        </p:nvGrpSpPr>
        <p:grpSpPr bwMode="auto">
          <a:xfrm>
            <a:off x="1676400" y="3933826"/>
            <a:ext cx="8840788" cy="2144713"/>
            <a:chOff x="96" y="2478"/>
            <a:chExt cx="5569" cy="1351"/>
          </a:xfrm>
        </p:grpSpPr>
        <p:grpSp>
          <p:nvGrpSpPr>
            <p:cNvPr id="649220" name="Group 4">
              <a:extLst>
                <a:ext uri="{FF2B5EF4-FFF2-40B4-BE49-F238E27FC236}">
                  <a16:creationId xmlns:a16="http://schemas.microsoft.com/office/drawing/2014/main" id="{2754DD98-8BD3-2340-8A57-384EB14431AD}"/>
                </a:ext>
              </a:extLst>
            </p:cNvPr>
            <p:cNvGrpSpPr>
              <a:grpSpLocks/>
            </p:cNvGrpSpPr>
            <p:nvPr/>
          </p:nvGrpSpPr>
          <p:grpSpPr bwMode="auto">
            <a:xfrm>
              <a:off x="432" y="2478"/>
              <a:ext cx="5088" cy="631"/>
              <a:chOff x="432" y="2825"/>
              <a:chExt cx="5088" cy="631"/>
            </a:xfrm>
          </p:grpSpPr>
          <p:grpSp>
            <p:nvGrpSpPr>
              <p:cNvPr id="649221" name="Group 5">
                <a:extLst>
                  <a:ext uri="{FF2B5EF4-FFF2-40B4-BE49-F238E27FC236}">
                    <a16:creationId xmlns:a16="http://schemas.microsoft.com/office/drawing/2014/main" id="{93E5FE45-376E-914E-8E8F-0F4FFB417A26}"/>
                  </a:ext>
                </a:extLst>
              </p:cNvPr>
              <p:cNvGrpSpPr>
                <a:grpSpLocks/>
              </p:cNvGrpSpPr>
              <p:nvPr/>
            </p:nvGrpSpPr>
            <p:grpSpPr bwMode="auto">
              <a:xfrm>
                <a:off x="432" y="2825"/>
                <a:ext cx="2208" cy="631"/>
                <a:chOff x="720" y="2976"/>
                <a:chExt cx="2208" cy="631"/>
              </a:xfrm>
            </p:grpSpPr>
            <p:sp>
              <p:nvSpPr>
                <p:cNvPr id="649222" name="Rectangle 6">
                  <a:extLst>
                    <a:ext uri="{FF2B5EF4-FFF2-40B4-BE49-F238E27FC236}">
                      <a16:creationId xmlns:a16="http://schemas.microsoft.com/office/drawing/2014/main" id="{F0B4FA86-F5A8-604B-B9BD-F26A1B9256CC}"/>
                    </a:ext>
                  </a:extLst>
                </p:cNvPr>
                <p:cNvSpPr>
                  <a:spLocks noChangeArrowheads="1"/>
                </p:cNvSpPr>
                <p:nvPr/>
              </p:nvSpPr>
              <p:spPr bwMode="auto">
                <a:xfrm>
                  <a:off x="821" y="2976"/>
                  <a:ext cx="90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e(i)=ve(j)</a:t>
                  </a:r>
                </a:p>
              </p:txBody>
            </p:sp>
            <p:sp>
              <p:nvSpPr>
                <p:cNvPr id="649223" name="Rectangle 7">
                  <a:extLst>
                    <a:ext uri="{FF2B5EF4-FFF2-40B4-BE49-F238E27FC236}">
                      <a16:creationId xmlns:a16="http://schemas.microsoft.com/office/drawing/2014/main" id="{FC26DA56-7021-2249-82DE-0C4F696D0CBC}"/>
                    </a:ext>
                  </a:extLst>
                </p:cNvPr>
                <p:cNvSpPr>
                  <a:spLocks noChangeArrowheads="1"/>
                </p:cNvSpPr>
                <p:nvPr/>
              </p:nvSpPr>
              <p:spPr bwMode="auto">
                <a:xfrm>
                  <a:off x="816" y="3312"/>
                  <a:ext cx="211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i="1">
                      <a:solidFill>
                        <a:srgbClr val="FFFFFF"/>
                      </a:solidFill>
                      <a:latin typeface="Times New Roman" panose="02020603050405020304" pitchFamily="18" charset="0"/>
                      <a:ea typeface="宋体" panose="02010600030101010101" pitchFamily="2" charset="-122"/>
                    </a:rPr>
                    <a:t>l</a:t>
                  </a:r>
                  <a:r>
                    <a:rPr kumimoji="1" lang="en-US" altLang="zh-CN" sz="2800" b="1">
                      <a:solidFill>
                        <a:srgbClr val="FFFFFF"/>
                      </a:solidFill>
                      <a:latin typeface="Times New Roman" panose="02020603050405020304" pitchFamily="18" charset="0"/>
                      <a:ea typeface="宋体" panose="02010600030101010101" pitchFamily="2" charset="-122"/>
                    </a:rPr>
                    <a:t>(i)= v</a:t>
                  </a:r>
                  <a:r>
                    <a:rPr kumimoji="1" lang="en-US" altLang="zh-CN" sz="2800" b="1" i="1">
                      <a:solidFill>
                        <a:srgbClr val="FFFFFF"/>
                      </a:solidFill>
                      <a:latin typeface="Times New Roman" panose="02020603050405020304" pitchFamily="18" charset="0"/>
                      <a:ea typeface="宋体" panose="02010600030101010101" pitchFamily="2" charset="-122"/>
                    </a:rPr>
                    <a:t>l</a:t>
                  </a:r>
                  <a:r>
                    <a:rPr kumimoji="1" lang="en-US" altLang="zh-CN" sz="2800" b="1">
                      <a:solidFill>
                        <a:srgbClr val="FFFFFF"/>
                      </a:solidFill>
                      <a:latin typeface="Times New Roman" panose="02020603050405020304" pitchFamily="18" charset="0"/>
                      <a:ea typeface="宋体" panose="02010600030101010101" pitchFamily="2" charset="-122"/>
                    </a:rPr>
                    <a:t>(k)-dut(&lt;j, k&gt;)</a:t>
                  </a:r>
                </a:p>
              </p:txBody>
            </p:sp>
            <p:sp>
              <p:nvSpPr>
                <p:cNvPr id="649224" name="AutoShape 8">
                  <a:extLst>
                    <a:ext uri="{FF2B5EF4-FFF2-40B4-BE49-F238E27FC236}">
                      <a16:creationId xmlns:a16="http://schemas.microsoft.com/office/drawing/2014/main" id="{15B86719-98C8-904B-AC7D-6CCED687030E}"/>
                    </a:ext>
                  </a:extLst>
                </p:cNvPr>
                <p:cNvSpPr>
                  <a:spLocks/>
                </p:cNvSpPr>
                <p:nvPr/>
              </p:nvSpPr>
              <p:spPr bwMode="auto">
                <a:xfrm>
                  <a:off x="720" y="3120"/>
                  <a:ext cx="91" cy="408"/>
                </a:xfrm>
                <a:prstGeom prst="leftBrace">
                  <a:avLst>
                    <a:gd name="adj1" fmla="val 37363"/>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49225" name="Rectangle 9">
                <a:extLst>
                  <a:ext uri="{FF2B5EF4-FFF2-40B4-BE49-F238E27FC236}">
                    <a16:creationId xmlns:a16="http://schemas.microsoft.com/office/drawing/2014/main" id="{61929641-C379-874F-A888-28CA6FE8911B}"/>
                  </a:ext>
                </a:extLst>
              </p:cNvPr>
              <p:cNvSpPr>
                <a:spLocks noChangeArrowheads="1"/>
              </p:cNvSpPr>
              <p:nvPr/>
            </p:nvSpPr>
            <p:spPr bwMode="auto">
              <a:xfrm>
                <a:off x="5135" y="2992"/>
                <a:ext cx="38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7-1</a:t>
                </a:r>
              </a:p>
            </p:txBody>
          </p:sp>
        </p:grpSp>
        <p:grpSp>
          <p:nvGrpSpPr>
            <p:cNvPr id="649226" name="Group 10">
              <a:extLst>
                <a:ext uri="{FF2B5EF4-FFF2-40B4-BE49-F238E27FC236}">
                  <a16:creationId xmlns:a16="http://schemas.microsoft.com/office/drawing/2014/main" id="{EFB80CFC-AE88-BB4B-941E-BF429E500D0E}"/>
                </a:ext>
              </a:extLst>
            </p:cNvPr>
            <p:cNvGrpSpPr>
              <a:grpSpLocks/>
            </p:cNvGrpSpPr>
            <p:nvPr/>
          </p:nvGrpSpPr>
          <p:grpSpPr bwMode="auto">
            <a:xfrm>
              <a:off x="96" y="3198"/>
              <a:ext cx="5569" cy="631"/>
              <a:chOff x="96" y="3545"/>
              <a:chExt cx="5569" cy="631"/>
            </a:xfrm>
          </p:grpSpPr>
          <p:grpSp>
            <p:nvGrpSpPr>
              <p:cNvPr id="649227" name="Group 11">
                <a:extLst>
                  <a:ext uri="{FF2B5EF4-FFF2-40B4-BE49-F238E27FC236}">
                    <a16:creationId xmlns:a16="http://schemas.microsoft.com/office/drawing/2014/main" id="{726DA3C9-93CA-764F-BE8C-9E3A20219471}"/>
                  </a:ext>
                </a:extLst>
              </p:cNvPr>
              <p:cNvGrpSpPr>
                <a:grpSpLocks/>
              </p:cNvGrpSpPr>
              <p:nvPr/>
            </p:nvGrpSpPr>
            <p:grpSpPr bwMode="auto">
              <a:xfrm>
                <a:off x="96" y="3545"/>
                <a:ext cx="5051" cy="631"/>
                <a:chOff x="373" y="3408"/>
                <a:chExt cx="5051" cy="631"/>
              </a:xfrm>
            </p:grpSpPr>
            <p:sp>
              <p:nvSpPr>
                <p:cNvPr id="649228" name="Rectangle 12">
                  <a:extLst>
                    <a:ext uri="{FF2B5EF4-FFF2-40B4-BE49-F238E27FC236}">
                      <a16:creationId xmlns:a16="http://schemas.microsoft.com/office/drawing/2014/main" id="{5F71FBB9-3481-4140-8A6D-2373C3DE6376}"/>
                    </a:ext>
                  </a:extLst>
                </p:cNvPr>
                <p:cNvSpPr>
                  <a:spLocks noChangeArrowheads="1"/>
                </p:cNvSpPr>
                <p:nvPr/>
              </p:nvSpPr>
              <p:spPr bwMode="auto">
                <a:xfrm>
                  <a:off x="1109" y="3408"/>
                  <a:ext cx="225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0    j=0</a:t>
                  </a:r>
                  <a:r>
                    <a:rPr kumimoji="1" lang="zh-CN" altLang="en-US" sz="2800" b="1">
                      <a:solidFill>
                        <a:srgbClr val="FFFFFF"/>
                      </a:solidFill>
                      <a:latin typeface="Times New Roman" panose="02020603050405020304" pitchFamily="18" charset="0"/>
                      <a:ea typeface="宋体" panose="02010600030101010101" pitchFamily="2" charset="-122"/>
                    </a:rPr>
                    <a:t>，表示</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zh-CN" altLang="en-US" sz="2800" b="1">
                      <a:solidFill>
                        <a:srgbClr val="FFFFFF"/>
                      </a:solidFill>
                      <a:latin typeface="Times New Roman" panose="02020603050405020304" pitchFamily="18" charset="0"/>
                      <a:ea typeface="宋体" panose="02010600030101010101" pitchFamily="2" charset="-122"/>
                    </a:rPr>
                    <a:t>是起点</a:t>
                  </a:r>
                </a:p>
              </p:txBody>
            </p:sp>
            <p:sp>
              <p:nvSpPr>
                <p:cNvPr id="649229" name="Rectangle 13">
                  <a:extLst>
                    <a:ext uri="{FF2B5EF4-FFF2-40B4-BE49-F238E27FC236}">
                      <a16:creationId xmlns:a16="http://schemas.microsoft.com/office/drawing/2014/main" id="{B40EC42F-B822-D444-A500-C431BD0E0A7D}"/>
                    </a:ext>
                  </a:extLst>
                </p:cNvPr>
                <p:cNvSpPr>
                  <a:spLocks noChangeArrowheads="1"/>
                </p:cNvSpPr>
                <p:nvPr/>
              </p:nvSpPr>
              <p:spPr bwMode="auto">
                <a:xfrm>
                  <a:off x="1104" y="3744"/>
                  <a:ext cx="432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Max{ve(i)+dut(&lt;i, j&gt;)|&lt;v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&gt;</a:t>
                  </a:r>
                  <a:r>
                    <a:rPr kumimoji="1" lang="zh-CN" altLang="en-US" sz="2800" b="1">
                      <a:solidFill>
                        <a:srgbClr val="FFFFFF"/>
                      </a:solidFill>
                      <a:latin typeface="Times New Roman" panose="02020603050405020304" pitchFamily="18" charset="0"/>
                      <a:ea typeface="宋体" panose="02010600030101010101" pitchFamily="2" charset="-122"/>
                    </a:rPr>
                    <a:t>是网中的弧</a:t>
                  </a:r>
                  <a:r>
                    <a:rPr kumimoji="1" lang="en-US" altLang="zh-CN" sz="2800" b="1">
                      <a:solidFill>
                        <a:srgbClr val="FFFFFF"/>
                      </a:solidFill>
                      <a:latin typeface="Times New Roman" panose="02020603050405020304" pitchFamily="18" charset="0"/>
                      <a:ea typeface="宋体" panose="02010600030101010101" pitchFamily="2" charset="-122"/>
                    </a:rPr>
                    <a:t>}</a:t>
                  </a:r>
                </a:p>
              </p:txBody>
            </p:sp>
            <p:sp>
              <p:nvSpPr>
                <p:cNvPr id="649230" name="AutoShape 14">
                  <a:extLst>
                    <a:ext uri="{FF2B5EF4-FFF2-40B4-BE49-F238E27FC236}">
                      <a16:creationId xmlns:a16="http://schemas.microsoft.com/office/drawing/2014/main" id="{A8E38CE2-D38C-6C42-8EB0-E739D45B881A}"/>
                    </a:ext>
                  </a:extLst>
                </p:cNvPr>
                <p:cNvSpPr>
                  <a:spLocks/>
                </p:cNvSpPr>
                <p:nvPr/>
              </p:nvSpPr>
              <p:spPr bwMode="auto">
                <a:xfrm>
                  <a:off x="1008" y="3552"/>
                  <a:ext cx="91" cy="408"/>
                </a:xfrm>
                <a:prstGeom prst="leftBrace">
                  <a:avLst>
                    <a:gd name="adj1" fmla="val 37363"/>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49231" name="Rectangle 15">
                  <a:extLst>
                    <a:ext uri="{FF2B5EF4-FFF2-40B4-BE49-F238E27FC236}">
                      <a16:creationId xmlns:a16="http://schemas.microsoft.com/office/drawing/2014/main" id="{AC24D006-F3AC-CF46-886F-D5CB188337E2}"/>
                    </a:ext>
                  </a:extLst>
                </p:cNvPr>
                <p:cNvSpPr>
                  <a:spLocks noChangeArrowheads="1"/>
                </p:cNvSpPr>
                <p:nvPr/>
              </p:nvSpPr>
              <p:spPr bwMode="auto">
                <a:xfrm>
                  <a:off x="373" y="3624"/>
                  <a:ext cx="63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ve(j)=</a:t>
                  </a:r>
                </a:p>
              </p:txBody>
            </p:sp>
          </p:grpSp>
          <p:sp>
            <p:nvSpPr>
              <p:cNvPr id="649232" name="Rectangle 16">
                <a:extLst>
                  <a:ext uri="{FF2B5EF4-FFF2-40B4-BE49-F238E27FC236}">
                    <a16:creationId xmlns:a16="http://schemas.microsoft.com/office/drawing/2014/main" id="{6706808A-A4B5-6A46-A53E-5176A9F348E7}"/>
                  </a:ext>
                </a:extLst>
              </p:cNvPr>
              <p:cNvSpPr>
                <a:spLocks noChangeArrowheads="1"/>
              </p:cNvSpPr>
              <p:nvPr/>
            </p:nvSpPr>
            <p:spPr bwMode="auto">
              <a:xfrm>
                <a:off x="5280" y="3712"/>
                <a:ext cx="38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7-2</a:t>
                </a:r>
              </a:p>
            </p:txBody>
          </p:sp>
        </p:grpSp>
      </p:grpSp>
    </p:spTree>
    <p:extLst>
      <p:ext uri="{BB962C8B-B14F-4D97-AF65-F5344CB8AC3E}">
        <p14:creationId xmlns:p14="http://schemas.microsoft.com/office/powerpoint/2010/main" val="18740169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0242" name="Rectangle 2">
            <a:extLst>
              <a:ext uri="{FF2B5EF4-FFF2-40B4-BE49-F238E27FC236}">
                <a16:creationId xmlns:a16="http://schemas.microsoft.com/office/drawing/2014/main" id="{7E3C47D9-EB63-4847-86E3-C212A96CE444}"/>
              </a:ext>
            </a:extLst>
          </p:cNvPr>
          <p:cNvSpPr>
            <a:spLocks noChangeArrowheads="1"/>
          </p:cNvSpPr>
          <p:nvPr/>
        </p:nvSpPr>
        <p:spPr bwMode="auto">
          <a:xfrm>
            <a:off x="1676401" y="188914"/>
            <a:ext cx="8812213" cy="305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1303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701800" indent="-381000" eaLnBrk="0" hangingPunct="0">
              <a:defRPr kumimoji="1" sz="2400">
                <a:solidFill>
                  <a:schemeClr val="tx1"/>
                </a:solidFill>
                <a:latin typeface="Times New Roman" panose="02020603050405020304" pitchFamily="18" charset="0"/>
                <a:ea typeface="宋体" panose="02010600030101010101" pitchFamily="2" charset="-122"/>
              </a:defRPr>
            </a:lvl3pPr>
            <a:lvl4pPr marL="2235200" indent="-342900" eaLnBrk="0" hangingPunct="0">
              <a:defRPr kumimoji="1" sz="2400">
                <a:solidFill>
                  <a:schemeClr val="tx1"/>
                </a:solidFill>
                <a:latin typeface="Times New Roman" panose="02020603050405020304" pitchFamily="18" charset="0"/>
                <a:ea typeface="宋体" panose="02010600030101010101" pitchFamily="2" charset="-122"/>
              </a:defRPr>
            </a:lvl4pPr>
            <a:lvl5pPr marL="2768600" indent="-342900" eaLnBrk="0" hangingPunct="0">
              <a:defRPr kumimoji="1" sz="2400">
                <a:solidFill>
                  <a:schemeClr val="tx1"/>
                </a:solidFill>
                <a:latin typeface="Times New Roman" panose="02020603050405020304" pitchFamily="18" charset="0"/>
                <a:ea typeface="宋体" panose="02010600030101010101" pitchFamily="2" charset="-122"/>
              </a:defRPr>
            </a:lvl5pPr>
            <a:lvl6pPr marL="32258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6830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1402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5974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zh-CN" altLang="en-US" sz="2800">
                <a:solidFill>
                  <a:srgbClr val="FFFFFF"/>
                </a:solidFill>
                <a:latin typeface="宋体" panose="02010600030101010101" pitchFamily="2" charset="-122"/>
              </a:rPr>
              <a:t>    </a:t>
            </a:r>
            <a:r>
              <a:rPr lang="zh-CN" altLang="en-US" sz="3200" b="1">
                <a:solidFill>
                  <a:srgbClr val="FFFF00"/>
                </a:solidFill>
                <a:latin typeface="宋体" panose="02010600030101010101" pitchFamily="2" charset="-122"/>
              </a:rPr>
              <a:t>含义是</a:t>
            </a:r>
            <a:r>
              <a:rPr lang="zh-CN" altLang="en-US" sz="3200" b="1">
                <a:solidFill>
                  <a:srgbClr val="FFFFFF"/>
                </a:solidFill>
              </a:rPr>
              <a:t>：</a:t>
            </a:r>
            <a:r>
              <a:rPr lang="zh-CN" altLang="en-US" sz="2800" b="1">
                <a:solidFill>
                  <a:srgbClr val="FFFFFF"/>
                </a:solidFill>
              </a:rPr>
              <a:t>源点事件的最早发生时间设为</a:t>
            </a:r>
            <a:r>
              <a:rPr lang="en-US" altLang="zh-CN" sz="2800" b="1">
                <a:solidFill>
                  <a:srgbClr val="FFFFFF"/>
                </a:solidFill>
              </a:rPr>
              <a:t>0</a:t>
            </a:r>
            <a:r>
              <a:rPr lang="zh-CN" altLang="en-US" sz="2800" b="1">
                <a:solidFill>
                  <a:srgbClr val="FFFFFF"/>
                </a:solidFill>
                <a:latin typeface="宋体" panose="02010600030101010101" pitchFamily="2" charset="-122"/>
              </a:rPr>
              <a:t>；除源点外</a:t>
            </a:r>
            <a:r>
              <a:rPr lang="zh-CN" altLang="en-US" sz="2800" b="1">
                <a:solidFill>
                  <a:srgbClr val="FFFFFF"/>
                </a:solidFill>
              </a:rPr>
              <a:t>，只有</a:t>
            </a:r>
            <a:r>
              <a:rPr lang="zh-CN" altLang="en-US" sz="2800" b="1">
                <a:solidFill>
                  <a:srgbClr val="00FFFF"/>
                </a:solidFill>
              </a:rPr>
              <a:t>进入顶点</a:t>
            </a:r>
            <a:r>
              <a:rPr lang="en-US" altLang="zh-CN" sz="2800" b="1">
                <a:solidFill>
                  <a:srgbClr val="00FFFF"/>
                </a:solidFill>
              </a:rPr>
              <a:t>v</a:t>
            </a:r>
            <a:r>
              <a:rPr lang="en-US" altLang="zh-CN" sz="2800" b="1" baseline="-18000">
                <a:solidFill>
                  <a:srgbClr val="00FFFF"/>
                </a:solidFill>
              </a:rPr>
              <a:t>j</a:t>
            </a:r>
            <a:r>
              <a:rPr lang="zh-CN" altLang="en-US" sz="2800" b="1">
                <a:solidFill>
                  <a:srgbClr val="00FFFF"/>
                </a:solidFill>
              </a:rPr>
              <a:t>的所有弧所代表的活动全部结束后</a:t>
            </a:r>
            <a:r>
              <a:rPr lang="zh-CN" altLang="en-US" sz="2800" b="1">
                <a:solidFill>
                  <a:srgbClr val="FFFFFF"/>
                </a:solidFill>
              </a:rPr>
              <a:t>，</a:t>
            </a:r>
            <a:r>
              <a:rPr lang="zh-CN" altLang="en-US" sz="2800" b="1">
                <a:solidFill>
                  <a:srgbClr val="00FFFF"/>
                </a:solidFill>
              </a:rPr>
              <a:t>事件</a:t>
            </a:r>
            <a:r>
              <a:rPr lang="en-US" altLang="zh-CN" sz="2800" b="1">
                <a:solidFill>
                  <a:srgbClr val="00FFFF"/>
                </a:solidFill>
              </a:rPr>
              <a:t>v</a:t>
            </a:r>
            <a:r>
              <a:rPr lang="en-US" altLang="zh-CN" sz="2800" b="1" baseline="-18000">
                <a:solidFill>
                  <a:srgbClr val="00FFFF"/>
                </a:solidFill>
              </a:rPr>
              <a:t>j</a:t>
            </a:r>
            <a:r>
              <a:rPr lang="zh-CN" altLang="en-US" sz="2800" b="1">
                <a:solidFill>
                  <a:srgbClr val="00FFFF"/>
                </a:solidFill>
              </a:rPr>
              <a:t>才能发生</a:t>
            </a:r>
            <a:r>
              <a:rPr lang="zh-CN" altLang="en-US" sz="2800" b="1">
                <a:solidFill>
                  <a:srgbClr val="FFFFFF"/>
                </a:solidFill>
                <a:latin typeface="宋体" panose="02010600030101010101" pitchFamily="2" charset="-122"/>
              </a:rPr>
              <a:t>。即只有</a:t>
            </a:r>
            <a:r>
              <a:rPr lang="en-US" altLang="zh-CN" sz="2800" b="1">
                <a:solidFill>
                  <a:srgbClr val="FFFFFF"/>
                </a:solidFill>
              </a:rPr>
              <a:t>v</a:t>
            </a:r>
            <a:r>
              <a:rPr lang="en-US" altLang="zh-CN" sz="2800" b="1" baseline="-18000">
                <a:solidFill>
                  <a:srgbClr val="FFFFFF"/>
                </a:solidFill>
              </a:rPr>
              <a:t>j</a:t>
            </a:r>
            <a:r>
              <a:rPr lang="zh-CN" altLang="en-US" sz="2800" b="1">
                <a:solidFill>
                  <a:srgbClr val="FFFFFF"/>
                </a:solidFill>
              </a:rPr>
              <a:t>的所有前驱事件</a:t>
            </a:r>
            <a:r>
              <a:rPr lang="en-US" altLang="zh-CN" sz="2800" b="1">
                <a:solidFill>
                  <a:srgbClr val="FFFFFF"/>
                </a:solidFill>
              </a:rPr>
              <a:t>v</a:t>
            </a:r>
            <a:r>
              <a:rPr lang="en-US" altLang="zh-CN" sz="2800" b="1" baseline="-18000">
                <a:solidFill>
                  <a:srgbClr val="FFFFFF"/>
                </a:solidFill>
              </a:rPr>
              <a:t>i</a:t>
            </a:r>
            <a:r>
              <a:rPr lang="zh-CN" altLang="en-US" sz="2800" b="1">
                <a:solidFill>
                  <a:srgbClr val="FFFFFF"/>
                </a:solidFill>
              </a:rPr>
              <a:t>的最早发生时间</a:t>
            </a:r>
            <a:r>
              <a:rPr lang="en-US" altLang="zh-CN" sz="2800" b="1">
                <a:solidFill>
                  <a:srgbClr val="FFFFFF"/>
                </a:solidFill>
              </a:rPr>
              <a:t>ve(i)</a:t>
            </a:r>
            <a:r>
              <a:rPr lang="zh-CN" altLang="en-US" sz="2800" b="1">
                <a:solidFill>
                  <a:srgbClr val="FFFFFF"/>
                </a:solidFill>
              </a:rPr>
              <a:t>计算出来后，才能计算</a:t>
            </a:r>
            <a:r>
              <a:rPr lang="en-US" altLang="zh-CN" sz="2800" b="1">
                <a:solidFill>
                  <a:srgbClr val="FFFFFF"/>
                </a:solidFill>
              </a:rPr>
              <a:t>ve(j) </a:t>
            </a:r>
            <a:r>
              <a:rPr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buClr>
                <a:srgbClr val="3366FF"/>
              </a:buClr>
              <a:buSzPct val="80000"/>
            </a:pPr>
            <a:r>
              <a:rPr lang="zh-CN" altLang="en-US" sz="3200" b="1">
                <a:solidFill>
                  <a:srgbClr val="FF0033"/>
                </a:solidFill>
                <a:latin typeface="宋体" panose="02010600030101010101" pitchFamily="2" charset="-122"/>
              </a:rPr>
              <a:t>   </a:t>
            </a:r>
            <a:r>
              <a:rPr lang="zh-CN" altLang="en-US" sz="3200" b="1">
                <a:solidFill>
                  <a:srgbClr val="FFFF00"/>
                </a:solidFill>
                <a:latin typeface="宋体" panose="02010600030101010101" pitchFamily="2" charset="-122"/>
              </a:rPr>
              <a:t>方法是</a:t>
            </a:r>
            <a:r>
              <a:rPr lang="zh-CN" altLang="en-US" sz="3200" b="1">
                <a:solidFill>
                  <a:srgbClr val="FFFFFF"/>
                </a:solidFill>
              </a:rPr>
              <a:t>：</a:t>
            </a:r>
            <a:r>
              <a:rPr lang="zh-CN" altLang="en-US" sz="2800" b="1">
                <a:solidFill>
                  <a:srgbClr val="FFFFFF"/>
                </a:solidFill>
              </a:rPr>
              <a:t>对所有事件进行拓扑排序，然后依次按拓扑顺序计算每个事件的最早发生时间</a:t>
            </a:r>
            <a:r>
              <a:rPr lang="zh-CN" altLang="en-US" sz="2800" b="1">
                <a:solidFill>
                  <a:srgbClr val="FFFFFF"/>
                </a:solidFill>
                <a:latin typeface="宋体" panose="02010600030101010101" pitchFamily="2" charset="-122"/>
              </a:rPr>
              <a:t>。</a:t>
            </a:r>
          </a:p>
        </p:txBody>
      </p:sp>
      <p:grpSp>
        <p:nvGrpSpPr>
          <p:cNvPr id="650243" name="Group 3">
            <a:extLst>
              <a:ext uri="{FF2B5EF4-FFF2-40B4-BE49-F238E27FC236}">
                <a16:creationId xmlns:a16="http://schemas.microsoft.com/office/drawing/2014/main" id="{27FB5BF7-4241-4140-9FF9-D29E29CC6DA1}"/>
              </a:ext>
            </a:extLst>
          </p:cNvPr>
          <p:cNvGrpSpPr>
            <a:grpSpLocks/>
          </p:cNvGrpSpPr>
          <p:nvPr/>
        </p:nvGrpSpPr>
        <p:grpSpPr bwMode="auto">
          <a:xfrm>
            <a:off x="1600200" y="3414713"/>
            <a:ext cx="8991600" cy="1001712"/>
            <a:chOff x="48" y="2016"/>
            <a:chExt cx="5664" cy="631"/>
          </a:xfrm>
        </p:grpSpPr>
        <p:sp>
          <p:nvSpPr>
            <p:cNvPr id="650244" name="Rectangle 4">
              <a:extLst>
                <a:ext uri="{FF2B5EF4-FFF2-40B4-BE49-F238E27FC236}">
                  <a16:creationId xmlns:a16="http://schemas.microsoft.com/office/drawing/2014/main" id="{A15CA9BB-72E6-3449-BD5F-E6EA77EA65F3}"/>
                </a:ext>
              </a:extLst>
            </p:cNvPr>
            <p:cNvSpPr>
              <a:spLocks noChangeArrowheads="1"/>
            </p:cNvSpPr>
            <p:nvPr/>
          </p:nvSpPr>
          <p:spPr bwMode="auto">
            <a:xfrm>
              <a:off x="784" y="2016"/>
              <a:ext cx="294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ve(n-1)    j=n-1</a:t>
              </a:r>
              <a:r>
                <a:rPr kumimoji="1" lang="zh-CN" altLang="en-US" sz="2800" b="1">
                  <a:solidFill>
                    <a:srgbClr val="FFFFFF"/>
                  </a:solidFill>
                  <a:latin typeface="Times New Roman" panose="02020603050405020304" pitchFamily="18" charset="0"/>
                  <a:ea typeface="宋体" panose="02010600030101010101" pitchFamily="2" charset="-122"/>
                </a:rPr>
                <a:t>，表示</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zh-CN" altLang="en-US" sz="2800" b="1">
                  <a:solidFill>
                    <a:srgbClr val="FFFFFF"/>
                  </a:solidFill>
                  <a:latin typeface="Times New Roman" panose="02020603050405020304" pitchFamily="18" charset="0"/>
                  <a:ea typeface="宋体" panose="02010600030101010101" pitchFamily="2" charset="-122"/>
                </a:rPr>
                <a:t>是终点</a:t>
              </a:r>
            </a:p>
          </p:txBody>
        </p:sp>
        <p:sp>
          <p:nvSpPr>
            <p:cNvPr id="650245" name="Rectangle 5">
              <a:extLst>
                <a:ext uri="{FF2B5EF4-FFF2-40B4-BE49-F238E27FC236}">
                  <a16:creationId xmlns:a16="http://schemas.microsoft.com/office/drawing/2014/main" id="{1BCBDFF3-190C-6E4B-9D5D-DAF765D6E381}"/>
                </a:ext>
              </a:extLst>
            </p:cNvPr>
            <p:cNvSpPr>
              <a:spLocks noChangeArrowheads="1"/>
            </p:cNvSpPr>
            <p:nvPr/>
          </p:nvSpPr>
          <p:spPr bwMode="auto">
            <a:xfrm>
              <a:off x="779" y="2352"/>
              <a:ext cx="44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Min{v</a:t>
              </a:r>
              <a:r>
                <a:rPr kumimoji="1" lang="en-US" altLang="zh-CN" sz="2800" b="1" i="1">
                  <a:solidFill>
                    <a:srgbClr val="FFFFFF"/>
                  </a:solidFill>
                  <a:latin typeface="Times New Roman" panose="02020603050405020304" pitchFamily="18" charset="0"/>
                  <a:ea typeface="宋体" panose="02010600030101010101" pitchFamily="2" charset="-122"/>
                </a:rPr>
                <a:t>l</a:t>
              </a:r>
              <a:r>
                <a:rPr kumimoji="1" lang="en-US" altLang="zh-CN" sz="2800" b="1">
                  <a:solidFill>
                    <a:srgbClr val="FFFFFF"/>
                  </a:solidFill>
                  <a:latin typeface="Times New Roman" panose="02020603050405020304" pitchFamily="18" charset="0"/>
                  <a:ea typeface="宋体" panose="02010600030101010101" pitchFamily="2" charset="-122"/>
                </a:rPr>
                <a:t>(k)-dut(&lt;j, k&gt;)|&lt;v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 v</a:t>
              </a:r>
              <a:r>
                <a:rPr kumimoji="1" lang="en-US" altLang="zh-CN" sz="2800" b="1" baseline="-18000">
                  <a:solidFill>
                    <a:srgbClr val="FFFFFF"/>
                  </a:solidFill>
                  <a:latin typeface="Times New Roman" panose="02020603050405020304" pitchFamily="18" charset="0"/>
                  <a:ea typeface="宋体" panose="02010600030101010101" pitchFamily="2" charset="-122"/>
                </a:rPr>
                <a:t>k</a:t>
              </a:r>
              <a:r>
                <a:rPr kumimoji="1" lang="en-US" altLang="zh-CN" sz="2800" b="1">
                  <a:solidFill>
                    <a:srgbClr val="FFFFFF"/>
                  </a:solidFill>
                  <a:latin typeface="Times New Roman" panose="02020603050405020304" pitchFamily="18" charset="0"/>
                  <a:ea typeface="宋体" panose="02010600030101010101" pitchFamily="2" charset="-122"/>
                </a:rPr>
                <a:t>&gt;</a:t>
              </a:r>
              <a:r>
                <a:rPr kumimoji="1" lang="zh-CN" altLang="en-US" sz="2800" b="1">
                  <a:solidFill>
                    <a:srgbClr val="FFFFFF"/>
                  </a:solidFill>
                  <a:latin typeface="Times New Roman" panose="02020603050405020304" pitchFamily="18" charset="0"/>
                  <a:ea typeface="宋体" panose="02010600030101010101" pitchFamily="2" charset="-122"/>
                </a:rPr>
                <a:t>是网中的弧</a:t>
              </a:r>
              <a:r>
                <a:rPr kumimoji="1" lang="en-US" altLang="zh-CN" sz="2800" b="1">
                  <a:solidFill>
                    <a:srgbClr val="FFFFFF"/>
                  </a:solidFill>
                  <a:latin typeface="Times New Roman" panose="02020603050405020304" pitchFamily="18" charset="0"/>
                  <a:ea typeface="宋体" panose="02010600030101010101" pitchFamily="2" charset="-122"/>
                </a:rPr>
                <a:t>}</a:t>
              </a:r>
            </a:p>
          </p:txBody>
        </p:sp>
        <p:sp>
          <p:nvSpPr>
            <p:cNvPr id="650246" name="AutoShape 6">
              <a:extLst>
                <a:ext uri="{FF2B5EF4-FFF2-40B4-BE49-F238E27FC236}">
                  <a16:creationId xmlns:a16="http://schemas.microsoft.com/office/drawing/2014/main" id="{95D98759-1B86-2744-B100-54098C5297C8}"/>
                </a:ext>
              </a:extLst>
            </p:cNvPr>
            <p:cNvSpPr>
              <a:spLocks/>
            </p:cNvSpPr>
            <p:nvPr/>
          </p:nvSpPr>
          <p:spPr bwMode="auto">
            <a:xfrm>
              <a:off x="683" y="2160"/>
              <a:ext cx="91" cy="408"/>
            </a:xfrm>
            <a:prstGeom prst="leftBrace">
              <a:avLst>
                <a:gd name="adj1" fmla="val 37363"/>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50247" name="Rectangle 7">
              <a:extLst>
                <a:ext uri="{FF2B5EF4-FFF2-40B4-BE49-F238E27FC236}">
                  <a16:creationId xmlns:a16="http://schemas.microsoft.com/office/drawing/2014/main" id="{8D4D9D9B-0EA4-F245-90A4-15856A272F53}"/>
                </a:ext>
              </a:extLst>
            </p:cNvPr>
            <p:cNvSpPr>
              <a:spLocks noChangeArrowheads="1"/>
            </p:cNvSpPr>
            <p:nvPr/>
          </p:nvSpPr>
          <p:spPr bwMode="auto">
            <a:xfrm>
              <a:off x="48" y="2232"/>
              <a:ext cx="63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i="1">
                  <a:solidFill>
                    <a:srgbClr val="FFFFFF"/>
                  </a:solidFill>
                  <a:latin typeface="Times New Roman" panose="02020603050405020304" pitchFamily="18" charset="0"/>
                  <a:ea typeface="宋体" panose="02010600030101010101" pitchFamily="2" charset="-122"/>
                </a:rPr>
                <a:t>l</a:t>
              </a:r>
              <a:r>
                <a:rPr kumimoji="1" lang="en-US" altLang="zh-CN" sz="2800" b="1">
                  <a:solidFill>
                    <a:srgbClr val="FFFFFF"/>
                  </a:solidFill>
                  <a:latin typeface="Times New Roman" panose="02020603050405020304" pitchFamily="18" charset="0"/>
                  <a:ea typeface="宋体" panose="02010600030101010101" pitchFamily="2" charset="-122"/>
                </a:rPr>
                <a:t>(j)=</a:t>
              </a:r>
            </a:p>
          </p:txBody>
        </p:sp>
        <p:sp>
          <p:nvSpPr>
            <p:cNvPr id="650248" name="Rectangle 8">
              <a:extLst>
                <a:ext uri="{FF2B5EF4-FFF2-40B4-BE49-F238E27FC236}">
                  <a16:creationId xmlns:a16="http://schemas.microsoft.com/office/drawing/2014/main" id="{06B9F613-C66C-A14B-B193-E49CDF6A5813}"/>
                </a:ext>
              </a:extLst>
            </p:cNvPr>
            <p:cNvSpPr>
              <a:spLocks noChangeArrowheads="1"/>
            </p:cNvSpPr>
            <p:nvPr/>
          </p:nvSpPr>
          <p:spPr bwMode="auto">
            <a:xfrm>
              <a:off x="5327" y="2256"/>
              <a:ext cx="38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7-3</a:t>
              </a:r>
            </a:p>
          </p:txBody>
        </p:sp>
      </p:grpSp>
      <p:sp>
        <p:nvSpPr>
          <p:cNvPr id="650249" name="Rectangle 9">
            <a:extLst>
              <a:ext uri="{FF2B5EF4-FFF2-40B4-BE49-F238E27FC236}">
                <a16:creationId xmlns:a16="http://schemas.microsoft.com/office/drawing/2014/main" id="{0705F454-3F41-BC4F-A43B-F41A61EDCB35}"/>
              </a:ext>
            </a:extLst>
          </p:cNvPr>
          <p:cNvSpPr>
            <a:spLocks noChangeArrowheads="1"/>
          </p:cNvSpPr>
          <p:nvPr/>
        </p:nvSpPr>
        <p:spPr bwMode="auto">
          <a:xfrm>
            <a:off x="1676400" y="4616450"/>
            <a:ext cx="8839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1303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701800" indent="-381000" eaLnBrk="0" hangingPunct="0">
              <a:defRPr kumimoji="1" sz="2400">
                <a:solidFill>
                  <a:schemeClr val="tx1"/>
                </a:solidFill>
                <a:latin typeface="Times New Roman" panose="02020603050405020304" pitchFamily="18" charset="0"/>
                <a:ea typeface="宋体" panose="02010600030101010101" pitchFamily="2" charset="-122"/>
              </a:defRPr>
            </a:lvl3pPr>
            <a:lvl4pPr marL="2235200" indent="-342900" eaLnBrk="0" hangingPunct="0">
              <a:defRPr kumimoji="1" sz="2400">
                <a:solidFill>
                  <a:schemeClr val="tx1"/>
                </a:solidFill>
                <a:latin typeface="Times New Roman" panose="02020603050405020304" pitchFamily="18" charset="0"/>
                <a:ea typeface="宋体" panose="02010600030101010101" pitchFamily="2" charset="-122"/>
              </a:defRPr>
            </a:lvl4pPr>
            <a:lvl5pPr marL="2768600" indent="-342900" eaLnBrk="0" hangingPunct="0">
              <a:defRPr kumimoji="1" sz="2400">
                <a:solidFill>
                  <a:schemeClr val="tx1"/>
                </a:solidFill>
                <a:latin typeface="Times New Roman" panose="02020603050405020304" pitchFamily="18" charset="0"/>
                <a:ea typeface="宋体" panose="02010600030101010101" pitchFamily="2" charset="-122"/>
              </a:defRPr>
            </a:lvl5pPr>
            <a:lvl6pPr marL="32258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6830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1402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597400"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buClr>
                <a:srgbClr val="3366FF"/>
              </a:buClr>
              <a:buSzPct val="80000"/>
            </a:pPr>
            <a:r>
              <a:rPr lang="zh-CN" altLang="en-US" sz="2800">
                <a:solidFill>
                  <a:srgbClr val="FFFFFF"/>
                </a:solidFill>
                <a:latin typeface="宋体" panose="02010600030101010101" pitchFamily="2" charset="-122"/>
              </a:rPr>
              <a:t>    </a:t>
            </a:r>
            <a:r>
              <a:rPr lang="zh-CN" altLang="en-US" sz="3200" b="1">
                <a:solidFill>
                  <a:srgbClr val="FFFF00"/>
                </a:solidFill>
                <a:latin typeface="宋体" panose="02010600030101010101" pitchFamily="2" charset="-122"/>
              </a:rPr>
              <a:t>含义是</a:t>
            </a:r>
            <a:r>
              <a:rPr lang="zh-CN" altLang="en-US" sz="3200" b="1">
                <a:solidFill>
                  <a:srgbClr val="FFFFFF"/>
                </a:solidFill>
              </a:rPr>
              <a:t>：</a:t>
            </a:r>
            <a:r>
              <a:rPr lang="zh-CN" altLang="en-US" sz="2800" b="1">
                <a:solidFill>
                  <a:srgbClr val="FFFFFF"/>
                </a:solidFill>
                <a:latin typeface="宋体" panose="02010600030101010101" pitchFamily="2" charset="-122"/>
              </a:rPr>
              <a:t>只有</a:t>
            </a:r>
            <a:r>
              <a:rPr lang="en-US" altLang="zh-CN" sz="2800" b="1">
                <a:solidFill>
                  <a:srgbClr val="FFFFFF"/>
                </a:solidFill>
              </a:rPr>
              <a:t>v</a:t>
            </a:r>
            <a:r>
              <a:rPr lang="en-US" altLang="zh-CN" sz="2800" b="1" baseline="-18000">
                <a:solidFill>
                  <a:srgbClr val="FFFFFF"/>
                </a:solidFill>
              </a:rPr>
              <a:t>j</a:t>
            </a:r>
            <a:r>
              <a:rPr lang="zh-CN" altLang="en-US" sz="2800" b="1">
                <a:solidFill>
                  <a:srgbClr val="FFFFFF"/>
                </a:solidFill>
              </a:rPr>
              <a:t>的所有后继事件</a:t>
            </a:r>
            <a:r>
              <a:rPr lang="en-US" altLang="zh-CN" sz="2800" b="1">
                <a:solidFill>
                  <a:srgbClr val="FFFFFF"/>
                </a:solidFill>
              </a:rPr>
              <a:t>v</a:t>
            </a:r>
            <a:r>
              <a:rPr lang="en-US" altLang="zh-CN" sz="2800" b="1" baseline="-18000">
                <a:solidFill>
                  <a:srgbClr val="FFFFFF"/>
                </a:solidFill>
              </a:rPr>
              <a:t>k</a:t>
            </a:r>
            <a:r>
              <a:rPr lang="zh-CN" altLang="en-US" sz="2800" b="1">
                <a:solidFill>
                  <a:srgbClr val="FFFFFF"/>
                </a:solidFill>
              </a:rPr>
              <a:t>的最晚发生时间</a:t>
            </a:r>
            <a:r>
              <a:rPr lang="en-US" altLang="zh-CN" sz="2800" b="1">
                <a:solidFill>
                  <a:srgbClr val="FFFFFF"/>
                </a:solidFill>
              </a:rPr>
              <a:t>v</a:t>
            </a:r>
            <a:r>
              <a:rPr lang="en-US" altLang="zh-CN" sz="2800" b="1" i="1">
                <a:solidFill>
                  <a:srgbClr val="FFFFFF"/>
                </a:solidFill>
              </a:rPr>
              <a:t>l</a:t>
            </a:r>
            <a:r>
              <a:rPr lang="en-US" altLang="zh-CN" sz="2800" b="1">
                <a:solidFill>
                  <a:srgbClr val="FFFFFF"/>
                </a:solidFill>
              </a:rPr>
              <a:t>(k)</a:t>
            </a:r>
            <a:r>
              <a:rPr lang="zh-CN" altLang="en-US" sz="2800" b="1">
                <a:solidFill>
                  <a:srgbClr val="FFFFFF"/>
                </a:solidFill>
              </a:rPr>
              <a:t>计算出来后，才能计算</a:t>
            </a:r>
            <a:r>
              <a:rPr lang="en-US" altLang="zh-CN" sz="2800" b="1">
                <a:solidFill>
                  <a:srgbClr val="FFFFFF"/>
                </a:solidFill>
              </a:rPr>
              <a:t>v</a:t>
            </a:r>
            <a:r>
              <a:rPr lang="en-US" altLang="zh-CN" sz="2800" b="1" i="1">
                <a:solidFill>
                  <a:srgbClr val="FFFFFF"/>
                </a:solidFill>
              </a:rPr>
              <a:t>l</a:t>
            </a:r>
            <a:r>
              <a:rPr lang="en-US" altLang="zh-CN" sz="2800" b="1">
                <a:solidFill>
                  <a:srgbClr val="FFFFFF"/>
                </a:solidFill>
              </a:rPr>
              <a:t>(j) </a:t>
            </a:r>
            <a:r>
              <a:rPr lang="zh-CN" altLang="en-US" sz="2800" b="1">
                <a:solidFill>
                  <a:srgbClr val="FFFFFF"/>
                </a:solidFill>
                <a:latin typeface="宋体" panose="02010600030101010101" pitchFamily="2" charset="-122"/>
              </a:rPr>
              <a:t>。</a:t>
            </a:r>
          </a:p>
          <a:p>
            <a:pPr eaLnBrk="1" fontAlgn="base" hangingPunct="1">
              <a:spcBef>
                <a:spcPct val="10000"/>
              </a:spcBef>
              <a:spcAft>
                <a:spcPct val="0"/>
              </a:spcAft>
              <a:buClr>
                <a:srgbClr val="3366FF"/>
              </a:buClr>
              <a:buSzPct val="80000"/>
            </a:pPr>
            <a:r>
              <a:rPr lang="zh-CN" altLang="en-US" sz="3200" b="1">
                <a:solidFill>
                  <a:srgbClr val="FF0033"/>
                </a:solidFill>
                <a:latin typeface="宋体" panose="02010600030101010101" pitchFamily="2" charset="-122"/>
              </a:rPr>
              <a:t>   </a:t>
            </a:r>
            <a:r>
              <a:rPr lang="zh-CN" altLang="en-US" sz="3200" b="1">
                <a:solidFill>
                  <a:srgbClr val="FFFF00"/>
                </a:solidFill>
                <a:latin typeface="宋体" panose="02010600030101010101" pitchFamily="2" charset="-122"/>
              </a:rPr>
              <a:t>方法是</a:t>
            </a:r>
            <a:r>
              <a:rPr lang="zh-CN" altLang="en-US" sz="3200" b="1">
                <a:solidFill>
                  <a:srgbClr val="FFFFFF"/>
                </a:solidFill>
              </a:rPr>
              <a:t>：</a:t>
            </a:r>
            <a:r>
              <a:rPr lang="zh-CN" altLang="en-US" sz="2800" b="1">
                <a:solidFill>
                  <a:srgbClr val="FFFFFF"/>
                </a:solidFill>
              </a:rPr>
              <a:t>按拓扑排序的逆顺序，依次计算每个事件的最晚发生时间</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33962148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1266" name="Rectangle 2">
            <a:extLst>
              <a:ext uri="{FF2B5EF4-FFF2-40B4-BE49-F238E27FC236}">
                <a16:creationId xmlns:a16="http://schemas.microsoft.com/office/drawing/2014/main" id="{9AA073F8-FC81-7A40-840A-ED633B69CB28}"/>
              </a:ext>
            </a:extLst>
          </p:cNvPr>
          <p:cNvSpPr>
            <a:spLocks noGrp="1" noChangeArrowheads="1"/>
          </p:cNvSpPr>
          <p:nvPr>
            <p:ph type="body" idx="1"/>
          </p:nvPr>
        </p:nvSpPr>
        <p:spPr>
          <a:xfrm>
            <a:off x="1676401" y="225426"/>
            <a:ext cx="8812213" cy="6156325"/>
          </a:xfrm>
          <a:noFill/>
          <a:ln/>
        </p:spPr>
        <p:txBody>
          <a:bodyPr/>
          <a:lstStyle/>
          <a:p>
            <a:pPr marL="0" indent="0">
              <a:lnSpc>
                <a:spcPct val="110000"/>
              </a:lnSpc>
              <a:buNone/>
            </a:pPr>
            <a:r>
              <a:rPr lang="en-US" altLang="zh-CN" sz="4000" b="1">
                <a:solidFill>
                  <a:schemeClr val="tx2"/>
                </a:solidFill>
              </a:rPr>
              <a:t>2</a:t>
            </a:r>
            <a:r>
              <a:rPr lang="en-US" altLang="zh-CN" sz="4000" b="1">
                <a:solidFill>
                  <a:schemeClr val="tx2"/>
                </a:solidFill>
                <a:latin typeface="宋体" panose="02010600030101010101" pitchFamily="2" charset="-122"/>
              </a:rPr>
              <a:t> </a:t>
            </a:r>
            <a:r>
              <a:rPr lang="zh-CN" altLang="en-US" sz="4000" b="1">
                <a:solidFill>
                  <a:schemeClr val="tx2"/>
                </a:solidFill>
                <a:latin typeface="楷体_GB2312" pitchFamily="49" charset="-122"/>
                <a:ea typeface="楷体_GB2312" pitchFamily="49" charset="-122"/>
              </a:rPr>
              <a:t>求</a:t>
            </a:r>
            <a:r>
              <a:rPr lang="en-US" altLang="zh-CN" sz="4000" b="1">
                <a:solidFill>
                  <a:schemeClr val="tx2"/>
                </a:solidFill>
              </a:rPr>
              <a:t>AOE</a:t>
            </a:r>
            <a:r>
              <a:rPr lang="zh-CN" altLang="en-US" sz="4000" b="1">
                <a:solidFill>
                  <a:schemeClr val="tx2"/>
                </a:solidFill>
                <a:ea typeface="楷体_GB2312" pitchFamily="49" charset="-122"/>
              </a:rPr>
              <a:t>中关键路径和关键活动</a:t>
            </a:r>
            <a:endParaRPr lang="zh-CN" altLang="en-US" sz="4000" b="1">
              <a:solidFill>
                <a:schemeClr val="folHlink"/>
              </a:solidFill>
              <a:latin typeface="宋体" panose="02010600030101010101" pitchFamily="2" charset="-122"/>
              <a:ea typeface="楷体_GB2312" pitchFamily="49" charset="-122"/>
            </a:endParaRPr>
          </a:p>
          <a:p>
            <a:pPr marL="0" indent="0">
              <a:lnSpc>
                <a:spcPct val="110000"/>
              </a:lnSpc>
              <a:buNone/>
            </a:pPr>
            <a:r>
              <a:rPr lang="zh-CN" altLang="en-US" sz="3600" b="1">
                <a:solidFill>
                  <a:schemeClr val="folHlink"/>
                </a:solidFill>
                <a:latin typeface="宋体" panose="02010600030101010101" pitchFamily="2" charset="-122"/>
              </a:rPr>
              <a:t>⑴ </a:t>
            </a:r>
            <a:r>
              <a:rPr lang="zh-CN" altLang="en-US" sz="3600" b="1">
                <a:solidFill>
                  <a:schemeClr val="folHlink"/>
                </a:solidFill>
                <a:ea typeface="楷体_GB2312" pitchFamily="49" charset="-122"/>
              </a:rPr>
              <a:t>算法思想</a:t>
            </a:r>
          </a:p>
          <a:p>
            <a:pPr marL="533400" lvl="1" indent="0">
              <a:lnSpc>
                <a:spcPct val="110000"/>
              </a:lnSpc>
              <a:buNone/>
            </a:pPr>
            <a:r>
              <a:rPr lang="zh-CN" altLang="en-US" b="1">
                <a:solidFill>
                  <a:schemeClr val="folHlink"/>
                </a:solidFill>
                <a:latin typeface="宋体" panose="02010600030101010101" pitchFamily="2" charset="-122"/>
              </a:rPr>
              <a:t>① </a:t>
            </a:r>
            <a:r>
              <a:rPr lang="zh-CN" altLang="en-US" b="1"/>
              <a:t>利用拓扑排序求出</a:t>
            </a:r>
            <a:r>
              <a:rPr lang="en-US" altLang="zh-CN" b="1"/>
              <a:t>AOE</a:t>
            </a:r>
            <a:r>
              <a:rPr lang="zh-CN" altLang="en-US" b="1"/>
              <a:t>网的一个拓扑序列</a:t>
            </a:r>
            <a:r>
              <a:rPr lang="zh-CN" altLang="en-US" b="1">
                <a:latin typeface="宋体" panose="02010600030101010101" pitchFamily="2" charset="-122"/>
              </a:rPr>
              <a:t>；</a:t>
            </a:r>
            <a:r>
              <a:rPr lang="zh-CN" altLang="en-US" b="1"/>
              <a:t> </a:t>
            </a:r>
          </a:p>
          <a:p>
            <a:pPr marL="533400" lvl="1" indent="0">
              <a:lnSpc>
                <a:spcPct val="110000"/>
              </a:lnSpc>
              <a:buNone/>
            </a:pPr>
            <a:r>
              <a:rPr lang="zh-CN" altLang="en-US" b="1">
                <a:solidFill>
                  <a:schemeClr val="folHlink"/>
                </a:solidFill>
              </a:rPr>
              <a:t>②  </a:t>
            </a:r>
            <a:r>
              <a:rPr lang="zh-CN" altLang="en-US" b="1"/>
              <a:t>从拓扑排序的序列的第一个顶点</a:t>
            </a:r>
            <a:r>
              <a:rPr lang="en-US" altLang="zh-CN" b="1"/>
              <a:t>(</a:t>
            </a:r>
            <a:r>
              <a:rPr lang="zh-CN" altLang="en-US" b="1"/>
              <a:t>源点</a:t>
            </a:r>
            <a:r>
              <a:rPr lang="en-US" altLang="zh-CN" b="1"/>
              <a:t>)</a:t>
            </a:r>
            <a:r>
              <a:rPr lang="zh-CN" altLang="en-US" b="1"/>
              <a:t>开始，</a:t>
            </a:r>
            <a:r>
              <a:rPr lang="zh-CN" altLang="en-US" b="1">
                <a:solidFill>
                  <a:schemeClr val="accent1"/>
                </a:solidFill>
              </a:rPr>
              <a:t>按拓扑顺序</a:t>
            </a:r>
            <a:r>
              <a:rPr lang="zh-CN" altLang="en-US" b="1"/>
              <a:t>依次</a:t>
            </a:r>
            <a:r>
              <a:rPr lang="zh-CN" altLang="en-US" b="1">
                <a:solidFill>
                  <a:schemeClr val="folHlink"/>
                </a:solidFill>
              </a:rPr>
              <a:t>计算</a:t>
            </a:r>
            <a:r>
              <a:rPr lang="zh-CN" altLang="en-US" b="1"/>
              <a:t>每个</a:t>
            </a:r>
            <a:r>
              <a:rPr lang="zh-CN" altLang="en-US" b="1">
                <a:solidFill>
                  <a:schemeClr val="folHlink"/>
                </a:solidFill>
              </a:rPr>
              <a:t>事件的最早发生时间</a:t>
            </a:r>
            <a:r>
              <a:rPr lang="en-US" altLang="zh-CN" b="1">
                <a:solidFill>
                  <a:schemeClr val="folHlink"/>
                </a:solidFill>
              </a:rPr>
              <a:t>ve(i)</a:t>
            </a:r>
            <a:r>
              <a:rPr lang="en-US" altLang="zh-CN" b="1"/>
              <a:t> </a:t>
            </a:r>
            <a:r>
              <a:rPr lang="zh-CN" altLang="en-US" b="1">
                <a:latin typeface="宋体" panose="02010600030101010101" pitchFamily="2" charset="-122"/>
              </a:rPr>
              <a:t>；</a:t>
            </a:r>
            <a:r>
              <a:rPr lang="zh-CN" altLang="en-US" b="1"/>
              <a:t> </a:t>
            </a:r>
          </a:p>
          <a:p>
            <a:pPr marL="533400" lvl="1" indent="0">
              <a:lnSpc>
                <a:spcPct val="110000"/>
              </a:lnSpc>
              <a:buNone/>
            </a:pPr>
            <a:r>
              <a:rPr lang="zh-CN" altLang="en-US" b="1">
                <a:solidFill>
                  <a:schemeClr val="folHlink"/>
                </a:solidFill>
              </a:rPr>
              <a:t>③  </a:t>
            </a:r>
            <a:r>
              <a:rPr lang="zh-CN" altLang="en-US" b="1"/>
              <a:t>从拓扑排序的序列的最后一个顶点</a:t>
            </a:r>
            <a:r>
              <a:rPr lang="en-US" altLang="zh-CN" b="1"/>
              <a:t>(</a:t>
            </a:r>
            <a:r>
              <a:rPr lang="zh-CN" altLang="en-US" b="1"/>
              <a:t>汇点</a:t>
            </a:r>
            <a:r>
              <a:rPr lang="en-US" altLang="zh-CN" b="1"/>
              <a:t>)</a:t>
            </a:r>
            <a:r>
              <a:rPr lang="zh-CN" altLang="en-US" b="1"/>
              <a:t>开始，</a:t>
            </a:r>
            <a:r>
              <a:rPr lang="zh-CN" altLang="en-US" b="1">
                <a:solidFill>
                  <a:schemeClr val="accent1"/>
                </a:solidFill>
              </a:rPr>
              <a:t>按逆拓扑顺序</a:t>
            </a:r>
            <a:r>
              <a:rPr lang="zh-CN" altLang="en-US" b="1"/>
              <a:t>依次</a:t>
            </a:r>
            <a:r>
              <a:rPr lang="zh-CN" altLang="en-US" b="1">
                <a:solidFill>
                  <a:schemeClr val="folHlink"/>
                </a:solidFill>
              </a:rPr>
              <a:t>计算</a:t>
            </a:r>
            <a:r>
              <a:rPr lang="zh-CN" altLang="en-US" b="1"/>
              <a:t>每个</a:t>
            </a:r>
            <a:r>
              <a:rPr lang="zh-CN" altLang="en-US" b="1">
                <a:solidFill>
                  <a:schemeClr val="folHlink"/>
                </a:solidFill>
              </a:rPr>
              <a:t>事件的最晚发生时间</a:t>
            </a:r>
            <a:r>
              <a:rPr lang="en-US" altLang="zh-CN" b="1">
                <a:solidFill>
                  <a:schemeClr val="folHlink"/>
                </a:solidFill>
              </a:rPr>
              <a:t>v</a:t>
            </a:r>
            <a:r>
              <a:rPr lang="en-US" altLang="zh-CN" b="1" i="1">
                <a:solidFill>
                  <a:schemeClr val="folHlink"/>
                </a:solidFill>
              </a:rPr>
              <a:t>l</a:t>
            </a:r>
            <a:r>
              <a:rPr lang="en-US" altLang="zh-CN" b="1">
                <a:solidFill>
                  <a:schemeClr val="folHlink"/>
                </a:solidFill>
              </a:rPr>
              <a:t>(i)</a:t>
            </a:r>
            <a:r>
              <a:rPr lang="en-US" altLang="zh-CN" b="1"/>
              <a:t> </a:t>
            </a:r>
            <a:r>
              <a:rPr lang="zh-CN" altLang="en-US" b="1">
                <a:latin typeface="宋体" panose="02010600030101010101" pitchFamily="2" charset="-122"/>
              </a:rPr>
              <a:t>；</a:t>
            </a:r>
          </a:p>
          <a:p>
            <a:pPr marL="0" indent="0">
              <a:lnSpc>
                <a:spcPct val="110000"/>
              </a:lnSpc>
              <a:buNone/>
            </a:pPr>
            <a:r>
              <a:rPr lang="zh-CN" altLang="en-US" sz="2800" b="1"/>
              <a:t>         对于图</a:t>
            </a:r>
            <a:r>
              <a:rPr lang="en-US" altLang="zh-CN" sz="2800" b="1"/>
              <a:t>7-24</a:t>
            </a:r>
            <a:r>
              <a:rPr lang="zh-CN" altLang="en-US" sz="2800" b="1"/>
              <a:t>的</a:t>
            </a:r>
            <a:r>
              <a:rPr lang="en-US" altLang="zh-CN" sz="2800" b="1"/>
              <a:t>AOE</a:t>
            </a:r>
            <a:r>
              <a:rPr lang="zh-CN" altLang="en-US" sz="2800" b="1"/>
              <a:t>网，处理过程如下：</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rPr>
              <a:t>  </a:t>
            </a:r>
            <a:r>
              <a:rPr lang="zh-CN" altLang="en-US" b="1"/>
              <a:t>拓扑排序的序列是： </a:t>
            </a:r>
            <a:r>
              <a:rPr lang="en-US" altLang="zh-CN" b="1"/>
              <a:t>(v</a:t>
            </a:r>
            <a:r>
              <a:rPr lang="en-US" altLang="zh-CN" b="1" baseline="-18000"/>
              <a:t>0</a:t>
            </a:r>
            <a:r>
              <a:rPr lang="en-US" altLang="zh-CN" b="1"/>
              <a:t>, v</a:t>
            </a:r>
            <a:r>
              <a:rPr lang="en-US" altLang="zh-CN" b="1" baseline="-18000"/>
              <a:t>1</a:t>
            </a:r>
            <a:r>
              <a:rPr lang="en-US" altLang="zh-CN" b="1"/>
              <a:t>, v</a:t>
            </a:r>
            <a:r>
              <a:rPr lang="en-US" altLang="zh-CN" b="1" baseline="-18000"/>
              <a:t>2</a:t>
            </a:r>
            <a:r>
              <a:rPr lang="en-US" altLang="zh-CN" b="1"/>
              <a:t>, v</a:t>
            </a:r>
            <a:r>
              <a:rPr lang="en-US" altLang="zh-CN" b="1" baseline="-18000"/>
              <a:t>3 </a:t>
            </a:r>
            <a:r>
              <a:rPr lang="en-US" altLang="zh-CN" b="1"/>
              <a:t>,</a:t>
            </a:r>
            <a:r>
              <a:rPr lang="en-US" altLang="zh-CN" b="1" baseline="-18000"/>
              <a:t> </a:t>
            </a:r>
            <a:r>
              <a:rPr lang="en-US" altLang="zh-CN" b="1"/>
              <a:t>v</a:t>
            </a:r>
            <a:r>
              <a:rPr lang="en-US" altLang="zh-CN" b="1" baseline="-18000"/>
              <a:t>4</a:t>
            </a:r>
            <a:r>
              <a:rPr lang="en-US" altLang="zh-CN" b="1"/>
              <a:t>, v</a:t>
            </a:r>
            <a:r>
              <a:rPr lang="en-US" altLang="zh-CN" b="1" baseline="-18000"/>
              <a:t>5 </a:t>
            </a:r>
            <a:r>
              <a:rPr lang="en-US" altLang="zh-CN" b="1"/>
              <a:t>, v</a:t>
            </a:r>
            <a:r>
              <a:rPr lang="en-US" altLang="zh-CN" b="1" baseline="-18000"/>
              <a:t>6 </a:t>
            </a:r>
            <a:r>
              <a:rPr lang="en-US" altLang="zh-CN" b="1"/>
              <a:t>, v</a:t>
            </a:r>
            <a:r>
              <a:rPr lang="en-US" altLang="zh-CN" b="1" baseline="-18000"/>
              <a:t>7 </a:t>
            </a:r>
            <a:r>
              <a:rPr lang="en-US" altLang="zh-CN" b="1"/>
              <a:t>, v</a:t>
            </a:r>
            <a:r>
              <a:rPr lang="en-US" altLang="zh-CN" b="1" baseline="-18000"/>
              <a:t>8</a:t>
            </a:r>
            <a:r>
              <a:rPr lang="en-US" altLang="zh-CN" b="1"/>
              <a:t>)</a:t>
            </a:r>
          </a:p>
        </p:txBody>
      </p:sp>
    </p:spTree>
    <p:extLst>
      <p:ext uri="{BB962C8B-B14F-4D97-AF65-F5344CB8AC3E}">
        <p14:creationId xmlns:p14="http://schemas.microsoft.com/office/powerpoint/2010/main" val="10129292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52290" name="Group 2">
            <a:extLst>
              <a:ext uri="{FF2B5EF4-FFF2-40B4-BE49-F238E27FC236}">
                <a16:creationId xmlns:a16="http://schemas.microsoft.com/office/drawing/2014/main" id="{244A7D65-85C3-C948-BD33-468F627E7CB8}"/>
              </a:ext>
            </a:extLst>
          </p:cNvPr>
          <p:cNvGraphicFramePr>
            <a:graphicFrameLocks noGrp="1"/>
          </p:cNvGraphicFramePr>
          <p:nvPr/>
        </p:nvGraphicFramePr>
        <p:xfrm>
          <a:off x="2362200" y="4076701"/>
          <a:ext cx="6781800" cy="1800225"/>
        </p:xfrm>
        <a:graphic>
          <a:graphicData uri="http://schemas.openxmlformats.org/drawingml/2006/table">
            <a:tbl>
              <a:tblPr/>
              <a:tblGrid>
                <a:gridCol w="1143000">
                  <a:extLst>
                    <a:ext uri="{9D8B030D-6E8A-4147-A177-3AD203B41FA5}">
                      <a16:colId xmlns:a16="http://schemas.microsoft.com/office/drawing/2014/main" val="4180595864"/>
                    </a:ext>
                  </a:extLst>
                </a:gridCol>
                <a:gridCol w="609600">
                  <a:extLst>
                    <a:ext uri="{9D8B030D-6E8A-4147-A177-3AD203B41FA5}">
                      <a16:colId xmlns:a16="http://schemas.microsoft.com/office/drawing/2014/main" val="3369841428"/>
                    </a:ext>
                  </a:extLst>
                </a:gridCol>
                <a:gridCol w="533400">
                  <a:extLst>
                    <a:ext uri="{9D8B030D-6E8A-4147-A177-3AD203B41FA5}">
                      <a16:colId xmlns:a16="http://schemas.microsoft.com/office/drawing/2014/main" val="848489239"/>
                    </a:ext>
                  </a:extLst>
                </a:gridCol>
                <a:gridCol w="685800">
                  <a:extLst>
                    <a:ext uri="{9D8B030D-6E8A-4147-A177-3AD203B41FA5}">
                      <a16:colId xmlns:a16="http://schemas.microsoft.com/office/drawing/2014/main" val="1183818719"/>
                    </a:ext>
                  </a:extLst>
                </a:gridCol>
                <a:gridCol w="609600">
                  <a:extLst>
                    <a:ext uri="{9D8B030D-6E8A-4147-A177-3AD203B41FA5}">
                      <a16:colId xmlns:a16="http://schemas.microsoft.com/office/drawing/2014/main" val="269454058"/>
                    </a:ext>
                  </a:extLst>
                </a:gridCol>
                <a:gridCol w="609600">
                  <a:extLst>
                    <a:ext uri="{9D8B030D-6E8A-4147-A177-3AD203B41FA5}">
                      <a16:colId xmlns:a16="http://schemas.microsoft.com/office/drawing/2014/main" val="1612068718"/>
                    </a:ext>
                  </a:extLst>
                </a:gridCol>
                <a:gridCol w="609600">
                  <a:extLst>
                    <a:ext uri="{9D8B030D-6E8A-4147-A177-3AD203B41FA5}">
                      <a16:colId xmlns:a16="http://schemas.microsoft.com/office/drawing/2014/main" val="1046790933"/>
                    </a:ext>
                  </a:extLst>
                </a:gridCol>
                <a:gridCol w="609600">
                  <a:extLst>
                    <a:ext uri="{9D8B030D-6E8A-4147-A177-3AD203B41FA5}">
                      <a16:colId xmlns:a16="http://schemas.microsoft.com/office/drawing/2014/main" val="858571053"/>
                    </a:ext>
                  </a:extLst>
                </a:gridCol>
                <a:gridCol w="685800">
                  <a:extLst>
                    <a:ext uri="{9D8B030D-6E8A-4147-A177-3AD203B41FA5}">
                      <a16:colId xmlns:a16="http://schemas.microsoft.com/office/drawing/2014/main" val="125786470"/>
                    </a:ext>
                  </a:extLst>
                </a:gridCol>
                <a:gridCol w="685800">
                  <a:extLst>
                    <a:ext uri="{9D8B030D-6E8A-4147-A177-3AD203B41FA5}">
                      <a16:colId xmlns:a16="http://schemas.microsoft.com/office/drawing/2014/main" val="616456414"/>
                    </a:ext>
                  </a:extLst>
                </a:gridCol>
              </a:tblGrid>
              <a:tr h="720725">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顶点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800" b="1" i="0" u="none" strike="noStrike" cap="none" normalizeH="0" baseline="-1800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800" b="1" i="0" u="none" strike="noStrike" cap="none" normalizeH="0" baseline="-18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800" b="1" i="0" u="none" strike="noStrike" cap="none" normalizeH="0" baseline="-1800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800" b="1" i="0" u="none" strike="noStrike" cap="none" normalizeH="0" baseline="-1800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800" b="1" i="0" u="none" strike="noStrike" cap="none" normalizeH="0" baseline="-1800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800" b="1" i="0" u="none" strike="noStrike" cap="none" normalizeH="0" baseline="-1800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800" b="1" i="0" u="none" strike="noStrike" cap="none" normalizeH="0" baseline="-1800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800" b="1" i="0" u="none" strike="noStrike" cap="none" normalizeH="0" baseline="-1800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800" b="1" i="0" u="none" strike="noStrike" cap="none" normalizeH="0" baseline="-1800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49070864"/>
                  </a:ext>
                </a:extLst>
              </a:tr>
              <a:tr h="53340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ve(i)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05157282"/>
                  </a:ext>
                </a:extLst>
              </a:tr>
              <a:tr h="54610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10732045"/>
                  </a:ext>
                </a:extLst>
              </a:tr>
            </a:tbl>
          </a:graphicData>
        </a:graphic>
      </p:graphicFrame>
      <p:sp>
        <p:nvSpPr>
          <p:cNvPr id="652336" name="Rectangle 48">
            <a:extLst>
              <a:ext uri="{FF2B5EF4-FFF2-40B4-BE49-F238E27FC236}">
                <a16:creationId xmlns:a16="http://schemas.microsoft.com/office/drawing/2014/main" id="{623CBF74-66DE-C24C-A14E-38BF944B822F}"/>
              </a:ext>
            </a:extLst>
          </p:cNvPr>
          <p:cNvSpPr>
            <a:spLocks noChangeArrowheads="1"/>
          </p:cNvSpPr>
          <p:nvPr/>
        </p:nvSpPr>
        <p:spPr bwMode="auto">
          <a:xfrm>
            <a:off x="3581400" y="3573463"/>
            <a:ext cx="42672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表</a:t>
            </a:r>
            <a:r>
              <a:rPr kumimoji="1" lang="en-US" altLang="zh-CN" sz="2400" b="1">
                <a:solidFill>
                  <a:srgbClr val="FFFFFF"/>
                </a:solidFill>
                <a:latin typeface="Times New Roman" panose="02020603050405020304" pitchFamily="18" charset="0"/>
                <a:ea typeface="宋体" panose="02010600030101010101" pitchFamily="2" charset="-122"/>
              </a:rPr>
              <a:t>7-2  </a:t>
            </a:r>
            <a:r>
              <a:rPr kumimoji="1" lang="zh-CN" altLang="en-US" sz="2400" b="1">
                <a:solidFill>
                  <a:srgbClr val="FFFFFF"/>
                </a:solidFill>
                <a:latin typeface="Times New Roman" panose="02020603050405020304" pitchFamily="18" charset="0"/>
                <a:ea typeface="宋体" panose="02010600030101010101" pitchFamily="2" charset="-122"/>
              </a:rPr>
              <a:t>图</a:t>
            </a:r>
            <a:r>
              <a:rPr kumimoji="1" lang="en-US" altLang="zh-CN" sz="2400" b="1">
                <a:solidFill>
                  <a:srgbClr val="FFFFFF"/>
                </a:solidFill>
                <a:latin typeface="Times New Roman" panose="02020603050405020304" pitchFamily="18" charset="0"/>
                <a:ea typeface="宋体" panose="02010600030101010101" pitchFamily="2" charset="-122"/>
              </a:rPr>
              <a:t>7-24</a:t>
            </a:r>
            <a:r>
              <a:rPr kumimoji="1" lang="zh-CN" altLang="en-US" sz="2400" b="1">
                <a:solidFill>
                  <a:srgbClr val="FFFFFF"/>
                </a:solidFill>
                <a:latin typeface="Times New Roman" panose="02020603050405020304" pitchFamily="18" charset="0"/>
                <a:ea typeface="宋体" panose="02010600030101010101" pitchFamily="2" charset="-122"/>
              </a:rPr>
              <a:t>的</a:t>
            </a:r>
            <a:r>
              <a:rPr kumimoji="1" lang="en-US" altLang="zh-CN" sz="2400" b="1">
                <a:solidFill>
                  <a:srgbClr val="FFFFFF"/>
                </a:solidFill>
                <a:latin typeface="Times New Roman" panose="02020603050405020304" pitchFamily="18" charset="0"/>
                <a:ea typeface="宋体" panose="02010600030101010101" pitchFamily="2" charset="-122"/>
              </a:rPr>
              <a:t>ve(i)</a:t>
            </a:r>
            <a:r>
              <a:rPr kumimoji="1" lang="zh-CN" altLang="en-US" sz="2400" b="1">
                <a:solidFill>
                  <a:srgbClr val="FFFFFF"/>
                </a:solidFill>
                <a:latin typeface="Times New Roman" panose="02020603050405020304" pitchFamily="18" charset="0"/>
                <a:ea typeface="宋体" panose="02010600030101010101" pitchFamily="2" charset="-122"/>
              </a:rPr>
              <a:t>和</a:t>
            </a: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i="1">
                <a:solidFill>
                  <a:srgbClr val="FFFFFF"/>
                </a:solidFill>
                <a:latin typeface="Times New Roman" panose="02020603050405020304" pitchFamily="18" charset="0"/>
                <a:ea typeface="宋体" panose="02010600030101010101" pitchFamily="2" charset="-122"/>
              </a:rPr>
              <a:t>l</a:t>
            </a:r>
            <a:r>
              <a:rPr kumimoji="1" lang="en-US" altLang="zh-CN" sz="2400" b="1">
                <a:solidFill>
                  <a:srgbClr val="FFFFFF"/>
                </a:solidFill>
                <a:latin typeface="Times New Roman" panose="02020603050405020304" pitchFamily="18" charset="0"/>
                <a:ea typeface="宋体" panose="02010600030101010101" pitchFamily="2" charset="-122"/>
              </a:rPr>
              <a:t>(i)</a:t>
            </a:r>
            <a:r>
              <a:rPr kumimoji="1" lang="zh-CN" altLang="en-US" sz="2400" b="1">
                <a:solidFill>
                  <a:srgbClr val="FFFFFF"/>
                </a:solidFill>
                <a:latin typeface="Times New Roman" panose="02020603050405020304" pitchFamily="18" charset="0"/>
                <a:ea typeface="宋体" panose="02010600030101010101" pitchFamily="2" charset="-122"/>
              </a:rPr>
              <a:t>的值</a:t>
            </a:r>
          </a:p>
        </p:txBody>
      </p:sp>
      <p:sp>
        <p:nvSpPr>
          <p:cNvPr id="652337" name="Rectangle 49">
            <a:extLst>
              <a:ext uri="{FF2B5EF4-FFF2-40B4-BE49-F238E27FC236}">
                <a16:creationId xmlns:a16="http://schemas.microsoft.com/office/drawing/2014/main" id="{327A4456-22FD-3C4F-B3CF-B774F90FE192}"/>
              </a:ext>
            </a:extLst>
          </p:cNvPr>
          <p:cNvSpPr>
            <a:spLocks noGrp="1" noChangeArrowheads="1"/>
          </p:cNvSpPr>
          <p:nvPr>
            <p:ph type="body" idx="1"/>
          </p:nvPr>
        </p:nvSpPr>
        <p:spPr>
          <a:xfrm>
            <a:off x="1676401" y="223839"/>
            <a:ext cx="8812213" cy="3133725"/>
          </a:xfrm>
          <a:noFill/>
          <a:ln/>
        </p:spPr>
        <p:txBody>
          <a:bodyPr/>
          <a:lstStyle/>
          <a:p>
            <a:pPr marL="533400" lvl="1" indent="0">
              <a:lnSpc>
                <a:spcPct val="110000"/>
              </a:lnSpc>
              <a:buNone/>
            </a:pPr>
            <a:r>
              <a:rPr lang="zh-CN" altLang="en-US" b="1">
                <a:solidFill>
                  <a:schemeClr val="folHlink"/>
                </a:solidFill>
              </a:rPr>
              <a:t>◆</a:t>
            </a:r>
            <a:r>
              <a:rPr lang="zh-CN" altLang="en-US" b="1"/>
              <a:t> 根据计算</a:t>
            </a:r>
            <a:r>
              <a:rPr lang="en-US" altLang="zh-CN" b="1"/>
              <a:t>ve(i)</a:t>
            </a:r>
            <a:r>
              <a:rPr lang="zh-CN" altLang="en-US" b="1"/>
              <a:t>的公式</a:t>
            </a:r>
            <a:r>
              <a:rPr lang="en-US" altLang="zh-CN" b="1"/>
              <a:t>(7-2)</a:t>
            </a:r>
            <a:r>
              <a:rPr lang="zh-CN" altLang="en-US" b="1"/>
              <a:t>和计算</a:t>
            </a:r>
            <a:r>
              <a:rPr lang="en-US" altLang="zh-CN" b="1"/>
              <a:t>v</a:t>
            </a:r>
            <a:r>
              <a:rPr lang="en-US" altLang="zh-CN" b="1" i="1"/>
              <a:t>l</a:t>
            </a:r>
            <a:r>
              <a:rPr lang="en-US" altLang="zh-CN" b="1"/>
              <a:t>(i)</a:t>
            </a:r>
            <a:r>
              <a:rPr lang="zh-CN" altLang="en-US" b="1"/>
              <a:t>的公式</a:t>
            </a:r>
            <a:r>
              <a:rPr lang="en-US" altLang="zh-CN" b="1"/>
              <a:t>(7-3) </a:t>
            </a:r>
            <a:r>
              <a:rPr lang="zh-CN" altLang="en-US" b="1"/>
              <a:t>，计算各个事件的</a:t>
            </a:r>
            <a:r>
              <a:rPr lang="en-US" altLang="zh-CN" b="1"/>
              <a:t>ve(i)</a:t>
            </a:r>
            <a:r>
              <a:rPr lang="zh-CN" altLang="en-US" b="1"/>
              <a:t>和</a:t>
            </a:r>
            <a:r>
              <a:rPr lang="en-US" altLang="zh-CN" b="1"/>
              <a:t>v</a:t>
            </a:r>
            <a:r>
              <a:rPr lang="en-US" altLang="zh-CN" b="1" i="1"/>
              <a:t>l</a:t>
            </a:r>
            <a:r>
              <a:rPr lang="en-US" altLang="zh-CN" b="1"/>
              <a:t>(i)</a:t>
            </a:r>
            <a:r>
              <a:rPr lang="zh-CN" altLang="en-US" b="1"/>
              <a:t>值，如表</a:t>
            </a:r>
            <a:r>
              <a:rPr lang="en-US" altLang="zh-CN" b="1"/>
              <a:t>7-2</a:t>
            </a:r>
            <a:r>
              <a:rPr lang="zh-CN" altLang="en-US" b="1"/>
              <a:t>所示。</a:t>
            </a:r>
          </a:p>
          <a:p>
            <a:pPr marL="533400" lvl="1" indent="0">
              <a:lnSpc>
                <a:spcPct val="110000"/>
              </a:lnSpc>
              <a:buNone/>
            </a:pPr>
            <a:r>
              <a:rPr lang="zh-CN" altLang="en-US" b="1">
                <a:solidFill>
                  <a:schemeClr val="folHlink"/>
                </a:solidFill>
              </a:rPr>
              <a:t>◆</a:t>
            </a:r>
            <a:r>
              <a:rPr lang="zh-CN" altLang="en-US" b="1"/>
              <a:t> 根据关键路径的定义，知该</a:t>
            </a:r>
            <a:r>
              <a:rPr lang="en-US" altLang="zh-CN" b="1"/>
              <a:t>AOE</a:t>
            </a:r>
            <a:r>
              <a:rPr lang="zh-CN" altLang="en-US" b="1"/>
              <a:t>网的关键路径是： </a:t>
            </a:r>
            <a:r>
              <a:rPr lang="en-US" altLang="zh-CN" b="1"/>
              <a:t>(v</a:t>
            </a:r>
            <a:r>
              <a:rPr lang="en-US" altLang="zh-CN" b="1" baseline="-20000"/>
              <a:t>0</a:t>
            </a:r>
            <a:r>
              <a:rPr lang="en-US" altLang="zh-CN" b="1"/>
              <a:t>, v</a:t>
            </a:r>
            <a:r>
              <a:rPr lang="en-US" altLang="zh-CN" b="1" baseline="-20000"/>
              <a:t>2</a:t>
            </a:r>
            <a:r>
              <a:rPr lang="en-US" altLang="zh-CN" b="1"/>
              <a:t>, v</a:t>
            </a:r>
            <a:r>
              <a:rPr lang="en-US" altLang="zh-CN" b="1" baseline="-20000"/>
              <a:t>4</a:t>
            </a:r>
            <a:r>
              <a:rPr lang="en-US" altLang="zh-CN" b="1"/>
              <a:t>, v</a:t>
            </a:r>
            <a:r>
              <a:rPr lang="en-US" altLang="zh-CN" b="1" baseline="-20000"/>
              <a:t>7</a:t>
            </a:r>
            <a:r>
              <a:rPr lang="en-US" altLang="zh-CN" b="1"/>
              <a:t> , v</a:t>
            </a:r>
            <a:r>
              <a:rPr lang="en-US" altLang="zh-CN" b="1" baseline="-20000"/>
              <a:t>8</a:t>
            </a:r>
            <a:r>
              <a:rPr lang="en-US" altLang="zh-CN" b="1"/>
              <a:t>) </a:t>
            </a:r>
            <a:r>
              <a:rPr lang="zh-CN" altLang="en-US" b="1"/>
              <a:t>和</a:t>
            </a:r>
            <a:r>
              <a:rPr lang="en-US" altLang="zh-CN" b="1"/>
              <a:t>(v</a:t>
            </a:r>
            <a:r>
              <a:rPr lang="en-US" altLang="zh-CN" b="1" baseline="-20000"/>
              <a:t>0</a:t>
            </a:r>
            <a:r>
              <a:rPr lang="en-US" altLang="zh-CN" b="1"/>
              <a:t>, v</a:t>
            </a:r>
            <a:r>
              <a:rPr lang="en-US" altLang="zh-CN" b="1" baseline="-20000"/>
              <a:t>2</a:t>
            </a:r>
            <a:r>
              <a:rPr lang="en-US" altLang="zh-CN" b="1"/>
              <a:t>, v</a:t>
            </a:r>
            <a:r>
              <a:rPr lang="en-US" altLang="zh-CN" b="1" baseline="-20000"/>
              <a:t>5</a:t>
            </a:r>
            <a:r>
              <a:rPr lang="en-US" altLang="zh-CN" b="1"/>
              <a:t> , v</a:t>
            </a:r>
            <a:r>
              <a:rPr lang="en-US" altLang="zh-CN" b="1" baseline="-20000"/>
              <a:t>7</a:t>
            </a:r>
            <a:r>
              <a:rPr lang="en-US" altLang="zh-CN" b="1"/>
              <a:t> , v</a:t>
            </a:r>
            <a:r>
              <a:rPr lang="en-US" altLang="zh-CN" b="1" baseline="-20000"/>
              <a:t>8</a:t>
            </a:r>
            <a:r>
              <a:rPr lang="en-US" altLang="zh-CN" b="1"/>
              <a:t>) </a:t>
            </a:r>
            <a:r>
              <a:rPr lang="zh-CN" altLang="en-US" b="1"/>
              <a:t>。</a:t>
            </a:r>
          </a:p>
          <a:p>
            <a:pPr marL="533400" lvl="1" indent="0">
              <a:lnSpc>
                <a:spcPct val="110000"/>
              </a:lnSpc>
              <a:buNone/>
            </a:pPr>
            <a:r>
              <a:rPr lang="zh-CN" altLang="en-US" b="1">
                <a:solidFill>
                  <a:schemeClr val="folHlink"/>
                </a:solidFill>
              </a:rPr>
              <a:t>◆</a:t>
            </a:r>
            <a:r>
              <a:rPr lang="zh-CN" altLang="en-US" b="1"/>
              <a:t> 关键路径活动是：</a:t>
            </a:r>
            <a:r>
              <a:rPr lang="en-US" altLang="zh-CN" b="1"/>
              <a:t>&lt;v</a:t>
            </a:r>
            <a:r>
              <a:rPr lang="en-US" altLang="zh-CN" b="1" baseline="-20000"/>
              <a:t>0</a:t>
            </a:r>
            <a:r>
              <a:rPr lang="en-US" altLang="zh-CN" b="1"/>
              <a:t>, v</a:t>
            </a:r>
            <a:r>
              <a:rPr lang="en-US" altLang="zh-CN" b="1" baseline="-20000"/>
              <a:t>2</a:t>
            </a:r>
            <a:r>
              <a:rPr lang="en-US" altLang="zh-CN" b="1"/>
              <a:t>&gt;</a:t>
            </a:r>
            <a:r>
              <a:rPr lang="zh-CN" altLang="en-US" b="1"/>
              <a:t>，</a:t>
            </a:r>
            <a:r>
              <a:rPr lang="en-US" altLang="zh-CN" b="1"/>
              <a:t>&lt;v</a:t>
            </a:r>
            <a:r>
              <a:rPr lang="en-US" altLang="zh-CN" b="1" baseline="-20000"/>
              <a:t>2</a:t>
            </a:r>
            <a:r>
              <a:rPr lang="en-US" altLang="zh-CN" b="1"/>
              <a:t>, v</a:t>
            </a:r>
            <a:r>
              <a:rPr lang="en-US" altLang="zh-CN" b="1" baseline="-20000"/>
              <a:t>4</a:t>
            </a:r>
            <a:r>
              <a:rPr lang="en-US" altLang="zh-CN" b="1"/>
              <a:t>&gt;</a:t>
            </a:r>
            <a:r>
              <a:rPr lang="zh-CN" altLang="en-US" b="1"/>
              <a:t>，</a:t>
            </a:r>
            <a:r>
              <a:rPr lang="en-US" altLang="zh-CN" b="1"/>
              <a:t>&lt;v</a:t>
            </a:r>
            <a:r>
              <a:rPr lang="en-US" altLang="zh-CN" b="1" baseline="-20000"/>
              <a:t>2</a:t>
            </a:r>
            <a:r>
              <a:rPr lang="en-US" altLang="zh-CN" b="1"/>
              <a:t>, v</a:t>
            </a:r>
            <a:r>
              <a:rPr lang="en-US" altLang="zh-CN" b="1" baseline="-20000"/>
              <a:t>5</a:t>
            </a:r>
            <a:r>
              <a:rPr lang="en-US" altLang="zh-CN" b="1"/>
              <a:t>&gt;</a:t>
            </a:r>
            <a:r>
              <a:rPr lang="zh-CN" altLang="en-US" b="1"/>
              <a:t>，</a:t>
            </a:r>
            <a:r>
              <a:rPr lang="en-US" altLang="zh-CN" b="1"/>
              <a:t>&lt;v</a:t>
            </a:r>
            <a:r>
              <a:rPr lang="en-US" altLang="zh-CN" b="1" baseline="-20000"/>
              <a:t>4</a:t>
            </a:r>
            <a:r>
              <a:rPr lang="en-US" altLang="zh-CN" b="1"/>
              <a:t>, v</a:t>
            </a:r>
            <a:r>
              <a:rPr lang="en-US" altLang="zh-CN" b="1" baseline="-20000"/>
              <a:t>7</a:t>
            </a:r>
            <a:r>
              <a:rPr lang="en-US" altLang="zh-CN" b="1"/>
              <a:t>&gt;</a:t>
            </a:r>
            <a:r>
              <a:rPr lang="zh-CN" altLang="en-US" b="1"/>
              <a:t>，</a:t>
            </a:r>
            <a:r>
              <a:rPr lang="en-US" altLang="zh-CN" b="1"/>
              <a:t>&lt;v</a:t>
            </a:r>
            <a:r>
              <a:rPr lang="en-US" altLang="zh-CN" b="1" baseline="-20000"/>
              <a:t>5</a:t>
            </a:r>
            <a:r>
              <a:rPr lang="en-US" altLang="zh-CN" b="1"/>
              <a:t>, v</a:t>
            </a:r>
            <a:r>
              <a:rPr lang="en-US" altLang="zh-CN" b="1" baseline="-20000"/>
              <a:t>7</a:t>
            </a:r>
            <a:r>
              <a:rPr lang="en-US" altLang="zh-CN" b="1"/>
              <a:t>&gt;</a:t>
            </a:r>
            <a:r>
              <a:rPr lang="zh-CN" altLang="en-US" b="1"/>
              <a:t>，</a:t>
            </a:r>
            <a:r>
              <a:rPr lang="en-US" altLang="zh-CN" b="1"/>
              <a:t>&lt;v</a:t>
            </a:r>
            <a:r>
              <a:rPr lang="en-US" altLang="zh-CN" b="1" baseline="-20000"/>
              <a:t>5</a:t>
            </a:r>
            <a:r>
              <a:rPr lang="en-US" altLang="zh-CN" b="1"/>
              <a:t>, v</a:t>
            </a:r>
            <a:r>
              <a:rPr lang="en-US" altLang="zh-CN" b="1" baseline="-20000"/>
              <a:t>8</a:t>
            </a:r>
            <a:r>
              <a:rPr lang="en-US" altLang="zh-CN" b="1"/>
              <a:t>&gt; </a:t>
            </a:r>
            <a:r>
              <a:rPr lang="zh-CN" altLang="en-US" b="1"/>
              <a:t>。</a:t>
            </a:r>
          </a:p>
        </p:txBody>
      </p:sp>
    </p:spTree>
    <p:extLst>
      <p:ext uri="{BB962C8B-B14F-4D97-AF65-F5344CB8AC3E}">
        <p14:creationId xmlns:p14="http://schemas.microsoft.com/office/powerpoint/2010/main" val="435680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4CC2D443-2160-754B-BA43-EE29FA23E94B}"/>
              </a:ext>
            </a:extLst>
          </p:cNvPr>
          <p:cNvSpPr>
            <a:spLocks noChangeArrowheads="1"/>
          </p:cNvSpPr>
          <p:nvPr/>
        </p:nvSpPr>
        <p:spPr bwMode="auto">
          <a:xfrm>
            <a:off x="1676401" y="188913"/>
            <a:ext cx="8812213" cy="633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zh-CN" altLang="en-US" sz="3600" b="1">
                <a:solidFill>
                  <a:srgbClr val="FFFF00"/>
                </a:solidFill>
                <a:latin typeface="宋体" panose="02010600030101010101" pitchFamily="2" charset="-122"/>
              </a:rPr>
              <a:t>⑵ </a:t>
            </a:r>
            <a:r>
              <a:rPr lang="zh-CN" altLang="en-US" sz="3600" b="1">
                <a:solidFill>
                  <a:srgbClr val="FFFF00"/>
                </a:solidFill>
                <a:latin typeface="楷体_GB2312" pitchFamily="49" charset="-122"/>
                <a:ea typeface="楷体_GB2312" pitchFamily="49" charset="-122"/>
              </a:rPr>
              <a:t>算法实现</a:t>
            </a:r>
          </a:p>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void critical_path(ALGraph *G)</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int j, k, m ; LinkNode *p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if  (Topologic_Sort(G)==-1)</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printf(“\nAOE</a:t>
            </a:r>
            <a:r>
              <a:rPr lang="zh-CN" altLang="en-US" sz="2800" b="1">
                <a:solidFill>
                  <a:srgbClr val="FFFFFF"/>
                </a:solidFill>
              </a:rPr>
              <a:t>网中存在回路，错误</a:t>
            </a:r>
            <a:r>
              <a:rPr lang="en-US" altLang="zh-CN" sz="2800" b="1">
                <a:solidFill>
                  <a:srgbClr val="FFFFFF"/>
                </a:solidFill>
              </a:rPr>
              <a:t>!!\n\n”)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else</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for ( j=0; j&lt;G-&gt;vexnum; j++)</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ve[j]=0 ;     </a:t>
            </a:r>
            <a:r>
              <a:rPr lang="en-US" altLang="zh-CN" b="1">
                <a:solidFill>
                  <a:srgbClr val="FFFFFF"/>
                </a:solidFill>
              </a:rPr>
              <a:t>/*  </a:t>
            </a:r>
            <a:r>
              <a:rPr lang="zh-CN" altLang="en-US" b="1">
                <a:solidFill>
                  <a:srgbClr val="FFFFFF"/>
                </a:solidFill>
              </a:rPr>
              <a:t>事件最早发生时间初始化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for (m=0 ; m&lt;G-&gt;vexnum; m++)</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j=topol[m]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p=G-&gt;adjlist[j].firstarc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for (; p!=NULL; p=p-&gt;nextarc )</a:t>
            </a:r>
          </a:p>
        </p:txBody>
      </p:sp>
    </p:spTree>
    <p:extLst>
      <p:ext uri="{BB962C8B-B14F-4D97-AF65-F5344CB8AC3E}">
        <p14:creationId xmlns:p14="http://schemas.microsoft.com/office/powerpoint/2010/main" val="14880916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B4AFF9B5-FA1A-114F-A485-585D372F2D40}"/>
              </a:ext>
            </a:extLst>
          </p:cNvPr>
          <p:cNvSpPr>
            <a:spLocks noChangeArrowheads="1"/>
          </p:cNvSpPr>
          <p:nvPr/>
        </p:nvSpPr>
        <p:spPr bwMode="auto">
          <a:xfrm>
            <a:off x="1752601" y="188913"/>
            <a:ext cx="8736013"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10000"/>
              </a:spcBef>
              <a:spcAft>
                <a:spcPct val="0"/>
              </a:spcAft>
              <a:buClr>
                <a:srgbClr val="3366FF"/>
              </a:buClr>
              <a:buSzPct val="80000"/>
            </a:pPr>
            <a:r>
              <a:rPr lang="zh-CN" altLang="en-US" sz="2800" b="1">
                <a:solidFill>
                  <a:srgbClr val="FFFFFF"/>
                </a:solidFill>
                <a:ea typeface="Arial Unicode MS" panose="020B0604020202020204" pitchFamily="34" charset="-128"/>
                <a:cs typeface="Arial Unicode MS" panose="020B0604020202020204" pitchFamily="34" charset="-128"/>
              </a:rPr>
              <a:t>        </a:t>
            </a:r>
            <a:r>
              <a:rPr lang="zh-CN" altLang="en-US" sz="2800" b="1">
                <a:solidFill>
                  <a:srgbClr val="FFFFFF"/>
                </a:solidFill>
              </a:rPr>
              <a:t>     </a:t>
            </a:r>
            <a:r>
              <a:rPr lang="en-US" altLang="zh-CN" sz="2800" b="1">
                <a:solidFill>
                  <a:srgbClr val="FFFFFF"/>
                </a:solidFill>
              </a:rPr>
              <a:t>{  k=p-&gt;adjvex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if  (ve[j]+p-&gt;weight&gt;ve[k])</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ve[k]=ve[j]+p-&gt;weight ;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a:t>
            </a:r>
            <a:r>
              <a:rPr lang="en-US" altLang="zh-CN" b="1">
                <a:solidFill>
                  <a:srgbClr val="FFFFFF"/>
                </a:solidFill>
              </a:rPr>
              <a:t>/* </a:t>
            </a:r>
            <a:r>
              <a:rPr lang="zh-CN" altLang="en-US" b="1">
                <a:solidFill>
                  <a:srgbClr val="FFFFFF"/>
                </a:solidFill>
              </a:rPr>
              <a:t>计算每个事件的最早发生时间</a:t>
            </a:r>
            <a:r>
              <a:rPr lang="en-US" altLang="zh-CN" b="1">
                <a:solidFill>
                  <a:srgbClr val="FFFFFF"/>
                </a:solidFill>
              </a:rPr>
              <a:t>ve</a:t>
            </a:r>
            <a:r>
              <a:rPr lang="zh-CN" altLang="en-US" b="1">
                <a:solidFill>
                  <a:srgbClr val="FFFFFF"/>
                </a:solidFill>
              </a:rPr>
              <a:t>值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for ( j=0; j&lt;G-&gt;vexnum; j++)</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vl[j]=ve[j] ;    </a:t>
            </a:r>
            <a:r>
              <a:rPr lang="en-US" altLang="zh-CN" b="1">
                <a:solidFill>
                  <a:srgbClr val="FFFFFF"/>
                </a:solidFill>
              </a:rPr>
              <a:t>/*  </a:t>
            </a:r>
            <a:r>
              <a:rPr lang="zh-CN" altLang="en-US" b="1">
                <a:solidFill>
                  <a:srgbClr val="FFFFFF"/>
                </a:solidFill>
              </a:rPr>
              <a:t>事件最晚发生时间初始化  *</a:t>
            </a:r>
            <a:r>
              <a:rPr lang="en-US" altLang="zh-CN" b="1">
                <a:solidFill>
                  <a:srgbClr val="FFFFFF"/>
                </a:solidFill>
              </a:rPr>
              <a:t>/</a:t>
            </a:r>
          </a:p>
          <a:p>
            <a:pPr lvl="4" eaLnBrk="1" fontAlgn="base" hangingPunct="1">
              <a:lnSpc>
                <a:spcPct val="110000"/>
              </a:lnSpc>
              <a:spcBef>
                <a:spcPct val="10000"/>
              </a:spcBef>
              <a:spcAft>
                <a:spcPct val="0"/>
              </a:spcAft>
            </a:pPr>
            <a:r>
              <a:rPr lang="en-US" altLang="zh-CN" sz="2800" b="1">
                <a:solidFill>
                  <a:srgbClr val="FFFFFF"/>
                </a:solidFill>
              </a:rPr>
              <a:t>for (m=G-&gt;vexnum-1; m&gt;=0; m--)</a:t>
            </a:r>
          </a:p>
          <a:p>
            <a:pPr lvl="4" eaLnBrk="1" fontAlgn="base" hangingPunct="1">
              <a:lnSpc>
                <a:spcPct val="110000"/>
              </a:lnSpc>
              <a:spcBef>
                <a:spcPct val="10000"/>
              </a:spcBef>
              <a:spcAft>
                <a:spcPct val="0"/>
              </a:spcAft>
            </a:pPr>
            <a:r>
              <a:rPr lang="en-US" altLang="zh-CN" sz="2800" b="1">
                <a:solidFill>
                  <a:srgbClr val="FFFFFF"/>
                </a:solidFill>
              </a:rPr>
              <a:t>    {   j=topol[m] ; p=G-&gt;adjlist[j].firstarc ;</a:t>
            </a:r>
          </a:p>
          <a:p>
            <a:pPr lvl="4" eaLnBrk="1" fontAlgn="base" hangingPunct="1">
              <a:lnSpc>
                <a:spcPct val="110000"/>
              </a:lnSpc>
              <a:spcBef>
                <a:spcPct val="10000"/>
              </a:spcBef>
              <a:spcAft>
                <a:spcPct val="0"/>
              </a:spcAft>
            </a:pPr>
            <a:r>
              <a:rPr lang="en-US" altLang="zh-CN" sz="2800" b="1">
                <a:solidFill>
                  <a:srgbClr val="FFFFFF"/>
                </a:solidFill>
              </a:rPr>
              <a:t>        for (; p!=NULL; p=p-&gt;nextarc ) </a:t>
            </a:r>
          </a:p>
          <a:p>
            <a:pPr lvl="4" eaLnBrk="1" fontAlgn="base" hangingPunct="1">
              <a:lnSpc>
                <a:spcPct val="110000"/>
              </a:lnSpc>
              <a:spcBef>
                <a:spcPct val="10000"/>
              </a:spcBef>
              <a:spcAft>
                <a:spcPct val="0"/>
              </a:spcAft>
            </a:pPr>
            <a:r>
              <a:rPr lang="en-US" altLang="zh-CN" sz="2800" b="1">
                <a:solidFill>
                  <a:srgbClr val="FFFFFF"/>
                </a:solidFill>
              </a:rPr>
              <a:t>             {  k=p-&gt;adjvex ;</a:t>
            </a:r>
          </a:p>
          <a:p>
            <a:pPr lvl="4" eaLnBrk="1" fontAlgn="base" hangingPunct="1">
              <a:lnSpc>
                <a:spcPct val="110000"/>
              </a:lnSpc>
              <a:spcBef>
                <a:spcPct val="10000"/>
              </a:spcBef>
              <a:spcAft>
                <a:spcPct val="0"/>
              </a:spcAft>
            </a:pPr>
            <a:r>
              <a:rPr lang="en-US" altLang="zh-CN" sz="2800" b="1">
                <a:solidFill>
                  <a:srgbClr val="FFFFFF"/>
                </a:solidFill>
              </a:rPr>
              <a:t>                 if  (vl[k]-p-&gt;weight&lt;vl[j])</a:t>
            </a:r>
          </a:p>
          <a:p>
            <a:pPr lvl="4" eaLnBrk="1" fontAlgn="base" hangingPunct="1">
              <a:lnSpc>
                <a:spcPct val="110000"/>
              </a:lnSpc>
              <a:spcBef>
                <a:spcPct val="10000"/>
              </a:spcBef>
              <a:spcAft>
                <a:spcPct val="0"/>
              </a:spcAft>
            </a:pPr>
            <a:r>
              <a:rPr lang="en-US" altLang="zh-CN" sz="2800" b="1">
                <a:solidFill>
                  <a:srgbClr val="FFFFFF"/>
                </a:solidFill>
              </a:rPr>
              <a:t>                     vl[j]=vl[k]-p-&gt;weight ;</a:t>
            </a:r>
          </a:p>
        </p:txBody>
      </p:sp>
    </p:spTree>
    <p:extLst>
      <p:ext uri="{BB962C8B-B14F-4D97-AF65-F5344CB8AC3E}">
        <p14:creationId xmlns:p14="http://schemas.microsoft.com/office/powerpoint/2010/main" val="27407508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id="{A6A111ED-5720-7E45-83C1-27912D295A01}"/>
              </a:ext>
            </a:extLst>
          </p:cNvPr>
          <p:cNvSpPr>
            <a:spLocks noChangeArrowheads="1"/>
          </p:cNvSpPr>
          <p:nvPr/>
        </p:nvSpPr>
        <p:spPr bwMode="auto">
          <a:xfrm>
            <a:off x="1676401" y="149225"/>
            <a:ext cx="8812213" cy="615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spcBef>
                <a:spcPct val="20000"/>
              </a:spcBef>
              <a:spcAft>
                <a:spcPct val="0"/>
              </a:spcAft>
              <a:buClr>
                <a:srgbClr val="3366FF"/>
              </a:buClr>
              <a:buSzPct val="80000"/>
            </a:pPr>
            <a:r>
              <a:rPr lang="zh-CN" altLang="en-US" sz="2800" b="1">
                <a:solidFill>
                  <a:srgbClr val="FFFFFF"/>
                </a:solidFill>
              </a:rPr>
              <a:t>             </a:t>
            </a:r>
            <a:r>
              <a:rPr lang="en-US" altLang="zh-CN" sz="2800" b="1">
                <a:solidFill>
                  <a:srgbClr val="FFFFFF"/>
                </a:solidFill>
              </a:rPr>
              <a:t>}</a:t>
            </a:r>
          </a:p>
          <a:p>
            <a:pPr lvl="4" eaLnBrk="1" fontAlgn="base" hangingPunct="1">
              <a:spcBef>
                <a:spcPct val="20000"/>
              </a:spcBef>
              <a:spcAft>
                <a:spcPct val="0"/>
              </a:spcAft>
              <a:buClr>
                <a:srgbClr val="3366FF"/>
              </a:buClr>
              <a:buSzPct val="80000"/>
            </a:pPr>
            <a:r>
              <a:rPr lang="en-US" altLang="zh-CN" sz="2800" b="1">
                <a:solidFill>
                  <a:srgbClr val="FFFFFF"/>
                </a:solidFill>
              </a:rPr>
              <a:t>    }    </a:t>
            </a:r>
            <a:r>
              <a:rPr lang="en-US" altLang="zh-CN" b="1">
                <a:solidFill>
                  <a:srgbClr val="FFFFFF"/>
                </a:solidFill>
              </a:rPr>
              <a:t>/* </a:t>
            </a:r>
            <a:r>
              <a:rPr lang="zh-CN" altLang="en-US" b="1">
                <a:solidFill>
                  <a:srgbClr val="FFFFFF"/>
                </a:solidFill>
              </a:rPr>
              <a:t>计算每个事件的最晚发生时间</a:t>
            </a:r>
            <a:r>
              <a:rPr lang="en-US" altLang="zh-CN" b="1">
                <a:solidFill>
                  <a:srgbClr val="FFFFFF"/>
                </a:solidFill>
              </a:rPr>
              <a:t>vl</a:t>
            </a:r>
            <a:r>
              <a:rPr lang="zh-CN" altLang="en-US" b="1">
                <a:solidFill>
                  <a:srgbClr val="FFFFFF"/>
                </a:solidFill>
              </a:rPr>
              <a:t>值  *</a:t>
            </a:r>
            <a:r>
              <a:rPr lang="en-US" altLang="zh-CN" b="1">
                <a:solidFill>
                  <a:srgbClr val="FFFFFF"/>
                </a:solidFill>
              </a:rPr>
              <a:t>/</a:t>
            </a:r>
          </a:p>
          <a:p>
            <a:pPr lvl="4" eaLnBrk="1" fontAlgn="base" hangingPunct="1">
              <a:spcBef>
                <a:spcPct val="20000"/>
              </a:spcBef>
              <a:spcAft>
                <a:spcPct val="0"/>
              </a:spcAft>
              <a:buClr>
                <a:srgbClr val="3366FF"/>
              </a:buClr>
              <a:buSzPct val="80000"/>
            </a:pPr>
            <a:r>
              <a:rPr lang="en-US" altLang="zh-CN" sz="2800" b="1">
                <a:solidFill>
                  <a:srgbClr val="FFFFFF"/>
                </a:solidFill>
              </a:rPr>
              <a:t>for (m=0 ; m&lt;G-&gt;vexnum; m++)</a:t>
            </a:r>
          </a:p>
          <a:p>
            <a:pPr lvl="4" eaLnBrk="1" fontAlgn="base" hangingPunct="1">
              <a:spcBef>
                <a:spcPct val="20000"/>
              </a:spcBef>
              <a:spcAft>
                <a:spcPct val="0"/>
              </a:spcAft>
              <a:buClr>
                <a:srgbClr val="3366FF"/>
              </a:buClr>
              <a:buSzPct val="80000"/>
            </a:pPr>
            <a:r>
              <a:rPr lang="en-US" altLang="zh-CN" sz="2800" b="1">
                <a:solidFill>
                  <a:srgbClr val="FFFFFF"/>
                </a:solidFill>
              </a:rPr>
              <a:t>    {   p=G-&gt;adjlist[m].firstarc ;</a:t>
            </a:r>
          </a:p>
          <a:p>
            <a:pPr lvl="4" eaLnBrk="1" fontAlgn="base" hangingPunct="1">
              <a:spcBef>
                <a:spcPct val="20000"/>
              </a:spcBef>
              <a:spcAft>
                <a:spcPct val="0"/>
              </a:spcAft>
              <a:buClr>
                <a:srgbClr val="3366FF"/>
              </a:buClr>
              <a:buSzPct val="80000"/>
            </a:pPr>
            <a:r>
              <a:rPr lang="en-US" altLang="zh-CN" sz="2800" b="1">
                <a:solidFill>
                  <a:srgbClr val="FFFFFF"/>
                </a:solidFill>
              </a:rPr>
              <a:t>         for (; p!=NULL; p=p-&gt;nextarc ) </a:t>
            </a:r>
          </a:p>
          <a:p>
            <a:pPr lvl="4" eaLnBrk="1" fontAlgn="base" hangingPunct="1">
              <a:spcBef>
                <a:spcPct val="20000"/>
              </a:spcBef>
              <a:spcAft>
                <a:spcPct val="0"/>
              </a:spcAft>
              <a:buClr>
                <a:srgbClr val="3366FF"/>
              </a:buClr>
              <a:buSzPct val="80000"/>
            </a:pPr>
            <a:r>
              <a:rPr lang="en-US" altLang="zh-CN" sz="2800" b="1">
                <a:solidFill>
                  <a:srgbClr val="FFFFFF"/>
                </a:solidFill>
              </a:rPr>
              <a:t>              {  k=p-&gt;adjvex ;</a:t>
            </a:r>
          </a:p>
          <a:p>
            <a:pPr lvl="4" eaLnBrk="1" fontAlgn="base" hangingPunct="1">
              <a:spcBef>
                <a:spcPct val="20000"/>
              </a:spcBef>
              <a:spcAft>
                <a:spcPct val="0"/>
              </a:spcAft>
              <a:buClr>
                <a:srgbClr val="3366FF"/>
              </a:buClr>
              <a:buSzPct val="80000"/>
            </a:pPr>
            <a:r>
              <a:rPr lang="en-US" altLang="zh-CN" sz="2800" b="1">
                <a:solidFill>
                  <a:srgbClr val="FFFFFF"/>
                </a:solidFill>
              </a:rPr>
              <a:t>                  if  ( (ve[m]+p-&gt;weight)==vl[k])</a:t>
            </a:r>
          </a:p>
          <a:p>
            <a:pPr lvl="4" eaLnBrk="1" fontAlgn="base" hangingPunct="1">
              <a:spcBef>
                <a:spcPct val="20000"/>
              </a:spcBef>
              <a:spcAft>
                <a:spcPct val="0"/>
              </a:spcAft>
              <a:buClr>
                <a:srgbClr val="3366FF"/>
              </a:buClr>
              <a:buSzPct val="80000"/>
            </a:pPr>
            <a:r>
              <a:rPr lang="en-US" altLang="zh-CN" sz="2800" b="1">
                <a:solidFill>
                  <a:srgbClr val="FFFFFF"/>
                </a:solidFill>
              </a:rPr>
              <a:t>                       printf(“&lt;%d, %d&gt;, m, j”) ;</a:t>
            </a:r>
          </a:p>
          <a:p>
            <a:pPr lvl="4" eaLnBrk="1" fontAlgn="base" hangingPunct="1">
              <a:spcBef>
                <a:spcPct val="20000"/>
              </a:spcBef>
              <a:spcAft>
                <a:spcPct val="0"/>
              </a:spcAft>
              <a:buClr>
                <a:srgbClr val="3366FF"/>
              </a:buClr>
              <a:buSzPct val="80000"/>
            </a:pPr>
            <a:r>
              <a:rPr lang="en-US" altLang="zh-CN" sz="2800" b="1">
                <a:solidFill>
                  <a:srgbClr val="FFFFFF"/>
                </a:solidFill>
              </a:rPr>
              <a:t>               }</a:t>
            </a:r>
          </a:p>
          <a:p>
            <a:pPr lvl="4" eaLnBrk="1" fontAlgn="base" hangingPunct="1">
              <a:spcBef>
                <a:spcPct val="20000"/>
              </a:spcBef>
              <a:spcAft>
                <a:spcPct val="0"/>
              </a:spcAft>
              <a:buClr>
                <a:srgbClr val="3366FF"/>
              </a:buClr>
              <a:buSzPct val="80000"/>
            </a:pPr>
            <a:r>
              <a:rPr lang="en-US" altLang="zh-CN" sz="2800" b="1">
                <a:solidFill>
                  <a:srgbClr val="FFFFFF"/>
                </a:solidFill>
              </a:rPr>
              <a:t>     }     </a:t>
            </a:r>
            <a:r>
              <a:rPr lang="en-US" altLang="zh-CN" b="1">
                <a:solidFill>
                  <a:srgbClr val="FFFFFF"/>
                </a:solidFill>
              </a:rPr>
              <a:t>/* </a:t>
            </a:r>
            <a:r>
              <a:rPr lang="zh-CN" altLang="en-US" b="1">
                <a:solidFill>
                  <a:srgbClr val="FFFFFF"/>
                </a:solidFill>
              </a:rPr>
              <a:t>输出所有的关键活动  *</a:t>
            </a:r>
            <a:r>
              <a:rPr lang="en-US" altLang="zh-CN" b="1">
                <a:solidFill>
                  <a:srgbClr val="FFFFFF"/>
                </a:solidFill>
              </a:rPr>
              <a:t>/</a:t>
            </a:r>
          </a:p>
          <a:p>
            <a:pPr lvl="4" eaLnBrk="1" fontAlgn="base" hangingPunct="1">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end of else  */</a:t>
            </a:r>
          </a:p>
          <a:p>
            <a:pPr eaLnBrk="1" fontAlgn="base" hangingPunct="1">
              <a:spcBef>
                <a:spcPct val="0"/>
              </a:spcBef>
              <a:spcAft>
                <a:spcPct val="0"/>
              </a:spcAft>
            </a:pPr>
            <a:r>
              <a:rPr lang="en-US" altLang="zh-CN" sz="2800" b="1">
                <a:solidFill>
                  <a:srgbClr val="FFFFFF"/>
                </a:solidFill>
              </a:rPr>
              <a:t>    }</a:t>
            </a:r>
          </a:p>
        </p:txBody>
      </p:sp>
    </p:spTree>
    <p:extLst>
      <p:ext uri="{BB962C8B-B14F-4D97-AF65-F5344CB8AC3E}">
        <p14:creationId xmlns:p14="http://schemas.microsoft.com/office/powerpoint/2010/main" val="15693597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100D104B-73A6-3744-B6FA-24AEF93CC27D}"/>
              </a:ext>
            </a:extLst>
          </p:cNvPr>
          <p:cNvSpPr>
            <a:spLocks noChangeArrowheads="1"/>
          </p:cNvSpPr>
          <p:nvPr/>
        </p:nvSpPr>
        <p:spPr bwMode="auto">
          <a:xfrm>
            <a:off x="1676401" y="296864"/>
            <a:ext cx="8812213"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7780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4257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34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87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5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2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600" b="1">
                <a:solidFill>
                  <a:srgbClr val="FFFF00"/>
                </a:solidFill>
                <a:latin typeface="宋体" panose="02010600030101010101" pitchFamily="2" charset="-122"/>
              </a:rPr>
              <a:t>⑶ </a:t>
            </a:r>
            <a:r>
              <a:rPr lang="zh-CN" altLang="en-US" sz="3600" b="1">
                <a:solidFill>
                  <a:srgbClr val="FFFF00"/>
                </a:solidFill>
                <a:latin typeface="楷体_GB2312" pitchFamily="49" charset="-122"/>
                <a:ea typeface="楷体_GB2312" pitchFamily="49" charset="-122"/>
              </a:rPr>
              <a:t>算法分析</a:t>
            </a:r>
          </a:p>
          <a:p>
            <a:pPr eaLnBrk="1" fontAlgn="base" hangingPunct="1">
              <a:lnSpc>
                <a:spcPct val="110000"/>
              </a:lnSpc>
              <a:spcBef>
                <a:spcPct val="20000"/>
              </a:spcBef>
              <a:spcAft>
                <a:spcPct val="0"/>
              </a:spcAft>
              <a:buClr>
                <a:srgbClr val="3366FF"/>
              </a:buClr>
              <a:buSzPct val="80000"/>
            </a:pPr>
            <a:r>
              <a:rPr lang="zh-CN" altLang="en-US" sz="3600" b="1">
                <a:solidFill>
                  <a:srgbClr val="FFFF00"/>
                </a:solidFill>
                <a:latin typeface="楷体_GB2312" pitchFamily="49" charset="-122"/>
                <a:ea typeface="楷体_GB2312" pitchFamily="49" charset="-122"/>
              </a:rPr>
              <a:t>   </a:t>
            </a:r>
            <a:r>
              <a:rPr lang="zh-CN" altLang="en-US" sz="2800" b="1">
                <a:solidFill>
                  <a:srgbClr val="FFFFFF"/>
                </a:solidFill>
              </a:rPr>
              <a:t>设</a:t>
            </a:r>
            <a:r>
              <a:rPr lang="en-US" altLang="zh-CN" sz="2800" b="1">
                <a:solidFill>
                  <a:srgbClr val="FFFFFF"/>
                </a:solidFill>
              </a:rPr>
              <a:t>AOE</a:t>
            </a:r>
            <a:r>
              <a:rPr lang="zh-CN" altLang="en-US" sz="2800" b="1">
                <a:solidFill>
                  <a:srgbClr val="FFFFFF"/>
                </a:solidFill>
              </a:rPr>
              <a:t>网有</a:t>
            </a:r>
            <a:r>
              <a:rPr lang="en-US" altLang="zh-CN" sz="2800" b="1">
                <a:solidFill>
                  <a:srgbClr val="FFFFFF"/>
                </a:solidFill>
              </a:rPr>
              <a:t>n</a:t>
            </a:r>
            <a:r>
              <a:rPr lang="zh-CN" altLang="en-US" sz="2800" b="1">
                <a:solidFill>
                  <a:srgbClr val="FFFFFF"/>
                </a:solidFill>
              </a:rPr>
              <a:t>个事件，</a:t>
            </a:r>
            <a:r>
              <a:rPr lang="en-US" altLang="zh-CN" sz="2800" b="1">
                <a:solidFill>
                  <a:srgbClr val="FFFFFF"/>
                </a:solidFill>
              </a:rPr>
              <a:t>e</a:t>
            </a:r>
            <a:r>
              <a:rPr lang="zh-CN" altLang="en-US" sz="2800" b="1">
                <a:solidFill>
                  <a:srgbClr val="FFFFFF"/>
                </a:solidFill>
              </a:rPr>
              <a:t>个活动，则算法的主要执行是：</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a:t>
            </a:r>
            <a:r>
              <a:rPr lang="zh-CN" altLang="en-US" sz="2800" b="1">
                <a:solidFill>
                  <a:srgbClr val="FFFF00"/>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sz="2800" b="1">
                <a:solidFill>
                  <a:srgbClr val="FFFFFF"/>
                </a:solidFill>
              </a:rPr>
              <a:t>进行拓扑排序：时间复杂度是</a:t>
            </a:r>
            <a:r>
              <a:rPr lang="en-US" altLang="zh-CN" sz="2800" b="1">
                <a:solidFill>
                  <a:srgbClr val="FFFFFF"/>
                </a:solidFill>
              </a:rPr>
              <a:t>O(n+e) </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00"/>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sz="2800" b="1">
                <a:solidFill>
                  <a:srgbClr val="FFFFFF"/>
                </a:solidFill>
                <a:latin typeface="宋体" panose="02010600030101010101" pitchFamily="2" charset="-122"/>
              </a:rPr>
              <a:t>求每个事件的</a:t>
            </a:r>
            <a:r>
              <a:rPr lang="en-US" altLang="zh-CN" sz="2800" b="1">
                <a:solidFill>
                  <a:srgbClr val="FFFFFF"/>
                </a:solidFill>
              </a:rPr>
              <a:t>ve</a:t>
            </a:r>
            <a:r>
              <a:rPr lang="zh-CN" altLang="en-US" sz="2800" b="1">
                <a:solidFill>
                  <a:srgbClr val="FFFFFF"/>
                </a:solidFill>
              </a:rPr>
              <a:t>值和</a:t>
            </a:r>
            <a:r>
              <a:rPr lang="en-US" altLang="zh-CN" sz="2800" b="1">
                <a:solidFill>
                  <a:srgbClr val="FFFFFF"/>
                </a:solidFill>
              </a:rPr>
              <a:t>vl</a:t>
            </a:r>
            <a:r>
              <a:rPr lang="zh-CN" altLang="en-US" sz="2800" b="1">
                <a:solidFill>
                  <a:srgbClr val="FFFFFF"/>
                </a:solidFill>
              </a:rPr>
              <a:t>值：时间复杂度是</a:t>
            </a:r>
            <a:r>
              <a:rPr lang="en-US" altLang="zh-CN" sz="2800" b="1">
                <a:solidFill>
                  <a:srgbClr val="FFFFFF"/>
                </a:solidFill>
              </a:rPr>
              <a:t>O(n+e) </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FF"/>
                </a:solidFill>
              </a:rPr>
              <a:t> 根据</a:t>
            </a:r>
            <a:r>
              <a:rPr lang="en-US" altLang="zh-CN" sz="2800" b="1">
                <a:solidFill>
                  <a:srgbClr val="FFFFFF"/>
                </a:solidFill>
              </a:rPr>
              <a:t>ve</a:t>
            </a:r>
            <a:r>
              <a:rPr lang="zh-CN" altLang="en-US" sz="2800" b="1">
                <a:solidFill>
                  <a:srgbClr val="FFFFFF"/>
                </a:solidFill>
              </a:rPr>
              <a:t>值和</a:t>
            </a:r>
            <a:r>
              <a:rPr lang="en-US" altLang="zh-CN" sz="2800" b="1">
                <a:solidFill>
                  <a:srgbClr val="FFFFFF"/>
                </a:solidFill>
              </a:rPr>
              <a:t>vl</a:t>
            </a:r>
            <a:r>
              <a:rPr lang="zh-CN" altLang="en-US" sz="2800" b="1">
                <a:solidFill>
                  <a:srgbClr val="FFFFFF"/>
                </a:solidFill>
              </a:rPr>
              <a:t>值找关键活动：时间复杂度是</a:t>
            </a:r>
            <a:r>
              <a:rPr lang="en-US" altLang="zh-CN" sz="2800" b="1">
                <a:solidFill>
                  <a:srgbClr val="FFFFFF"/>
                </a:solidFill>
              </a:rPr>
              <a:t>O(n+e) </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因此，整个算法的时间复杂度是</a:t>
            </a:r>
            <a:r>
              <a:rPr lang="en-US" altLang="zh-CN" sz="2800" b="1">
                <a:solidFill>
                  <a:srgbClr val="FFFFFF"/>
                </a:solidFill>
              </a:rPr>
              <a:t>O(n+e) </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14252445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7410" name="Rectangle 2">
            <a:extLst>
              <a:ext uri="{FF2B5EF4-FFF2-40B4-BE49-F238E27FC236}">
                <a16:creationId xmlns:a16="http://schemas.microsoft.com/office/drawing/2014/main" id="{9631A6FB-C3DC-D24A-B505-0B3F6EF8FCFF}"/>
              </a:ext>
            </a:extLst>
          </p:cNvPr>
          <p:cNvSpPr>
            <a:spLocks noGrp="1" noChangeArrowheads="1"/>
          </p:cNvSpPr>
          <p:nvPr>
            <p:ph type="title"/>
          </p:nvPr>
        </p:nvSpPr>
        <p:spPr>
          <a:xfrm>
            <a:off x="2425700" y="138113"/>
            <a:ext cx="5614988" cy="914400"/>
          </a:xfrm>
        </p:spPr>
        <p:txBody>
          <a:bodyPr/>
          <a:lstStyle/>
          <a:p>
            <a:r>
              <a:rPr lang="en-US" altLang="zh-CN" sz="5400" b="1">
                <a:latin typeface="Times New Roman" panose="02020603050405020304" pitchFamily="18" charset="0"/>
              </a:rPr>
              <a:t>7.7</a:t>
            </a:r>
            <a:r>
              <a:rPr lang="en-US" altLang="zh-CN" sz="5400" b="1"/>
              <a:t>   </a:t>
            </a:r>
            <a:r>
              <a:rPr lang="zh-CN" altLang="en-US" sz="5400" b="1">
                <a:ea typeface="楷体_GB2312" pitchFamily="49" charset="-122"/>
              </a:rPr>
              <a:t>最短路径</a:t>
            </a:r>
          </a:p>
        </p:txBody>
      </p:sp>
      <p:sp>
        <p:nvSpPr>
          <p:cNvPr id="657411" name="Rectangle 3">
            <a:extLst>
              <a:ext uri="{FF2B5EF4-FFF2-40B4-BE49-F238E27FC236}">
                <a16:creationId xmlns:a16="http://schemas.microsoft.com/office/drawing/2014/main" id="{F35DA9DB-CC6A-644C-9E15-6715F5C2B8E7}"/>
              </a:ext>
            </a:extLst>
          </p:cNvPr>
          <p:cNvSpPr>
            <a:spLocks noGrp="1" noChangeArrowheads="1"/>
          </p:cNvSpPr>
          <p:nvPr>
            <p:ph type="body" idx="1"/>
          </p:nvPr>
        </p:nvSpPr>
        <p:spPr>
          <a:xfrm>
            <a:off x="1676400" y="1143001"/>
            <a:ext cx="8839200" cy="5165725"/>
          </a:xfrm>
        </p:spPr>
        <p:txBody>
          <a:bodyPr/>
          <a:lstStyle/>
          <a:p>
            <a:pPr marL="0" indent="0">
              <a:lnSpc>
                <a:spcPct val="110000"/>
              </a:lnSpc>
              <a:buNone/>
            </a:pPr>
            <a:r>
              <a:rPr lang="zh-CN" altLang="en-US" sz="2800" b="1">
                <a:latin typeface="宋体" panose="02010600030101010101" pitchFamily="2" charset="-122"/>
              </a:rPr>
              <a:t>    若用带权图表示交通网</a:t>
            </a:r>
            <a:r>
              <a:rPr lang="zh-CN" altLang="en-US" sz="2800" b="1"/>
              <a:t>，图中顶点表示地点，边代表两地之间有直接道路，边上的权值表示路程</a:t>
            </a:r>
            <a:r>
              <a:rPr lang="en-US" altLang="zh-CN" sz="2800" b="1"/>
              <a:t>(</a:t>
            </a:r>
            <a:r>
              <a:rPr lang="zh-CN" altLang="en-US" sz="2800" b="1"/>
              <a:t>或所花费用或时间</a:t>
            </a:r>
            <a:r>
              <a:rPr lang="en-US" altLang="zh-CN" sz="2800" b="1"/>
              <a:t>) </a:t>
            </a:r>
            <a:r>
              <a:rPr lang="zh-CN" altLang="en-US" sz="2800" b="1">
                <a:latin typeface="宋体" panose="02010600030101010101" pitchFamily="2" charset="-122"/>
              </a:rPr>
              <a:t>。从一个地方到另一个地方的路径长度表示该路径上各边的权值之和。</a:t>
            </a:r>
            <a:r>
              <a:rPr lang="zh-CN" altLang="en-US" sz="2800" b="1"/>
              <a:t>问题</a:t>
            </a:r>
            <a:r>
              <a:rPr lang="zh-CN" altLang="en-US" sz="2800" b="1">
                <a:latin typeface="宋体" panose="02010600030101010101" pitchFamily="2" charset="-122"/>
              </a:rPr>
              <a:t>：</a:t>
            </a:r>
          </a:p>
          <a:p>
            <a:pPr marL="533400" lvl="1" indent="0">
              <a:lnSpc>
                <a:spcPct val="110000"/>
              </a:lnSpc>
              <a:buNone/>
            </a:pPr>
            <a:r>
              <a:rPr lang="zh-CN" altLang="en-US" b="1">
                <a:solidFill>
                  <a:schemeClr val="folHlink"/>
                </a:solidFill>
              </a:rPr>
              <a:t>◆</a:t>
            </a:r>
            <a:r>
              <a:rPr lang="zh-CN" altLang="en-US"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t>两地之间是否有通路</a:t>
            </a:r>
            <a:r>
              <a:rPr lang="en-US" altLang="zh-CN" b="1"/>
              <a:t>?</a:t>
            </a:r>
          </a:p>
          <a:p>
            <a:pPr marL="533400" lvl="1" indent="0">
              <a:lnSpc>
                <a:spcPct val="110000"/>
              </a:lnSpc>
              <a:buNone/>
            </a:pPr>
            <a:r>
              <a:rPr lang="en-US" altLang="zh-CN" b="1">
                <a:solidFill>
                  <a:schemeClr val="folHlink"/>
                </a:solidFill>
              </a:rPr>
              <a:t>◆</a:t>
            </a:r>
            <a:r>
              <a:rPr lang="en-US" altLang="zh-CN" b="1">
                <a:solidFill>
                  <a:schemeClr val="folHlink"/>
                </a:solidFill>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latin typeface="宋体" panose="02010600030101010101" pitchFamily="2" charset="-122"/>
              </a:rPr>
              <a:t>在</a:t>
            </a:r>
            <a:r>
              <a:rPr lang="zh-CN" altLang="en-US" b="1">
                <a:solidFill>
                  <a:schemeClr val="folHlink"/>
                </a:solidFill>
                <a:latin typeface="宋体" panose="02010600030101010101" pitchFamily="2" charset="-122"/>
              </a:rPr>
              <a:t>有多条通路</a:t>
            </a:r>
            <a:r>
              <a:rPr lang="zh-CN" altLang="en-US" b="1">
                <a:latin typeface="宋体" panose="02010600030101010101" pitchFamily="2" charset="-122"/>
              </a:rPr>
              <a:t>的情况下</a:t>
            </a:r>
            <a:r>
              <a:rPr lang="zh-CN" altLang="en-US" b="1"/>
              <a:t>，</a:t>
            </a:r>
            <a:r>
              <a:rPr lang="zh-CN" altLang="en-US" b="1">
                <a:solidFill>
                  <a:schemeClr val="folHlink"/>
                </a:solidFill>
              </a:rPr>
              <a:t>哪条</a:t>
            </a:r>
            <a:r>
              <a:rPr lang="zh-CN" altLang="en-US" b="1"/>
              <a:t>最短</a:t>
            </a:r>
            <a:r>
              <a:rPr lang="en-US" altLang="zh-CN" b="1"/>
              <a:t>?</a:t>
            </a:r>
          </a:p>
          <a:p>
            <a:pPr marL="0" indent="0">
              <a:lnSpc>
                <a:spcPct val="110000"/>
              </a:lnSpc>
              <a:buNone/>
            </a:pPr>
            <a:r>
              <a:rPr lang="en-US" altLang="zh-CN" sz="2800" b="1"/>
              <a:t>       </a:t>
            </a:r>
            <a:r>
              <a:rPr lang="zh-CN" altLang="en-US" sz="2800" b="1"/>
              <a:t>考虑到交通网的有向性，直接讨论的是</a:t>
            </a:r>
            <a:r>
              <a:rPr lang="zh-CN" altLang="en-US" sz="2800" b="1">
                <a:solidFill>
                  <a:schemeClr val="folHlink"/>
                </a:solidFill>
              </a:rPr>
              <a:t>带权有向图的最短路径问题</a:t>
            </a:r>
            <a:r>
              <a:rPr lang="zh-CN" altLang="en-US" sz="2800" b="1"/>
              <a:t>，但解决问题的算法也适用于无向图</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将一个路径的起始顶点称为源点</a:t>
            </a:r>
            <a:r>
              <a:rPr lang="zh-CN" altLang="en-US" sz="2800" b="1"/>
              <a:t>，最后一个</a:t>
            </a:r>
            <a:r>
              <a:rPr lang="zh-CN" altLang="en-US" sz="2800" b="1">
                <a:latin typeface="宋体" panose="02010600030101010101" pitchFamily="2" charset="-122"/>
              </a:rPr>
              <a:t>顶点称为终点。</a:t>
            </a:r>
          </a:p>
        </p:txBody>
      </p:sp>
    </p:spTree>
    <p:extLst>
      <p:ext uri="{BB962C8B-B14F-4D97-AF65-F5344CB8AC3E}">
        <p14:creationId xmlns:p14="http://schemas.microsoft.com/office/powerpoint/2010/main" val="275124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11838726-A4CC-1B4A-B20F-899175903F54}"/>
              </a:ext>
            </a:extLst>
          </p:cNvPr>
          <p:cNvSpPr>
            <a:spLocks noChangeArrowheads="1"/>
          </p:cNvSpPr>
          <p:nvPr/>
        </p:nvSpPr>
        <p:spPr bwMode="auto">
          <a:xfrm>
            <a:off x="1676400" y="188914"/>
            <a:ext cx="8839200"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8572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有向图的</a:t>
            </a:r>
            <a:r>
              <a:rPr lang="zh-CN" altLang="en-US" sz="2800" b="1">
                <a:solidFill>
                  <a:srgbClr val="FFFF00"/>
                </a:solidFill>
              </a:rPr>
              <a:t>生成森林</a:t>
            </a:r>
            <a:r>
              <a:rPr lang="zh-CN" altLang="en-US" sz="2800" b="1">
                <a:solidFill>
                  <a:srgbClr val="FFFFFF"/>
                </a:solidFill>
              </a:rPr>
              <a:t>是这样一个子图，由若干棵</a:t>
            </a:r>
            <a:r>
              <a:rPr lang="zh-CN" altLang="en-US" sz="2800" b="1">
                <a:solidFill>
                  <a:srgbClr val="FFFF00"/>
                </a:solidFill>
              </a:rPr>
              <a:t>有向树</a:t>
            </a:r>
            <a:r>
              <a:rPr lang="zh-CN" altLang="en-US" sz="2800" b="1">
                <a:solidFill>
                  <a:srgbClr val="FFFFFF"/>
                </a:solidFill>
              </a:rPr>
              <a:t>组成，含有图中全部顶点。</a:t>
            </a:r>
          </a:p>
          <a:p>
            <a:pPr eaLnBrk="1" fontAlgn="base" hangingPunct="1">
              <a:lnSpc>
                <a:spcPct val="110000"/>
              </a:lnSpc>
              <a:spcBef>
                <a:spcPct val="20000"/>
              </a:spcBef>
              <a:spcAft>
                <a:spcPct val="0"/>
              </a:spcAft>
            </a:pPr>
            <a:r>
              <a:rPr lang="zh-CN" altLang="en-US" sz="2800" b="1">
                <a:solidFill>
                  <a:srgbClr val="FFFF00"/>
                </a:solidFill>
              </a:rPr>
              <a:t>有向树</a:t>
            </a:r>
            <a:r>
              <a:rPr lang="zh-CN" altLang="en-US" sz="2800" b="1">
                <a:solidFill>
                  <a:srgbClr val="FFFFFF"/>
                </a:solidFill>
              </a:rPr>
              <a:t>是只有一个顶点的入度为</a:t>
            </a:r>
            <a:r>
              <a:rPr lang="en-US" altLang="zh-CN" sz="2800" b="1">
                <a:solidFill>
                  <a:srgbClr val="FFFFFF"/>
                </a:solidFill>
              </a:rPr>
              <a:t>0 </a:t>
            </a:r>
            <a:r>
              <a:rPr lang="zh-CN" altLang="en-US" sz="2800" b="1">
                <a:solidFill>
                  <a:srgbClr val="FFFFFF"/>
                </a:solidFill>
              </a:rPr>
              <a:t>，其余顶点的入度均为</a:t>
            </a:r>
            <a:r>
              <a:rPr lang="en-US" altLang="zh-CN" sz="2800" b="1">
                <a:solidFill>
                  <a:srgbClr val="FFFFFF"/>
                </a:solidFill>
              </a:rPr>
              <a:t>1</a:t>
            </a:r>
            <a:r>
              <a:rPr lang="zh-CN" altLang="en-US" sz="2800" b="1">
                <a:solidFill>
                  <a:srgbClr val="FFFFFF"/>
                </a:solidFill>
              </a:rPr>
              <a:t>的有向图，如图</a:t>
            </a:r>
            <a:r>
              <a:rPr lang="en-US" altLang="zh-CN" sz="2800" b="1">
                <a:solidFill>
                  <a:srgbClr val="FFFFFF"/>
                </a:solidFill>
              </a:rPr>
              <a:t>7-3</a:t>
            </a:r>
            <a:r>
              <a:rPr lang="zh-CN" altLang="en-US" sz="2800" b="1">
                <a:solidFill>
                  <a:srgbClr val="FFFFFF"/>
                </a:solidFill>
              </a:rPr>
              <a:t>所示。</a:t>
            </a:r>
            <a:endParaRPr lang="zh-CN" altLang="en-US" sz="2800" b="1">
              <a:solidFill>
                <a:srgbClr val="FFFF00"/>
              </a:solidFill>
            </a:endParaRPr>
          </a:p>
          <a:p>
            <a:pPr eaLnBrk="1" fontAlgn="base" hangingPunct="1">
              <a:lnSpc>
                <a:spcPct val="110000"/>
              </a:lnSpc>
              <a:spcBef>
                <a:spcPct val="20000"/>
              </a:spcBef>
              <a:spcAft>
                <a:spcPct val="0"/>
              </a:spcAft>
            </a:pPr>
            <a:r>
              <a:rPr lang="zh-CN" altLang="en-US" sz="3200" b="1">
                <a:solidFill>
                  <a:srgbClr val="FFFF00"/>
                </a:solidFill>
              </a:rPr>
              <a:t>       网</a:t>
            </a:r>
            <a:r>
              <a:rPr lang="zh-CN" altLang="en-US" sz="3200" b="1">
                <a:solidFill>
                  <a:srgbClr val="FFFFFF"/>
                </a:solidFill>
              </a:rPr>
              <a:t>：</a:t>
            </a:r>
            <a:r>
              <a:rPr lang="zh-CN" altLang="en-US" sz="2800" b="1">
                <a:solidFill>
                  <a:srgbClr val="FFFFFF"/>
                </a:solidFill>
              </a:rPr>
              <a:t>每个边</a:t>
            </a:r>
            <a:r>
              <a:rPr lang="en-US" altLang="zh-CN" sz="2800" b="1">
                <a:solidFill>
                  <a:srgbClr val="FFFFFF"/>
                </a:solidFill>
              </a:rPr>
              <a:t>(</a:t>
            </a:r>
            <a:r>
              <a:rPr lang="zh-CN" altLang="en-US" sz="2800" b="1">
                <a:solidFill>
                  <a:srgbClr val="FFFFFF"/>
                </a:solidFill>
              </a:rPr>
              <a:t>或弧</a:t>
            </a:r>
            <a:r>
              <a:rPr lang="en-US" altLang="zh-CN" sz="2800" b="1">
                <a:solidFill>
                  <a:srgbClr val="FFFFFF"/>
                </a:solidFill>
              </a:rPr>
              <a:t>)</a:t>
            </a:r>
            <a:r>
              <a:rPr lang="zh-CN" altLang="en-US" sz="2800" b="1">
                <a:solidFill>
                  <a:srgbClr val="FFFFFF"/>
                </a:solidFill>
              </a:rPr>
              <a:t>都附加一个权值的图，称为</a:t>
            </a:r>
            <a:r>
              <a:rPr lang="zh-CN" altLang="en-US" sz="2800" b="1">
                <a:solidFill>
                  <a:srgbClr val="FFFF00"/>
                </a:solidFill>
              </a:rPr>
              <a:t>带权图</a:t>
            </a:r>
            <a:r>
              <a:rPr lang="zh-CN" altLang="en-US" sz="2800" b="1">
                <a:solidFill>
                  <a:srgbClr val="FFFFFF"/>
                </a:solidFill>
              </a:rPr>
              <a:t>。</a:t>
            </a:r>
            <a:r>
              <a:rPr lang="zh-CN" altLang="en-US" sz="2800" b="1">
                <a:solidFill>
                  <a:srgbClr val="FFFF00"/>
                </a:solidFill>
              </a:rPr>
              <a:t>带权的连通图</a:t>
            </a:r>
            <a:r>
              <a:rPr lang="en-US" altLang="zh-CN" sz="2800" b="1">
                <a:solidFill>
                  <a:srgbClr val="FFFFFF"/>
                </a:solidFill>
              </a:rPr>
              <a:t>(</a:t>
            </a:r>
            <a:r>
              <a:rPr lang="zh-CN" altLang="en-US" sz="2800" b="1">
                <a:solidFill>
                  <a:srgbClr val="FFFFFF"/>
                </a:solidFill>
              </a:rPr>
              <a:t>包括弱连通的有向图</a:t>
            </a:r>
            <a:r>
              <a:rPr lang="en-US" altLang="zh-CN" sz="2800" b="1">
                <a:solidFill>
                  <a:srgbClr val="FFFFFF"/>
                </a:solidFill>
              </a:rPr>
              <a:t>)</a:t>
            </a:r>
            <a:r>
              <a:rPr lang="zh-CN" altLang="en-US" sz="2800" b="1">
                <a:solidFill>
                  <a:srgbClr val="FFFFFF"/>
                </a:solidFill>
              </a:rPr>
              <a:t>称为</a:t>
            </a:r>
            <a:r>
              <a:rPr lang="zh-CN" altLang="en-US" sz="2800" b="1">
                <a:solidFill>
                  <a:srgbClr val="FFFF00"/>
                </a:solidFill>
              </a:rPr>
              <a:t>网或网络</a:t>
            </a:r>
            <a:r>
              <a:rPr lang="zh-CN" altLang="en-US" sz="2800" b="1">
                <a:solidFill>
                  <a:srgbClr val="FFFFFF"/>
                </a:solidFill>
              </a:rPr>
              <a:t>。网络是工程上常用的一个概念，用来表示一个工程或某种流程，如图</a:t>
            </a:r>
            <a:r>
              <a:rPr lang="en-US" altLang="zh-CN" sz="2800" b="1">
                <a:solidFill>
                  <a:srgbClr val="FFFFFF"/>
                </a:solidFill>
              </a:rPr>
              <a:t>7-4</a:t>
            </a:r>
            <a:r>
              <a:rPr lang="zh-CN" altLang="en-US" sz="2800" b="1">
                <a:solidFill>
                  <a:srgbClr val="FFFFFF"/>
                </a:solidFill>
              </a:rPr>
              <a:t>所示。</a:t>
            </a:r>
          </a:p>
        </p:txBody>
      </p:sp>
      <p:grpSp>
        <p:nvGrpSpPr>
          <p:cNvPr id="538627" name="Group 3">
            <a:extLst>
              <a:ext uri="{FF2B5EF4-FFF2-40B4-BE49-F238E27FC236}">
                <a16:creationId xmlns:a16="http://schemas.microsoft.com/office/drawing/2014/main" id="{C6F45925-9FD6-AA44-903B-CF0E5C193841}"/>
              </a:ext>
            </a:extLst>
          </p:cNvPr>
          <p:cNvGrpSpPr>
            <a:grpSpLocks/>
          </p:cNvGrpSpPr>
          <p:nvPr/>
        </p:nvGrpSpPr>
        <p:grpSpPr bwMode="auto">
          <a:xfrm>
            <a:off x="1990726" y="4525964"/>
            <a:ext cx="8208963" cy="2071687"/>
            <a:chOff x="294" y="2805"/>
            <a:chExt cx="5171" cy="1305"/>
          </a:xfrm>
        </p:grpSpPr>
        <p:grpSp>
          <p:nvGrpSpPr>
            <p:cNvPr id="538628" name="Group 4">
              <a:extLst>
                <a:ext uri="{FF2B5EF4-FFF2-40B4-BE49-F238E27FC236}">
                  <a16:creationId xmlns:a16="http://schemas.microsoft.com/office/drawing/2014/main" id="{39EEA3CF-F8F6-E744-9239-AD47304414F7}"/>
                </a:ext>
              </a:extLst>
            </p:cNvPr>
            <p:cNvGrpSpPr>
              <a:grpSpLocks/>
            </p:cNvGrpSpPr>
            <p:nvPr/>
          </p:nvGrpSpPr>
          <p:grpSpPr bwMode="auto">
            <a:xfrm>
              <a:off x="294" y="2805"/>
              <a:ext cx="3251" cy="1305"/>
              <a:chOff x="294" y="2805"/>
              <a:chExt cx="3251" cy="1305"/>
            </a:xfrm>
          </p:grpSpPr>
          <p:sp>
            <p:nvSpPr>
              <p:cNvPr id="538629" name="Rectangle 5">
                <a:extLst>
                  <a:ext uri="{FF2B5EF4-FFF2-40B4-BE49-F238E27FC236}">
                    <a16:creationId xmlns:a16="http://schemas.microsoft.com/office/drawing/2014/main" id="{3E30C05F-3C79-3144-9C7C-0411A99CB920}"/>
                  </a:ext>
                </a:extLst>
              </p:cNvPr>
              <p:cNvSpPr>
                <a:spLocks noChangeArrowheads="1"/>
              </p:cNvSpPr>
              <p:nvPr/>
            </p:nvSpPr>
            <p:spPr bwMode="auto">
              <a:xfrm>
                <a:off x="1038" y="3906"/>
                <a:ext cx="199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7-3  </a:t>
                </a:r>
                <a:r>
                  <a:rPr kumimoji="1" lang="zh-CN" altLang="en-US" sz="2000" b="1">
                    <a:solidFill>
                      <a:srgbClr val="FFFFFF"/>
                    </a:solidFill>
                    <a:latin typeface="Times New Roman" panose="02020603050405020304" pitchFamily="18" charset="0"/>
                    <a:ea typeface="宋体" panose="02010600030101010101" pitchFamily="2" charset="-122"/>
                  </a:rPr>
                  <a:t>有向图及其生成森林</a:t>
                </a:r>
              </a:p>
            </p:txBody>
          </p:sp>
          <p:grpSp>
            <p:nvGrpSpPr>
              <p:cNvPr id="538630" name="Group 6">
                <a:extLst>
                  <a:ext uri="{FF2B5EF4-FFF2-40B4-BE49-F238E27FC236}">
                    <a16:creationId xmlns:a16="http://schemas.microsoft.com/office/drawing/2014/main" id="{AEE33D68-B5AC-1D43-A1EE-E13E73F9D379}"/>
                  </a:ext>
                </a:extLst>
              </p:cNvPr>
              <p:cNvGrpSpPr>
                <a:grpSpLocks/>
              </p:cNvGrpSpPr>
              <p:nvPr/>
            </p:nvGrpSpPr>
            <p:grpSpPr bwMode="auto">
              <a:xfrm>
                <a:off x="294" y="2829"/>
                <a:ext cx="1203" cy="696"/>
                <a:chOff x="4368" y="1896"/>
                <a:chExt cx="1203" cy="696"/>
              </a:xfrm>
            </p:grpSpPr>
            <p:sp>
              <p:nvSpPr>
                <p:cNvPr id="538631" name="Oval 7">
                  <a:extLst>
                    <a:ext uri="{FF2B5EF4-FFF2-40B4-BE49-F238E27FC236}">
                      <a16:creationId xmlns:a16="http://schemas.microsoft.com/office/drawing/2014/main" id="{C11EB227-77C2-DE43-9373-CFC986F21F94}"/>
                    </a:ext>
                  </a:extLst>
                </p:cNvPr>
                <p:cNvSpPr>
                  <a:spLocks noChangeArrowheads="1"/>
                </p:cNvSpPr>
                <p:nvPr/>
              </p:nvSpPr>
              <p:spPr bwMode="auto">
                <a:xfrm>
                  <a:off x="4368" y="1896"/>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38632" name="Oval 8">
                  <a:extLst>
                    <a:ext uri="{FF2B5EF4-FFF2-40B4-BE49-F238E27FC236}">
                      <a16:creationId xmlns:a16="http://schemas.microsoft.com/office/drawing/2014/main" id="{C1C005C1-B217-994C-BE44-89CC5BCB9563}"/>
                    </a:ext>
                  </a:extLst>
                </p:cNvPr>
                <p:cNvSpPr>
                  <a:spLocks noChangeArrowheads="1"/>
                </p:cNvSpPr>
                <p:nvPr/>
              </p:nvSpPr>
              <p:spPr bwMode="auto">
                <a:xfrm>
                  <a:off x="4909" y="1908"/>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38633" name="Oval 9">
                  <a:extLst>
                    <a:ext uri="{FF2B5EF4-FFF2-40B4-BE49-F238E27FC236}">
                      <a16:creationId xmlns:a16="http://schemas.microsoft.com/office/drawing/2014/main" id="{EACEE534-8B15-1546-95CE-0A9DEE42A2B2}"/>
                    </a:ext>
                  </a:extLst>
                </p:cNvPr>
                <p:cNvSpPr>
                  <a:spLocks noChangeArrowheads="1"/>
                </p:cNvSpPr>
                <p:nvPr/>
              </p:nvSpPr>
              <p:spPr bwMode="auto">
                <a:xfrm>
                  <a:off x="4373" y="2388"/>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38634" name="Oval 10">
                  <a:extLst>
                    <a:ext uri="{FF2B5EF4-FFF2-40B4-BE49-F238E27FC236}">
                      <a16:creationId xmlns:a16="http://schemas.microsoft.com/office/drawing/2014/main" id="{414ACB17-47E0-6C41-B359-C435DAA23690}"/>
                    </a:ext>
                  </a:extLst>
                </p:cNvPr>
                <p:cNvSpPr>
                  <a:spLocks noChangeArrowheads="1"/>
                </p:cNvSpPr>
                <p:nvPr/>
              </p:nvSpPr>
              <p:spPr bwMode="auto">
                <a:xfrm>
                  <a:off x="4928" y="2388"/>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38635" name="Oval 11">
                  <a:extLst>
                    <a:ext uri="{FF2B5EF4-FFF2-40B4-BE49-F238E27FC236}">
                      <a16:creationId xmlns:a16="http://schemas.microsoft.com/office/drawing/2014/main" id="{47EE0AAF-69FD-BC44-BB35-9B2CF239F9E6}"/>
                    </a:ext>
                  </a:extLst>
                </p:cNvPr>
                <p:cNvSpPr>
                  <a:spLocks noChangeArrowheads="1"/>
                </p:cNvSpPr>
                <p:nvPr/>
              </p:nvSpPr>
              <p:spPr bwMode="auto">
                <a:xfrm>
                  <a:off x="5344" y="2140"/>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538636" name="Line 12">
                  <a:extLst>
                    <a:ext uri="{FF2B5EF4-FFF2-40B4-BE49-F238E27FC236}">
                      <a16:creationId xmlns:a16="http://schemas.microsoft.com/office/drawing/2014/main" id="{AD04FED4-12F4-C249-890C-F9ED6B49469F}"/>
                    </a:ext>
                  </a:extLst>
                </p:cNvPr>
                <p:cNvSpPr>
                  <a:spLocks noChangeShapeType="1"/>
                </p:cNvSpPr>
                <p:nvPr/>
              </p:nvSpPr>
              <p:spPr bwMode="auto">
                <a:xfrm>
                  <a:off x="4480" y="2112"/>
                  <a:ext cx="0"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37" name="Line 13">
                  <a:extLst>
                    <a:ext uri="{FF2B5EF4-FFF2-40B4-BE49-F238E27FC236}">
                      <a16:creationId xmlns:a16="http://schemas.microsoft.com/office/drawing/2014/main" id="{6DF06C80-0926-1C47-9DC5-FEF4AABFCDF9}"/>
                    </a:ext>
                  </a:extLst>
                </p:cNvPr>
                <p:cNvSpPr>
                  <a:spLocks noChangeShapeType="1"/>
                </p:cNvSpPr>
                <p:nvPr/>
              </p:nvSpPr>
              <p:spPr bwMode="auto">
                <a:xfrm>
                  <a:off x="5040" y="2104"/>
                  <a:ext cx="0" cy="288"/>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38" name="Line 14">
                  <a:extLst>
                    <a:ext uri="{FF2B5EF4-FFF2-40B4-BE49-F238E27FC236}">
                      <a16:creationId xmlns:a16="http://schemas.microsoft.com/office/drawing/2014/main" id="{1D5DF340-B515-4B46-B433-4ACF3492E03D}"/>
                    </a:ext>
                  </a:extLst>
                </p:cNvPr>
                <p:cNvSpPr>
                  <a:spLocks noChangeShapeType="1"/>
                </p:cNvSpPr>
                <p:nvPr/>
              </p:nvSpPr>
              <p:spPr bwMode="auto">
                <a:xfrm>
                  <a:off x="4592" y="2000"/>
                  <a:ext cx="317"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39" name="Line 15">
                  <a:extLst>
                    <a:ext uri="{FF2B5EF4-FFF2-40B4-BE49-F238E27FC236}">
                      <a16:creationId xmlns:a16="http://schemas.microsoft.com/office/drawing/2014/main" id="{3D758C17-E3E3-CA47-B585-E63D481FAFDE}"/>
                    </a:ext>
                  </a:extLst>
                </p:cNvPr>
                <p:cNvSpPr>
                  <a:spLocks noChangeShapeType="1"/>
                </p:cNvSpPr>
                <p:nvPr/>
              </p:nvSpPr>
              <p:spPr bwMode="auto">
                <a:xfrm>
                  <a:off x="4608" y="2496"/>
                  <a:ext cx="317" cy="0"/>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40" name="Line 16">
                  <a:extLst>
                    <a:ext uri="{FF2B5EF4-FFF2-40B4-BE49-F238E27FC236}">
                      <a16:creationId xmlns:a16="http://schemas.microsoft.com/office/drawing/2014/main" id="{18B1FE2D-1403-004A-B439-2F70D6BD6EE3}"/>
                    </a:ext>
                  </a:extLst>
                </p:cNvPr>
                <p:cNvSpPr>
                  <a:spLocks noChangeShapeType="1"/>
                </p:cNvSpPr>
                <p:nvPr/>
              </p:nvSpPr>
              <p:spPr bwMode="auto">
                <a:xfrm flipV="1">
                  <a:off x="4560" y="2064"/>
                  <a:ext cx="385" cy="3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41" name="Line 17">
                  <a:extLst>
                    <a:ext uri="{FF2B5EF4-FFF2-40B4-BE49-F238E27FC236}">
                      <a16:creationId xmlns:a16="http://schemas.microsoft.com/office/drawing/2014/main" id="{576B3235-29E1-0546-8D54-6FD58E4DFEF7}"/>
                    </a:ext>
                  </a:extLst>
                </p:cNvPr>
                <p:cNvSpPr>
                  <a:spLocks noChangeShapeType="1"/>
                </p:cNvSpPr>
                <p:nvPr/>
              </p:nvSpPr>
              <p:spPr bwMode="auto">
                <a:xfrm flipV="1">
                  <a:off x="5136" y="2304"/>
                  <a:ext cx="240" cy="14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42" name="Line 18">
                  <a:extLst>
                    <a:ext uri="{FF2B5EF4-FFF2-40B4-BE49-F238E27FC236}">
                      <a16:creationId xmlns:a16="http://schemas.microsoft.com/office/drawing/2014/main" id="{24BA084A-DD1D-6045-B526-0C7E108EB2B0}"/>
                    </a:ext>
                  </a:extLst>
                </p:cNvPr>
                <p:cNvSpPr>
                  <a:spLocks noChangeShapeType="1"/>
                </p:cNvSpPr>
                <p:nvPr/>
              </p:nvSpPr>
              <p:spPr bwMode="auto">
                <a:xfrm flipH="1" flipV="1">
                  <a:off x="5144" y="2024"/>
                  <a:ext cx="240" cy="14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38643" name="Group 19">
                <a:extLst>
                  <a:ext uri="{FF2B5EF4-FFF2-40B4-BE49-F238E27FC236}">
                    <a16:creationId xmlns:a16="http://schemas.microsoft.com/office/drawing/2014/main" id="{C2E53B97-0676-554D-8497-8C693F13103E}"/>
                  </a:ext>
                </a:extLst>
              </p:cNvPr>
              <p:cNvGrpSpPr>
                <a:grpSpLocks/>
              </p:cNvGrpSpPr>
              <p:nvPr/>
            </p:nvGrpSpPr>
            <p:grpSpPr bwMode="auto">
              <a:xfrm>
                <a:off x="2526" y="2805"/>
                <a:ext cx="611" cy="720"/>
                <a:chOff x="3240" y="1536"/>
                <a:chExt cx="611" cy="720"/>
              </a:xfrm>
            </p:grpSpPr>
            <p:sp>
              <p:nvSpPr>
                <p:cNvPr id="538644" name="Oval 20">
                  <a:extLst>
                    <a:ext uri="{FF2B5EF4-FFF2-40B4-BE49-F238E27FC236}">
                      <a16:creationId xmlns:a16="http://schemas.microsoft.com/office/drawing/2014/main" id="{1B34609B-528D-1541-8610-5CAA7A6DD689}"/>
                    </a:ext>
                  </a:extLst>
                </p:cNvPr>
                <p:cNvSpPr>
                  <a:spLocks noChangeArrowheads="1"/>
                </p:cNvSpPr>
                <p:nvPr/>
              </p:nvSpPr>
              <p:spPr bwMode="auto">
                <a:xfrm>
                  <a:off x="3408" y="1536"/>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38645" name="Oval 21">
                  <a:extLst>
                    <a:ext uri="{FF2B5EF4-FFF2-40B4-BE49-F238E27FC236}">
                      <a16:creationId xmlns:a16="http://schemas.microsoft.com/office/drawing/2014/main" id="{0E740DAB-17D6-AB41-86F4-941B56D5E6E8}"/>
                    </a:ext>
                  </a:extLst>
                </p:cNvPr>
                <p:cNvSpPr>
                  <a:spLocks noChangeArrowheads="1"/>
                </p:cNvSpPr>
                <p:nvPr/>
              </p:nvSpPr>
              <p:spPr bwMode="auto">
                <a:xfrm>
                  <a:off x="3240" y="2052"/>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38646" name="Line 22">
                  <a:extLst>
                    <a:ext uri="{FF2B5EF4-FFF2-40B4-BE49-F238E27FC236}">
                      <a16:creationId xmlns:a16="http://schemas.microsoft.com/office/drawing/2014/main" id="{71CC7CE0-99CE-014F-811E-48061B5C2B0A}"/>
                    </a:ext>
                  </a:extLst>
                </p:cNvPr>
                <p:cNvSpPr>
                  <a:spLocks noChangeShapeType="1"/>
                </p:cNvSpPr>
                <p:nvPr/>
              </p:nvSpPr>
              <p:spPr bwMode="auto">
                <a:xfrm flipH="1">
                  <a:off x="3344" y="1736"/>
                  <a:ext cx="136" cy="31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47" name="Line 23">
                  <a:extLst>
                    <a:ext uri="{FF2B5EF4-FFF2-40B4-BE49-F238E27FC236}">
                      <a16:creationId xmlns:a16="http://schemas.microsoft.com/office/drawing/2014/main" id="{FC84B2C9-4988-2E40-ADD9-105EB1059FBF}"/>
                    </a:ext>
                  </a:extLst>
                </p:cNvPr>
                <p:cNvSpPr>
                  <a:spLocks noChangeShapeType="1"/>
                </p:cNvSpPr>
                <p:nvPr/>
              </p:nvSpPr>
              <p:spPr bwMode="auto">
                <a:xfrm>
                  <a:off x="3592" y="1712"/>
                  <a:ext cx="159" cy="31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48" name="Oval 24">
                  <a:extLst>
                    <a:ext uri="{FF2B5EF4-FFF2-40B4-BE49-F238E27FC236}">
                      <a16:creationId xmlns:a16="http://schemas.microsoft.com/office/drawing/2014/main" id="{066EFA5A-9ED6-8F44-9414-053A268D74DD}"/>
                    </a:ext>
                  </a:extLst>
                </p:cNvPr>
                <p:cNvSpPr>
                  <a:spLocks noChangeArrowheads="1"/>
                </p:cNvSpPr>
                <p:nvPr/>
              </p:nvSpPr>
              <p:spPr bwMode="auto">
                <a:xfrm>
                  <a:off x="3624" y="2032"/>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grpSp>
          <p:sp>
            <p:nvSpPr>
              <p:cNvPr id="538649" name="Rectangle 25">
                <a:extLst>
                  <a:ext uri="{FF2B5EF4-FFF2-40B4-BE49-F238E27FC236}">
                    <a16:creationId xmlns:a16="http://schemas.microsoft.com/office/drawing/2014/main" id="{EC1432F5-77DC-2A41-AA01-52364816D651}"/>
                  </a:ext>
                </a:extLst>
              </p:cNvPr>
              <p:cNvSpPr>
                <a:spLocks noChangeArrowheads="1"/>
              </p:cNvSpPr>
              <p:nvPr/>
            </p:nvSpPr>
            <p:spPr bwMode="auto">
              <a:xfrm>
                <a:off x="294" y="3621"/>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有向图</a:t>
                </a:r>
              </a:p>
            </p:txBody>
          </p:sp>
          <p:sp>
            <p:nvSpPr>
              <p:cNvPr id="538650" name="Rectangle 26">
                <a:extLst>
                  <a:ext uri="{FF2B5EF4-FFF2-40B4-BE49-F238E27FC236}">
                    <a16:creationId xmlns:a16="http://schemas.microsoft.com/office/drawing/2014/main" id="{775B05F8-0C9C-044F-9838-84B46B6052CB}"/>
                  </a:ext>
                </a:extLst>
              </p:cNvPr>
              <p:cNvSpPr>
                <a:spLocks noChangeArrowheads="1"/>
              </p:cNvSpPr>
              <p:nvPr/>
            </p:nvSpPr>
            <p:spPr bwMode="auto">
              <a:xfrm>
                <a:off x="2406" y="3621"/>
                <a:ext cx="10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生成森林</a:t>
                </a:r>
              </a:p>
            </p:txBody>
          </p:sp>
          <p:grpSp>
            <p:nvGrpSpPr>
              <p:cNvPr id="538651" name="Group 27">
                <a:extLst>
                  <a:ext uri="{FF2B5EF4-FFF2-40B4-BE49-F238E27FC236}">
                    <a16:creationId xmlns:a16="http://schemas.microsoft.com/office/drawing/2014/main" id="{074D2141-C650-314D-B0C1-C789E4C68436}"/>
                  </a:ext>
                </a:extLst>
              </p:cNvPr>
              <p:cNvGrpSpPr>
                <a:grpSpLocks/>
              </p:cNvGrpSpPr>
              <p:nvPr/>
            </p:nvGrpSpPr>
            <p:grpSpPr bwMode="auto">
              <a:xfrm>
                <a:off x="1782" y="2805"/>
                <a:ext cx="611" cy="720"/>
                <a:chOff x="3240" y="1536"/>
                <a:chExt cx="611" cy="720"/>
              </a:xfrm>
            </p:grpSpPr>
            <p:sp>
              <p:nvSpPr>
                <p:cNvPr id="538652" name="Oval 28">
                  <a:extLst>
                    <a:ext uri="{FF2B5EF4-FFF2-40B4-BE49-F238E27FC236}">
                      <a16:creationId xmlns:a16="http://schemas.microsoft.com/office/drawing/2014/main" id="{B32BE045-1D3D-8A41-914B-61FD1F9A9E6C}"/>
                    </a:ext>
                  </a:extLst>
                </p:cNvPr>
                <p:cNvSpPr>
                  <a:spLocks noChangeArrowheads="1"/>
                </p:cNvSpPr>
                <p:nvPr/>
              </p:nvSpPr>
              <p:spPr bwMode="auto">
                <a:xfrm>
                  <a:off x="3408" y="1536"/>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38653" name="Oval 29">
                  <a:extLst>
                    <a:ext uri="{FF2B5EF4-FFF2-40B4-BE49-F238E27FC236}">
                      <a16:creationId xmlns:a16="http://schemas.microsoft.com/office/drawing/2014/main" id="{AF298659-87C6-3D46-BD41-3026BED7DD27}"/>
                    </a:ext>
                  </a:extLst>
                </p:cNvPr>
                <p:cNvSpPr>
                  <a:spLocks noChangeArrowheads="1"/>
                </p:cNvSpPr>
                <p:nvPr/>
              </p:nvSpPr>
              <p:spPr bwMode="auto">
                <a:xfrm>
                  <a:off x="3240" y="2052"/>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38654" name="Line 30">
                  <a:extLst>
                    <a:ext uri="{FF2B5EF4-FFF2-40B4-BE49-F238E27FC236}">
                      <a16:creationId xmlns:a16="http://schemas.microsoft.com/office/drawing/2014/main" id="{0931011B-4612-7742-9F4D-1FD9310AA24F}"/>
                    </a:ext>
                  </a:extLst>
                </p:cNvPr>
                <p:cNvSpPr>
                  <a:spLocks noChangeShapeType="1"/>
                </p:cNvSpPr>
                <p:nvPr/>
              </p:nvSpPr>
              <p:spPr bwMode="auto">
                <a:xfrm flipH="1">
                  <a:off x="3344" y="1736"/>
                  <a:ext cx="136" cy="31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55" name="Line 31">
                  <a:extLst>
                    <a:ext uri="{FF2B5EF4-FFF2-40B4-BE49-F238E27FC236}">
                      <a16:creationId xmlns:a16="http://schemas.microsoft.com/office/drawing/2014/main" id="{A421A09B-F7A3-7448-9C07-3598984DB22D}"/>
                    </a:ext>
                  </a:extLst>
                </p:cNvPr>
                <p:cNvSpPr>
                  <a:spLocks noChangeShapeType="1"/>
                </p:cNvSpPr>
                <p:nvPr/>
              </p:nvSpPr>
              <p:spPr bwMode="auto">
                <a:xfrm>
                  <a:off x="3592" y="1712"/>
                  <a:ext cx="159" cy="31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56" name="Oval 32">
                  <a:extLst>
                    <a:ext uri="{FF2B5EF4-FFF2-40B4-BE49-F238E27FC236}">
                      <a16:creationId xmlns:a16="http://schemas.microsoft.com/office/drawing/2014/main" id="{42A4E55B-994C-E84F-8229-3B422DBC651D}"/>
                    </a:ext>
                  </a:extLst>
                </p:cNvPr>
                <p:cNvSpPr>
                  <a:spLocks noChangeArrowheads="1"/>
                </p:cNvSpPr>
                <p:nvPr/>
              </p:nvSpPr>
              <p:spPr bwMode="auto">
                <a:xfrm>
                  <a:off x="3624" y="2032"/>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grpSp>
          <p:grpSp>
            <p:nvGrpSpPr>
              <p:cNvPr id="538657" name="Group 33">
                <a:extLst>
                  <a:ext uri="{FF2B5EF4-FFF2-40B4-BE49-F238E27FC236}">
                    <a16:creationId xmlns:a16="http://schemas.microsoft.com/office/drawing/2014/main" id="{9CF9C466-5097-FE43-97FB-26CEC4118C40}"/>
                  </a:ext>
                </a:extLst>
              </p:cNvPr>
              <p:cNvGrpSpPr>
                <a:grpSpLocks/>
              </p:cNvGrpSpPr>
              <p:nvPr/>
            </p:nvGrpSpPr>
            <p:grpSpPr bwMode="auto">
              <a:xfrm>
                <a:off x="3318" y="2805"/>
                <a:ext cx="227" cy="688"/>
                <a:chOff x="4176" y="1536"/>
                <a:chExt cx="227" cy="688"/>
              </a:xfrm>
            </p:grpSpPr>
            <p:sp>
              <p:nvSpPr>
                <p:cNvPr id="538658" name="Oval 34">
                  <a:extLst>
                    <a:ext uri="{FF2B5EF4-FFF2-40B4-BE49-F238E27FC236}">
                      <a16:creationId xmlns:a16="http://schemas.microsoft.com/office/drawing/2014/main" id="{E539ADB7-B4C3-DC42-BA31-08F0FEA8448A}"/>
                    </a:ext>
                  </a:extLst>
                </p:cNvPr>
                <p:cNvSpPr>
                  <a:spLocks noChangeArrowheads="1"/>
                </p:cNvSpPr>
                <p:nvPr/>
              </p:nvSpPr>
              <p:spPr bwMode="auto">
                <a:xfrm>
                  <a:off x="4176" y="1536"/>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38659" name="Oval 35">
                  <a:extLst>
                    <a:ext uri="{FF2B5EF4-FFF2-40B4-BE49-F238E27FC236}">
                      <a16:creationId xmlns:a16="http://schemas.microsoft.com/office/drawing/2014/main" id="{DCE7F843-7D65-E64E-8D88-E6DD2F25A62D}"/>
                    </a:ext>
                  </a:extLst>
                </p:cNvPr>
                <p:cNvSpPr>
                  <a:spLocks noChangeArrowheads="1"/>
                </p:cNvSpPr>
                <p:nvPr/>
              </p:nvSpPr>
              <p:spPr bwMode="auto">
                <a:xfrm>
                  <a:off x="4176" y="2020"/>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38660" name="Line 36">
                  <a:extLst>
                    <a:ext uri="{FF2B5EF4-FFF2-40B4-BE49-F238E27FC236}">
                      <a16:creationId xmlns:a16="http://schemas.microsoft.com/office/drawing/2014/main" id="{8E22441E-84F2-964E-85D4-30EA61866DE3}"/>
                    </a:ext>
                  </a:extLst>
                </p:cNvPr>
                <p:cNvSpPr>
                  <a:spLocks noChangeShapeType="1"/>
                </p:cNvSpPr>
                <p:nvPr/>
              </p:nvSpPr>
              <p:spPr bwMode="auto">
                <a:xfrm>
                  <a:off x="4288" y="1744"/>
                  <a:ext cx="0"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38661" name="Group 37">
              <a:extLst>
                <a:ext uri="{FF2B5EF4-FFF2-40B4-BE49-F238E27FC236}">
                  <a16:creationId xmlns:a16="http://schemas.microsoft.com/office/drawing/2014/main" id="{15783CC5-BF80-6B45-A5AF-5CC0B79D0454}"/>
                </a:ext>
              </a:extLst>
            </p:cNvPr>
            <p:cNvGrpSpPr>
              <a:grpSpLocks/>
            </p:cNvGrpSpPr>
            <p:nvPr/>
          </p:nvGrpSpPr>
          <p:grpSpPr bwMode="auto">
            <a:xfrm>
              <a:off x="4009" y="2889"/>
              <a:ext cx="1456" cy="1164"/>
              <a:chOff x="3968" y="1560"/>
              <a:chExt cx="1456" cy="1164"/>
            </a:xfrm>
          </p:grpSpPr>
          <p:grpSp>
            <p:nvGrpSpPr>
              <p:cNvPr id="538662" name="Group 38">
                <a:extLst>
                  <a:ext uri="{FF2B5EF4-FFF2-40B4-BE49-F238E27FC236}">
                    <a16:creationId xmlns:a16="http://schemas.microsoft.com/office/drawing/2014/main" id="{019C2436-0993-7E4D-9B09-9591B774B245}"/>
                  </a:ext>
                </a:extLst>
              </p:cNvPr>
              <p:cNvGrpSpPr>
                <a:grpSpLocks/>
              </p:cNvGrpSpPr>
              <p:nvPr/>
            </p:nvGrpSpPr>
            <p:grpSpPr bwMode="auto">
              <a:xfrm>
                <a:off x="3984" y="1560"/>
                <a:ext cx="1440" cy="840"/>
                <a:chOff x="3984" y="1424"/>
                <a:chExt cx="1440" cy="840"/>
              </a:xfrm>
            </p:grpSpPr>
            <p:sp>
              <p:nvSpPr>
                <p:cNvPr id="538663" name="Rectangle 39">
                  <a:extLst>
                    <a:ext uri="{FF2B5EF4-FFF2-40B4-BE49-F238E27FC236}">
                      <a16:creationId xmlns:a16="http://schemas.microsoft.com/office/drawing/2014/main" id="{FD0E5E1B-909B-0F46-A0AC-9E7BE98CF37C}"/>
                    </a:ext>
                  </a:extLst>
                </p:cNvPr>
                <p:cNvSpPr>
                  <a:spLocks noChangeArrowheads="1"/>
                </p:cNvSpPr>
                <p:nvPr/>
              </p:nvSpPr>
              <p:spPr bwMode="auto">
                <a:xfrm>
                  <a:off x="4976" y="151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3</a:t>
                  </a:r>
                </a:p>
              </p:txBody>
            </p:sp>
            <p:sp>
              <p:nvSpPr>
                <p:cNvPr id="538664" name="Rectangle 40">
                  <a:extLst>
                    <a:ext uri="{FF2B5EF4-FFF2-40B4-BE49-F238E27FC236}">
                      <a16:creationId xmlns:a16="http://schemas.microsoft.com/office/drawing/2014/main" id="{A9D6E7D8-7F92-344B-BB99-1BDFB02E13D3}"/>
                    </a:ext>
                  </a:extLst>
                </p:cNvPr>
                <p:cNvSpPr>
                  <a:spLocks noChangeArrowheads="1"/>
                </p:cNvSpPr>
                <p:nvPr/>
              </p:nvSpPr>
              <p:spPr bwMode="auto">
                <a:xfrm>
                  <a:off x="4923" y="1864"/>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5</a:t>
                  </a:r>
                </a:p>
              </p:txBody>
            </p:sp>
            <p:sp>
              <p:nvSpPr>
                <p:cNvPr id="538665" name="Rectangle 41">
                  <a:extLst>
                    <a:ext uri="{FF2B5EF4-FFF2-40B4-BE49-F238E27FC236}">
                      <a16:creationId xmlns:a16="http://schemas.microsoft.com/office/drawing/2014/main" id="{0F77CA0A-CA1E-204A-9379-A20DCE66470D}"/>
                    </a:ext>
                  </a:extLst>
                </p:cNvPr>
                <p:cNvSpPr>
                  <a:spLocks noChangeArrowheads="1"/>
                </p:cNvSpPr>
                <p:nvPr/>
              </p:nvSpPr>
              <p:spPr bwMode="auto">
                <a:xfrm>
                  <a:off x="4640" y="1816"/>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4</a:t>
                  </a:r>
                </a:p>
              </p:txBody>
            </p:sp>
            <p:sp>
              <p:nvSpPr>
                <p:cNvPr id="538666" name="Rectangle 42">
                  <a:extLst>
                    <a:ext uri="{FF2B5EF4-FFF2-40B4-BE49-F238E27FC236}">
                      <a16:creationId xmlns:a16="http://schemas.microsoft.com/office/drawing/2014/main" id="{A1C802CA-FD84-1A40-BAE3-5F3C7DA51BA2}"/>
                    </a:ext>
                  </a:extLst>
                </p:cNvPr>
                <p:cNvSpPr>
                  <a:spLocks noChangeArrowheads="1"/>
                </p:cNvSpPr>
                <p:nvPr/>
              </p:nvSpPr>
              <p:spPr bwMode="auto">
                <a:xfrm>
                  <a:off x="4368" y="199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1</a:t>
                  </a:r>
                </a:p>
              </p:txBody>
            </p:sp>
            <p:sp>
              <p:nvSpPr>
                <p:cNvPr id="538667" name="Rectangle 43">
                  <a:extLst>
                    <a:ext uri="{FF2B5EF4-FFF2-40B4-BE49-F238E27FC236}">
                      <a16:creationId xmlns:a16="http://schemas.microsoft.com/office/drawing/2014/main" id="{312F952B-BC0A-0246-82F1-44B18CFFD29C}"/>
                    </a:ext>
                  </a:extLst>
                </p:cNvPr>
                <p:cNvSpPr>
                  <a:spLocks noChangeArrowheads="1"/>
                </p:cNvSpPr>
                <p:nvPr/>
              </p:nvSpPr>
              <p:spPr bwMode="auto">
                <a:xfrm>
                  <a:off x="3984" y="1760"/>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2</a:t>
                  </a:r>
                </a:p>
              </p:txBody>
            </p:sp>
            <p:sp>
              <p:nvSpPr>
                <p:cNvPr id="538668" name="Rectangle 44">
                  <a:extLst>
                    <a:ext uri="{FF2B5EF4-FFF2-40B4-BE49-F238E27FC236}">
                      <a16:creationId xmlns:a16="http://schemas.microsoft.com/office/drawing/2014/main" id="{DB08FD37-C8C6-0841-B49C-B567FA638015}"/>
                    </a:ext>
                  </a:extLst>
                </p:cNvPr>
                <p:cNvSpPr>
                  <a:spLocks noChangeArrowheads="1"/>
                </p:cNvSpPr>
                <p:nvPr/>
              </p:nvSpPr>
              <p:spPr bwMode="auto">
                <a:xfrm>
                  <a:off x="4360" y="1424"/>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6</a:t>
                  </a:r>
                </a:p>
              </p:txBody>
            </p:sp>
            <p:sp>
              <p:nvSpPr>
                <p:cNvPr id="538669" name="Oval 45">
                  <a:extLst>
                    <a:ext uri="{FF2B5EF4-FFF2-40B4-BE49-F238E27FC236}">
                      <a16:creationId xmlns:a16="http://schemas.microsoft.com/office/drawing/2014/main" id="{B9C6B26F-ECC3-EE41-A2A8-06295DF6172A}"/>
                    </a:ext>
                  </a:extLst>
                </p:cNvPr>
                <p:cNvSpPr>
                  <a:spLocks noChangeArrowheads="1"/>
                </p:cNvSpPr>
                <p:nvPr/>
              </p:nvSpPr>
              <p:spPr bwMode="auto">
                <a:xfrm>
                  <a:off x="4040" y="1488"/>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38670" name="Oval 46">
                  <a:extLst>
                    <a:ext uri="{FF2B5EF4-FFF2-40B4-BE49-F238E27FC236}">
                      <a16:creationId xmlns:a16="http://schemas.microsoft.com/office/drawing/2014/main" id="{1012321F-06D1-534E-9327-B5AF24BE7D48}"/>
                    </a:ext>
                  </a:extLst>
                </p:cNvPr>
                <p:cNvSpPr>
                  <a:spLocks noChangeArrowheads="1"/>
                </p:cNvSpPr>
                <p:nvPr/>
              </p:nvSpPr>
              <p:spPr bwMode="auto">
                <a:xfrm>
                  <a:off x="4682" y="1500"/>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38671" name="Oval 47">
                  <a:extLst>
                    <a:ext uri="{FF2B5EF4-FFF2-40B4-BE49-F238E27FC236}">
                      <a16:creationId xmlns:a16="http://schemas.microsoft.com/office/drawing/2014/main" id="{EAA8336D-37F7-DB49-877B-B36901D4FE82}"/>
                    </a:ext>
                  </a:extLst>
                </p:cNvPr>
                <p:cNvSpPr>
                  <a:spLocks noChangeArrowheads="1"/>
                </p:cNvSpPr>
                <p:nvPr/>
              </p:nvSpPr>
              <p:spPr bwMode="auto">
                <a:xfrm>
                  <a:off x="4037" y="2060"/>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38672" name="Oval 48">
                  <a:extLst>
                    <a:ext uri="{FF2B5EF4-FFF2-40B4-BE49-F238E27FC236}">
                      <a16:creationId xmlns:a16="http://schemas.microsoft.com/office/drawing/2014/main" id="{88EB65A6-5C26-4445-BA31-045A72FFA45D}"/>
                    </a:ext>
                  </a:extLst>
                </p:cNvPr>
                <p:cNvSpPr>
                  <a:spLocks noChangeArrowheads="1"/>
                </p:cNvSpPr>
                <p:nvPr/>
              </p:nvSpPr>
              <p:spPr bwMode="auto">
                <a:xfrm>
                  <a:off x="4677" y="2052"/>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38673" name="Oval 49">
                  <a:extLst>
                    <a:ext uri="{FF2B5EF4-FFF2-40B4-BE49-F238E27FC236}">
                      <a16:creationId xmlns:a16="http://schemas.microsoft.com/office/drawing/2014/main" id="{652A85A4-B36E-4E4F-9B89-0D279126650A}"/>
                    </a:ext>
                  </a:extLst>
                </p:cNvPr>
                <p:cNvSpPr>
                  <a:spLocks noChangeArrowheads="1"/>
                </p:cNvSpPr>
                <p:nvPr/>
              </p:nvSpPr>
              <p:spPr bwMode="auto">
                <a:xfrm>
                  <a:off x="5197" y="1740"/>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538674" name="Line 50">
                  <a:extLst>
                    <a:ext uri="{FF2B5EF4-FFF2-40B4-BE49-F238E27FC236}">
                      <a16:creationId xmlns:a16="http://schemas.microsoft.com/office/drawing/2014/main" id="{2A536FEE-C5A5-0E4C-A5DE-F6DDF2355CE2}"/>
                    </a:ext>
                  </a:extLst>
                </p:cNvPr>
                <p:cNvSpPr>
                  <a:spLocks noChangeShapeType="1"/>
                </p:cNvSpPr>
                <p:nvPr/>
              </p:nvSpPr>
              <p:spPr bwMode="auto">
                <a:xfrm>
                  <a:off x="4152" y="1704"/>
                  <a:ext cx="0" cy="36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75" name="Line 51">
                  <a:extLst>
                    <a:ext uri="{FF2B5EF4-FFF2-40B4-BE49-F238E27FC236}">
                      <a16:creationId xmlns:a16="http://schemas.microsoft.com/office/drawing/2014/main" id="{D8403614-8113-E34F-8661-CAAB469CADB2}"/>
                    </a:ext>
                  </a:extLst>
                </p:cNvPr>
                <p:cNvSpPr>
                  <a:spLocks noChangeShapeType="1"/>
                </p:cNvSpPr>
                <p:nvPr/>
              </p:nvSpPr>
              <p:spPr bwMode="auto">
                <a:xfrm>
                  <a:off x="4797" y="1696"/>
                  <a:ext cx="0" cy="363"/>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76" name="Line 52">
                  <a:extLst>
                    <a:ext uri="{FF2B5EF4-FFF2-40B4-BE49-F238E27FC236}">
                      <a16:creationId xmlns:a16="http://schemas.microsoft.com/office/drawing/2014/main" id="{EA6F5F5A-591E-8342-9180-46362A2CC868}"/>
                    </a:ext>
                  </a:extLst>
                </p:cNvPr>
                <p:cNvSpPr>
                  <a:spLocks noChangeShapeType="1"/>
                </p:cNvSpPr>
                <p:nvPr/>
              </p:nvSpPr>
              <p:spPr bwMode="auto">
                <a:xfrm>
                  <a:off x="4272" y="1592"/>
                  <a:ext cx="408"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77" name="Line 53">
                  <a:extLst>
                    <a:ext uri="{FF2B5EF4-FFF2-40B4-BE49-F238E27FC236}">
                      <a16:creationId xmlns:a16="http://schemas.microsoft.com/office/drawing/2014/main" id="{9FA6A66E-5098-4C49-A847-4CD862E819C6}"/>
                    </a:ext>
                  </a:extLst>
                </p:cNvPr>
                <p:cNvSpPr>
                  <a:spLocks noChangeShapeType="1"/>
                </p:cNvSpPr>
                <p:nvPr/>
              </p:nvSpPr>
              <p:spPr bwMode="auto">
                <a:xfrm>
                  <a:off x="4272" y="2160"/>
                  <a:ext cx="408"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78" name="Line 54">
                  <a:extLst>
                    <a:ext uri="{FF2B5EF4-FFF2-40B4-BE49-F238E27FC236}">
                      <a16:creationId xmlns:a16="http://schemas.microsoft.com/office/drawing/2014/main" id="{EE9C829D-88E0-544D-B07C-A6664E5F0F8B}"/>
                    </a:ext>
                  </a:extLst>
                </p:cNvPr>
                <p:cNvSpPr>
                  <a:spLocks noChangeShapeType="1"/>
                </p:cNvSpPr>
                <p:nvPr/>
              </p:nvSpPr>
              <p:spPr bwMode="auto">
                <a:xfrm flipV="1">
                  <a:off x="4232" y="1648"/>
                  <a:ext cx="453" cy="45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79" name="Line 55">
                  <a:extLst>
                    <a:ext uri="{FF2B5EF4-FFF2-40B4-BE49-F238E27FC236}">
                      <a16:creationId xmlns:a16="http://schemas.microsoft.com/office/drawing/2014/main" id="{8A33C1BC-337D-E14C-AD11-4B7FF69D0D22}"/>
                    </a:ext>
                  </a:extLst>
                </p:cNvPr>
                <p:cNvSpPr>
                  <a:spLocks noChangeShapeType="1"/>
                </p:cNvSpPr>
                <p:nvPr/>
              </p:nvSpPr>
              <p:spPr bwMode="auto">
                <a:xfrm flipV="1">
                  <a:off x="4896" y="1920"/>
                  <a:ext cx="336"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80" name="Line 56">
                  <a:extLst>
                    <a:ext uri="{FF2B5EF4-FFF2-40B4-BE49-F238E27FC236}">
                      <a16:creationId xmlns:a16="http://schemas.microsoft.com/office/drawing/2014/main" id="{0B19EFEC-C554-C84F-A76C-F484A3306557}"/>
                    </a:ext>
                  </a:extLst>
                </p:cNvPr>
                <p:cNvSpPr>
                  <a:spLocks noChangeShapeType="1"/>
                </p:cNvSpPr>
                <p:nvPr/>
              </p:nvSpPr>
              <p:spPr bwMode="auto">
                <a:xfrm flipH="1" flipV="1">
                  <a:off x="4901" y="1616"/>
                  <a:ext cx="331" cy="160"/>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8681" name="Rectangle 57">
                  <a:extLst>
                    <a:ext uri="{FF2B5EF4-FFF2-40B4-BE49-F238E27FC236}">
                      <a16:creationId xmlns:a16="http://schemas.microsoft.com/office/drawing/2014/main" id="{068B98DE-06F6-6A4C-84FE-2866180BBBDC}"/>
                    </a:ext>
                  </a:extLst>
                </p:cNvPr>
                <p:cNvSpPr>
                  <a:spLocks noChangeArrowheads="1"/>
                </p:cNvSpPr>
                <p:nvPr/>
              </p:nvSpPr>
              <p:spPr bwMode="auto">
                <a:xfrm>
                  <a:off x="4328" y="171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3</a:t>
                  </a:r>
                </a:p>
              </p:txBody>
            </p:sp>
          </p:grpSp>
          <p:sp>
            <p:nvSpPr>
              <p:cNvPr id="538682" name="Rectangle 58">
                <a:extLst>
                  <a:ext uri="{FF2B5EF4-FFF2-40B4-BE49-F238E27FC236}">
                    <a16:creationId xmlns:a16="http://schemas.microsoft.com/office/drawing/2014/main" id="{7A66DA61-C806-9940-8FB0-E082C0C86E20}"/>
                  </a:ext>
                </a:extLst>
              </p:cNvPr>
              <p:cNvSpPr>
                <a:spLocks noChangeArrowheads="1"/>
              </p:cNvSpPr>
              <p:nvPr/>
            </p:nvSpPr>
            <p:spPr bwMode="auto">
              <a:xfrm>
                <a:off x="3968" y="2520"/>
                <a:ext cx="136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7-4  </a:t>
                </a:r>
                <a:r>
                  <a:rPr kumimoji="1" lang="zh-CN" altLang="en-US" sz="2000" b="1">
                    <a:solidFill>
                      <a:srgbClr val="FFFFFF"/>
                    </a:solidFill>
                    <a:latin typeface="Times New Roman" panose="02020603050405020304" pitchFamily="18" charset="0"/>
                    <a:ea typeface="宋体" panose="02010600030101010101" pitchFamily="2" charset="-122"/>
                  </a:rPr>
                  <a:t>带权有向图</a:t>
                </a:r>
              </a:p>
            </p:txBody>
          </p:sp>
        </p:grpSp>
      </p:grpSp>
    </p:spTree>
    <p:extLst>
      <p:ext uri="{BB962C8B-B14F-4D97-AF65-F5344CB8AC3E}">
        <p14:creationId xmlns:p14="http://schemas.microsoft.com/office/powerpoint/2010/main" val="10510099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2ED6183B-C3FE-F040-88D4-66E3779E4DE8}"/>
              </a:ext>
            </a:extLst>
          </p:cNvPr>
          <p:cNvSpPr>
            <a:spLocks noGrp="1" noChangeArrowheads="1"/>
          </p:cNvSpPr>
          <p:nvPr>
            <p:ph type="title"/>
          </p:nvPr>
        </p:nvSpPr>
        <p:spPr>
          <a:xfrm>
            <a:off x="2566988" y="295275"/>
            <a:ext cx="6553200" cy="685800"/>
          </a:xfrm>
        </p:spPr>
        <p:txBody>
          <a:bodyPr/>
          <a:lstStyle/>
          <a:p>
            <a:r>
              <a:rPr lang="en-US" altLang="zh-CN" b="1">
                <a:latin typeface="Times New Roman" panose="02020603050405020304" pitchFamily="18" charset="0"/>
              </a:rPr>
              <a:t>7.7.1  </a:t>
            </a:r>
            <a:r>
              <a:rPr lang="zh-CN" altLang="en-US" b="1">
                <a:latin typeface="楷体_GB2312" pitchFamily="49" charset="-122"/>
                <a:ea typeface="楷体_GB2312" pitchFamily="49" charset="-122"/>
              </a:rPr>
              <a:t>单源点最短路径</a:t>
            </a:r>
          </a:p>
        </p:txBody>
      </p:sp>
      <p:sp>
        <p:nvSpPr>
          <p:cNvPr id="658435" name="Rectangle 3">
            <a:extLst>
              <a:ext uri="{FF2B5EF4-FFF2-40B4-BE49-F238E27FC236}">
                <a16:creationId xmlns:a16="http://schemas.microsoft.com/office/drawing/2014/main" id="{3B67A299-CB76-4947-96B7-35A5DA78E2AF}"/>
              </a:ext>
            </a:extLst>
          </p:cNvPr>
          <p:cNvSpPr>
            <a:spLocks noGrp="1" noChangeArrowheads="1"/>
          </p:cNvSpPr>
          <p:nvPr>
            <p:ph type="body" idx="1"/>
          </p:nvPr>
        </p:nvSpPr>
        <p:spPr>
          <a:xfrm>
            <a:off x="1676401" y="1135064"/>
            <a:ext cx="8812213" cy="4814887"/>
          </a:xfrm>
          <a:noFill/>
          <a:ln/>
        </p:spPr>
        <p:txBody>
          <a:bodyPr/>
          <a:lstStyle/>
          <a:p>
            <a:pPr marL="0" indent="0">
              <a:lnSpc>
                <a:spcPct val="110000"/>
              </a:lnSpc>
              <a:buNone/>
            </a:pPr>
            <a:r>
              <a:rPr lang="zh-CN" altLang="en-US" sz="2800" b="1">
                <a:latin typeface="宋体" panose="02010600030101010101" pitchFamily="2" charset="-122"/>
              </a:rPr>
              <a:t>    对于给定的有向图</a:t>
            </a:r>
            <a:r>
              <a:rPr lang="en-US" altLang="zh-CN" sz="2800" b="1"/>
              <a:t>G=(V</a:t>
            </a:r>
            <a:r>
              <a:rPr lang="zh-CN" altLang="en-US" sz="2800" b="1"/>
              <a:t>，</a:t>
            </a:r>
            <a:r>
              <a:rPr lang="en-US" altLang="zh-CN" sz="2800" b="1"/>
              <a:t>E)</a:t>
            </a:r>
            <a:r>
              <a:rPr lang="zh-CN" altLang="en-US" sz="2800" b="1">
                <a:latin typeface="宋体" panose="02010600030101010101" pitchFamily="2" charset="-122"/>
              </a:rPr>
              <a:t>及单个源点</a:t>
            </a:r>
            <a:r>
              <a:rPr lang="en-US" altLang="zh-CN" sz="2800" b="1"/>
              <a:t>V</a:t>
            </a:r>
            <a:r>
              <a:rPr lang="en-US" altLang="zh-CN" sz="2800" b="1" baseline="-18000"/>
              <a:t>s</a:t>
            </a:r>
            <a:r>
              <a:rPr lang="zh-CN" altLang="en-US" sz="2800" b="1">
                <a:latin typeface="宋体" panose="02010600030101010101" pitchFamily="2" charset="-122"/>
              </a:rPr>
              <a:t>，求</a:t>
            </a:r>
            <a:r>
              <a:rPr lang="en-US" altLang="zh-CN" sz="2800" b="1"/>
              <a:t>V</a:t>
            </a:r>
            <a:r>
              <a:rPr lang="en-US" altLang="zh-CN" sz="2800" b="1" baseline="-18000"/>
              <a:t>s</a:t>
            </a:r>
            <a:r>
              <a:rPr lang="zh-CN" altLang="en-US" sz="2800" b="1">
                <a:latin typeface="宋体" panose="02010600030101010101" pitchFamily="2" charset="-122"/>
              </a:rPr>
              <a:t>到</a:t>
            </a:r>
            <a:r>
              <a:rPr lang="en-US" altLang="zh-CN" sz="2800" b="1"/>
              <a:t>G</a:t>
            </a:r>
            <a:r>
              <a:rPr lang="zh-CN" altLang="en-US" sz="2800" b="1">
                <a:latin typeface="宋体" panose="02010600030101010101" pitchFamily="2" charset="-122"/>
              </a:rPr>
              <a:t>的其余各顶点的最短路径。</a:t>
            </a:r>
          </a:p>
          <a:p>
            <a:pPr marL="0" indent="0">
              <a:lnSpc>
                <a:spcPct val="110000"/>
              </a:lnSpc>
              <a:buNone/>
            </a:pPr>
            <a:r>
              <a:rPr lang="zh-CN" altLang="en-US" sz="2800" b="1">
                <a:latin typeface="宋体" panose="02010600030101010101" pitchFamily="2" charset="-122"/>
              </a:rPr>
              <a:t>    针对单源点的最短路径问题</a:t>
            </a:r>
            <a:r>
              <a:rPr lang="zh-CN" altLang="en-US" sz="2800" b="1"/>
              <a:t>，</a:t>
            </a:r>
            <a:r>
              <a:rPr lang="en-US" altLang="zh-CN" sz="2800" b="1"/>
              <a:t>Dijkstra</a:t>
            </a:r>
            <a:r>
              <a:rPr lang="zh-CN" altLang="en-US" sz="2800" b="1"/>
              <a:t>提出了一种</a:t>
            </a:r>
            <a:r>
              <a:rPr lang="zh-CN" altLang="en-US" sz="2800" b="1">
                <a:solidFill>
                  <a:schemeClr val="accent1"/>
                </a:solidFill>
              </a:rPr>
              <a:t>按路径长度递增次序</a:t>
            </a:r>
            <a:r>
              <a:rPr lang="zh-CN" altLang="en-US" sz="2800" b="1"/>
              <a:t>产生最短路径的算法，即</a:t>
            </a:r>
            <a:r>
              <a:rPr lang="zh-CN" altLang="en-US" sz="2800" b="1">
                <a:solidFill>
                  <a:schemeClr val="folHlink"/>
                </a:solidFill>
                <a:latin typeface="宋体" panose="02010600030101010101" pitchFamily="2" charset="-122"/>
              </a:rPr>
              <a:t>迪杰斯特拉</a:t>
            </a:r>
            <a:r>
              <a:rPr lang="en-US" altLang="zh-CN" sz="2800" b="1">
                <a:solidFill>
                  <a:schemeClr val="folHlink"/>
                </a:solidFill>
              </a:rPr>
              <a:t>(Dijkstra)</a:t>
            </a:r>
            <a:r>
              <a:rPr lang="zh-CN" altLang="en-US" sz="2800" b="1">
                <a:solidFill>
                  <a:schemeClr val="folHlink"/>
                </a:solidFill>
                <a:latin typeface="宋体" panose="02010600030101010101" pitchFamily="2" charset="-122"/>
              </a:rPr>
              <a:t>算法。</a:t>
            </a:r>
            <a:endParaRPr lang="zh-CN" altLang="en-US" sz="3600" b="1">
              <a:solidFill>
                <a:schemeClr val="folHlink"/>
              </a:solidFill>
              <a:latin typeface="宋体" panose="02010600030101010101" pitchFamily="2" charset="-122"/>
            </a:endParaRPr>
          </a:p>
          <a:p>
            <a:pPr marL="0" indent="0">
              <a:lnSpc>
                <a:spcPct val="110000"/>
              </a:lnSpc>
              <a:buNone/>
            </a:pPr>
            <a:r>
              <a:rPr lang="en-US" altLang="zh-CN" sz="4000" b="1">
                <a:solidFill>
                  <a:schemeClr val="tx2"/>
                </a:solidFill>
              </a:rPr>
              <a:t>1</a:t>
            </a:r>
            <a:r>
              <a:rPr lang="en-US" altLang="zh-CN" sz="4000" b="1">
                <a:solidFill>
                  <a:schemeClr val="tx2"/>
                </a:solidFill>
                <a:latin typeface="宋体" panose="02010600030101010101" pitchFamily="2" charset="-122"/>
              </a:rPr>
              <a:t> </a:t>
            </a:r>
            <a:r>
              <a:rPr lang="zh-CN" altLang="en-US" sz="4000" b="1">
                <a:solidFill>
                  <a:schemeClr val="tx2"/>
                </a:solidFill>
                <a:latin typeface="楷体_GB2312" pitchFamily="49" charset="-122"/>
                <a:ea typeface="楷体_GB2312" pitchFamily="49" charset="-122"/>
              </a:rPr>
              <a:t>基本思想</a:t>
            </a:r>
          </a:p>
          <a:p>
            <a:pPr marL="0" indent="0">
              <a:lnSpc>
                <a:spcPct val="110000"/>
              </a:lnSpc>
              <a:buNone/>
            </a:pPr>
            <a:r>
              <a:rPr lang="zh-CN" altLang="en-US" sz="2800" b="1">
                <a:latin typeface="宋体" panose="02010600030101010101" pitchFamily="2" charset="-122"/>
              </a:rPr>
              <a:t>    从图</a:t>
            </a:r>
            <a:r>
              <a:rPr lang="zh-CN" altLang="en-US" sz="2800" b="1"/>
              <a:t>的给定</a:t>
            </a:r>
            <a:r>
              <a:rPr lang="zh-CN" altLang="en-US" sz="2800" b="1">
                <a:latin typeface="宋体" panose="02010600030101010101" pitchFamily="2" charset="-122"/>
              </a:rPr>
              <a:t>源点到其它各个顶点之间客观上应存在一条最短路径，在这组最短路径中，按其长度的递增次序，依次求出到不同顶点的最短路径和路径长度。</a:t>
            </a:r>
          </a:p>
        </p:txBody>
      </p:sp>
    </p:spTree>
    <p:extLst>
      <p:ext uri="{BB962C8B-B14F-4D97-AF65-F5344CB8AC3E}">
        <p14:creationId xmlns:p14="http://schemas.microsoft.com/office/powerpoint/2010/main" val="39623466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9458" name="Rectangle 2">
            <a:extLst>
              <a:ext uri="{FF2B5EF4-FFF2-40B4-BE49-F238E27FC236}">
                <a16:creationId xmlns:a16="http://schemas.microsoft.com/office/drawing/2014/main" id="{8E8B1A82-7470-2447-9D56-2BD2E30E1398}"/>
              </a:ext>
            </a:extLst>
          </p:cNvPr>
          <p:cNvSpPr>
            <a:spLocks noGrp="1" noChangeArrowheads="1"/>
          </p:cNvSpPr>
          <p:nvPr>
            <p:ph type="body" idx="1"/>
          </p:nvPr>
        </p:nvSpPr>
        <p:spPr>
          <a:xfrm>
            <a:off x="1676401" y="188914"/>
            <a:ext cx="8812213" cy="6408737"/>
          </a:xfrm>
          <a:noFill/>
          <a:ln/>
        </p:spPr>
        <p:txBody>
          <a:bodyPr/>
          <a:lstStyle/>
          <a:p>
            <a:pPr marL="0" indent="0">
              <a:lnSpc>
                <a:spcPct val="110000"/>
              </a:lnSpc>
              <a:buNone/>
            </a:pPr>
            <a:r>
              <a:rPr lang="zh-CN" altLang="en-US" sz="2400" b="1">
                <a:latin typeface="宋体" panose="02010600030101010101" pitchFamily="2" charset="-122"/>
              </a:rPr>
              <a:t>    </a:t>
            </a:r>
            <a:r>
              <a:rPr lang="zh-CN" altLang="en-US" sz="2800" b="1">
                <a:latin typeface="宋体" panose="02010600030101010101" pitchFamily="2" charset="-122"/>
              </a:rPr>
              <a:t>即按长度递增的次序生成各顶点的最短路径，即先求出长度最小的一条最短路径，然后求出长度第二小的最短路径，依此类推，直到求出长度最长的最短路径。</a:t>
            </a:r>
          </a:p>
          <a:p>
            <a:pPr marL="0" indent="0">
              <a:lnSpc>
                <a:spcPct val="110000"/>
              </a:lnSpc>
              <a:buNone/>
            </a:pPr>
            <a:r>
              <a:rPr lang="en-US" altLang="zh-CN" sz="4000" b="1">
                <a:solidFill>
                  <a:schemeClr val="tx2"/>
                </a:solidFill>
              </a:rPr>
              <a:t>2</a:t>
            </a:r>
            <a:r>
              <a:rPr lang="en-US" altLang="zh-CN" sz="4000" b="1">
                <a:solidFill>
                  <a:schemeClr val="tx2"/>
                </a:solidFill>
                <a:latin typeface="宋体" panose="02010600030101010101" pitchFamily="2" charset="-122"/>
              </a:rPr>
              <a:t> </a:t>
            </a:r>
            <a:r>
              <a:rPr lang="zh-CN" altLang="en-US" sz="4000" b="1">
                <a:solidFill>
                  <a:schemeClr val="tx2"/>
                </a:solidFill>
                <a:latin typeface="楷体_GB2312" pitchFamily="49" charset="-122"/>
                <a:ea typeface="楷体_GB2312" pitchFamily="49" charset="-122"/>
              </a:rPr>
              <a:t>算法思想说明</a:t>
            </a:r>
          </a:p>
          <a:p>
            <a:pPr marL="0" indent="0">
              <a:lnSpc>
                <a:spcPct val="110000"/>
              </a:lnSpc>
              <a:buNone/>
            </a:pPr>
            <a:r>
              <a:rPr lang="zh-CN" altLang="en-US" sz="2800" b="1">
                <a:latin typeface="宋体" panose="02010600030101010101" pitchFamily="2" charset="-122"/>
              </a:rPr>
              <a:t>    设</a:t>
            </a:r>
            <a:r>
              <a:rPr lang="zh-CN" altLang="en-US" sz="2800" b="1"/>
              <a:t>给定</a:t>
            </a:r>
            <a:r>
              <a:rPr lang="zh-CN" altLang="en-US" sz="2800" b="1">
                <a:latin typeface="宋体" panose="02010600030101010101" pitchFamily="2" charset="-122"/>
              </a:rPr>
              <a:t>源点为</a:t>
            </a:r>
            <a:r>
              <a:rPr lang="en-US" altLang="zh-CN" sz="2800" b="1"/>
              <a:t>V</a:t>
            </a:r>
            <a:r>
              <a:rPr lang="en-US" altLang="zh-CN" sz="2800" b="1" baseline="-18000"/>
              <a:t>s</a:t>
            </a:r>
            <a:r>
              <a:rPr lang="zh-CN" altLang="en-US" sz="2800" b="1">
                <a:latin typeface="宋体" panose="02010600030101010101" pitchFamily="2" charset="-122"/>
              </a:rPr>
              <a:t>，</a:t>
            </a:r>
            <a:r>
              <a:rPr lang="en-US" altLang="zh-CN" sz="2800" b="1"/>
              <a:t>S</a:t>
            </a:r>
            <a:r>
              <a:rPr lang="zh-CN" altLang="en-US" sz="2800" b="1">
                <a:latin typeface="宋体" panose="02010600030101010101" pitchFamily="2" charset="-122"/>
              </a:rPr>
              <a:t>为已求得最短路径的终点集，开始时令</a:t>
            </a:r>
            <a:r>
              <a:rPr lang="en-US" altLang="zh-CN" sz="2800" b="1"/>
              <a:t>S={V</a:t>
            </a:r>
            <a:r>
              <a:rPr lang="en-US" altLang="zh-CN" sz="2800" b="1" baseline="-18000"/>
              <a:t>s</a:t>
            </a:r>
            <a:r>
              <a:rPr lang="en-US" altLang="zh-CN" sz="2800" b="1"/>
              <a:t>} </a:t>
            </a:r>
            <a:r>
              <a:rPr lang="zh-CN" altLang="en-US" sz="2800" b="1">
                <a:latin typeface="宋体" panose="02010600030101010101" pitchFamily="2" charset="-122"/>
              </a:rPr>
              <a:t>。当求得第一条最短路径</a:t>
            </a:r>
            <a:r>
              <a:rPr lang="en-US" altLang="zh-CN" sz="2800" b="1"/>
              <a:t>(V</a:t>
            </a:r>
            <a:r>
              <a:rPr lang="en-US" altLang="zh-CN" sz="2800" b="1" baseline="-18000"/>
              <a:t>s </a:t>
            </a:r>
            <a:r>
              <a:rPr lang="zh-CN" altLang="en-US" sz="2800" b="1">
                <a:latin typeface="宋体" panose="02010600030101010101" pitchFamily="2" charset="-122"/>
              </a:rPr>
              <a:t>，</a:t>
            </a:r>
            <a:r>
              <a:rPr lang="en-US" altLang="zh-CN" sz="2800" b="1"/>
              <a:t>V</a:t>
            </a:r>
            <a:r>
              <a:rPr lang="en-US" altLang="zh-CN" sz="2800" b="1" baseline="-18000"/>
              <a:t>i</a:t>
            </a:r>
            <a:r>
              <a:rPr lang="en-US" altLang="zh-CN" sz="2800" b="1"/>
              <a:t>)</a:t>
            </a:r>
            <a:r>
              <a:rPr lang="zh-CN" altLang="en-US" sz="2800" b="1"/>
              <a:t>后</a:t>
            </a:r>
            <a:r>
              <a:rPr lang="zh-CN" altLang="en-US" sz="2800" b="1">
                <a:latin typeface="宋体" panose="02010600030101010101" pitchFamily="2" charset="-122"/>
              </a:rPr>
              <a:t>，</a:t>
            </a:r>
            <a:r>
              <a:rPr lang="en-US" altLang="zh-CN" sz="2800" b="1"/>
              <a:t>S</a:t>
            </a:r>
            <a:r>
              <a:rPr lang="zh-CN" altLang="en-US" sz="2800" b="1"/>
              <a:t>为</a:t>
            </a:r>
            <a:r>
              <a:rPr lang="en-US" altLang="zh-CN" sz="2800" b="1"/>
              <a:t>{V</a:t>
            </a:r>
            <a:r>
              <a:rPr lang="en-US" altLang="zh-CN" sz="2800" b="1" baseline="-18000"/>
              <a:t>s</a:t>
            </a:r>
            <a:r>
              <a:rPr lang="zh-CN" altLang="en-US" sz="2800" b="1">
                <a:latin typeface="宋体" panose="02010600030101010101" pitchFamily="2" charset="-122"/>
              </a:rPr>
              <a:t>，</a:t>
            </a:r>
            <a:r>
              <a:rPr lang="en-US" altLang="zh-CN" sz="2800" b="1"/>
              <a:t>V</a:t>
            </a:r>
            <a:r>
              <a:rPr lang="en-US" altLang="zh-CN" sz="2800" b="1" baseline="-18000"/>
              <a:t>i</a:t>
            </a:r>
            <a:r>
              <a:rPr lang="en-US" altLang="zh-CN" sz="2800" b="1"/>
              <a:t>} </a:t>
            </a:r>
            <a:r>
              <a:rPr lang="zh-CN" altLang="en-US" sz="2800" b="1">
                <a:latin typeface="宋体" panose="02010600030101010101" pitchFamily="2" charset="-122"/>
              </a:rPr>
              <a:t>。根据以下结论可求下一条最短路径。</a:t>
            </a:r>
          </a:p>
          <a:p>
            <a:pPr marL="0" indent="0">
              <a:lnSpc>
                <a:spcPct val="110000"/>
              </a:lnSpc>
              <a:buNone/>
            </a:pPr>
            <a:r>
              <a:rPr lang="zh-CN" altLang="en-US" sz="2800" b="1">
                <a:latin typeface="宋体" panose="02010600030101010101" pitchFamily="2" charset="-122"/>
              </a:rPr>
              <a:t>    设下一条最短路径终点为</a:t>
            </a:r>
            <a:r>
              <a:rPr lang="en-US" altLang="zh-CN" sz="2800" b="1"/>
              <a:t>V</a:t>
            </a:r>
            <a:r>
              <a:rPr lang="en-US" altLang="zh-CN" sz="2800" b="1" baseline="-18000"/>
              <a:t>j </a:t>
            </a:r>
            <a:r>
              <a:rPr lang="zh-CN" altLang="en-US" sz="2800" b="1"/>
              <a:t>，则</a:t>
            </a:r>
            <a:r>
              <a:rPr lang="en-US" altLang="zh-CN" sz="2800" b="1"/>
              <a:t>V</a:t>
            </a:r>
            <a:r>
              <a:rPr lang="en-US" altLang="zh-CN" sz="2800" b="1" baseline="-18000"/>
              <a:t>j</a:t>
            </a:r>
            <a:r>
              <a:rPr lang="zh-CN" altLang="en-US" sz="2800" b="1">
                <a:latin typeface="宋体" panose="02010600030101010101" pitchFamily="2" charset="-122"/>
              </a:rPr>
              <a:t>只有：</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latin typeface="宋体" panose="02010600030101010101" pitchFamily="2" charset="-122"/>
              </a:rPr>
              <a:t>源点到终点有直接的弧</a:t>
            </a:r>
            <a:r>
              <a:rPr lang="en-US" altLang="zh-CN" b="1"/>
              <a:t>&lt;V</a:t>
            </a:r>
            <a:r>
              <a:rPr lang="en-US" altLang="zh-CN" b="1" baseline="-18000"/>
              <a:t>s</a:t>
            </a:r>
            <a:r>
              <a:rPr lang="zh-CN" altLang="en-US" b="1"/>
              <a:t>，</a:t>
            </a:r>
            <a:r>
              <a:rPr lang="en-US" altLang="zh-CN" b="1"/>
              <a:t>V</a:t>
            </a:r>
            <a:r>
              <a:rPr lang="en-US" altLang="zh-CN" b="1" baseline="-18000"/>
              <a:t>j</a:t>
            </a:r>
            <a:r>
              <a:rPr lang="en-US" altLang="zh-CN" b="1"/>
              <a:t>&gt;</a:t>
            </a:r>
            <a:r>
              <a:rPr lang="zh-CN" altLang="en-US" b="1">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从</a:t>
            </a:r>
            <a:r>
              <a:rPr lang="en-US" altLang="zh-CN" b="1"/>
              <a:t>V</a:t>
            </a:r>
            <a:r>
              <a:rPr lang="en-US" altLang="zh-CN" b="1" baseline="-18000"/>
              <a:t>s </a:t>
            </a:r>
            <a:r>
              <a:rPr lang="zh-CN" altLang="en-US" b="1"/>
              <a:t>出发到</a:t>
            </a:r>
            <a:r>
              <a:rPr lang="en-US" altLang="zh-CN" b="1"/>
              <a:t>V</a:t>
            </a:r>
            <a:r>
              <a:rPr lang="en-US" altLang="zh-CN" b="1" baseline="-18000"/>
              <a:t>j </a:t>
            </a:r>
            <a:r>
              <a:rPr lang="zh-CN" altLang="en-US" b="1"/>
              <a:t>的这条最短路径所经过的</a:t>
            </a:r>
            <a:r>
              <a:rPr lang="zh-CN" altLang="en-US" b="1">
                <a:solidFill>
                  <a:schemeClr val="folHlink"/>
                </a:solidFill>
              </a:rPr>
              <a:t>所有中间</a:t>
            </a:r>
            <a:r>
              <a:rPr lang="zh-CN" altLang="en-US" b="1">
                <a:solidFill>
                  <a:schemeClr val="folHlink"/>
                </a:solidFill>
                <a:latin typeface="宋体" panose="02010600030101010101" pitchFamily="2" charset="-122"/>
              </a:rPr>
              <a:t>顶点</a:t>
            </a:r>
            <a:r>
              <a:rPr lang="zh-CN" altLang="en-US" b="1">
                <a:solidFill>
                  <a:schemeClr val="folHlink"/>
                </a:solidFill>
              </a:rPr>
              <a:t>必定在</a:t>
            </a:r>
            <a:r>
              <a:rPr lang="en-US" altLang="zh-CN" b="1">
                <a:solidFill>
                  <a:schemeClr val="folHlink"/>
                </a:solidFill>
              </a:rPr>
              <a:t>S</a:t>
            </a:r>
            <a:r>
              <a:rPr lang="zh-CN" altLang="en-US" b="1">
                <a:solidFill>
                  <a:schemeClr val="folHlink"/>
                </a:solidFill>
                <a:latin typeface="宋体" panose="02010600030101010101" pitchFamily="2" charset="-122"/>
              </a:rPr>
              <a:t>中</a:t>
            </a:r>
            <a:r>
              <a:rPr lang="zh-CN" altLang="en-US" b="1">
                <a:latin typeface="宋体" panose="02010600030101010101" pitchFamily="2" charset="-122"/>
              </a:rPr>
              <a:t>。即只有这条最短路径的</a:t>
            </a:r>
            <a:r>
              <a:rPr lang="zh-CN" altLang="en-US" b="1">
                <a:solidFill>
                  <a:schemeClr val="folHlink"/>
                </a:solidFill>
                <a:latin typeface="宋体" panose="02010600030101010101" pitchFamily="2" charset="-122"/>
              </a:rPr>
              <a:t>最后一条弧才是从</a:t>
            </a:r>
            <a:r>
              <a:rPr lang="en-US" altLang="zh-CN" b="1">
                <a:solidFill>
                  <a:schemeClr val="folHlink"/>
                </a:solidFill>
              </a:rPr>
              <a:t>S</a:t>
            </a:r>
            <a:r>
              <a:rPr lang="zh-CN" altLang="en-US" b="1">
                <a:solidFill>
                  <a:schemeClr val="folHlink"/>
                </a:solidFill>
              </a:rPr>
              <a:t>内某个顶点连接到</a:t>
            </a:r>
            <a:r>
              <a:rPr lang="en-US" altLang="zh-CN" b="1">
                <a:solidFill>
                  <a:schemeClr val="folHlink"/>
                </a:solidFill>
              </a:rPr>
              <a:t>S</a:t>
            </a:r>
            <a:r>
              <a:rPr lang="zh-CN" altLang="en-US" b="1">
                <a:solidFill>
                  <a:schemeClr val="folHlink"/>
                </a:solidFill>
              </a:rPr>
              <a:t>外的顶点</a:t>
            </a:r>
            <a:r>
              <a:rPr lang="en-US" altLang="zh-CN" b="1">
                <a:solidFill>
                  <a:schemeClr val="folHlink"/>
                </a:solidFill>
              </a:rPr>
              <a:t>V</a:t>
            </a:r>
            <a:r>
              <a:rPr lang="en-US" altLang="zh-CN" b="1" baseline="-18000">
                <a:solidFill>
                  <a:schemeClr val="folHlink"/>
                </a:solidFill>
              </a:rPr>
              <a:t>j</a:t>
            </a:r>
            <a:r>
              <a:rPr lang="en-US" altLang="zh-CN" b="1"/>
              <a:t> </a:t>
            </a:r>
            <a:r>
              <a:rPr lang="zh-CN" altLang="en-US" b="1">
                <a:latin typeface="宋体" panose="02010600030101010101" pitchFamily="2" charset="-122"/>
              </a:rPr>
              <a:t>。</a:t>
            </a:r>
          </a:p>
        </p:txBody>
      </p:sp>
    </p:spTree>
    <p:extLst>
      <p:ext uri="{BB962C8B-B14F-4D97-AF65-F5344CB8AC3E}">
        <p14:creationId xmlns:p14="http://schemas.microsoft.com/office/powerpoint/2010/main" val="1934822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0482" name="Rectangle 2">
            <a:extLst>
              <a:ext uri="{FF2B5EF4-FFF2-40B4-BE49-F238E27FC236}">
                <a16:creationId xmlns:a16="http://schemas.microsoft.com/office/drawing/2014/main" id="{CC3EF32F-5BAC-E945-951A-59CDA218C581}"/>
              </a:ext>
            </a:extLst>
          </p:cNvPr>
          <p:cNvSpPr>
            <a:spLocks noGrp="1" noChangeArrowheads="1"/>
          </p:cNvSpPr>
          <p:nvPr>
            <p:ph type="body" idx="1"/>
          </p:nvPr>
        </p:nvSpPr>
        <p:spPr>
          <a:xfrm>
            <a:off x="1676401" y="304801"/>
            <a:ext cx="8812213" cy="4924425"/>
          </a:xfrm>
          <a:noFill/>
          <a:ln/>
        </p:spPr>
        <p:txBody>
          <a:bodyPr/>
          <a:lstStyle/>
          <a:p>
            <a:pPr marL="0" indent="0">
              <a:lnSpc>
                <a:spcPct val="110000"/>
              </a:lnSpc>
              <a:buNone/>
            </a:pPr>
            <a:r>
              <a:rPr lang="zh-CN" altLang="en-US" sz="2800" b="1">
                <a:latin typeface="宋体" panose="02010600030101010101" pitchFamily="2" charset="-122"/>
              </a:rPr>
              <a:t>    若定义一个数组</a:t>
            </a:r>
            <a:r>
              <a:rPr lang="en-US" altLang="zh-CN" sz="2800" b="1"/>
              <a:t>dist[n]</a:t>
            </a:r>
            <a:r>
              <a:rPr lang="zh-CN" altLang="en-US" sz="2800" b="1"/>
              <a:t>，其每个</a:t>
            </a:r>
            <a:r>
              <a:rPr lang="en-US" altLang="zh-CN" sz="2800" b="1"/>
              <a:t>dist[i]</a:t>
            </a:r>
            <a:r>
              <a:rPr lang="zh-CN" altLang="en-US" sz="2800" b="1"/>
              <a:t>分量保存从</a:t>
            </a:r>
            <a:r>
              <a:rPr lang="en-US" altLang="zh-CN" sz="2800" b="1"/>
              <a:t>V</a:t>
            </a:r>
            <a:r>
              <a:rPr lang="en-US" altLang="zh-CN" sz="2800" b="1" baseline="-18000"/>
              <a:t>s </a:t>
            </a:r>
            <a:r>
              <a:rPr lang="zh-CN" altLang="en-US" sz="2800" b="1"/>
              <a:t>出发</a:t>
            </a:r>
            <a:r>
              <a:rPr lang="zh-CN" altLang="en-US" sz="2800" b="1">
                <a:solidFill>
                  <a:schemeClr val="folHlink"/>
                </a:solidFill>
              </a:rPr>
              <a:t>中间只经过集合</a:t>
            </a:r>
            <a:r>
              <a:rPr lang="en-US" altLang="zh-CN" sz="2800" b="1">
                <a:solidFill>
                  <a:schemeClr val="folHlink"/>
                </a:solidFill>
              </a:rPr>
              <a:t>S</a:t>
            </a:r>
            <a:r>
              <a:rPr lang="zh-CN" altLang="en-US" sz="2800" b="1">
                <a:solidFill>
                  <a:schemeClr val="folHlink"/>
                </a:solidFill>
                <a:latin typeface="宋体" panose="02010600030101010101" pitchFamily="2" charset="-122"/>
              </a:rPr>
              <a:t>中</a:t>
            </a:r>
            <a:r>
              <a:rPr lang="zh-CN" altLang="en-US" sz="2800" b="1">
                <a:solidFill>
                  <a:schemeClr val="folHlink"/>
                </a:solidFill>
              </a:rPr>
              <a:t>的</a:t>
            </a:r>
            <a:r>
              <a:rPr lang="zh-CN" altLang="en-US" sz="2800" b="1">
                <a:solidFill>
                  <a:schemeClr val="folHlink"/>
                </a:solidFill>
                <a:latin typeface="宋体" panose="02010600030101010101" pitchFamily="2" charset="-122"/>
              </a:rPr>
              <a:t>顶点</a:t>
            </a:r>
            <a:r>
              <a:rPr lang="zh-CN" altLang="en-US" sz="2800" b="1">
                <a:latin typeface="宋体" panose="02010600030101010101" pitchFamily="2" charset="-122"/>
              </a:rPr>
              <a:t>而</a:t>
            </a:r>
            <a:r>
              <a:rPr lang="zh-CN" altLang="en-US" sz="2800" b="1"/>
              <a:t>到达</a:t>
            </a:r>
            <a:r>
              <a:rPr lang="en-US" altLang="zh-CN" sz="2800" b="1"/>
              <a:t>V</a:t>
            </a:r>
            <a:r>
              <a:rPr lang="en-US" altLang="zh-CN" sz="2800" b="1" baseline="-18000"/>
              <a:t>i</a:t>
            </a:r>
            <a:r>
              <a:rPr lang="zh-CN" altLang="en-US" sz="2800" b="1">
                <a:latin typeface="宋体" panose="02010600030101010101" pitchFamily="2" charset="-122"/>
              </a:rPr>
              <a:t>的所有路径中长度最小的路径长度值</a:t>
            </a:r>
            <a:r>
              <a:rPr lang="zh-CN" altLang="en-US" sz="2800" b="1"/>
              <a:t>，则</a:t>
            </a:r>
            <a:r>
              <a:rPr lang="zh-CN" altLang="en-US" sz="2800" b="1">
                <a:latin typeface="宋体" panose="02010600030101010101" pitchFamily="2" charset="-122"/>
              </a:rPr>
              <a:t>下一条最短路径的终点</a:t>
            </a:r>
            <a:r>
              <a:rPr lang="en-US" altLang="zh-CN" sz="2800" b="1">
                <a:solidFill>
                  <a:schemeClr val="folHlink"/>
                </a:solidFill>
              </a:rPr>
              <a:t>V</a:t>
            </a:r>
            <a:r>
              <a:rPr lang="en-US" altLang="zh-CN" sz="2800" b="1" baseline="-18000">
                <a:solidFill>
                  <a:schemeClr val="folHlink"/>
                </a:solidFill>
              </a:rPr>
              <a:t>j</a:t>
            </a:r>
            <a:r>
              <a:rPr lang="zh-CN" altLang="en-US" sz="2800" b="1">
                <a:solidFill>
                  <a:schemeClr val="folHlink"/>
                </a:solidFill>
              </a:rPr>
              <a:t>必定是不在</a:t>
            </a:r>
            <a:r>
              <a:rPr lang="en-US" altLang="zh-CN" sz="2800" b="1">
                <a:solidFill>
                  <a:schemeClr val="folHlink"/>
                </a:solidFill>
              </a:rPr>
              <a:t>S</a:t>
            </a:r>
            <a:r>
              <a:rPr lang="zh-CN" altLang="en-US" sz="2800" b="1">
                <a:solidFill>
                  <a:schemeClr val="folHlink"/>
                </a:solidFill>
                <a:latin typeface="宋体" panose="02010600030101010101" pitchFamily="2" charset="-122"/>
              </a:rPr>
              <a:t>中且值最小的顶点</a:t>
            </a:r>
            <a:r>
              <a:rPr lang="zh-CN" altLang="en-US" sz="2800" b="1"/>
              <a:t>，即</a:t>
            </a:r>
            <a:r>
              <a:rPr lang="zh-CN" altLang="en-US" sz="2800" b="1">
                <a:latin typeface="宋体" panose="02010600030101010101" pitchFamily="2" charset="-122"/>
              </a:rPr>
              <a:t>： </a:t>
            </a:r>
          </a:p>
          <a:p>
            <a:pPr marL="533400" lvl="1" indent="0">
              <a:lnSpc>
                <a:spcPct val="110000"/>
              </a:lnSpc>
              <a:buNone/>
            </a:pPr>
            <a:r>
              <a:rPr lang="en-US" altLang="zh-CN" b="1"/>
              <a:t>dist[i]=Min{ dist[k]| V</a:t>
            </a:r>
            <a:r>
              <a:rPr lang="en-US" altLang="zh-CN" b="1" baseline="-18000"/>
              <a:t>k</a:t>
            </a:r>
            <a:r>
              <a:rPr lang="en-US" altLang="zh-CN" b="1"/>
              <a:t>∈V-S }</a:t>
            </a:r>
          </a:p>
          <a:p>
            <a:pPr marL="0" indent="0">
              <a:lnSpc>
                <a:spcPct val="110000"/>
              </a:lnSpc>
              <a:buNone/>
            </a:pPr>
            <a:r>
              <a:rPr lang="en-US" altLang="zh-CN" sz="2800" b="1"/>
              <a:t>       </a:t>
            </a:r>
            <a:r>
              <a:rPr lang="zh-CN" altLang="en-US" sz="2800" b="1"/>
              <a:t>利用上述公式就可以依次找出下一条</a:t>
            </a:r>
            <a:r>
              <a:rPr lang="zh-CN" altLang="en-US" sz="2800" b="1">
                <a:latin typeface="宋体" panose="02010600030101010101" pitchFamily="2" charset="-122"/>
              </a:rPr>
              <a:t>最短路径。</a:t>
            </a:r>
          </a:p>
          <a:p>
            <a:pPr marL="0" indent="0">
              <a:lnSpc>
                <a:spcPct val="110000"/>
              </a:lnSpc>
              <a:buNone/>
            </a:pPr>
            <a:r>
              <a:rPr lang="en-US" altLang="zh-CN" sz="4000" b="1">
                <a:solidFill>
                  <a:schemeClr val="tx2"/>
                </a:solidFill>
              </a:rPr>
              <a:t>3  </a:t>
            </a:r>
            <a:r>
              <a:rPr lang="zh-CN" altLang="en-US" sz="4000" b="1">
                <a:solidFill>
                  <a:schemeClr val="tx2"/>
                </a:solidFill>
                <a:ea typeface="楷体_GB2312" pitchFamily="49" charset="-122"/>
              </a:rPr>
              <a:t>算法步骤</a:t>
            </a:r>
          </a:p>
          <a:p>
            <a:pPr marL="533400" lvl="1" indent="0">
              <a:lnSpc>
                <a:spcPct val="110000"/>
              </a:lnSpc>
              <a:buNone/>
            </a:pPr>
            <a:r>
              <a:rPr lang="zh-CN" altLang="en-US" b="1">
                <a:solidFill>
                  <a:schemeClr val="folHlink"/>
                </a:solidFill>
              </a:rPr>
              <a:t>① </a:t>
            </a:r>
            <a:r>
              <a:rPr lang="zh-CN" altLang="en-US" b="1"/>
              <a:t>令</a:t>
            </a:r>
            <a:r>
              <a:rPr lang="en-US" altLang="zh-CN" b="1"/>
              <a:t>S={Vs} </a:t>
            </a:r>
            <a:r>
              <a:rPr lang="zh-CN" altLang="en-US" b="1"/>
              <a:t>，用带权的邻接矩阵表示有向图，对图中每个顶点</a:t>
            </a:r>
            <a:r>
              <a:rPr lang="en-US" altLang="zh-CN" b="1"/>
              <a:t>Vi</a:t>
            </a:r>
            <a:r>
              <a:rPr lang="zh-CN" altLang="en-US" b="1"/>
              <a:t>按以下原则置初值：</a:t>
            </a:r>
            <a:endParaRPr lang="zh-CN" altLang="en-US" b="1">
              <a:latin typeface="宋体" panose="02010600030101010101" pitchFamily="2" charset="-122"/>
            </a:endParaRPr>
          </a:p>
        </p:txBody>
      </p:sp>
      <p:grpSp>
        <p:nvGrpSpPr>
          <p:cNvPr id="660483" name="Group 3">
            <a:extLst>
              <a:ext uri="{FF2B5EF4-FFF2-40B4-BE49-F238E27FC236}">
                <a16:creationId xmlns:a16="http://schemas.microsoft.com/office/drawing/2014/main" id="{1E67FB60-4D46-A443-AB57-65514DAB4875}"/>
              </a:ext>
            </a:extLst>
          </p:cNvPr>
          <p:cNvGrpSpPr>
            <a:grpSpLocks/>
          </p:cNvGrpSpPr>
          <p:nvPr/>
        </p:nvGrpSpPr>
        <p:grpSpPr bwMode="auto">
          <a:xfrm>
            <a:off x="2252664" y="5221288"/>
            <a:ext cx="7947025" cy="1447800"/>
            <a:chOff x="82" y="624"/>
            <a:chExt cx="5006" cy="912"/>
          </a:xfrm>
        </p:grpSpPr>
        <p:sp>
          <p:nvSpPr>
            <p:cNvPr id="660484" name="Rectangle 4">
              <a:extLst>
                <a:ext uri="{FF2B5EF4-FFF2-40B4-BE49-F238E27FC236}">
                  <a16:creationId xmlns:a16="http://schemas.microsoft.com/office/drawing/2014/main" id="{815E1B6D-0763-3A4A-BB33-241510C5D309}"/>
                </a:ext>
              </a:extLst>
            </p:cNvPr>
            <p:cNvSpPr>
              <a:spLocks noChangeArrowheads="1"/>
            </p:cNvSpPr>
            <p:nvPr/>
          </p:nvSpPr>
          <p:spPr bwMode="auto">
            <a:xfrm>
              <a:off x="962" y="912"/>
              <a:ext cx="412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W</a:t>
              </a:r>
              <a:r>
                <a:rPr kumimoji="1" lang="en-US" altLang="zh-CN" sz="2800" b="1" baseline="-18000">
                  <a:solidFill>
                    <a:srgbClr val="FFFFFF"/>
                  </a:solidFill>
                  <a:latin typeface="Times New Roman" panose="02020603050405020304" pitchFamily="18" charset="0"/>
                  <a:ea typeface="宋体" panose="02010600030101010101" pitchFamily="2" charset="-122"/>
                </a:rPr>
                <a:t>si    </a:t>
              </a:r>
              <a:r>
                <a:rPr kumimoji="1" lang="en-US" altLang="zh-CN" sz="2800" b="1">
                  <a:solidFill>
                    <a:srgbClr val="FFFFFF"/>
                  </a:solidFill>
                  <a:latin typeface="Times New Roman" panose="02020603050405020304" pitchFamily="18" charset="0"/>
                  <a:ea typeface="宋体" panose="02010600030101010101" pitchFamily="2" charset="-122"/>
                </a:rPr>
                <a:t> i≠s</a:t>
              </a:r>
              <a:r>
                <a:rPr kumimoji="1" lang="zh-CN" altLang="en-US" sz="2800" b="1">
                  <a:solidFill>
                    <a:srgbClr val="FFFFFF"/>
                  </a:solidFill>
                  <a:latin typeface="Times New Roman" panose="02020603050405020304" pitchFamily="18" charset="0"/>
                  <a:ea typeface="宋体" panose="02010600030101010101" pitchFamily="2" charset="-122"/>
                </a:rPr>
                <a:t>且</a:t>
              </a:r>
              <a:r>
                <a:rPr kumimoji="1" lang="en-US" altLang="zh-CN" sz="2800" b="1">
                  <a:solidFill>
                    <a:srgbClr val="FFFFFF"/>
                  </a:solidFill>
                  <a:latin typeface="Times New Roman" panose="02020603050405020304" pitchFamily="18" charset="0"/>
                  <a:ea typeface="宋体" panose="02010600030101010101" pitchFamily="2" charset="-122"/>
                </a:rPr>
                <a:t>&lt;v</a:t>
              </a:r>
              <a:r>
                <a:rPr kumimoji="1" lang="en-US" altLang="zh-CN" sz="2800" b="1" baseline="-18000">
                  <a:solidFill>
                    <a:srgbClr val="FFFFFF"/>
                  </a:solidFill>
                  <a:latin typeface="Times New Roman" panose="02020603050405020304" pitchFamily="18" charset="0"/>
                  <a:ea typeface="宋体" panose="02010600030101010101" pitchFamily="2" charset="-122"/>
                </a:rPr>
                <a:t>s</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&gt;∈</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w</a:t>
              </a:r>
              <a:r>
                <a:rPr kumimoji="1" lang="en-US" altLang="zh-CN" sz="2800" b="1" baseline="-18000">
                  <a:solidFill>
                    <a:srgbClr val="FFFFFF"/>
                  </a:solidFill>
                  <a:latin typeface="Times New Roman" panose="02020603050405020304" pitchFamily="18" charset="0"/>
                  <a:ea typeface="宋体" panose="02010600030101010101" pitchFamily="2" charset="-122"/>
                </a:rPr>
                <a:t>si</a:t>
              </a:r>
              <a:r>
                <a:rPr kumimoji="1" lang="zh-CN" altLang="en-US" sz="2800" b="1">
                  <a:solidFill>
                    <a:srgbClr val="FFFFFF"/>
                  </a:solidFill>
                  <a:latin typeface="Times New Roman" panose="02020603050405020304" pitchFamily="18" charset="0"/>
                  <a:ea typeface="宋体" panose="02010600030101010101" pitchFamily="2" charset="-122"/>
                </a:rPr>
                <a:t>为弧上的权值</a:t>
              </a:r>
            </a:p>
          </p:txBody>
        </p:sp>
        <p:sp>
          <p:nvSpPr>
            <p:cNvPr id="660485" name="Rectangle 5">
              <a:extLst>
                <a:ext uri="{FF2B5EF4-FFF2-40B4-BE49-F238E27FC236}">
                  <a16:creationId xmlns:a16="http://schemas.microsoft.com/office/drawing/2014/main" id="{B4E64D64-63C9-BE42-8FDC-DB28500806D0}"/>
                </a:ext>
              </a:extLst>
            </p:cNvPr>
            <p:cNvSpPr>
              <a:spLocks noChangeArrowheads="1"/>
            </p:cNvSpPr>
            <p:nvPr/>
          </p:nvSpPr>
          <p:spPr bwMode="auto">
            <a:xfrm>
              <a:off x="962" y="1241"/>
              <a:ext cx="211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宋体" panose="02010600030101010101" pitchFamily="2" charset="-122"/>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i≠s</a:t>
              </a:r>
              <a:r>
                <a:rPr kumimoji="1" lang="zh-CN" altLang="en-US" sz="2800" b="1">
                  <a:solidFill>
                    <a:srgbClr val="FFFFFF"/>
                  </a:solidFill>
                  <a:latin typeface="Times New Roman" panose="02020603050405020304" pitchFamily="18" charset="0"/>
                  <a:ea typeface="宋体" panose="02010600030101010101" pitchFamily="2" charset="-122"/>
                </a:rPr>
                <a:t>且</a:t>
              </a:r>
              <a:r>
                <a:rPr kumimoji="1" lang="en-US" altLang="zh-CN" sz="2800" b="1">
                  <a:solidFill>
                    <a:srgbClr val="FFFFFF"/>
                  </a:solidFill>
                  <a:latin typeface="Times New Roman" panose="02020603050405020304" pitchFamily="18" charset="0"/>
                  <a:ea typeface="宋体" panose="02010600030101010101" pitchFamily="2" charset="-122"/>
                </a:rPr>
                <a:t>&lt;v</a:t>
              </a:r>
              <a:r>
                <a:rPr kumimoji="1" lang="en-US" altLang="zh-CN" sz="2800" b="1" baseline="-18000">
                  <a:solidFill>
                    <a:srgbClr val="FFFFFF"/>
                  </a:solidFill>
                  <a:latin typeface="Times New Roman" panose="02020603050405020304" pitchFamily="18" charset="0"/>
                  <a:ea typeface="宋体" panose="02010600030101010101" pitchFamily="2" charset="-122"/>
                </a:rPr>
                <a:t>s</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&gt;</a:t>
              </a:r>
              <a:r>
                <a:rPr kumimoji="1" lang="zh-CN" altLang="en-US" sz="2800" b="1">
                  <a:solidFill>
                    <a:srgbClr val="FFFFFF"/>
                  </a:solidFill>
                  <a:latin typeface="Times New Roman" panose="02020603050405020304" pitchFamily="18" charset="0"/>
                  <a:ea typeface="宋体" panose="02010600030101010101" pitchFamily="2" charset="-122"/>
                </a:rPr>
                <a:t>不属于</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p>
          </p:txBody>
        </p:sp>
        <p:sp>
          <p:nvSpPr>
            <p:cNvPr id="660486" name="Rectangle 6">
              <a:extLst>
                <a:ext uri="{FF2B5EF4-FFF2-40B4-BE49-F238E27FC236}">
                  <a16:creationId xmlns:a16="http://schemas.microsoft.com/office/drawing/2014/main" id="{85D026B3-12FB-CA46-B65D-481F6283C36A}"/>
                </a:ext>
              </a:extLst>
            </p:cNvPr>
            <p:cNvSpPr>
              <a:spLocks noChangeArrowheads="1"/>
            </p:cNvSpPr>
            <p:nvPr/>
          </p:nvSpPr>
          <p:spPr bwMode="auto">
            <a:xfrm>
              <a:off x="82" y="912"/>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dist[i]=</a:t>
              </a:r>
            </a:p>
          </p:txBody>
        </p:sp>
        <p:sp>
          <p:nvSpPr>
            <p:cNvPr id="660487" name="AutoShape 7">
              <a:extLst>
                <a:ext uri="{FF2B5EF4-FFF2-40B4-BE49-F238E27FC236}">
                  <a16:creationId xmlns:a16="http://schemas.microsoft.com/office/drawing/2014/main" id="{C7DCC40B-496F-494B-B158-0850C6164716}"/>
                </a:ext>
              </a:extLst>
            </p:cNvPr>
            <p:cNvSpPr>
              <a:spLocks/>
            </p:cNvSpPr>
            <p:nvPr/>
          </p:nvSpPr>
          <p:spPr bwMode="auto">
            <a:xfrm>
              <a:off x="866" y="720"/>
              <a:ext cx="91" cy="680"/>
            </a:xfrm>
            <a:prstGeom prst="leftBrace">
              <a:avLst>
                <a:gd name="adj1" fmla="val 62271"/>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60488" name="Rectangle 8">
              <a:extLst>
                <a:ext uri="{FF2B5EF4-FFF2-40B4-BE49-F238E27FC236}">
                  <a16:creationId xmlns:a16="http://schemas.microsoft.com/office/drawing/2014/main" id="{83582363-892A-B74D-9F9E-2675406372E9}"/>
                </a:ext>
              </a:extLst>
            </p:cNvPr>
            <p:cNvSpPr>
              <a:spLocks noChangeArrowheads="1"/>
            </p:cNvSpPr>
            <p:nvPr/>
          </p:nvSpPr>
          <p:spPr bwMode="auto">
            <a:xfrm>
              <a:off x="960" y="624"/>
              <a:ext cx="95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宋体" panose="02010600030101010101" pitchFamily="2" charset="-122"/>
                  <a:ea typeface="宋体" panose="02010600030101010101" pitchFamily="2" charset="-122"/>
                </a:rPr>
                <a:t>0    </a:t>
              </a:r>
              <a:r>
                <a:rPr kumimoji="1" lang="en-US" altLang="zh-CN" sz="2800" b="1">
                  <a:solidFill>
                    <a:srgbClr val="FFFFFF"/>
                  </a:solidFill>
                  <a:latin typeface="Times New Roman" panose="02020603050405020304" pitchFamily="18" charset="0"/>
                  <a:ea typeface="宋体" panose="02010600030101010101" pitchFamily="2" charset="-122"/>
                </a:rPr>
                <a:t>i =s</a:t>
              </a:r>
              <a:endPar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8628025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1506" name="Rectangle 2">
            <a:extLst>
              <a:ext uri="{FF2B5EF4-FFF2-40B4-BE49-F238E27FC236}">
                <a16:creationId xmlns:a16="http://schemas.microsoft.com/office/drawing/2014/main" id="{7CC2455A-1D4F-D343-A412-C94B4637DF35}"/>
              </a:ext>
            </a:extLst>
          </p:cNvPr>
          <p:cNvSpPr>
            <a:spLocks noGrp="1" noChangeArrowheads="1"/>
          </p:cNvSpPr>
          <p:nvPr>
            <p:ph type="body" idx="1"/>
          </p:nvPr>
        </p:nvSpPr>
        <p:spPr>
          <a:xfrm>
            <a:off x="1676400" y="225425"/>
            <a:ext cx="8839200" cy="4356100"/>
          </a:xfrm>
        </p:spPr>
        <p:txBody>
          <a:bodyPr/>
          <a:lstStyle/>
          <a:p>
            <a:pPr marL="533400" lvl="1" indent="0">
              <a:lnSpc>
                <a:spcPct val="110000"/>
              </a:lnSpc>
              <a:buNone/>
            </a:pPr>
            <a:r>
              <a:rPr lang="zh-CN" altLang="en-US" b="1">
                <a:solidFill>
                  <a:schemeClr val="folHlink"/>
                </a:solidFill>
                <a:latin typeface="宋体" panose="02010600030101010101" pitchFamily="2" charset="-122"/>
              </a:rPr>
              <a:t>② </a:t>
            </a:r>
            <a:r>
              <a:rPr lang="zh-CN" altLang="en-US" b="1">
                <a:latin typeface="宋体" panose="02010600030101010101" pitchFamily="2" charset="-122"/>
              </a:rPr>
              <a:t>选择一个顶点</a:t>
            </a:r>
            <a:r>
              <a:rPr lang="en-US" altLang="zh-CN" b="1"/>
              <a:t>V</a:t>
            </a:r>
            <a:r>
              <a:rPr lang="en-US" altLang="zh-CN" b="1" baseline="-18000"/>
              <a:t>j </a:t>
            </a:r>
            <a:r>
              <a:rPr lang="zh-CN" altLang="en-US" b="1">
                <a:latin typeface="宋体" panose="02010600030101010101" pitchFamily="2" charset="-122"/>
              </a:rPr>
              <a:t>，使得</a:t>
            </a:r>
            <a:r>
              <a:rPr lang="zh-CN" altLang="en-US" b="1"/>
              <a:t>：</a:t>
            </a:r>
          </a:p>
          <a:p>
            <a:pPr marL="1079500" lvl="2" indent="0">
              <a:lnSpc>
                <a:spcPct val="110000"/>
              </a:lnSpc>
              <a:buNone/>
            </a:pPr>
            <a:r>
              <a:rPr lang="en-US" altLang="zh-CN" sz="2800" b="1"/>
              <a:t>dist[j]=Min{ dist[k]| V</a:t>
            </a:r>
            <a:r>
              <a:rPr lang="en-US" altLang="zh-CN" sz="2800" b="1" baseline="-18000"/>
              <a:t>k</a:t>
            </a:r>
            <a:r>
              <a:rPr lang="en-US" altLang="zh-CN" sz="2800" b="1"/>
              <a:t>∈V-S }</a:t>
            </a:r>
          </a:p>
          <a:p>
            <a:pPr marL="533400" lvl="1" indent="0">
              <a:lnSpc>
                <a:spcPct val="110000"/>
              </a:lnSpc>
              <a:buNone/>
            </a:pPr>
            <a:r>
              <a:rPr lang="en-US" altLang="zh-CN" b="1"/>
              <a:t>V</a:t>
            </a:r>
            <a:r>
              <a:rPr lang="en-US" altLang="zh-CN" b="1" baseline="-18000"/>
              <a:t>j</a:t>
            </a:r>
            <a:r>
              <a:rPr lang="zh-CN" altLang="en-US" b="1">
                <a:latin typeface="宋体" panose="02010600030101010101" pitchFamily="2" charset="-122"/>
              </a:rPr>
              <a:t>就是求得的下一条最短路径终点</a:t>
            </a:r>
            <a:r>
              <a:rPr lang="zh-CN" altLang="en-US" b="1"/>
              <a:t>，</a:t>
            </a:r>
            <a:r>
              <a:rPr lang="zh-CN" altLang="en-US" b="1">
                <a:latin typeface="宋体" panose="02010600030101010101" pitchFamily="2" charset="-122"/>
              </a:rPr>
              <a:t>将</a:t>
            </a:r>
            <a:r>
              <a:rPr lang="en-US" altLang="zh-CN" b="1"/>
              <a:t>V</a:t>
            </a:r>
            <a:r>
              <a:rPr lang="en-US" altLang="zh-CN" b="1" baseline="-18000"/>
              <a:t>j </a:t>
            </a:r>
            <a:r>
              <a:rPr lang="zh-CN" altLang="en-US" b="1"/>
              <a:t>并入到</a:t>
            </a:r>
            <a:r>
              <a:rPr lang="en-US" altLang="zh-CN" b="1"/>
              <a:t>S</a:t>
            </a:r>
            <a:r>
              <a:rPr lang="zh-CN" altLang="en-US" b="1"/>
              <a:t>中，即</a:t>
            </a:r>
            <a:r>
              <a:rPr lang="en-US" altLang="zh-CN" b="1"/>
              <a:t>S=S∪{V</a:t>
            </a:r>
            <a:r>
              <a:rPr lang="en-US" altLang="zh-CN" b="1" baseline="-18000"/>
              <a:t>j</a:t>
            </a:r>
            <a:r>
              <a:rPr lang="en-US" altLang="zh-CN" b="1"/>
              <a:t>}</a:t>
            </a:r>
            <a:r>
              <a:rPr lang="en-US" altLang="zh-CN" b="1">
                <a:solidFill>
                  <a:schemeClr val="folHlink"/>
                </a:solidFill>
                <a:latin typeface="宋体" panose="02010600030101010101" pitchFamily="2" charset="-122"/>
              </a:rPr>
              <a:t> </a:t>
            </a:r>
            <a:r>
              <a:rPr lang="zh-CN" altLang="en-US" b="1">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③ </a:t>
            </a:r>
            <a:r>
              <a:rPr lang="zh-CN" altLang="en-US" b="1">
                <a:latin typeface="宋体" panose="02010600030101010101" pitchFamily="2" charset="-122"/>
              </a:rPr>
              <a:t>对</a:t>
            </a:r>
            <a:r>
              <a:rPr lang="en-US" altLang="zh-CN" b="1"/>
              <a:t>V-S</a:t>
            </a:r>
            <a:r>
              <a:rPr lang="zh-CN" altLang="en-US" b="1"/>
              <a:t>中的每个顶点</a:t>
            </a:r>
            <a:r>
              <a:rPr lang="en-US" altLang="zh-CN" b="1"/>
              <a:t>V</a:t>
            </a:r>
            <a:r>
              <a:rPr lang="en-US" altLang="zh-CN" b="1" baseline="-18000"/>
              <a:t>k </a:t>
            </a:r>
            <a:r>
              <a:rPr lang="zh-CN" altLang="en-US" b="1">
                <a:latin typeface="宋体" panose="02010600030101010101" pitchFamily="2" charset="-122"/>
              </a:rPr>
              <a:t>，</a:t>
            </a:r>
            <a:r>
              <a:rPr lang="zh-CN" altLang="en-US" b="1"/>
              <a:t>修改</a:t>
            </a:r>
            <a:r>
              <a:rPr lang="en-US" altLang="zh-CN" b="1"/>
              <a:t>dist[k]</a:t>
            </a:r>
            <a:r>
              <a:rPr lang="zh-CN" altLang="en-US" b="1">
                <a:latin typeface="宋体" panose="02010600030101010101" pitchFamily="2" charset="-122"/>
              </a:rPr>
              <a:t>，方法是</a:t>
            </a:r>
            <a:r>
              <a:rPr lang="zh-CN" altLang="en-US" b="1"/>
              <a:t>：</a:t>
            </a:r>
          </a:p>
          <a:p>
            <a:pPr marL="1079500" lvl="2" indent="0">
              <a:lnSpc>
                <a:spcPct val="110000"/>
              </a:lnSpc>
              <a:buNone/>
            </a:pPr>
            <a:r>
              <a:rPr lang="zh-CN" altLang="en-US" sz="2800" b="1"/>
              <a:t>若</a:t>
            </a:r>
            <a:r>
              <a:rPr lang="en-US" altLang="zh-CN" sz="2800" b="1"/>
              <a:t>dist[j]+W</a:t>
            </a:r>
            <a:r>
              <a:rPr lang="en-US" altLang="zh-CN" sz="2800" b="1" baseline="-18000"/>
              <a:t>jk</a:t>
            </a:r>
            <a:r>
              <a:rPr lang="en-US" altLang="zh-CN" sz="2800" b="1"/>
              <a:t>&lt;dist[k]</a:t>
            </a:r>
            <a:r>
              <a:rPr lang="zh-CN" altLang="en-US" sz="2800" b="1">
                <a:latin typeface="宋体" panose="02010600030101010101" pitchFamily="2" charset="-122"/>
              </a:rPr>
              <a:t>，则修改为</a:t>
            </a:r>
            <a:r>
              <a:rPr lang="zh-CN" altLang="en-US" sz="2800" b="1"/>
              <a:t>：</a:t>
            </a:r>
          </a:p>
          <a:p>
            <a:pPr marL="1628775" lvl="3" indent="-15875">
              <a:lnSpc>
                <a:spcPct val="110000"/>
              </a:lnSpc>
              <a:buNone/>
            </a:pPr>
            <a:r>
              <a:rPr lang="en-US" altLang="zh-CN" sz="2800" b="1"/>
              <a:t>dist[k]=dist[j]+W</a:t>
            </a:r>
            <a:r>
              <a:rPr lang="en-US" altLang="zh-CN" sz="2800" b="1" baseline="-18000"/>
              <a:t>jk </a:t>
            </a:r>
            <a:r>
              <a:rPr lang="en-US" altLang="zh-CN" sz="2800" b="1"/>
              <a:t>(</a:t>
            </a:r>
            <a:r>
              <a:rPr lang="en-US" altLang="zh-CN" sz="2800" b="1">
                <a:latin typeface="宋体" panose="02010600030101010101" pitchFamily="2" charset="-122"/>
                <a:sym typeface="Symbol" pitchFamily="2" charset="2"/>
              </a:rPr>
              <a:t></a:t>
            </a:r>
            <a:r>
              <a:rPr lang="en-US" altLang="zh-CN" sz="2800" b="1"/>
              <a:t>V</a:t>
            </a:r>
            <a:r>
              <a:rPr lang="en-US" altLang="zh-CN" sz="2800" b="1" baseline="-18000"/>
              <a:t>k</a:t>
            </a:r>
            <a:r>
              <a:rPr lang="en-US" altLang="zh-CN" sz="2800" b="1"/>
              <a:t>∈V-S )</a:t>
            </a:r>
          </a:p>
          <a:p>
            <a:pPr marL="533400" lvl="1" indent="0">
              <a:lnSpc>
                <a:spcPct val="110000"/>
              </a:lnSpc>
              <a:buNone/>
            </a:pPr>
            <a:r>
              <a:rPr lang="en-US" altLang="zh-CN" b="1">
                <a:solidFill>
                  <a:schemeClr val="folHlink"/>
                </a:solidFill>
                <a:latin typeface="宋体" panose="02010600030101010101" pitchFamily="2" charset="-122"/>
              </a:rPr>
              <a:t>④ </a:t>
            </a:r>
            <a:r>
              <a:rPr lang="zh-CN" altLang="en-US" b="1">
                <a:latin typeface="宋体" panose="02010600030101010101" pitchFamily="2" charset="-122"/>
              </a:rPr>
              <a:t>重复</a:t>
            </a:r>
            <a:r>
              <a:rPr lang="zh-CN" altLang="en-US" b="1">
                <a:solidFill>
                  <a:schemeClr val="folHlink"/>
                </a:solidFill>
                <a:latin typeface="宋体" panose="02010600030101010101" pitchFamily="2" charset="-122"/>
              </a:rPr>
              <a:t>②</a:t>
            </a:r>
            <a:r>
              <a:rPr lang="zh-CN" altLang="en-US" b="1"/>
              <a:t>，</a:t>
            </a:r>
            <a:r>
              <a:rPr lang="zh-CN" altLang="en-US" b="1">
                <a:solidFill>
                  <a:schemeClr val="folHlink"/>
                </a:solidFill>
                <a:latin typeface="宋体" panose="02010600030101010101" pitchFamily="2" charset="-122"/>
              </a:rPr>
              <a:t>③</a:t>
            </a:r>
            <a:r>
              <a:rPr lang="zh-CN" altLang="en-US" b="1"/>
              <a:t>，直到</a:t>
            </a:r>
            <a:r>
              <a:rPr lang="en-US" altLang="zh-CN" b="1"/>
              <a:t>S=V</a:t>
            </a:r>
            <a:r>
              <a:rPr lang="zh-CN" altLang="en-US" b="1"/>
              <a:t>为止</a:t>
            </a:r>
            <a:r>
              <a:rPr lang="zh-CN" altLang="en-US" b="1">
                <a:latin typeface="宋体" panose="02010600030101010101" pitchFamily="2" charset="-122"/>
              </a:rPr>
              <a:t>。</a:t>
            </a:r>
          </a:p>
        </p:txBody>
      </p:sp>
    </p:spTree>
    <p:extLst>
      <p:ext uri="{BB962C8B-B14F-4D97-AF65-F5344CB8AC3E}">
        <p14:creationId xmlns:p14="http://schemas.microsoft.com/office/powerpoint/2010/main" val="37615428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5CA8BD9B-3602-8845-B0B1-25FE471F5882}"/>
              </a:ext>
            </a:extLst>
          </p:cNvPr>
          <p:cNvSpPr>
            <a:spLocks noGrp="1" noChangeArrowheads="1"/>
          </p:cNvSpPr>
          <p:nvPr>
            <p:ph type="body" idx="1"/>
          </p:nvPr>
        </p:nvSpPr>
        <p:spPr>
          <a:xfrm>
            <a:off x="1676400" y="271464"/>
            <a:ext cx="8839200" cy="6397625"/>
          </a:xfrm>
        </p:spPr>
        <p:txBody>
          <a:bodyPr/>
          <a:lstStyle/>
          <a:p>
            <a:pPr marL="0" indent="0">
              <a:lnSpc>
                <a:spcPct val="110000"/>
              </a:lnSpc>
              <a:buNone/>
            </a:pPr>
            <a:r>
              <a:rPr lang="en-US" altLang="zh-CN" sz="4400" b="1">
                <a:solidFill>
                  <a:schemeClr val="tx2"/>
                </a:solidFill>
              </a:rPr>
              <a:t>4</a:t>
            </a:r>
            <a:r>
              <a:rPr lang="en-US" altLang="zh-CN" sz="4400" b="1">
                <a:solidFill>
                  <a:schemeClr val="tx2"/>
                </a:solidFill>
                <a:latin typeface="宋体" panose="02010600030101010101" pitchFamily="2" charset="-122"/>
              </a:rPr>
              <a:t> </a:t>
            </a:r>
            <a:r>
              <a:rPr lang="zh-CN" altLang="en-US" sz="4400" b="1">
                <a:solidFill>
                  <a:schemeClr val="tx2"/>
                </a:solidFill>
                <a:latin typeface="楷体_GB2312" pitchFamily="49" charset="-122"/>
                <a:ea typeface="楷体_GB2312" pitchFamily="49" charset="-122"/>
              </a:rPr>
              <a:t>算法实现</a:t>
            </a:r>
          </a:p>
          <a:p>
            <a:pPr marL="0" indent="0">
              <a:lnSpc>
                <a:spcPct val="110000"/>
              </a:lnSpc>
              <a:buNone/>
            </a:pPr>
            <a:r>
              <a:rPr lang="zh-CN" altLang="en-US" b="1">
                <a:latin typeface="宋体" panose="02010600030101010101" pitchFamily="2" charset="-122"/>
              </a:rPr>
              <a:t>    </a:t>
            </a:r>
            <a:r>
              <a:rPr lang="zh-CN" altLang="en-US" sz="2800" b="1">
                <a:latin typeface="宋体" panose="02010600030101010101" pitchFamily="2" charset="-122"/>
              </a:rPr>
              <a:t>用带权的邻接</a:t>
            </a:r>
            <a:r>
              <a:rPr lang="zh-CN" altLang="en-US" sz="2800" b="1"/>
              <a:t>矩阵表示有向图</a:t>
            </a:r>
            <a:r>
              <a:rPr lang="zh-CN" altLang="en-US" sz="2800" b="1">
                <a:latin typeface="宋体" panose="02010600030101010101" pitchFamily="2" charset="-122"/>
              </a:rPr>
              <a:t>，</a:t>
            </a:r>
            <a:r>
              <a:rPr lang="zh-CN" altLang="en-US" sz="2800" b="1"/>
              <a:t> 对</a:t>
            </a:r>
            <a:r>
              <a:rPr lang="en-US" altLang="zh-CN" sz="2800" b="1"/>
              <a:t>Prim</a:t>
            </a:r>
            <a:r>
              <a:rPr lang="zh-CN" altLang="en-US" sz="2800" b="1"/>
              <a:t>算法略加改动就成了</a:t>
            </a:r>
            <a:r>
              <a:rPr lang="en-US" altLang="zh-CN" sz="2800" b="1"/>
              <a:t>Dijkstra</a:t>
            </a:r>
            <a:r>
              <a:rPr lang="zh-CN" altLang="en-US" sz="2800" b="1"/>
              <a:t>算法</a:t>
            </a:r>
            <a:r>
              <a:rPr lang="zh-CN" altLang="en-US" sz="2800" b="1">
                <a:latin typeface="宋体" panose="02010600030101010101" pitchFamily="2" charset="-122"/>
              </a:rPr>
              <a:t>，将</a:t>
            </a:r>
            <a:r>
              <a:rPr lang="en-US" altLang="zh-CN" sz="2800" b="1"/>
              <a:t>Prim</a:t>
            </a:r>
            <a:r>
              <a:rPr lang="zh-CN" altLang="en-US" sz="2800" b="1"/>
              <a:t>算法中求每个顶点</a:t>
            </a:r>
            <a:r>
              <a:rPr lang="en-US" altLang="zh-CN" sz="2800" b="1"/>
              <a:t>V</a:t>
            </a:r>
            <a:r>
              <a:rPr lang="en-US" altLang="zh-CN" sz="2800" b="1" baseline="-18000"/>
              <a:t>k</a:t>
            </a:r>
            <a:r>
              <a:rPr lang="zh-CN" altLang="en-US" sz="2800" b="1"/>
              <a:t>的</a:t>
            </a:r>
            <a:r>
              <a:rPr lang="en-US" altLang="zh-CN" sz="2800" b="1"/>
              <a:t>lowcost</a:t>
            </a:r>
            <a:r>
              <a:rPr lang="zh-CN" altLang="en-US" sz="2800" b="1"/>
              <a:t>值用</a:t>
            </a:r>
            <a:r>
              <a:rPr lang="en-US" altLang="zh-CN" sz="2800" b="1"/>
              <a:t>dist[k]</a:t>
            </a:r>
            <a:r>
              <a:rPr lang="zh-CN" altLang="en-US" sz="2800" b="1"/>
              <a:t>代替即可</a:t>
            </a:r>
            <a:r>
              <a:rPr lang="zh-CN" altLang="en-US" sz="2800" b="1">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latin typeface="宋体" panose="02010600030101010101" pitchFamily="2" charset="-122"/>
              </a:rPr>
              <a:t>设数组</a:t>
            </a:r>
            <a:r>
              <a:rPr lang="en-US" altLang="zh-CN" b="1"/>
              <a:t>pre[n]</a:t>
            </a:r>
            <a:r>
              <a:rPr lang="zh-CN" altLang="en-US" b="1"/>
              <a:t>保存从</a:t>
            </a:r>
            <a:r>
              <a:rPr lang="en-US" altLang="zh-CN" b="1"/>
              <a:t>V</a:t>
            </a:r>
            <a:r>
              <a:rPr lang="en-US" altLang="zh-CN" b="1" baseline="-18000"/>
              <a:t>s</a:t>
            </a:r>
            <a:r>
              <a:rPr lang="zh-CN" altLang="en-US" b="1"/>
              <a:t>到其它顶点的</a:t>
            </a:r>
            <a:r>
              <a:rPr lang="zh-CN" altLang="en-US" b="1">
                <a:latin typeface="宋体" panose="02010600030101010101" pitchFamily="2" charset="-122"/>
              </a:rPr>
              <a:t>最短路径。</a:t>
            </a:r>
            <a:r>
              <a:rPr lang="zh-CN" altLang="en-US" b="1"/>
              <a:t>若</a:t>
            </a:r>
            <a:r>
              <a:rPr lang="en-US" altLang="zh-CN" b="1"/>
              <a:t>pre[i]=k</a:t>
            </a:r>
            <a:r>
              <a:rPr lang="zh-CN" altLang="en-US" b="1">
                <a:latin typeface="宋体" panose="02010600030101010101" pitchFamily="2" charset="-122"/>
              </a:rPr>
              <a:t>，表示从</a:t>
            </a:r>
            <a:r>
              <a:rPr lang="en-US" altLang="zh-CN" b="1"/>
              <a:t>V</a:t>
            </a:r>
            <a:r>
              <a:rPr lang="en-US" altLang="zh-CN" b="1" baseline="-18000"/>
              <a:t>s </a:t>
            </a:r>
            <a:r>
              <a:rPr lang="zh-CN" altLang="en-US" b="1"/>
              <a:t>到</a:t>
            </a:r>
            <a:r>
              <a:rPr lang="en-US" altLang="zh-CN" b="1"/>
              <a:t>V</a:t>
            </a:r>
            <a:r>
              <a:rPr lang="en-US" altLang="zh-CN" b="1" baseline="-18000"/>
              <a:t>i</a:t>
            </a:r>
            <a:r>
              <a:rPr lang="zh-CN" altLang="en-US" b="1"/>
              <a:t>的</a:t>
            </a:r>
            <a:r>
              <a:rPr lang="zh-CN" altLang="en-US" b="1">
                <a:latin typeface="宋体" panose="02010600030101010101" pitchFamily="2" charset="-122"/>
              </a:rPr>
              <a:t>最短路径中，</a:t>
            </a:r>
            <a:r>
              <a:rPr lang="en-US" altLang="zh-CN" b="1"/>
              <a:t>V</a:t>
            </a:r>
            <a:r>
              <a:rPr lang="en-US" altLang="zh-CN" b="1" baseline="-18000"/>
              <a:t>i</a:t>
            </a:r>
            <a:r>
              <a:rPr lang="zh-CN" altLang="en-US" b="1"/>
              <a:t>的</a:t>
            </a:r>
            <a:r>
              <a:rPr lang="zh-CN" altLang="en-US" b="1">
                <a:solidFill>
                  <a:schemeClr val="folHlink"/>
                </a:solidFill>
              </a:rPr>
              <a:t>前一个</a:t>
            </a:r>
            <a:r>
              <a:rPr lang="zh-CN" altLang="en-US" b="1">
                <a:solidFill>
                  <a:schemeClr val="folHlink"/>
                </a:solidFill>
                <a:latin typeface="宋体" panose="02010600030101010101" pitchFamily="2" charset="-122"/>
              </a:rPr>
              <a:t>顶点</a:t>
            </a:r>
            <a:r>
              <a:rPr lang="zh-CN" altLang="en-US" b="1">
                <a:latin typeface="宋体" panose="02010600030101010101" pitchFamily="2" charset="-122"/>
              </a:rPr>
              <a:t>是</a:t>
            </a:r>
            <a:r>
              <a:rPr lang="en-US" altLang="zh-CN" b="1"/>
              <a:t>V</a:t>
            </a:r>
            <a:r>
              <a:rPr lang="en-US" altLang="zh-CN" b="1" baseline="-18000"/>
              <a:t>k</a:t>
            </a:r>
            <a:r>
              <a:rPr lang="zh-CN" altLang="en-US" b="1">
                <a:latin typeface="宋体" panose="02010600030101010101" pitchFamily="2" charset="-122"/>
              </a:rPr>
              <a:t>，即最短路径序列是</a:t>
            </a:r>
            <a:r>
              <a:rPr lang="en-US" altLang="zh-CN" b="1"/>
              <a:t>(V</a:t>
            </a:r>
            <a:r>
              <a:rPr lang="en-US" altLang="zh-CN" b="1" baseline="-18000"/>
              <a:t>s </a:t>
            </a:r>
            <a:r>
              <a:rPr lang="en-US" altLang="zh-CN" b="1"/>
              <a:t>, </a:t>
            </a:r>
            <a:r>
              <a:rPr lang="en-US" altLang="zh-CN" b="1">
                <a:cs typeface="Times New Roman" panose="02020603050405020304" pitchFamily="18" charset="0"/>
              </a:rPr>
              <a:t>…</a:t>
            </a:r>
            <a:r>
              <a:rPr lang="en-US" altLang="zh-CN" b="1"/>
              <a:t>, V</a:t>
            </a:r>
            <a:r>
              <a:rPr lang="en-US" altLang="zh-CN" b="1" baseline="-18000"/>
              <a:t>k  </a:t>
            </a:r>
            <a:r>
              <a:rPr lang="en-US" altLang="zh-CN" b="1"/>
              <a:t>, V</a:t>
            </a:r>
            <a:r>
              <a:rPr lang="en-US" altLang="zh-CN" b="1" baseline="-18000"/>
              <a:t>i</a:t>
            </a:r>
            <a:r>
              <a:rPr lang="en-US" altLang="zh-CN" b="1"/>
              <a:t>) </a:t>
            </a:r>
            <a:r>
              <a:rPr lang="zh-CN" altLang="en-US" b="1">
                <a:latin typeface="宋体" panose="02010600030101010101" pitchFamily="2" charset="-122"/>
              </a:rPr>
              <a:t>。</a:t>
            </a:r>
            <a:r>
              <a:rPr lang="zh-CN" altLang="en-US" b="1"/>
              <a:t> </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设数组</a:t>
            </a:r>
            <a:r>
              <a:rPr lang="en-US" altLang="zh-CN" b="1"/>
              <a:t>final[n]</a:t>
            </a:r>
            <a:r>
              <a:rPr lang="zh-CN" altLang="en-US" b="1">
                <a:latin typeface="宋体" panose="02010600030101010101" pitchFamily="2" charset="-122"/>
              </a:rPr>
              <a:t>，标识一个顶点是否已加入</a:t>
            </a:r>
            <a:r>
              <a:rPr lang="en-US" altLang="zh-CN" b="1"/>
              <a:t>S</a:t>
            </a:r>
            <a:r>
              <a:rPr lang="zh-CN" altLang="en-US" b="1">
                <a:latin typeface="宋体" panose="02010600030101010101" pitchFamily="2" charset="-122"/>
              </a:rPr>
              <a:t>中。</a:t>
            </a:r>
          </a:p>
          <a:p>
            <a:pPr marL="0" indent="0">
              <a:lnSpc>
                <a:spcPct val="110000"/>
              </a:lnSpc>
              <a:buNone/>
            </a:pPr>
            <a:r>
              <a:rPr lang="zh-CN" altLang="en-US" sz="3600" b="1">
                <a:solidFill>
                  <a:schemeClr val="folHlink"/>
                </a:solidFill>
                <a:latin typeface="宋体" panose="02010600030101010101" pitchFamily="2" charset="-122"/>
              </a:rPr>
              <a:t>算法实现的关键</a:t>
            </a:r>
            <a:endParaRPr lang="zh-CN" altLang="en-US" sz="3600" b="1">
              <a:latin typeface="宋体" panose="02010600030101010101" pitchFamily="2" charset="-122"/>
            </a:endParaRPr>
          </a:p>
          <a:p>
            <a:pPr marL="0" indent="0">
              <a:lnSpc>
                <a:spcPct val="110000"/>
              </a:lnSpc>
              <a:buNone/>
            </a:pPr>
            <a:r>
              <a:rPr lang="zh-CN" altLang="en-US" b="1">
                <a:latin typeface="宋体" panose="02010600030101010101" pitchFamily="2" charset="-122"/>
              </a:rPr>
              <a:t>    </a:t>
            </a:r>
            <a:r>
              <a:rPr lang="zh-CN" altLang="en-US" sz="2800" b="1">
                <a:latin typeface="宋体" panose="02010600030101010101" pitchFamily="2" charset="-122"/>
              </a:rPr>
              <a:t>待求点的最短路径长度本身就是待求的，又如何找出其中的最短呢？</a:t>
            </a:r>
          </a:p>
        </p:txBody>
      </p:sp>
    </p:spTree>
    <p:extLst>
      <p:ext uri="{BB962C8B-B14F-4D97-AF65-F5344CB8AC3E}">
        <p14:creationId xmlns:p14="http://schemas.microsoft.com/office/powerpoint/2010/main" val="45646472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3554" name="Rectangle 2">
            <a:extLst>
              <a:ext uri="{FF2B5EF4-FFF2-40B4-BE49-F238E27FC236}">
                <a16:creationId xmlns:a16="http://schemas.microsoft.com/office/drawing/2014/main" id="{37EBAFCC-36AB-3244-9278-31A0D47A426E}"/>
              </a:ext>
            </a:extLst>
          </p:cNvPr>
          <p:cNvSpPr>
            <a:spLocks noChangeArrowheads="1"/>
          </p:cNvSpPr>
          <p:nvPr/>
        </p:nvSpPr>
        <p:spPr bwMode="auto">
          <a:xfrm>
            <a:off x="1676401" y="260350"/>
            <a:ext cx="8812213"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BOOLEAN  final[MAX_VEX] ;</a:t>
            </a:r>
          </a:p>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int  pre[MAX_VEX] , dist[MAX_VEX] ;</a:t>
            </a:r>
            <a:endParaRPr lang="en-US" altLang="zh-CN" sz="2800" b="1">
              <a:solidFill>
                <a:srgbClr val="FFFFFF"/>
              </a:solidFill>
              <a:latin typeface="宋体" panose="02010600030101010101" pitchFamily="2" charset="-122"/>
            </a:endParaRPr>
          </a:p>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void Dijkstra_path (AdjGraph *G, int v)</a:t>
            </a:r>
          </a:p>
          <a:p>
            <a:pPr eaLnBrk="1" fontAlgn="base" hangingPunct="1">
              <a:lnSpc>
                <a:spcPct val="110000"/>
              </a:lnSpc>
              <a:spcBef>
                <a:spcPct val="10000"/>
              </a:spcBef>
              <a:spcAft>
                <a:spcPct val="0"/>
              </a:spcAft>
              <a:buClr>
                <a:srgbClr val="3366FF"/>
              </a:buClr>
              <a:buSzPct val="80000"/>
            </a:pPr>
            <a:r>
              <a:rPr lang="en-US" altLang="zh-CN" b="1">
                <a:solidFill>
                  <a:srgbClr val="FFFFFF"/>
                </a:solidFill>
              </a:rPr>
              <a:t>           /*   </a:t>
            </a:r>
            <a:r>
              <a:rPr lang="zh-CN" altLang="en-US" b="1">
                <a:solidFill>
                  <a:srgbClr val="FFFFFF"/>
                </a:solidFill>
              </a:rPr>
              <a:t>从图</a:t>
            </a:r>
            <a:r>
              <a:rPr lang="en-US" altLang="zh-CN" b="1">
                <a:solidFill>
                  <a:srgbClr val="FFFFFF"/>
                </a:solidFill>
              </a:rPr>
              <a:t>G</a:t>
            </a:r>
            <a:r>
              <a:rPr lang="zh-CN" altLang="en-US" b="1">
                <a:solidFill>
                  <a:srgbClr val="FFFFFF"/>
                </a:solidFill>
              </a:rPr>
              <a:t>中的顶点</a:t>
            </a:r>
            <a:r>
              <a:rPr lang="en-US" altLang="zh-CN" b="1">
                <a:solidFill>
                  <a:srgbClr val="FFFFFF"/>
                </a:solidFill>
              </a:rPr>
              <a:t>v</a:t>
            </a:r>
            <a:r>
              <a:rPr lang="zh-CN" altLang="en-US" b="1">
                <a:solidFill>
                  <a:srgbClr val="FFFFFF"/>
                </a:solidFill>
              </a:rPr>
              <a:t>出发到其余各顶点的最短路径    *</a:t>
            </a:r>
            <a:r>
              <a:rPr lang="en-US" altLang="zh-CN" b="1">
                <a:solidFill>
                  <a:srgbClr val="FFFFFF"/>
                </a:solidFill>
              </a:rPr>
              <a:t>/</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int j, k, m, min ;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 j=0; j&lt;G-&gt;vexnum; j++)</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pre[j]=v ;  final[j]=FALSE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dist[j]=G-&gt;adj[v][j]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各数组的初始化  *</a:t>
            </a:r>
            <a:r>
              <a:rPr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dist[v]=0 ; final[v]=TRUE ;</a:t>
            </a:r>
            <a:r>
              <a:rPr lang="en-US" altLang="zh-CN" b="1">
                <a:solidFill>
                  <a:srgbClr val="FFFFFF"/>
                </a:solidFill>
              </a:rPr>
              <a:t>      /*  </a:t>
            </a:r>
            <a:r>
              <a:rPr lang="zh-CN" altLang="en-US" b="1">
                <a:solidFill>
                  <a:srgbClr val="FFFFFF"/>
                </a:solidFill>
              </a:rPr>
              <a:t>设置</a:t>
            </a:r>
            <a:r>
              <a:rPr lang="en-US" altLang="zh-CN" b="1">
                <a:solidFill>
                  <a:srgbClr val="FFFFFF"/>
                </a:solidFill>
              </a:rPr>
              <a:t>S={v}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 j=0; j&lt;G-&gt;vexnum-1; j++) </a:t>
            </a:r>
            <a:r>
              <a:rPr lang="en-US" altLang="zh-CN" b="1">
                <a:solidFill>
                  <a:srgbClr val="FFFFFF"/>
                </a:solidFill>
              </a:rPr>
              <a:t>/*  </a:t>
            </a:r>
            <a:r>
              <a:rPr lang="zh-CN" altLang="en-US" b="1">
                <a:solidFill>
                  <a:srgbClr val="FFFFFF"/>
                </a:solidFill>
              </a:rPr>
              <a:t>其余</a:t>
            </a:r>
            <a:r>
              <a:rPr lang="en-US" altLang="zh-CN" b="1">
                <a:solidFill>
                  <a:srgbClr val="FFFFFF"/>
                </a:solidFill>
              </a:rPr>
              <a:t>n-1</a:t>
            </a:r>
            <a:r>
              <a:rPr lang="zh-CN" altLang="en-US" b="1">
                <a:solidFill>
                  <a:srgbClr val="FFFFFF"/>
                </a:solidFill>
              </a:rPr>
              <a:t>个顶点  *</a:t>
            </a:r>
            <a:r>
              <a:rPr lang="en-US" altLang="zh-CN" b="1">
                <a:solidFill>
                  <a:srgbClr val="FFFFFF"/>
                </a:solidFill>
              </a:rPr>
              <a:t>/</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m=0 ;</a:t>
            </a:r>
          </a:p>
        </p:txBody>
      </p:sp>
    </p:spTree>
    <p:extLst>
      <p:ext uri="{BB962C8B-B14F-4D97-AF65-F5344CB8AC3E}">
        <p14:creationId xmlns:p14="http://schemas.microsoft.com/office/powerpoint/2010/main" val="2503417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4578" name="Rectangle 2">
            <a:extLst>
              <a:ext uri="{FF2B5EF4-FFF2-40B4-BE49-F238E27FC236}">
                <a16:creationId xmlns:a16="http://schemas.microsoft.com/office/drawing/2014/main" id="{364F725B-6EC3-4D44-8867-BEA813D8CFC8}"/>
              </a:ext>
            </a:extLst>
          </p:cNvPr>
          <p:cNvSpPr>
            <a:spLocks noChangeArrowheads="1"/>
          </p:cNvSpPr>
          <p:nvPr/>
        </p:nvSpPr>
        <p:spPr bwMode="auto">
          <a:xfrm>
            <a:off x="1676401" y="223838"/>
            <a:ext cx="8812213" cy="658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spcBef>
                <a:spcPct val="10000"/>
              </a:spcBef>
              <a:spcAft>
                <a:spcPct val="0"/>
              </a:spcAft>
              <a:buClr>
                <a:srgbClr val="3366FF"/>
              </a:buClr>
              <a:buSzPct val="80000"/>
            </a:pPr>
            <a:r>
              <a:rPr lang="en-US" altLang="zh-CN" sz="2800" b="1">
                <a:solidFill>
                  <a:srgbClr val="FFFFFF"/>
                </a:solidFill>
              </a:rPr>
              <a:t>while (final[m])  m++;   </a:t>
            </a:r>
            <a:r>
              <a:rPr lang="en-US" altLang="zh-CN" b="1">
                <a:solidFill>
                  <a:srgbClr val="FFFFFF"/>
                </a:solidFill>
              </a:rPr>
              <a:t>/*  </a:t>
            </a:r>
            <a:r>
              <a:rPr lang="zh-CN" altLang="en-US" b="1">
                <a:solidFill>
                  <a:srgbClr val="FFFFFF"/>
                </a:solidFill>
              </a:rPr>
              <a:t>找不在</a:t>
            </a:r>
            <a:r>
              <a:rPr lang="en-US" altLang="zh-CN" b="1">
                <a:solidFill>
                  <a:srgbClr val="FFFFFF"/>
                </a:solidFill>
              </a:rPr>
              <a:t>S</a:t>
            </a:r>
            <a:r>
              <a:rPr lang="zh-CN" altLang="en-US" b="1">
                <a:solidFill>
                  <a:srgbClr val="FFFFFF"/>
                </a:solidFill>
              </a:rPr>
              <a:t>中的顶点</a:t>
            </a:r>
            <a:r>
              <a:rPr lang="en-US" altLang="zh-CN" b="1">
                <a:solidFill>
                  <a:srgbClr val="FFFFFF"/>
                </a:solidFill>
              </a:rPr>
              <a:t>v</a:t>
            </a:r>
            <a:r>
              <a:rPr lang="en-US" altLang="zh-CN" b="1" baseline="-18000">
                <a:solidFill>
                  <a:srgbClr val="FFFFFF"/>
                </a:solidFill>
              </a:rPr>
              <a:t>k </a:t>
            </a:r>
            <a:r>
              <a:rPr lang="en-US" altLang="zh-CN" b="1">
                <a:solidFill>
                  <a:srgbClr val="FFFFFF"/>
                </a:solidFill>
              </a:rPr>
              <a:t>*/</a:t>
            </a:r>
          </a:p>
          <a:p>
            <a:pPr lvl="4" eaLnBrk="1" fontAlgn="base" hangingPunct="1">
              <a:spcBef>
                <a:spcPct val="10000"/>
              </a:spcBef>
              <a:spcAft>
                <a:spcPct val="0"/>
              </a:spcAft>
              <a:buClr>
                <a:srgbClr val="3366FF"/>
              </a:buClr>
              <a:buSzPct val="80000"/>
            </a:pPr>
            <a:r>
              <a:rPr lang="en-US" altLang="zh-CN" sz="2800" b="1">
                <a:solidFill>
                  <a:srgbClr val="FFFFFF"/>
                </a:solidFill>
              </a:rPr>
              <a:t>min=INFINITY ; </a:t>
            </a:r>
          </a:p>
          <a:p>
            <a:pPr lvl="4" eaLnBrk="1" fontAlgn="base" hangingPunct="1">
              <a:spcBef>
                <a:spcPct val="10000"/>
              </a:spcBef>
              <a:spcAft>
                <a:spcPct val="0"/>
              </a:spcAft>
              <a:buClr>
                <a:srgbClr val="3366FF"/>
              </a:buClr>
              <a:buSzPct val="80000"/>
            </a:pPr>
            <a:r>
              <a:rPr lang="en-US" altLang="zh-CN" sz="2800" b="1">
                <a:solidFill>
                  <a:srgbClr val="FFFFFF"/>
                </a:solidFill>
              </a:rPr>
              <a:t>for ( k=0; k&lt;G-&gt;vexnum; k++)</a:t>
            </a:r>
          </a:p>
          <a:p>
            <a:pPr lvl="4" eaLnBrk="1" fontAlgn="base" hangingPunct="1">
              <a:spcBef>
                <a:spcPct val="10000"/>
              </a:spcBef>
              <a:spcAft>
                <a:spcPct val="0"/>
              </a:spcAft>
              <a:buClr>
                <a:srgbClr val="3366FF"/>
              </a:buClr>
              <a:buSzPct val="80000"/>
            </a:pPr>
            <a:r>
              <a:rPr lang="en-US" altLang="zh-CN" sz="2800" b="1">
                <a:solidFill>
                  <a:srgbClr val="FFFFFF"/>
                </a:solidFill>
              </a:rPr>
              <a:t>    {  if  (!final[k]&amp;&amp;dist[m]&lt;min)</a:t>
            </a:r>
          </a:p>
          <a:p>
            <a:pPr lvl="4" eaLnBrk="1" fontAlgn="base" hangingPunct="1">
              <a:spcBef>
                <a:spcPct val="10000"/>
              </a:spcBef>
              <a:spcAft>
                <a:spcPct val="0"/>
              </a:spcAft>
              <a:buClr>
                <a:srgbClr val="3366FF"/>
              </a:buClr>
              <a:buSzPct val="80000"/>
            </a:pPr>
            <a:r>
              <a:rPr lang="en-US" altLang="zh-CN" sz="2800" b="1">
                <a:solidFill>
                  <a:srgbClr val="FFFFFF"/>
                </a:solidFill>
              </a:rPr>
              <a:t>            {   min=dist[k] ;  m=k ; }</a:t>
            </a:r>
          </a:p>
          <a:p>
            <a:pPr lvl="4" eaLnBrk="1" fontAlgn="base" hangingPunct="1">
              <a:spcBef>
                <a:spcPct val="10000"/>
              </a:spcBef>
              <a:spcAft>
                <a:spcPct val="0"/>
              </a:spcAft>
              <a:buClr>
                <a:srgbClr val="3366FF"/>
              </a:buClr>
              <a:buSzPct val="80000"/>
            </a:pPr>
            <a:r>
              <a:rPr lang="en-US" altLang="zh-CN" sz="2800" b="1">
                <a:solidFill>
                  <a:srgbClr val="FFFFFF"/>
                </a:solidFill>
              </a:rPr>
              <a:t>    }     </a:t>
            </a:r>
            <a:r>
              <a:rPr lang="en-US" altLang="zh-CN" b="1">
                <a:solidFill>
                  <a:srgbClr val="FFFFFF"/>
                </a:solidFill>
              </a:rPr>
              <a:t>/* </a:t>
            </a:r>
            <a:r>
              <a:rPr lang="zh-CN" altLang="en-US" b="1">
                <a:solidFill>
                  <a:srgbClr val="FFFFFF"/>
                </a:solidFill>
              </a:rPr>
              <a:t>求出当前最小的</a:t>
            </a:r>
            <a:r>
              <a:rPr lang="en-US" altLang="zh-CN" b="1">
                <a:solidFill>
                  <a:srgbClr val="FFFFFF"/>
                </a:solidFill>
              </a:rPr>
              <a:t>dist[k]</a:t>
            </a:r>
            <a:r>
              <a:rPr lang="zh-CN" altLang="en-US" b="1">
                <a:solidFill>
                  <a:srgbClr val="FFFFFF"/>
                </a:solidFill>
              </a:rPr>
              <a:t>值  *</a:t>
            </a:r>
            <a:r>
              <a:rPr lang="en-US" altLang="zh-CN" b="1">
                <a:solidFill>
                  <a:srgbClr val="FFFFFF"/>
                </a:solidFill>
              </a:rPr>
              <a:t>/</a:t>
            </a:r>
          </a:p>
          <a:p>
            <a:pPr lvl="4" eaLnBrk="1" fontAlgn="base" hangingPunct="1">
              <a:spcBef>
                <a:spcPct val="10000"/>
              </a:spcBef>
              <a:spcAft>
                <a:spcPct val="0"/>
              </a:spcAft>
              <a:buClr>
                <a:srgbClr val="3366FF"/>
              </a:buClr>
              <a:buSzPct val="80000"/>
            </a:pPr>
            <a:r>
              <a:rPr lang="en-US" altLang="zh-CN" sz="2800" b="1">
                <a:solidFill>
                  <a:srgbClr val="FFFFFF"/>
                </a:solidFill>
              </a:rPr>
              <a:t>final[m]=TRUE ;      </a:t>
            </a:r>
            <a:r>
              <a:rPr lang="en-US" altLang="zh-CN" b="1">
                <a:solidFill>
                  <a:srgbClr val="FFFFFF"/>
                </a:solidFill>
              </a:rPr>
              <a:t>/*  </a:t>
            </a:r>
            <a:r>
              <a:rPr lang="zh-CN" altLang="en-US" b="1">
                <a:solidFill>
                  <a:srgbClr val="FFFFFF"/>
                </a:solidFill>
              </a:rPr>
              <a:t>将第</a:t>
            </a:r>
            <a:r>
              <a:rPr lang="en-US" altLang="zh-CN" b="1">
                <a:solidFill>
                  <a:srgbClr val="FFFFFF"/>
                </a:solidFill>
              </a:rPr>
              <a:t>k</a:t>
            </a:r>
            <a:r>
              <a:rPr lang="zh-CN" altLang="en-US" b="1">
                <a:solidFill>
                  <a:srgbClr val="FFFFFF"/>
                </a:solidFill>
              </a:rPr>
              <a:t>个顶点并入</a:t>
            </a:r>
            <a:r>
              <a:rPr lang="en-US" altLang="zh-CN" b="1">
                <a:solidFill>
                  <a:srgbClr val="FFFFFF"/>
                </a:solidFill>
              </a:rPr>
              <a:t>S</a:t>
            </a:r>
            <a:r>
              <a:rPr lang="zh-CN" altLang="en-US" b="1">
                <a:solidFill>
                  <a:srgbClr val="FFFFFF"/>
                </a:solidFill>
              </a:rPr>
              <a:t>中  *</a:t>
            </a:r>
            <a:r>
              <a:rPr lang="en-US" altLang="zh-CN" b="1">
                <a:solidFill>
                  <a:srgbClr val="FFFFFF"/>
                </a:solidFill>
              </a:rPr>
              <a:t>/</a:t>
            </a:r>
          </a:p>
          <a:p>
            <a:pPr lvl="4" eaLnBrk="1" fontAlgn="base" hangingPunct="1">
              <a:spcBef>
                <a:spcPct val="10000"/>
              </a:spcBef>
              <a:spcAft>
                <a:spcPct val="0"/>
              </a:spcAft>
              <a:buClr>
                <a:srgbClr val="3366FF"/>
              </a:buClr>
              <a:buSzPct val="80000"/>
            </a:pPr>
            <a:r>
              <a:rPr lang="en-US" altLang="zh-CN" sz="2800" b="1">
                <a:solidFill>
                  <a:srgbClr val="FFFFFF"/>
                </a:solidFill>
              </a:rPr>
              <a:t>for ( j=0; j&lt;G-&gt;vexnum; j++)</a:t>
            </a:r>
          </a:p>
          <a:p>
            <a:pPr lvl="4" eaLnBrk="1" fontAlgn="base" hangingPunct="1">
              <a:spcBef>
                <a:spcPct val="10000"/>
              </a:spcBef>
              <a:spcAft>
                <a:spcPct val="0"/>
              </a:spcAft>
              <a:buClr>
                <a:srgbClr val="3366FF"/>
              </a:buClr>
              <a:buSzPct val="80000"/>
            </a:pPr>
            <a:r>
              <a:rPr lang="en-US" altLang="zh-CN" sz="2800" b="1">
                <a:solidFill>
                  <a:srgbClr val="FFFFFF"/>
                </a:solidFill>
              </a:rPr>
              <a:t>    { if (!final[j]&amp;&amp;(dist[m]+G-&gt;adj[m][j]&lt;dist[j]))</a:t>
            </a:r>
          </a:p>
          <a:p>
            <a:pPr lvl="4" eaLnBrk="1" fontAlgn="base" hangingPunct="1">
              <a:spcBef>
                <a:spcPct val="10000"/>
              </a:spcBef>
              <a:spcAft>
                <a:spcPct val="0"/>
              </a:spcAft>
              <a:buClr>
                <a:srgbClr val="3366FF"/>
              </a:buClr>
              <a:buSzPct val="80000"/>
            </a:pPr>
            <a:r>
              <a:rPr lang="en-US" altLang="zh-CN" sz="2800" b="1">
                <a:solidFill>
                  <a:srgbClr val="FFFFFF"/>
                </a:solidFill>
              </a:rPr>
              <a:t>          {   dist[j]=dist[m]+G-&gt;adj[m][j] ; </a:t>
            </a:r>
          </a:p>
          <a:p>
            <a:pPr lvl="4" eaLnBrk="1" fontAlgn="base" hangingPunct="1">
              <a:spcBef>
                <a:spcPct val="10000"/>
              </a:spcBef>
              <a:spcAft>
                <a:spcPct val="0"/>
              </a:spcAft>
              <a:buClr>
                <a:srgbClr val="3366FF"/>
              </a:buClr>
              <a:buSzPct val="80000"/>
            </a:pPr>
            <a:r>
              <a:rPr lang="en-US" altLang="zh-CN" sz="2800" b="1">
                <a:solidFill>
                  <a:srgbClr val="FFFFFF"/>
                </a:solidFill>
              </a:rPr>
              <a:t>               pre[j]=m ;  </a:t>
            </a:r>
          </a:p>
          <a:p>
            <a:pPr lvl="4" eaLnBrk="1" fontAlgn="base" hangingPunct="1">
              <a:spcBef>
                <a:spcPct val="10000"/>
              </a:spcBef>
              <a:spcAft>
                <a:spcPct val="0"/>
              </a:spcAft>
              <a:buClr>
                <a:srgbClr val="3366FF"/>
              </a:buClr>
              <a:buSzPct val="80000"/>
            </a:pPr>
            <a:r>
              <a:rPr lang="en-US" altLang="zh-CN" sz="2800" b="1">
                <a:solidFill>
                  <a:srgbClr val="FFFFFF"/>
                </a:solidFill>
              </a:rPr>
              <a:t>          }</a:t>
            </a:r>
          </a:p>
          <a:p>
            <a:pPr lvl="4" eaLnBrk="1" fontAlgn="base" hangingPunct="1">
              <a:spcBef>
                <a:spcPct val="10000"/>
              </a:spcBef>
              <a:spcAft>
                <a:spcPct val="0"/>
              </a:spcAft>
              <a:buClr>
                <a:srgbClr val="3366FF"/>
              </a:buClr>
              <a:buSzPct val="80000"/>
            </a:pPr>
            <a:r>
              <a:rPr lang="en-US" altLang="zh-CN" sz="2800" b="1">
                <a:solidFill>
                  <a:srgbClr val="FFFFFF"/>
                </a:solidFill>
              </a:rPr>
              <a:t>     }     </a:t>
            </a:r>
            <a:r>
              <a:rPr lang="en-US" altLang="zh-CN" b="1">
                <a:solidFill>
                  <a:srgbClr val="FFFFFF"/>
                </a:solidFill>
              </a:rPr>
              <a:t>/* </a:t>
            </a:r>
            <a:r>
              <a:rPr lang="zh-CN" altLang="en-US" b="1">
                <a:solidFill>
                  <a:srgbClr val="FFFFFF"/>
                </a:solidFill>
              </a:rPr>
              <a:t>修改</a:t>
            </a:r>
            <a:r>
              <a:rPr lang="en-US" altLang="zh-CN" b="1">
                <a:solidFill>
                  <a:srgbClr val="FFFFFF"/>
                </a:solidFill>
              </a:rPr>
              <a:t>dist</a:t>
            </a:r>
            <a:r>
              <a:rPr lang="zh-CN" altLang="en-US" b="1">
                <a:solidFill>
                  <a:srgbClr val="FFFFFF"/>
                </a:solidFill>
              </a:rPr>
              <a:t>和</a:t>
            </a:r>
            <a:r>
              <a:rPr lang="en-US" altLang="zh-CN" b="1">
                <a:solidFill>
                  <a:srgbClr val="FFFFFF"/>
                </a:solidFill>
              </a:rPr>
              <a:t>pre</a:t>
            </a:r>
            <a:r>
              <a:rPr lang="zh-CN" altLang="en-US" b="1">
                <a:solidFill>
                  <a:srgbClr val="FFFFFF"/>
                </a:solidFill>
              </a:rPr>
              <a:t>数组的值  *</a:t>
            </a:r>
            <a:r>
              <a:rPr lang="en-US" altLang="zh-CN" b="1">
                <a:solidFill>
                  <a:srgbClr val="FFFFFF"/>
                </a:solidFill>
              </a:rPr>
              <a:t>/</a:t>
            </a:r>
            <a:r>
              <a:rPr lang="en-US" altLang="zh-CN" sz="2800" b="1">
                <a:solidFill>
                  <a:srgbClr val="FFFFFF"/>
                </a:solidFill>
              </a:rPr>
              <a:t>           </a:t>
            </a:r>
          </a:p>
        </p:txBody>
      </p:sp>
    </p:spTree>
    <p:extLst>
      <p:ext uri="{BB962C8B-B14F-4D97-AF65-F5344CB8AC3E}">
        <p14:creationId xmlns:p14="http://schemas.microsoft.com/office/powerpoint/2010/main" val="3636969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02" name="Rectangle 2">
            <a:extLst>
              <a:ext uri="{FF2B5EF4-FFF2-40B4-BE49-F238E27FC236}">
                <a16:creationId xmlns:a16="http://schemas.microsoft.com/office/drawing/2014/main" id="{96E4E639-468A-E24D-B744-281CBFC19C35}"/>
              </a:ext>
            </a:extLst>
          </p:cNvPr>
          <p:cNvSpPr>
            <a:spLocks noChangeArrowheads="1"/>
          </p:cNvSpPr>
          <p:nvPr/>
        </p:nvSpPr>
        <p:spPr bwMode="auto">
          <a:xfrm>
            <a:off x="1676401" y="331788"/>
            <a:ext cx="8812213" cy="561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找到最短路径  *</a:t>
            </a:r>
            <a:r>
              <a:rPr lang="en-US" altLang="zh-CN" b="1">
                <a:solidFill>
                  <a:srgbClr val="FFFFFF"/>
                </a:solidFill>
              </a:rPr>
              <a:t>/</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a:p>
            <a:pPr eaLnBrk="1" fontAlgn="base" hangingPunct="1">
              <a:lnSpc>
                <a:spcPct val="110000"/>
              </a:lnSpc>
              <a:spcBef>
                <a:spcPct val="20000"/>
              </a:spcBef>
              <a:spcAft>
                <a:spcPct val="0"/>
              </a:spcAft>
            </a:pPr>
            <a:r>
              <a:rPr lang="en-US" altLang="zh-CN" sz="4000" b="1">
                <a:solidFill>
                  <a:srgbClr val="FFCC66"/>
                </a:solidFill>
              </a:rPr>
              <a:t>5  </a:t>
            </a:r>
            <a:r>
              <a:rPr lang="zh-CN" altLang="en-US" sz="4000" b="1">
                <a:solidFill>
                  <a:srgbClr val="FFCC66"/>
                </a:solidFill>
                <a:ea typeface="楷体_GB2312" pitchFamily="49" charset="-122"/>
              </a:rPr>
              <a:t>算法分析</a:t>
            </a:r>
          </a:p>
          <a:p>
            <a:pPr eaLnBrk="1" fontAlgn="base" hangingPunct="1">
              <a:lnSpc>
                <a:spcPct val="110000"/>
              </a:lnSpc>
              <a:spcBef>
                <a:spcPct val="20000"/>
              </a:spcBef>
              <a:spcAft>
                <a:spcPct val="0"/>
              </a:spcAft>
            </a:pPr>
            <a:r>
              <a:rPr lang="zh-CN" altLang="en-US" b="1">
                <a:solidFill>
                  <a:srgbClr val="FFFFFF"/>
                </a:solidFill>
              </a:rPr>
              <a:t>         </a:t>
            </a:r>
            <a:r>
              <a:rPr lang="en-US" altLang="zh-CN" sz="2800" b="1">
                <a:solidFill>
                  <a:srgbClr val="FFFFFF"/>
                </a:solidFill>
              </a:rPr>
              <a:t>Dijkstra</a:t>
            </a:r>
            <a:r>
              <a:rPr lang="zh-CN" altLang="en-US" sz="2800" b="1">
                <a:solidFill>
                  <a:srgbClr val="FFFFFF"/>
                </a:solidFill>
              </a:rPr>
              <a:t>算法的主要执行是：</a:t>
            </a:r>
          </a:p>
          <a:p>
            <a:pPr lvl="1" eaLnBrk="1" fontAlgn="base" hangingPunct="1">
              <a:lnSpc>
                <a:spcPct val="110000"/>
              </a:lnSpc>
              <a:spcBef>
                <a:spcPct val="20000"/>
              </a:spcBef>
              <a:spcAft>
                <a:spcPct val="0"/>
              </a:spcAft>
            </a:pPr>
            <a:r>
              <a:rPr lang="zh-CN" altLang="en-US" sz="2800" b="1">
                <a:solidFill>
                  <a:srgbClr val="FFFF00"/>
                </a:solidFill>
                <a:latin typeface="宋体" panose="02010600030101010101" pitchFamily="2" charset="-122"/>
              </a:rPr>
              <a:t>◆</a:t>
            </a:r>
            <a:r>
              <a:rPr lang="zh-CN" altLang="en-US" sz="2800" b="1">
                <a:solidFill>
                  <a:srgbClr val="FFFF00"/>
                </a:solidFill>
              </a:rPr>
              <a:t> </a:t>
            </a:r>
            <a:r>
              <a:rPr lang="zh-CN" altLang="en-US" sz="2800" b="1">
                <a:solidFill>
                  <a:srgbClr val="FFFFFF"/>
                </a:solidFill>
              </a:rPr>
              <a:t>数组变量的初始化：时间复杂度是</a:t>
            </a:r>
            <a:r>
              <a:rPr lang="en-US" altLang="zh-CN" sz="2800" b="1">
                <a:solidFill>
                  <a:srgbClr val="FFFFFF"/>
                </a:solidFill>
              </a:rPr>
              <a:t>O(n) </a:t>
            </a:r>
            <a:r>
              <a:rPr lang="zh-CN" altLang="en-US" sz="2800" b="1">
                <a:solidFill>
                  <a:srgbClr val="FFFFFF"/>
                </a:solidFill>
              </a:rPr>
              <a:t>；</a:t>
            </a:r>
          </a:p>
          <a:p>
            <a:pPr lvl="1" eaLnBrk="1" fontAlgn="base" hangingPunct="1">
              <a:lnSpc>
                <a:spcPct val="110000"/>
              </a:lnSpc>
              <a:spcBef>
                <a:spcPct val="20000"/>
              </a:spcBef>
              <a:spcAft>
                <a:spcPct val="0"/>
              </a:spcAft>
            </a:pPr>
            <a:r>
              <a:rPr lang="zh-CN" altLang="en-US" sz="2800" b="1">
                <a:solidFill>
                  <a:srgbClr val="FFFF00"/>
                </a:solidFill>
              </a:rPr>
              <a:t>◆ </a:t>
            </a:r>
            <a:r>
              <a:rPr lang="zh-CN" altLang="en-US" sz="2800" b="1">
                <a:solidFill>
                  <a:srgbClr val="FFFFFF"/>
                </a:solidFill>
              </a:rPr>
              <a:t>求最短路径的二重循环：时间复杂度是</a:t>
            </a:r>
            <a:r>
              <a:rPr lang="en-US" altLang="zh-CN" sz="2800" b="1">
                <a:solidFill>
                  <a:srgbClr val="FFFFFF"/>
                </a:solidFill>
              </a:rPr>
              <a:t>O(n2) </a:t>
            </a:r>
            <a:r>
              <a:rPr lang="zh-CN" altLang="en-US" sz="2800" b="1">
                <a:solidFill>
                  <a:srgbClr val="FFFFFF"/>
                </a:solidFill>
              </a:rPr>
              <a:t>；</a:t>
            </a:r>
          </a:p>
          <a:p>
            <a:pPr eaLnBrk="1" fontAlgn="base" hangingPunct="1">
              <a:lnSpc>
                <a:spcPct val="110000"/>
              </a:lnSpc>
              <a:spcBef>
                <a:spcPct val="20000"/>
              </a:spcBef>
              <a:spcAft>
                <a:spcPct val="0"/>
              </a:spcAft>
            </a:pPr>
            <a:r>
              <a:rPr lang="zh-CN" altLang="en-US" sz="2800" b="1">
                <a:solidFill>
                  <a:srgbClr val="FFFF00"/>
                </a:solidFill>
              </a:rPr>
              <a:t> </a:t>
            </a:r>
            <a:r>
              <a:rPr lang="zh-CN" altLang="en-US" sz="2800" b="1">
                <a:solidFill>
                  <a:srgbClr val="FFFFFF"/>
                </a:solidFill>
              </a:rPr>
              <a:t>       因此，整个算法的时间复杂度是</a:t>
            </a:r>
            <a:r>
              <a:rPr lang="en-US" altLang="zh-CN" sz="2800" b="1">
                <a:solidFill>
                  <a:srgbClr val="FFFFFF"/>
                </a:solidFill>
              </a:rPr>
              <a:t>O(n2) </a:t>
            </a:r>
            <a:r>
              <a:rPr lang="zh-CN" altLang="en-US" sz="2800" b="1">
                <a:solidFill>
                  <a:srgbClr val="FFFFFF"/>
                </a:solidFill>
              </a:rPr>
              <a:t>。</a:t>
            </a:r>
          </a:p>
          <a:p>
            <a:pPr eaLnBrk="1" fontAlgn="base" hangingPunct="1">
              <a:lnSpc>
                <a:spcPct val="110000"/>
              </a:lnSpc>
              <a:spcBef>
                <a:spcPct val="20000"/>
              </a:spcBef>
              <a:spcAft>
                <a:spcPct val="0"/>
              </a:spcAft>
            </a:pPr>
            <a:r>
              <a:rPr lang="zh-CN" altLang="en-US" sz="2800" b="1">
                <a:solidFill>
                  <a:srgbClr val="FFFFFF"/>
                </a:solidFill>
              </a:rPr>
              <a:t>        对图</a:t>
            </a:r>
            <a:r>
              <a:rPr lang="en-US" altLang="zh-CN" sz="2800" b="1">
                <a:solidFill>
                  <a:srgbClr val="FFFFFF"/>
                </a:solidFill>
              </a:rPr>
              <a:t>7-25</a:t>
            </a:r>
            <a:r>
              <a:rPr lang="zh-CN" altLang="en-US" sz="2800" b="1">
                <a:solidFill>
                  <a:srgbClr val="FFFFFF"/>
                </a:solidFill>
              </a:rPr>
              <a:t>的带权有向图，用</a:t>
            </a:r>
            <a:r>
              <a:rPr lang="en-US" altLang="zh-CN" sz="2800" b="1">
                <a:solidFill>
                  <a:srgbClr val="FFFFFF"/>
                </a:solidFill>
              </a:rPr>
              <a:t>Dijkstra</a:t>
            </a:r>
            <a:r>
              <a:rPr lang="zh-CN" altLang="en-US" sz="2800" b="1">
                <a:solidFill>
                  <a:srgbClr val="FFFFFF"/>
                </a:solidFill>
              </a:rPr>
              <a:t>算法求从顶点</a:t>
            </a:r>
            <a:r>
              <a:rPr lang="en-US" altLang="zh-CN" sz="2800" b="1">
                <a:solidFill>
                  <a:srgbClr val="FFFFFF"/>
                </a:solidFill>
              </a:rPr>
              <a:t>0</a:t>
            </a:r>
            <a:r>
              <a:rPr lang="zh-CN" altLang="en-US" sz="2800" b="1">
                <a:solidFill>
                  <a:srgbClr val="FFFFFF"/>
                </a:solidFill>
              </a:rPr>
              <a:t>到其余各顶点的最短路径，数组</a:t>
            </a:r>
            <a:r>
              <a:rPr lang="en-US" altLang="zh-CN" sz="2800" b="1">
                <a:solidFill>
                  <a:srgbClr val="FFFFFF"/>
                </a:solidFill>
              </a:rPr>
              <a:t>dist</a:t>
            </a:r>
            <a:r>
              <a:rPr lang="zh-CN" altLang="en-US" sz="2800" b="1">
                <a:solidFill>
                  <a:srgbClr val="FFFFFF"/>
                </a:solidFill>
              </a:rPr>
              <a:t>和</a:t>
            </a:r>
            <a:r>
              <a:rPr lang="en-US" altLang="zh-CN" sz="2800" b="1">
                <a:solidFill>
                  <a:srgbClr val="FFFFFF"/>
                </a:solidFill>
              </a:rPr>
              <a:t>pre</a:t>
            </a:r>
            <a:r>
              <a:rPr lang="zh-CN" altLang="en-US" sz="2800" b="1">
                <a:solidFill>
                  <a:srgbClr val="FFFFFF"/>
                </a:solidFill>
              </a:rPr>
              <a:t>的各分量的变化如表</a:t>
            </a:r>
            <a:r>
              <a:rPr lang="en-US" altLang="zh-CN" sz="2800" b="1">
                <a:solidFill>
                  <a:srgbClr val="FFFFFF"/>
                </a:solidFill>
              </a:rPr>
              <a:t>7-3</a:t>
            </a:r>
            <a:r>
              <a:rPr lang="zh-CN" altLang="en-US" sz="2800" b="1">
                <a:solidFill>
                  <a:srgbClr val="FFFFFF"/>
                </a:solidFill>
              </a:rPr>
              <a:t>所示。</a:t>
            </a:r>
          </a:p>
        </p:txBody>
      </p:sp>
    </p:spTree>
    <p:extLst>
      <p:ext uri="{BB962C8B-B14F-4D97-AF65-F5344CB8AC3E}">
        <p14:creationId xmlns:p14="http://schemas.microsoft.com/office/powerpoint/2010/main" val="287798629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66626" name="Group 2">
            <a:extLst>
              <a:ext uri="{FF2B5EF4-FFF2-40B4-BE49-F238E27FC236}">
                <a16:creationId xmlns:a16="http://schemas.microsoft.com/office/drawing/2014/main" id="{C8B1F154-57C4-9E4C-8899-4271D8988D01}"/>
              </a:ext>
            </a:extLst>
          </p:cNvPr>
          <p:cNvGrpSpPr>
            <a:grpSpLocks/>
          </p:cNvGrpSpPr>
          <p:nvPr/>
        </p:nvGrpSpPr>
        <p:grpSpPr bwMode="auto">
          <a:xfrm>
            <a:off x="2514600" y="155576"/>
            <a:ext cx="7462838" cy="2697163"/>
            <a:chOff x="624" y="98"/>
            <a:chExt cx="4701" cy="1699"/>
          </a:xfrm>
        </p:grpSpPr>
        <p:grpSp>
          <p:nvGrpSpPr>
            <p:cNvPr id="666627" name="Group 3">
              <a:extLst>
                <a:ext uri="{FF2B5EF4-FFF2-40B4-BE49-F238E27FC236}">
                  <a16:creationId xmlns:a16="http://schemas.microsoft.com/office/drawing/2014/main" id="{C1A8300A-BFF4-C14C-9DED-9D659ACD2F22}"/>
                </a:ext>
              </a:extLst>
            </p:cNvPr>
            <p:cNvGrpSpPr>
              <a:grpSpLocks/>
            </p:cNvGrpSpPr>
            <p:nvPr/>
          </p:nvGrpSpPr>
          <p:grpSpPr bwMode="auto">
            <a:xfrm>
              <a:off x="624" y="98"/>
              <a:ext cx="1775" cy="1507"/>
              <a:chOff x="488" y="2464"/>
              <a:chExt cx="1775" cy="1507"/>
            </a:xfrm>
          </p:grpSpPr>
          <p:sp>
            <p:nvSpPr>
              <p:cNvPr id="666628" name="Oval 4">
                <a:extLst>
                  <a:ext uri="{FF2B5EF4-FFF2-40B4-BE49-F238E27FC236}">
                    <a16:creationId xmlns:a16="http://schemas.microsoft.com/office/drawing/2014/main" id="{9D893BD0-1D8F-5145-AC79-E276C21BFA88}"/>
                  </a:ext>
                </a:extLst>
              </p:cNvPr>
              <p:cNvSpPr>
                <a:spLocks noChangeArrowheads="1"/>
              </p:cNvSpPr>
              <p:nvPr/>
            </p:nvSpPr>
            <p:spPr bwMode="auto">
              <a:xfrm>
                <a:off x="864" y="2688"/>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a:t>
                </a:r>
              </a:p>
            </p:txBody>
          </p:sp>
          <p:sp>
            <p:nvSpPr>
              <p:cNvPr id="666629" name="Oval 5">
                <a:extLst>
                  <a:ext uri="{FF2B5EF4-FFF2-40B4-BE49-F238E27FC236}">
                    <a16:creationId xmlns:a16="http://schemas.microsoft.com/office/drawing/2014/main" id="{C1E6D162-CCA8-B845-8359-18BC7CE356A7}"/>
                  </a:ext>
                </a:extLst>
              </p:cNvPr>
              <p:cNvSpPr>
                <a:spLocks noChangeArrowheads="1"/>
              </p:cNvSpPr>
              <p:nvPr/>
            </p:nvSpPr>
            <p:spPr bwMode="auto">
              <a:xfrm>
                <a:off x="488" y="3176"/>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666630" name="Oval 6">
                <a:extLst>
                  <a:ext uri="{FF2B5EF4-FFF2-40B4-BE49-F238E27FC236}">
                    <a16:creationId xmlns:a16="http://schemas.microsoft.com/office/drawing/2014/main" id="{DEE6DAD9-69AA-864C-974A-385BDF78109E}"/>
                  </a:ext>
                </a:extLst>
              </p:cNvPr>
              <p:cNvSpPr>
                <a:spLocks noChangeArrowheads="1"/>
              </p:cNvSpPr>
              <p:nvPr/>
            </p:nvSpPr>
            <p:spPr bwMode="auto">
              <a:xfrm>
                <a:off x="960" y="3568"/>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666631" name="Oval 7">
                <a:extLst>
                  <a:ext uri="{FF2B5EF4-FFF2-40B4-BE49-F238E27FC236}">
                    <a16:creationId xmlns:a16="http://schemas.microsoft.com/office/drawing/2014/main" id="{D62805F9-B7E6-0748-A678-65FB3190A5D8}"/>
                  </a:ext>
                </a:extLst>
              </p:cNvPr>
              <p:cNvSpPr>
                <a:spLocks noChangeArrowheads="1"/>
              </p:cNvSpPr>
              <p:nvPr/>
            </p:nvSpPr>
            <p:spPr bwMode="auto">
              <a:xfrm>
                <a:off x="1928" y="3368"/>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666632" name="Oval 8">
                <a:extLst>
                  <a:ext uri="{FF2B5EF4-FFF2-40B4-BE49-F238E27FC236}">
                    <a16:creationId xmlns:a16="http://schemas.microsoft.com/office/drawing/2014/main" id="{DBA45903-2C32-4A4E-865C-1862D16E5376}"/>
                  </a:ext>
                </a:extLst>
              </p:cNvPr>
              <p:cNvSpPr>
                <a:spLocks noChangeArrowheads="1"/>
              </p:cNvSpPr>
              <p:nvPr/>
            </p:nvSpPr>
            <p:spPr bwMode="auto">
              <a:xfrm>
                <a:off x="1824" y="2472"/>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666633" name="Oval 9">
                <a:extLst>
                  <a:ext uri="{FF2B5EF4-FFF2-40B4-BE49-F238E27FC236}">
                    <a16:creationId xmlns:a16="http://schemas.microsoft.com/office/drawing/2014/main" id="{9D716B2C-88F3-1545-A9D5-462849E03AE2}"/>
                  </a:ext>
                </a:extLst>
              </p:cNvPr>
              <p:cNvSpPr>
                <a:spLocks noChangeArrowheads="1"/>
              </p:cNvSpPr>
              <p:nvPr/>
            </p:nvSpPr>
            <p:spPr bwMode="auto">
              <a:xfrm>
                <a:off x="1408" y="3023"/>
                <a:ext cx="249"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grpSp>
            <p:nvGrpSpPr>
              <p:cNvPr id="666634" name="Group 10">
                <a:extLst>
                  <a:ext uri="{FF2B5EF4-FFF2-40B4-BE49-F238E27FC236}">
                    <a16:creationId xmlns:a16="http://schemas.microsoft.com/office/drawing/2014/main" id="{A6682B34-0EFD-5F44-84D8-A6432392CB25}"/>
                  </a:ext>
                </a:extLst>
              </p:cNvPr>
              <p:cNvGrpSpPr>
                <a:grpSpLocks/>
              </p:cNvGrpSpPr>
              <p:nvPr/>
            </p:nvGrpSpPr>
            <p:grpSpPr bwMode="auto">
              <a:xfrm>
                <a:off x="560" y="2856"/>
                <a:ext cx="352" cy="344"/>
                <a:chOff x="560" y="2856"/>
                <a:chExt cx="352" cy="344"/>
              </a:xfrm>
            </p:grpSpPr>
            <p:sp>
              <p:nvSpPr>
                <p:cNvPr id="666635" name="Rectangle 11">
                  <a:extLst>
                    <a:ext uri="{FF2B5EF4-FFF2-40B4-BE49-F238E27FC236}">
                      <a16:creationId xmlns:a16="http://schemas.microsoft.com/office/drawing/2014/main" id="{B592192E-5F65-454E-9C57-F1860493CDD9}"/>
                    </a:ext>
                  </a:extLst>
                </p:cNvPr>
                <p:cNvSpPr>
                  <a:spLocks noChangeArrowheads="1"/>
                </p:cNvSpPr>
                <p:nvPr/>
              </p:nvSpPr>
              <p:spPr bwMode="auto">
                <a:xfrm>
                  <a:off x="560" y="2856"/>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20</a:t>
                  </a:r>
                </a:p>
              </p:txBody>
            </p:sp>
            <p:sp>
              <p:nvSpPr>
                <p:cNvPr id="666636" name="Line 12">
                  <a:extLst>
                    <a:ext uri="{FF2B5EF4-FFF2-40B4-BE49-F238E27FC236}">
                      <a16:creationId xmlns:a16="http://schemas.microsoft.com/office/drawing/2014/main" id="{1C102990-577E-9F4E-9EFD-D82335B3BDAF}"/>
                    </a:ext>
                  </a:extLst>
                </p:cNvPr>
                <p:cNvSpPr>
                  <a:spLocks noChangeShapeType="1"/>
                </p:cNvSpPr>
                <p:nvPr/>
              </p:nvSpPr>
              <p:spPr bwMode="auto">
                <a:xfrm flipH="1">
                  <a:off x="672" y="2912"/>
                  <a:ext cx="240"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66637" name="Group 13">
                <a:extLst>
                  <a:ext uri="{FF2B5EF4-FFF2-40B4-BE49-F238E27FC236}">
                    <a16:creationId xmlns:a16="http://schemas.microsoft.com/office/drawing/2014/main" id="{FBFBFD48-CB7B-C44E-BF9E-D767809DE258}"/>
                  </a:ext>
                </a:extLst>
              </p:cNvPr>
              <p:cNvGrpSpPr>
                <a:grpSpLocks/>
              </p:cNvGrpSpPr>
              <p:nvPr/>
            </p:nvGrpSpPr>
            <p:grpSpPr bwMode="auto">
              <a:xfrm>
                <a:off x="608" y="3360"/>
                <a:ext cx="400" cy="291"/>
                <a:chOff x="608" y="3360"/>
                <a:chExt cx="400" cy="291"/>
              </a:xfrm>
            </p:grpSpPr>
            <p:sp>
              <p:nvSpPr>
                <p:cNvPr id="666638" name="Rectangle 14">
                  <a:extLst>
                    <a:ext uri="{FF2B5EF4-FFF2-40B4-BE49-F238E27FC236}">
                      <a16:creationId xmlns:a16="http://schemas.microsoft.com/office/drawing/2014/main" id="{BBE4BF0C-8DC0-284D-8D70-D951FEF15D2E}"/>
                    </a:ext>
                  </a:extLst>
                </p:cNvPr>
                <p:cNvSpPr>
                  <a:spLocks noChangeArrowheads="1"/>
                </p:cNvSpPr>
                <p:nvPr/>
              </p:nvSpPr>
              <p:spPr bwMode="auto">
                <a:xfrm>
                  <a:off x="608" y="3424"/>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30</a:t>
                  </a:r>
                </a:p>
              </p:txBody>
            </p:sp>
            <p:sp>
              <p:nvSpPr>
                <p:cNvPr id="666639" name="Line 15">
                  <a:extLst>
                    <a:ext uri="{FF2B5EF4-FFF2-40B4-BE49-F238E27FC236}">
                      <a16:creationId xmlns:a16="http://schemas.microsoft.com/office/drawing/2014/main" id="{D78305FE-B3E1-674B-BF09-A07E610A4C8B}"/>
                    </a:ext>
                  </a:extLst>
                </p:cNvPr>
                <p:cNvSpPr>
                  <a:spLocks noChangeShapeType="1"/>
                </p:cNvSpPr>
                <p:nvPr/>
              </p:nvSpPr>
              <p:spPr bwMode="auto">
                <a:xfrm>
                  <a:off x="720" y="3360"/>
                  <a:ext cx="288"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66640" name="Group 16">
                <a:extLst>
                  <a:ext uri="{FF2B5EF4-FFF2-40B4-BE49-F238E27FC236}">
                    <a16:creationId xmlns:a16="http://schemas.microsoft.com/office/drawing/2014/main" id="{89EA5034-0786-7745-B1C8-C8D72DE441B4}"/>
                  </a:ext>
                </a:extLst>
              </p:cNvPr>
              <p:cNvGrpSpPr>
                <a:grpSpLocks/>
              </p:cNvGrpSpPr>
              <p:nvPr/>
            </p:nvGrpSpPr>
            <p:grpSpPr bwMode="auto">
              <a:xfrm>
                <a:off x="768" y="2936"/>
                <a:ext cx="312" cy="624"/>
                <a:chOff x="768" y="2936"/>
                <a:chExt cx="312" cy="624"/>
              </a:xfrm>
            </p:grpSpPr>
            <p:sp>
              <p:nvSpPr>
                <p:cNvPr id="666641" name="Rectangle 17">
                  <a:extLst>
                    <a:ext uri="{FF2B5EF4-FFF2-40B4-BE49-F238E27FC236}">
                      <a16:creationId xmlns:a16="http://schemas.microsoft.com/office/drawing/2014/main" id="{20AD60B2-8FD3-9E43-BC48-1E8995609D88}"/>
                    </a:ext>
                  </a:extLst>
                </p:cNvPr>
                <p:cNvSpPr>
                  <a:spLocks noChangeArrowheads="1"/>
                </p:cNvSpPr>
                <p:nvPr/>
              </p:nvSpPr>
              <p:spPr bwMode="auto">
                <a:xfrm>
                  <a:off x="768" y="3120"/>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60</a:t>
                  </a:r>
                </a:p>
              </p:txBody>
            </p:sp>
            <p:sp>
              <p:nvSpPr>
                <p:cNvPr id="666642" name="Line 18">
                  <a:extLst>
                    <a:ext uri="{FF2B5EF4-FFF2-40B4-BE49-F238E27FC236}">
                      <a16:creationId xmlns:a16="http://schemas.microsoft.com/office/drawing/2014/main" id="{7D6D2FBF-BF91-3B47-B2C4-881C5323D3BE}"/>
                    </a:ext>
                  </a:extLst>
                </p:cNvPr>
                <p:cNvSpPr>
                  <a:spLocks noChangeShapeType="1"/>
                </p:cNvSpPr>
                <p:nvPr/>
              </p:nvSpPr>
              <p:spPr bwMode="auto">
                <a:xfrm>
                  <a:off x="984" y="2936"/>
                  <a:ext cx="96" cy="62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66643" name="Group 19">
                <a:extLst>
                  <a:ext uri="{FF2B5EF4-FFF2-40B4-BE49-F238E27FC236}">
                    <a16:creationId xmlns:a16="http://schemas.microsoft.com/office/drawing/2014/main" id="{B9A41A85-45E5-524E-95B4-09E43430A692}"/>
                  </a:ext>
                </a:extLst>
              </p:cNvPr>
              <p:cNvGrpSpPr>
                <a:grpSpLocks/>
              </p:cNvGrpSpPr>
              <p:nvPr/>
            </p:nvGrpSpPr>
            <p:grpSpPr bwMode="auto">
              <a:xfrm>
                <a:off x="1104" y="2784"/>
                <a:ext cx="391" cy="288"/>
                <a:chOff x="1104" y="2784"/>
                <a:chExt cx="391" cy="288"/>
              </a:xfrm>
            </p:grpSpPr>
            <p:sp>
              <p:nvSpPr>
                <p:cNvPr id="666644" name="Rectangle 20">
                  <a:extLst>
                    <a:ext uri="{FF2B5EF4-FFF2-40B4-BE49-F238E27FC236}">
                      <a16:creationId xmlns:a16="http://schemas.microsoft.com/office/drawing/2014/main" id="{77DB980F-F37D-B34F-B9CB-17601EB1B058}"/>
                    </a:ext>
                  </a:extLst>
                </p:cNvPr>
                <p:cNvSpPr>
                  <a:spLocks noChangeArrowheads="1"/>
                </p:cNvSpPr>
                <p:nvPr/>
              </p:nvSpPr>
              <p:spPr bwMode="auto">
                <a:xfrm>
                  <a:off x="1200" y="2784"/>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65</a:t>
                  </a:r>
                </a:p>
              </p:txBody>
            </p:sp>
            <p:sp>
              <p:nvSpPr>
                <p:cNvPr id="666645" name="Line 21">
                  <a:extLst>
                    <a:ext uri="{FF2B5EF4-FFF2-40B4-BE49-F238E27FC236}">
                      <a16:creationId xmlns:a16="http://schemas.microsoft.com/office/drawing/2014/main" id="{BE8AFB8A-C9FB-554E-B6FB-F05061EA87DF}"/>
                    </a:ext>
                  </a:extLst>
                </p:cNvPr>
                <p:cNvSpPr>
                  <a:spLocks noChangeShapeType="1"/>
                </p:cNvSpPr>
                <p:nvPr/>
              </p:nvSpPr>
              <p:spPr bwMode="auto">
                <a:xfrm>
                  <a:off x="1104" y="2880"/>
                  <a:ext cx="336"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66646" name="Group 22">
                <a:extLst>
                  <a:ext uri="{FF2B5EF4-FFF2-40B4-BE49-F238E27FC236}">
                    <a16:creationId xmlns:a16="http://schemas.microsoft.com/office/drawing/2014/main" id="{0C4C1433-FEA7-3A47-88DB-29E652E25C5D}"/>
                  </a:ext>
                </a:extLst>
              </p:cNvPr>
              <p:cNvGrpSpPr>
                <a:grpSpLocks/>
              </p:cNvGrpSpPr>
              <p:nvPr/>
            </p:nvGrpSpPr>
            <p:grpSpPr bwMode="auto">
              <a:xfrm>
                <a:off x="1112" y="3216"/>
                <a:ext cx="368" cy="376"/>
                <a:chOff x="1112" y="3216"/>
                <a:chExt cx="368" cy="376"/>
              </a:xfrm>
            </p:grpSpPr>
            <p:sp>
              <p:nvSpPr>
                <p:cNvPr id="666647" name="Rectangle 23">
                  <a:extLst>
                    <a:ext uri="{FF2B5EF4-FFF2-40B4-BE49-F238E27FC236}">
                      <a16:creationId xmlns:a16="http://schemas.microsoft.com/office/drawing/2014/main" id="{4427C431-E890-774C-8787-8BCDD9B7248A}"/>
                    </a:ext>
                  </a:extLst>
                </p:cNvPr>
                <p:cNvSpPr>
                  <a:spLocks noChangeArrowheads="1"/>
                </p:cNvSpPr>
                <p:nvPr/>
              </p:nvSpPr>
              <p:spPr bwMode="auto">
                <a:xfrm>
                  <a:off x="1112" y="3216"/>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15</a:t>
                  </a:r>
                </a:p>
              </p:txBody>
            </p:sp>
            <p:sp>
              <p:nvSpPr>
                <p:cNvPr id="666648" name="Line 24">
                  <a:extLst>
                    <a:ext uri="{FF2B5EF4-FFF2-40B4-BE49-F238E27FC236}">
                      <a16:creationId xmlns:a16="http://schemas.microsoft.com/office/drawing/2014/main" id="{65981D86-AA0E-4F4F-B6C2-414874E3F24E}"/>
                    </a:ext>
                  </a:extLst>
                </p:cNvPr>
                <p:cNvSpPr>
                  <a:spLocks noChangeShapeType="1"/>
                </p:cNvSpPr>
                <p:nvPr/>
              </p:nvSpPr>
              <p:spPr bwMode="auto">
                <a:xfrm flipH="1">
                  <a:off x="1144" y="3256"/>
                  <a:ext cx="336" cy="33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66649" name="Group 25">
                <a:extLst>
                  <a:ext uri="{FF2B5EF4-FFF2-40B4-BE49-F238E27FC236}">
                    <a16:creationId xmlns:a16="http://schemas.microsoft.com/office/drawing/2014/main" id="{B09C9B04-042C-B04B-8DA5-F600070D8FAF}"/>
                  </a:ext>
                </a:extLst>
              </p:cNvPr>
              <p:cNvGrpSpPr>
                <a:grpSpLocks/>
              </p:cNvGrpSpPr>
              <p:nvPr/>
            </p:nvGrpSpPr>
            <p:grpSpPr bwMode="auto">
              <a:xfrm>
                <a:off x="1552" y="2664"/>
                <a:ext cx="368" cy="376"/>
                <a:chOff x="1112" y="3216"/>
                <a:chExt cx="368" cy="376"/>
              </a:xfrm>
            </p:grpSpPr>
            <p:sp>
              <p:nvSpPr>
                <p:cNvPr id="666650" name="Rectangle 26">
                  <a:extLst>
                    <a:ext uri="{FF2B5EF4-FFF2-40B4-BE49-F238E27FC236}">
                      <a16:creationId xmlns:a16="http://schemas.microsoft.com/office/drawing/2014/main" id="{B078EFAD-33E9-5B4C-ADC7-E7D841617B40}"/>
                    </a:ext>
                  </a:extLst>
                </p:cNvPr>
                <p:cNvSpPr>
                  <a:spLocks noChangeArrowheads="1"/>
                </p:cNvSpPr>
                <p:nvPr/>
              </p:nvSpPr>
              <p:spPr bwMode="auto">
                <a:xfrm>
                  <a:off x="1112" y="3216"/>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20</a:t>
                  </a:r>
                </a:p>
              </p:txBody>
            </p:sp>
            <p:sp>
              <p:nvSpPr>
                <p:cNvPr id="666651" name="Line 27">
                  <a:extLst>
                    <a:ext uri="{FF2B5EF4-FFF2-40B4-BE49-F238E27FC236}">
                      <a16:creationId xmlns:a16="http://schemas.microsoft.com/office/drawing/2014/main" id="{12F0EF01-C1F3-F84D-BF1D-19937253F004}"/>
                    </a:ext>
                  </a:extLst>
                </p:cNvPr>
                <p:cNvSpPr>
                  <a:spLocks noChangeShapeType="1"/>
                </p:cNvSpPr>
                <p:nvPr/>
              </p:nvSpPr>
              <p:spPr bwMode="auto">
                <a:xfrm flipH="1">
                  <a:off x="1144" y="3256"/>
                  <a:ext cx="336" cy="33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66652" name="Group 28">
                <a:extLst>
                  <a:ext uri="{FF2B5EF4-FFF2-40B4-BE49-F238E27FC236}">
                    <a16:creationId xmlns:a16="http://schemas.microsoft.com/office/drawing/2014/main" id="{32E197C2-9CC3-E540-9375-F2B3C372A759}"/>
                  </a:ext>
                </a:extLst>
              </p:cNvPr>
              <p:cNvGrpSpPr>
                <a:grpSpLocks/>
              </p:cNvGrpSpPr>
              <p:nvPr/>
            </p:nvGrpSpPr>
            <p:grpSpPr bwMode="auto">
              <a:xfrm>
                <a:off x="1096" y="2464"/>
                <a:ext cx="720" cy="272"/>
                <a:chOff x="1096" y="2464"/>
                <a:chExt cx="720" cy="272"/>
              </a:xfrm>
            </p:grpSpPr>
            <p:sp>
              <p:nvSpPr>
                <p:cNvPr id="666653" name="Rectangle 29">
                  <a:extLst>
                    <a:ext uri="{FF2B5EF4-FFF2-40B4-BE49-F238E27FC236}">
                      <a16:creationId xmlns:a16="http://schemas.microsoft.com/office/drawing/2014/main" id="{6893DE1A-74D2-3347-AD9E-8C1EDFD5416F}"/>
                    </a:ext>
                  </a:extLst>
                </p:cNvPr>
                <p:cNvSpPr>
                  <a:spLocks noChangeArrowheads="1"/>
                </p:cNvSpPr>
                <p:nvPr/>
              </p:nvSpPr>
              <p:spPr bwMode="auto">
                <a:xfrm>
                  <a:off x="1256" y="2464"/>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10</a:t>
                  </a:r>
                </a:p>
              </p:txBody>
            </p:sp>
            <p:sp>
              <p:nvSpPr>
                <p:cNvPr id="666654" name="Line 30">
                  <a:extLst>
                    <a:ext uri="{FF2B5EF4-FFF2-40B4-BE49-F238E27FC236}">
                      <a16:creationId xmlns:a16="http://schemas.microsoft.com/office/drawing/2014/main" id="{7C64BFED-B4A7-6749-AE76-23FC76EA52D3}"/>
                    </a:ext>
                  </a:extLst>
                </p:cNvPr>
                <p:cNvSpPr>
                  <a:spLocks noChangeShapeType="1"/>
                </p:cNvSpPr>
                <p:nvPr/>
              </p:nvSpPr>
              <p:spPr bwMode="auto">
                <a:xfrm flipV="1">
                  <a:off x="1096" y="2592"/>
                  <a:ext cx="720" cy="14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66655" name="Group 31">
                <a:extLst>
                  <a:ext uri="{FF2B5EF4-FFF2-40B4-BE49-F238E27FC236}">
                    <a16:creationId xmlns:a16="http://schemas.microsoft.com/office/drawing/2014/main" id="{DA7C35F4-8F5D-9E42-B5CA-648005577DB8}"/>
                  </a:ext>
                </a:extLst>
              </p:cNvPr>
              <p:cNvGrpSpPr>
                <a:grpSpLocks/>
              </p:cNvGrpSpPr>
              <p:nvPr/>
            </p:nvGrpSpPr>
            <p:grpSpPr bwMode="auto">
              <a:xfrm>
                <a:off x="1625" y="3120"/>
                <a:ext cx="391" cy="288"/>
                <a:chOff x="1104" y="2784"/>
                <a:chExt cx="391" cy="288"/>
              </a:xfrm>
            </p:grpSpPr>
            <p:sp>
              <p:nvSpPr>
                <p:cNvPr id="666656" name="Rectangle 32">
                  <a:extLst>
                    <a:ext uri="{FF2B5EF4-FFF2-40B4-BE49-F238E27FC236}">
                      <a16:creationId xmlns:a16="http://schemas.microsoft.com/office/drawing/2014/main" id="{193E7D05-66F5-AA45-8DAC-A44066E6C351}"/>
                    </a:ext>
                  </a:extLst>
                </p:cNvPr>
                <p:cNvSpPr>
                  <a:spLocks noChangeArrowheads="1"/>
                </p:cNvSpPr>
                <p:nvPr/>
              </p:nvSpPr>
              <p:spPr bwMode="auto">
                <a:xfrm>
                  <a:off x="1200" y="2784"/>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80</a:t>
                  </a:r>
                </a:p>
              </p:txBody>
            </p:sp>
            <p:sp>
              <p:nvSpPr>
                <p:cNvPr id="666657" name="Line 33">
                  <a:extLst>
                    <a:ext uri="{FF2B5EF4-FFF2-40B4-BE49-F238E27FC236}">
                      <a16:creationId xmlns:a16="http://schemas.microsoft.com/office/drawing/2014/main" id="{312B3405-4E3E-0B40-99DA-63A14C907F1E}"/>
                    </a:ext>
                  </a:extLst>
                </p:cNvPr>
                <p:cNvSpPr>
                  <a:spLocks noChangeShapeType="1"/>
                </p:cNvSpPr>
                <p:nvPr/>
              </p:nvSpPr>
              <p:spPr bwMode="auto">
                <a:xfrm>
                  <a:off x="1104" y="2880"/>
                  <a:ext cx="336"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66658" name="Group 34">
                <a:extLst>
                  <a:ext uri="{FF2B5EF4-FFF2-40B4-BE49-F238E27FC236}">
                    <a16:creationId xmlns:a16="http://schemas.microsoft.com/office/drawing/2014/main" id="{B4780074-A8C0-E64E-AD84-A4FBD54A27E3}"/>
                  </a:ext>
                </a:extLst>
              </p:cNvPr>
              <p:cNvGrpSpPr>
                <a:grpSpLocks/>
              </p:cNvGrpSpPr>
              <p:nvPr/>
            </p:nvGrpSpPr>
            <p:grpSpPr bwMode="auto">
              <a:xfrm>
                <a:off x="1216" y="3400"/>
                <a:ext cx="720" cy="272"/>
                <a:chOff x="1096" y="2464"/>
                <a:chExt cx="720" cy="272"/>
              </a:xfrm>
            </p:grpSpPr>
            <p:sp>
              <p:nvSpPr>
                <p:cNvPr id="666659" name="Rectangle 35">
                  <a:extLst>
                    <a:ext uri="{FF2B5EF4-FFF2-40B4-BE49-F238E27FC236}">
                      <a16:creationId xmlns:a16="http://schemas.microsoft.com/office/drawing/2014/main" id="{AB089449-878B-3D47-80CF-9877F215EA78}"/>
                    </a:ext>
                  </a:extLst>
                </p:cNvPr>
                <p:cNvSpPr>
                  <a:spLocks noChangeArrowheads="1"/>
                </p:cNvSpPr>
                <p:nvPr/>
              </p:nvSpPr>
              <p:spPr bwMode="auto">
                <a:xfrm>
                  <a:off x="1256" y="2464"/>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40</a:t>
                  </a:r>
                </a:p>
              </p:txBody>
            </p:sp>
            <p:sp>
              <p:nvSpPr>
                <p:cNvPr id="666660" name="Line 36">
                  <a:extLst>
                    <a:ext uri="{FF2B5EF4-FFF2-40B4-BE49-F238E27FC236}">
                      <a16:creationId xmlns:a16="http://schemas.microsoft.com/office/drawing/2014/main" id="{287702DB-ADB6-6F4C-9458-0FA3B23B71FB}"/>
                    </a:ext>
                  </a:extLst>
                </p:cNvPr>
                <p:cNvSpPr>
                  <a:spLocks noChangeShapeType="1"/>
                </p:cNvSpPr>
                <p:nvPr/>
              </p:nvSpPr>
              <p:spPr bwMode="auto">
                <a:xfrm flipV="1">
                  <a:off x="1096" y="2592"/>
                  <a:ext cx="720" cy="14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66661" name="Group 37">
                <a:extLst>
                  <a:ext uri="{FF2B5EF4-FFF2-40B4-BE49-F238E27FC236}">
                    <a16:creationId xmlns:a16="http://schemas.microsoft.com/office/drawing/2014/main" id="{FA6A05BC-B662-794A-BC2E-D45B549E355C}"/>
                  </a:ext>
                </a:extLst>
              </p:cNvPr>
              <p:cNvGrpSpPr>
                <a:grpSpLocks/>
              </p:cNvGrpSpPr>
              <p:nvPr/>
            </p:nvGrpSpPr>
            <p:grpSpPr bwMode="auto">
              <a:xfrm>
                <a:off x="1960" y="2712"/>
                <a:ext cx="303" cy="657"/>
                <a:chOff x="1960" y="2712"/>
                <a:chExt cx="303" cy="657"/>
              </a:xfrm>
            </p:grpSpPr>
            <p:sp>
              <p:nvSpPr>
                <p:cNvPr id="666662" name="Rectangle 38">
                  <a:extLst>
                    <a:ext uri="{FF2B5EF4-FFF2-40B4-BE49-F238E27FC236}">
                      <a16:creationId xmlns:a16="http://schemas.microsoft.com/office/drawing/2014/main" id="{E772FA20-9BAC-894D-8601-ACE3675DDD74}"/>
                    </a:ext>
                  </a:extLst>
                </p:cNvPr>
                <p:cNvSpPr>
                  <a:spLocks noChangeArrowheads="1"/>
                </p:cNvSpPr>
                <p:nvPr/>
              </p:nvSpPr>
              <p:spPr bwMode="auto">
                <a:xfrm>
                  <a:off x="1968" y="2928"/>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35</a:t>
                  </a:r>
                </a:p>
              </p:txBody>
            </p:sp>
            <p:sp>
              <p:nvSpPr>
                <p:cNvPr id="666663" name="Line 39">
                  <a:extLst>
                    <a:ext uri="{FF2B5EF4-FFF2-40B4-BE49-F238E27FC236}">
                      <a16:creationId xmlns:a16="http://schemas.microsoft.com/office/drawing/2014/main" id="{DA2DFAC6-75B6-814B-BF44-14B438B0BF0F}"/>
                    </a:ext>
                  </a:extLst>
                </p:cNvPr>
                <p:cNvSpPr>
                  <a:spLocks noChangeShapeType="1"/>
                </p:cNvSpPr>
                <p:nvPr/>
              </p:nvSpPr>
              <p:spPr bwMode="auto">
                <a:xfrm flipH="1" flipV="1">
                  <a:off x="1960" y="2712"/>
                  <a:ext cx="96" cy="65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66664" name="Group 40">
                <a:extLst>
                  <a:ext uri="{FF2B5EF4-FFF2-40B4-BE49-F238E27FC236}">
                    <a16:creationId xmlns:a16="http://schemas.microsoft.com/office/drawing/2014/main" id="{ACB2585E-A245-5047-AE23-028CB6B1ED29}"/>
                  </a:ext>
                </a:extLst>
              </p:cNvPr>
              <p:cNvGrpSpPr>
                <a:grpSpLocks/>
              </p:cNvGrpSpPr>
              <p:nvPr/>
            </p:nvGrpSpPr>
            <p:grpSpPr bwMode="auto">
              <a:xfrm>
                <a:off x="552" y="3416"/>
                <a:ext cx="1440" cy="555"/>
                <a:chOff x="552" y="3416"/>
                <a:chExt cx="1440" cy="555"/>
              </a:xfrm>
            </p:grpSpPr>
            <p:sp>
              <p:nvSpPr>
                <p:cNvPr id="666665" name="Rectangle 41">
                  <a:extLst>
                    <a:ext uri="{FF2B5EF4-FFF2-40B4-BE49-F238E27FC236}">
                      <a16:creationId xmlns:a16="http://schemas.microsoft.com/office/drawing/2014/main" id="{64006575-AB88-C64E-B94A-58962A0EA307}"/>
                    </a:ext>
                  </a:extLst>
                </p:cNvPr>
                <p:cNvSpPr>
                  <a:spLocks noChangeArrowheads="1"/>
                </p:cNvSpPr>
                <p:nvPr/>
              </p:nvSpPr>
              <p:spPr bwMode="auto">
                <a:xfrm>
                  <a:off x="1552" y="3744"/>
                  <a:ext cx="29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70</a:t>
                  </a:r>
                </a:p>
              </p:txBody>
            </p:sp>
            <p:sp>
              <p:nvSpPr>
                <p:cNvPr id="666666" name="Freeform 42">
                  <a:extLst>
                    <a:ext uri="{FF2B5EF4-FFF2-40B4-BE49-F238E27FC236}">
                      <a16:creationId xmlns:a16="http://schemas.microsoft.com/office/drawing/2014/main" id="{C433B422-E389-3B48-AC62-E07CEE36A469}"/>
                    </a:ext>
                  </a:extLst>
                </p:cNvPr>
                <p:cNvSpPr>
                  <a:spLocks/>
                </p:cNvSpPr>
                <p:nvPr/>
              </p:nvSpPr>
              <p:spPr bwMode="auto">
                <a:xfrm>
                  <a:off x="552" y="3416"/>
                  <a:ext cx="1440" cy="521"/>
                </a:xfrm>
                <a:custGeom>
                  <a:avLst/>
                  <a:gdLst>
                    <a:gd name="T0" fmla="*/ 40 w 1432"/>
                    <a:gd name="T1" fmla="*/ 0 h 552"/>
                    <a:gd name="T2" fmla="*/ 88 w 1432"/>
                    <a:gd name="T3" fmla="*/ 336 h 552"/>
                    <a:gd name="T4" fmla="*/ 568 w 1432"/>
                    <a:gd name="T5" fmla="*/ 528 h 552"/>
                    <a:gd name="T6" fmla="*/ 1432 w 1432"/>
                    <a:gd name="T7" fmla="*/ 192 h 552"/>
                  </a:gdLst>
                  <a:ahLst/>
                  <a:cxnLst>
                    <a:cxn ang="0">
                      <a:pos x="T0" y="T1"/>
                    </a:cxn>
                    <a:cxn ang="0">
                      <a:pos x="T2" y="T3"/>
                    </a:cxn>
                    <a:cxn ang="0">
                      <a:pos x="T4" y="T5"/>
                    </a:cxn>
                    <a:cxn ang="0">
                      <a:pos x="T6" y="T7"/>
                    </a:cxn>
                  </a:cxnLst>
                  <a:rect l="0" t="0" r="r" b="b"/>
                  <a:pathLst>
                    <a:path w="1432" h="552">
                      <a:moveTo>
                        <a:pt x="40" y="0"/>
                      </a:moveTo>
                      <a:cubicBezTo>
                        <a:pt x="20" y="124"/>
                        <a:pt x="0" y="248"/>
                        <a:pt x="88" y="336"/>
                      </a:cubicBezTo>
                      <a:cubicBezTo>
                        <a:pt x="176" y="424"/>
                        <a:pt x="344" y="552"/>
                        <a:pt x="568" y="528"/>
                      </a:cubicBezTo>
                      <a:cubicBezTo>
                        <a:pt x="792" y="504"/>
                        <a:pt x="1288" y="248"/>
                        <a:pt x="1432" y="192"/>
                      </a:cubicBezTo>
                    </a:path>
                  </a:pathLst>
                </a:custGeom>
                <a:noFill/>
                <a:ln w="1905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66667" name="Rectangle 43">
              <a:extLst>
                <a:ext uri="{FF2B5EF4-FFF2-40B4-BE49-F238E27FC236}">
                  <a16:creationId xmlns:a16="http://schemas.microsoft.com/office/drawing/2014/main" id="{3F29D49B-3013-3547-8EE9-03C49ADC510A}"/>
                </a:ext>
              </a:extLst>
            </p:cNvPr>
            <p:cNvSpPr>
              <a:spLocks noChangeArrowheads="1"/>
            </p:cNvSpPr>
            <p:nvPr/>
          </p:nvSpPr>
          <p:spPr bwMode="auto">
            <a:xfrm>
              <a:off x="1791" y="1593"/>
              <a:ext cx="237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7-25  </a:t>
              </a:r>
              <a:r>
                <a:rPr kumimoji="1" lang="zh-CN" altLang="en-US" sz="2000" b="1">
                  <a:solidFill>
                    <a:srgbClr val="FFFFFF"/>
                  </a:solidFill>
                  <a:latin typeface="Times New Roman" panose="02020603050405020304" pitchFamily="18" charset="0"/>
                  <a:ea typeface="宋体" panose="02010600030101010101" pitchFamily="2" charset="-122"/>
                </a:rPr>
                <a:t>带权有向图及其</a:t>
              </a:r>
              <a:r>
                <a:rPr kumimoji="1" lang="zh-CN" altLang="en-US" sz="2000" b="1">
                  <a:solidFill>
                    <a:srgbClr val="FFFFFF"/>
                  </a:solidFill>
                  <a:latin typeface="宋体" panose="02010600030101010101" pitchFamily="2" charset="-122"/>
                  <a:ea typeface="宋体" panose="02010600030101010101" pitchFamily="2" charset="-122"/>
                </a:rPr>
                <a:t>邻接</a:t>
              </a:r>
              <a:r>
                <a:rPr kumimoji="1" lang="zh-CN" altLang="en-US" sz="2000" b="1">
                  <a:solidFill>
                    <a:srgbClr val="FFFFFF"/>
                  </a:solidFill>
                  <a:latin typeface="Times New Roman" panose="02020603050405020304" pitchFamily="18" charset="0"/>
                  <a:ea typeface="宋体" panose="02010600030101010101" pitchFamily="2" charset="-122"/>
                </a:rPr>
                <a:t>矩阵</a:t>
              </a:r>
            </a:p>
          </p:txBody>
        </p:sp>
        <p:grpSp>
          <p:nvGrpSpPr>
            <p:cNvPr id="666668" name="Group 44">
              <a:extLst>
                <a:ext uri="{FF2B5EF4-FFF2-40B4-BE49-F238E27FC236}">
                  <a16:creationId xmlns:a16="http://schemas.microsoft.com/office/drawing/2014/main" id="{0FF8A75B-E2A5-7642-B3EC-5C6BEE6E2808}"/>
                </a:ext>
              </a:extLst>
            </p:cNvPr>
            <p:cNvGrpSpPr>
              <a:grpSpLocks/>
            </p:cNvGrpSpPr>
            <p:nvPr/>
          </p:nvGrpSpPr>
          <p:grpSpPr bwMode="auto">
            <a:xfrm>
              <a:off x="3360" y="98"/>
              <a:ext cx="1965" cy="1362"/>
              <a:chOff x="3459" y="2736"/>
              <a:chExt cx="1965" cy="1362"/>
            </a:xfrm>
          </p:grpSpPr>
          <p:sp>
            <p:nvSpPr>
              <p:cNvPr id="666669" name="Rectangle 45">
                <a:extLst>
                  <a:ext uri="{FF2B5EF4-FFF2-40B4-BE49-F238E27FC236}">
                    <a16:creationId xmlns:a16="http://schemas.microsoft.com/office/drawing/2014/main" id="{8402B962-92C9-2E47-B4C2-5CCAD2ABDF9A}"/>
                  </a:ext>
                </a:extLst>
              </p:cNvPr>
              <p:cNvSpPr>
                <a:spLocks noChangeArrowheads="1"/>
              </p:cNvSpPr>
              <p:nvPr/>
            </p:nvSpPr>
            <p:spPr bwMode="auto">
              <a:xfrm>
                <a:off x="3507" y="2736"/>
                <a:ext cx="183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20   60   ∞  10  65</a:t>
                </a:r>
              </a:p>
            </p:txBody>
          </p:sp>
          <p:sp>
            <p:nvSpPr>
              <p:cNvPr id="666670" name="Rectangle 46">
                <a:extLst>
                  <a:ext uri="{FF2B5EF4-FFF2-40B4-BE49-F238E27FC236}">
                    <a16:creationId xmlns:a16="http://schemas.microsoft.com/office/drawing/2014/main" id="{9FE1DB8D-66E0-9741-A383-822B7C04A057}"/>
                  </a:ext>
                </a:extLst>
              </p:cNvPr>
              <p:cNvSpPr>
                <a:spLocks noChangeArrowheads="1"/>
              </p:cNvSpPr>
              <p:nvPr/>
            </p:nvSpPr>
            <p:spPr bwMode="auto">
              <a:xfrm>
                <a:off x="3507" y="2976"/>
                <a:ext cx="183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30   70  </a:t>
                </a:r>
                <a:r>
                  <a:rPr kumimoji="1" lang="en-US" altLang="zh-CN" sz="2400">
                    <a:solidFill>
                      <a:srgbClr val="FFFFFF"/>
                    </a:solidFill>
                    <a:latin typeface="宋体" panose="02010600030101010101" pitchFamily="2" charset="-122"/>
                    <a:ea typeface="宋体" panose="02010600030101010101" pitchFamily="2" charset="-122"/>
                  </a:rPr>
                  <a:t>∞ ∞</a:t>
                </a:r>
              </a:p>
            </p:txBody>
          </p:sp>
          <p:sp>
            <p:nvSpPr>
              <p:cNvPr id="666671" name="Rectangle 47">
                <a:extLst>
                  <a:ext uri="{FF2B5EF4-FFF2-40B4-BE49-F238E27FC236}">
                    <a16:creationId xmlns:a16="http://schemas.microsoft.com/office/drawing/2014/main" id="{B0E3DD8B-107A-5C47-A7E1-7E70F26B96A2}"/>
                  </a:ext>
                </a:extLst>
              </p:cNvPr>
              <p:cNvSpPr>
                <a:spLocks noChangeArrowheads="1"/>
              </p:cNvSpPr>
              <p:nvPr/>
            </p:nvSpPr>
            <p:spPr bwMode="auto">
              <a:xfrm>
                <a:off x="3507" y="3204"/>
                <a:ext cx="183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宋体" panose="02010600030101010101" pitchFamily="2" charset="-122"/>
                    <a:ea typeface="宋体" panose="02010600030101010101" pitchFamily="2" charset="-122"/>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宋体" panose="02010600030101010101" pitchFamily="2" charset="-122"/>
                    <a:ea typeface="宋体" panose="02010600030101010101" pitchFamily="2" charset="-122"/>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40  </a:t>
                </a:r>
                <a:r>
                  <a:rPr kumimoji="1" lang="en-US" altLang="zh-CN" sz="2400">
                    <a:solidFill>
                      <a:srgbClr val="FFFFFF"/>
                    </a:solidFill>
                    <a:latin typeface="宋体" panose="02010600030101010101" pitchFamily="2" charset="-122"/>
                    <a:ea typeface="宋体" panose="02010600030101010101" pitchFamily="2" charset="-122"/>
                  </a:rPr>
                  <a:t>∞ ∞</a:t>
                </a:r>
              </a:p>
            </p:txBody>
          </p:sp>
          <p:sp>
            <p:nvSpPr>
              <p:cNvPr id="666672" name="Rectangle 48">
                <a:extLst>
                  <a:ext uri="{FF2B5EF4-FFF2-40B4-BE49-F238E27FC236}">
                    <a16:creationId xmlns:a16="http://schemas.microsoft.com/office/drawing/2014/main" id="{B3A66E18-D6CA-F04C-A75E-46B035621A98}"/>
                  </a:ext>
                </a:extLst>
              </p:cNvPr>
              <p:cNvSpPr>
                <a:spLocks noChangeArrowheads="1"/>
              </p:cNvSpPr>
              <p:nvPr/>
            </p:nvSpPr>
            <p:spPr bwMode="auto">
              <a:xfrm>
                <a:off x="3507" y="3436"/>
                <a:ext cx="183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宋体" panose="02010600030101010101" pitchFamily="2" charset="-122"/>
                    <a:ea typeface="宋体" panose="02010600030101010101" pitchFamily="2" charset="-122"/>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宋体" panose="02010600030101010101" pitchFamily="2" charset="-122"/>
                    <a:ea typeface="宋体" panose="02010600030101010101" pitchFamily="2" charset="-122"/>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35  </a:t>
                </a:r>
                <a:r>
                  <a:rPr kumimoji="1" lang="en-US" altLang="zh-CN" sz="2400">
                    <a:solidFill>
                      <a:srgbClr val="FFFFFF"/>
                    </a:solidFill>
                    <a:latin typeface="宋体" panose="02010600030101010101" pitchFamily="2" charset="-122"/>
                    <a:ea typeface="宋体" panose="02010600030101010101" pitchFamily="2" charset="-122"/>
                  </a:rPr>
                  <a:t>∞</a:t>
                </a:r>
              </a:p>
            </p:txBody>
          </p:sp>
          <p:sp>
            <p:nvSpPr>
              <p:cNvPr id="666673" name="AutoShape 49">
                <a:extLst>
                  <a:ext uri="{FF2B5EF4-FFF2-40B4-BE49-F238E27FC236}">
                    <a16:creationId xmlns:a16="http://schemas.microsoft.com/office/drawing/2014/main" id="{229DCC25-564C-164B-9746-0994A3D2FF60}"/>
                  </a:ext>
                </a:extLst>
              </p:cNvPr>
              <p:cNvSpPr>
                <a:spLocks/>
              </p:cNvSpPr>
              <p:nvPr/>
            </p:nvSpPr>
            <p:spPr bwMode="auto">
              <a:xfrm>
                <a:off x="3459" y="2760"/>
                <a:ext cx="45" cy="1338"/>
              </a:xfrm>
              <a:prstGeom prst="leftBracket">
                <a:avLst>
                  <a:gd name="adj" fmla="val 247778"/>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66674" name="AutoShape 50">
                <a:extLst>
                  <a:ext uri="{FF2B5EF4-FFF2-40B4-BE49-F238E27FC236}">
                    <a16:creationId xmlns:a16="http://schemas.microsoft.com/office/drawing/2014/main" id="{7132BDAD-AC36-E749-8558-66C951986BE9}"/>
                  </a:ext>
                </a:extLst>
              </p:cNvPr>
              <p:cNvSpPr>
                <a:spLocks/>
              </p:cNvSpPr>
              <p:nvPr/>
            </p:nvSpPr>
            <p:spPr bwMode="auto">
              <a:xfrm>
                <a:off x="5379" y="2748"/>
                <a:ext cx="45" cy="1338"/>
              </a:xfrm>
              <a:prstGeom prst="rightBracket">
                <a:avLst>
                  <a:gd name="adj" fmla="val 24777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66675" name="Rectangle 51">
                <a:extLst>
                  <a:ext uri="{FF2B5EF4-FFF2-40B4-BE49-F238E27FC236}">
                    <a16:creationId xmlns:a16="http://schemas.microsoft.com/office/drawing/2014/main" id="{BD03BA19-61BD-0842-B58D-891D8E7C56CA}"/>
                  </a:ext>
                </a:extLst>
              </p:cNvPr>
              <p:cNvSpPr>
                <a:spLocks noChangeArrowheads="1"/>
              </p:cNvSpPr>
              <p:nvPr/>
            </p:nvSpPr>
            <p:spPr bwMode="auto">
              <a:xfrm>
                <a:off x="3507" y="3656"/>
                <a:ext cx="183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宋体" panose="02010600030101010101" pitchFamily="2" charset="-122"/>
                    <a:ea typeface="宋体" panose="02010600030101010101" pitchFamily="2" charset="-122"/>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宋体" panose="02010600030101010101" pitchFamily="2" charset="-122"/>
                    <a:ea typeface="宋体" panose="02010600030101010101" pitchFamily="2" charset="-122"/>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20</a:t>
                </a:r>
              </a:p>
            </p:txBody>
          </p:sp>
          <p:sp>
            <p:nvSpPr>
              <p:cNvPr id="666676" name="Rectangle 52">
                <a:extLst>
                  <a:ext uri="{FF2B5EF4-FFF2-40B4-BE49-F238E27FC236}">
                    <a16:creationId xmlns:a16="http://schemas.microsoft.com/office/drawing/2014/main" id="{6C0673A2-E38D-1749-8797-651072311CC6}"/>
                  </a:ext>
                </a:extLst>
              </p:cNvPr>
              <p:cNvSpPr>
                <a:spLocks noChangeArrowheads="1"/>
              </p:cNvSpPr>
              <p:nvPr/>
            </p:nvSpPr>
            <p:spPr bwMode="auto">
              <a:xfrm>
                <a:off x="3504" y="3876"/>
                <a:ext cx="183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15   80  </a:t>
                </a:r>
                <a:r>
                  <a:rPr kumimoji="1" lang="en-US" altLang="zh-CN" sz="2400">
                    <a:solidFill>
                      <a:srgbClr val="FFFFFF"/>
                    </a:solidFill>
                    <a:latin typeface="宋体" panose="02010600030101010101" pitchFamily="2" charset="-122"/>
                    <a:ea typeface="宋体" panose="02010600030101010101" pitchFamily="2" charset="-122"/>
                  </a:rPr>
                  <a:t>∞ ∞</a:t>
                </a:r>
              </a:p>
            </p:txBody>
          </p:sp>
        </p:grpSp>
      </p:grpSp>
    </p:spTree>
    <p:extLst>
      <p:ext uri="{BB962C8B-B14F-4D97-AF65-F5344CB8AC3E}">
        <p14:creationId xmlns:p14="http://schemas.microsoft.com/office/powerpoint/2010/main" val="349046651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67650" name="Group 2">
            <a:extLst>
              <a:ext uri="{FF2B5EF4-FFF2-40B4-BE49-F238E27FC236}">
                <a16:creationId xmlns:a16="http://schemas.microsoft.com/office/drawing/2014/main" id="{41EA4AB2-0A19-B44A-AD00-31B18AD9450A}"/>
              </a:ext>
            </a:extLst>
          </p:cNvPr>
          <p:cNvGraphicFramePr>
            <a:graphicFrameLocks noGrp="1"/>
          </p:cNvGraphicFramePr>
          <p:nvPr/>
        </p:nvGraphicFramePr>
        <p:xfrm>
          <a:off x="1981200" y="800101"/>
          <a:ext cx="7924800" cy="5808663"/>
        </p:xfrm>
        <a:graphic>
          <a:graphicData uri="http://schemas.openxmlformats.org/drawingml/2006/table">
            <a:tbl>
              <a:tblPr/>
              <a:tblGrid>
                <a:gridCol w="838200">
                  <a:extLst>
                    <a:ext uri="{9D8B030D-6E8A-4147-A177-3AD203B41FA5}">
                      <a16:colId xmlns:a16="http://schemas.microsoft.com/office/drawing/2014/main" val="2221830198"/>
                    </a:ext>
                  </a:extLst>
                </a:gridCol>
                <a:gridCol w="1066800">
                  <a:extLst>
                    <a:ext uri="{9D8B030D-6E8A-4147-A177-3AD203B41FA5}">
                      <a16:colId xmlns:a16="http://schemas.microsoft.com/office/drawing/2014/main" val="2697819479"/>
                    </a:ext>
                  </a:extLst>
                </a:gridCol>
                <a:gridCol w="762000">
                  <a:extLst>
                    <a:ext uri="{9D8B030D-6E8A-4147-A177-3AD203B41FA5}">
                      <a16:colId xmlns:a16="http://schemas.microsoft.com/office/drawing/2014/main" val="1478955942"/>
                    </a:ext>
                  </a:extLst>
                </a:gridCol>
                <a:gridCol w="762000">
                  <a:extLst>
                    <a:ext uri="{9D8B030D-6E8A-4147-A177-3AD203B41FA5}">
                      <a16:colId xmlns:a16="http://schemas.microsoft.com/office/drawing/2014/main" val="791197241"/>
                    </a:ext>
                  </a:extLst>
                </a:gridCol>
                <a:gridCol w="838200">
                  <a:extLst>
                    <a:ext uri="{9D8B030D-6E8A-4147-A177-3AD203B41FA5}">
                      <a16:colId xmlns:a16="http://schemas.microsoft.com/office/drawing/2014/main" val="271141557"/>
                    </a:ext>
                  </a:extLst>
                </a:gridCol>
                <a:gridCol w="762000">
                  <a:extLst>
                    <a:ext uri="{9D8B030D-6E8A-4147-A177-3AD203B41FA5}">
                      <a16:colId xmlns:a16="http://schemas.microsoft.com/office/drawing/2014/main" val="1290578961"/>
                    </a:ext>
                  </a:extLst>
                </a:gridCol>
                <a:gridCol w="762000">
                  <a:extLst>
                    <a:ext uri="{9D8B030D-6E8A-4147-A177-3AD203B41FA5}">
                      <a16:colId xmlns:a16="http://schemas.microsoft.com/office/drawing/2014/main" val="1659624584"/>
                    </a:ext>
                  </a:extLst>
                </a:gridCol>
                <a:gridCol w="2133600">
                  <a:extLst>
                    <a:ext uri="{9D8B030D-6E8A-4147-A177-3AD203B41FA5}">
                      <a16:colId xmlns:a16="http://schemas.microsoft.com/office/drawing/2014/main" val="1912986241"/>
                    </a:ext>
                  </a:extLst>
                </a:gridCol>
              </a:tblGrid>
              <a:tr h="792163">
                <a:tc gridSpan="2">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顶点</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步骤</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06790825"/>
                  </a:ext>
                </a:extLst>
              </a:tr>
              <a:tr h="862013">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初态</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65</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60079232"/>
                  </a:ext>
                </a:extLst>
              </a:tr>
              <a:tr h="8318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10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4</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94713886"/>
                  </a:ext>
                </a:extLst>
              </a:tr>
              <a:tr h="803275">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20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10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4</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00175196"/>
                  </a:ext>
                </a:extLst>
              </a:tr>
              <a:tr h="701675">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20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10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30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4</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 5</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4095921"/>
                  </a:ext>
                </a:extLst>
              </a:tr>
              <a:tr h="7429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20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45</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85</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10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30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4</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 5</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 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73669344"/>
                  </a:ext>
                </a:extLst>
              </a:tr>
              <a:tr h="785813">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Dist</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20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45</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85</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10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30</a:t>
                      </a:r>
                    </a:p>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4</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 5</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 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 3</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62872942"/>
                  </a:ext>
                </a:extLst>
              </a:tr>
            </a:tbl>
          </a:graphicData>
        </a:graphic>
      </p:graphicFrame>
      <p:sp>
        <p:nvSpPr>
          <p:cNvPr id="667725" name="Line 77">
            <a:extLst>
              <a:ext uri="{FF2B5EF4-FFF2-40B4-BE49-F238E27FC236}">
                <a16:creationId xmlns:a16="http://schemas.microsoft.com/office/drawing/2014/main" id="{893173BE-9894-1746-807F-306263DCA0E1}"/>
              </a:ext>
            </a:extLst>
          </p:cNvPr>
          <p:cNvSpPr>
            <a:spLocks noChangeShapeType="1"/>
          </p:cNvSpPr>
          <p:nvPr/>
        </p:nvSpPr>
        <p:spPr bwMode="auto">
          <a:xfrm>
            <a:off x="1981201" y="808039"/>
            <a:ext cx="1882775" cy="82073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67726" name="Rectangle 78">
            <a:extLst>
              <a:ext uri="{FF2B5EF4-FFF2-40B4-BE49-F238E27FC236}">
                <a16:creationId xmlns:a16="http://schemas.microsoft.com/office/drawing/2014/main" id="{D3A38C73-84AC-6443-A3FB-6725315F2DBC}"/>
              </a:ext>
            </a:extLst>
          </p:cNvPr>
          <p:cNvSpPr>
            <a:spLocks noChangeArrowheads="1"/>
          </p:cNvSpPr>
          <p:nvPr/>
        </p:nvSpPr>
        <p:spPr bwMode="auto">
          <a:xfrm>
            <a:off x="2208214" y="188913"/>
            <a:ext cx="7559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表</a:t>
            </a:r>
            <a:r>
              <a:rPr kumimoji="1" lang="en-US" altLang="zh-CN" sz="2400" b="1">
                <a:solidFill>
                  <a:srgbClr val="FFFFFF"/>
                </a:solidFill>
                <a:latin typeface="Times New Roman" panose="02020603050405020304" pitchFamily="18" charset="0"/>
                <a:ea typeface="宋体" panose="02010600030101010101" pitchFamily="2" charset="-122"/>
              </a:rPr>
              <a:t>7-3   </a:t>
            </a:r>
            <a:r>
              <a:rPr kumimoji="1" lang="zh-CN" altLang="en-US" sz="2400" b="1">
                <a:solidFill>
                  <a:srgbClr val="FFFFFF"/>
                </a:solidFill>
                <a:latin typeface="Times New Roman" panose="02020603050405020304" pitchFamily="18" charset="0"/>
                <a:ea typeface="宋体" panose="02010600030101010101" pitchFamily="2" charset="-122"/>
              </a:rPr>
              <a:t>求最短路径时数组</a:t>
            </a:r>
            <a:r>
              <a:rPr kumimoji="1" lang="en-US" altLang="zh-CN" sz="2400" b="1">
                <a:solidFill>
                  <a:srgbClr val="FFFFFF"/>
                </a:solidFill>
                <a:latin typeface="Times New Roman" panose="02020603050405020304" pitchFamily="18" charset="0"/>
                <a:ea typeface="宋体" panose="02010600030101010101" pitchFamily="2" charset="-122"/>
              </a:rPr>
              <a:t>dist</a:t>
            </a:r>
            <a:r>
              <a:rPr kumimoji="1" lang="zh-CN" altLang="en-US" sz="2400" b="1">
                <a:solidFill>
                  <a:srgbClr val="FFFFFF"/>
                </a:solidFill>
                <a:latin typeface="Times New Roman" panose="02020603050405020304" pitchFamily="18" charset="0"/>
                <a:ea typeface="宋体" panose="02010600030101010101" pitchFamily="2" charset="-122"/>
              </a:rPr>
              <a:t>和</a:t>
            </a:r>
            <a:r>
              <a:rPr kumimoji="1" lang="en-US" altLang="zh-CN" sz="2400" b="1">
                <a:solidFill>
                  <a:srgbClr val="FFFFFF"/>
                </a:solidFill>
                <a:latin typeface="Times New Roman" panose="02020603050405020304" pitchFamily="18" charset="0"/>
                <a:ea typeface="宋体" panose="02010600030101010101" pitchFamily="2" charset="-122"/>
              </a:rPr>
              <a:t>pre</a:t>
            </a:r>
            <a:r>
              <a:rPr kumimoji="1" lang="zh-CN" altLang="en-US" sz="2400" b="1">
                <a:solidFill>
                  <a:srgbClr val="FFFFFF"/>
                </a:solidFill>
                <a:latin typeface="Times New Roman" panose="02020603050405020304" pitchFamily="18" charset="0"/>
                <a:ea typeface="宋体" panose="02010600030101010101" pitchFamily="2" charset="-122"/>
              </a:rPr>
              <a:t>的各分量的变化情况</a:t>
            </a:r>
          </a:p>
        </p:txBody>
      </p:sp>
    </p:spTree>
    <p:extLst>
      <p:ext uri="{BB962C8B-B14F-4D97-AF65-F5344CB8AC3E}">
        <p14:creationId xmlns:p14="http://schemas.microsoft.com/office/powerpoint/2010/main" val="70686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4CF3CAED-335D-2B48-93D1-070B26C5FEFD}"/>
              </a:ext>
            </a:extLst>
          </p:cNvPr>
          <p:cNvSpPr>
            <a:spLocks noGrp="1" noChangeArrowheads="1"/>
          </p:cNvSpPr>
          <p:nvPr>
            <p:ph type="title"/>
          </p:nvPr>
        </p:nvSpPr>
        <p:spPr>
          <a:xfrm>
            <a:off x="2286000" y="220663"/>
            <a:ext cx="7543800" cy="760412"/>
          </a:xfrm>
        </p:spPr>
        <p:txBody>
          <a:bodyPr/>
          <a:lstStyle/>
          <a:p>
            <a:r>
              <a:rPr lang="en-US" altLang="zh-CN" b="1">
                <a:latin typeface="Times New Roman" panose="02020603050405020304" pitchFamily="18" charset="0"/>
              </a:rPr>
              <a:t>7.1.2</a:t>
            </a:r>
            <a:r>
              <a:rPr lang="en-US" altLang="zh-CN" b="1"/>
              <a:t>  </a:t>
            </a:r>
            <a:r>
              <a:rPr lang="zh-CN" altLang="en-US" b="1">
                <a:ea typeface="楷体_GB2312" pitchFamily="49" charset="-122"/>
              </a:rPr>
              <a:t>图的抽象数据类型定义</a:t>
            </a:r>
          </a:p>
        </p:txBody>
      </p:sp>
      <p:sp>
        <p:nvSpPr>
          <p:cNvPr id="539651" name="Rectangle 3">
            <a:extLst>
              <a:ext uri="{FF2B5EF4-FFF2-40B4-BE49-F238E27FC236}">
                <a16:creationId xmlns:a16="http://schemas.microsoft.com/office/drawing/2014/main" id="{06BEE8E8-505A-9041-8484-F3D2A833AED2}"/>
              </a:ext>
            </a:extLst>
          </p:cNvPr>
          <p:cNvSpPr>
            <a:spLocks noChangeArrowheads="1"/>
          </p:cNvSpPr>
          <p:nvPr/>
        </p:nvSpPr>
        <p:spPr bwMode="auto">
          <a:xfrm>
            <a:off x="1676401" y="1127125"/>
            <a:ext cx="8812213"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079500"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0"/>
              </a:spcAft>
            </a:pPr>
            <a:r>
              <a:rPr kumimoji="0" lang="zh-CN" altLang="en-US" sz="2800">
                <a:solidFill>
                  <a:srgbClr val="FFFFFF"/>
                </a:solidFill>
              </a:rPr>
              <a:t>        </a:t>
            </a:r>
            <a:r>
              <a:rPr kumimoji="0" lang="zh-CN" altLang="en-US" sz="2800" b="1">
                <a:solidFill>
                  <a:srgbClr val="FFFFFF"/>
                </a:solidFill>
              </a:rPr>
              <a:t>图是一种数据结构</a:t>
            </a:r>
            <a:r>
              <a:rPr lang="zh-CN" altLang="en-US" sz="2800" b="1">
                <a:solidFill>
                  <a:srgbClr val="FFFFFF"/>
                </a:solidFill>
              </a:rPr>
              <a:t>，</a:t>
            </a:r>
            <a:r>
              <a:rPr kumimoji="0" lang="zh-CN" altLang="en-US" sz="2800" b="1">
                <a:solidFill>
                  <a:srgbClr val="FFFFFF"/>
                </a:solidFill>
              </a:rPr>
              <a:t>加上一组基本操作就构成了图的抽象数据类型</a:t>
            </a:r>
            <a:r>
              <a:rPr lang="zh-CN" altLang="en-US" sz="2800" b="1">
                <a:solidFill>
                  <a:srgbClr val="FFFFFF"/>
                </a:solidFill>
              </a:rPr>
              <a:t>。</a:t>
            </a:r>
          </a:p>
          <a:p>
            <a:pPr fontAlgn="base">
              <a:lnSpc>
                <a:spcPct val="110000"/>
              </a:lnSpc>
              <a:spcBef>
                <a:spcPct val="20000"/>
              </a:spcBef>
              <a:spcAft>
                <a:spcPct val="0"/>
              </a:spcAft>
            </a:pPr>
            <a:r>
              <a:rPr kumimoji="0" lang="zh-CN" altLang="en-US" sz="2800" b="1">
                <a:solidFill>
                  <a:srgbClr val="FFFFFF"/>
                </a:solidFill>
              </a:rPr>
              <a:t>图的抽象数据类型定义如下：</a:t>
            </a:r>
          </a:p>
          <a:p>
            <a:pPr fontAlgn="base">
              <a:lnSpc>
                <a:spcPct val="110000"/>
              </a:lnSpc>
              <a:spcBef>
                <a:spcPct val="20000"/>
              </a:spcBef>
              <a:spcAft>
                <a:spcPct val="0"/>
              </a:spcAft>
            </a:pPr>
            <a:r>
              <a:rPr kumimoji="0" lang="en-US" altLang="zh-CN" sz="2800" b="1">
                <a:solidFill>
                  <a:srgbClr val="FFFFFF"/>
                </a:solidFill>
              </a:rPr>
              <a:t>ADT Graph{</a:t>
            </a:r>
          </a:p>
          <a:p>
            <a:pPr lvl="1" fontAlgn="base">
              <a:lnSpc>
                <a:spcPct val="110000"/>
              </a:lnSpc>
              <a:spcBef>
                <a:spcPct val="20000"/>
              </a:spcBef>
              <a:spcAft>
                <a:spcPct val="0"/>
              </a:spcAft>
            </a:pPr>
            <a:r>
              <a:rPr kumimoji="0" lang="zh-CN" altLang="en-US" sz="2800" b="1">
                <a:solidFill>
                  <a:srgbClr val="FFFFFF"/>
                </a:solidFill>
              </a:rPr>
              <a:t>数据对象</a:t>
            </a:r>
            <a:r>
              <a:rPr kumimoji="0" lang="en-US" altLang="zh-CN" sz="2800" b="1">
                <a:solidFill>
                  <a:srgbClr val="FFFFFF"/>
                </a:solidFill>
              </a:rPr>
              <a:t>V</a:t>
            </a:r>
            <a:r>
              <a:rPr kumimoji="0" lang="zh-CN" altLang="en-US" sz="2800" b="1">
                <a:solidFill>
                  <a:srgbClr val="FFFFFF"/>
                </a:solidFill>
              </a:rPr>
              <a:t>：具有相同特性的数据元素的集合</a:t>
            </a:r>
            <a:r>
              <a:rPr lang="zh-CN" altLang="en-US" sz="2800" b="1">
                <a:solidFill>
                  <a:srgbClr val="FFFFFF"/>
                </a:solidFill>
              </a:rPr>
              <a:t>，</a:t>
            </a:r>
            <a:r>
              <a:rPr kumimoji="0" lang="zh-CN" altLang="en-US" sz="2800" b="1">
                <a:solidFill>
                  <a:srgbClr val="FFFFFF"/>
                </a:solidFill>
              </a:rPr>
              <a:t>称为顶点集</a:t>
            </a:r>
            <a:r>
              <a:rPr kumimoji="0" lang="zh-CN" altLang="en-US" sz="2800" b="1">
                <a:solidFill>
                  <a:srgbClr val="FFFFFF"/>
                </a:solidFill>
                <a:latin typeface="宋体" panose="02010600030101010101" pitchFamily="2" charset="-122"/>
              </a:rPr>
              <a:t>。</a:t>
            </a:r>
          </a:p>
          <a:p>
            <a:pPr lvl="1" fontAlgn="base">
              <a:lnSpc>
                <a:spcPct val="110000"/>
              </a:lnSpc>
              <a:spcBef>
                <a:spcPct val="20000"/>
              </a:spcBef>
              <a:spcAft>
                <a:spcPct val="0"/>
              </a:spcAft>
            </a:pPr>
            <a:r>
              <a:rPr kumimoji="0" lang="zh-CN" altLang="en-US" sz="2800" b="1">
                <a:solidFill>
                  <a:srgbClr val="FFFFFF"/>
                </a:solidFill>
              </a:rPr>
              <a:t>数据关系</a:t>
            </a:r>
            <a:r>
              <a:rPr kumimoji="0" lang="en-US" altLang="zh-CN" sz="2800" b="1">
                <a:solidFill>
                  <a:srgbClr val="FFFFFF"/>
                </a:solidFill>
              </a:rPr>
              <a:t>R</a:t>
            </a:r>
            <a:r>
              <a:rPr kumimoji="0" lang="zh-CN" altLang="en-US" sz="2800" b="1">
                <a:solidFill>
                  <a:srgbClr val="FFFFFF"/>
                </a:solidFill>
              </a:rPr>
              <a:t>：</a:t>
            </a:r>
            <a:r>
              <a:rPr kumimoji="0" lang="en-US" altLang="zh-CN" sz="2800" b="1">
                <a:solidFill>
                  <a:srgbClr val="FFFFFF"/>
                </a:solidFill>
              </a:rPr>
              <a:t>R={VR}</a:t>
            </a:r>
          </a:p>
          <a:p>
            <a:pPr lvl="2" fontAlgn="base">
              <a:lnSpc>
                <a:spcPct val="110000"/>
              </a:lnSpc>
              <a:spcBef>
                <a:spcPct val="20000"/>
              </a:spcBef>
              <a:spcAft>
                <a:spcPct val="0"/>
              </a:spcAft>
            </a:pPr>
            <a:r>
              <a:rPr kumimoji="0" lang="en-US" altLang="zh-CN" sz="2800" b="1">
                <a:solidFill>
                  <a:srgbClr val="FFFFFF"/>
                </a:solidFill>
              </a:rPr>
              <a:t>VR={&lt;v,w&gt;|&lt;v,w&gt;</a:t>
            </a:r>
            <a:r>
              <a:rPr lang="en-US" altLang="zh-CN" sz="2800" b="1">
                <a:solidFill>
                  <a:srgbClr val="FFFFFF"/>
                </a:solidFill>
              </a:rPr>
              <a:t>| v,w</a:t>
            </a:r>
            <a:r>
              <a:rPr lang="en-US" altLang="zh-CN" sz="2800" b="1">
                <a:solidFill>
                  <a:srgbClr val="FFFFFF"/>
                </a:solidFill>
                <a:latin typeface="楷体_GB2312" pitchFamily="49" charset="-122"/>
                <a:ea typeface="楷体_GB2312" pitchFamily="49" charset="-122"/>
                <a:sym typeface="Symbol" pitchFamily="2" charset="2"/>
              </a:rPr>
              <a:t></a:t>
            </a:r>
            <a:r>
              <a:rPr lang="en-US" altLang="zh-CN" sz="2800" b="1">
                <a:solidFill>
                  <a:srgbClr val="FFFFFF"/>
                </a:solidFill>
                <a:ea typeface="Arial Unicode MS" panose="020B0604020202020204" pitchFamily="34" charset="-128"/>
                <a:cs typeface="Arial Unicode MS" panose="020B0604020202020204" pitchFamily="34" charset="-128"/>
              </a:rPr>
              <a:t>V</a:t>
            </a:r>
            <a:r>
              <a:rPr lang="en-US" altLang="zh-CN" sz="2800" b="1">
                <a:solidFill>
                  <a:srgbClr val="FFFFFF"/>
                </a:solidFill>
                <a:cs typeface="Times New Roman" panose="02020603050405020304" pitchFamily="18" charset="0"/>
              </a:rPr>
              <a:t>∧</a:t>
            </a:r>
            <a:r>
              <a:rPr lang="en-US" altLang="zh-CN" sz="2800" b="1">
                <a:solidFill>
                  <a:srgbClr val="FFFFFF"/>
                </a:solidFill>
                <a:ea typeface="Arial Unicode MS" panose="020B0604020202020204" pitchFamily="34" charset="-128"/>
                <a:cs typeface="Arial Unicode MS" panose="020B0604020202020204" pitchFamily="34" charset="-128"/>
              </a:rPr>
              <a:t>p(v,w) </a:t>
            </a:r>
            <a:r>
              <a:rPr lang="zh-CN" altLang="en-US" sz="2800" b="1">
                <a:solidFill>
                  <a:srgbClr val="FFFFFF"/>
                </a:solidFill>
              </a:rPr>
              <a:t>，</a:t>
            </a:r>
            <a:r>
              <a:rPr lang="en-US" altLang="zh-CN" sz="2800" b="1">
                <a:solidFill>
                  <a:srgbClr val="FFFFFF"/>
                </a:solidFill>
              </a:rPr>
              <a:t>&lt;v,w&gt;</a:t>
            </a:r>
            <a:r>
              <a:rPr lang="zh-CN" altLang="en-US" sz="2800" b="1">
                <a:solidFill>
                  <a:srgbClr val="FFFFFF"/>
                </a:solidFill>
              </a:rPr>
              <a:t>表示                                     从</a:t>
            </a:r>
            <a:r>
              <a:rPr lang="en-US" altLang="zh-CN" sz="2800" b="1">
                <a:solidFill>
                  <a:srgbClr val="FFFFFF"/>
                </a:solidFill>
              </a:rPr>
              <a:t>v</a:t>
            </a:r>
            <a:r>
              <a:rPr lang="zh-CN" altLang="en-US" sz="2800" b="1">
                <a:solidFill>
                  <a:srgbClr val="FFFFFF"/>
                </a:solidFill>
              </a:rPr>
              <a:t>到</a:t>
            </a:r>
            <a:r>
              <a:rPr lang="en-US" altLang="zh-CN" sz="2800" b="1">
                <a:solidFill>
                  <a:srgbClr val="FFFFFF"/>
                </a:solidFill>
              </a:rPr>
              <a:t>w</a:t>
            </a:r>
            <a:r>
              <a:rPr lang="zh-CN" altLang="en-US" sz="2800" b="1">
                <a:solidFill>
                  <a:srgbClr val="FFFFFF"/>
                </a:solidFill>
              </a:rPr>
              <a:t>的弧，</a:t>
            </a:r>
            <a:r>
              <a:rPr lang="en-US" altLang="zh-CN" sz="2800" b="1">
                <a:solidFill>
                  <a:srgbClr val="FFFFFF"/>
                </a:solidFill>
              </a:rPr>
              <a:t>P(v,w)</a:t>
            </a:r>
            <a:r>
              <a:rPr lang="zh-CN" altLang="en-US" sz="2800" b="1">
                <a:solidFill>
                  <a:srgbClr val="FFFFFF"/>
                </a:solidFill>
              </a:rPr>
              <a:t>定义了弧</a:t>
            </a:r>
            <a:r>
              <a:rPr lang="en-US" altLang="zh-CN" sz="2800" b="1">
                <a:solidFill>
                  <a:srgbClr val="FFFFFF"/>
                </a:solidFill>
              </a:rPr>
              <a:t>&lt;v,w&gt;</a:t>
            </a:r>
            <a:r>
              <a:rPr lang="zh-CN" altLang="en-US" sz="2800" b="1">
                <a:solidFill>
                  <a:srgbClr val="FFFFFF"/>
                </a:solidFill>
              </a:rPr>
              <a:t>的信息 </a:t>
            </a:r>
            <a:r>
              <a:rPr kumimoji="0" lang="en-US" altLang="zh-CN" sz="2800" b="1">
                <a:solidFill>
                  <a:srgbClr val="FFFFFF"/>
                </a:solidFill>
              </a:rPr>
              <a:t>}</a:t>
            </a:r>
          </a:p>
        </p:txBody>
      </p:sp>
    </p:spTree>
    <p:extLst>
      <p:ext uri="{BB962C8B-B14F-4D97-AF65-F5344CB8AC3E}">
        <p14:creationId xmlns:p14="http://schemas.microsoft.com/office/powerpoint/2010/main" val="57209324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8674" name="Rectangle 2">
            <a:extLst>
              <a:ext uri="{FF2B5EF4-FFF2-40B4-BE49-F238E27FC236}">
                <a16:creationId xmlns:a16="http://schemas.microsoft.com/office/drawing/2014/main" id="{FF16AE28-0E0A-664F-9C7C-669F16EBAF06}"/>
              </a:ext>
            </a:extLst>
          </p:cNvPr>
          <p:cNvSpPr>
            <a:spLocks noGrp="1" noChangeArrowheads="1"/>
          </p:cNvSpPr>
          <p:nvPr>
            <p:ph type="title"/>
          </p:nvPr>
        </p:nvSpPr>
        <p:spPr>
          <a:xfrm>
            <a:off x="2209800" y="333375"/>
            <a:ext cx="8077200" cy="685800"/>
          </a:xfrm>
        </p:spPr>
        <p:txBody>
          <a:bodyPr/>
          <a:lstStyle/>
          <a:p>
            <a:r>
              <a:rPr lang="en-US" altLang="zh-CN" b="1">
                <a:latin typeface="Times New Roman" panose="02020603050405020304" pitchFamily="18" charset="0"/>
              </a:rPr>
              <a:t>7.7.2   </a:t>
            </a:r>
            <a:r>
              <a:rPr lang="zh-CN" altLang="en-US" b="1">
                <a:latin typeface="楷体_GB2312" pitchFamily="49" charset="-122"/>
                <a:ea typeface="楷体_GB2312" pitchFamily="49" charset="-122"/>
              </a:rPr>
              <a:t>每一对顶点间的最短路径</a:t>
            </a:r>
          </a:p>
        </p:txBody>
      </p:sp>
      <p:sp>
        <p:nvSpPr>
          <p:cNvPr id="668675" name="Rectangle 3">
            <a:extLst>
              <a:ext uri="{FF2B5EF4-FFF2-40B4-BE49-F238E27FC236}">
                <a16:creationId xmlns:a16="http://schemas.microsoft.com/office/drawing/2014/main" id="{2F1CDB8E-E548-D345-A760-F8B6230BBE12}"/>
              </a:ext>
            </a:extLst>
          </p:cNvPr>
          <p:cNvSpPr>
            <a:spLocks noGrp="1" noChangeArrowheads="1"/>
          </p:cNvSpPr>
          <p:nvPr>
            <p:ph type="body" idx="1"/>
          </p:nvPr>
        </p:nvSpPr>
        <p:spPr>
          <a:xfrm>
            <a:off x="1676401" y="1219201"/>
            <a:ext cx="8812213" cy="3578225"/>
          </a:xfrm>
          <a:noFill/>
          <a:ln/>
        </p:spPr>
        <p:txBody>
          <a:bodyPr/>
          <a:lstStyle/>
          <a:p>
            <a:pPr marL="0" indent="0">
              <a:lnSpc>
                <a:spcPct val="110000"/>
              </a:lnSpc>
              <a:buNone/>
            </a:pPr>
            <a:r>
              <a:rPr lang="zh-CN" altLang="en-US" b="1">
                <a:latin typeface="宋体" panose="02010600030101010101" pitchFamily="2" charset="-122"/>
              </a:rPr>
              <a:t>    </a:t>
            </a:r>
            <a:r>
              <a:rPr lang="zh-CN" altLang="en-US" sz="2800" b="1">
                <a:latin typeface="宋体" panose="02010600030101010101" pitchFamily="2" charset="-122"/>
              </a:rPr>
              <a:t>用</a:t>
            </a:r>
            <a:r>
              <a:rPr lang="en-US" altLang="zh-CN" sz="2800" b="1"/>
              <a:t>Dijkstra</a:t>
            </a:r>
            <a:r>
              <a:rPr lang="zh-CN" altLang="en-US" sz="2800" b="1"/>
              <a:t>算法也可以求得</a:t>
            </a:r>
            <a:r>
              <a:rPr lang="zh-CN" altLang="en-US" sz="2800" b="1">
                <a:latin typeface="宋体" panose="02010600030101010101" pitchFamily="2" charset="-122"/>
              </a:rPr>
              <a:t>有向图</a:t>
            </a:r>
            <a:r>
              <a:rPr lang="en-US" altLang="zh-CN" sz="2800" b="1"/>
              <a:t>G=(V</a:t>
            </a:r>
            <a:r>
              <a:rPr lang="zh-CN" altLang="en-US" sz="2800" b="1"/>
              <a:t>，</a:t>
            </a:r>
            <a:r>
              <a:rPr lang="en-US" altLang="zh-CN" sz="2800" b="1"/>
              <a:t>E)</a:t>
            </a:r>
            <a:r>
              <a:rPr lang="zh-CN" altLang="en-US" sz="2800" b="1">
                <a:latin typeface="宋体" panose="02010600030101010101" pitchFamily="2" charset="-122"/>
              </a:rPr>
              <a:t>中每一对顶点间的最短路径。方法是</a:t>
            </a:r>
            <a:r>
              <a:rPr lang="zh-CN" altLang="en-US" sz="2800" b="1"/>
              <a:t>：每次以一个不同的顶点为源点重复</a:t>
            </a:r>
            <a:r>
              <a:rPr lang="en-US" altLang="zh-CN" sz="2800" b="1"/>
              <a:t>Dijkstra</a:t>
            </a:r>
            <a:r>
              <a:rPr lang="zh-CN" altLang="en-US" sz="2800" b="1"/>
              <a:t>算法便可求得</a:t>
            </a:r>
            <a:r>
              <a:rPr lang="zh-CN" altLang="en-US" sz="2800" b="1">
                <a:latin typeface="宋体" panose="02010600030101010101" pitchFamily="2" charset="-122"/>
              </a:rPr>
              <a:t>每一对顶点间的最短路径</a:t>
            </a:r>
            <a:r>
              <a:rPr lang="zh-CN" altLang="en-US" sz="2800" b="1"/>
              <a:t>，时间复杂度是</a:t>
            </a:r>
            <a:r>
              <a:rPr lang="en-US" altLang="zh-CN" sz="2800" b="1"/>
              <a:t>O(n</a:t>
            </a:r>
            <a:r>
              <a:rPr lang="en-US" altLang="zh-CN" sz="2800" b="1" baseline="18000"/>
              <a:t>3</a:t>
            </a:r>
            <a:r>
              <a:rPr lang="en-US" altLang="zh-CN" sz="2800" b="1"/>
              <a:t>) </a:t>
            </a:r>
            <a:r>
              <a:rPr lang="zh-CN" altLang="en-US" sz="2800" b="1">
                <a:latin typeface="宋体" panose="02010600030101010101" pitchFamily="2" charset="-122"/>
              </a:rPr>
              <a:t>。</a:t>
            </a:r>
            <a:r>
              <a:rPr lang="zh-CN" altLang="en-US" sz="2800" b="1"/>
              <a:t> </a:t>
            </a:r>
            <a:endParaRPr lang="zh-CN" altLang="en-US" sz="2800" b="1">
              <a:latin typeface="宋体" panose="02010600030101010101" pitchFamily="2" charset="-122"/>
            </a:endParaRPr>
          </a:p>
          <a:p>
            <a:pPr marL="0" indent="0">
              <a:lnSpc>
                <a:spcPct val="110000"/>
              </a:lnSpc>
              <a:buNone/>
            </a:pPr>
            <a:r>
              <a:rPr lang="zh-CN" altLang="en-US" sz="2800" b="1">
                <a:latin typeface="宋体" panose="02010600030101010101" pitchFamily="2" charset="-122"/>
              </a:rPr>
              <a:t>    弗罗伊德</a:t>
            </a:r>
            <a:r>
              <a:rPr lang="en-US" altLang="zh-CN" sz="2800" b="1"/>
              <a:t>(Floyd)</a:t>
            </a:r>
            <a:r>
              <a:rPr lang="zh-CN" altLang="en-US" sz="2800" b="1">
                <a:latin typeface="宋体" panose="02010600030101010101" pitchFamily="2" charset="-122"/>
              </a:rPr>
              <a:t>提出了另一个算法</a:t>
            </a:r>
            <a:r>
              <a:rPr lang="zh-CN" altLang="en-US" sz="2800" b="1"/>
              <a:t>，其时间复杂度仍是</a:t>
            </a:r>
            <a:r>
              <a:rPr lang="en-US" altLang="zh-CN" sz="2800" b="1"/>
              <a:t>O(n</a:t>
            </a:r>
            <a:r>
              <a:rPr lang="en-US" altLang="zh-CN" sz="2800" b="1" baseline="18000"/>
              <a:t>3</a:t>
            </a:r>
            <a:r>
              <a:rPr lang="en-US" altLang="zh-CN" sz="2800" b="1"/>
              <a:t>) </a:t>
            </a:r>
            <a:r>
              <a:rPr lang="zh-CN" altLang="en-US" sz="2800" b="1"/>
              <a:t>， 但算法形式更为简明，步骤更为简单，数据结构仍然是基于图的</a:t>
            </a:r>
            <a:r>
              <a:rPr lang="zh-CN" altLang="en-US" sz="2800" b="1">
                <a:latin typeface="宋体" panose="02010600030101010101" pitchFamily="2" charset="-122"/>
              </a:rPr>
              <a:t>邻接</a:t>
            </a:r>
            <a:r>
              <a:rPr lang="zh-CN" altLang="en-US" sz="2800" b="1"/>
              <a:t>矩阵</a:t>
            </a:r>
            <a:r>
              <a:rPr lang="zh-CN" altLang="en-US" sz="2800" b="1">
                <a:latin typeface="宋体" panose="02010600030101010101" pitchFamily="2" charset="-122"/>
              </a:rPr>
              <a:t>。</a:t>
            </a:r>
          </a:p>
        </p:txBody>
      </p:sp>
    </p:spTree>
    <p:extLst>
      <p:ext uri="{BB962C8B-B14F-4D97-AF65-F5344CB8AC3E}">
        <p14:creationId xmlns:p14="http://schemas.microsoft.com/office/powerpoint/2010/main" val="258700401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9698" name="Rectangle 2">
            <a:extLst>
              <a:ext uri="{FF2B5EF4-FFF2-40B4-BE49-F238E27FC236}">
                <a16:creationId xmlns:a16="http://schemas.microsoft.com/office/drawing/2014/main" id="{6529C41D-7805-AB4F-BA24-F1B5034B3284}"/>
              </a:ext>
            </a:extLst>
          </p:cNvPr>
          <p:cNvSpPr>
            <a:spLocks noGrp="1" noChangeArrowheads="1"/>
          </p:cNvSpPr>
          <p:nvPr>
            <p:ph type="body" idx="1"/>
          </p:nvPr>
        </p:nvSpPr>
        <p:spPr>
          <a:xfrm>
            <a:off x="1720851" y="4797425"/>
            <a:ext cx="8696325" cy="1582738"/>
          </a:xfrm>
        </p:spPr>
        <p:txBody>
          <a:bodyPr/>
          <a:lstStyle/>
          <a:p>
            <a:pPr marL="444500" lvl="1" indent="0">
              <a:lnSpc>
                <a:spcPct val="110000"/>
              </a:lnSpc>
              <a:buNone/>
            </a:pPr>
            <a:r>
              <a:rPr lang="zh-CN" altLang="en-US" b="1">
                <a:solidFill>
                  <a:schemeClr val="folHlink"/>
                </a:solidFill>
                <a:latin typeface="宋体" panose="02010600030101010101" pitchFamily="2" charset="-122"/>
              </a:rPr>
              <a:t>② </a:t>
            </a:r>
            <a:r>
              <a:rPr lang="zh-CN" altLang="en-US" b="1">
                <a:latin typeface="宋体" panose="02010600030101010101" pitchFamily="2" charset="-122"/>
              </a:rPr>
              <a:t>将图中一个顶点</a:t>
            </a:r>
            <a:r>
              <a:rPr lang="en-US" altLang="zh-CN" b="1"/>
              <a:t>V</a:t>
            </a:r>
            <a:r>
              <a:rPr lang="en-US" altLang="zh-CN" b="1" baseline="-18000"/>
              <a:t>k </a:t>
            </a:r>
            <a:r>
              <a:rPr lang="zh-CN" altLang="en-US" b="1"/>
              <a:t>加入到</a:t>
            </a:r>
            <a:r>
              <a:rPr lang="en-US" altLang="zh-CN" b="1"/>
              <a:t>S</a:t>
            </a:r>
            <a:r>
              <a:rPr lang="zh-CN" altLang="en-US" b="1"/>
              <a:t>中</a:t>
            </a:r>
            <a:r>
              <a:rPr lang="zh-CN" altLang="en-US" b="1">
                <a:latin typeface="宋体" panose="02010600030101010101" pitchFamily="2" charset="-122"/>
              </a:rPr>
              <a:t>，修改</a:t>
            </a:r>
            <a:r>
              <a:rPr lang="en-US" altLang="zh-CN" b="1"/>
              <a:t>A[i][j]</a:t>
            </a:r>
            <a:r>
              <a:rPr lang="zh-CN" altLang="en-US" b="1"/>
              <a:t>的值</a:t>
            </a:r>
            <a:r>
              <a:rPr lang="zh-CN" altLang="en-US" b="1">
                <a:latin typeface="宋体" panose="02010600030101010101" pitchFamily="2" charset="-122"/>
              </a:rPr>
              <a:t>，修改方法是</a:t>
            </a:r>
            <a:r>
              <a:rPr lang="zh-CN" altLang="en-US" b="1"/>
              <a:t>：</a:t>
            </a:r>
          </a:p>
          <a:p>
            <a:pPr marL="901700" lvl="2" indent="0">
              <a:lnSpc>
                <a:spcPct val="110000"/>
              </a:lnSpc>
              <a:buNone/>
            </a:pPr>
            <a:r>
              <a:rPr lang="en-US" altLang="zh-CN" sz="2800" b="1"/>
              <a:t>A[i][j]=Min{A[i][j] , (A[i][k]+A[k][j]) }</a:t>
            </a:r>
            <a:endParaRPr lang="en-US" altLang="zh-CN" sz="2800" b="1">
              <a:latin typeface="宋体" panose="02010600030101010101" pitchFamily="2" charset="-122"/>
            </a:endParaRPr>
          </a:p>
        </p:txBody>
      </p:sp>
      <p:sp>
        <p:nvSpPr>
          <p:cNvPr id="669699" name="Rectangle 3">
            <a:extLst>
              <a:ext uri="{FF2B5EF4-FFF2-40B4-BE49-F238E27FC236}">
                <a16:creationId xmlns:a16="http://schemas.microsoft.com/office/drawing/2014/main" id="{40A8B945-3F6C-BC44-BD09-3BA740EB338E}"/>
              </a:ext>
            </a:extLst>
          </p:cNvPr>
          <p:cNvSpPr>
            <a:spLocks noChangeArrowheads="1"/>
          </p:cNvSpPr>
          <p:nvPr/>
        </p:nvSpPr>
        <p:spPr bwMode="auto">
          <a:xfrm>
            <a:off x="1676401" y="228600"/>
            <a:ext cx="8812213" cy="284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051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62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19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76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339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en-US" altLang="zh-CN" sz="4000" b="1">
                <a:solidFill>
                  <a:srgbClr val="FFCC66"/>
                </a:solidFill>
              </a:rPr>
              <a:t>1 </a:t>
            </a:r>
            <a:r>
              <a:rPr lang="zh-CN" altLang="en-US" sz="4000" b="1">
                <a:solidFill>
                  <a:srgbClr val="FFCC66"/>
                </a:solidFill>
                <a:ea typeface="楷体_GB2312" pitchFamily="49" charset="-122"/>
              </a:rPr>
              <a:t>算法思想</a:t>
            </a:r>
          </a:p>
          <a:p>
            <a:pPr eaLnBrk="1" fontAlgn="base" hangingPunct="1">
              <a:lnSpc>
                <a:spcPct val="110000"/>
              </a:lnSpc>
              <a:spcBef>
                <a:spcPct val="20000"/>
              </a:spcBef>
              <a:spcAft>
                <a:spcPct val="0"/>
              </a:spcAft>
            </a:pPr>
            <a:r>
              <a:rPr lang="zh-CN" altLang="en-US" sz="2800" b="1">
                <a:solidFill>
                  <a:srgbClr val="FFFFFF"/>
                </a:solidFill>
              </a:rPr>
              <a:t>       设顶点集</a:t>
            </a:r>
            <a:r>
              <a:rPr lang="en-US" altLang="zh-CN" sz="2800" b="1">
                <a:solidFill>
                  <a:srgbClr val="FFFFFF"/>
                </a:solidFill>
              </a:rPr>
              <a:t>S(</a:t>
            </a:r>
            <a:r>
              <a:rPr lang="zh-CN" altLang="en-US" sz="2800" b="1">
                <a:solidFill>
                  <a:srgbClr val="FFFFFF"/>
                </a:solidFill>
              </a:rPr>
              <a:t>初值为空</a:t>
            </a:r>
            <a:r>
              <a:rPr lang="en-US" altLang="zh-CN" sz="2800" b="1">
                <a:solidFill>
                  <a:srgbClr val="FFFFFF"/>
                </a:solidFill>
              </a:rPr>
              <a:t>)</a:t>
            </a:r>
            <a:r>
              <a:rPr lang="zh-CN" altLang="en-US" sz="2800" b="1">
                <a:solidFill>
                  <a:srgbClr val="FFFFFF"/>
                </a:solidFill>
              </a:rPr>
              <a:t>，用数组</a:t>
            </a:r>
            <a:r>
              <a:rPr lang="en-US" altLang="zh-CN" sz="2800" b="1">
                <a:solidFill>
                  <a:srgbClr val="FFFFFF"/>
                </a:solidFill>
              </a:rPr>
              <a:t>A</a:t>
            </a:r>
            <a:r>
              <a:rPr lang="zh-CN" altLang="en-US" sz="2800" b="1">
                <a:solidFill>
                  <a:srgbClr val="FFFFFF"/>
                </a:solidFill>
              </a:rPr>
              <a:t>的每个元素</a:t>
            </a:r>
            <a:r>
              <a:rPr lang="en-US" altLang="zh-CN" sz="2800" b="1">
                <a:solidFill>
                  <a:srgbClr val="FFFFFF"/>
                </a:solidFill>
              </a:rPr>
              <a:t>A[i][j]</a:t>
            </a:r>
            <a:r>
              <a:rPr lang="zh-CN" altLang="en-US" sz="2800" b="1">
                <a:solidFill>
                  <a:srgbClr val="FFFFFF"/>
                </a:solidFill>
              </a:rPr>
              <a:t>保存从</a:t>
            </a:r>
            <a:r>
              <a:rPr lang="en-US" altLang="zh-CN" sz="2800" b="1">
                <a:solidFill>
                  <a:srgbClr val="FFFFFF"/>
                </a:solidFill>
              </a:rPr>
              <a:t>V</a:t>
            </a:r>
            <a:r>
              <a:rPr lang="en-US" altLang="zh-CN" sz="2800" b="1" baseline="-20000">
                <a:solidFill>
                  <a:srgbClr val="FFFFFF"/>
                </a:solidFill>
              </a:rPr>
              <a:t>i</a:t>
            </a:r>
            <a:r>
              <a:rPr lang="zh-CN" altLang="en-US" sz="2800" b="1">
                <a:solidFill>
                  <a:srgbClr val="FFFF00"/>
                </a:solidFill>
              </a:rPr>
              <a:t>只经过</a:t>
            </a:r>
            <a:r>
              <a:rPr lang="en-US" altLang="zh-CN" sz="2800" b="1">
                <a:solidFill>
                  <a:srgbClr val="FFFF00"/>
                </a:solidFill>
              </a:rPr>
              <a:t>S</a:t>
            </a:r>
            <a:r>
              <a:rPr lang="zh-CN" altLang="en-US" sz="2800" b="1">
                <a:solidFill>
                  <a:srgbClr val="FFFF00"/>
                </a:solidFill>
              </a:rPr>
              <a:t>中的顶点</a:t>
            </a:r>
            <a:r>
              <a:rPr lang="zh-CN" altLang="en-US" sz="2800" b="1">
                <a:solidFill>
                  <a:srgbClr val="FFFFFF"/>
                </a:solidFill>
              </a:rPr>
              <a:t>到达</a:t>
            </a:r>
            <a:r>
              <a:rPr lang="en-US" altLang="zh-CN" sz="2800" b="1">
                <a:solidFill>
                  <a:srgbClr val="FFFFFF"/>
                </a:solidFill>
              </a:rPr>
              <a:t>V</a:t>
            </a:r>
            <a:r>
              <a:rPr lang="en-US" altLang="zh-CN" sz="2800" b="1" baseline="-20000">
                <a:solidFill>
                  <a:srgbClr val="FFFFFF"/>
                </a:solidFill>
              </a:rPr>
              <a:t>j</a:t>
            </a:r>
            <a:r>
              <a:rPr lang="zh-CN" altLang="en-US" sz="2800" b="1">
                <a:solidFill>
                  <a:srgbClr val="FFFFFF"/>
                </a:solidFill>
              </a:rPr>
              <a:t>的最短路径长度，其思想是：</a:t>
            </a:r>
          </a:p>
          <a:p>
            <a:pPr lvl="1" eaLnBrk="1" fontAlgn="base" hangingPunct="1">
              <a:lnSpc>
                <a:spcPct val="110000"/>
              </a:lnSpc>
              <a:spcBef>
                <a:spcPct val="20000"/>
              </a:spcBef>
              <a:spcAft>
                <a:spcPct val="0"/>
              </a:spcAft>
            </a:pPr>
            <a:r>
              <a:rPr lang="zh-CN" altLang="en-US" sz="2800" b="1">
                <a:solidFill>
                  <a:srgbClr val="FFFF00"/>
                </a:solidFill>
                <a:latin typeface="宋体" panose="02010600030101010101" pitchFamily="2" charset="-122"/>
              </a:rPr>
              <a:t>① </a:t>
            </a:r>
            <a:r>
              <a:rPr lang="zh-CN" altLang="en-US" sz="2800" b="1">
                <a:solidFill>
                  <a:srgbClr val="FFFFFF"/>
                </a:solidFill>
                <a:latin typeface="宋体" panose="02010600030101010101" pitchFamily="2" charset="-122"/>
              </a:rPr>
              <a:t>初始时令</a:t>
            </a:r>
            <a:r>
              <a:rPr lang="en-US" altLang="zh-CN" sz="2800" b="1">
                <a:solidFill>
                  <a:srgbClr val="FFFFFF"/>
                </a:solidFill>
              </a:rPr>
              <a:t>S={ } </a:t>
            </a:r>
            <a:r>
              <a:rPr lang="zh-CN" altLang="en-US" sz="2800" b="1">
                <a:solidFill>
                  <a:srgbClr val="FFFFFF"/>
                </a:solidFill>
                <a:latin typeface="宋体" panose="02010600030101010101" pitchFamily="2" charset="-122"/>
              </a:rPr>
              <a:t>， </a:t>
            </a:r>
            <a:r>
              <a:rPr lang="en-US" altLang="zh-CN" sz="2800" b="1">
                <a:solidFill>
                  <a:srgbClr val="FFFFFF"/>
                </a:solidFill>
              </a:rPr>
              <a:t>A[i][j]</a:t>
            </a:r>
            <a:r>
              <a:rPr lang="zh-CN" altLang="en-US" sz="2800" b="1">
                <a:solidFill>
                  <a:srgbClr val="FFFFFF"/>
                </a:solidFill>
              </a:rPr>
              <a:t>的赋</a:t>
            </a:r>
            <a:r>
              <a:rPr lang="zh-CN" altLang="en-US" sz="2800" b="1">
                <a:solidFill>
                  <a:srgbClr val="FFFFFF"/>
                </a:solidFill>
                <a:latin typeface="宋体" panose="02010600030101010101" pitchFamily="2" charset="-122"/>
              </a:rPr>
              <a:t>初值方式是</a:t>
            </a:r>
            <a:r>
              <a:rPr lang="zh-CN" altLang="en-US" sz="2800" b="1">
                <a:solidFill>
                  <a:srgbClr val="FFFFFF"/>
                </a:solidFill>
              </a:rPr>
              <a:t>：</a:t>
            </a:r>
          </a:p>
        </p:txBody>
      </p:sp>
      <p:grpSp>
        <p:nvGrpSpPr>
          <p:cNvPr id="669700" name="Group 4">
            <a:extLst>
              <a:ext uri="{FF2B5EF4-FFF2-40B4-BE49-F238E27FC236}">
                <a16:creationId xmlns:a16="http://schemas.microsoft.com/office/drawing/2014/main" id="{D0D9A863-3C3A-BB43-B678-9120A9FF7499}"/>
              </a:ext>
            </a:extLst>
          </p:cNvPr>
          <p:cNvGrpSpPr>
            <a:grpSpLocks/>
          </p:cNvGrpSpPr>
          <p:nvPr/>
        </p:nvGrpSpPr>
        <p:grpSpPr bwMode="auto">
          <a:xfrm>
            <a:off x="1839914" y="3133725"/>
            <a:ext cx="8066087" cy="1447800"/>
            <a:chOff x="199" y="864"/>
            <a:chExt cx="5081" cy="912"/>
          </a:xfrm>
        </p:grpSpPr>
        <p:sp>
          <p:nvSpPr>
            <p:cNvPr id="669701" name="Rectangle 5">
              <a:extLst>
                <a:ext uri="{FF2B5EF4-FFF2-40B4-BE49-F238E27FC236}">
                  <a16:creationId xmlns:a16="http://schemas.microsoft.com/office/drawing/2014/main" id="{D071782E-00D7-8E4F-9F85-54CEFCD5D325}"/>
                </a:ext>
              </a:extLst>
            </p:cNvPr>
            <p:cNvSpPr>
              <a:spLocks noChangeArrowheads="1"/>
            </p:cNvSpPr>
            <p:nvPr/>
          </p:nvSpPr>
          <p:spPr bwMode="auto">
            <a:xfrm>
              <a:off x="1154" y="1152"/>
              <a:ext cx="412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W</a:t>
              </a:r>
              <a:r>
                <a:rPr kumimoji="1" lang="en-US" altLang="zh-CN" sz="2800" b="1" baseline="-18000">
                  <a:solidFill>
                    <a:srgbClr val="FFFFFF"/>
                  </a:solidFill>
                  <a:latin typeface="Times New Roman" panose="02020603050405020304" pitchFamily="18" charset="0"/>
                  <a:ea typeface="宋体" panose="02010600030101010101" pitchFamily="2" charset="-122"/>
                </a:rPr>
                <a:t>ij    </a:t>
              </a:r>
              <a:r>
                <a:rPr kumimoji="1" lang="en-US" altLang="zh-CN" sz="2800" b="1">
                  <a:solidFill>
                    <a:srgbClr val="FFFFFF"/>
                  </a:solidFill>
                  <a:latin typeface="Times New Roman" panose="02020603050405020304" pitchFamily="18" charset="0"/>
                  <a:ea typeface="宋体" panose="02010600030101010101" pitchFamily="2" charset="-122"/>
                </a:rPr>
                <a:t> i≠j</a:t>
              </a:r>
              <a:r>
                <a:rPr kumimoji="1" lang="zh-CN" altLang="en-US" sz="2800" b="1">
                  <a:solidFill>
                    <a:srgbClr val="FFFFFF"/>
                  </a:solidFill>
                  <a:latin typeface="Times New Roman" panose="02020603050405020304" pitchFamily="18" charset="0"/>
                  <a:ea typeface="宋体" panose="02010600030101010101" pitchFamily="2" charset="-122"/>
                </a:rPr>
                <a:t>且</a:t>
              </a:r>
              <a:r>
                <a:rPr kumimoji="1" lang="en-US" altLang="zh-CN" sz="2800" b="1">
                  <a:solidFill>
                    <a:srgbClr val="FFFFFF"/>
                  </a:solidFill>
                  <a:latin typeface="Times New Roman" panose="02020603050405020304" pitchFamily="18" charset="0"/>
                  <a:ea typeface="宋体" panose="02010600030101010101" pitchFamily="2" charset="-122"/>
                </a:rPr>
                <a:t>&lt;v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&gt;∈</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w</a:t>
              </a:r>
              <a:r>
                <a:rPr kumimoji="1" lang="en-US" altLang="zh-CN" sz="2800" b="1" baseline="-18000">
                  <a:solidFill>
                    <a:srgbClr val="FFFFFF"/>
                  </a:solidFill>
                  <a:latin typeface="Times New Roman" panose="02020603050405020304" pitchFamily="18" charset="0"/>
                  <a:ea typeface="宋体" panose="02010600030101010101" pitchFamily="2" charset="-122"/>
                </a:rPr>
                <a:t>ij</a:t>
              </a:r>
              <a:r>
                <a:rPr kumimoji="1" lang="zh-CN" altLang="en-US" sz="2800" b="1">
                  <a:solidFill>
                    <a:srgbClr val="FFFFFF"/>
                  </a:solidFill>
                  <a:latin typeface="Times New Roman" panose="02020603050405020304" pitchFamily="18" charset="0"/>
                  <a:ea typeface="宋体" panose="02010600030101010101" pitchFamily="2" charset="-122"/>
                </a:rPr>
                <a:t>为弧上的权值</a:t>
              </a:r>
            </a:p>
          </p:txBody>
        </p:sp>
        <p:sp>
          <p:nvSpPr>
            <p:cNvPr id="669702" name="Rectangle 6">
              <a:extLst>
                <a:ext uri="{FF2B5EF4-FFF2-40B4-BE49-F238E27FC236}">
                  <a16:creationId xmlns:a16="http://schemas.microsoft.com/office/drawing/2014/main" id="{44AC4568-08D6-D74B-AE1D-161370D9F061}"/>
                </a:ext>
              </a:extLst>
            </p:cNvPr>
            <p:cNvSpPr>
              <a:spLocks noChangeArrowheads="1"/>
            </p:cNvSpPr>
            <p:nvPr/>
          </p:nvSpPr>
          <p:spPr bwMode="auto">
            <a:xfrm>
              <a:off x="1154" y="1481"/>
              <a:ext cx="211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宋体" panose="02010600030101010101" pitchFamily="2" charset="-122"/>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i≠j</a:t>
              </a:r>
              <a:r>
                <a:rPr kumimoji="1" lang="zh-CN" altLang="en-US" sz="2800" b="1">
                  <a:solidFill>
                    <a:srgbClr val="FFFFFF"/>
                  </a:solidFill>
                  <a:latin typeface="Times New Roman" panose="02020603050405020304" pitchFamily="18" charset="0"/>
                  <a:ea typeface="宋体" panose="02010600030101010101" pitchFamily="2" charset="-122"/>
                </a:rPr>
                <a:t>且</a:t>
              </a:r>
              <a:r>
                <a:rPr kumimoji="1" lang="en-US" altLang="zh-CN" sz="2800" b="1">
                  <a:solidFill>
                    <a:srgbClr val="FFFFFF"/>
                  </a:solidFill>
                  <a:latin typeface="Times New Roman" panose="02020603050405020304" pitchFamily="18" charset="0"/>
                  <a:ea typeface="宋体" panose="02010600030101010101" pitchFamily="2" charset="-122"/>
                </a:rPr>
                <a:t>&lt;v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&gt;</a:t>
              </a:r>
              <a:r>
                <a:rPr kumimoji="1" lang="zh-CN" altLang="en-US" sz="2800" b="1">
                  <a:solidFill>
                    <a:srgbClr val="FFFFFF"/>
                  </a:solidFill>
                  <a:latin typeface="Times New Roman" panose="02020603050405020304" pitchFamily="18" charset="0"/>
                  <a:ea typeface="宋体" panose="02010600030101010101" pitchFamily="2" charset="-122"/>
                </a:rPr>
                <a:t>不属于</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p>
          </p:txBody>
        </p:sp>
        <p:sp>
          <p:nvSpPr>
            <p:cNvPr id="669703" name="Rectangle 7">
              <a:extLst>
                <a:ext uri="{FF2B5EF4-FFF2-40B4-BE49-F238E27FC236}">
                  <a16:creationId xmlns:a16="http://schemas.microsoft.com/office/drawing/2014/main" id="{6120C6B5-3B8B-8A4E-BFD9-7E6ACF61E238}"/>
                </a:ext>
              </a:extLst>
            </p:cNvPr>
            <p:cNvSpPr>
              <a:spLocks noChangeArrowheads="1"/>
            </p:cNvSpPr>
            <p:nvPr/>
          </p:nvSpPr>
          <p:spPr bwMode="auto">
            <a:xfrm>
              <a:off x="199" y="1152"/>
              <a:ext cx="79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A[i][j]=</a:t>
              </a:r>
            </a:p>
          </p:txBody>
        </p:sp>
        <p:sp>
          <p:nvSpPr>
            <p:cNvPr id="669704" name="AutoShape 8">
              <a:extLst>
                <a:ext uri="{FF2B5EF4-FFF2-40B4-BE49-F238E27FC236}">
                  <a16:creationId xmlns:a16="http://schemas.microsoft.com/office/drawing/2014/main" id="{C0DEE65E-F52B-E545-A24F-05A6C27AF4AE}"/>
                </a:ext>
              </a:extLst>
            </p:cNvPr>
            <p:cNvSpPr>
              <a:spLocks/>
            </p:cNvSpPr>
            <p:nvPr/>
          </p:nvSpPr>
          <p:spPr bwMode="auto">
            <a:xfrm>
              <a:off x="1058" y="960"/>
              <a:ext cx="91" cy="680"/>
            </a:xfrm>
            <a:prstGeom prst="leftBrace">
              <a:avLst>
                <a:gd name="adj1" fmla="val 62271"/>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69705" name="Rectangle 9">
              <a:extLst>
                <a:ext uri="{FF2B5EF4-FFF2-40B4-BE49-F238E27FC236}">
                  <a16:creationId xmlns:a16="http://schemas.microsoft.com/office/drawing/2014/main" id="{C6FE1D7C-DF18-7445-9430-A97B43AB79C1}"/>
                </a:ext>
              </a:extLst>
            </p:cNvPr>
            <p:cNvSpPr>
              <a:spLocks noChangeArrowheads="1"/>
            </p:cNvSpPr>
            <p:nvPr/>
          </p:nvSpPr>
          <p:spPr bwMode="auto">
            <a:xfrm>
              <a:off x="1152" y="864"/>
              <a:ext cx="115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宋体" panose="02010600030101010101" pitchFamily="2" charset="-122"/>
                  <a:ea typeface="宋体" panose="02010600030101010101" pitchFamily="2" charset="-122"/>
                </a:rPr>
                <a:t>0    </a:t>
              </a:r>
              <a:r>
                <a:rPr kumimoji="1" lang="en-US" altLang="zh-CN" sz="2800" b="1">
                  <a:solidFill>
                    <a:srgbClr val="FFFFFF"/>
                  </a:solidFill>
                  <a:latin typeface="Times New Roman" panose="02020603050405020304" pitchFamily="18" charset="0"/>
                  <a:ea typeface="宋体" panose="02010600030101010101" pitchFamily="2" charset="-122"/>
                </a:rPr>
                <a:t>i =j</a:t>
              </a:r>
              <a:r>
                <a:rPr kumimoji="1" lang="zh-CN" altLang="en-US" sz="2800" b="1">
                  <a:solidFill>
                    <a:srgbClr val="FFFFFF"/>
                  </a:solidFill>
                  <a:latin typeface="Times New Roman" panose="02020603050405020304" pitchFamily="18" charset="0"/>
                  <a:ea typeface="宋体" panose="02010600030101010101" pitchFamily="2" charset="-122"/>
                </a:rPr>
                <a:t>时</a:t>
              </a:r>
              <a:endParaRPr kumimoji="1" lang="zh-CN" altLang="en-US"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287293971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0722" name="Rectangle 2">
            <a:extLst>
              <a:ext uri="{FF2B5EF4-FFF2-40B4-BE49-F238E27FC236}">
                <a16:creationId xmlns:a16="http://schemas.microsoft.com/office/drawing/2014/main" id="{4B74F779-8BBB-B645-9FD7-CC68C767AB8B}"/>
              </a:ext>
            </a:extLst>
          </p:cNvPr>
          <p:cNvSpPr>
            <a:spLocks noGrp="1" noChangeArrowheads="1"/>
          </p:cNvSpPr>
          <p:nvPr>
            <p:ph type="body" idx="1"/>
          </p:nvPr>
        </p:nvSpPr>
        <p:spPr>
          <a:xfrm>
            <a:off x="1676400" y="261938"/>
            <a:ext cx="8839200" cy="6119812"/>
          </a:xfrm>
        </p:spPr>
        <p:txBody>
          <a:bodyPr/>
          <a:lstStyle/>
          <a:p>
            <a:pPr marL="444500" lvl="1" indent="0">
              <a:lnSpc>
                <a:spcPct val="110000"/>
              </a:lnSpc>
              <a:buNone/>
            </a:pPr>
            <a:r>
              <a:rPr lang="zh-CN" altLang="en-US" sz="3600" b="1">
                <a:solidFill>
                  <a:schemeClr val="folHlink"/>
                </a:solidFill>
              </a:rPr>
              <a:t>原因</a:t>
            </a:r>
            <a:r>
              <a:rPr lang="zh-CN" altLang="en-US" sz="3600" b="1"/>
              <a:t>：</a:t>
            </a:r>
            <a:r>
              <a:rPr lang="zh-CN" altLang="en-US" sz="3200" b="1"/>
              <a:t> </a:t>
            </a:r>
            <a:r>
              <a:rPr lang="zh-CN" altLang="en-US" b="1"/>
              <a:t>从</a:t>
            </a:r>
            <a:r>
              <a:rPr lang="en-US" altLang="zh-CN" b="1"/>
              <a:t>V</a:t>
            </a:r>
            <a:r>
              <a:rPr lang="en-US" altLang="zh-CN" b="1" baseline="-18000"/>
              <a:t>j</a:t>
            </a:r>
            <a:r>
              <a:rPr lang="zh-CN" altLang="en-US" b="1">
                <a:solidFill>
                  <a:schemeClr val="folHlink"/>
                </a:solidFill>
              </a:rPr>
              <a:t>只经过</a:t>
            </a:r>
            <a:r>
              <a:rPr lang="en-US" altLang="zh-CN" b="1">
                <a:solidFill>
                  <a:schemeClr val="folHlink"/>
                </a:solidFill>
              </a:rPr>
              <a:t>S</a:t>
            </a:r>
            <a:r>
              <a:rPr lang="zh-CN" altLang="en-US" b="1">
                <a:solidFill>
                  <a:schemeClr val="folHlink"/>
                </a:solidFill>
              </a:rPr>
              <a:t>中的顶点</a:t>
            </a:r>
            <a:r>
              <a:rPr lang="en-US" altLang="zh-CN" b="1"/>
              <a:t>(V</a:t>
            </a:r>
            <a:r>
              <a:rPr lang="en-US" altLang="zh-CN" b="1" baseline="-18000"/>
              <a:t>k</a:t>
            </a:r>
            <a:r>
              <a:rPr lang="en-US" altLang="zh-CN" b="1"/>
              <a:t>)</a:t>
            </a:r>
            <a:r>
              <a:rPr lang="zh-CN" altLang="en-US" b="1"/>
              <a:t>到达</a:t>
            </a:r>
            <a:r>
              <a:rPr lang="en-US" altLang="zh-CN" b="1"/>
              <a:t>V</a:t>
            </a:r>
            <a:r>
              <a:rPr lang="en-US" altLang="zh-CN" b="1" baseline="-18000"/>
              <a:t>j</a:t>
            </a:r>
            <a:r>
              <a:rPr lang="zh-CN" altLang="en-US" b="1">
                <a:latin typeface="宋体" panose="02010600030101010101" pitchFamily="2" charset="-122"/>
              </a:rPr>
              <a:t>的路径长度可能比原来不经过</a:t>
            </a:r>
            <a:r>
              <a:rPr lang="en-US" altLang="zh-CN" b="1"/>
              <a:t>V</a:t>
            </a:r>
            <a:r>
              <a:rPr lang="en-US" altLang="zh-CN" b="1" baseline="-18000"/>
              <a:t>k</a:t>
            </a:r>
            <a:r>
              <a:rPr lang="zh-CN" altLang="en-US" b="1">
                <a:latin typeface="宋体" panose="02010600030101010101" pitchFamily="2" charset="-122"/>
              </a:rPr>
              <a:t>的路径更短。</a:t>
            </a:r>
          </a:p>
          <a:p>
            <a:pPr marL="444500" lvl="1" indent="0">
              <a:lnSpc>
                <a:spcPct val="110000"/>
              </a:lnSpc>
              <a:buNone/>
            </a:pPr>
            <a:r>
              <a:rPr lang="zh-CN" altLang="en-US" b="1">
                <a:solidFill>
                  <a:schemeClr val="folHlink"/>
                </a:solidFill>
                <a:latin typeface="宋体" panose="02010600030101010101" pitchFamily="2" charset="-122"/>
              </a:rPr>
              <a:t>③ </a:t>
            </a:r>
            <a:r>
              <a:rPr lang="zh-CN" altLang="en-US" b="1">
                <a:latin typeface="宋体" panose="02010600030101010101" pitchFamily="2" charset="-122"/>
              </a:rPr>
              <a:t>重复</a:t>
            </a:r>
            <a:r>
              <a:rPr lang="zh-CN" altLang="en-US" b="1">
                <a:solidFill>
                  <a:schemeClr val="folHlink"/>
                </a:solidFill>
                <a:latin typeface="宋体" panose="02010600030101010101" pitchFamily="2" charset="-122"/>
              </a:rPr>
              <a:t>②</a:t>
            </a:r>
            <a:r>
              <a:rPr lang="zh-CN" altLang="en-US" b="1">
                <a:latin typeface="宋体" panose="02010600030101010101" pitchFamily="2" charset="-122"/>
              </a:rPr>
              <a:t>，直到</a:t>
            </a:r>
            <a:r>
              <a:rPr lang="en-US" altLang="zh-CN" b="1"/>
              <a:t>G</a:t>
            </a:r>
            <a:r>
              <a:rPr lang="zh-CN" altLang="en-US" b="1"/>
              <a:t>的所有顶点都加入到</a:t>
            </a:r>
            <a:r>
              <a:rPr lang="en-US" altLang="zh-CN" b="1"/>
              <a:t>S</a:t>
            </a:r>
            <a:r>
              <a:rPr lang="zh-CN" altLang="en-US" b="1"/>
              <a:t>中为止</a:t>
            </a:r>
            <a:r>
              <a:rPr lang="zh-CN" altLang="en-US" b="1">
                <a:latin typeface="宋体" panose="02010600030101010101" pitchFamily="2" charset="-122"/>
              </a:rPr>
              <a:t>。</a:t>
            </a:r>
          </a:p>
          <a:p>
            <a:pPr marL="0" indent="0">
              <a:lnSpc>
                <a:spcPct val="110000"/>
              </a:lnSpc>
              <a:buNone/>
            </a:pPr>
            <a:r>
              <a:rPr lang="en-US" altLang="zh-CN" sz="4400" b="1">
                <a:solidFill>
                  <a:schemeClr val="tx2"/>
                </a:solidFill>
              </a:rPr>
              <a:t>2</a:t>
            </a:r>
            <a:r>
              <a:rPr lang="en-US" altLang="zh-CN" sz="4400" b="1">
                <a:solidFill>
                  <a:schemeClr val="tx2"/>
                </a:solidFill>
                <a:latin typeface="宋体" panose="02010600030101010101" pitchFamily="2" charset="-122"/>
              </a:rPr>
              <a:t> </a:t>
            </a:r>
            <a:r>
              <a:rPr lang="zh-CN" altLang="en-US" sz="4400" b="1">
                <a:solidFill>
                  <a:schemeClr val="tx2"/>
                </a:solidFill>
                <a:latin typeface="楷体_GB2312" pitchFamily="49" charset="-122"/>
                <a:ea typeface="楷体_GB2312" pitchFamily="49" charset="-122"/>
              </a:rPr>
              <a:t>算法实现</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rPr>
              <a:t>  </a:t>
            </a:r>
            <a:r>
              <a:rPr lang="zh-CN" altLang="en-US" b="1"/>
              <a:t>定义</a:t>
            </a:r>
            <a:r>
              <a:rPr lang="zh-CN" altLang="en-US" b="1">
                <a:latin typeface="宋体" panose="02010600030101010101" pitchFamily="2" charset="-122"/>
              </a:rPr>
              <a:t>二维数组</a:t>
            </a:r>
            <a:r>
              <a:rPr lang="en-US" altLang="zh-CN" b="1"/>
              <a:t>Path[n][n](n</a:t>
            </a:r>
            <a:r>
              <a:rPr lang="zh-CN" altLang="en-US" b="1"/>
              <a:t>为图的顶点数</a:t>
            </a:r>
            <a:r>
              <a:rPr lang="en-US" altLang="zh-CN" b="1"/>
              <a:t>) </a:t>
            </a:r>
            <a:r>
              <a:rPr lang="zh-CN" altLang="en-US" b="1">
                <a:latin typeface="宋体" panose="02010600030101010101" pitchFamily="2" charset="-122"/>
              </a:rPr>
              <a:t>，</a:t>
            </a:r>
            <a:r>
              <a:rPr lang="zh-CN" altLang="en-US" b="1"/>
              <a:t>元素</a:t>
            </a:r>
            <a:r>
              <a:rPr lang="en-US" altLang="zh-CN" b="1"/>
              <a:t>Path[i][j]</a:t>
            </a:r>
            <a:r>
              <a:rPr lang="zh-CN" altLang="en-US" b="1"/>
              <a:t>保存从</a:t>
            </a:r>
            <a:r>
              <a:rPr lang="en-US" altLang="zh-CN" b="1"/>
              <a:t>V</a:t>
            </a:r>
            <a:r>
              <a:rPr lang="en-US" altLang="zh-CN" b="1" baseline="-18000"/>
              <a:t>i</a:t>
            </a:r>
            <a:r>
              <a:rPr lang="zh-CN" altLang="en-US" b="1"/>
              <a:t>到</a:t>
            </a:r>
            <a:r>
              <a:rPr lang="en-US" altLang="zh-CN" b="1"/>
              <a:t>V</a:t>
            </a:r>
            <a:r>
              <a:rPr lang="en-US" altLang="zh-CN" b="1" baseline="-18000"/>
              <a:t>j</a:t>
            </a:r>
            <a:r>
              <a:rPr lang="zh-CN" altLang="en-US" b="1">
                <a:latin typeface="宋体" panose="02010600030101010101" pitchFamily="2" charset="-122"/>
              </a:rPr>
              <a:t>的最短路径所经过的顶点。</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若</a:t>
            </a:r>
            <a:r>
              <a:rPr lang="en-US" altLang="zh-CN" b="1"/>
              <a:t>Path[i][j]=k</a:t>
            </a:r>
            <a:r>
              <a:rPr lang="zh-CN" altLang="en-US" b="1"/>
              <a:t>：从</a:t>
            </a:r>
            <a:r>
              <a:rPr lang="en-US" altLang="zh-CN" b="1"/>
              <a:t>V</a:t>
            </a:r>
            <a:r>
              <a:rPr lang="en-US" altLang="zh-CN" b="1" baseline="-18000"/>
              <a:t>i</a:t>
            </a:r>
            <a:r>
              <a:rPr lang="zh-CN" altLang="en-US" b="1"/>
              <a:t>到</a:t>
            </a:r>
            <a:r>
              <a:rPr lang="en-US" altLang="zh-CN" b="1"/>
              <a:t>V</a:t>
            </a:r>
            <a:r>
              <a:rPr lang="en-US" altLang="zh-CN" b="1" baseline="-18000"/>
              <a:t>j </a:t>
            </a:r>
            <a:r>
              <a:rPr lang="zh-CN" altLang="en-US" b="1"/>
              <a:t>经过</a:t>
            </a:r>
            <a:r>
              <a:rPr lang="en-US" altLang="zh-CN" b="1"/>
              <a:t>V</a:t>
            </a:r>
            <a:r>
              <a:rPr lang="en-US" altLang="zh-CN" b="1" baseline="-18000"/>
              <a:t>k </a:t>
            </a:r>
            <a:r>
              <a:rPr lang="zh-CN" altLang="en-US" b="1">
                <a:latin typeface="宋体" panose="02010600030101010101" pitchFamily="2" charset="-122"/>
              </a:rPr>
              <a:t>，最短路径序列是</a:t>
            </a:r>
            <a:r>
              <a:rPr lang="en-US" altLang="zh-CN" b="1"/>
              <a:t>(V</a:t>
            </a:r>
            <a:r>
              <a:rPr lang="en-US" altLang="zh-CN" b="1" baseline="-18000"/>
              <a:t>i </a:t>
            </a:r>
            <a:r>
              <a:rPr lang="en-US" altLang="zh-CN" b="1"/>
              <a:t>, </a:t>
            </a:r>
            <a:r>
              <a:rPr lang="en-US" altLang="zh-CN" b="1">
                <a:cs typeface="Times New Roman" panose="02020603050405020304" pitchFamily="18" charset="0"/>
              </a:rPr>
              <a:t>…</a:t>
            </a:r>
            <a:r>
              <a:rPr lang="en-US" altLang="zh-CN" b="1"/>
              <a:t>, V</a:t>
            </a:r>
            <a:r>
              <a:rPr lang="en-US" altLang="zh-CN" b="1" baseline="-18000"/>
              <a:t>k </a:t>
            </a:r>
            <a:r>
              <a:rPr lang="en-US" altLang="zh-CN" b="1"/>
              <a:t>, </a:t>
            </a:r>
            <a:r>
              <a:rPr lang="en-US" altLang="zh-CN" b="1">
                <a:cs typeface="Times New Roman" panose="02020603050405020304" pitchFamily="18" charset="0"/>
              </a:rPr>
              <a:t>…</a:t>
            </a:r>
            <a:r>
              <a:rPr lang="en-US" altLang="zh-CN" b="1"/>
              <a:t>, V</a:t>
            </a:r>
            <a:r>
              <a:rPr lang="en-US" altLang="zh-CN" b="1" baseline="-18000"/>
              <a:t>j</a:t>
            </a:r>
            <a:r>
              <a:rPr lang="en-US" altLang="zh-CN" b="1"/>
              <a:t>) </a:t>
            </a:r>
            <a:r>
              <a:rPr lang="zh-CN" altLang="en-US" b="1">
                <a:latin typeface="宋体" panose="02010600030101010101" pitchFamily="2" charset="-122"/>
              </a:rPr>
              <a:t>，则路径子序列</a:t>
            </a:r>
            <a:r>
              <a:rPr lang="zh-CN" altLang="en-US" b="1"/>
              <a:t>：</a:t>
            </a:r>
            <a:r>
              <a:rPr lang="en-US" altLang="zh-CN" b="1"/>
              <a:t>(V</a:t>
            </a:r>
            <a:r>
              <a:rPr lang="en-US" altLang="zh-CN" b="1" baseline="-18000"/>
              <a:t>i </a:t>
            </a:r>
            <a:r>
              <a:rPr lang="en-US" altLang="zh-CN" b="1"/>
              <a:t>, </a:t>
            </a:r>
            <a:r>
              <a:rPr lang="en-US" altLang="zh-CN" b="1">
                <a:cs typeface="Times New Roman" panose="02020603050405020304" pitchFamily="18" charset="0"/>
              </a:rPr>
              <a:t>…</a:t>
            </a:r>
            <a:r>
              <a:rPr lang="en-US" altLang="zh-CN" b="1"/>
              <a:t>, V</a:t>
            </a:r>
            <a:r>
              <a:rPr lang="en-US" altLang="zh-CN" b="1" baseline="-18000"/>
              <a:t>k</a:t>
            </a:r>
            <a:r>
              <a:rPr lang="en-US" altLang="zh-CN" b="1"/>
              <a:t>)</a:t>
            </a:r>
            <a:r>
              <a:rPr lang="zh-CN" altLang="en-US" b="1"/>
              <a:t>和</a:t>
            </a:r>
            <a:r>
              <a:rPr lang="en-US" altLang="zh-CN" b="1"/>
              <a:t>(V</a:t>
            </a:r>
            <a:r>
              <a:rPr lang="en-US" altLang="zh-CN" b="1" baseline="-18000"/>
              <a:t>k </a:t>
            </a:r>
            <a:r>
              <a:rPr lang="en-US" altLang="zh-CN" b="1"/>
              <a:t>, </a:t>
            </a:r>
            <a:r>
              <a:rPr lang="en-US" altLang="zh-CN" b="1">
                <a:cs typeface="Times New Roman" panose="02020603050405020304" pitchFamily="18" charset="0"/>
              </a:rPr>
              <a:t>…</a:t>
            </a:r>
            <a:r>
              <a:rPr lang="en-US" altLang="zh-CN" b="1"/>
              <a:t>, V</a:t>
            </a:r>
            <a:r>
              <a:rPr lang="en-US" altLang="zh-CN" b="1" baseline="-18000"/>
              <a:t>j</a:t>
            </a:r>
            <a:r>
              <a:rPr lang="en-US" altLang="zh-CN" b="1"/>
              <a:t>)</a:t>
            </a:r>
            <a:r>
              <a:rPr lang="zh-CN" altLang="en-US" b="1"/>
              <a:t>一定是</a:t>
            </a:r>
            <a:r>
              <a:rPr lang="zh-CN" altLang="en-US" b="1">
                <a:solidFill>
                  <a:schemeClr val="folHlink"/>
                </a:solidFill>
              </a:rPr>
              <a:t>从</a:t>
            </a:r>
            <a:r>
              <a:rPr lang="en-US" altLang="zh-CN" b="1">
                <a:solidFill>
                  <a:schemeClr val="folHlink"/>
                </a:solidFill>
              </a:rPr>
              <a:t>V</a:t>
            </a:r>
            <a:r>
              <a:rPr lang="en-US" altLang="zh-CN" b="1" baseline="-18000">
                <a:solidFill>
                  <a:schemeClr val="folHlink"/>
                </a:solidFill>
              </a:rPr>
              <a:t>i</a:t>
            </a:r>
            <a:r>
              <a:rPr lang="zh-CN" altLang="en-US" b="1">
                <a:solidFill>
                  <a:schemeClr val="folHlink"/>
                </a:solidFill>
              </a:rPr>
              <a:t>到</a:t>
            </a:r>
            <a:r>
              <a:rPr lang="en-US" altLang="zh-CN" b="1">
                <a:solidFill>
                  <a:schemeClr val="folHlink"/>
                </a:solidFill>
              </a:rPr>
              <a:t>V</a:t>
            </a:r>
            <a:r>
              <a:rPr lang="en-US" altLang="zh-CN" b="1" baseline="-18000">
                <a:solidFill>
                  <a:schemeClr val="folHlink"/>
                </a:solidFill>
              </a:rPr>
              <a:t>k</a:t>
            </a:r>
            <a:r>
              <a:rPr lang="zh-CN" altLang="en-US" b="1"/>
              <a:t>和</a:t>
            </a:r>
            <a:r>
              <a:rPr lang="zh-CN" altLang="en-US" b="1">
                <a:solidFill>
                  <a:schemeClr val="folHlink"/>
                </a:solidFill>
              </a:rPr>
              <a:t>从</a:t>
            </a:r>
            <a:r>
              <a:rPr lang="en-US" altLang="zh-CN" b="1">
                <a:solidFill>
                  <a:schemeClr val="folHlink"/>
                </a:solidFill>
              </a:rPr>
              <a:t>V</a:t>
            </a:r>
            <a:r>
              <a:rPr lang="en-US" altLang="zh-CN" b="1" baseline="-18000">
                <a:solidFill>
                  <a:schemeClr val="folHlink"/>
                </a:solidFill>
              </a:rPr>
              <a:t>k</a:t>
            </a:r>
            <a:r>
              <a:rPr lang="zh-CN" altLang="en-US" b="1">
                <a:solidFill>
                  <a:schemeClr val="folHlink"/>
                </a:solidFill>
              </a:rPr>
              <a:t>到</a:t>
            </a:r>
            <a:r>
              <a:rPr lang="en-US" altLang="zh-CN" b="1">
                <a:solidFill>
                  <a:schemeClr val="folHlink"/>
                </a:solidFill>
              </a:rPr>
              <a:t>V</a:t>
            </a:r>
            <a:r>
              <a:rPr lang="en-US" altLang="zh-CN" b="1" baseline="-18000">
                <a:solidFill>
                  <a:schemeClr val="folHlink"/>
                </a:solidFill>
              </a:rPr>
              <a:t>j</a:t>
            </a:r>
            <a:r>
              <a:rPr lang="en-US" altLang="zh-CN" b="1" baseline="-18000"/>
              <a:t> </a:t>
            </a:r>
            <a:r>
              <a:rPr lang="zh-CN" altLang="en-US" b="1"/>
              <a:t>的</a:t>
            </a:r>
            <a:r>
              <a:rPr lang="zh-CN" altLang="en-US" b="1">
                <a:latin typeface="宋体" panose="02010600030101010101" pitchFamily="2" charset="-122"/>
              </a:rPr>
              <a:t>最短路径。从而可以根据</a:t>
            </a:r>
            <a:r>
              <a:rPr lang="en-US" altLang="zh-CN" b="1"/>
              <a:t>Path[i][k]</a:t>
            </a:r>
            <a:r>
              <a:rPr lang="zh-CN" altLang="en-US" b="1"/>
              <a:t>和</a:t>
            </a:r>
            <a:r>
              <a:rPr lang="en-US" altLang="zh-CN" b="1"/>
              <a:t>Path[k][j]</a:t>
            </a:r>
            <a:r>
              <a:rPr lang="zh-CN" altLang="en-US" b="1"/>
              <a:t>的值再找到该路径上所经过的其它顶点</a:t>
            </a:r>
            <a:r>
              <a:rPr lang="zh-CN" altLang="en-US" b="1">
                <a:latin typeface="宋体" panose="02010600030101010101" pitchFamily="2" charset="-122"/>
              </a:rPr>
              <a:t>，</a:t>
            </a:r>
            <a:r>
              <a:rPr lang="en-US" altLang="zh-CN" b="1">
                <a:cs typeface="Times New Roman" panose="02020603050405020304" pitchFamily="18" charset="0"/>
              </a:rPr>
              <a:t>…</a:t>
            </a:r>
            <a:r>
              <a:rPr lang="zh-CN" altLang="en-US" b="1"/>
              <a:t>依此类推</a:t>
            </a:r>
            <a:r>
              <a:rPr lang="zh-CN" altLang="en-US" b="1">
                <a:latin typeface="宋体" panose="02010600030101010101" pitchFamily="2" charset="-122"/>
              </a:rPr>
              <a:t>。</a:t>
            </a:r>
          </a:p>
        </p:txBody>
      </p:sp>
    </p:spTree>
    <p:extLst>
      <p:ext uri="{BB962C8B-B14F-4D97-AF65-F5344CB8AC3E}">
        <p14:creationId xmlns:p14="http://schemas.microsoft.com/office/powerpoint/2010/main" val="53268079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1746" name="Rectangle 2">
            <a:extLst>
              <a:ext uri="{FF2B5EF4-FFF2-40B4-BE49-F238E27FC236}">
                <a16:creationId xmlns:a16="http://schemas.microsoft.com/office/drawing/2014/main" id="{87FA6B51-23A2-2341-B0E7-81697D3967EE}"/>
              </a:ext>
            </a:extLst>
          </p:cNvPr>
          <p:cNvSpPr>
            <a:spLocks noGrp="1" noChangeArrowheads="1"/>
          </p:cNvSpPr>
          <p:nvPr>
            <p:ph type="body" idx="1"/>
          </p:nvPr>
        </p:nvSpPr>
        <p:spPr>
          <a:xfrm>
            <a:off x="1676400" y="228600"/>
            <a:ext cx="8839200" cy="2408238"/>
          </a:xfrm>
        </p:spPr>
        <p:txBody>
          <a:bodyPr/>
          <a:lstStyle/>
          <a:p>
            <a:pPr marL="533400" lvl="1" indent="0">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初始化为</a:t>
            </a:r>
            <a:r>
              <a:rPr lang="en-US" altLang="zh-CN" b="1"/>
              <a:t>Path[i][j]=-1</a:t>
            </a:r>
            <a:r>
              <a:rPr lang="zh-CN" altLang="en-US" b="1">
                <a:latin typeface="宋体" panose="02010600030101010101" pitchFamily="2" charset="-122"/>
              </a:rPr>
              <a:t>，表示</a:t>
            </a:r>
            <a:r>
              <a:rPr lang="zh-CN" altLang="en-US" b="1"/>
              <a:t>从</a:t>
            </a:r>
            <a:r>
              <a:rPr lang="en-US" altLang="zh-CN" b="1"/>
              <a:t>V</a:t>
            </a:r>
            <a:r>
              <a:rPr lang="en-US" altLang="zh-CN" b="1" baseline="-18000"/>
              <a:t>i</a:t>
            </a:r>
            <a:r>
              <a:rPr lang="zh-CN" altLang="en-US" b="1"/>
              <a:t>到</a:t>
            </a:r>
            <a:r>
              <a:rPr lang="en-US" altLang="zh-CN" b="1"/>
              <a:t>V</a:t>
            </a:r>
            <a:r>
              <a:rPr lang="en-US" altLang="zh-CN" b="1" baseline="-18000"/>
              <a:t>j </a:t>
            </a:r>
            <a:r>
              <a:rPr lang="zh-CN" altLang="en-US" b="1"/>
              <a:t>不经过任何</a:t>
            </a:r>
            <a:r>
              <a:rPr lang="en-US" altLang="zh-CN" b="1"/>
              <a:t>(S</a:t>
            </a:r>
            <a:r>
              <a:rPr lang="zh-CN" altLang="en-US" b="1">
                <a:latin typeface="宋体" panose="02010600030101010101" pitchFamily="2" charset="-122"/>
              </a:rPr>
              <a:t>中的</a:t>
            </a:r>
            <a:r>
              <a:rPr lang="zh-CN" altLang="en-US" b="1"/>
              <a:t>中间</a:t>
            </a:r>
            <a:r>
              <a:rPr lang="en-US" altLang="zh-CN" b="1"/>
              <a:t>)</a:t>
            </a:r>
            <a:r>
              <a:rPr lang="zh-CN" altLang="en-US" b="1"/>
              <a:t>顶点</a:t>
            </a:r>
            <a:r>
              <a:rPr lang="zh-CN" altLang="en-US" b="1">
                <a:latin typeface="宋体" panose="02010600030101010101" pitchFamily="2" charset="-122"/>
              </a:rPr>
              <a:t>。当某个顶点</a:t>
            </a:r>
            <a:r>
              <a:rPr lang="en-US" altLang="zh-CN" b="1">
                <a:solidFill>
                  <a:schemeClr val="folHlink"/>
                </a:solidFill>
              </a:rPr>
              <a:t>V</a:t>
            </a:r>
            <a:r>
              <a:rPr lang="en-US" altLang="zh-CN" b="1" baseline="-18000">
                <a:solidFill>
                  <a:schemeClr val="folHlink"/>
                </a:solidFill>
              </a:rPr>
              <a:t>k</a:t>
            </a:r>
            <a:r>
              <a:rPr lang="zh-CN" altLang="en-US" b="1"/>
              <a:t>加入到</a:t>
            </a:r>
            <a:r>
              <a:rPr lang="en-US" altLang="zh-CN" b="1"/>
              <a:t>S</a:t>
            </a:r>
            <a:r>
              <a:rPr lang="zh-CN" altLang="en-US" b="1">
                <a:latin typeface="宋体" panose="02010600030101010101" pitchFamily="2" charset="-122"/>
              </a:rPr>
              <a:t>中后使</a:t>
            </a:r>
            <a:r>
              <a:rPr lang="en-US" altLang="zh-CN" b="1"/>
              <a:t>A[i][j]</a:t>
            </a:r>
            <a:r>
              <a:rPr lang="zh-CN" altLang="en-US" b="1"/>
              <a:t>变小时</a:t>
            </a:r>
            <a:r>
              <a:rPr lang="zh-CN" altLang="en-US" b="1">
                <a:latin typeface="宋体" panose="02010600030101010101" pitchFamily="2" charset="-122"/>
              </a:rPr>
              <a:t>，令</a:t>
            </a:r>
            <a:r>
              <a:rPr lang="en-US" altLang="zh-CN" b="1"/>
              <a:t>Path[i][j]=k</a:t>
            </a:r>
            <a:r>
              <a:rPr lang="zh-CN" altLang="en-US" b="1">
                <a:latin typeface="宋体" panose="02010600030101010101" pitchFamily="2" charset="-122"/>
              </a:rPr>
              <a:t>。</a:t>
            </a:r>
          </a:p>
          <a:p>
            <a:pPr marL="0" indent="0">
              <a:buNone/>
            </a:pPr>
            <a:r>
              <a:rPr lang="zh-CN" altLang="en-US" sz="2800" b="1">
                <a:latin typeface="宋体" panose="02010600030101010101" pitchFamily="2" charset="-122"/>
              </a:rPr>
              <a:t>    表</a:t>
            </a:r>
            <a:r>
              <a:rPr lang="en-US" altLang="zh-CN" sz="2800" b="1"/>
              <a:t>7-4</a:t>
            </a:r>
            <a:r>
              <a:rPr lang="zh-CN" altLang="en-US" sz="2800" b="1"/>
              <a:t>给出了利用</a:t>
            </a:r>
            <a:r>
              <a:rPr lang="en-US" altLang="zh-CN" sz="2800" b="1"/>
              <a:t>Floyd</a:t>
            </a:r>
            <a:r>
              <a:rPr lang="zh-CN" altLang="en-US" sz="2800" b="1"/>
              <a:t>算法求</a:t>
            </a:r>
            <a:r>
              <a:rPr lang="zh-CN" altLang="en-US" sz="2800" b="1">
                <a:latin typeface="宋体" panose="02010600030101010101" pitchFamily="2" charset="-122"/>
              </a:rPr>
              <a:t>图</a:t>
            </a:r>
            <a:r>
              <a:rPr lang="en-US" altLang="zh-CN" sz="2800" b="1"/>
              <a:t>7-26</a:t>
            </a:r>
            <a:r>
              <a:rPr lang="zh-CN" altLang="en-US" sz="2800" b="1"/>
              <a:t>的带权有向图的任意一对顶点间</a:t>
            </a:r>
            <a:r>
              <a:rPr lang="zh-CN" altLang="en-US" sz="2800" b="1">
                <a:latin typeface="宋体" panose="02010600030101010101" pitchFamily="2" charset="-122"/>
              </a:rPr>
              <a:t>最短路径的过程。</a:t>
            </a:r>
          </a:p>
        </p:txBody>
      </p:sp>
      <p:grpSp>
        <p:nvGrpSpPr>
          <p:cNvPr id="671747" name="Group 3">
            <a:extLst>
              <a:ext uri="{FF2B5EF4-FFF2-40B4-BE49-F238E27FC236}">
                <a16:creationId xmlns:a16="http://schemas.microsoft.com/office/drawing/2014/main" id="{80432057-73C0-3541-843F-B83FF41CFF2E}"/>
              </a:ext>
            </a:extLst>
          </p:cNvPr>
          <p:cNvGrpSpPr>
            <a:grpSpLocks/>
          </p:cNvGrpSpPr>
          <p:nvPr/>
        </p:nvGrpSpPr>
        <p:grpSpPr bwMode="auto">
          <a:xfrm>
            <a:off x="3560764" y="2852738"/>
            <a:ext cx="4486275" cy="1905000"/>
            <a:chOff x="1283" y="3024"/>
            <a:chExt cx="2826" cy="1200"/>
          </a:xfrm>
        </p:grpSpPr>
        <p:sp>
          <p:nvSpPr>
            <p:cNvPr id="671748" name="Rectangle 4">
              <a:extLst>
                <a:ext uri="{FF2B5EF4-FFF2-40B4-BE49-F238E27FC236}">
                  <a16:creationId xmlns:a16="http://schemas.microsoft.com/office/drawing/2014/main" id="{AF952F9D-4C61-4241-A67E-87BA733477D7}"/>
                </a:ext>
              </a:extLst>
            </p:cNvPr>
            <p:cNvSpPr>
              <a:spLocks noChangeArrowheads="1"/>
            </p:cNvSpPr>
            <p:nvPr/>
          </p:nvSpPr>
          <p:spPr bwMode="auto">
            <a:xfrm>
              <a:off x="1584" y="4020"/>
              <a:ext cx="237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7-26  </a:t>
              </a:r>
              <a:r>
                <a:rPr kumimoji="1" lang="zh-CN" altLang="en-US" sz="2000" b="1">
                  <a:solidFill>
                    <a:srgbClr val="FFFFFF"/>
                  </a:solidFill>
                  <a:latin typeface="Times New Roman" panose="02020603050405020304" pitchFamily="18" charset="0"/>
                  <a:ea typeface="宋体" panose="02010600030101010101" pitchFamily="2" charset="-122"/>
                </a:rPr>
                <a:t>带权有向图及其</a:t>
              </a:r>
              <a:r>
                <a:rPr kumimoji="1" lang="zh-CN" altLang="en-US" sz="2000" b="1">
                  <a:solidFill>
                    <a:srgbClr val="FFFFFF"/>
                  </a:solidFill>
                  <a:latin typeface="宋体" panose="02010600030101010101" pitchFamily="2" charset="-122"/>
                  <a:ea typeface="宋体" panose="02010600030101010101" pitchFamily="2" charset="-122"/>
                </a:rPr>
                <a:t>邻接</a:t>
              </a:r>
              <a:r>
                <a:rPr kumimoji="1" lang="zh-CN" altLang="en-US" sz="2000" b="1">
                  <a:solidFill>
                    <a:srgbClr val="FFFFFF"/>
                  </a:solidFill>
                  <a:latin typeface="Times New Roman" panose="02020603050405020304" pitchFamily="18" charset="0"/>
                  <a:ea typeface="宋体" panose="02010600030101010101" pitchFamily="2" charset="-122"/>
                </a:rPr>
                <a:t>矩阵</a:t>
              </a:r>
            </a:p>
          </p:txBody>
        </p:sp>
        <p:grpSp>
          <p:nvGrpSpPr>
            <p:cNvPr id="671749" name="Group 5">
              <a:extLst>
                <a:ext uri="{FF2B5EF4-FFF2-40B4-BE49-F238E27FC236}">
                  <a16:creationId xmlns:a16="http://schemas.microsoft.com/office/drawing/2014/main" id="{F4468A1A-B3AE-AA4A-A5B6-2EEDB532B536}"/>
                </a:ext>
              </a:extLst>
            </p:cNvPr>
            <p:cNvGrpSpPr>
              <a:grpSpLocks/>
            </p:cNvGrpSpPr>
            <p:nvPr/>
          </p:nvGrpSpPr>
          <p:grpSpPr bwMode="auto">
            <a:xfrm>
              <a:off x="3120" y="3207"/>
              <a:ext cx="989" cy="681"/>
              <a:chOff x="3376" y="2904"/>
              <a:chExt cx="989" cy="681"/>
            </a:xfrm>
          </p:grpSpPr>
          <p:sp>
            <p:nvSpPr>
              <p:cNvPr id="671750" name="Rectangle 6">
                <a:extLst>
                  <a:ext uri="{FF2B5EF4-FFF2-40B4-BE49-F238E27FC236}">
                    <a16:creationId xmlns:a16="http://schemas.microsoft.com/office/drawing/2014/main" id="{1C6EEB15-5E45-6046-94B8-591DD8621CA9}"/>
                  </a:ext>
                </a:extLst>
              </p:cNvPr>
              <p:cNvSpPr>
                <a:spLocks noChangeArrowheads="1"/>
              </p:cNvSpPr>
              <p:nvPr/>
            </p:nvSpPr>
            <p:spPr bwMode="auto">
              <a:xfrm>
                <a:off x="3408" y="290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0     2     8</a:t>
                </a:r>
              </a:p>
            </p:txBody>
          </p:sp>
          <p:sp>
            <p:nvSpPr>
              <p:cNvPr id="671751" name="Rectangle 7">
                <a:extLst>
                  <a:ext uri="{FF2B5EF4-FFF2-40B4-BE49-F238E27FC236}">
                    <a16:creationId xmlns:a16="http://schemas.microsoft.com/office/drawing/2014/main" id="{5560A369-4FCE-344A-B89F-38A7A2D63EE8}"/>
                  </a:ext>
                </a:extLst>
              </p:cNvPr>
              <p:cNvSpPr>
                <a:spLocks noChangeArrowheads="1"/>
              </p:cNvSpPr>
              <p:nvPr/>
            </p:nvSpPr>
            <p:spPr bwMode="auto">
              <a:xfrm>
                <a:off x="3408" y="314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0</a:t>
                </a:r>
                <a:r>
                  <a:rPr kumimoji="1" lang="en-US" altLang="zh-CN" sz="2400">
                    <a:solidFill>
                      <a:srgbClr val="FFFFFF"/>
                    </a:solidFill>
                    <a:latin typeface="Times New Roman" panose="02020603050405020304" pitchFamily="18" charset="0"/>
                    <a:ea typeface="宋体" panose="02010600030101010101" pitchFamily="2" charset="-122"/>
                  </a:rPr>
                  <a:t>    4</a:t>
                </a:r>
                <a:endParaRPr kumimoji="1" lang="en-US" altLang="zh-CN" sz="2400">
                  <a:solidFill>
                    <a:srgbClr val="FFFFFF"/>
                  </a:solidFill>
                  <a:latin typeface="宋体" panose="02010600030101010101" pitchFamily="2" charset="-122"/>
                  <a:ea typeface="宋体" panose="02010600030101010101" pitchFamily="2" charset="-122"/>
                </a:endParaRPr>
              </a:p>
            </p:txBody>
          </p:sp>
          <p:sp>
            <p:nvSpPr>
              <p:cNvPr id="671752" name="Rectangle 8">
                <a:extLst>
                  <a:ext uri="{FF2B5EF4-FFF2-40B4-BE49-F238E27FC236}">
                    <a16:creationId xmlns:a16="http://schemas.microsoft.com/office/drawing/2014/main" id="{F7241FD5-4D33-F942-8472-3BD466B5EAA2}"/>
                  </a:ext>
                </a:extLst>
              </p:cNvPr>
              <p:cNvSpPr>
                <a:spLocks noChangeArrowheads="1"/>
              </p:cNvSpPr>
              <p:nvPr/>
            </p:nvSpPr>
            <p:spPr bwMode="auto">
              <a:xfrm>
                <a:off x="3408" y="3372"/>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5</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0</a:t>
                </a:r>
              </a:p>
            </p:txBody>
          </p:sp>
          <p:sp>
            <p:nvSpPr>
              <p:cNvPr id="671753" name="AutoShape 9">
                <a:extLst>
                  <a:ext uri="{FF2B5EF4-FFF2-40B4-BE49-F238E27FC236}">
                    <a16:creationId xmlns:a16="http://schemas.microsoft.com/office/drawing/2014/main" id="{C70CDC2D-1F75-F74F-BC76-A920068F825B}"/>
                  </a:ext>
                </a:extLst>
              </p:cNvPr>
              <p:cNvSpPr>
                <a:spLocks/>
              </p:cNvSpPr>
              <p:nvPr/>
            </p:nvSpPr>
            <p:spPr bwMode="auto">
              <a:xfrm>
                <a:off x="3376" y="2928"/>
                <a:ext cx="45" cy="657"/>
              </a:xfrm>
              <a:prstGeom prst="leftBracket">
                <a:avLst>
                  <a:gd name="adj" fmla="val 12166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1754" name="AutoShape 10">
                <a:extLst>
                  <a:ext uri="{FF2B5EF4-FFF2-40B4-BE49-F238E27FC236}">
                    <a16:creationId xmlns:a16="http://schemas.microsoft.com/office/drawing/2014/main" id="{8052DEFF-D295-CF4F-A49D-26FA80F8BE03}"/>
                  </a:ext>
                </a:extLst>
              </p:cNvPr>
              <p:cNvSpPr>
                <a:spLocks/>
              </p:cNvSpPr>
              <p:nvPr/>
            </p:nvSpPr>
            <p:spPr bwMode="auto">
              <a:xfrm>
                <a:off x="4320" y="2916"/>
                <a:ext cx="45" cy="657"/>
              </a:xfrm>
              <a:prstGeom prst="rightBracket">
                <a:avLst>
                  <a:gd name="adj" fmla="val 12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71755" name="Group 11">
              <a:extLst>
                <a:ext uri="{FF2B5EF4-FFF2-40B4-BE49-F238E27FC236}">
                  <a16:creationId xmlns:a16="http://schemas.microsoft.com/office/drawing/2014/main" id="{3752B019-C11D-7645-B2D6-AC69948BA7EB}"/>
                </a:ext>
              </a:extLst>
            </p:cNvPr>
            <p:cNvGrpSpPr>
              <a:grpSpLocks/>
            </p:cNvGrpSpPr>
            <p:nvPr/>
          </p:nvGrpSpPr>
          <p:grpSpPr bwMode="auto">
            <a:xfrm>
              <a:off x="1283" y="3024"/>
              <a:ext cx="1261" cy="916"/>
              <a:chOff x="928" y="3037"/>
              <a:chExt cx="1261" cy="916"/>
            </a:xfrm>
          </p:grpSpPr>
          <p:sp>
            <p:nvSpPr>
              <p:cNvPr id="671756" name="Oval 12">
                <a:extLst>
                  <a:ext uri="{FF2B5EF4-FFF2-40B4-BE49-F238E27FC236}">
                    <a16:creationId xmlns:a16="http://schemas.microsoft.com/office/drawing/2014/main" id="{0C761990-9993-CB4C-9789-E7D67ED73005}"/>
                  </a:ext>
                </a:extLst>
              </p:cNvPr>
              <p:cNvSpPr>
                <a:spLocks noChangeArrowheads="1"/>
              </p:cNvSpPr>
              <p:nvPr/>
            </p:nvSpPr>
            <p:spPr bwMode="auto">
              <a:xfrm>
                <a:off x="1872" y="3135"/>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1</a:t>
                </a:r>
              </a:p>
            </p:txBody>
          </p:sp>
          <p:sp>
            <p:nvSpPr>
              <p:cNvPr id="671757" name="Rectangle 13">
                <a:extLst>
                  <a:ext uri="{FF2B5EF4-FFF2-40B4-BE49-F238E27FC236}">
                    <a16:creationId xmlns:a16="http://schemas.microsoft.com/office/drawing/2014/main" id="{E970EC9A-CF94-2F49-83FA-E2E38F75BE45}"/>
                  </a:ext>
                </a:extLst>
              </p:cNvPr>
              <p:cNvSpPr>
                <a:spLocks noChangeArrowheads="1"/>
              </p:cNvSpPr>
              <p:nvPr/>
            </p:nvSpPr>
            <p:spPr bwMode="auto">
              <a:xfrm>
                <a:off x="1848" y="340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671758" name="Line 14">
                <a:extLst>
                  <a:ext uri="{FF2B5EF4-FFF2-40B4-BE49-F238E27FC236}">
                    <a16:creationId xmlns:a16="http://schemas.microsoft.com/office/drawing/2014/main" id="{47EC8124-DE7D-E548-AFE8-B9380EA739D9}"/>
                  </a:ext>
                </a:extLst>
              </p:cNvPr>
              <p:cNvSpPr>
                <a:spLocks noChangeShapeType="1"/>
              </p:cNvSpPr>
              <p:nvPr/>
            </p:nvSpPr>
            <p:spPr bwMode="auto">
              <a:xfrm flipH="1">
                <a:off x="1728" y="3384"/>
                <a:ext cx="249" cy="31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1759" name="Rectangle 15">
                <a:extLst>
                  <a:ext uri="{FF2B5EF4-FFF2-40B4-BE49-F238E27FC236}">
                    <a16:creationId xmlns:a16="http://schemas.microsoft.com/office/drawing/2014/main" id="{43CF3C30-71B9-6343-84CA-92B84D6121CA}"/>
                  </a:ext>
                </a:extLst>
              </p:cNvPr>
              <p:cNvSpPr>
                <a:spLocks noChangeArrowheads="1"/>
              </p:cNvSpPr>
              <p:nvPr/>
            </p:nvSpPr>
            <p:spPr bwMode="auto">
              <a:xfrm>
                <a:off x="1296" y="3352"/>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sp>
            <p:nvSpPr>
              <p:cNvPr id="671760" name="Line 16">
                <a:extLst>
                  <a:ext uri="{FF2B5EF4-FFF2-40B4-BE49-F238E27FC236}">
                    <a16:creationId xmlns:a16="http://schemas.microsoft.com/office/drawing/2014/main" id="{8ECA4FD4-3B91-574F-8C9B-133BE6EB72B8}"/>
                  </a:ext>
                </a:extLst>
              </p:cNvPr>
              <p:cNvSpPr>
                <a:spLocks noChangeShapeType="1"/>
              </p:cNvSpPr>
              <p:nvPr/>
            </p:nvSpPr>
            <p:spPr bwMode="auto">
              <a:xfrm>
                <a:off x="1152" y="3376"/>
                <a:ext cx="416" cy="36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1761" name="Rectangle 17">
                <a:extLst>
                  <a:ext uri="{FF2B5EF4-FFF2-40B4-BE49-F238E27FC236}">
                    <a16:creationId xmlns:a16="http://schemas.microsoft.com/office/drawing/2014/main" id="{7032FF7F-6488-B74B-BF7B-786447F051BD}"/>
                  </a:ext>
                </a:extLst>
              </p:cNvPr>
              <p:cNvSpPr>
                <a:spLocks noChangeArrowheads="1"/>
              </p:cNvSpPr>
              <p:nvPr/>
            </p:nvSpPr>
            <p:spPr bwMode="auto">
              <a:xfrm>
                <a:off x="1416" y="3037"/>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671762" name="Line 18">
                <a:extLst>
                  <a:ext uri="{FF2B5EF4-FFF2-40B4-BE49-F238E27FC236}">
                    <a16:creationId xmlns:a16="http://schemas.microsoft.com/office/drawing/2014/main" id="{EE0ADA8C-4B47-0F46-B52E-EACC0B511A22}"/>
                  </a:ext>
                </a:extLst>
              </p:cNvPr>
              <p:cNvSpPr>
                <a:spLocks noChangeShapeType="1"/>
              </p:cNvSpPr>
              <p:nvPr/>
            </p:nvSpPr>
            <p:spPr bwMode="auto">
              <a:xfrm flipV="1">
                <a:off x="1256" y="3256"/>
                <a:ext cx="612"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1763" name="Oval 19">
                <a:extLst>
                  <a:ext uri="{FF2B5EF4-FFF2-40B4-BE49-F238E27FC236}">
                    <a16:creationId xmlns:a16="http://schemas.microsoft.com/office/drawing/2014/main" id="{29865326-B82E-7B43-9EB2-B951B9535506}"/>
                  </a:ext>
                </a:extLst>
              </p:cNvPr>
              <p:cNvSpPr>
                <a:spLocks noChangeArrowheads="1"/>
              </p:cNvSpPr>
              <p:nvPr/>
            </p:nvSpPr>
            <p:spPr bwMode="auto">
              <a:xfrm>
                <a:off x="1520" y="3704"/>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671764" name="Oval 20">
                <a:extLst>
                  <a:ext uri="{FF2B5EF4-FFF2-40B4-BE49-F238E27FC236}">
                    <a16:creationId xmlns:a16="http://schemas.microsoft.com/office/drawing/2014/main" id="{A29F2FD0-36B5-A94B-BC07-8C6E4A06F0D7}"/>
                  </a:ext>
                </a:extLst>
              </p:cNvPr>
              <p:cNvSpPr>
                <a:spLocks noChangeArrowheads="1"/>
              </p:cNvSpPr>
              <p:nvPr/>
            </p:nvSpPr>
            <p:spPr bwMode="auto">
              <a:xfrm>
                <a:off x="928" y="3128"/>
                <a:ext cx="317" cy="249"/>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0</a:t>
                </a:r>
              </a:p>
            </p:txBody>
          </p:sp>
          <p:sp>
            <p:nvSpPr>
              <p:cNvPr id="671765" name="Freeform 21">
                <a:extLst>
                  <a:ext uri="{FF2B5EF4-FFF2-40B4-BE49-F238E27FC236}">
                    <a16:creationId xmlns:a16="http://schemas.microsoft.com/office/drawing/2014/main" id="{3E78091A-57BA-7547-A58A-8D08F2C34115}"/>
                  </a:ext>
                </a:extLst>
              </p:cNvPr>
              <p:cNvSpPr>
                <a:spLocks/>
              </p:cNvSpPr>
              <p:nvPr/>
            </p:nvSpPr>
            <p:spPr bwMode="auto">
              <a:xfrm>
                <a:off x="1048" y="3360"/>
                <a:ext cx="480" cy="520"/>
              </a:xfrm>
              <a:custGeom>
                <a:avLst/>
                <a:gdLst>
                  <a:gd name="T0" fmla="*/ 480 w 480"/>
                  <a:gd name="T1" fmla="*/ 480 h 520"/>
                  <a:gd name="T2" fmla="*/ 336 w 480"/>
                  <a:gd name="T3" fmla="*/ 480 h 520"/>
                  <a:gd name="T4" fmla="*/ 96 w 480"/>
                  <a:gd name="T5" fmla="*/ 240 h 520"/>
                  <a:gd name="T6" fmla="*/ 0 w 480"/>
                  <a:gd name="T7" fmla="*/ 0 h 520"/>
                </a:gdLst>
                <a:ahLst/>
                <a:cxnLst>
                  <a:cxn ang="0">
                    <a:pos x="T0" y="T1"/>
                  </a:cxn>
                  <a:cxn ang="0">
                    <a:pos x="T2" y="T3"/>
                  </a:cxn>
                  <a:cxn ang="0">
                    <a:pos x="T4" y="T5"/>
                  </a:cxn>
                  <a:cxn ang="0">
                    <a:pos x="T6" y="T7"/>
                  </a:cxn>
                </a:cxnLst>
                <a:rect l="0" t="0" r="r" b="b"/>
                <a:pathLst>
                  <a:path w="480" h="520">
                    <a:moveTo>
                      <a:pt x="480" y="480"/>
                    </a:moveTo>
                    <a:cubicBezTo>
                      <a:pt x="440" y="500"/>
                      <a:pt x="400" y="520"/>
                      <a:pt x="336" y="480"/>
                    </a:cubicBezTo>
                    <a:cubicBezTo>
                      <a:pt x="272" y="440"/>
                      <a:pt x="152" y="320"/>
                      <a:pt x="96" y="240"/>
                    </a:cubicBezTo>
                    <a:cubicBezTo>
                      <a:pt x="40" y="160"/>
                      <a:pt x="16" y="40"/>
                      <a:pt x="0" y="0"/>
                    </a:cubicBezTo>
                  </a:path>
                </a:pathLst>
              </a:custGeom>
              <a:noFill/>
              <a:ln w="1905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1766" name="Rectangle 22">
                <a:extLst>
                  <a:ext uri="{FF2B5EF4-FFF2-40B4-BE49-F238E27FC236}">
                    <a16:creationId xmlns:a16="http://schemas.microsoft.com/office/drawing/2014/main" id="{B0A387F1-B46C-A44E-878B-B3BB8B9F9681}"/>
                  </a:ext>
                </a:extLst>
              </p:cNvPr>
              <p:cNvSpPr>
                <a:spLocks noChangeArrowheads="1"/>
              </p:cNvSpPr>
              <p:nvPr/>
            </p:nvSpPr>
            <p:spPr bwMode="auto">
              <a:xfrm>
                <a:off x="1021" y="3613"/>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grpSp>
      </p:grpSp>
    </p:spTree>
    <p:extLst>
      <p:ext uri="{BB962C8B-B14F-4D97-AF65-F5344CB8AC3E}">
        <p14:creationId xmlns:p14="http://schemas.microsoft.com/office/powerpoint/2010/main" val="6490795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2770" name="Rectangle 2">
            <a:extLst>
              <a:ext uri="{FF2B5EF4-FFF2-40B4-BE49-F238E27FC236}">
                <a16:creationId xmlns:a16="http://schemas.microsoft.com/office/drawing/2014/main" id="{4509930F-162F-3D40-BF12-21B30ACF892E}"/>
              </a:ext>
            </a:extLst>
          </p:cNvPr>
          <p:cNvSpPr>
            <a:spLocks noGrp="1" noChangeArrowheads="1"/>
          </p:cNvSpPr>
          <p:nvPr>
            <p:ph type="body" idx="1"/>
          </p:nvPr>
        </p:nvSpPr>
        <p:spPr>
          <a:xfrm>
            <a:off x="1676400" y="4572000"/>
            <a:ext cx="8839200" cy="2057400"/>
          </a:xfrm>
        </p:spPr>
        <p:txBody>
          <a:bodyPr/>
          <a:lstStyle/>
          <a:p>
            <a:pPr marL="0" indent="0">
              <a:buNone/>
            </a:pPr>
            <a:r>
              <a:rPr lang="zh-CN" altLang="en-US" sz="2800" b="1"/>
              <a:t>        根据上述过程中</a:t>
            </a:r>
            <a:r>
              <a:rPr lang="en-US" altLang="zh-CN" sz="2800" b="1"/>
              <a:t>Path[i][j]</a:t>
            </a:r>
            <a:r>
              <a:rPr lang="zh-CN" altLang="en-US" sz="2800" b="1"/>
              <a:t>数组</a:t>
            </a:r>
            <a:r>
              <a:rPr lang="zh-CN" altLang="en-US" sz="2800" b="1">
                <a:latin typeface="宋体" panose="02010600030101010101" pitchFamily="2" charset="-122"/>
              </a:rPr>
              <a:t>，</a:t>
            </a:r>
            <a:r>
              <a:rPr lang="zh-CN" altLang="en-US" sz="2800" b="1"/>
              <a:t>得出：</a:t>
            </a:r>
          </a:p>
          <a:p>
            <a:pPr marL="0" indent="0">
              <a:buNone/>
            </a:pPr>
            <a:r>
              <a:rPr lang="en-US" altLang="zh-CN" sz="2800" b="1"/>
              <a:t>V</a:t>
            </a:r>
            <a:r>
              <a:rPr lang="en-US" altLang="zh-CN" sz="2800" b="1" baseline="-18000"/>
              <a:t>0</a:t>
            </a:r>
            <a:r>
              <a:rPr lang="zh-CN" altLang="en-US" sz="2800" b="1"/>
              <a:t>到</a:t>
            </a:r>
            <a:r>
              <a:rPr lang="en-US" altLang="zh-CN" sz="2800" b="1"/>
              <a:t>V</a:t>
            </a:r>
            <a:r>
              <a:rPr lang="en-US" altLang="zh-CN" sz="2800" b="1" baseline="-18000"/>
              <a:t>1 </a:t>
            </a:r>
            <a:r>
              <a:rPr lang="zh-CN" altLang="en-US" sz="2800" b="1"/>
              <a:t>：</a:t>
            </a:r>
            <a:r>
              <a:rPr lang="zh-CN" altLang="en-US" sz="2800" b="1">
                <a:latin typeface="宋体" panose="02010600030101010101" pitchFamily="2" charset="-122"/>
              </a:rPr>
              <a:t>最短路径是</a:t>
            </a:r>
            <a:r>
              <a:rPr lang="en-US" altLang="zh-CN" sz="2800" b="1"/>
              <a:t>{ 0, 1 } </a:t>
            </a:r>
            <a:r>
              <a:rPr lang="zh-CN" altLang="en-US" sz="2800" b="1">
                <a:latin typeface="宋体" panose="02010600030101010101" pitchFamily="2" charset="-122"/>
              </a:rPr>
              <a:t>，路径长度是</a:t>
            </a:r>
            <a:r>
              <a:rPr lang="en-US" altLang="zh-CN" sz="2800" b="1"/>
              <a:t>2 </a:t>
            </a:r>
            <a:r>
              <a:rPr lang="zh-CN" altLang="en-US" sz="2800" b="1">
                <a:latin typeface="宋体" panose="02010600030101010101" pitchFamily="2" charset="-122"/>
              </a:rPr>
              <a:t>；</a:t>
            </a:r>
          </a:p>
          <a:p>
            <a:pPr marL="0" indent="0">
              <a:buNone/>
            </a:pPr>
            <a:r>
              <a:rPr lang="en-US" altLang="zh-CN" sz="2800" b="1"/>
              <a:t>V</a:t>
            </a:r>
            <a:r>
              <a:rPr lang="en-US" altLang="zh-CN" sz="2800" b="1" baseline="-18000"/>
              <a:t>0</a:t>
            </a:r>
            <a:r>
              <a:rPr lang="zh-CN" altLang="en-US" sz="2800" b="1"/>
              <a:t>到</a:t>
            </a:r>
            <a:r>
              <a:rPr lang="en-US" altLang="zh-CN" sz="2800" b="1"/>
              <a:t>V</a:t>
            </a:r>
            <a:r>
              <a:rPr lang="en-US" altLang="zh-CN" sz="2800" b="1" baseline="-18000"/>
              <a:t>2 </a:t>
            </a:r>
            <a:r>
              <a:rPr lang="zh-CN" altLang="en-US" sz="2800" b="1"/>
              <a:t>：</a:t>
            </a:r>
            <a:r>
              <a:rPr lang="zh-CN" altLang="en-US" sz="2800" b="1">
                <a:latin typeface="宋体" panose="02010600030101010101" pitchFamily="2" charset="-122"/>
              </a:rPr>
              <a:t>最短路径是</a:t>
            </a:r>
            <a:r>
              <a:rPr lang="en-US" altLang="zh-CN" sz="2800" b="1"/>
              <a:t>{ 0, 1, 2 } </a:t>
            </a:r>
            <a:r>
              <a:rPr lang="zh-CN" altLang="en-US" sz="2800" b="1">
                <a:latin typeface="宋体" panose="02010600030101010101" pitchFamily="2" charset="-122"/>
              </a:rPr>
              <a:t>，路径长度是</a:t>
            </a:r>
            <a:r>
              <a:rPr lang="en-US" altLang="zh-CN" sz="2800" b="1"/>
              <a:t>6 </a:t>
            </a:r>
            <a:r>
              <a:rPr lang="zh-CN" altLang="en-US" sz="2800" b="1">
                <a:latin typeface="宋体" panose="02010600030101010101" pitchFamily="2" charset="-122"/>
              </a:rPr>
              <a:t>；</a:t>
            </a:r>
          </a:p>
          <a:p>
            <a:pPr marL="0" indent="0">
              <a:buNone/>
            </a:pPr>
            <a:r>
              <a:rPr lang="en-US" altLang="zh-CN" sz="2800" b="1"/>
              <a:t>V</a:t>
            </a:r>
            <a:r>
              <a:rPr lang="en-US" altLang="zh-CN" sz="2800" b="1" baseline="-18000"/>
              <a:t>1</a:t>
            </a:r>
            <a:r>
              <a:rPr lang="zh-CN" altLang="en-US" sz="2800" b="1"/>
              <a:t>到</a:t>
            </a:r>
            <a:r>
              <a:rPr lang="en-US" altLang="zh-CN" sz="2800" b="1"/>
              <a:t>V</a:t>
            </a:r>
            <a:r>
              <a:rPr lang="en-US" altLang="zh-CN" sz="2800" b="1" baseline="-18000"/>
              <a:t>0 </a:t>
            </a:r>
            <a:r>
              <a:rPr lang="zh-CN" altLang="en-US" sz="2800" b="1"/>
              <a:t>：</a:t>
            </a:r>
            <a:r>
              <a:rPr lang="zh-CN" altLang="en-US" sz="2800" b="1">
                <a:latin typeface="宋体" panose="02010600030101010101" pitchFamily="2" charset="-122"/>
              </a:rPr>
              <a:t>最短路径是</a:t>
            </a:r>
            <a:r>
              <a:rPr lang="en-US" altLang="zh-CN" sz="2800" b="1"/>
              <a:t>{ 1, 2, 0 } </a:t>
            </a:r>
            <a:r>
              <a:rPr lang="zh-CN" altLang="en-US" sz="2800" b="1">
                <a:latin typeface="宋体" panose="02010600030101010101" pitchFamily="2" charset="-122"/>
              </a:rPr>
              <a:t>，路径长度是</a:t>
            </a:r>
            <a:r>
              <a:rPr lang="en-US" altLang="zh-CN" sz="2800" b="1"/>
              <a:t>9 </a:t>
            </a:r>
            <a:r>
              <a:rPr lang="zh-CN" altLang="en-US" sz="2800" b="1">
                <a:latin typeface="宋体" panose="02010600030101010101" pitchFamily="2" charset="-122"/>
              </a:rPr>
              <a:t>；</a:t>
            </a:r>
          </a:p>
        </p:txBody>
      </p:sp>
      <p:grpSp>
        <p:nvGrpSpPr>
          <p:cNvPr id="672771" name="Group 3">
            <a:extLst>
              <a:ext uri="{FF2B5EF4-FFF2-40B4-BE49-F238E27FC236}">
                <a16:creationId xmlns:a16="http://schemas.microsoft.com/office/drawing/2014/main" id="{237CFA1B-BE97-F340-ABFE-4818D8F58E06}"/>
              </a:ext>
            </a:extLst>
          </p:cNvPr>
          <p:cNvGrpSpPr>
            <a:grpSpLocks/>
          </p:cNvGrpSpPr>
          <p:nvPr/>
        </p:nvGrpSpPr>
        <p:grpSpPr bwMode="auto">
          <a:xfrm>
            <a:off x="1752601" y="311150"/>
            <a:ext cx="8702675" cy="4108450"/>
            <a:chOff x="144" y="196"/>
            <a:chExt cx="5482" cy="2588"/>
          </a:xfrm>
        </p:grpSpPr>
        <p:sp>
          <p:nvSpPr>
            <p:cNvPr id="672772" name="Rectangle 4">
              <a:extLst>
                <a:ext uri="{FF2B5EF4-FFF2-40B4-BE49-F238E27FC236}">
                  <a16:creationId xmlns:a16="http://schemas.microsoft.com/office/drawing/2014/main" id="{83774788-C509-E045-8EE4-501612242191}"/>
                </a:ext>
              </a:extLst>
            </p:cNvPr>
            <p:cNvSpPr>
              <a:spLocks noChangeArrowheads="1"/>
            </p:cNvSpPr>
            <p:nvPr/>
          </p:nvSpPr>
          <p:spPr bwMode="auto">
            <a:xfrm>
              <a:off x="1176" y="196"/>
              <a:ext cx="331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表</a:t>
              </a:r>
              <a:r>
                <a:rPr kumimoji="1" lang="en-US" altLang="zh-CN" sz="2000" b="1">
                  <a:solidFill>
                    <a:srgbClr val="FFFFFF"/>
                  </a:solidFill>
                  <a:latin typeface="Times New Roman" panose="02020603050405020304" pitchFamily="18" charset="0"/>
                  <a:ea typeface="宋体" panose="02010600030101010101" pitchFamily="2" charset="-122"/>
                </a:rPr>
                <a:t>7-4  </a:t>
              </a:r>
              <a:r>
                <a:rPr kumimoji="1" lang="zh-CN" altLang="en-US" sz="2000" b="1">
                  <a:solidFill>
                    <a:srgbClr val="FFFFFF"/>
                  </a:solidFill>
                  <a:latin typeface="Times New Roman" panose="02020603050405020304" pitchFamily="18" charset="0"/>
                  <a:ea typeface="宋体" panose="02010600030101010101" pitchFamily="2" charset="-122"/>
                </a:rPr>
                <a:t>用</a:t>
              </a:r>
              <a:r>
                <a:rPr kumimoji="1" lang="en-US" altLang="zh-CN" sz="2000" b="1">
                  <a:solidFill>
                    <a:srgbClr val="FFFFFF"/>
                  </a:solidFill>
                  <a:latin typeface="Times New Roman" panose="02020603050405020304" pitchFamily="18" charset="0"/>
                  <a:ea typeface="宋体" panose="02010600030101010101" pitchFamily="2" charset="-122"/>
                </a:rPr>
                <a:t>Floyd</a:t>
              </a:r>
              <a:r>
                <a:rPr kumimoji="1" lang="zh-CN" altLang="en-US" sz="2000" b="1">
                  <a:solidFill>
                    <a:srgbClr val="FFFFFF"/>
                  </a:solidFill>
                  <a:latin typeface="Times New Roman" panose="02020603050405020304" pitchFamily="18" charset="0"/>
                  <a:ea typeface="宋体" panose="02010600030101010101" pitchFamily="2" charset="-122"/>
                </a:rPr>
                <a:t>算法求任意一对顶点间</a:t>
              </a:r>
              <a:r>
                <a:rPr kumimoji="1" lang="zh-CN" altLang="en-US" sz="2000" b="1">
                  <a:solidFill>
                    <a:srgbClr val="FFFFFF"/>
                  </a:solidFill>
                  <a:latin typeface="宋体" panose="02010600030101010101" pitchFamily="2" charset="-122"/>
                  <a:ea typeface="宋体" panose="02010600030101010101" pitchFamily="2" charset="-122"/>
                </a:rPr>
                <a:t>最短路径</a:t>
              </a:r>
            </a:p>
          </p:txBody>
        </p:sp>
        <p:grpSp>
          <p:nvGrpSpPr>
            <p:cNvPr id="672773" name="Group 5">
              <a:extLst>
                <a:ext uri="{FF2B5EF4-FFF2-40B4-BE49-F238E27FC236}">
                  <a16:creationId xmlns:a16="http://schemas.microsoft.com/office/drawing/2014/main" id="{905B2D16-F129-EC4B-BB3A-E18C645A11F6}"/>
                </a:ext>
              </a:extLst>
            </p:cNvPr>
            <p:cNvGrpSpPr>
              <a:grpSpLocks/>
            </p:cNvGrpSpPr>
            <p:nvPr/>
          </p:nvGrpSpPr>
          <p:grpSpPr bwMode="auto">
            <a:xfrm>
              <a:off x="144" y="472"/>
              <a:ext cx="5482" cy="2312"/>
              <a:chOff x="55" y="1488"/>
              <a:chExt cx="5482" cy="2312"/>
            </a:xfrm>
          </p:grpSpPr>
          <p:grpSp>
            <p:nvGrpSpPr>
              <p:cNvPr id="672774" name="Group 6">
                <a:extLst>
                  <a:ext uri="{FF2B5EF4-FFF2-40B4-BE49-F238E27FC236}">
                    <a16:creationId xmlns:a16="http://schemas.microsoft.com/office/drawing/2014/main" id="{93E76F5F-734A-5347-9665-DAF32ECB3F26}"/>
                  </a:ext>
                </a:extLst>
              </p:cNvPr>
              <p:cNvGrpSpPr>
                <a:grpSpLocks/>
              </p:cNvGrpSpPr>
              <p:nvPr/>
            </p:nvGrpSpPr>
            <p:grpSpPr bwMode="auto">
              <a:xfrm>
                <a:off x="240" y="1863"/>
                <a:ext cx="5213" cy="690"/>
                <a:chOff x="240" y="1863"/>
                <a:chExt cx="5213" cy="690"/>
              </a:xfrm>
            </p:grpSpPr>
            <p:grpSp>
              <p:nvGrpSpPr>
                <p:cNvPr id="672775" name="Group 7">
                  <a:extLst>
                    <a:ext uri="{FF2B5EF4-FFF2-40B4-BE49-F238E27FC236}">
                      <a16:creationId xmlns:a16="http://schemas.microsoft.com/office/drawing/2014/main" id="{44E1C9F8-3A73-874C-9F27-F359B4F080DC}"/>
                    </a:ext>
                  </a:extLst>
                </p:cNvPr>
                <p:cNvGrpSpPr>
                  <a:grpSpLocks/>
                </p:cNvGrpSpPr>
                <p:nvPr/>
              </p:nvGrpSpPr>
              <p:grpSpPr bwMode="auto">
                <a:xfrm>
                  <a:off x="672" y="1863"/>
                  <a:ext cx="4781" cy="690"/>
                  <a:chOff x="672" y="1863"/>
                  <a:chExt cx="4781" cy="690"/>
                </a:xfrm>
              </p:grpSpPr>
              <p:grpSp>
                <p:nvGrpSpPr>
                  <p:cNvPr id="672776" name="Group 8">
                    <a:extLst>
                      <a:ext uri="{FF2B5EF4-FFF2-40B4-BE49-F238E27FC236}">
                        <a16:creationId xmlns:a16="http://schemas.microsoft.com/office/drawing/2014/main" id="{8A6069FE-9A17-7046-9FE9-DAA11E830F92}"/>
                      </a:ext>
                    </a:extLst>
                  </p:cNvPr>
                  <p:cNvGrpSpPr>
                    <a:grpSpLocks/>
                  </p:cNvGrpSpPr>
                  <p:nvPr/>
                </p:nvGrpSpPr>
                <p:grpSpPr bwMode="auto">
                  <a:xfrm>
                    <a:off x="672" y="1872"/>
                    <a:ext cx="989" cy="681"/>
                    <a:chOff x="3376" y="2904"/>
                    <a:chExt cx="989" cy="681"/>
                  </a:xfrm>
                </p:grpSpPr>
                <p:sp>
                  <p:nvSpPr>
                    <p:cNvPr id="672777" name="Rectangle 9">
                      <a:extLst>
                        <a:ext uri="{FF2B5EF4-FFF2-40B4-BE49-F238E27FC236}">
                          <a16:creationId xmlns:a16="http://schemas.microsoft.com/office/drawing/2014/main" id="{3E9F7FF2-0A20-BF40-BEB5-29B60229C87D}"/>
                        </a:ext>
                      </a:extLst>
                    </p:cNvPr>
                    <p:cNvSpPr>
                      <a:spLocks noChangeArrowheads="1"/>
                    </p:cNvSpPr>
                    <p:nvPr/>
                  </p:nvSpPr>
                  <p:spPr bwMode="auto">
                    <a:xfrm>
                      <a:off x="3408" y="290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0     2     8</a:t>
                      </a:r>
                    </a:p>
                  </p:txBody>
                </p:sp>
                <p:sp>
                  <p:nvSpPr>
                    <p:cNvPr id="672778" name="Rectangle 10">
                      <a:extLst>
                        <a:ext uri="{FF2B5EF4-FFF2-40B4-BE49-F238E27FC236}">
                          <a16:creationId xmlns:a16="http://schemas.microsoft.com/office/drawing/2014/main" id="{A79DD1D5-FDB1-4E4D-AAE9-4ABF06850565}"/>
                        </a:ext>
                      </a:extLst>
                    </p:cNvPr>
                    <p:cNvSpPr>
                      <a:spLocks noChangeArrowheads="1"/>
                    </p:cNvSpPr>
                    <p:nvPr/>
                  </p:nvSpPr>
                  <p:spPr bwMode="auto">
                    <a:xfrm>
                      <a:off x="3408" y="314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0</a:t>
                      </a:r>
                      <a:r>
                        <a:rPr kumimoji="1" lang="en-US" altLang="zh-CN" sz="2400">
                          <a:solidFill>
                            <a:srgbClr val="FFFFFF"/>
                          </a:solidFill>
                          <a:latin typeface="Times New Roman" panose="02020603050405020304" pitchFamily="18" charset="0"/>
                          <a:ea typeface="宋体" panose="02010600030101010101" pitchFamily="2" charset="-122"/>
                        </a:rPr>
                        <a:t>     4</a:t>
                      </a:r>
                      <a:endParaRPr kumimoji="1" lang="en-US" altLang="zh-CN" sz="2400">
                        <a:solidFill>
                          <a:srgbClr val="FFFFFF"/>
                        </a:solidFill>
                        <a:latin typeface="宋体" panose="02010600030101010101" pitchFamily="2" charset="-122"/>
                        <a:ea typeface="宋体" panose="02010600030101010101" pitchFamily="2" charset="-122"/>
                      </a:endParaRPr>
                    </a:p>
                  </p:txBody>
                </p:sp>
                <p:sp>
                  <p:nvSpPr>
                    <p:cNvPr id="672779" name="Rectangle 11">
                      <a:extLst>
                        <a:ext uri="{FF2B5EF4-FFF2-40B4-BE49-F238E27FC236}">
                          <a16:creationId xmlns:a16="http://schemas.microsoft.com/office/drawing/2014/main" id="{C9EB503B-6F64-4C45-8AD7-348A5F5A4B62}"/>
                        </a:ext>
                      </a:extLst>
                    </p:cNvPr>
                    <p:cNvSpPr>
                      <a:spLocks noChangeArrowheads="1"/>
                    </p:cNvSpPr>
                    <p:nvPr/>
                  </p:nvSpPr>
                  <p:spPr bwMode="auto">
                    <a:xfrm>
                      <a:off x="3408" y="3372"/>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宋体" panose="02010600030101010101" pitchFamily="2" charset="-122"/>
                          <a:ea typeface="宋体" panose="02010600030101010101" pitchFamily="2" charset="-122"/>
                        </a:rPr>
                        <a:t>5</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0</a:t>
                      </a:r>
                    </a:p>
                  </p:txBody>
                </p:sp>
                <p:sp>
                  <p:nvSpPr>
                    <p:cNvPr id="672780" name="AutoShape 12">
                      <a:extLst>
                        <a:ext uri="{FF2B5EF4-FFF2-40B4-BE49-F238E27FC236}">
                          <a16:creationId xmlns:a16="http://schemas.microsoft.com/office/drawing/2014/main" id="{B15B4AD6-B76F-C34A-9813-B7EE963E5656}"/>
                        </a:ext>
                      </a:extLst>
                    </p:cNvPr>
                    <p:cNvSpPr>
                      <a:spLocks/>
                    </p:cNvSpPr>
                    <p:nvPr/>
                  </p:nvSpPr>
                  <p:spPr bwMode="auto">
                    <a:xfrm>
                      <a:off x="3376" y="2928"/>
                      <a:ext cx="45" cy="657"/>
                    </a:xfrm>
                    <a:prstGeom prst="leftBracket">
                      <a:avLst>
                        <a:gd name="adj" fmla="val 12166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781" name="AutoShape 13">
                      <a:extLst>
                        <a:ext uri="{FF2B5EF4-FFF2-40B4-BE49-F238E27FC236}">
                          <a16:creationId xmlns:a16="http://schemas.microsoft.com/office/drawing/2014/main" id="{306C7FBE-5A7E-704C-9405-3658A9F38E05}"/>
                        </a:ext>
                      </a:extLst>
                    </p:cNvPr>
                    <p:cNvSpPr>
                      <a:spLocks/>
                    </p:cNvSpPr>
                    <p:nvPr/>
                  </p:nvSpPr>
                  <p:spPr bwMode="auto">
                    <a:xfrm>
                      <a:off x="4320" y="2916"/>
                      <a:ext cx="45" cy="657"/>
                    </a:xfrm>
                    <a:prstGeom prst="rightBracket">
                      <a:avLst>
                        <a:gd name="adj" fmla="val 12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72782" name="Group 14">
                    <a:extLst>
                      <a:ext uri="{FF2B5EF4-FFF2-40B4-BE49-F238E27FC236}">
                        <a16:creationId xmlns:a16="http://schemas.microsoft.com/office/drawing/2014/main" id="{7CE4A9EB-60B3-3D40-9C60-BA86DCE2C05F}"/>
                      </a:ext>
                    </a:extLst>
                  </p:cNvPr>
                  <p:cNvGrpSpPr>
                    <a:grpSpLocks/>
                  </p:cNvGrpSpPr>
                  <p:nvPr/>
                </p:nvGrpSpPr>
                <p:grpSpPr bwMode="auto">
                  <a:xfrm>
                    <a:off x="1920" y="1863"/>
                    <a:ext cx="989" cy="681"/>
                    <a:chOff x="3376" y="2904"/>
                    <a:chExt cx="989" cy="681"/>
                  </a:xfrm>
                </p:grpSpPr>
                <p:sp>
                  <p:nvSpPr>
                    <p:cNvPr id="672783" name="Rectangle 15">
                      <a:extLst>
                        <a:ext uri="{FF2B5EF4-FFF2-40B4-BE49-F238E27FC236}">
                          <a16:creationId xmlns:a16="http://schemas.microsoft.com/office/drawing/2014/main" id="{21359026-6BC7-2C43-85B5-CE717ECD4086}"/>
                        </a:ext>
                      </a:extLst>
                    </p:cNvPr>
                    <p:cNvSpPr>
                      <a:spLocks noChangeArrowheads="1"/>
                    </p:cNvSpPr>
                    <p:nvPr/>
                  </p:nvSpPr>
                  <p:spPr bwMode="auto">
                    <a:xfrm>
                      <a:off x="3408" y="290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0     2     8</a:t>
                      </a:r>
                    </a:p>
                  </p:txBody>
                </p:sp>
                <p:sp>
                  <p:nvSpPr>
                    <p:cNvPr id="672784" name="Rectangle 16">
                      <a:extLst>
                        <a:ext uri="{FF2B5EF4-FFF2-40B4-BE49-F238E27FC236}">
                          <a16:creationId xmlns:a16="http://schemas.microsoft.com/office/drawing/2014/main" id="{A5043619-9A8B-804E-8EE1-EDBBD0D09412}"/>
                        </a:ext>
                      </a:extLst>
                    </p:cNvPr>
                    <p:cNvSpPr>
                      <a:spLocks noChangeArrowheads="1"/>
                    </p:cNvSpPr>
                    <p:nvPr/>
                  </p:nvSpPr>
                  <p:spPr bwMode="auto">
                    <a:xfrm>
                      <a:off x="3408" y="314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0</a:t>
                      </a:r>
                      <a:r>
                        <a:rPr kumimoji="1" lang="en-US" altLang="zh-CN" sz="2400">
                          <a:solidFill>
                            <a:srgbClr val="FFFFFF"/>
                          </a:solidFill>
                          <a:latin typeface="Times New Roman" panose="02020603050405020304" pitchFamily="18" charset="0"/>
                          <a:ea typeface="宋体" panose="02010600030101010101" pitchFamily="2" charset="-122"/>
                        </a:rPr>
                        <a:t>     4</a:t>
                      </a:r>
                      <a:endParaRPr kumimoji="1" lang="en-US" altLang="zh-CN" sz="2400">
                        <a:solidFill>
                          <a:srgbClr val="FFFFFF"/>
                        </a:solidFill>
                        <a:latin typeface="宋体" panose="02010600030101010101" pitchFamily="2" charset="-122"/>
                        <a:ea typeface="宋体" panose="02010600030101010101" pitchFamily="2" charset="-122"/>
                      </a:endParaRPr>
                    </a:p>
                  </p:txBody>
                </p:sp>
                <p:sp>
                  <p:nvSpPr>
                    <p:cNvPr id="672785" name="Rectangle 17">
                      <a:extLst>
                        <a:ext uri="{FF2B5EF4-FFF2-40B4-BE49-F238E27FC236}">
                          <a16:creationId xmlns:a16="http://schemas.microsoft.com/office/drawing/2014/main" id="{660AB262-8C18-FA4E-832D-0AE6B05235BC}"/>
                        </a:ext>
                      </a:extLst>
                    </p:cNvPr>
                    <p:cNvSpPr>
                      <a:spLocks noChangeArrowheads="1"/>
                    </p:cNvSpPr>
                    <p:nvPr/>
                  </p:nvSpPr>
                  <p:spPr bwMode="auto">
                    <a:xfrm>
                      <a:off x="3408" y="3372"/>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5</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00"/>
                          </a:solidFill>
                          <a:latin typeface="宋体" panose="02010600030101010101" pitchFamily="2" charset="-122"/>
                          <a:ea typeface="宋体" panose="02010600030101010101" pitchFamily="2" charset="-122"/>
                        </a:rPr>
                        <a:t>7</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0</a:t>
                      </a:r>
                    </a:p>
                  </p:txBody>
                </p:sp>
                <p:sp>
                  <p:nvSpPr>
                    <p:cNvPr id="672786" name="AutoShape 18">
                      <a:extLst>
                        <a:ext uri="{FF2B5EF4-FFF2-40B4-BE49-F238E27FC236}">
                          <a16:creationId xmlns:a16="http://schemas.microsoft.com/office/drawing/2014/main" id="{E7896768-932E-7F4C-9ED4-5AB88FFDB583}"/>
                        </a:ext>
                      </a:extLst>
                    </p:cNvPr>
                    <p:cNvSpPr>
                      <a:spLocks/>
                    </p:cNvSpPr>
                    <p:nvPr/>
                  </p:nvSpPr>
                  <p:spPr bwMode="auto">
                    <a:xfrm>
                      <a:off x="3376" y="2928"/>
                      <a:ext cx="45" cy="657"/>
                    </a:xfrm>
                    <a:prstGeom prst="leftBracket">
                      <a:avLst>
                        <a:gd name="adj" fmla="val 12166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787" name="AutoShape 19">
                      <a:extLst>
                        <a:ext uri="{FF2B5EF4-FFF2-40B4-BE49-F238E27FC236}">
                          <a16:creationId xmlns:a16="http://schemas.microsoft.com/office/drawing/2014/main" id="{6E9C8879-8CBA-0A40-B3D1-ACA057ABD6FE}"/>
                        </a:ext>
                      </a:extLst>
                    </p:cNvPr>
                    <p:cNvSpPr>
                      <a:spLocks/>
                    </p:cNvSpPr>
                    <p:nvPr/>
                  </p:nvSpPr>
                  <p:spPr bwMode="auto">
                    <a:xfrm>
                      <a:off x="4320" y="2916"/>
                      <a:ext cx="45" cy="657"/>
                    </a:xfrm>
                    <a:prstGeom prst="rightBracket">
                      <a:avLst>
                        <a:gd name="adj" fmla="val 12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72788" name="Group 20">
                    <a:extLst>
                      <a:ext uri="{FF2B5EF4-FFF2-40B4-BE49-F238E27FC236}">
                        <a16:creationId xmlns:a16="http://schemas.microsoft.com/office/drawing/2014/main" id="{34277825-E20C-BB47-89FD-933C5D688FE1}"/>
                      </a:ext>
                    </a:extLst>
                  </p:cNvPr>
                  <p:cNvGrpSpPr>
                    <a:grpSpLocks/>
                  </p:cNvGrpSpPr>
                  <p:nvPr/>
                </p:nvGrpSpPr>
                <p:grpSpPr bwMode="auto">
                  <a:xfrm>
                    <a:off x="3168" y="1863"/>
                    <a:ext cx="989" cy="681"/>
                    <a:chOff x="3376" y="2904"/>
                    <a:chExt cx="989" cy="681"/>
                  </a:xfrm>
                </p:grpSpPr>
                <p:sp>
                  <p:nvSpPr>
                    <p:cNvPr id="672789" name="Rectangle 21">
                      <a:extLst>
                        <a:ext uri="{FF2B5EF4-FFF2-40B4-BE49-F238E27FC236}">
                          <a16:creationId xmlns:a16="http://schemas.microsoft.com/office/drawing/2014/main" id="{B9D81483-C559-FE41-A6E0-C003BCECCCB3}"/>
                        </a:ext>
                      </a:extLst>
                    </p:cNvPr>
                    <p:cNvSpPr>
                      <a:spLocks noChangeArrowheads="1"/>
                    </p:cNvSpPr>
                    <p:nvPr/>
                  </p:nvSpPr>
                  <p:spPr bwMode="auto">
                    <a:xfrm>
                      <a:off x="3408" y="290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0     2     </a:t>
                      </a:r>
                      <a:r>
                        <a:rPr kumimoji="1" lang="en-US" altLang="zh-CN" sz="2400">
                          <a:solidFill>
                            <a:srgbClr val="FFFF00"/>
                          </a:solidFill>
                          <a:latin typeface="Times New Roman" panose="02020603050405020304" pitchFamily="18" charset="0"/>
                          <a:ea typeface="宋体" panose="02010600030101010101" pitchFamily="2" charset="-122"/>
                        </a:rPr>
                        <a:t>6</a:t>
                      </a:r>
                    </a:p>
                  </p:txBody>
                </p:sp>
                <p:sp>
                  <p:nvSpPr>
                    <p:cNvPr id="672790" name="Rectangle 22">
                      <a:extLst>
                        <a:ext uri="{FF2B5EF4-FFF2-40B4-BE49-F238E27FC236}">
                          <a16:creationId xmlns:a16="http://schemas.microsoft.com/office/drawing/2014/main" id="{0DE30E0F-6804-464F-9467-33C18E6ED518}"/>
                        </a:ext>
                      </a:extLst>
                    </p:cNvPr>
                    <p:cNvSpPr>
                      <a:spLocks noChangeArrowheads="1"/>
                    </p:cNvSpPr>
                    <p:nvPr/>
                  </p:nvSpPr>
                  <p:spPr bwMode="auto">
                    <a:xfrm>
                      <a:off x="3408" y="314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0</a:t>
                      </a:r>
                      <a:r>
                        <a:rPr kumimoji="1" lang="en-US" altLang="zh-CN" sz="2400">
                          <a:solidFill>
                            <a:srgbClr val="FFFFFF"/>
                          </a:solidFill>
                          <a:latin typeface="Times New Roman" panose="02020603050405020304" pitchFamily="18" charset="0"/>
                          <a:ea typeface="宋体" panose="02010600030101010101" pitchFamily="2" charset="-122"/>
                        </a:rPr>
                        <a:t>     4</a:t>
                      </a:r>
                      <a:endParaRPr kumimoji="1" lang="en-US" altLang="zh-CN" sz="2400">
                        <a:solidFill>
                          <a:srgbClr val="FFFFFF"/>
                        </a:solidFill>
                        <a:latin typeface="宋体" panose="02010600030101010101" pitchFamily="2" charset="-122"/>
                        <a:ea typeface="宋体" panose="02010600030101010101" pitchFamily="2" charset="-122"/>
                      </a:endParaRPr>
                    </a:p>
                  </p:txBody>
                </p:sp>
                <p:sp>
                  <p:nvSpPr>
                    <p:cNvPr id="672791" name="Rectangle 23">
                      <a:extLst>
                        <a:ext uri="{FF2B5EF4-FFF2-40B4-BE49-F238E27FC236}">
                          <a16:creationId xmlns:a16="http://schemas.microsoft.com/office/drawing/2014/main" id="{5DFBFE76-DD7D-1B44-B3D3-BB191065D458}"/>
                        </a:ext>
                      </a:extLst>
                    </p:cNvPr>
                    <p:cNvSpPr>
                      <a:spLocks noChangeArrowheads="1"/>
                    </p:cNvSpPr>
                    <p:nvPr/>
                  </p:nvSpPr>
                  <p:spPr bwMode="auto">
                    <a:xfrm>
                      <a:off x="3408" y="3372"/>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5</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00"/>
                          </a:solidFill>
                          <a:latin typeface="宋体" panose="02010600030101010101" pitchFamily="2" charset="-122"/>
                          <a:ea typeface="宋体" panose="02010600030101010101" pitchFamily="2" charset="-122"/>
                        </a:rPr>
                        <a:t>7</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0</a:t>
                      </a:r>
                    </a:p>
                  </p:txBody>
                </p:sp>
                <p:sp>
                  <p:nvSpPr>
                    <p:cNvPr id="672792" name="AutoShape 24">
                      <a:extLst>
                        <a:ext uri="{FF2B5EF4-FFF2-40B4-BE49-F238E27FC236}">
                          <a16:creationId xmlns:a16="http://schemas.microsoft.com/office/drawing/2014/main" id="{B3C073A1-8266-B744-BD0F-93B117C77765}"/>
                        </a:ext>
                      </a:extLst>
                    </p:cNvPr>
                    <p:cNvSpPr>
                      <a:spLocks/>
                    </p:cNvSpPr>
                    <p:nvPr/>
                  </p:nvSpPr>
                  <p:spPr bwMode="auto">
                    <a:xfrm>
                      <a:off x="3376" y="2928"/>
                      <a:ext cx="45" cy="657"/>
                    </a:xfrm>
                    <a:prstGeom prst="leftBracket">
                      <a:avLst>
                        <a:gd name="adj" fmla="val 12166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793" name="AutoShape 25">
                      <a:extLst>
                        <a:ext uri="{FF2B5EF4-FFF2-40B4-BE49-F238E27FC236}">
                          <a16:creationId xmlns:a16="http://schemas.microsoft.com/office/drawing/2014/main" id="{B7AD9D06-939E-A648-8BB6-C2E0070DD66E}"/>
                        </a:ext>
                      </a:extLst>
                    </p:cNvPr>
                    <p:cNvSpPr>
                      <a:spLocks/>
                    </p:cNvSpPr>
                    <p:nvPr/>
                  </p:nvSpPr>
                  <p:spPr bwMode="auto">
                    <a:xfrm>
                      <a:off x="4320" y="2916"/>
                      <a:ext cx="45" cy="657"/>
                    </a:xfrm>
                    <a:prstGeom prst="rightBracket">
                      <a:avLst>
                        <a:gd name="adj" fmla="val 12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72794" name="Group 26">
                    <a:extLst>
                      <a:ext uri="{FF2B5EF4-FFF2-40B4-BE49-F238E27FC236}">
                        <a16:creationId xmlns:a16="http://schemas.microsoft.com/office/drawing/2014/main" id="{C71551C4-0057-5544-BC5B-7CBF5AD08A98}"/>
                      </a:ext>
                    </a:extLst>
                  </p:cNvPr>
                  <p:cNvGrpSpPr>
                    <a:grpSpLocks/>
                  </p:cNvGrpSpPr>
                  <p:nvPr/>
                </p:nvGrpSpPr>
                <p:grpSpPr bwMode="auto">
                  <a:xfrm>
                    <a:off x="4464" y="1872"/>
                    <a:ext cx="989" cy="681"/>
                    <a:chOff x="3376" y="2904"/>
                    <a:chExt cx="989" cy="681"/>
                  </a:xfrm>
                </p:grpSpPr>
                <p:sp>
                  <p:nvSpPr>
                    <p:cNvPr id="672795" name="Rectangle 27">
                      <a:extLst>
                        <a:ext uri="{FF2B5EF4-FFF2-40B4-BE49-F238E27FC236}">
                          <a16:creationId xmlns:a16="http://schemas.microsoft.com/office/drawing/2014/main" id="{9D14D886-112D-0F42-B16E-D0C10E841D2C}"/>
                        </a:ext>
                      </a:extLst>
                    </p:cNvPr>
                    <p:cNvSpPr>
                      <a:spLocks noChangeArrowheads="1"/>
                    </p:cNvSpPr>
                    <p:nvPr/>
                  </p:nvSpPr>
                  <p:spPr bwMode="auto">
                    <a:xfrm>
                      <a:off x="3408" y="290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0     2     </a:t>
                      </a:r>
                      <a:r>
                        <a:rPr kumimoji="1" lang="en-US" altLang="zh-CN" sz="2400">
                          <a:solidFill>
                            <a:srgbClr val="FFFF00"/>
                          </a:solidFill>
                          <a:latin typeface="Times New Roman" panose="02020603050405020304" pitchFamily="18" charset="0"/>
                          <a:ea typeface="宋体" panose="02010600030101010101" pitchFamily="2" charset="-122"/>
                        </a:rPr>
                        <a:t>6</a:t>
                      </a:r>
                    </a:p>
                  </p:txBody>
                </p:sp>
                <p:sp>
                  <p:nvSpPr>
                    <p:cNvPr id="672796" name="Rectangle 28">
                      <a:extLst>
                        <a:ext uri="{FF2B5EF4-FFF2-40B4-BE49-F238E27FC236}">
                          <a16:creationId xmlns:a16="http://schemas.microsoft.com/office/drawing/2014/main" id="{714C9230-26D6-7648-8962-CE61D81DE5C0}"/>
                        </a:ext>
                      </a:extLst>
                    </p:cNvPr>
                    <p:cNvSpPr>
                      <a:spLocks noChangeArrowheads="1"/>
                    </p:cNvSpPr>
                    <p:nvPr/>
                  </p:nvSpPr>
                  <p:spPr bwMode="auto">
                    <a:xfrm>
                      <a:off x="3408" y="314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00"/>
                          </a:solidFill>
                          <a:latin typeface="Times New Roman" panose="02020603050405020304" pitchFamily="18" charset="0"/>
                          <a:ea typeface="宋体" panose="02010600030101010101" pitchFamily="2" charset="-122"/>
                        </a:rPr>
                        <a:t> </a:t>
                      </a:r>
                      <a:r>
                        <a:rPr kumimoji="1" lang="en-US" altLang="zh-CN" sz="2400">
                          <a:solidFill>
                            <a:srgbClr val="FFFF00"/>
                          </a:solidFill>
                          <a:latin typeface="Times New Roman" panose="02020603050405020304" pitchFamily="18" charset="0"/>
                          <a:ea typeface="宋体" panose="02010600030101010101" pitchFamily="2" charset="-122"/>
                        </a:rPr>
                        <a:t>9</a:t>
                      </a:r>
                      <a:r>
                        <a:rPr kumimoji="1" lang="en-US" altLang="zh-CN" sz="2400">
                          <a:solidFill>
                            <a:srgbClr val="FFFFFF"/>
                          </a:solidFill>
                          <a:latin typeface="Times New Roman" panose="02020603050405020304" pitchFamily="18" charset="0"/>
                          <a:ea typeface="宋体" panose="02010600030101010101" pitchFamily="2" charset="-122"/>
                        </a:rPr>
                        <a:t>     0     4</a:t>
                      </a:r>
                    </a:p>
                  </p:txBody>
                </p:sp>
                <p:sp>
                  <p:nvSpPr>
                    <p:cNvPr id="672797" name="Rectangle 29">
                      <a:extLst>
                        <a:ext uri="{FF2B5EF4-FFF2-40B4-BE49-F238E27FC236}">
                          <a16:creationId xmlns:a16="http://schemas.microsoft.com/office/drawing/2014/main" id="{9FEC1733-3E59-2949-B6C8-74678628612D}"/>
                        </a:ext>
                      </a:extLst>
                    </p:cNvPr>
                    <p:cNvSpPr>
                      <a:spLocks noChangeArrowheads="1"/>
                    </p:cNvSpPr>
                    <p:nvPr/>
                  </p:nvSpPr>
                  <p:spPr bwMode="auto">
                    <a:xfrm>
                      <a:off x="3408" y="3372"/>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5     </a:t>
                      </a:r>
                      <a:r>
                        <a:rPr kumimoji="1" lang="en-US" altLang="zh-CN" sz="2400">
                          <a:solidFill>
                            <a:srgbClr val="FFFF00"/>
                          </a:solidFill>
                          <a:latin typeface="Times New Roman" panose="02020603050405020304" pitchFamily="18" charset="0"/>
                          <a:ea typeface="宋体" panose="02010600030101010101" pitchFamily="2" charset="-122"/>
                        </a:rPr>
                        <a:t>7</a:t>
                      </a:r>
                      <a:r>
                        <a:rPr kumimoji="1" lang="en-US" altLang="zh-CN" sz="2400">
                          <a:solidFill>
                            <a:srgbClr val="FFFFFF"/>
                          </a:solidFill>
                          <a:latin typeface="Times New Roman" panose="02020603050405020304" pitchFamily="18" charset="0"/>
                          <a:ea typeface="宋体" panose="02010600030101010101" pitchFamily="2" charset="-122"/>
                        </a:rPr>
                        <a:t>     0</a:t>
                      </a:r>
                    </a:p>
                  </p:txBody>
                </p:sp>
                <p:sp>
                  <p:nvSpPr>
                    <p:cNvPr id="672798" name="AutoShape 30">
                      <a:extLst>
                        <a:ext uri="{FF2B5EF4-FFF2-40B4-BE49-F238E27FC236}">
                          <a16:creationId xmlns:a16="http://schemas.microsoft.com/office/drawing/2014/main" id="{617E4285-1DAB-7C43-84F9-6A1F5482DF25}"/>
                        </a:ext>
                      </a:extLst>
                    </p:cNvPr>
                    <p:cNvSpPr>
                      <a:spLocks/>
                    </p:cNvSpPr>
                    <p:nvPr/>
                  </p:nvSpPr>
                  <p:spPr bwMode="auto">
                    <a:xfrm>
                      <a:off x="3376" y="2928"/>
                      <a:ext cx="45" cy="657"/>
                    </a:xfrm>
                    <a:prstGeom prst="leftBracket">
                      <a:avLst>
                        <a:gd name="adj" fmla="val 12166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799" name="AutoShape 31">
                      <a:extLst>
                        <a:ext uri="{FF2B5EF4-FFF2-40B4-BE49-F238E27FC236}">
                          <a16:creationId xmlns:a16="http://schemas.microsoft.com/office/drawing/2014/main" id="{70081E74-4933-2E42-A88E-00F3D97340C1}"/>
                        </a:ext>
                      </a:extLst>
                    </p:cNvPr>
                    <p:cNvSpPr>
                      <a:spLocks/>
                    </p:cNvSpPr>
                    <p:nvPr/>
                  </p:nvSpPr>
                  <p:spPr bwMode="auto">
                    <a:xfrm>
                      <a:off x="4320" y="2916"/>
                      <a:ext cx="45" cy="657"/>
                    </a:xfrm>
                    <a:prstGeom prst="rightBracket">
                      <a:avLst>
                        <a:gd name="adj" fmla="val 12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72800" name="Rectangle 32">
                  <a:extLst>
                    <a:ext uri="{FF2B5EF4-FFF2-40B4-BE49-F238E27FC236}">
                      <a16:creationId xmlns:a16="http://schemas.microsoft.com/office/drawing/2014/main" id="{50286283-3C17-1F4E-8D3E-824140793151}"/>
                    </a:ext>
                  </a:extLst>
                </p:cNvPr>
                <p:cNvSpPr>
                  <a:spLocks noChangeArrowheads="1"/>
                </p:cNvSpPr>
                <p:nvPr/>
              </p:nvSpPr>
              <p:spPr bwMode="auto">
                <a:xfrm>
                  <a:off x="240" y="2040"/>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a:t>
                  </a:r>
                </a:p>
              </p:txBody>
            </p:sp>
          </p:grpSp>
          <p:grpSp>
            <p:nvGrpSpPr>
              <p:cNvPr id="672801" name="Group 33">
                <a:extLst>
                  <a:ext uri="{FF2B5EF4-FFF2-40B4-BE49-F238E27FC236}">
                    <a16:creationId xmlns:a16="http://schemas.microsoft.com/office/drawing/2014/main" id="{0CDD877C-3B73-EA41-BF19-EE879D7264B8}"/>
                  </a:ext>
                </a:extLst>
              </p:cNvPr>
              <p:cNvGrpSpPr>
                <a:grpSpLocks/>
              </p:cNvGrpSpPr>
              <p:nvPr/>
            </p:nvGrpSpPr>
            <p:grpSpPr bwMode="auto">
              <a:xfrm>
                <a:off x="55" y="2687"/>
                <a:ext cx="5417" cy="690"/>
                <a:chOff x="55" y="2727"/>
                <a:chExt cx="5417" cy="690"/>
              </a:xfrm>
            </p:grpSpPr>
            <p:grpSp>
              <p:nvGrpSpPr>
                <p:cNvPr id="672802" name="Group 34">
                  <a:extLst>
                    <a:ext uri="{FF2B5EF4-FFF2-40B4-BE49-F238E27FC236}">
                      <a16:creationId xmlns:a16="http://schemas.microsoft.com/office/drawing/2014/main" id="{259CB012-0A6B-4B47-9BD6-26F7A8879C39}"/>
                    </a:ext>
                  </a:extLst>
                </p:cNvPr>
                <p:cNvGrpSpPr>
                  <a:grpSpLocks/>
                </p:cNvGrpSpPr>
                <p:nvPr/>
              </p:nvGrpSpPr>
              <p:grpSpPr bwMode="auto">
                <a:xfrm>
                  <a:off x="672" y="2727"/>
                  <a:ext cx="4800" cy="690"/>
                  <a:chOff x="672" y="2727"/>
                  <a:chExt cx="4800" cy="690"/>
                </a:xfrm>
              </p:grpSpPr>
              <p:grpSp>
                <p:nvGrpSpPr>
                  <p:cNvPr id="672803" name="Group 35">
                    <a:extLst>
                      <a:ext uri="{FF2B5EF4-FFF2-40B4-BE49-F238E27FC236}">
                        <a16:creationId xmlns:a16="http://schemas.microsoft.com/office/drawing/2014/main" id="{1CEB7B02-7538-C440-AD42-4D4583CACF46}"/>
                      </a:ext>
                    </a:extLst>
                  </p:cNvPr>
                  <p:cNvGrpSpPr>
                    <a:grpSpLocks/>
                  </p:cNvGrpSpPr>
                  <p:nvPr/>
                </p:nvGrpSpPr>
                <p:grpSpPr bwMode="auto">
                  <a:xfrm>
                    <a:off x="672" y="2727"/>
                    <a:ext cx="989" cy="681"/>
                    <a:chOff x="3376" y="2904"/>
                    <a:chExt cx="989" cy="681"/>
                  </a:xfrm>
                </p:grpSpPr>
                <p:sp>
                  <p:nvSpPr>
                    <p:cNvPr id="672804" name="Rectangle 36">
                      <a:extLst>
                        <a:ext uri="{FF2B5EF4-FFF2-40B4-BE49-F238E27FC236}">
                          <a16:creationId xmlns:a16="http://schemas.microsoft.com/office/drawing/2014/main" id="{4B2CDBB0-DF7A-504A-BAB2-1DF26BD7BBDA}"/>
                        </a:ext>
                      </a:extLst>
                    </p:cNvPr>
                    <p:cNvSpPr>
                      <a:spLocks noChangeArrowheads="1"/>
                    </p:cNvSpPr>
                    <p:nvPr/>
                  </p:nvSpPr>
                  <p:spPr bwMode="auto">
                    <a:xfrm>
                      <a:off x="3408" y="290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-1   -1</a:t>
                      </a:r>
                    </a:p>
                  </p:txBody>
                </p:sp>
                <p:sp>
                  <p:nvSpPr>
                    <p:cNvPr id="672805" name="Rectangle 37">
                      <a:extLst>
                        <a:ext uri="{FF2B5EF4-FFF2-40B4-BE49-F238E27FC236}">
                          <a16:creationId xmlns:a16="http://schemas.microsoft.com/office/drawing/2014/main" id="{10924347-F096-2A49-B8EF-A5995F7CCBA6}"/>
                        </a:ext>
                      </a:extLst>
                    </p:cNvPr>
                    <p:cNvSpPr>
                      <a:spLocks noChangeArrowheads="1"/>
                    </p:cNvSpPr>
                    <p:nvPr/>
                  </p:nvSpPr>
                  <p:spPr bwMode="auto">
                    <a:xfrm>
                      <a:off x="3408" y="314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-1   -1</a:t>
                      </a:r>
                    </a:p>
                  </p:txBody>
                </p:sp>
                <p:sp>
                  <p:nvSpPr>
                    <p:cNvPr id="672806" name="Rectangle 38">
                      <a:extLst>
                        <a:ext uri="{FF2B5EF4-FFF2-40B4-BE49-F238E27FC236}">
                          <a16:creationId xmlns:a16="http://schemas.microsoft.com/office/drawing/2014/main" id="{393CBA29-FF5C-6548-BE6C-A7B866DD04DC}"/>
                        </a:ext>
                      </a:extLst>
                    </p:cNvPr>
                    <p:cNvSpPr>
                      <a:spLocks noChangeArrowheads="1"/>
                    </p:cNvSpPr>
                    <p:nvPr/>
                  </p:nvSpPr>
                  <p:spPr bwMode="auto">
                    <a:xfrm>
                      <a:off x="3408" y="3372"/>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-1   -1</a:t>
                      </a:r>
                    </a:p>
                  </p:txBody>
                </p:sp>
                <p:sp>
                  <p:nvSpPr>
                    <p:cNvPr id="672807" name="AutoShape 39">
                      <a:extLst>
                        <a:ext uri="{FF2B5EF4-FFF2-40B4-BE49-F238E27FC236}">
                          <a16:creationId xmlns:a16="http://schemas.microsoft.com/office/drawing/2014/main" id="{8A80CABB-3BA1-E440-81E4-7AC6D0FDA089}"/>
                        </a:ext>
                      </a:extLst>
                    </p:cNvPr>
                    <p:cNvSpPr>
                      <a:spLocks/>
                    </p:cNvSpPr>
                    <p:nvPr/>
                  </p:nvSpPr>
                  <p:spPr bwMode="auto">
                    <a:xfrm>
                      <a:off x="3376" y="2928"/>
                      <a:ext cx="45" cy="657"/>
                    </a:xfrm>
                    <a:prstGeom prst="leftBracket">
                      <a:avLst>
                        <a:gd name="adj" fmla="val 12166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08" name="AutoShape 40">
                      <a:extLst>
                        <a:ext uri="{FF2B5EF4-FFF2-40B4-BE49-F238E27FC236}">
                          <a16:creationId xmlns:a16="http://schemas.microsoft.com/office/drawing/2014/main" id="{EB1C4202-BD95-8B47-9F82-E07B2702BF74}"/>
                        </a:ext>
                      </a:extLst>
                    </p:cNvPr>
                    <p:cNvSpPr>
                      <a:spLocks/>
                    </p:cNvSpPr>
                    <p:nvPr/>
                  </p:nvSpPr>
                  <p:spPr bwMode="auto">
                    <a:xfrm>
                      <a:off x="4320" y="2916"/>
                      <a:ext cx="45" cy="657"/>
                    </a:xfrm>
                    <a:prstGeom prst="rightBracket">
                      <a:avLst>
                        <a:gd name="adj" fmla="val 12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72809" name="Group 41">
                    <a:extLst>
                      <a:ext uri="{FF2B5EF4-FFF2-40B4-BE49-F238E27FC236}">
                        <a16:creationId xmlns:a16="http://schemas.microsoft.com/office/drawing/2014/main" id="{18AA7FFE-B8DB-9F46-BB17-22FE38305956}"/>
                      </a:ext>
                    </a:extLst>
                  </p:cNvPr>
                  <p:cNvGrpSpPr>
                    <a:grpSpLocks/>
                  </p:cNvGrpSpPr>
                  <p:nvPr/>
                </p:nvGrpSpPr>
                <p:grpSpPr bwMode="auto">
                  <a:xfrm>
                    <a:off x="1939" y="2736"/>
                    <a:ext cx="989" cy="681"/>
                    <a:chOff x="3376" y="2904"/>
                    <a:chExt cx="989" cy="681"/>
                  </a:xfrm>
                </p:grpSpPr>
                <p:sp>
                  <p:nvSpPr>
                    <p:cNvPr id="672810" name="Rectangle 42">
                      <a:extLst>
                        <a:ext uri="{FF2B5EF4-FFF2-40B4-BE49-F238E27FC236}">
                          <a16:creationId xmlns:a16="http://schemas.microsoft.com/office/drawing/2014/main" id="{A634F154-D00A-2646-93EB-ED3568FF03DE}"/>
                        </a:ext>
                      </a:extLst>
                    </p:cNvPr>
                    <p:cNvSpPr>
                      <a:spLocks noChangeArrowheads="1"/>
                    </p:cNvSpPr>
                    <p:nvPr/>
                  </p:nvSpPr>
                  <p:spPr bwMode="auto">
                    <a:xfrm>
                      <a:off x="3408" y="290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-1   -1</a:t>
                      </a:r>
                    </a:p>
                  </p:txBody>
                </p:sp>
                <p:sp>
                  <p:nvSpPr>
                    <p:cNvPr id="672811" name="Rectangle 43">
                      <a:extLst>
                        <a:ext uri="{FF2B5EF4-FFF2-40B4-BE49-F238E27FC236}">
                          <a16:creationId xmlns:a16="http://schemas.microsoft.com/office/drawing/2014/main" id="{9E3742DE-3E4F-8E41-8DBE-135CB97A349C}"/>
                        </a:ext>
                      </a:extLst>
                    </p:cNvPr>
                    <p:cNvSpPr>
                      <a:spLocks noChangeArrowheads="1"/>
                    </p:cNvSpPr>
                    <p:nvPr/>
                  </p:nvSpPr>
                  <p:spPr bwMode="auto">
                    <a:xfrm>
                      <a:off x="3408" y="314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-1   -1</a:t>
                      </a:r>
                    </a:p>
                  </p:txBody>
                </p:sp>
                <p:sp>
                  <p:nvSpPr>
                    <p:cNvPr id="672812" name="Rectangle 44">
                      <a:extLst>
                        <a:ext uri="{FF2B5EF4-FFF2-40B4-BE49-F238E27FC236}">
                          <a16:creationId xmlns:a16="http://schemas.microsoft.com/office/drawing/2014/main" id="{F25DED61-E68A-9A49-8AAA-8C8DA63117DA}"/>
                        </a:ext>
                      </a:extLst>
                    </p:cNvPr>
                    <p:cNvSpPr>
                      <a:spLocks noChangeArrowheads="1"/>
                    </p:cNvSpPr>
                    <p:nvPr/>
                  </p:nvSpPr>
                  <p:spPr bwMode="auto">
                    <a:xfrm>
                      <a:off x="3408" y="3372"/>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0033"/>
                          </a:solidFill>
                          <a:latin typeface="Times New Roman" panose="02020603050405020304" pitchFamily="18" charset="0"/>
                          <a:ea typeface="宋体" panose="02010600030101010101" pitchFamily="2" charset="-122"/>
                        </a:rPr>
                        <a:t>0</a:t>
                      </a:r>
                      <a:r>
                        <a:rPr kumimoji="1" lang="en-US" altLang="zh-CN" sz="2400">
                          <a:solidFill>
                            <a:srgbClr val="FFFFFF"/>
                          </a:solidFill>
                          <a:latin typeface="Times New Roman" panose="02020603050405020304" pitchFamily="18" charset="0"/>
                          <a:ea typeface="宋体" panose="02010600030101010101" pitchFamily="2" charset="-122"/>
                        </a:rPr>
                        <a:t>   -1</a:t>
                      </a:r>
                    </a:p>
                  </p:txBody>
                </p:sp>
                <p:sp>
                  <p:nvSpPr>
                    <p:cNvPr id="672813" name="AutoShape 45">
                      <a:extLst>
                        <a:ext uri="{FF2B5EF4-FFF2-40B4-BE49-F238E27FC236}">
                          <a16:creationId xmlns:a16="http://schemas.microsoft.com/office/drawing/2014/main" id="{515A180E-77D0-4B49-96B6-C9192AD16C6B}"/>
                        </a:ext>
                      </a:extLst>
                    </p:cNvPr>
                    <p:cNvSpPr>
                      <a:spLocks/>
                    </p:cNvSpPr>
                    <p:nvPr/>
                  </p:nvSpPr>
                  <p:spPr bwMode="auto">
                    <a:xfrm>
                      <a:off x="3376" y="2928"/>
                      <a:ext cx="45" cy="657"/>
                    </a:xfrm>
                    <a:prstGeom prst="leftBracket">
                      <a:avLst>
                        <a:gd name="adj" fmla="val 12166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14" name="AutoShape 46">
                      <a:extLst>
                        <a:ext uri="{FF2B5EF4-FFF2-40B4-BE49-F238E27FC236}">
                          <a16:creationId xmlns:a16="http://schemas.microsoft.com/office/drawing/2014/main" id="{9E383309-9DFB-2643-8BEB-6418341722C5}"/>
                        </a:ext>
                      </a:extLst>
                    </p:cNvPr>
                    <p:cNvSpPr>
                      <a:spLocks/>
                    </p:cNvSpPr>
                    <p:nvPr/>
                  </p:nvSpPr>
                  <p:spPr bwMode="auto">
                    <a:xfrm>
                      <a:off x="4320" y="2916"/>
                      <a:ext cx="45" cy="657"/>
                    </a:xfrm>
                    <a:prstGeom prst="rightBracket">
                      <a:avLst>
                        <a:gd name="adj" fmla="val 12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72815" name="Group 47">
                    <a:extLst>
                      <a:ext uri="{FF2B5EF4-FFF2-40B4-BE49-F238E27FC236}">
                        <a16:creationId xmlns:a16="http://schemas.microsoft.com/office/drawing/2014/main" id="{A9C167DA-3461-5449-8873-FF06786B26F1}"/>
                      </a:ext>
                    </a:extLst>
                  </p:cNvPr>
                  <p:cNvGrpSpPr>
                    <a:grpSpLocks/>
                  </p:cNvGrpSpPr>
                  <p:nvPr/>
                </p:nvGrpSpPr>
                <p:grpSpPr bwMode="auto">
                  <a:xfrm>
                    <a:off x="3187" y="2736"/>
                    <a:ext cx="989" cy="681"/>
                    <a:chOff x="3376" y="2904"/>
                    <a:chExt cx="989" cy="681"/>
                  </a:xfrm>
                </p:grpSpPr>
                <p:sp>
                  <p:nvSpPr>
                    <p:cNvPr id="672816" name="Rectangle 48">
                      <a:extLst>
                        <a:ext uri="{FF2B5EF4-FFF2-40B4-BE49-F238E27FC236}">
                          <a16:creationId xmlns:a16="http://schemas.microsoft.com/office/drawing/2014/main" id="{9226B45A-00BF-AE4E-A0D4-76BFAE31EB65}"/>
                        </a:ext>
                      </a:extLst>
                    </p:cNvPr>
                    <p:cNvSpPr>
                      <a:spLocks noChangeArrowheads="1"/>
                    </p:cNvSpPr>
                    <p:nvPr/>
                  </p:nvSpPr>
                  <p:spPr bwMode="auto">
                    <a:xfrm>
                      <a:off x="3408" y="290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-1    </a:t>
                      </a:r>
                      <a:r>
                        <a:rPr kumimoji="1" lang="en-US" altLang="zh-CN" sz="2400">
                          <a:solidFill>
                            <a:srgbClr val="FF0033"/>
                          </a:solidFill>
                          <a:latin typeface="Times New Roman" panose="02020603050405020304" pitchFamily="18" charset="0"/>
                          <a:ea typeface="宋体" panose="02010600030101010101" pitchFamily="2" charset="-122"/>
                        </a:rPr>
                        <a:t>1</a:t>
                      </a:r>
                    </a:p>
                  </p:txBody>
                </p:sp>
                <p:sp>
                  <p:nvSpPr>
                    <p:cNvPr id="672817" name="Rectangle 49">
                      <a:extLst>
                        <a:ext uri="{FF2B5EF4-FFF2-40B4-BE49-F238E27FC236}">
                          <a16:creationId xmlns:a16="http://schemas.microsoft.com/office/drawing/2014/main" id="{371D3CBF-64E7-7844-A32C-A52BD5D085C9}"/>
                        </a:ext>
                      </a:extLst>
                    </p:cNvPr>
                    <p:cNvSpPr>
                      <a:spLocks noChangeArrowheads="1"/>
                    </p:cNvSpPr>
                    <p:nvPr/>
                  </p:nvSpPr>
                  <p:spPr bwMode="auto">
                    <a:xfrm>
                      <a:off x="3408" y="314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-1   -1</a:t>
                      </a:r>
                    </a:p>
                  </p:txBody>
                </p:sp>
                <p:sp>
                  <p:nvSpPr>
                    <p:cNvPr id="672818" name="Rectangle 50">
                      <a:extLst>
                        <a:ext uri="{FF2B5EF4-FFF2-40B4-BE49-F238E27FC236}">
                          <a16:creationId xmlns:a16="http://schemas.microsoft.com/office/drawing/2014/main" id="{AFAFEF79-9B77-FE4E-AB82-B142565FBC9B}"/>
                        </a:ext>
                      </a:extLst>
                    </p:cNvPr>
                    <p:cNvSpPr>
                      <a:spLocks noChangeArrowheads="1"/>
                    </p:cNvSpPr>
                    <p:nvPr/>
                  </p:nvSpPr>
                  <p:spPr bwMode="auto">
                    <a:xfrm>
                      <a:off x="3408" y="3372"/>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0033"/>
                          </a:solidFill>
                          <a:latin typeface="Times New Roman" panose="02020603050405020304" pitchFamily="18" charset="0"/>
                          <a:ea typeface="宋体" panose="02010600030101010101" pitchFamily="2" charset="-122"/>
                        </a:rPr>
                        <a:t>0</a:t>
                      </a:r>
                      <a:r>
                        <a:rPr kumimoji="1" lang="en-US" altLang="zh-CN" sz="2400">
                          <a:solidFill>
                            <a:srgbClr val="FFFFFF"/>
                          </a:solidFill>
                          <a:latin typeface="Times New Roman" panose="02020603050405020304" pitchFamily="18" charset="0"/>
                          <a:ea typeface="宋体" panose="02010600030101010101" pitchFamily="2" charset="-122"/>
                        </a:rPr>
                        <a:t>   -1</a:t>
                      </a:r>
                    </a:p>
                  </p:txBody>
                </p:sp>
                <p:sp>
                  <p:nvSpPr>
                    <p:cNvPr id="672819" name="AutoShape 51">
                      <a:extLst>
                        <a:ext uri="{FF2B5EF4-FFF2-40B4-BE49-F238E27FC236}">
                          <a16:creationId xmlns:a16="http://schemas.microsoft.com/office/drawing/2014/main" id="{E8DEB49F-6DB7-584C-B994-466BF54CF86C}"/>
                        </a:ext>
                      </a:extLst>
                    </p:cNvPr>
                    <p:cNvSpPr>
                      <a:spLocks/>
                    </p:cNvSpPr>
                    <p:nvPr/>
                  </p:nvSpPr>
                  <p:spPr bwMode="auto">
                    <a:xfrm>
                      <a:off x="3376" y="2928"/>
                      <a:ext cx="45" cy="657"/>
                    </a:xfrm>
                    <a:prstGeom prst="leftBracket">
                      <a:avLst>
                        <a:gd name="adj" fmla="val 12166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20" name="AutoShape 52">
                      <a:extLst>
                        <a:ext uri="{FF2B5EF4-FFF2-40B4-BE49-F238E27FC236}">
                          <a16:creationId xmlns:a16="http://schemas.microsoft.com/office/drawing/2014/main" id="{35AE97DD-D189-794D-BC36-84CE5376B8E6}"/>
                        </a:ext>
                      </a:extLst>
                    </p:cNvPr>
                    <p:cNvSpPr>
                      <a:spLocks/>
                    </p:cNvSpPr>
                    <p:nvPr/>
                  </p:nvSpPr>
                  <p:spPr bwMode="auto">
                    <a:xfrm>
                      <a:off x="4320" y="2916"/>
                      <a:ext cx="45" cy="657"/>
                    </a:xfrm>
                    <a:prstGeom prst="rightBracket">
                      <a:avLst>
                        <a:gd name="adj" fmla="val 12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72821" name="Group 53">
                    <a:extLst>
                      <a:ext uri="{FF2B5EF4-FFF2-40B4-BE49-F238E27FC236}">
                        <a16:creationId xmlns:a16="http://schemas.microsoft.com/office/drawing/2014/main" id="{049948BD-F2CE-0F44-893D-E940005585D5}"/>
                      </a:ext>
                    </a:extLst>
                  </p:cNvPr>
                  <p:cNvGrpSpPr>
                    <a:grpSpLocks/>
                  </p:cNvGrpSpPr>
                  <p:nvPr/>
                </p:nvGrpSpPr>
                <p:grpSpPr bwMode="auto">
                  <a:xfrm>
                    <a:off x="4483" y="2736"/>
                    <a:ext cx="989" cy="681"/>
                    <a:chOff x="3376" y="2904"/>
                    <a:chExt cx="989" cy="681"/>
                  </a:xfrm>
                </p:grpSpPr>
                <p:sp>
                  <p:nvSpPr>
                    <p:cNvPr id="672822" name="Rectangle 54">
                      <a:extLst>
                        <a:ext uri="{FF2B5EF4-FFF2-40B4-BE49-F238E27FC236}">
                          <a16:creationId xmlns:a16="http://schemas.microsoft.com/office/drawing/2014/main" id="{4877B605-16A3-794D-BE77-CC46DE8968F1}"/>
                        </a:ext>
                      </a:extLst>
                    </p:cNvPr>
                    <p:cNvSpPr>
                      <a:spLocks noChangeArrowheads="1"/>
                    </p:cNvSpPr>
                    <p:nvPr/>
                  </p:nvSpPr>
                  <p:spPr bwMode="auto">
                    <a:xfrm>
                      <a:off x="3408" y="290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-1    </a:t>
                      </a:r>
                      <a:r>
                        <a:rPr kumimoji="1" lang="en-US" altLang="zh-CN" sz="2400">
                          <a:solidFill>
                            <a:srgbClr val="FF0033"/>
                          </a:solidFill>
                          <a:latin typeface="Times New Roman" panose="02020603050405020304" pitchFamily="18" charset="0"/>
                          <a:ea typeface="宋体" panose="02010600030101010101" pitchFamily="2" charset="-122"/>
                        </a:rPr>
                        <a:t>1</a:t>
                      </a:r>
                    </a:p>
                  </p:txBody>
                </p:sp>
                <p:sp>
                  <p:nvSpPr>
                    <p:cNvPr id="672823" name="Rectangle 55">
                      <a:extLst>
                        <a:ext uri="{FF2B5EF4-FFF2-40B4-BE49-F238E27FC236}">
                          <a16:creationId xmlns:a16="http://schemas.microsoft.com/office/drawing/2014/main" id="{FB0DDEAF-D6C4-FF41-9585-D53A6C32203B}"/>
                        </a:ext>
                      </a:extLst>
                    </p:cNvPr>
                    <p:cNvSpPr>
                      <a:spLocks noChangeArrowheads="1"/>
                    </p:cNvSpPr>
                    <p:nvPr/>
                  </p:nvSpPr>
                  <p:spPr bwMode="auto">
                    <a:xfrm>
                      <a:off x="3408" y="3144"/>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0033"/>
                          </a:solidFill>
                          <a:latin typeface="Times New Roman" panose="02020603050405020304" pitchFamily="18" charset="0"/>
                          <a:ea typeface="宋体" panose="02010600030101010101" pitchFamily="2" charset="-122"/>
                        </a:rPr>
                        <a:t>2</a:t>
                      </a:r>
                      <a:r>
                        <a:rPr kumimoji="1" lang="en-US" altLang="zh-CN" sz="2400">
                          <a:solidFill>
                            <a:srgbClr val="FFFFFF"/>
                          </a:solidFill>
                          <a:latin typeface="Times New Roman" panose="02020603050405020304" pitchFamily="18" charset="0"/>
                          <a:ea typeface="宋体" panose="02010600030101010101" pitchFamily="2" charset="-122"/>
                        </a:rPr>
                        <a:t>   -1   -1</a:t>
                      </a:r>
                    </a:p>
                  </p:txBody>
                </p:sp>
                <p:sp>
                  <p:nvSpPr>
                    <p:cNvPr id="672824" name="Rectangle 56">
                      <a:extLst>
                        <a:ext uri="{FF2B5EF4-FFF2-40B4-BE49-F238E27FC236}">
                          <a16:creationId xmlns:a16="http://schemas.microsoft.com/office/drawing/2014/main" id="{F1CD7292-578C-4347-AC3B-761EB1CDD766}"/>
                        </a:ext>
                      </a:extLst>
                    </p:cNvPr>
                    <p:cNvSpPr>
                      <a:spLocks noChangeArrowheads="1"/>
                    </p:cNvSpPr>
                    <p:nvPr/>
                  </p:nvSpPr>
                  <p:spPr bwMode="auto">
                    <a:xfrm>
                      <a:off x="3408" y="3372"/>
                      <a:ext cx="86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0033"/>
                          </a:solidFill>
                          <a:latin typeface="Times New Roman" panose="02020603050405020304" pitchFamily="18" charset="0"/>
                          <a:ea typeface="宋体" panose="02010600030101010101" pitchFamily="2" charset="-122"/>
                        </a:rPr>
                        <a:t>0</a:t>
                      </a:r>
                      <a:r>
                        <a:rPr kumimoji="1" lang="en-US" altLang="zh-CN" sz="2400">
                          <a:solidFill>
                            <a:srgbClr val="FFFFFF"/>
                          </a:solidFill>
                          <a:latin typeface="Times New Roman" panose="02020603050405020304" pitchFamily="18" charset="0"/>
                          <a:ea typeface="宋体" panose="02010600030101010101" pitchFamily="2" charset="-122"/>
                        </a:rPr>
                        <a:t>   -1</a:t>
                      </a:r>
                    </a:p>
                  </p:txBody>
                </p:sp>
                <p:sp>
                  <p:nvSpPr>
                    <p:cNvPr id="672825" name="AutoShape 57">
                      <a:extLst>
                        <a:ext uri="{FF2B5EF4-FFF2-40B4-BE49-F238E27FC236}">
                          <a16:creationId xmlns:a16="http://schemas.microsoft.com/office/drawing/2014/main" id="{0C7D1493-31C3-0740-8B7B-532D86DE13A3}"/>
                        </a:ext>
                      </a:extLst>
                    </p:cNvPr>
                    <p:cNvSpPr>
                      <a:spLocks/>
                    </p:cNvSpPr>
                    <p:nvPr/>
                  </p:nvSpPr>
                  <p:spPr bwMode="auto">
                    <a:xfrm>
                      <a:off x="3376" y="2928"/>
                      <a:ext cx="45" cy="657"/>
                    </a:xfrm>
                    <a:prstGeom prst="leftBracket">
                      <a:avLst>
                        <a:gd name="adj" fmla="val 12166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26" name="AutoShape 58">
                      <a:extLst>
                        <a:ext uri="{FF2B5EF4-FFF2-40B4-BE49-F238E27FC236}">
                          <a16:creationId xmlns:a16="http://schemas.microsoft.com/office/drawing/2014/main" id="{A4F62550-11C9-1D48-A9CC-2340B2B67309}"/>
                        </a:ext>
                      </a:extLst>
                    </p:cNvPr>
                    <p:cNvSpPr>
                      <a:spLocks/>
                    </p:cNvSpPr>
                    <p:nvPr/>
                  </p:nvSpPr>
                  <p:spPr bwMode="auto">
                    <a:xfrm>
                      <a:off x="4320" y="2916"/>
                      <a:ext cx="45" cy="657"/>
                    </a:xfrm>
                    <a:prstGeom prst="rightBracket">
                      <a:avLst>
                        <a:gd name="adj" fmla="val 12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72827" name="Rectangle 59">
                  <a:extLst>
                    <a:ext uri="{FF2B5EF4-FFF2-40B4-BE49-F238E27FC236}">
                      <a16:creationId xmlns:a16="http://schemas.microsoft.com/office/drawing/2014/main" id="{5C7872BE-C537-4C4C-8CF3-AD41B1B901E9}"/>
                    </a:ext>
                  </a:extLst>
                </p:cNvPr>
                <p:cNvSpPr>
                  <a:spLocks noChangeArrowheads="1"/>
                </p:cNvSpPr>
                <p:nvPr/>
              </p:nvSpPr>
              <p:spPr bwMode="auto">
                <a:xfrm>
                  <a:off x="55" y="2880"/>
                  <a:ext cx="52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Path</a:t>
                  </a:r>
                </a:p>
              </p:txBody>
            </p:sp>
          </p:grpSp>
          <p:grpSp>
            <p:nvGrpSpPr>
              <p:cNvPr id="672828" name="Group 60">
                <a:extLst>
                  <a:ext uri="{FF2B5EF4-FFF2-40B4-BE49-F238E27FC236}">
                    <a16:creationId xmlns:a16="http://schemas.microsoft.com/office/drawing/2014/main" id="{4D3CBDE6-9632-D144-85A8-E38431C71761}"/>
                  </a:ext>
                </a:extLst>
              </p:cNvPr>
              <p:cNvGrpSpPr>
                <a:grpSpLocks/>
              </p:cNvGrpSpPr>
              <p:nvPr/>
            </p:nvGrpSpPr>
            <p:grpSpPr bwMode="auto">
              <a:xfrm>
                <a:off x="192" y="3456"/>
                <a:ext cx="5280" cy="288"/>
                <a:chOff x="192" y="3552"/>
                <a:chExt cx="5280" cy="288"/>
              </a:xfrm>
            </p:grpSpPr>
            <p:sp>
              <p:nvSpPr>
                <p:cNvPr id="672829" name="Rectangle 61">
                  <a:extLst>
                    <a:ext uri="{FF2B5EF4-FFF2-40B4-BE49-F238E27FC236}">
                      <a16:creationId xmlns:a16="http://schemas.microsoft.com/office/drawing/2014/main" id="{04F1D84C-E378-C34A-855E-DFEE7573585E}"/>
                    </a:ext>
                  </a:extLst>
                </p:cNvPr>
                <p:cNvSpPr>
                  <a:spLocks noChangeArrowheads="1"/>
                </p:cNvSpPr>
                <p:nvPr/>
              </p:nvSpPr>
              <p:spPr bwMode="auto">
                <a:xfrm>
                  <a:off x="192" y="3568"/>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S</a:t>
                  </a:r>
                </a:p>
              </p:txBody>
            </p:sp>
            <p:sp>
              <p:nvSpPr>
                <p:cNvPr id="672830" name="Rectangle 62">
                  <a:extLst>
                    <a:ext uri="{FF2B5EF4-FFF2-40B4-BE49-F238E27FC236}">
                      <a16:creationId xmlns:a16="http://schemas.microsoft.com/office/drawing/2014/main" id="{9AD9539D-1A2A-674D-B0F4-A1CD17E953CB}"/>
                    </a:ext>
                  </a:extLst>
                </p:cNvPr>
                <p:cNvSpPr>
                  <a:spLocks noChangeArrowheads="1"/>
                </p:cNvSpPr>
                <p:nvPr/>
              </p:nvSpPr>
              <p:spPr bwMode="auto">
                <a:xfrm>
                  <a:off x="967" y="3568"/>
                  <a:ext cx="37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a:t>
                  </a:r>
                </a:p>
              </p:txBody>
            </p:sp>
            <p:sp>
              <p:nvSpPr>
                <p:cNvPr id="672831" name="Rectangle 63">
                  <a:extLst>
                    <a:ext uri="{FF2B5EF4-FFF2-40B4-BE49-F238E27FC236}">
                      <a16:creationId xmlns:a16="http://schemas.microsoft.com/office/drawing/2014/main" id="{6C9E109E-A8E7-F44C-BA46-DBC9DACCF58F}"/>
                    </a:ext>
                  </a:extLst>
                </p:cNvPr>
                <p:cNvSpPr>
                  <a:spLocks noChangeArrowheads="1"/>
                </p:cNvSpPr>
                <p:nvPr/>
              </p:nvSpPr>
              <p:spPr bwMode="auto">
                <a:xfrm>
                  <a:off x="2215" y="3568"/>
                  <a:ext cx="47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0 }</a:t>
                  </a:r>
                </a:p>
              </p:txBody>
            </p:sp>
            <p:sp>
              <p:nvSpPr>
                <p:cNvPr id="672832" name="Rectangle 64">
                  <a:extLst>
                    <a:ext uri="{FF2B5EF4-FFF2-40B4-BE49-F238E27FC236}">
                      <a16:creationId xmlns:a16="http://schemas.microsoft.com/office/drawing/2014/main" id="{82DCB4B8-2CC2-0A42-BBD8-9F70638ABAF6}"/>
                    </a:ext>
                  </a:extLst>
                </p:cNvPr>
                <p:cNvSpPr>
                  <a:spLocks noChangeArrowheads="1"/>
                </p:cNvSpPr>
                <p:nvPr/>
              </p:nvSpPr>
              <p:spPr bwMode="auto">
                <a:xfrm>
                  <a:off x="3304" y="3552"/>
                  <a:ext cx="6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0, 1 }</a:t>
                  </a:r>
                </a:p>
              </p:txBody>
            </p:sp>
            <p:sp>
              <p:nvSpPr>
                <p:cNvPr id="672833" name="Rectangle 65">
                  <a:extLst>
                    <a:ext uri="{FF2B5EF4-FFF2-40B4-BE49-F238E27FC236}">
                      <a16:creationId xmlns:a16="http://schemas.microsoft.com/office/drawing/2014/main" id="{045BF74B-3DB1-A348-8D6C-8A9A2E87D85B}"/>
                    </a:ext>
                  </a:extLst>
                </p:cNvPr>
                <p:cNvSpPr>
                  <a:spLocks noChangeArrowheads="1"/>
                </p:cNvSpPr>
                <p:nvPr/>
              </p:nvSpPr>
              <p:spPr bwMode="auto">
                <a:xfrm>
                  <a:off x="4588" y="3552"/>
                  <a:ext cx="88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 0, 1, 2 }</a:t>
                  </a:r>
                </a:p>
              </p:txBody>
            </p:sp>
          </p:grpSp>
          <p:grpSp>
            <p:nvGrpSpPr>
              <p:cNvPr id="672834" name="Group 66">
                <a:extLst>
                  <a:ext uri="{FF2B5EF4-FFF2-40B4-BE49-F238E27FC236}">
                    <a16:creationId xmlns:a16="http://schemas.microsoft.com/office/drawing/2014/main" id="{DCDC5ACB-5D60-F34E-8713-146DB0016432}"/>
                  </a:ext>
                </a:extLst>
              </p:cNvPr>
              <p:cNvGrpSpPr>
                <a:grpSpLocks/>
              </p:cNvGrpSpPr>
              <p:nvPr/>
            </p:nvGrpSpPr>
            <p:grpSpPr bwMode="auto">
              <a:xfrm>
                <a:off x="96" y="1488"/>
                <a:ext cx="5088" cy="288"/>
                <a:chOff x="96" y="1488"/>
                <a:chExt cx="5088" cy="288"/>
              </a:xfrm>
            </p:grpSpPr>
            <p:sp>
              <p:nvSpPr>
                <p:cNvPr id="672835" name="Rectangle 67">
                  <a:extLst>
                    <a:ext uri="{FF2B5EF4-FFF2-40B4-BE49-F238E27FC236}">
                      <a16:creationId xmlns:a16="http://schemas.microsoft.com/office/drawing/2014/main" id="{99B6989F-2A61-094F-927B-19039D6AD359}"/>
                    </a:ext>
                  </a:extLst>
                </p:cNvPr>
                <p:cNvSpPr>
                  <a:spLocks noChangeArrowheads="1"/>
                </p:cNvSpPr>
                <p:nvPr/>
              </p:nvSpPr>
              <p:spPr bwMode="auto">
                <a:xfrm>
                  <a:off x="96" y="1504"/>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步骤</a:t>
                  </a:r>
                </a:p>
              </p:txBody>
            </p:sp>
            <p:sp>
              <p:nvSpPr>
                <p:cNvPr id="672836" name="Rectangle 68">
                  <a:extLst>
                    <a:ext uri="{FF2B5EF4-FFF2-40B4-BE49-F238E27FC236}">
                      <a16:creationId xmlns:a16="http://schemas.microsoft.com/office/drawing/2014/main" id="{E96A43D8-E2D2-F846-BF9D-2A465EA3A82D}"/>
                    </a:ext>
                  </a:extLst>
                </p:cNvPr>
                <p:cNvSpPr>
                  <a:spLocks noChangeArrowheads="1"/>
                </p:cNvSpPr>
                <p:nvPr/>
              </p:nvSpPr>
              <p:spPr bwMode="auto">
                <a:xfrm>
                  <a:off x="967" y="1504"/>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初态</a:t>
                  </a:r>
                </a:p>
              </p:txBody>
            </p:sp>
            <p:sp>
              <p:nvSpPr>
                <p:cNvPr id="672837" name="Rectangle 69">
                  <a:extLst>
                    <a:ext uri="{FF2B5EF4-FFF2-40B4-BE49-F238E27FC236}">
                      <a16:creationId xmlns:a16="http://schemas.microsoft.com/office/drawing/2014/main" id="{37F88ADE-7738-F841-ACB4-2E542D67AB07}"/>
                    </a:ext>
                  </a:extLst>
                </p:cNvPr>
                <p:cNvSpPr>
                  <a:spLocks noChangeArrowheads="1"/>
                </p:cNvSpPr>
                <p:nvPr/>
              </p:nvSpPr>
              <p:spPr bwMode="auto">
                <a:xfrm>
                  <a:off x="2215" y="1504"/>
                  <a:ext cx="47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k=0</a:t>
                  </a:r>
                </a:p>
              </p:txBody>
            </p:sp>
            <p:sp>
              <p:nvSpPr>
                <p:cNvPr id="672838" name="Rectangle 70">
                  <a:extLst>
                    <a:ext uri="{FF2B5EF4-FFF2-40B4-BE49-F238E27FC236}">
                      <a16:creationId xmlns:a16="http://schemas.microsoft.com/office/drawing/2014/main" id="{D710A7CC-E853-6F4D-8671-6DC34EB02F81}"/>
                    </a:ext>
                  </a:extLst>
                </p:cNvPr>
                <p:cNvSpPr>
                  <a:spLocks noChangeArrowheads="1"/>
                </p:cNvSpPr>
                <p:nvPr/>
              </p:nvSpPr>
              <p:spPr bwMode="auto">
                <a:xfrm>
                  <a:off x="3415" y="1488"/>
                  <a:ext cx="52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K=1</a:t>
                  </a:r>
                </a:p>
              </p:txBody>
            </p:sp>
            <p:sp>
              <p:nvSpPr>
                <p:cNvPr id="672839" name="Rectangle 71">
                  <a:extLst>
                    <a:ext uri="{FF2B5EF4-FFF2-40B4-BE49-F238E27FC236}">
                      <a16:creationId xmlns:a16="http://schemas.microsoft.com/office/drawing/2014/main" id="{0077658E-81EA-5140-B531-7445D2CE621D}"/>
                    </a:ext>
                  </a:extLst>
                </p:cNvPr>
                <p:cNvSpPr>
                  <a:spLocks noChangeArrowheads="1"/>
                </p:cNvSpPr>
                <p:nvPr/>
              </p:nvSpPr>
              <p:spPr bwMode="auto">
                <a:xfrm>
                  <a:off x="4685" y="1488"/>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K=2</a:t>
                  </a:r>
                </a:p>
              </p:txBody>
            </p:sp>
          </p:grpSp>
          <p:sp>
            <p:nvSpPr>
              <p:cNvPr id="672840" name="Line 72">
                <a:extLst>
                  <a:ext uri="{FF2B5EF4-FFF2-40B4-BE49-F238E27FC236}">
                    <a16:creationId xmlns:a16="http://schemas.microsoft.com/office/drawing/2014/main" id="{42271CC4-9A92-7249-A99B-9BB31D9A0CDF}"/>
                  </a:ext>
                </a:extLst>
              </p:cNvPr>
              <p:cNvSpPr>
                <a:spLocks noChangeShapeType="1"/>
              </p:cNvSpPr>
              <p:nvPr/>
            </p:nvSpPr>
            <p:spPr bwMode="auto">
              <a:xfrm>
                <a:off x="96" y="3456"/>
                <a:ext cx="5441"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41" name="Line 73">
                <a:extLst>
                  <a:ext uri="{FF2B5EF4-FFF2-40B4-BE49-F238E27FC236}">
                    <a16:creationId xmlns:a16="http://schemas.microsoft.com/office/drawing/2014/main" id="{30541E55-5617-AB45-BBCE-2C4C70518C14}"/>
                  </a:ext>
                </a:extLst>
              </p:cNvPr>
              <p:cNvSpPr>
                <a:spLocks noChangeShapeType="1"/>
              </p:cNvSpPr>
              <p:nvPr/>
            </p:nvSpPr>
            <p:spPr bwMode="auto">
              <a:xfrm>
                <a:off x="96" y="1808"/>
                <a:ext cx="5441"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42" name="Line 74">
                <a:extLst>
                  <a:ext uri="{FF2B5EF4-FFF2-40B4-BE49-F238E27FC236}">
                    <a16:creationId xmlns:a16="http://schemas.microsoft.com/office/drawing/2014/main" id="{8A1DBDDA-0D14-5246-98CB-B5278240787D}"/>
                  </a:ext>
                </a:extLst>
              </p:cNvPr>
              <p:cNvSpPr>
                <a:spLocks noChangeShapeType="1"/>
              </p:cNvSpPr>
              <p:nvPr/>
            </p:nvSpPr>
            <p:spPr bwMode="auto">
              <a:xfrm>
                <a:off x="96" y="2624"/>
                <a:ext cx="5441"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43" name="Line 75">
                <a:extLst>
                  <a:ext uri="{FF2B5EF4-FFF2-40B4-BE49-F238E27FC236}">
                    <a16:creationId xmlns:a16="http://schemas.microsoft.com/office/drawing/2014/main" id="{E598A389-DBD6-7941-92D6-24AA017B62EA}"/>
                  </a:ext>
                </a:extLst>
              </p:cNvPr>
              <p:cNvSpPr>
                <a:spLocks noChangeShapeType="1"/>
              </p:cNvSpPr>
              <p:nvPr/>
            </p:nvSpPr>
            <p:spPr bwMode="auto">
              <a:xfrm>
                <a:off x="96" y="3792"/>
                <a:ext cx="5441"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44" name="Line 76">
                <a:extLst>
                  <a:ext uri="{FF2B5EF4-FFF2-40B4-BE49-F238E27FC236}">
                    <a16:creationId xmlns:a16="http://schemas.microsoft.com/office/drawing/2014/main" id="{2FC82D69-2F60-8549-A4F3-3C0A3ACA7684}"/>
                  </a:ext>
                </a:extLst>
              </p:cNvPr>
              <p:cNvSpPr>
                <a:spLocks noChangeShapeType="1"/>
              </p:cNvSpPr>
              <p:nvPr/>
            </p:nvSpPr>
            <p:spPr bwMode="auto">
              <a:xfrm>
                <a:off x="96" y="1488"/>
                <a:ext cx="5441"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45" name="Line 77">
                <a:extLst>
                  <a:ext uri="{FF2B5EF4-FFF2-40B4-BE49-F238E27FC236}">
                    <a16:creationId xmlns:a16="http://schemas.microsoft.com/office/drawing/2014/main" id="{9B767321-AFDE-1247-8C0B-35C9CE04B54C}"/>
                  </a:ext>
                </a:extLst>
              </p:cNvPr>
              <p:cNvSpPr>
                <a:spLocks noChangeShapeType="1"/>
              </p:cNvSpPr>
              <p:nvPr/>
            </p:nvSpPr>
            <p:spPr bwMode="auto">
              <a:xfrm>
                <a:off x="608" y="1488"/>
                <a:ext cx="0" cy="23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46" name="Line 78">
                <a:extLst>
                  <a:ext uri="{FF2B5EF4-FFF2-40B4-BE49-F238E27FC236}">
                    <a16:creationId xmlns:a16="http://schemas.microsoft.com/office/drawing/2014/main" id="{A33DF6B1-AE83-7044-8B15-3CA585E55ADA}"/>
                  </a:ext>
                </a:extLst>
              </p:cNvPr>
              <p:cNvSpPr>
                <a:spLocks noChangeShapeType="1"/>
              </p:cNvSpPr>
              <p:nvPr/>
            </p:nvSpPr>
            <p:spPr bwMode="auto">
              <a:xfrm>
                <a:off x="1776" y="1488"/>
                <a:ext cx="0" cy="23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47" name="Line 79">
                <a:extLst>
                  <a:ext uri="{FF2B5EF4-FFF2-40B4-BE49-F238E27FC236}">
                    <a16:creationId xmlns:a16="http://schemas.microsoft.com/office/drawing/2014/main" id="{F4860C30-3122-9B47-A0BB-D1117A71C752}"/>
                  </a:ext>
                </a:extLst>
              </p:cNvPr>
              <p:cNvSpPr>
                <a:spLocks noChangeShapeType="1"/>
              </p:cNvSpPr>
              <p:nvPr/>
            </p:nvSpPr>
            <p:spPr bwMode="auto">
              <a:xfrm>
                <a:off x="3072" y="1488"/>
                <a:ext cx="0" cy="23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48" name="Line 80">
                <a:extLst>
                  <a:ext uri="{FF2B5EF4-FFF2-40B4-BE49-F238E27FC236}">
                    <a16:creationId xmlns:a16="http://schemas.microsoft.com/office/drawing/2014/main" id="{C78107A6-0136-BC45-9212-2B7F8EAF9011}"/>
                  </a:ext>
                </a:extLst>
              </p:cNvPr>
              <p:cNvSpPr>
                <a:spLocks noChangeShapeType="1"/>
              </p:cNvSpPr>
              <p:nvPr/>
            </p:nvSpPr>
            <p:spPr bwMode="auto">
              <a:xfrm>
                <a:off x="4272" y="1488"/>
                <a:ext cx="0" cy="23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72849" name="Line 81">
                <a:extLst>
                  <a:ext uri="{FF2B5EF4-FFF2-40B4-BE49-F238E27FC236}">
                    <a16:creationId xmlns:a16="http://schemas.microsoft.com/office/drawing/2014/main" id="{89FFD873-3FBA-9F4B-8376-625CFA3C5909}"/>
                  </a:ext>
                </a:extLst>
              </p:cNvPr>
              <p:cNvSpPr>
                <a:spLocks noChangeShapeType="1"/>
              </p:cNvSpPr>
              <p:nvPr/>
            </p:nvSpPr>
            <p:spPr bwMode="auto">
              <a:xfrm>
                <a:off x="5528" y="1488"/>
                <a:ext cx="0" cy="23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31751548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3794" name="Rectangle 2">
            <a:extLst>
              <a:ext uri="{FF2B5EF4-FFF2-40B4-BE49-F238E27FC236}">
                <a16:creationId xmlns:a16="http://schemas.microsoft.com/office/drawing/2014/main" id="{4AF4FA7E-A66C-B64E-830A-3946834408AE}"/>
              </a:ext>
            </a:extLst>
          </p:cNvPr>
          <p:cNvSpPr>
            <a:spLocks noGrp="1" noChangeArrowheads="1"/>
          </p:cNvSpPr>
          <p:nvPr>
            <p:ph type="body" idx="1"/>
          </p:nvPr>
        </p:nvSpPr>
        <p:spPr>
          <a:xfrm>
            <a:off x="1676400" y="188914"/>
            <a:ext cx="8839200" cy="6288087"/>
          </a:xfrm>
        </p:spPr>
        <p:txBody>
          <a:bodyPr/>
          <a:lstStyle/>
          <a:p>
            <a:pPr marL="0" indent="0">
              <a:lnSpc>
                <a:spcPct val="110000"/>
              </a:lnSpc>
              <a:buNone/>
            </a:pPr>
            <a:r>
              <a:rPr lang="en-US" altLang="zh-CN" sz="2800" b="1"/>
              <a:t>V</a:t>
            </a:r>
            <a:r>
              <a:rPr lang="en-US" altLang="zh-CN" sz="2800" b="1" baseline="-18000"/>
              <a:t>1</a:t>
            </a:r>
            <a:r>
              <a:rPr lang="zh-CN" altLang="en-US" sz="2800" b="1"/>
              <a:t>到</a:t>
            </a:r>
            <a:r>
              <a:rPr lang="en-US" altLang="zh-CN" sz="2800" b="1"/>
              <a:t>V</a:t>
            </a:r>
            <a:r>
              <a:rPr lang="en-US" altLang="zh-CN" sz="2800" b="1" baseline="-18000"/>
              <a:t>2 </a:t>
            </a:r>
            <a:r>
              <a:rPr lang="zh-CN" altLang="en-US" sz="2800" b="1"/>
              <a:t>：</a:t>
            </a:r>
            <a:r>
              <a:rPr lang="zh-CN" altLang="en-US" sz="2800" b="1">
                <a:latin typeface="宋体" panose="02010600030101010101" pitchFamily="2" charset="-122"/>
              </a:rPr>
              <a:t>最短路径是</a:t>
            </a:r>
            <a:r>
              <a:rPr lang="en-US" altLang="zh-CN" sz="2800" b="1"/>
              <a:t>{ 1, 2 } </a:t>
            </a:r>
            <a:r>
              <a:rPr lang="zh-CN" altLang="en-US" sz="2800" b="1">
                <a:latin typeface="宋体" panose="02010600030101010101" pitchFamily="2" charset="-122"/>
              </a:rPr>
              <a:t>，路径长度是</a:t>
            </a:r>
            <a:r>
              <a:rPr lang="en-US" altLang="zh-CN" sz="2800" b="1"/>
              <a:t>4 </a:t>
            </a:r>
            <a:r>
              <a:rPr lang="zh-CN" altLang="en-US" sz="2800" b="1">
                <a:latin typeface="宋体" panose="02010600030101010101" pitchFamily="2" charset="-122"/>
              </a:rPr>
              <a:t>；</a:t>
            </a:r>
          </a:p>
          <a:p>
            <a:pPr marL="0" indent="0">
              <a:lnSpc>
                <a:spcPct val="110000"/>
              </a:lnSpc>
              <a:buNone/>
            </a:pPr>
            <a:r>
              <a:rPr lang="en-US" altLang="zh-CN" sz="2800" b="1"/>
              <a:t>V</a:t>
            </a:r>
            <a:r>
              <a:rPr lang="en-US" altLang="zh-CN" sz="2800" b="1" baseline="-18000"/>
              <a:t>2</a:t>
            </a:r>
            <a:r>
              <a:rPr lang="zh-CN" altLang="en-US" sz="2800" b="1"/>
              <a:t>到</a:t>
            </a:r>
            <a:r>
              <a:rPr lang="en-US" altLang="zh-CN" sz="2800" b="1"/>
              <a:t>V</a:t>
            </a:r>
            <a:r>
              <a:rPr lang="en-US" altLang="zh-CN" sz="2800" b="1" baseline="-18000"/>
              <a:t>0 </a:t>
            </a:r>
            <a:r>
              <a:rPr lang="zh-CN" altLang="en-US" sz="2800" b="1"/>
              <a:t>：</a:t>
            </a:r>
            <a:r>
              <a:rPr lang="zh-CN" altLang="en-US" sz="2800" b="1">
                <a:latin typeface="宋体" panose="02010600030101010101" pitchFamily="2" charset="-122"/>
              </a:rPr>
              <a:t>最短路径是</a:t>
            </a:r>
            <a:r>
              <a:rPr lang="en-US" altLang="zh-CN" sz="2800" b="1"/>
              <a:t>{ 2, 0 } </a:t>
            </a:r>
            <a:r>
              <a:rPr lang="zh-CN" altLang="en-US" sz="2800" b="1">
                <a:latin typeface="宋体" panose="02010600030101010101" pitchFamily="2" charset="-122"/>
              </a:rPr>
              <a:t>，路径长度是</a:t>
            </a:r>
            <a:r>
              <a:rPr lang="en-US" altLang="zh-CN" sz="2800" b="1"/>
              <a:t>5 </a:t>
            </a:r>
            <a:r>
              <a:rPr lang="zh-CN" altLang="en-US" sz="2800" b="1">
                <a:latin typeface="宋体" panose="02010600030101010101" pitchFamily="2" charset="-122"/>
              </a:rPr>
              <a:t>；</a:t>
            </a:r>
          </a:p>
          <a:p>
            <a:pPr marL="0" indent="0">
              <a:lnSpc>
                <a:spcPct val="110000"/>
              </a:lnSpc>
              <a:buNone/>
            </a:pPr>
            <a:r>
              <a:rPr lang="en-US" altLang="zh-CN" sz="2800" b="1"/>
              <a:t>V</a:t>
            </a:r>
            <a:r>
              <a:rPr lang="en-US" altLang="zh-CN" sz="2800" b="1" baseline="-18000"/>
              <a:t>2</a:t>
            </a:r>
            <a:r>
              <a:rPr lang="zh-CN" altLang="en-US" sz="2800" b="1"/>
              <a:t>到</a:t>
            </a:r>
            <a:r>
              <a:rPr lang="en-US" altLang="zh-CN" sz="2800" b="1"/>
              <a:t>V</a:t>
            </a:r>
            <a:r>
              <a:rPr lang="en-US" altLang="zh-CN" sz="2800" b="1" baseline="-18000"/>
              <a:t>1 </a:t>
            </a:r>
            <a:r>
              <a:rPr lang="zh-CN" altLang="en-US" sz="2800" b="1"/>
              <a:t>：</a:t>
            </a:r>
            <a:r>
              <a:rPr lang="zh-CN" altLang="en-US" sz="2800" b="1">
                <a:latin typeface="宋体" panose="02010600030101010101" pitchFamily="2" charset="-122"/>
              </a:rPr>
              <a:t>最短路径是</a:t>
            </a:r>
            <a:r>
              <a:rPr lang="en-US" altLang="zh-CN" sz="2800" b="1"/>
              <a:t>{ 2, 0, 1 } </a:t>
            </a:r>
            <a:r>
              <a:rPr lang="zh-CN" altLang="en-US" sz="2800" b="1">
                <a:latin typeface="宋体" panose="02010600030101010101" pitchFamily="2" charset="-122"/>
              </a:rPr>
              <a:t>，路径长度是</a:t>
            </a:r>
            <a:r>
              <a:rPr lang="en-US" altLang="zh-CN" sz="2800" b="1"/>
              <a:t>7 </a:t>
            </a:r>
            <a:r>
              <a:rPr lang="zh-CN" altLang="en-US" sz="2800" b="1">
                <a:latin typeface="宋体" panose="02010600030101010101" pitchFamily="2" charset="-122"/>
              </a:rPr>
              <a:t>；</a:t>
            </a:r>
          </a:p>
          <a:p>
            <a:pPr marL="0" indent="0">
              <a:lnSpc>
                <a:spcPct val="110000"/>
              </a:lnSpc>
              <a:spcBef>
                <a:spcPct val="10000"/>
              </a:spcBef>
              <a:buNone/>
            </a:pPr>
            <a:r>
              <a:rPr lang="zh-CN" altLang="en-US" b="1">
                <a:solidFill>
                  <a:schemeClr val="folHlink"/>
                </a:solidFill>
              </a:rPr>
              <a:t>算法实现</a:t>
            </a:r>
            <a:endParaRPr lang="zh-CN" altLang="en-US" sz="2800" b="1">
              <a:solidFill>
                <a:schemeClr val="folHlink"/>
              </a:solidFill>
            </a:endParaRPr>
          </a:p>
          <a:p>
            <a:pPr marL="0" indent="0">
              <a:lnSpc>
                <a:spcPct val="110000"/>
              </a:lnSpc>
              <a:spcBef>
                <a:spcPct val="10000"/>
              </a:spcBef>
              <a:buNone/>
            </a:pPr>
            <a:r>
              <a:rPr lang="en-US" altLang="zh-CN" sz="2800" b="1"/>
              <a:t>int  A[MAX_VEX][MAX_VEX] ;</a:t>
            </a:r>
          </a:p>
          <a:p>
            <a:pPr marL="0" indent="0">
              <a:lnSpc>
                <a:spcPct val="110000"/>
              </a:lnSpc>
              <a:spcBef>
                <a:spcPct val="10000"/>
              </a:spcBef>
              <a:buNone/>
            </a:pPr>
            <a:r>
              <a:rPr lang="en-US" altLang="zh-CN" sz="2800" b="1"/>
              <a:t>int  Path[MAX_VEX][MAX_VEX] ;</a:t>
            </a:r>
            <a:endParaRPr lang="en-US" altLang="zh-CN" sz="2800" b="1">
              <a:latin typeface="宋体" panose="02010600030101010101" pitchFamily="2" charset="-122"/>
            </a:endParaRPr>
          </a:p>
          <a:p>
            <a:pPr marL="0" indent="0">
              <a:lnSpc>
                <a:spcPct val="110000"/>
              </a:lnSpc>
              <a:spcBef>
                <a:spcPct val="10000"/>
              </a:spcBef>
              <a:buNone/>
            </a:pPr>
            <a:r>
              <a:rPr lang="en-US" altLang="zh-CN" sz="2800" b="1"/>
              <a:t>void Floyd_path (AdjGraph *G)</a:t>
            </a:r>
          </a:p>
          <a:p>
            <a:pPr marL="355600" lvl="1" indent="0">
              <a:lnSpc>
                <a:spcPct val="110000"/>
              </a:lnSpc>
              <a:spcBef>
                <a:spcPct val="10000"/>
              </a:spcBef>
              <a:buNone/>
            </a:pPr>
            <a:r>
              <a:rPr lang="en-US" altLang="zh-CN" b="1"/>
              <a:t>{  int j, k, m ; </a:t>
            </a:r>
          </a:p>
          <a:p>
            <a:pPr marL="723900" lvl="2" indent="0">
              <a:lnSpc>
                <a:spcPct val="110000"/>
              </a:lnSpc>
              <a:spcBef>
                <a:spcPct val="10000"/>
              </a:spcBef>
              <a:buNone/>
            </a:pPr>
            <a:r>
              <a:rPr lang="en-US" altLang="zh-CN" sz="2800" b="1"/>
              <a:t>for ( j=0; j&lt;G-&gt;vexnum; j++)</a:t>
            </a:r>
          </a:p>
          <a:p>
            <a:pPr marL="1079500" lvl="3" indent="0">
              <a:lnSpc>
                <a:spcPct val="110000"/>
              </a:lnSpc>
              <a:spcBef>
                <a:spcPct val="10000"/>
              </a:spcBef>
              <a:buNone/>
            </a:pPr>
            <a:r>
              <a:rPr lang="en-US" altLang="zh-CN" sz="2800" b="1"/>
              <a:t>for ( k=0; k&lt;G-&gt;vexnum; k++)</a:t>
            </a:r>
          </a:p>
          <a:p>
            <a:pPr marL="1435100" lvl="4" indent="0">
              <a:lnSpc>
                <a:spcPct val="110000"/>
              </a:lnSpc>
              <a:spcBef>
                <a:spcPct val="10000"/>
              </a:spcBef>
              <a:buNone/>
            </a:pPr>
            <a:r>
              <a:rPr lang="en-US" altLang="zh-CN" sz="2800" b="1"/>
              <a:t>{  A[j][k]=G-&gt;adj[j][k] ; Path[j][k]=-1 ;  }</a:t>
            </a:r>
          </a:p>
          <a:p>
            <a:pPr marL="1435100" lvl="4" indent="0">
              <a:lnSpc>
                <a:spcPct val="110000"/>
              </a:lnSpc>
              <a:spcBef>
                <a:spcPct val="10000"/>
              </a:spcBef>
              <a:buNone/>
            </a:pPr>
            <a:r>
              <a:rPr lang="en-US" altLang="zh-CN" sz="1800" b="1"/>
              <a:t>      </a:t>
            </a:r>
            <a:r>
              <a:rPr lang="en-US" altLang="zh-CN" sz="1600" b="1"/>
              <a:t> </a:t>
            </a:r>
            <a:r>
              <a:rPr lang="en-US" altLang="zh-CN" sz="2400" b="1"/>
              <a:t>/*  </a:t>
            </a:r>
            <a:r>
              <a:rPr lang="zh-CN" altLang="en-US" sz="2400" b="1"/>
              <a:t>各数组的初始化  *</a:t>
            </a:r>
            <a:r>
              <a:rPr lang="en-US" altLang="zh-CN" sz="2400" b="1"/>
              <a:t>/</a:t>
            </a:r>
          </a:p>
        </p:txBody>
      </p:sp>
    </p:spTree>
    <p:extLst>
      <p:ext uri="{BB962C8B-B14F-4D97-AF65-F5344CB8AC3E}">
        <p14:creationId xmlns:p14="http://schemas.microsoft.com/office/powerpoint/2010/main" val="405697727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4818" name="Rectangle 2">
            <a:extLst>
              <a:ext uri="{FF2B5EF4-FFF2-40B4-BE49-F238E27FC236}">
                <a16:creationId xmlns:a16="http://schemas.microsoft.com/office/drawing/2014/main" id="{87A28425-FCE5-3145-8676-8D82C96344E1}"/>
              </a:ext>
            </a:extLst>
          </p:cNvPr>
          <p:cNvSpPr>
            <a:spLocks noChangeArrowheads="1"/>
          </p:cNvSpPr>
          <p:nvPr/>
        </p:nvSpPr>
        <p:spPr bwMode="auto">
          <a:xfrm>
            <a:off x="1676401" y="260350"/>
            <a:ext cx="8812213"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 m=0; m&lt;G-&gt;vexnum; m++)</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for ( j=0; j&lt;G-&gt;vexnum; j++)</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for ( k=0; k&lt;G-&gt;vexnum; k++)</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if ((A[j][m]+A[m][k])&lt;A[j][k])</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A[j][k]=A[j][m]+A[m][k]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Path[j][k]=k ;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a:t>
            </a:r>
            <a:r>
              <a:rPr lang="en-US" altLang="zh-CN" b="1">
                <a:solidFill>
                  <a:srgbClr val="FFFFFF"/>
                </a:solidFill>
              </a:rPr>
              <a:t>/*  </a:t>
            </a:r>
            <a:r>
              <a:rPr lang="zh-CN" altLang="en-US" b="1">
                <a:solidFill>
                  <a:srgbClr val="FFFFFF"/>
                </a:solidFill>
              </a:rPr>
              <a:t>修改数组</a:t>
            </a:r>
            <a:r>
              <a:rPr lang="en-US" altLang="zh-CN" b="1">
                <a:solidFill>
                  <a:srgbClr val="FFFFFF"/>
                </a:solidFill>
              </a:rPr>
              <a:t>A</a:t>
            </a:r>
            <a:r>
              <a:rPr lang="zh-CN" altLang="en-US" b="1">
                <a:solidFill>
                  <a:srgbClr val="FFFFFF"/>
                </a:solidFill>
              </a:rPr>
              <a:t>和</a:t>
            </a:r>
            <a:r>
              <a:rPr lang="en-US" altLang="zh-CN" b="1">
                <a:solidFill>
                  <a:srgbClr val="FFFFFF"/>
                </a:solidFill>
              </a:rPr>
              <a:t>Path</a:t>
            </a:r>
            <a:r>
              <a:rPr lang="zh-CN" altLang="en-US" b="1">
                <a:solidFill>
                  <a:srgbClr val="FFFFFF"/>
                </a:solidFill>
              </a:rPr>
              <a:t>的元素值  *</a:t>
            </a:r>
            <a:r>
              <a:rPr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 j=0; j&lt;G-&gt;vexnum; j++)</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for ( k=0; k&lt;G-&gt;vexnum; k++)</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if (j!=k)</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printf(“%d</a:t>
            </a:r>
            <a:r>
              <a:rPr lang="zh-CN" altLang="en-US" sz="2800" b="1">
                <a:solidFill>
                  <a:srgbClr val="FFFFFF"/>
                </a:solidFill>
              </a:rPr>
              <a:t>到</a:t>
            </a:r>
            <a:r>
              <a:rPr lang="en-US" altLang="zh-CN" sz="2800" b="1">
                <a:solidFill>
                  <a:srgbClr val="FFFFFF"/>
                </a:solidFill>
              </a:rPr>
              <a:t>%d</a:t>
            </a:r>
            <a:r>
              <a:rPr lang="zh-CN" altLang="en-US" sz="2800" b="1">
                <a:solidFill>
                  <a:srgbClr val="FFFFFF"/>
                </a:solidFill>
              </a:rPr>
              <a:t>的最短路径为</a:t>
            </a:r>
            <a:r>
              <a:rPr lang="en-US" altLang="zh-CN" sz="2800" b="1">
                <a:solidFill>
                  <a:srgbClr val="FFFFFF"/>
                </a:solidFill>
              </a:rPr>
              <a:t>:\n”, j, k)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printf(“%d  ”,j) ; prn_pass(j, k)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printf(“%d  ”, k) ;</a:t>
            </a:r>
          </a:p>
        </p:txBody>
      </p:sp>
    </p:spTree>
    <p:extLst>
      <p:ext uri="{BB962C8B-B14F-4D97-AF65-F5344CB8AC3E}">
        <p14:creationId xmlns:p14="http://schemas.microsoft.com/office/powerpoint/2010/main" val="194162132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42" name="Rectangle 2">
            <a:extLst>
              <a:ext uri="{FF2B5EF4-FFF2-40B4-BE49-F238E27FC236}">
                <a16:creationId xmlns:a16="http://schemas.microsoft.com/office/drawing/2014/main" id="{2B7BB5F0-7B05-5645-B43E-E4BA68F63FF7}"/>
              </a:ext>
            </a:extLst>
          </p:cNvPr>
          <p:cNvSpPr>
            <a:spLocks noChangeArrowheads="1"/>
          </p:cNvSpPr>
          <p:nvPr/>
        </p:nvSpPr>
        <p:spPr bwMode="auto">
          <a:xfrm>
            <a:off x="1676401" y="260351"/>
            <a:ext cx="8812213" cy="571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10000"/>
              </a:spcBef>
              <a:spcAft>
                <a:spcPct val="0"/>
              </a:spcAft>
              <a:buClr>
                <a:srgbClr val="3366FF"/>
              </a:buClr>
              <a:buSzPct val="80000"/>
            </a:pPr>
            <a:r>
              <a:rPr lang="zh-CN" altLang="en-US" sz="2800" b="1">
                <a:solidFill>
                  <a:srgbClr val="FFFFFF"/>
                </a:solidFill>
              </a:rPr>
              <a:t>        </a:t>
            </a:r>
            <a:r>
              <a:rPr lang="en-US" altLang="zh-CN" sz="2800" b="1">
                <a:solidFill>
                  <a:srgbClr val="FFFFFF"/>
                </a:solidFill>
              </a:rPr>
              <a:t>printf(“</a:t>
            </a:r>
            <a:r>
              <a:rPr lang="zh-CN" altLang="en-US" sz="2800" b="1">
                <a:solidFill>
                  <a:srgbClr val="FFFFFF"/>
                </a:solidFill>
              </a:rPr>
              <a:t>最短路径长度为</a:t>
            </a:r>
            <a:r>
              <a:rPr lang="en-US" altLang="zh-CN" sz="2800" b="1">
                <a:solidFill>
                  <a:srgbClr val="FFFFFF"/>
                </a:solidFill>
              </a:rPr>
              <a:t>: %d\n”,A[j][k])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r>
              <a:rPr lang="en-US" altLang="zh-CN" b="1">
                <a:solidFill>
                  <a:srgbClr val="FFFFFF"/>
                </a:solidFill>
              </a:rPr>
              <a:t>/*   end of Floyd  */</a:t>
            </a:r>
          </a:p>
          <a:p>
            <a:pPr eaLnBrk="1" fontAlgn="base" hangingPunct="1">
              <a:lnSpc>
                <a:spcPct val="110000"/>
              </a:lnSpc>
              <a:spcBef>
                <a:spcPct val="10000"/>
              </a:spcBef>
              <a:spcAft>
                <a:spcPct val="0"/>
              </a:spcAft>
              <a:buClr>
                <a:srgbClr val="3366FF"/>
              </a:buClr>
              <a:buSzPct val="80000"/>
            </a:pPr>
            <a:endParaRPr lang="en-US" altLang="zh-CN" sz="2800" b="1">
              <a:solidFill>
                <a:srgbClr val="FFFFFF"/>
              </a:solidFill>
            </a:endParaRPr>
          </a:p>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void  prn_pass(int j , int k)</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if (Path[j][k]!=-1)</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prn_pass(j, Path[j][k])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printf(“, %d” , Path[j][k])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prn_pass(Path[j][k],  k)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394273269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AE800997-8167-0D45-A0DA-CE6E164DFE6F}"/>
              </a:ext>
            </a:extLst>
          </p:cNvPr>
          <p:cNvSpPr>
            <a:spLocks noGrp="1" noChangeArrowheads="1"/>
          </p:cNvSpPr>
          <p:nvPr>
            <p:ph type="title"/>
          </p:nvPr>
        </p:nvSpPr>
        <p:spPr>
          <a:xfrm>
            <a:off x="3657600" y="76200"/>
            <a:ext cx="4343400" cy="838200"/>
          </a:xfrm>
          <a:noFill/>
          <a:ln/>
        </p:spPr>
        <p:txBody>
          <a:bodyPr/>
          <a:lstStyle/>
          <a:p>
            <a:r>
              <a:rPr lang="zh-CN" altLang="en-US" sz="5400" b="1">
                <a:ea typeface="楷体_GB2312" pitchFamily="49" charset="-122"/>
              </a:rPr>
              <a:t>习 题 七</a:t>
            </a:r>
          </a:p>
        </p:txBody>
      </p:sp>
      <p:sp>
        <p:nvSpPr>
          <p:cNvPr id="676867" name="Rectangle 3">
            <a:extLst>
              <a:ext uri="{FF2B5EF4-FFF2-40B4-BE49-F238E27FC236}">
                <a16:creationId xmlns:a16="http://schemas.microsoft.com/office/drawing/2014/main" id="{7FD504F0-BD8A-BC4F-B6A1-234127D01BA9}"/>
              </a:ext>
            </a:extLst>
          </p:cNvPr>
          <p:cNvSpPr>
            <a:spLocks noGrp="1" noChangeArrowheads="1"/>
          </p:cNvSpPr>
          <p:nvPr>
            <p:ph type="body" idx="1"/>
          </p:nvPr>
        </p:nvSpPr>
        <p:spPr>
          <a:xfrm>
            <a:off x="1703389" y="981075"/>
            <a:ext cx="8785225" cy="5689600"/>
          </a:xfrm>
          <a:noFill/>
          <a:ln/>
        </p:spPr>
        <p:txBody>
          <a:bodyPr vert="horz" wrap="square" lIns="92075" tIns="46038" rIns="92075" bIns="46038" numCol="1" anchor="t" anchorCtr="0" compatLnSpc="1">
            <a:prstTxWarp prst="textNoShape">
              <a:avLst/>
            </a:prstTxWarp>
          </a:bodyPr>
          <a:lstStyle/>
          <a:p>
            <a:pPr marL="0" indent="355600">
              <a:lnSpc>
                <a:spcPct val="110000"/>
              </a:lnSpc>
              <a:buNone/>
            </a:pPr>
            <a:r>
              <a:rPr lang="zh-CN" altLang="en-US" sz="2800" b="1"/>
              <a:t>⑴  分析并回答下列问题：</a:t>
            </a:r>
          </a:p>
          <a:p>
            <a:pPr marL="723900" lvl="1" indent="0">
              <a:lnSpc>
                <a:spcPct val="110000"/>
              </a:lnSpc>
              <a:buNone/>
            </a:pPr>
            <a:r>
              <a:rPr lang="zh-CN" altLang="en-US" b="1"/>
              <a:t>① 图中顶点的度之和与边数之和的关系</a:t>
            </a:r>
            <a:r>
              <a:rPr lang="en-US" altLang="zh-CN" b="1"/>
              <a:t>? </a:t>
            </a:r>
          </a:p>
          <a:p>
            <a:pPr marL="723900" lvl="1" indent="0">
              <a:lnSpc>
                <a:spcPct val="110000"/>
              </a:lnSpc>
              <a:buNone/>
            </a:pPr>
            <a:r>
              <a:rPr lang="en-US" altLang="zh-CN" b="1"/>
              <a:t>② </a:t>
            </a:r>
            <a:r>
              <a:rPr lang="zh-CN" altLang="en-US" b="1"/>
              <a:t>有向图中顶点的入度之和与出度之和的关系</a:t>
            </a:r>
            <a:r>
              <a:rPr lang="en-US" altLang="zh-CN" b="1"/>
              <a:t>? </a:t>
            </a:r>
          </a:p>
          <a:p>
            <a:pPr marL="723900" lvl="1" indent="0">
              <a:lnSpc>
                <a:spcPct val="110000"/>
              </a:lnSpc>
              <a:buNone/>
            </a:pPr>
            <a:r>
              <a:rPr lang="en-US" altLang="zh-CN" b="1"/>
              <a:t>③ </a:t>
            </a:r>
            <a:r>
              <a:rPr lang="zh-CN" altLang="en-US" b="1"/>
              <a:t>具有</a:t>
            </a:r>
            <a:r>
              <a:rPr lang="en-US" altLang="zh-CN" b="1"/>
              <a:t>n</a:t>
            </a:r>
            <a:r>
              <a:rPr lang="zh-CN" altLang="en-US" b="1"/>
              <a:t>个顶点的无向图，至少应有多少条边才能确保是一个连通图</a:t>
            </a:r>
            <a:r>
              <a:rPr lang="en-US" altLang="zh-CN" b="1"/>
              <a:t>? </a:t>
            </a:r>
            <a:r>
              <a:rPr lang="zh-CN" altLang="en-US" b="1"/>
              <a:t>若采用邻接矩阵表示，则该矩阵的大小是多少</a:t>
            </a:r>
            <a:r>
              <a:rPr lang="en-US" altLang="zh-CN" b="1"/>
              <a:t>?</a:t>
            </a:r>
          </a:p>
          <a:p>
            <a:pPr marL="723900" lvl="1" indent="0">
              <a:lnSpc>
                <a:spcPct val="110000"/>
              </a:lnSpc>
              <a:buNone/>
            </a:pPr>
            <a:r>
              <a:rPr lang="en-US" altLang="zh-CN" b="1"/>
              <a:t>④  </a:t>
            </a:r>
            <a:r>
              <a:rPr lang="zh-CN" altLang="en-US" b="1"/>
              <a:t>具有</a:t>
            </a:r>
            <a:r>
              <a:rPr lang="en-US" altLang="zh-CN" b="1"/>
              <a:t>n</a:t>
            </a:r>
            <a:r>
              <a:rPr lang="zh-CN" altLang="en-US" b="1"/>
              <a:t>个顶点的有向图，至少应有多少条弧才能确保是强连通图的</a:t>
            </a:r>
            <a:r>
              <a:rPr lang="en-US" altLang="zh-CN" b="1"/>
              <a:t>? </a:t>
            </a:r>
            <a:r>
              <a:rPr lang="zh-CN" altLang="en-US" b="1"/>
              <a:t>为什么</a:t>
            </a:r>
            <a:r>
              <a:rPr lang="en-US" altLang="zh-CN" b="1"/>
              <a:t>? </a:t>
            </a:r>
          </a:p>
          <a:p>
            <a:pPr marL="0" indent="355600">
              <a:lnSpc>
                <a:spcPct val="110000"/>
              </a:lnSpc>
              <a:buNone/>
            </a:pPr>
            <a:r>
              <a:rPr lang="en-US" altLang="zh-CN" sz="2800" b="1"/>
              <a:t>⑵  </a:t>
            </a:r>
            <a:r>
              <a:rPr lang="zh-CN" altLang="en-US" sz="2800" b="1"/>
              <a:t>设一有向图</a:t>
            </a:r>
            <a:r>
              <a:rPr lang="en-US" altLang="zh-CN" sz="2800" b="1"/>
              <a:t>G=(V,E)</a:t>
            </a:r>
            <a:r>
              <a:rPr lang="zh-CN" altLang="en-US" sz="2800" b="1"/>
              <a:t>，其中</a:t>
            </a:r>
            <a:r>
              <a:rPr lang="en-US" altLang="zh-CN" sz="2800" b="1"/>
              <a:t>V={a,b,c,d,e} </a:t>
            </a:r>
            <a:r>
              <a:rPr lang="zh-CN" altLang="en-US" sz="2800" b="1"/>
              <a:t>， </a:t>
            </a:r>
            <a:r>
              <a:rPr lang="en-US" altLang="zh-CN" sz="2800" b="1"/>
              <a:t>E={&lt;a,b&gt;, &lt;a,d&gt;, &lt;b,a&gt;, &lt;c,b&gt;, &lt;c,d&gt;, &lt;d,e&gt;,&lt;e,a&gt;, &lt;e,b&gt;, &lt;e,c&gt;}</a:t>
            </a:r>
          </a:p>
        </p:txBody>
      </p:sp>
    </p:spTree>
    <p:extLst>
      <p:ext uri="{BB962C8B-B14F-4D97-AF65-F5344CB8AC3E}">
        <p14:creationId xmlns:p14="http://schemas.microsoft.com/office/powerpoint/2010/main" val="26765742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8914" name="Rectangle 2">
            <a:extLst>
              <a:ext uri="{FF2B5EF4-FFF2-40B4-BE49-F238E27FC236}">
                <a16:creationId xmlns:a16="http://schemas.microsoft.com/office/drawing/2014/main" id="{5C594301-C52D-2D42-AB6C-F4996FC32BE9}"/>
              </a:ext>
            </a:extLst>
          </p:cNvPr>
          <p:cNvSpPr>
            <a:spLocks noGrp="1" noChangeArrowheads="1"/>
          </p:cNvSpPr>
          <p:nvPr>
            <p:ph type="body" idx="1"/>
          </p:nvPr>
        </p:nvSpPr>
        <p:spPr>
          <a:xfrm>
            <a:off x="1703389" y="331788"/>
            <a:ext cx="8785225" cy="6337300"/>
          </a:xfrm>
          <a:noFill/>
          <a:ln/>
        </p:spPr>
        <p:txBody>
          <a:bodyPr vert="horz" wrap="square" lIns="92075" tIns="46038" rIns="92075" bIns="46038" numCol="1" anchor="t" anchorCtr="0" compatLnSpc="1">
            <a:prstTxWarp prst="textNoShape">
              <a:avLst/>
            </a:prstTxWarp>
          </a:bodyPr>
          <a:lstStyle/>
          <a:p>
            <a:pPr marL="723900" lvl="1" indent="0">
              <a:spcBef>
                <a:spcPct val="10000"/>
              </a:spcBef>
              <a:buNone/>
            </a:pPr>
            <a:r>
              <a:rPr lang="zh-CN" altLang="en-US" b="1">
                <a:latin typeface="宋体" panose="02010600030101010101" pitchFamily="2" charset="-122"/>
              </a:rPr>
              <a:t>① 请画出该有向图，并求各顶点的入度和出度。</a:t>
            </a:r>
          </a:p>
          <a:p>
            <a:pPr marL="723900" lvl="1" indent="0">
              <a:spcBef>
                <a:spcPct val="10000"/>
              </a:spcBef>
              <a:buNone/>
            </a:pPr>
            <a:r>
              <a:rPr lang="zh-CN" altLang="en-US" b="1">
                <a:latin typeface="宋体" panose="02010600030101010101" pitchFamily="2" charset="-122"/>
              </a:rPr>
              <a:t>② 分别画出有向图的正</a:t>
            </a:r>
            <a:r>
              <a:rPr lang="zh-CN" altLang="en-US" b="1"/>
              <a:t>邻接链表和逆邻接链表</a:t>
            </a:r>
            <a:r>
              <a:rPr lang="zh-CN" altLang="en-US" b="1">
                <a:latin typeface="宋体" panose="02010600030101010101" pitchFamily="2" charset="-122"/>
              </a:rPr>
              <a:t>。</a:t>
            </a:r>
          </a:p>
          <a:p>
            <a:pPr marL="0" indent="355600">
              <a:buNone/>
            </a:pPr>
            <a:r>
              <a:rPr lang="zh-CN" altLang="en-US" sz="2800" b="1"/>
              <a:t>⑶  对图</a:t>
            </a:r>
            <a:r>
              <a:rPr lang="en-US" altLang="zh-CN" sz="2800" b="1"/>
              <a:t>7-27</a:t>
            </a:r>
            <a:r>
              <a:rPr lang="zh-CN" altLang="en-US" sz="2800" b="1"/>
              <a:t>所示的带权无向图。</a:t>
            </a:r>
          </a:p>
          <a:p>
            <a:pPr marL="723900" lvl="1" indent="0">
              <a:buNone/>
            </a:pPr>
            <a:r>
              <a:rPr lang="zh-CN" altLang="en-US" b="1"/>
              <a:t> ① 写出相应的邻接矩阵表示。</a:t>
            </a:r>
          </a:p>
          <a:p>
            <a:pPr marL="723900" lvl="1" indent="0">
              <a:buNone/>
            </a:pPr>
            <a:r>
              <a:rPr lang="zh-CN" altLang="en-US" b="1"/>
              <a:t> ② 写出相应的边表表示。</a:t>
            </a:r>
          </a:p>
          <a:p>
            <a:pPr marL="723900" lvl="1" indent="0">
              <a:buNone/>
            </a:pPr>
            <a:r>
              <a:rPr lang="zh-CN" altLang="en-US" b="1"/>
              <a:t> ③ 求出各顶点的度。</a:t>
            </a:r>
          </a:p>
          <a:p>
            <a:pPr marL="0" indent="355600">
              <a:buNone/>
            </a:pPr>
            <a:r>
              <a:rPr lang="zh-CN" altLang="en-US" sz="2800" b="1"/>
              <a:t>⑷  已知有向图的逆邻接链表如图</a:t>
            </a:r>
            <a:r>
              <a:rPr lang="en-US" altLang="zh-CN" sz="2800" b="1"/>
              <a:t>7-28</a:t>
            </a:r>
            <a:r>
              <a:rPr lang="zh-CN" altLang="en-US" sz="2800" b="1"/>
              <a:t>所示。</a:t>
            </a:r>
          </a:p>
          <a:p>
            <a:pPr marL="723900" lvl="1" indent="0">
              <a:buNone/>
            </a:pPr>
            <a:r>
              <a:rPr lang="zh-CN" altLang="en-US" b="1"/>
              <a:t>  ① 画出该有向图。</a:t>
            </a:r>
          </a:p>
          <a:p>
            <a:pPr marL="723900" lvl="1" indent="0">
              <a:buNone/>
            </a:pPr>
            <a:r>
              <a:rPr lang="zh-CN" altLang="en-US" b="1"/>
              <a:t>  ② 写出相应的邻接矩阵表示。</a:t>
            </a:r>
          </a:p>
          <a:p>
            <a:pPr marL="723900" lvl="1" indent="0">
              <a:buNone/>
            </a:pPr>
            <a:r>
              <a:rPr lang="zh-CN" altLang="en-US" b="1"/>
              <a:t>  ③ 写出从顶点</a:t>
            </a:r>
            <a:r>
              <a:rPr lang="en-US" altLang="zh-CN" b="1"/>
              <a:t>a</a:t>
            </a:r>
            <a:r>
              <a:rPr lang="zh-CN" altLang="en-US" b="1"/>
              <a:t>开始的深度优先和广度优先遍历序列。</a:t>
            </a:r>
          </a:p>
          <a:p>
            <a:pPr marL="723900" lvl="1" indent="0">
              <a:buNone/>
            </a:pPr>
            <a:r>
              <a:rPr lang="zh-CN" altLang="en-US" b="1"/>
              <a:t>  ④  画出从顶点</a:t>
            </a:r>
            <a:r>
              <a:rPr lang="en-US" altLang="zh-CN" b="1"/>
              <a:t>a</a:t>
            </a:r>
            <a:r>
              <a:rPr lang="zh-CN" altLang="en-US" b="1"/>
              <a:t>开始的深度优先和广度优先生成树。</a:t>
            </a:r>
          </a:p>
        </p:txBody>
      </p:sp>
    </p:spTree>
    <p:extLst>
      <p:ext uri="{BB962C8B-B14F-4D97-AF65-F5344CB8AC3E}">
        <p14:creationId xmlns:p14="http://schemas.microsoft.com/office/powerpoint/2010/main" val="229285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87DE5D99-350E-A940-8927-EC0F051370F4}"/>
              </a:ext>
            </a:extLst>
          </p:cNvPr>
          <p:cNvSpPr>
            <a:spLocks noChangeArrowheads="1"/>
          </p:cNvSpPr>
          <p:nvPr/>
        </p:nvSpPr>
        <p:spPr bwMode="auto">
          <a:xfrm>
            <a:off x="1676401" y="204788"/>
            <a:ext cx="8812213" cy="65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fontAlgn="base">
              <a:lnSpc>
                <a:spcPct val="110000"/>
              </a:lnSpc>
              <a:spcBef>
                <a:spcPct val="20000"/>
              </a:spcBef>
              <a:spcAft>
                <a:spcPct val="0"/>
              </a:spcAft>
            </a:pPr>
            <a:r>
              <a:rPr kumimoji="0" lang="zh-CN" altLang="en-US" sz="2800" b="1">
                <a:solidFill>
                  <a:srgbClr val="FFFFFF"/>
                </a:solidFill>
              </a:rPr>
              <a:t>基本操作</a:t>
            </a:r>
            <a:r>
              <a:rPr kumimoji="0" lang="en-US" altLang="zh-CN" sz="2800" b="1">
                <a:solidFill>
                  <a:srgbClr val="FFFFFF"/>
                </a:solidFill>
              </a:rPr>
              <a:t>P</a:t>
            </a:r>
            <a:r>
              <a:rPr kumimoji="0" lang="zh-CN" altLang="en-US" sz="2800" b="1">
                <a:solidFill>
                  <a:srgbClr val="FFFFFF"/>
                </a:solidFill>
              </a:rPr>
              <a:t>： </a:t>
            </a:r>
          </a:p>
          <a:p>
            <a:pPr lvl="2" fontAlgn="base">
              <a:lnSpc>
                <a:spcPct val="110000"/>
              </a:lnSpc>
              <a:spcBef>
                <a:spcPct val="20000"/>
              </a:spcBef>
              <a:spcAft>
                <a:spcPct val="0"/>
              </a:spcAft>
            </a:pPr>
            <a:r>
              <a:rPr kumimoji="0" lang="en-US" altLang="zh-CN" sz="2800" b="1">
                <a:solidFill>
                  <a:srgbClr val="FFFFFF"/>
                </a:solidFill>
              </a:rPr>
              <a:t>Create_Graph() </a:t>
            </a:r>
            <a:r>
              <a:rPr kumimoji="0" lang="zh-CN" altLang="en-US" sz="2800" b="1">
                <a:solidFill>
                  <a:srgbClr val="FFFFFF"/>
                </a:solidFill>
              </a:rPr>
              <a:t>： 图的创建操作</a:t>
            </a:r>
            <a:r>
              <a:rPr kumimoji="0" lang="zh-CN" altLang="en-US" sz="2800" b="1">
                <a:solidFill>
                  <a:srgbClr val="FFFFFF"/>
                </a:solidFill>
                <a:latin typeface="宋体" panose="02010600030101010101" pitchFamily="2" charset="-122"/>
              </a:rPr>
              <a:t>。</a:t>
            </a:r>
          </a:p>
          <a:p>
            <a:pPr lvl="3" fontAlgn="base">
              <a:lnSpc>
                <a:spcPct val="110000"/>
              </a:lnSpc>
              <a:spcBef>
                <a:spcPct val="20000"/>
              </a:spcBef>
              <a:spcAft>
                <a:spcPct val="0"/>
              </a:spcAft>
            </a:pPr>
            <a:r>
              <a:rPr kumimoji="0" lang="zh-CN" altLang="en-US" sz="2800" b="1">
                <a:solidFill>
                  <a:srgbClr val="FFFFFF"/>
                </a:solidFill>
              </a:rPr>
              <a:t>初始条件：无。</a:t>
            </a:r>
          </a:p>
          <a:p>
            <a:pPr lvl="2" fontAlgn="base">
              <a:lnSpc>
                <a:spcPct val="110000"/>
              </a:lnSpc>
              <a:spcBef>
                <a:spcPct val="20000"/>
              </a:spcBef>
              <a:spcAft>
                <a:spcPct val="0"/>
              </a:spcAft>
            </a:pPr>
            <a:r>
              <a:rPr kumimoji="0" lang="zh-CN" altLang="en-US" sz="2800" b="1">
                <a:solidFill>
                  <a:srgbClr val="FFFFFF"/>
                </a:solidFill>
              </a:rPr>
              <a:t>     操作结果：生成一个没有顶点的空图</a:t>
            </a:r>
            <a:r>
              <a:rPr kumimoji="0" lang="en-US" altLang="zh-CN" sz="2800" b="1">
                <a:solidFill>
                  <a:srgbClr val="FFFFFF"/>
                </a:solidFill>
              </a:rPr>
              <a:t>G</a:t>
            </a:r>
            <a:r>
              <a:rPr kumimoji="0" lang="zh-CN" altLang="en-US" sz="2800" b="1">
                <a:solidFill>
                  <a:srgbClr val="FFFFFF"/>
                </a:solidFill>
              </a:rPr>
              <a:t>。</a:t>
            </a:r>
            <a:r>
              <a:rPr kumimoji="0" lang="en-US" altLang="zh-CN" sz="2800" b="1">
                <a:solidFill>
                  <a:srgbClr val="FFFFFF"/>
                </a:solidFill>
              </a:rPr>
              <a:t>GetVex(G, v) </a:t>
            </a:r>
            <a:r>
              <a:rPr kumimoji="0" lang="zh-CN" altLang="en-US" sz="2800" b="1">
                <a:solidFill>
                  <a:srgbClr val="FFFFFF"/>
                </a:solidFill>
              </a:rPr>
              <a:t>： 求图中的顶点</a:t>
            </a:r>
            <a:r>
              <a:rPr kumimoji="0" lang="en-US" altLang="zh-CN" sz="2800" b="1">
                <a:solidFill>
                  <a:srgbClr val="FFFFFF"/>
                </a:solidFill>
              </a:rPr>
              <a:t>v</a:t>
            </a:r>
            <a:r>
              <a:rPr kumimoji="0" lang="zh-CN" altLang="en-US" sz="2800" b="1">
                <a:solidFill>
                  <a:srgbClr val="FFFFFF"/>
                </a:solidFill>
              </a:rPr>
              <a:t>的值。</a:t>
            </a:r>
          </a:p>
          <a:p>
            <a:pPr lvl="3" fontAlgn="base">
              <a:lnSpc>
                <a:spcPct val="110000"/>
              </a:lnSpc>
              <a:spcBef>
                <a:spcPct val="20000"/>
              </a:spcBef>
              <a:spcAft>
                <a:spcPct val="0"/>
              </a:spcAft>
            </a:pPr>
            <a:r>
              <a:rPr kumimoji="0" lang="zh-CN" altLang="en-US" sz="2800" b="1">
                <a:solidFill>
                  <a:srgbClr val="FFFFFF"/>
                </a:solidFill>
              </a:rPr>
              <a:t>初始条件：图</a:t>
            </a:r>
            <a:r>
              <a:rPr kumimoji="0" lang="en-US" altLang="zh-CN" sz="2800" b="1">
                <a:solidFill>
                  <a:srgbClr val="FFFFFF"/>
                </a:solidFill>
              </a:rPr>
              <a:t>G</a:t>
            </a:r>
            <a:r>
              <a:rPr kumimoji="0" lang="zh-CN" altLang="en-US" sz="2800" b="1">
                <a:solidFill>
                  <a:srgbClr val="FFFFFF"/>
                </a:solidFill>
              </a:rPr>
              <a:t>存在，</a:t>
            </a:r>
            <a:r>
              <a:rPr kumimoji="0" lang="en-US" altLang="zh-CN" sz="2800" b="1">
                <a:solidFill>
                  <a:srgbClr val="FFFFFF"/>
                </a:solidFill>
              </a:rPr>
              <a:t>v</a:t>
            </a:r>
            <a:r>
              <a:rPr kumimoji="0" lang="zh-CN" altLang="en-US" sz="2800" b="1">
                <a:solidFill>
                  <a:srgbClr val="FFFFFF"/>
                </a:solidFill>
              </a:rPr>
              <a:t>是图中的一个顶点。</a:t>
            </a:r>
          </a:p>
          <a:p>
            <a:pPr lvl="3" fontAlgn="base">
              <a:lnSpc>
                <a:spcPct val="110000"/>
              </a:lnSpc>
              <a:spcBef>
                <a:spcPct val="20000"/>
              </a:spcBef>
              <a:spcAft>
                <a:spcPct val="0"/>
              </a:spcAft>
            </a:pPr>
            <a:r>
              <a:rPr kumimoji="0" lang="zh-CN" altLang="en-US" sz="2800" b="1">
                <a:solidFill>
                  <a:srgbClr val="FFFFFF"/>
                </a:solidFill>
              </a:rPr>
              <a:t>操作结果：生成一个没有顶点的空图</a:t>
            </a:r>
            <a:r>
              <a:rPr kumimoji="0" lang="en-US" altLang="zh-CN" sz="2800" b="1">
                <a:solidFill>
                  <a:srgbClr val="FFFFFF"/>
                </a:solidFill>
              </a:rPr>
              <a:t>G</a:t>
            </a:r>
            <a:r>
              <a:rPr kumimoji="0" lang="zh-CN" altLang="en-US" sz="2800" b="1">
                <a:solidFill>
                  <a:srgbClr val="FFFFFF"/>
                </a:solidFill>
              </a:rPr>
              <a:t>。</a:t>
            </a:r>
            <a:r>
              <a:rPr kumimoji="0" lang="zh-CN" altLang="en-US" sz="2800" b="1">
                <a:solidFill>
                  <a:srgbClr val="FFFFFF"/>
                </a:solidFill>
                <a:latin typeface="宋体" panose="02010600030101010101" pitchFamily="2" charset="-122"/>
                <a:ea typeface="Arial Unicode MS" panose="020B0604020202020204" pitchFamily="34" charset="-128"/>
                <a:cs typeface="Arial Unicode MS" panose="020B0604020202020204" pitchFamily="34" charset="-128"/>
              </a:rPr>
              <a:t> </a:t>
            </a:r>
          </a:p>
          <a:p>
            <a:pPr lvl="2" fontAlgn="base">
              <a:lnSpc>
                <a:spcPct val="110000"/>
              </a:lnSpc>
              <a:spcBef>
                <a:spcPct val="20000"/>
              </a:spcBef>
              <a:spcAft>
                <a:spcPct val="0"/>
              </a:spcAft>
            </a:pPr>
            <a:r>
              <a:rPr kumimoji="0" lang="en-US" altLang="zh-CN" sz="2800" b="1">
                <a:solidFill>
                  <a:srgbClr val="FFFFFF"/>
                </a:solidFill>
              </a:rPr>
              <a:t>…</a:t>
            </a:r>
            <a:r>
              <a:rPr kumimoji="0" lang="en-US" altLang="zh-CN" sz="2800" b="1">
                <a:solidFill>
                  <a:srgbClr val="FFFFFF"/>
                </a:solidFill>
                <a:latin typeface="宋体" panose="02010600030101010101" pitchFamily="2" charset="-122"/>
              </a:rPr>
              <a:t> </a:t>
            </a:r>
            <a:r>
              <a:rPr kumimoji="0" lang="en-US" altLang="zh-CN" sz="2800" b="1">
                <a:solidFill>
                  <a:srgbClr val="FFFFFF"/>
                </a:solidFill>
              </a:rPr>
              <a:t>… </a:t>
            </a:r>
          </a:p>
          <a:p>
            <a:pPr lvl="2" fontAlgn="base">
              <a:lnSpc>
                <a:spcPct val="110000"/>
              </a:lnSpc>
              <a:spcBef>
                <a:spcPct val="20000"/>
              </a:spcBef>
              <a:spcAft>
                <a:spcPct val="0"/>
              </a:spcAft>
            </a:pPr>
            <a:r>
              <a:rPr kumimoji="0" lang="en-US" altLang="zh-CN" sz="2800" b="1">
                <a:solidFill>
                  <a:srgbClr val="FFFFFF"/>
                </a:solidFill>
              </a:rPr>
              <a:t>DFStraver(G,V)</a:t>
            </a:r>
            <a:r>
              <a:rPr kumimoji="0" lang="zh-CN" altLang="en-US" sz="2800" b="1">
                <a:solidFill>
                  <a:srgbClr val="FFFFFF"/>
                </a:solidFill>
              </a:rPr>
              <a:t>：从</a:t>
            </a:r>
            <a:r>
              <a:rPr kumimoji="0" lang="en-US" altLang="zh-CN" sz="2800" b="1">
                <a:solidFill>
                  <a:srgbClr val="FFFFFF"/>
                </a:solidFill>
              </a:rPr>
              <a:t>v</a:t>
            </a:r>
            <a:r>
              <a:rPr kumimoji="0" lang="zh-CN" altLang="en-US" sz="2800" b="1">
                <a:solidFill>
                  <a:srgbClr val="FFFFFF"/>
                </a:solidFill>
              </a:rPr>
              <a:t>出发对图</a:t>
            </a:r>
            <a:r>
              <a:rPr kumimoji="0" lang="en-US" altLang="zh-CN" sz="2800" b="1">
                <a:solidFill>
                  <a:srgbClr val="FFFFFF"/>
                </a:solidFill>
              </a:rPr>
              <a:t>G</a:t>
            </a:r>
            <a:r>
              <a:rPr kumimoji="0" lang="zh-CN" altLang="en-US" sz="2800" b="1">
                <a:solidFill>
                  <a:srgbClr val="FFFFFF"/>
                </a:solidFill>
              </a:rPr>
              <a:t>深度优先遍历。</a:t>
            </a:r>
          </a:p>
          <a:p>
            <a:pPr lvl="2" fontAlgn="base">
              <a:lnSpc>
                <a:spcPct val="110000"/>
              </a:lnSpc>
              <a:spcBef>
                <a:spcPct val="20000"/>
              </a:spcBef>
              <a:spcAft>
                <a:spcPct val="0"/>
              </a:spcAft>
            </a:pPr>
            <a:r>
              <a:rPr kumimoji="0" lang="zh-CN" altLang="en-US" sz="2800" b="1">
                <a:solidFill>
                  <a:srgbClr val="FFFFFF"/>
                </a:solidFill>
              </a:rPr>
              <a:t>    初始条件：图</a:t>
            </a:r>
            <a:r>
              <a:rPr kumimoji="0" lang="en-US" altLang="zh-CN" sz="2800" b="1">
                <a:solidFill>
                  <a:srgbClr val="FFFFFF"/>
                </a:solidFill>
              </a:rPr>
              <a:t>G</a:t>
            </a:r>
            <a:r>
              <a:rPr kumimoji="0" lang="zh-CN" altLang="en-US" sz="2800" b="1">
                <a:solidFill>
                  <a:srgbClr val="FFFFFF"/>
                </a:solidFill>
              </a:rPr>
              <a:t>存在。</a:t>
            </a:r>
          </a:p>
          <a:p>
            <a:pPr lvl="2" fontAlgn="base">
              <a:lnSpc>
                <a:spcPct val="110000"/>
              </a:lnSpc>
              <a:spcBef>
                <a:spcPct val="20000"/>
              </a:spcBef>
              <a:spcAft>
                <a:spcPct val="0"/>
              </a:spcAft>
            </a:pPr>
            <a:r>
              <a:rPr kumimoji="0" lang="zh-CN" altLang="en-US" sz="2800" b="1">
                <a:solidFill>
                  <a:srgbClr val="FFFFFF"/>
                </a:solidFill>
              </a:rPr>
              <a:t>    操作结果：对图</a:t>
            </a:r>
            <a:r>
              <a:rPr kumimoji="0" lang="en-US" altLang="zh-CN" sz="2800" b="1">
                <a:solidFill>
                  <a:srgbClr val="FFFFFF"/>
                </a:solidFill>
              </a:rPr>
              <a:t>G</a:t>
            </a:r>
            <a:r>
              <a:rPr kumimoji="0" lang="zh-CN" altLang="en-US" sz="2800" b="1">
                <a:solidFill>
                  <a:srgbClr val="FFFFFF"/>
                </a:solidFill>
              </a:rPr>
              <a:t>深度优先遍历，每个顶点访问且只访问一次。</a:t>
            </a:r>
          </a:p>
        </p:txBody>
      </p:sp>
    </p:spTree>
    <p:extLst>
      <p:ext uri="{BB962C8B-B14F-4D97-AF65-F5344CB8AC3E}">
        <p14:creationId xmlns:p14="http://schemas.microsoft.com/office/powerpoint/2010/main" val="250023069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80962" name="Group 2">
            <a:extLst>
              <a:ext uri="{FF2B5EF4-FFF2-40B4-BE49-F238E27FC236}">
                <a16:creationId xmlns:a16="http://schemas.microsoft.com/office/drawing/2014/main" id="{3D1FBC91-D6DB-A442-ADA6-FB28D5643211}"/>
              </a:ext>
            </a:extLst>
          </p:cNvPr>
          <p:cNvGrpSpPr>
            <a:grpSpLocks/>
          </p:cNvGrpSpPr>
          <p:nvPr/>
        </p:nvGrpSpPr>
        <p:grpSpPr bwMode="auto">
          <a:xfrm>
            <a:off x="1774825" y="188914"/>
            <a:ext cx="8172450" cy="6480175"/>
            <a:chOff x="158" y="119"/>
            <a:chExt cx="5148" cy="4082"/>
          </a:xfrm>
        </p:grpSpPr>
        <p:grpSp>
          <p:nvGrpSpPr>
            <p:cNvPr id="680963" name="Group 3">
              <a:extLst>
                <a:ext uri="{FF2B5EF4-FFF2-40B4-BE49-F238E27FC236}">
                  <a16:creationId xmlns:a16="http://schemas.microsoft.com/office/drawing/2014/main" id="{53FDB6CE-F45B-EC47-A21D-1C76C1A3D1B4}"/>
                </a:ext>
              </a:extLst>
            </p:cNvPr>
            <p:cNvGrpSpPr>
              <a:grpSpLocks/>
            </p:cNvGrpSpPr>
            <p:nvPr/>
          </p:nvGrpSpPr>
          <p:grpSpPr bwMode="auto">
            <a:xfrm>
              <a:off x="158" y="119"/>
              <a:ext cx="5148" cy="2132"/>
              <a:chOff x="158" y="28"/>
              <a:chExt cx="5148" cy="2132"/>
            </a:xfrm>
          </p:grpSpPr>
          <p:grpSp>
            <p:nvGrpSpPr>
              <p:cNvPr id="680964" name="Group 4">
                <a:extLst>
                  <a:ext uri="{FF2B5EF4-FFF2-40B4-BE49-F238E27FC236}">
                    <a16:creationId xmlns:a16="http://schemas.microsoft.com/office/drawing/2014/main" id="{DA0EA382-3E17-A341-8C93-DD69237A5057}"/>
                  </a:ext>
                </a:extLst>
              </p:cNvPr>
              <p:cNvGrpSpPr>
                <a:grpSpLocks/>
              </p:cNvGrpSpPr>
              <p:nvPr/>
            </p:nvGrpSpPr>
            <p:grpSpPr bwMode="auto">
              <a:xfrm>
                <a:off x="158" y="28"/>
                <a:ext cx="1776" cy="1475"/>
                <a:chOff x="3888" y="240"/>
                <a:chExt cx="1776" cy="1475"/>
              </a:xfrm>
            </p:grpSpPr>
            <p:grpSp>
              <p:nvGrpSpPr>
                <p:cNvPr id="680965" name="Group 5">
                  <a:extLst>
                    <a:ext uri="{FF2B5EF4-FFF2-40B4-BE49-F238E27FC236}">
                      <a16:creationId xmlns:a16="http://schemas.microsoft.com/office/drawing/2014/main" id="{381045B8-9366-F94F-94CE-2B4121D23DE6}"/>
                    </a:ext>
                  </a:extLst>
                </p:cNvPr>
                <p:cNvGrpSpPr>
                  <a:grpSpLocks/>
                </p:cNvGrpSpPr>
                <p:nvPr/>
              </p:nvGrpSpPr>
              <p:grpSpPr bwMode="auto">
                <a:xfrm>
                  <a:off x="3888" y="240"/>
                  <a:ext cx="1776" cy="1240"/>
                  <a:chOff x="3264" y="2184"/>
                  <a:chExt cx="1776" cy="1240"/>
                </a:xfrm>
              </p:grpSpPr>
              <p:sp>
                <p:nvSpPr>
                  <p:cNvPr id="680966" name="Oval 6">
                    <a:extLst>
                      <a:ext uri="{FF2B5EF4-FFF2-40B4-BE49-F238E27FC236}">
                        <a16:creationId xmlns:a16="http://schemas.microsoft.com/office/drawing/2014/main" id="{3BB41F9A-4DD2-6746-BAFC-277D4B297A38}"/>
                      </a:ext>
                    </a:extLst>
                  </p:cNvPr>
                  <p:cNvSpPr>
                    <a:spLocks noChangeArrowheads="1"/>
                  </p:cNvSpPr>
                  <p:nvPr/>
                </p:nvSpPr>
                <p:spPr bwMode="auto">
                  <a:xfrm>
                    <a:off x="3312" y="2304"/>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a:t>
                    </a:r>
                  </a:p>
                </p:txBody>
              </p:sp>
              <p:sp>
                <p:nvSpPr>
                  <p:cNvPr id="680967" name="Oval 7">
                    <a:extLst>
                      <a:ext uri="{FF2B5EF4-FFF2-40B4-BE49-F238E27FC236}">
                        <a16:creationId xmlns:a16="http://schemas.microsoft.com/office/drawing/2014/main" id="{5A7CC8A6-8F81-A94F-B1D9-CF5AF06B2BAA}"/>
                      </a:ext>
                    </a:extLst>
                  </p:cNvPr>
                  <p:cNvSpPr>
                    <a:spLocks noChangeArrowheads="1"/>
                  </p:cNvSpPr>
                  <p:nvPr/>
                </p:nvSpPr>
                <p:spPr bwMode="auto">
                  <a:xfrm>
                    <a:off x="3872" y="2736"/>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4</a:t>
                    </a:r>
                  </a:p>
                </p:txBody>
              </p:sp>
              <p:sp>
                <p:nvSpPr>
                  <p:cNvPr id="680968" name="Oval 8">
                    <a:extLst>
                      <a:ext uri="{FF2B5EF4-FFF2-40B4-BE49-F238E27FC236}">
                        <a16:creationId xmlns:a16="http://schemas.microsoft.com/office/drawing/2014/main" id="{039E3EF7-B4E4-CE46-961E-361842522CF1}"/>
                      </a:ext>
                    </a:extLst>
                  </p:cNvPr>
                  <p:cNvSpPr>
                    <a:spLocks noChangeArrowheads="1"/>
                  </p:cNvSpPr>
                  <p:nvPr/>
                </p:nvSpPr>
                <p:spPr bwMode="auto">
                  <a:xfrm>
                    <a:off x="4256" y="3096"/>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5</a:t>
                    </a:r>
                  </a:p>
                </p:txBody>
              </p:sp>
              <p:sp>
                <p:nvSpPr>
                  <p:cNvPr id="680969" name="Oval 9">
                    <a:extLst>
                      <a:ext uri="{FF2B5EF4-FFF2-40B4-BE49-F238E27FC236}">
                        <a16:creationId xmlns:a16="http://schemas.microsoft.com/office/drawing/2014/main" id="{DD56438A-5813-DF42-B30F-D1B9380CF72F}"/>
                      </a:ext>
                    </a:extLst>
                  </p:cNvPr>
                  <p:cNvSpPr>
                    <a:spLocks noChangeArrowheads="1"/>
                  </p:cNvSpPr>
                  <p:nvPr/>
                </p:nvSpPr>
                <p:spPr bwMode="auto">
                  <a:xfrm>
                    <a:off x="3312" y="3040"/>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2</a:t>
                    </a:r>
                  </a:p>
                </p:txBody>
              </p:sp>
              <p:sp>
                <p:nvSpPr>
                  <p:cNvPr id="680970" name="Oval 10">
                    <a:extLst>
                      <a:ext uri="{FF2B5EF4-FFF2-40B4-BE49-F238E27FC236}">
                        <a16:creationId xmlns:a16="http://schemas.microsoft.com/office/drawing/2014/main" id="{8C8BE63C-0D8F-4440-8EB4-8E0D1B2F2A21}"/>
                      </a:ext>
                    </a:extLst>
                  </p:cNvPr>
                  <p:cNvSpPr>
                    <a:spLocks noChangeArrowheads="1"/>
                  </p:cNvSpPr>
                  <p:nvPr/>
                </p:nvSpPr>
                <p:spPr bwMode="auto">
                  <a:xfrm>
                    <a:off x="4791" y="2752"/>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6</a:t>
                    </a:r>
                  </a:p>
                </p:txBody>
              </p:sp>
              <p:sp>
                <p:nvSpPr>
                  <p:cNvPr id="680971" name="Oval 11">
                    <a:extLst>
                      <a:ext uri="{FF2B5EF4-FFF2-40B4-BE49-F238E27FC236}">
                        <a16:creationId xmlns:a16="http://schemas.microsoft.com/office/drawing/2014/main" id="{DCBE1129-5734-324F-A19F-2E421CD053A9}"/>
                      </a:ext>
                    </a:extLst>
                  </p:cNvPr>
                  <p:cNvSpPr>
                    <a:spLocks noChangeArrowheads="1"/>
                  </p:cNvSpPr>
                  <p:nvPr/>
                </p:nvSpPr>
                <p:spPr bwMode="auto">
                  <a:xfrm>
                    <a:off x="4312" y="2328"/>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3</a:t>
                    </a:r>
                  </a:p>
                </p:txBody>
              </p:sp>
              <p:grpSp>
                <p:nvGrpSpPr>
                  <p:cNvPr id="680972" name="Group 12">
                    <a:extLst>
                      <a:ext uri="{FF2B5EF4-FFF2-40B4-BE49-F238E27FC236}">
                        <a16:creationId xmlns:a16="http://schemas.microsoft.com/office/drawing/2014/main" id="{40F7BBD5-D628-2A4B-9B7A-BC673312B2E4}"/>
                      </a:ext>
                    </a:extLst>
                  </p:cNvPr>
                  <p:cNvGrpSpPr>
                    <a:grpSpLocks/>
                  </p:cNvGrpSpPr>
                  <p:nvPr/>
                </p:nvGrpSpPr>
                <p:grpSpPr bwMode="auto">
                  <a:xfrm>
                    <a:off x="3264" y="2528"/>
                    <a:ext cx="204" cy="521"/>
                    <a:chOff x="3264" y="2528"/>
                    <a:chExt cx="204" cy="521"/>
                  </a:xfrm>
                </p:grpSpPr>
                <p:sp>
                  <p:nvSpPr>
                    <p:cNvPr id="680973" name="Line 13">
                      <a:extLst>
                        <a:ext uri="{FF2B5EF4-FFF2-40B4-BE49-F238E27FC236}">
                          <a16:creationId xmlns:a16="http://schemas.microsoft.com/office/drawing/2014/main" id="{6D29941B-CB61-2549-88AF-60E1DD2C42CC}"/>
                        </a:ext>
                      </a:extLst>
                    </p:cNvPr>
                    <p:cNvSpPr>
                      <a:spLocks noChangeShapeType="1"/>
                    </p:cNvSpPr>
                    <p:nvPr/>
                  </p:nvSpPr>
                  <p:spPr bwMode="auto">
                    <a:xfrm>
                      <a:off x="3440" y="2528"/>
                      <a:ext cx="0" cy="52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0974" name="Rectangle 14">
                      <a:extLst>
                        <a:ext uri="{FF2B5EF4-FFF2-40B4-BE49-F238E27FC236}">
                          <a16:creationId xmlns:a16="http://schemas.microsoft.com/office/drawing/2014/main" id="{F12CE41A-9A55-BC42-9F28-13F0118931C1}"/>
                        </a:ext>
                      </a:extLst>
                    </p:cNvPr>
                    <p:cNvSpPr>
                      <a:spLocks noChangeArrowheads="1"/>
                    </p:cNvSpPr>
                    <p:nvPr/>
                  </p:nvSpPr>
                  <p:spPr bwMode="auto">
                    <a:xfrm>
                      <a:off x="3264" y="2688"/>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p:txBody>
                </p:sp>
              </p:grpSp>
              <p:grpSp>
                <p:nvGrpSpPr>
                  <p:cNvPr id="680975" name="Group 15">
                    <a:extLst>
                      <a:ext uri="{FF2B5EF4-FFF2-40B4-BE49-F238E27FC236}">
                        <a16:creationId xmlns:a16="http://schemas.microsoft.com/office/drawing/2014/main" id="{89078654-356B-D340-802D-22727125F24A}"/>
                      </a:ext>
                    </a:extLst>
                  </p:cNvPr>
                  <p:cNvGrpSpPr>
                    <a:grpSpLocks/>
                  </p:cNvGrpSpPr>
                  <p:nvPr/>
                </p:nvGrpSpPr>
                <p:grpSpPr bwMode="auto">
                  <a:xfrm>
                    <a:off x="3552" y="2184"/>
                    <a:ext cx="768" cy="227"/>
                    <a:chOff x="3552" y="2184"/>
                    <a:chExt cx="768" cy="227"/>
                  </a:xfrm>
                </p:grpSpPr>
                <p:sp>
                  <p:nvSpPr>
                    <p:cNvPr id="680976" name="Rectangle 16">
                      <a:extLst>
                        <a:ext uri="{FF2B5EF4-FFF2-40B4-BE49-F238E27FC236}">
                          <a16:creationId xmlns:a16="http://schemas.microsoft.com/office/drawing/2014/main" id="{8A5D39AC-0C62-CE43-9135-9A674F0F342C}"/>
                        </a:ext>
                      </a:extLst>
                    </p:cNvPr>
                    <p:cNvSpPr>
                      <a:spLocks noChangeArrowheads="1"/>
                    </p:cNvSpPr>
                    <p:nvPr/>
                  </p:nvSpPr>
                  <p:spPr bwMode="auto">
                    <a:xfrm>
                      <a:off x="3888" y="2184"/>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680977" name="Line 17">
                      <a:extLst>
                        <a:ext uri="{FF2B5EF4-FFF2-40B4-BE49-F238E27FC236}">
                          <a16:creationId xmlns:a16="http://schemas.microsoft.com/office/drawing/2014/main" id="{36D6C013-E804-E54E-AF9C-7A814B65ED98}"/>
                        </a:ext>
                      </a:extLst>
                    </p:cNvPr>
                    <p:cNvSpPr>
                      <a:spLocks noChangeShapeType="1"/>
                    </p:cNvSpPr>
                    <p:nvPr/>
                  </p:nvSpPr>
                  <p:spPr bwMode="auto">
                    <a:xfrm>
                      <a:off x="3552" y="2400"/>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0978" name="Group 18">
                    <a:extLst>
                      <a:ext uri="{FF2B5EF4-FFF2-40B4-BE49-F238E27FC236}">
                        <a16:creationId xmlns:a16="http://schemas.microsoft.com/office/drawing/2014/main" id="{12400B65-4AD4-8243-B1A9-2194CC4F6234}"/>
                      </a:ext>
                    </a:extLst>
                  </p:cNvPr>
                  <p:cNvGrpSpPr>
                    <a:grpSpLocks/>
                  </p:cNvGrpSpPr>
                  <p:nvPr/>
                </p:nvGrpSpPr>
                <p:grpSpPr bwMode="auto">
                  <a:xfrm>
                    <a:off x="3552" y="3197"/>
                    <a:ext cx="703" cy="227"/>
                    <a:chOff x="3552" y="3197"/>
                    <a:chExt cx="703" cy="227"/>
                  </a:xfrm>
                </p:grpSpPr>
                <p:sp>
                  <p:nvSpPr>
                    <p:cNvPr id="680979" name="Rectangle 19">
                      <a:extLst>
                        <a:ext uri="{FF2B5EF4-FFF2-40B4-BE49-F238E27FC236}">
                          <a16:creationId xmlns:a16="http://schemas.microsoft.com/office/drawing/2014/main" id="{FEA672CA-8E16-BD42-A58D-B86A4920A209}"/>
                        </a:ext>
                      </a:extLst>
                    </p:cNvPr>
                    <p:cNvSpPr>
                      <a:spLocks noChangeArrowheads="1"/>
                    </p:cNvSpPr>
                    <p:nvPr/>
                  </p:nvSpPr>
                  <p:spPr bwMode="auto">
                    <a:xfrm>
                      <a:off x="3860" y="3197"/>
                      <a:ext cx="1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p:txBody>
                </p:sp>
                <p:sp>
                  <p:nvSpPr>
                    <p:cNvPr id="680980" name="Line 20">
                      <a:extLst>
                        <a:ext uri="{FF2B5EF4-FFF2-40B4-BE49-F238E27FC236}">
                          <a16:creationId xmlns:a16="http://schemas.microsoft.com/office/drawing/2014/main" id="{69793887-1DE8-D04D-B8FD-6CC3696F1BC0}"/>
                        </a:ext>
                      </a:extLst>
                    </p:cNvPr>
                    <p:cNvSpPr>
                      <a:spLocks noChangeShapeType="1"/>
                    </p:cNvSpPr>
                    <p:nvPr/>
                  </p:nvSpPr>
                  <p:spPr bwMode="auto">
                    <a:xfrm>
                      <a:off x="3552" y="3197"/>
                      <a:ext cx="70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0981" name="Group 21">
                    <a:extLst>
                      <a:ext uri="{FF2B5EF4-FFF2-40B4-BE49-F238E27FC236}">
                        <a16:creationId xmlns:a16="http://schemas.microsoft.com/office/drawing/2014/main" id="{EDE6D597-D4A5-2441-AD40-35C0DBCACAFB}"/>
                      </a:ext>
                    </a:extLst>
                  </p:cNvPr>
                  <p:cNvGrpSpPr>
                    <a:grpSpLocks/>
                  </p:cNvGrpSpPr>
                  <p:nvPr/>
                </p:nvGrpSpPr>
                <p:grpSpPr bwMode="auto">
                  <a:xfrm>
                    <a:off x="4040" y="2456"/>
                    <a:ext cx="325" cy="299"/>
                    <a:chOff x="4040" y="2456"/>
                    <a:chExt cx="325" cy="299"/>
                  </a:xfrm>
                </p:grpSpPr>
                <p:sp>
                  <p:nvSpPr>
                    <p:cNvPr id="680982" name="Line 22">
                      <a:extLst>
                        <a:ext uri="{FF2B5EF4-FFF2-40B4-BE49-F238E27FC236}">
                          <a16:creationId xmlns:a16="http://schemas.microsoft.com/office/drawing/2014/main" id="{F3C83B9F-3E40-7248-A025-1F3063E16058}"/>
                        </a:ext>
                      </a:extLst>
                    </p:cNvPr>
                    <p:cNvSpPr>
                      <a:spLocks noChangeShapeType="1"/>
                    </p:cNvSpPr>
                    <p:nvPr/>
                  </p:nvSpPr>
                  <p:spPr bwMode="auto">
                    <a:xfrm flipH="1">
                      <a:off x="4048" y="2528"/>
                      <a:ext cx="317" cy="227"/>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0983" name="Rectangle 23">
                      <a:extLst>
                        <a:ext uri="{FF2B5EF4-FFF2-40B4-BE49-F238E27FC236}">
                          <a16:creationId xmlns:a16="http://schemas.microsoft.com/office/drawing/2014/main" id="{26D38377-34D6-8F42-80A4-CA7B8BB09B71}"/>
                        </a:ext>
                      </a:extLst>
                    </p:cNvPr>
                    <p:cNvSpPr>
                      <a:spLocks noChangeArrowheads="1"/>
                    </p:cNvSpPr>
                    <p:nvPr/>
                  </p:nvSpPr>
                  <p:spPr bwMode="auto">
                    <a:xfrm>
                      <a:off x="4040" y="2456"/>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grpSp>
              <p:grpSp>
                <p:nvGrpSpPr>
                  <p:cNvPr id="680984" name="Group 24">
                    <a:extLst>
                      <a:ext uri="{FF2B5EF4-FFF2-40B4-BE49-F238E27FC236}">
                        <a16:creationId xmlns:a16="http://schemas.microsoft.com/office/drawing/2014/main" id="{F3C52508-5592-4C4E-A9AF-8BB4C290F5B7}"/>
                      </a:ext>
                    </a:extLst>
                  </p:cNvPr>
                  <p:cNvGrpSpPr>
                    <a:grpSpLocks/>
                  </p:cNvGrpSpPr>
                  <p:nvPr/>
                </p:nvGrpSpPr>
                <p:grpSpPr bwMode="auto">
                  <a:xfrm>
                    <a:off x="4121" y="2640"/>
                    <a:ext cx="680" cy="227"/>
                    <a:chOff x="4121" y="2640"/>
                    <a:chExt cx="680" cy="227"/>
                  </a:xfrm>
                </p:grpSpPr>
                <p:sp>
                  <p:nvSpPr>
                    <p:cNvPr id="680985" name="Rectangle 25">
                      <a:extLst>
                        <a:ext uri="{FF2B5EF4-FFF2-40B4-BE49-F238E27FC236}">
                          <a16:creationId xmlns:a16="http://schemas.microsoft.com/office/drawing/2014/main" id="{FAF422C7-54AB-F34C-8B20-94A0FF2E2639}"/>
                        </a:ext>
                      </a:extLst>
                    </p:cNvPr>
                    <p:cNvSpPr>
                      <a:spLocks noChangeArrowheads="1"/>
                    </p:cNvSpPr>
                    <p:nvPr/>
                  </p:nvSpPr>
                  <p:spPr bwMode="auto">
                    <a:xfrm>
                      <a:off x="4524" y="2640"/>
                      <a:ext cx="1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a:t>
                      </a:r>
                    </a:p>
                  </p:txBody>
                </p:sp>
                <p:sp>
                  <p:nvSpPr>
                    <p:cNvPr id="680986" name="Line 26">
                      <a:extLst>
                        <a:ext uri="{FF2B5EF4-FFF2-40B4-BE49-F238E27FC236}">
                          <a16:creationId xmlns:a16="http://schemas.microsoft.com/office/drawing/2014/main" id="{CAC8DA83-3936-5747-AD5C-570D9B84FED5}"/>
                        </a:ext>
                      </a:extLst>
                    </p:cNvPr>
                    <p:cNvSpPr>
                      <a:spLocks noChangeShapeType="1"/>
                    </p:cNvSpPr>
                    <p:nvPr/>
                  </p:nvSpPr>
                  <p:spPr bwMode="auto">
                    <a:xfrm>
                      <a:off x="4121" y="2848"/>
                      <a:ext cx="6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0987" name="Group 27">
                    <a:extLst>
                      <a:ext uri="{FF2B5EF4-FFF2-40B4-BE49-F238E27FC236}">
                        <a16:creationId xmlns:a16="http://schemas.microsoft.com/office/drawing/2014/main" id="{DC1B8866-7D84-2B4D-9340-129F78C6804D}"/>
                      </a:ext>
                    </a:extLst>
                  </p:cNvPr>
                  <p:cNvGrpSpPr>
                    <a:grpSpLocks/>
                  </p:cNvGrpSpPr>
                  <p:nvPr/>
                </p:nvGrpSpPr>
                <p:grpSpPr bwMode="auto">
                  <a:xfrm>
                    <a:off x="3560" y="2800"/>
                    <a:ext cx="340" cy="316"/>
                    <a:chOff x="3560" y="2800"/>
                    <a:chExt cx="340" cy="316"/>
                  </a:xfrm>
                </p:grpSpPr>
                <p:sp>
                  <p:nvSpPr>
                    <p:cNvPr id="680988" name="Line 28">
                      <a:extLst>
                        <a:ext uri="{FF2B5EF4-FFF2-40B4-BE49-F238E27FC236}">
                          <a16:creationId xmlns:a16="http://schemas.microsoft.com/office/drawing/2014/main" id="{239310CE-0652-F24B-B1C3-D1938691E5D3}"/>
                        </a:ext>
                      </a:extLst>
                    </p:cNvPr>
                    <p:cNvSpPr>
                      <a:spLocks noChangeShapeType="1"/>
                    </p:cNvSpPr>
                    <p:nvPr/>
                  </p:nvSpPr>
                  <p:spPr bwMode="auto">
                    <a:xfrm flipH="1">
                      <a:off x="3560" y="2912"/>
                      <a:ext cx="340" cy="20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0989" name="Rectangle 29">
                      <a:extLst>
                        <a:ext uri="{FF2B5EF4-FFF2-40B4-BE49-F238E27FC236}">
                          <a16:creationId xmlns:a16="http://schemas.microsoft.com/office/drawing/2014/main" id="{0B56C654-E931-604C-B8BE-40707AB9ED41}"/>
                        </a:ext>
                      </a:extLst>
                    </p:cNvPr>
                    <p:cNvSpPr>
                      <a:spLocks noChangeArrowheads="1"/>
                    </p:cNvSpPr>
                    <p:nvPr/>
                  </p:nvSpPr>
                  <p:spPr bwMode="auto">
                    <a:xfrm>
                      <a:off x="3568" y="2800"/>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grpSp>
              <p:grpSp>
                <p:nvGrpSpPr>
                  <p:cNvPr id="680990" name="Group 30">
                    <a:extLst>
                      <a:ext uri="{FF2B5EF4-FFF2-40B4-BE49-F238E27FC236}">
                        <a16:creationId xmlns:a16="http://schemas.microsoft.com/office/drawing/2014/main" id="{3046B88C-DE7D-E640-B542-4845387C5217}"/>
                      </a:ext>
                    </a:extLst>
                  </p:cNvPr>
                  <p:cNvGrpSpPr>
                    <a:grpSpLocks/>
                  </p:cNvGrpSpPr>
                  <p:nvPr/>
                </p:nvGrpSpPr>
                <p:grpSpPr bwMode="auto">
                  <a:xfrm>
                    <a:off x="4552" y="2424"/>
                    <a:ext cx="385" cy="328"/>
                    <a:chOff x="4552" y="2424"/>
                    <a:chExt cx="385" cy="328"/>
                  </a:xfrm>
                </p:grpSpPr>
                <p:sp>
                  <p:nvSpPr>
                    <p:cNvPr id="680991" name="Line 31">
                      <a:extLst>
                        <a:ext uri="{FF2B5EF4-FFF2-40B4-BE49-F238E27FC236}">
                          <a16:creationId xmlns:a16="http://schemas.microsoft.com/office/drawing/2014/main" id="{5A34D0B9-C3DD-4A40-9DB6-E7897B470ACE}"/>
                        </a:ext>
                      </a:extLst>
                    </p:cNvPr>
                    <p:cNvSpPr>
                      <a:spLocks noChangeShapeType="1"/>
                    </p:cNvSpPr>
                    <p:nvPr/>
                  </p:nvSpPr>
                  <p:spPr bwMode="auto">
                    <a:xfrm>
                      <a:off x="4552" y="2480"/>
                      <a:ext cx="385"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0992" name="Rectangle 32">
                      <a:extLst>
                        <a:ext uri="{FF2B5EF4-FFF2-40B4-BE49-F238E27FC236}">
                          <a16:creationId xmlns:a16="http://schemas.microsoft.com/office/drawing/2014/main" id="{8198C941-E534-854C-9099-542DE71BEA49}"/>
                        </a:ext>
                      </a:extLst>
                    </p:cNvPr>
                    <p:cNvSpPr>
                      <a:spLocks noChangeArrowheads="1"/>
                    </p:cNvSpPr>
                    <p:nvPr/>
                  </p:nvSpPr>
                  <p:spPr bwMode="auto">
                    <a:xfrm>
                      <a:off x="4704" y="2424"/>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grpSp>
              <p:grpSp>
                <p:nvGrpSpPr>
                  <p:cNvPr id="680993" name="Group 33">
                    <a:extLst>
                      <a:ext uri="{FF2B5EF4-FFF2-40B4-BE49-F238E27FC236}">
                        <a16:creationId xmlns:a16="http://schemas.microsoft.com/office/drawing/2014/main" id="{BB1E3041-B7C8-B449-9FD1-2647A22808FC}"/>
                      </a:ext>
                    </a:extLst>
                  </p:cNvPr>
                  <p:cNvGrpSpPr>
                    <a:grpSpLocks/>
                  </p:cNvGrpSpPr>
                  <p:nvPr/>
                </p:nvGrpSpPr>
                <p:grpSpPr bwMode="auto">
                  <a:xfrm>
                    <a:off x="3528" y="2464"/>
                    <a:ext cx="385" cy="304"/>
                    <a:chOff x="3528" y="2464"/>
                    <a:chExt cx="385" cy="304"/>
                  </a:xfrm>
                </p:grpSpPr>
                <p:sp>
                  <p:nvSpPr>
                    <p:cNvPr id="680994" name="Line 34">
                      <a:extLst>
                        <a:ext uri="{FF2B5EF4-FFF2-40B4-BE49-F238E27FC236}">
                          <a16:creationId xmlns:a16="http://schemas.microsoft.com/office/drawing/2014/main" id="{A1294DB3-41F5-F64B-9364-DD371FE19CEE}"/>
                        </a:ext>
                      </a:extLst>
                    </p:cNvPr>
                    <p:cNvSpPr>
                      <a:spLocks noChangeShapeType="1"/>
                    </p:cNvSpPr>
                    <p:nvPr/>
                  </p:nvSpPr>
                  <p:spPr bwMode="auto">
                    <a:xfrm>
                      <a:off x="3528" y="2496"/>
                      <a:ext cx="385"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0995" name="Rectangle 35">
                      <a:extLst>
                        <a:ext uri="{FF2B5EF4-FFF2-40B4-BE49-F238E27FC236}">
                          <a16:creationId xmlns:a16="http://schemas.microsoft.com/office/drawing/2014/main" id="{7740E165-4758-474A-A1A5-266384693863}"/>
                        </a:ext>
                      </a:extLst>
                    </p:cNvPr>
                    <p:cNvSpPr>
                      <a:spLocks noChangeArrowheads="1"/>
                    </p:cNvSpPr>
                    <p:nvPr/>
                  </p:nvSpPr>
                  <p:spPr bwMode="auto">
                    <a:xfrm>
                      <a:off x="3688" y="2464"/>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grpSp>
              <p:grpSp>
                <p:nvGrpSpPr>
                  <p:cNvPr id="680996" name="Group 36">
                    <a:extLst>
                      <a:ext uri="{FF2B5EF4-FFF2-40B4-BE49-F238E27FC236}">
                        <a16:creationId xmlns:a16="http://schemas.microsoft.com/office/drawing/2014/main" id="{2BC87366-7B82-4345-95AB-0AF1391AB5C4}"/>
                      </a:ext>
                    </a:extLst>
                  </p:cNvPr>
                  <p:cNvGrpSpPr>
                    <a:grpSpLocks/>
                  </p:cNvGrpSpPr>
                  <p:nvPr/>
                </p:nvGrpSpPr>
                <p:grpSpPr bwMode="auto">
                  <a:xfrm>
                    <a:off x="4496" y="2952"/>
                    <a:ext cx="340" cy="267"/>
                    <a:chOff x="4496" y="2952"/>
                    <a:chExt cx="340" cy="267"/>
                  </a:xfrm>
                </p:grpSpPr>
                <p:sp>
                  <p:nvSpPr>
                    <p:cNvPr id="680997" name="Line 37">
                      <a:extLst>
                        <a:ext uri="{FF2B5EF4-FFF2-40B4-BE49-F238E27FC236}">
                          <a16:creationId xmlns:a16="http://schemas.microsoft.com/office/drawing/2014/main" id="{1584E315-3607-FE44-8F0E-E124A75911A2}"/>
                        </a:ext>
                      </a:extLst>
                    </p:cNvPr>
                    <p:cNvSpPr>
                      <a:spLocks noChangeShapeType="1"/>
                    </p:cNvSpPr>
                    <p:nvPr/>
                  </p:nvSpPr>
                  <p:spPr bwMode="auto">
                    <a:xfrm flipH="1">
                      <a:off x="4496" y="2952"/>
                      <a:ext cx="340" cy="20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0998" name="Rectangle 38">
                      <a:extLst>
                        <a:ext uri="{FF2B5EF4-FFF2-40B4-BE49-F238E27FC236}">
                          <a16:creationId xmlns:a16="http://schemas.microsoft.com/office/drawing/2014/main" id="{D4F0E066-1ECD-6C4A-A4DC-69463D024E8F}"/>
                        </a:ext>
                      </a:extLst>
                    </p:cNvPr>
                    <p:cNvSpPr>
                      <a:spLocks noChangeArrowheads="1"/>
                    </p:cNvSpPr>
                    <p:nvPr/>
                  </p:nvSpPr>
                  <p:spPr bwMode="auto">
                    <a:xfrm>
                      <a:off x="4624" y="2992"/>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grpSp>
              <p:grpSp>
                <p:nvGrpSpPr>
                  <p:cNvPr id="680999" name="Group 39">
                    <a:extLst>
                      <a:ext uri="{FF2B5EF4-FFF2-40B4-BE49-F238E27FC236}">
                        <a16:creationId xmlns:a16="http://schemas.microsoft.com/office/drawing/2014/main" id="{D6B00DFD-C621-5E4C-A10F-3F85E9DAD27A}"/>
                      </a:ext>
                    </a:extLst>
                  </p:cNvPr>
                  <p:cNvGrpSpPr>
                    <a:grpSpLocks/>
                  </p:cNvGrpSpPr>
                  <p:nvPr/>
                </p:nvGrpSpPr>
                <p:grpSpPr bwMode="auto">
                  <a:xfrm>
                    <a:off x="4224" y="2552"/>
                    <a:ext cx="213" cy="555"/>
                    <a:chOff x="4224" y="2552"/>
                    <a:chExt cx="213" cy="555"/>
                  </a:xfrm>
                </p:grpSpPr>
                <p:sp>
                  <p:nvSpPr>
                    <p:cNvPr id="681000" name="Line 40">
                      <a:extLst>
                        <a:ext uri="{FF2B5EF4-FFF2-40B4-BE49-F238E27FC236}">
                          <a16:creationId xmlns:a16="http://schemas.microsoft.com/office/drawing/2014/main" id="{D42EB7E0-CEEF-8549-BFDE-86171F022A2C}"/>
                        </a:ext>
                      </a:extLst>
                    </p:cNvPr>
                    <p:cNvSpPr>
                      <a:spLocks noChangeShapeType="1"/>
                    </p:cNvSpPr>
                    <p:nvPr/>
                  </p:nvSpPr>
                  <p:spPr bwMode="auto">
                    <a:xfrm flipH="1">
                      <a:off x="4392" y="2552"/>
                      <a:ext cx="45" cy="5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1001" name="Rectangle 41">
                      <a:extLst>
                        <a:ext uri="{FF2B5EF4-FFF2-40B4-BE49-F238E27FC236}">
                          <a16:creationId xmlns:a16="http://schemas.microsoft.com/office/drawing/2014/main" id="{2E296373-743C-A743-9EDE-0476385C4F24}"/>
                        </a:ext>
                      </a:extLst>
                    </p:cNvPr>
                    <p:cNvSpPr>
                      <a:spLocks noChangeArrowheads="1"/>
                    </p:cNvSpPr>
                    <p:nvPr/>
                  </p:nvSpPr>
                  <p:spPr bwMode="auto">
                    <a:xfrm>
                      <a:off x="4224" y="2880"/>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p:txBody>
                </p:sp>
              </p:grpSp>
            </p:grpSp>
            <p:sp>
              <p:nvSpPr>
                <p:cNvPr id="681002" name="Rectangle 42">
                  <a:extLst>
                    <a:ext uri="{FF2B5EF4-FFF2-40B4-BE49-F238E27FC236}">
                      <a16:creationId xmlns:a16="http://schemas.microsoft.com/office/drawing/2014/main" id="{AA177902-1BD6-B54B-BC15-6E88D9F7C2FC}"/>
                    </a:ext>
                  </a:extLst>
                </p:cNvPr>
                <p:cNvSpPr>
                  <a:spLocks noChangeArrowheads="1"/>
                </p:cNvSpPr>
                <p:nvPr/>
              </p:nvSpPr>
              <p:spPr bwMode="auto">
                <a:xfrm>
                  <a:off x="3900" y="1488"/>
                  <a:ext cx="142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7-27  </a:t>
                  </a:r>
                  <a:r>
                    <a:rPr kumimoji="1" lang="zh-CN" altLang="en-US" sz="2000" b="1">
                      <a:solidFill>
                        <a:srgbClr val="FFFFFF"/>
                      </a:solidFill>
                      <a:latin typeface="Times New Roman" panose="02020603050405020304" pitchFamily="18" charset="0"/>
                      <a:ea typeface="宋体" panose="02010600030101010101" pitchFamily="2" charset="-122"/>
                    </a:rPr>
                    <a:t>带权无向图</a:t>
                  </a:r>
                </a:p>
              </p:txBody>
            </p:sp>
          </p:grpSp>
          <p:sp>
            <p:nvSpPr>
              <p:cNvPr id="681003" name="Rectangle 43">
                <a:extLst>
                  <a:ext uri="{FF2B5EF4-FFF2-40B4-BE49-F238E27FC236}">
                    <a16:creationId xmlns:a16="http://schemas.microsoft.com/office/drawing/2014/main" id="{EAB9128E-1F50-A845-9FC6-C83E389C94D9}"/>
                  </a:ext>
                </a:extLst>
              </p:cNvPr>
              <p:cNvSpPr>
                <a:spLocks noChangeArrowheads="1"/>
              </p:cNvSpPr>
              <p:nvPr/>
            </p:nvSpPr>
            <p:spPr bwMode="auto">
              <a:xfrm>
                <a:off x="2426" y="1956"/>
                <a:ext cx="213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7-28  </a:t>
                </a:r>
                <a:r>
                  <a:rPr kumimoji="1" lang="zh-CN" altLang="en-US" sz="2000" b="1">
                    <a:solidFill>
                      <a:srgbClr val="FFFFFF"/>
                    </a:solidFill>
                    <a:latin typeface="Times New Roman" panose="02020603050405020304" pitchFamily="18" charset="0"/>
                    <a:ea typeface="宋体" panose="02010600030101010101" pitchFamily="2" charset="-122"/>
                  </a:rPr>
                  <a:t>有向图的逆邻接链表</a:t>
                </a:r>
              </a:p>
            </p:txBody>
          </p:sp>
          <p:grpSp>
            <p:nvGrpSpPr>
              <p:cNvPr id="681004" name="Group 44">
                <a:extLst>
                  <a:ext uri="{FF2B5EF4-FFF2-40B4-BE49-F238E27FC236}">
                    <a16:creationId xmlns:a16="http://schemas.microsoft.com/office/drawing/2014/main" id="{96E6989B-A16F-F043-96F9-811CC4D9D513}"/>
                  </a:ext>
                </a:extLst>
              </p:cNvPr>
              <p:cNvGrpSpPr>
                <a:grpSpLocks/>
              </p:cNvGrpSpPr>
              <p:nvPr/>
            </p:nvGrpSpPr>
            <p:grpSpPr bwMode="auto">
              <a:xfrm>
                <a:off x="2117" y="119"/>
                <a:ext cx="3189" cy="1753"/>
                <a:chOff x="2117" y="119"/>
                <a:chExt cx="3189" cy="1753"/>
              </a:xfrm>
            </p:grpSpPr>
            <p:grpSp>
              <p:nvGrpSpPr>
                <p:cNvPr id="681005" name="Group 45">
                  <a:extLst>
                    <a:ext uri="{FF2B5EF4-FFF2-40B4-BE49-F238E27FC236}">
                      <a16:creationId xmlns:a16="http://schemas.microsoft.com/office/drawing/2014/main" id="{851ED0CF-2BB5-9E43-B9E8-18BCAA05C887}"/>
                    </a:ext>
                  </a:extLst>
                </p:cNvPr>
                <p:cNvGrpSpPr>
                  <a:grpSpLocks/>
                </p:cNvGrpSpPr>
                <p:nvPr/>
              </p:nvGrpSpPr>
              <p:grpSpPr bwMode="auto">
                <a:xfrm>
                  <a:off x="3634" y="395"/>
                  <a:ext cx="1672" cy="208"/>
                  <a:chOff x="3634" y="395"/>
                  <a:chExt cx="1672" cy="208"/>
                </a:xfrm>
              </p:grpSpPr>
              <p:grpSp>
                <p:nvGrpSpPr>
                  <p:cNvPr id="681006" name="Group 46">
                    <a:extLst>
                      <a:ext uri="{FF2B5EF4-FFF2-40B4-BE49-F238E27FC236}">
                        <a16:creationId xmlns:a16="http://schemas.microsoft.com/office/drawing/2014/main" id="{7B92DB93-EC93-2F4F-BD82-7B4F10A7F5CB}"/>
                      </a:ext>
                    </a:extLst>
                  </p:cNvPr>
                  <p:cNvGrpSpPr>
                    <a:grpSpLocks/>
                  </p:cNvGrpSpPr>
                  <p:nvPr/>
                </p:nvGrpSpPr>
                <p:grpSpPr bwMode="auto">
                  <a:xfrm>
                    <a:off x="4923" y="399"/>
                    <a:ext cx="383" cy="204"/>
                    <a:chOff x="1728" y="3552"/>
                    <a:chExt cx="385" cy="204"/>
                  </a:xfrm>
                </p:grpSpPr>
                <p:sp>
                  <p:nvSpPr>
                    <p:cNvPr id="681007" name="Rectangle 47">
                      <a:extLst>
                        <a:ext uri="{FF2B5EF4-FFF2-40B4-BE49-F238E27FC236}">
                          <a16:creationId xmlns:a16="http://schemas.microsoft.com/office/drawing/2014/main" id="{37D14290-73A8-2445-B4A2-6BF616E58FA2}"/>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681008" name="Line 48">
                      <a:extLst>
                        <a:ext uri="{FF2B5EF4-FFF2-40B4-BE49-F238E27FC236}">
                          <a16:creationId xmlns:a16="http://schemas.microsoft.com/office/drawing/2014/main" id="{2B1AD4A9-75EB-944D-BF8A-D47E562771BF}"/>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009" name="Line 49">
                    <a:extLst>
                      <a:ext uri="{FF2B5EF4-FFF2-40B4-BE49-F238E27FC236}">
                        <a16:creationId xmlns:a16="http://schemas.microsoft.com/office/drawing/2014/main" id="{F0ECE733-520E-3043-A2C3-F54A4A152AE3}"/>
                      </a:ext>
                    </a:extLst>
                  </p:cNvPr>
                  <p:cNvSpPr>
                    <a:spLocks noChangeShapeType="1"/>
                  </p:cNvSpPr>
                  <p:nvPr/>
                </p:nvSpPr>
                <p:spPr bwMode="auto">
                  <a:xfrm>
                    <a:off x="4697" y="491"/>
                    <a:ext cx="22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681010" name="Group 50">
                    <a:extLst>
                      <a:ext uri="{FF2B5EF4-FFF2-40B4-BE49-F238E27FC236}">
                        <a16:creationId xmlns:a16="http://schemas.microsoft.com/office/drawing/2014/main" id="{7E821C8F-906A-0147-9259-760C948642CA}"/>
                      </a:ext>
                    </a:extLst>
                  </p:cNvPr>
                  <p:cNvGrpSpPr>
                    <a:grpSpLocks/>
                  </p:cNvGrpSpPr>
                  <p:nvPr/>
                </p:nvGrpSpPr>
                <p:grpSpPr bwMode="auto">
                  <a:xfrm>
                    <a:off x="3634" y="395"/>
                    <a:ext cx="1130" cy="204"/>
                    <a:chOff x="3056" y="3296"/>
                    <a:chExt cx="1133" cy="204"/>
                  </a:xfrm>
                </p:grpSpPr>
                <p:grpSp>
                  <p:nvGrpSpPr>
                    <p:cNvPr id="681011" name="Group 51">
                      <a:extLst>
                        <a:ext uri="{FF2B5EF4-FFF2-40B4-BE49-F238E27FC236}">
                          <a16:creationId xmlns:a16="http://schemas.microsoft.com/office/drawing/2014/main" id="{525489BC-CD09-C64F-8B9B-60885C0777CC}"/>
                        </a:ext>
                      </a:extLst>
                    </p:cNvPr>
                    <p:cNvGrpSpPr>
                      <a:grpSpLocks/>
                    </p:cNvGrpSpPr>
                    <p:nvPr/>
                  </p:nvGrpSpPr>
                  <p:grpSpPr bwMode="auto">
                    <a:xfrm>
                      <a:off x="3277" y="3296"/>
                      <a:ext cx="385" cy="204"/>
                      <a:chOff x="1728" y="3552"/>
                      <a:chExt cx="385" cy="204"/>
                    </a:xfrm>
                  </p:grpSpPr>
                  <p:sp>
                    <p:nvSpPr>
                      <p:cNvPr id="681012" name="Rectangle 52">
                        <a:extLst>
                          <a:ext uri="{FF2B5EF4-FFF2-40B4-BE49-F238E27FC236}">
                            <a16:creationId xmlns:a16="http://schemas.microsoft.com/office/drawing/2014/main" id="{9FC92491-361A-9E45-9E95-33FA59342946}"/>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681013" name="Line 53">
                        <a:extLst>
                          <a:ext uri="{FF2B5EF4-FFF2-40B4-BE49-F238E27FC236}">
                            <a16:creationId xmlns:a16="http://schemas.microsoft.com/office/drawing/2014/main" id="{FD663A05-A76D-AF44-A57F-20799AA74B0A}"/>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14" name="Group 54">
                      <a:extLst>
                        <a:ext uri="{FF2B5EF4-FFF2-40B4-BE49-F238E27FC236}">
                          <a16:creationId xmlns:a16="http://schemas.microsoft.com/office/drawing/2014/main" id="{8D50A128-88BD-054F-B99C-055451016A85}"/>
                        </a:ext>
                      </a:extLst>
                    </p:cNvPr>
                    <p:cNvGrpSpPr>
                      <a:grpSpLocks/>
                    </p:cNvGrpSpPr>
                    <p:nvPr/>
                  </p:nvGrpSpPr>
                  <p:grpSpPr bwMode="auto">
                    <a:xfrm>
                      <a:off x="3804" y="3296"/>
                      <a:ext cx="385" cy="204"/>
                      <a:chOff x="1728" y="3552"/>
                      <a:chExt cx="385" cy="204"/>
                    </a:xfrm>
                  </p:grpSpPr>
                  <p:sp>
                    <p:nvSpPr>
                      <p:cNvPr id="681015" name="Rectangle 55">
                        <a:extLst>
                          <a:ext uri="{FF2B5EF4-FFF2-40B4-BE49-F238E27FC236}">
                            <a16:creationId xmlns:a16="http://schemas.microsoft.com/office/drawing/2014/main" id="{7621ED39-E85F-AA45-BF8C-9CC524BB5993}"/>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endPar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681016" name="Line 56">
                        <a:extLst>
                          <a:ext uri="{FF2B5EF4-FFF2-40B4-BE49-F238E27FC236}">
                            <a16:creationId xmlns:a16="http://schemas.microsoft.com/office/drawing/2014/main" id="{529229B6-AD31-FB46-AD35-9ADE035AD560}"/>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017" name="Line 57">
                      <a:extLst>
                        <a:ext uri="{FF2B5EF4-FFF2-40B4-BE49-F238E27FC236}">
                          <a16:creationId xmlns:a16="http://schemas.microsoft.com/office/drawing/2014/main" id="{9AF491F4-B3C4-7342-A694-80C4DF3004DD}"/>
                        </a:ext>
                      </a:extLst>
                    </p:cNvPr>
                    <p:cNvSpPr>
                      <a:spLocks noChangeShapeType="1"/>
                    </p:cNvSpPr>
                    <p:nvPr/>
                  </p:nvSpPr>
                  <p:spPr bwMode="auto">
                    <a:xfrm>
                      <a:off x="3578" y="3392"/>
                      <a:ext cx="227"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1018" name="Line 58">
                      <a:extLst>
                        <a:ext uri="{FF2B5EF4-FFF2-40B4-BE49-F238E27FC236}">
                          <a16:creationId xmlns:a16="http://schemas.microsoft.com/office/drawing/2014/main" id="{CF08D02C-347D-5F46-B76A-81F9B29FED35}"/>
                        </a:ext>
                      </a:extLst>
                    </p:cNvPr>
                    <p:cNvSpPr>
                      <a:spLocks noChangeShapeType="1"/>
                    </p:cNvSpPr>
                    <p:nvPr/>
                  </p:nvSpPr>
                  <p:spPr bwMode="auto">
                    <a:xfrm>
                      <a:off x="3056" y="3400"/>
                      <a:ext cx="227"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681019" name="Group 59">
                  <a:extLst>
                    <a:ext uri="{FF2B5EF4-FFF2-40B4-BE49-F238E27FC236}">
                      <a16:creationId xmlns:a16="http://schemas.microsoft.com/office/drawing/2014/main" id="{79881A36-4AE6-5146-9125-0B24EF60206F}"/>
                    </a:ext>
                  </a:extLst>
                </p:cNvPr>
                <p:cNvGrpSpPr>
                  <a:grpSpLocks/>
                </p:cNvGrpSpPr>
                <p:nvPr/>
              </p:nvGrpSpPr>
              <p:grpSpPr bwMode="auto">
                <a:xfrm>
                  <a:off x="3628" y="911"/>
                  <a:ext cx="1154" cy="220"/>
                  <a:chOff x="3853" y="1892"/>
                  <a:chExt cx="1158" cy="220"/>
                </a:xfrm>
              </p:grpSpPr>
              <p:grpSp>
                <p:nvGrpSpPr>
                  <p:cNvPr id="681020" name="Group 60">
                    <a:extLst>
                      <a:ext uri="{FF2B5EF4-FFF2-40B4-BE49-F238E27FC236}">
                        <a16:creationId xmlns:a16="http://schemas.microsoft.com/office/drawing/2014/main" id="{BB6721F3-5E41-1443-947D-42FE14A0C950}"/>
                      </a:ext>
                    </a:extLst>
                  </p:cNvPr>
                  <p:cNvGrpSpPr>
                    <a:grpSpLocks/>
                  </p:cNvGrpSpPr>
                  <p:nvPr/>
                </p:nvGrpSpPr>
                <p:grpSpPr bwMode="auto">
                  <a:xfrm>
                    <a:off x="4079" y="1892"/>
                    <a:ext cx="385" cy="204"/>
                    <a:chOff x="1728" y="3552"/>
                    <a:chExt cx="385" cy="204"/>
                  </a:xfrm>
                </p:grpSpPr>
                <p:sp>
                  <p:nvSpPr>
                    <p:cNvPr id="681021" name="Rectangle 61">
                      <a:extLst>
                        <a:ext uri="{FF2B5EF4-FFF2-40B4-BE49-F238E27FC236}">
                          <a16:creationId xmlns:a16="http://schemas.microsoft.com/office/drawing/2014/main" id="{40091AA9-7B2B-8145-BD93-88CBF2174A30}"/>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681022" name="Line 62">
                      <a:extLst>
                        <a:ext uri="{FF2B5EF4-FFF2-40B4-BE49-F238E27FC236}">
                          <a16:creationId xmlns:a16="http://schemas.microsoft.com/office/drawing/2014/main" id="{C75B4472-451D-8945-8567-FA67FD2885F9}"/>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023" name="Line 63">
                    <a:extLst>
                      <a:ext uri="{FF2B5EF4-FFF2-40B4-BE49-F238E27FC236}">
                        <a16:creationId xmlns:a16="http://schemas.microsoft.com/office/drawing/2014/main" id="{0BDE42AA-F3F0-C940-8E4C-1AC0B3CCAA9F}"/>
                      </a:ext>
                    </a:extLst>
                  </p:cNvPr>
                  <p:cNvSpPr>
                    <a:spLocks noChangeShapeType="1"/>
                  </p:cNvSpPr>
                  <p:nvPr/>
                </p:nvSpPr>
                <p:spPr bwMode="auto">
                  <a:xfrm>
                    <a:off x="3853" y="1988"/>
                    <a:ext cx="227"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681024" name="Group 64">
                    <a:extLst>
                      <a:ext uri="{FF2B5EF4-FFF2-40B4-BE49-F238E27FC236}">
                        <a16:creationId xmlns:a16="http://schemas.microsoft.com/office/drawing/2014/main" id="{C1943E55-C6F8-8C47-9771-47829EB4D953}"/>
                      </a:ext>
                    </a:extLst>
                  </p:cNvPr>
                  <p:cNvGrpSpPr>
                    <a:grpSpLocks/>
                  </p:cNvGrpSpPr>
                  <p:nvPr/>
                </p:nvGrpSpPr>
                <p:grpSpPr bwMode="auto">
                  <a:xfrm>
                    <a:off x="4627" y="1908"/>
                    <a:ext cx="384" cy="204"/>
                    <a:chOff x="1728" y="3552"/>
                    <a:chExt cx="385" cy="204"/>
                  </a:xfrm>
                </p:grpSpPr>
                <p:sp>
                  <p:nvSpPr>
                    <p:cNvPr id="681025" name="Rectangle 65">
                      <a:extLst>
                        <a:ext uri="{FF2B5EF4-FFF2-40B4-BE49-F238E27FC236}">
                          <a16:creationId xmlns:a16="http://schemas.microsoft.com/office/drawing/2014/main" id="{05FB428E-F7A7-0845-9C40-353DB60D8133}"/>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681026" name="Line 66">
                      <a:extLst>
                        <a:ext uri="{FF2B5EF4-FFF2-40B4-BE49-F238E27FC236}">
                          <a16:creationId xmlns:a16="http://schemas.microsoft.com/office/drawing/2014/main" id="{94E41C56-E30D-6D47-8F67-E6F0DCC06288}"/>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027" name="Line 67">
                    <a:extLst>
                      <a:ext uri="{FF2B5EF4-FFF2-40B4-BE49-F238E27FC236}">
                        <a16:creationId xmlns:a16="http://schemas.microsoft.com/office/drawing/2014/main" id="{ACE34B86-41A4-A149-9725-0820063F745A}"/>
                      </a:ext>
                    </a:extLst>
                  </p:cNvPr>
                  <p:cNvSpPr>
                    <a:spLocks noChangeShapeType="1"/>
                  </p:cNvSpPr>
                  <p:nvPr/>
                </p:nvSpPr>
                <p:spPr bwMode="auto">
                  <a:xfrm>
                    <a:off x="4400" y="2000"/>
                    <a:ext cx="227"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28" name="Group 68">
                  <a:extLst>
                    <a:ext uri="{FF2B5EF4-FFF2-40B4-BE49-F238E27FC236}">
                      <a16:creationId xmlns:a16="http://schemas.microsoft.com/office/drawing/2014/main" id="{E7685C8A-1E23-E649-B27B-13577F40C51C}"/>
                    </a:ext>
                  </a:extLst>
                </p:cNvPr>
                <p:cNvGrpSpPr>
                  <a:grpSpLocks/>
                </p:cNvGrpSpPr>
                <p:nvPr/>
              </p:nvGrpSpPr>
              <p:grpSpPr bwMode="auto">
                <a:xfrm>
                  <a:off x="3631" y="119"/>
                  <a:ext cx="1675" cy="212"/>
                  <a:chOff x="3631" y="119"/>
                  <a:chExt cx="1675" cy="212"/>
                </a:xfrm>
              </p:grpSpPr>
              <p:grpSp>
                <p:nvGrpSpPr>
                  <p:cNvPr id="681029" name="Group 69">
                    <a:extLst>
                      <a:ext uri="{FF2B5EF4-FFF2-40B4-BE49-F238E27FC236}">
                        <a16:creationId xmlns:a16="http://schemas.microsoft.com/office/drawing/2014/main" id="{F179287A-20B7-9C49-A879-D1D66E36290C}"/>
                      </a:ext>
                    </a:extLst>
                  </p:cNvPr>
                  <p:cNvGrpSpPr>
                    <a:grpSpLocks/>
                  </p:cNvGrpSpPr>
                  <p:nvPr/>
                </p:nvGrpSpPr>
                <p:grpSpPr bwMode="auto">
                  <a:xfrm>
                    <a:off x="4181" y="119"/>
                    <a:ext cx="1125" cy="208"/>
                    <a:chOff x="752" y="2500"/>
                    <a:chExt cx="1128" cy="208"/>
                  </a:xfrm>
                </p:grpSpPr>
                <p:grpSp>
                  <p:nvGrpSpPr>
                    <p:cNvPr id="681030" name="Group 70">
                      <a:extLst>
                        <a:ext uri="{FF2B5EF4-FFF2-40B4-BE49-F238E27FC236}">
                          <a16:creationId xmlns:a16="http://schemas.microsoft.com/office/drawing/2014/main" id="{4371DBBD-039F-2246-AB44-0CC10905F0EF}"/>
                        </a:ext>
                      </a:extLst>
                    </p:cNvPr>
                    <p:cNvGrpSpPr>
                      <a:grpSpLocks/>
                    </p:cNvGrpSpPr>
                    <p:nvPr/>
                  </p:nvGrpSpPr>
                  <p:grpSpPr bwMode="auto">
                    <a:xfrm>
                      <a:off x="976" y="2504"/>
                      <a:ext cx="385" cy="204"/>
                      <a:chOff x="1728" y="3552"/>
                      <a:chExt cx="385" cy="204"/>
                    </a:xfrm>
                  </p:grpSpPr>
                  <p:sp>
                    <p:nvSpPr>
                      <p:cNvPr id="681031" name="Rectangle 71">
                        <a:extLst>
                          <a:ext uri="{FF2B5EF4-FFF2-40B4-BE49-F238E27FC236}">
                            <a16:creationId xmlns:a16="http://schemas.microsoft.com/office/drawing/2014/main" id="{ECE55E7E-03D4-4748-8FC0-F3941F9726B2}"/>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681032" name="Line 72">
                        <a:extLst>
                          <a:ext uri="{FF2B5EF4-FFF2-40B4-BE49-F238E27FC236}">
                            <a16:creationId xmlns:a16="http://schemas.microsoft.com/office/drawing/2014/main" id="{2953F6DD-2124-8D41-BBA6-60AB1B77ED80}"/>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33" name="Group 73">
                      <a:extLst>
                        <a:ext uri="{FF2B5EF4-FFF2-40B4-BE49-F238E27FC236}">
                          <a16:creationId xmlns:a16="http://schemas.microsoft.com/office/drawing/2014/main" id="{3925D1E9-3FCD-5445-8475-1DE6E3B87A35}"/>
                        </a:ext>
                      </a:extLst>
                    </p:cNvPr>
                    <p:cNvGrpSpPr>
                      <a:grpSpLocks/>
                    </p:cNvGrpSpPr>
                    <p:nvPr/>
                  </p:nvGrpSpPr>
                  <p:grpSpPr bwMode="auto">
                    <a:xfrm>
                      <a:off x="1496" y="2500"/>
                      <a:ext cx="384" cy="204"/>
                      <a:chOff x="1728" y="3552"/>
                      <a:chExt cx="385" cy="204"/>
                    </a:xfrm>
                  </p:grpSpPr>
                  <p:sp>
                    <p:nvSpPr>
                      <p:cNvPr id="681034" name="Rectangle 74">
                        <a:extLst>
                          <a:ext uri="{FF2B5EF4-FFF2-40B4-BE49-F238E27FC236}">
                            <a16:creationId xmlns:a16="http://schemas.microsoft.com/office/drawing/2014/main" id="{C2E3978A-70FD-3D4C-8988-42CA41981B49}"/>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681035" name="Line 75">
                        <a:extLst>
                          <a:ext uri="{FF2B5EF4-FFF2-40B4-BE49-F238E27FC236}">
                            <a16:creationId xmlns:a16="http://schemas.microsoft.com/office/drawing/2014/main" id="{756D9902-4B67-C64A-B760-140A18941701}"/>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036" name="Line 76">
                      <a:extLst>
                        <a:ext uri="{FF2B5EF4-FFF2-40B4-BE49-F238E27FC236}">
                          <a16:creationId xmlns:a16="http://schemas.microsoft.com/office/drawing/2014/main" id="{15C00A5E-5319-9746-971D-52C997FCF624}"/>
                        </a:ext>
                      </a:extLst>
                    </p:cNvPr>
                    <p:cNvSpPr>
                      <a:spLocks noChangeShapeType="1"/>
                    </p:cNvSpPr>
                    <p:nvPr/>
                  </p:nvSpPr>
                  <p:spPr bwMode="auto">
                    <a:xfrm>
                      <a:off x="752" y="2600"/>
                      <a:ext cx="227"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1037" name="Line 77">
                      <a:extLst>
                        <a:ext uri="{FF2B5EF4-FFF2-40B4-BE49-F238E27FC236}">
                          <a16:creationId xmlns:a16="http://schemas.microsoft.com/office/drawing/2014/main" id="{8922C065-BE41-FE4E-A42B-BEA18B6AC533}"/>
                        </a:ext>
                      </a:extLst>
                    </p:cNvPr>
                    <p:cNvSpPr>
                      <a:spLocks noChangeShapeType="1"/>
                    </p:cNvSpPr>
                    <p:nvPr/>
                  </p:nvSpPr>
                  <p:spPr bwMode="auto">
                    <a:xfrm>
                      <a:off x="1277" y="2600"/>
                      <a:ext cx="227"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38" name="Group 78">
                    <a:extLst>
                      <a:ext uri="{FF2B5EF4-FFF2-40B4-BE49-F238E27FC236}">
                        <a16:creationId xmlns:a16="http://schemas.microsoft.com/office/drawing/2014/main" id="{E9023AFB-A0E7-C943-89AF-70E0D5DA2560}"/>
                      </a:ext>
                    </a:extLst>
                  </p:cNvPr>
                  <p:cNvGrpSpPr>
                    <a:grpSpLocks/>
                  </p:cNvGrpSpPr>
                  <p:nvPr/>
                </p:nvGrpSpPr>
                <p:grpSpPr bwMode="auto">
                  <a:xfrm>
                    <a:off x="3631" y="127"/>
                    <a:ext cx="606" cy="204"/>
                    <a:chOff x="3856" y="1108"/>
                    <a:chExt cx="608" cy="204"/>
                  </a:xfrm>
                </p:grpSpPr>
                <p:grpSp>
                  <p:nvGrpSpPr>
                    <p:cNvPr id="681039" name="Group 79">
                      <a:extLst>
                        <a:ext uri="{FF2B5EF4-FFF2-40B4-BE49-F238E27FC236}">
                          <a16:creationId xmlns:a16="http://schemas.microsoft.com/office/drawing/2014/main" id="{C15BB5F7-FCE4-EB4F-AD01-898F1488A63E}"/>
                        </a:ext>
                      </a:extLst>
                    </p:cNvPr>
                    <p:cNvGrpSpPr>
                      <a:grpSpLocks/>
                    </p:cNvGrpSpPr>
                    <p:nvPr/>
                  </p:nvGrpSpPr>
                  <p:grpSpPr bwMode="auto">
                    <a:xfrm>
                      <a:off x="4080" y="1108"/>
                      <a:ext cx="384" cy="204"/>
                      <a:chOff x="1728" y="3552"/>
                      <a:chExt cx="385" cy="204"/>
                    </a:xfrm>
                  </p:grpSpPr>
                  <p:sp>
                    <p:nvSpPr>
                      <p:cNvPr id="681040" name="Rectangle 80">
                        <a:extLst>
                          <a:ext uri="{FF2B5EF4-FFF2-40B4-BE49-F238E27FC236}">
                            <a16:creationId xmlns:a16="http://schemas.microsoft.com/office/drawing/2014/main" id="{9CB7D377-E8CD-0A4E-8E04-E5501C3A8CF1}"/>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681041" name="Line 81">
                        <a:extLst>
                          <a:ext uri="{FF2B5EF4-FFF2-40B4-BE49-F238E27FC236}">
                            <a16:creationId xmlns:a16="http://schemas.microsoft.com/office/drawing/2014/main" id="{AA95800C-CD28-B946-AA1D-28394C1C7559}"/>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042" name="Line 82">
                      <a:extLst>
                        <a:ext uri="{FF2B5EF4-FFF2-40B4-BE49-F238E27FC236}">
                          <a16:creationId xmlns:a16="http://schemas.microsoft.com/office/drawing/2014/main" id="{0189DEB1-704B-AB43-B255-88FED1FC4B98}"/>
                        </a:ext>
                      </a:extLst>
                    </p:cNvPr>
                    <p:cNvSpPr>
                      <a:spLocks noChangeShapeType="1"/>
                    </p:cNvSpPr>
                    <p:nvPr/>
                  </p:nvSpPr>
                  <p:spPr bwMode="auto">
                    <a:xfrm>
                      <a:off x="3856" y="1208"/>
                      <a:ext cx="227"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681043" name="Group 83">
                  <a:extLst>
                    <a:ext uri="{FF2B5EF4-FFF2-40B4-BE49-F238E27FC236}">
                      <a16:creationId xmlns:a16="http://schemas.microsoft.com/office/drawing/2014/main" id="{45CBF391-7F0E-6A45-AB23-468D0915A4EC}"/>
                    </a:ext>
                  </a:extLst>
                </p:cNvPr>
                <p:cNvGrpSpPr>
                  <a:grpSpLocks/>
                </p:cNvGrpSpPr>
                <p:nvPr/>
              </p:nvGrpSpPr>
              <p:grpSpPr bwMode="auto">
                <a:xfrm>
                  <a:off x="3631" y="1167"/>
                  <a:ext cx="606" cy="204"/>
                  <a:chOff x="752" y="3292"/>
                  <a:chExt cx="608" cy="204"/>
                </a:xfrm>
              </p:grpSpPr>
              <p:grpSp>
                <p:nvGrpSpPr>
                  <p:cNvPr id="681044" name="Group 84">
                    <a:extLst>
                      <a:ext uri="{FF2B5EF4-FFF2-40B4-BE49-F238E27FC236}">
                        <a16:creationId xmlns:a16="http://schemas.microsoft.com/office/drawing/2014/main" id="{0270D0B9-B28B-C448-A764-55AFFA05F156}"/>
                      </a:ext>
                    </a:extLst>
                  </p:cNvPr>
                  <p:cNvGrpSpPr>
                    <a:grpSpLocks/>
                  </p:cNvGrpSpPr>
                  <p:nvPr/>
                </p:nvGrpSpPr>
                <p:grpSpPr bwMode="auto">
                  <a:xfrm>
                    <a:off x="976" y="3292"/>
                    <a:ext cx="384" cy="204"/>
                    <a:chOff x="1728" y="3552"/>
                    <a:chExt cx="385" cy="204"/>
                  </a:xfrm>
                </p:grpSpPr>
                <p:sp>
                  <p:nvSpPr>
                    <p:cNvPr id="681045" name="Rectangle 85">
                      <a:extLst>
                        <a:ext uri="{FF2B5EF4-FFF2-40B4-BE49-F238E27FC236}">
                          <a16:creationId xmlns:a16="http://schemas.microsoft.com/office/drawing/2014/main" id="{23368DC5-0861-8F49-9A90-AADEE97F595D}"/>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681046" name="Line 86">
                      <a:extLst>
                        <a:ext uri="{FF2B5EF4-FFF2-40B4-BE49-F238E27FC236}">
                          <a16:creationId xmlns:a16="http://schemas.microsoft.com/office/drawing/2014/main" id="{BCE25623-1DBB-6D41-A09C-180F8A76B94D}"/>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047" name="Line 87">
                    <a:extLst>
                      <a:ext uri="{FF2B5EF4-FFF2-40B4-BE49-F238E27FC236}">
                        <a16:creationId xmlns:a16="http://schemas.microsoft.com/office/drawing/2014/main" id="{3033C369-7E35-414D-B9EF-040477399127}"/>
                      </a:ext>
                    </a:extLst>
                  </p:cNvPr>
                  <p:cNvSpPr>
                    <a:spLocks noChangeShapeType="1"/>
                  </p:cNvSpPr>
                  <p:nvPr/>
                </p:nvSpPr>
                <p:spPr bwMode="auto">
                  <a:xfrm>
                    <a:off x="752" y="3392"/>
                    <a:ext cx="227"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48" name="Group 88">
                  <a:extLst>
                    <a:ext uri="{FF2B5EF4-FFF2-40B4-BE49-F238E27FC236}">
                      <a16:creationId xmlns:a16="http://schemas.microsoft.com/office/drawing/2014/main" id="{8B5FB575-0A57-2A42-AAC2-551F587B2905}"/>
                    </a:ext>
                  </a:extLst>
                </p:cNvPr>
                <p:cNvGrpSpPr>
                  <a:grpSpLocks/>
                </p:cNvGrpSpPr>
                <p:nvPr/>
              </p:nvGrpSpPr>
              <p:grpSpPr bwMode="auto">
                <a:xfrm>
                  <a:off x="3639" y="643"/>
                  <a:ext cx="1148" cy="216"/>
                  <a:chOff x="3639" y="643"/>
                  <a:chExt cx="1148" cy="216"/>
                </a:xfrm>
              </p:grpSpPr>
              <p:grpSp>
                <p:nvGrpSpPr>
                  <p:cNvPr id="681049" name="Group 89">
                    <a:extLst>
                      <a:ext uri="{FF2B5EF4-FFF2-40B4-BE49-F238E27FC236}">
                        <a16:creationId xmlns:a16="http://schemas.microsoft.com/office/drawing/2014/main" id="{17FF6133-BD66-F543-AA1A-AA48817365B0}"/>
                      </a:ext>
                    </a:extLst>
                  </p:cNvPr>
                  <p:cNvGrpSpPr>
                    <a:grpSpLocks/>
                  </p:cNvGrpSpPr>
                  <p:nvPr/>
                </p:nvGrpSpPr>
                <p:grpSpPr bwMode="auto">
                  <a:xfrm>
                    <a:off x="4181" y="655"/>
                    <a:ext cx="606" cy="204"/>
                    <a:chOff x="752" y="3292"/>
                    <a:chExt cx="608" cy="204"/>
                  </a:xfrm>
                </p:grpSpPr>
                <p:grpSp>
                  <p:nvGrpSpPr>
                    <p:cNvPr id="681050" name="Group 90">
                      <a:extLst>
                        <a:ext uri="{FF2B5EF4-FFF2-40B4-BE49-F238E27FC236}">
                          <a16:creationId xmlns:a16="http://schemas.microsoft.com/office/drawing/2014/main" id="{9485E63F-BEAA-9D4D-BF57-A76244E2395B}"/>
                        </a:ext>
                      </a:extLst>
                    </p:cNvPr>
                    <p:cNvGrpSpPr>
                      <a:grpSpLocks/>
                    </p:cNvGrpSpPr>
                    <p:nvPr/>
                  </p:nvGrpSpPr>
                  <p:grpSpPr bwMode="auto">
                    <a:xfrm>
                      <a:off x="976" y="3292"/>
                      <a:ext cx="384" cy="204"/>
                      <a:chOff x="1728" y="3552"/>
                      <a:chExt cx="385" cy="204"/>
                    </a:xfrm>
                  </p:grpSpPr>
                  <p:sp>
                    <p:nvSpPr>
                      <p:cNvPr id="681051" name="Rectangle 91">
                        <a:extLst>
                          <a:ext uri="{FF2B5EF4-FFF2-40B4-BE49-F238E27FC236}">
                            <a16:creationId xmlns:a16="http://schemas.microsoft.com/office/drawing/2014/main" id="{4134F24C-377B-7844-8D7C-ECA5EC4E565A}"/>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681052" name="Line 92">
                        <a:extLst>
                          <a:ext uri="{FF2B5EF4-FFF2-40B4-BE49-F238E27FC236}">
                            <a16:creationId xmlns:a16="http://schemas.microsoft.com/office/drawing/2014/main" id="{C3AE1135-121C-5B47-AD2F-EA9F94A8EC47}"/>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053" name="Line 93">
                      <a:extLst>
                        <a:ext uri="{FF2B5EF4-FFF2-40B4-BE49-F238E27FC236}">
                          <a16:creationId xmlns:a16="http://schemas.microsoft.com/office/drawing/2014/main" id="{35878DBB-E634-304F-AD1D-4FFF02D33644}"/>
                        </a:ext>
                      </a:extLst>
                    </p:cNvPr>
                    <p:cNvSpPr>
                      <a:spLocks noChangeShapeType="1"/>
                    </p:cNvSpPr>
                    <p:nvPr/>
                  </p:nvSpPr>
                  <p:spPr bwMode="auto">
                    <a:xfrm>
                      <a:off x="752" y="3392"/>
                      <a:ext cx="227"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54" name="Group 94">
                    <a:extLst>
                      <a:ext uri="{FF2B5EF4-FFF2-40B4-BE49-F238E27FC236}">
                        <a16:creationId xmlns:a16="http://schemas.microsoft.com/office/drawing/2014/main" id="{FBEF3123-181C-8042-9F74-D48FCC85615C}"/>
                      </a:ext>
                    </a:extLst>
                  </p:cNvPr>
                  <p:cNvGrpSpPr>
                    <a:grpSpLocks/>
                  </p:cNvGrpSpPr>
                  <p:nvPr/>
                </p:nvGrpSpPr>
                <p:grpSpPr bwMode="auto">
                  <a:xfrm>
                    <a:off x="3862" y="643"/>
                    <a:ext cx="383" cy="204"/>
                    <a:chOff x="1728" y="3552"/>
                    <a:chExt cx="385" cy="204"/>
                  </a:xfrm>
                </p:grpSpPr>
                <p:sp>
                  <p:nvSpPr>
                    <p:cNvPr id="681055" name="Rectangle 95">
                      <a:extLst>
                        <a:ext uri="{FF2B5EF4-FFF2-40B4-BE49-F238E27FC236}">
                          <a16:creationId xmlns:a16="http://schemas.microsoft.com/office/drawing/2014/main" id="{6C371E2D-73A8-5A4A-A0E1-7981E531407A}"/>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681056" name="Line 96">
                      <a:extLst>
                        <a:ext uri="{FF2B5EF4-FFF2-40B4-BE49-F238E27FC236}">
                          <a16:creationId xmlns:a16="http://schemas.microsoft.com/office/drawing/2014/main" id="{D2D97BAD-392D-994F-9B40-9FC95BF98C4E}"/>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057" name="Line 97">
                    <a:extLst>
                      <a:ext uri="{FF2B5EF4-FFF2-40B4-BE49-F238E27FC236}">
                        <a16:creationId xmlns:a16="http://schemas.microsoft.com/office/drawing/2014/main" id="{FC3E9847-3929-5947-88EA-CE73FA95876C}"/>
                      </a:ext>
                    </a:extLst>
                  </p:cNvPr>
                  <p:cNvSpPr>
                    <a:spLocks noChangeShapeType="1"/>
                  </p:cNvSpPr>
                  <p:nvPr/>
                </p:nvSpPr>
                <p:spPr bwMode="auto">
                  <a:xfrm>
                    <a:off x="3639" y="743"/>
                    <a:ext cx="22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58" name="Group 98">
                  <a:extLst>
                    <a:ext uri="{FF2B5EF4-FFF2-40B4-BE49-F238E27FC236}">
                      <a16:creationId xmlns:a16="http://schemas.microsoft.com/office/drawing/2014/main" id="{10FBB238-3D5E-EB4A-90EF-EC4D65972732}"/>
                    </a:ext>
                  </a:extLst>
                </p:cNvPr>
                <p:cNvGrpSpPr>
                  <a:grpSpLocks/>
                </p:cNvGrpSpPr>
                <p:nvPr/>
              </p:nvGrpSpPr>
              <p:grpSpPr bwMode="auto">
                <a:xfrm>
                  <a:off x="2117" y="119"/>
                  <a:ext cx="1577" cy="1753"/>
                  <a:chOff x="2117" y="119"/>
                  <a:chExt cx="1577" cy="1753"/>
                </a:xfrm>
              </p:grpSpPr>
              <p:sp>
                <p:nvSpPr>
                  <p:cNvPr id="681059" name="Rectangle 99">
                    <a:extLst>
                      <a:ext uri="{FF2B5EF4-FFF2-40B4-BE49-F238E27FC236}">
                        <a16:creationId xmlns:a16="http://schemas.microsoft.com/office/drawing/2014/main" id="{A6FAD88A-2991-6544-832F-F8E3A64E45E9}"/>
                      </a:ext>
                    </a:extLst>
                  </p:cNvPr>
                  <p:cNvSpPr>
                    <a:spLocks noChangeArrowheads="1"/>
                  </p:cNvSpPr>
                  <p:nvPr/>
                </p:nvSpPr>
                <p:spPr bwMode="auto">
                  <a:xfrm>
                    <a:off x="2117" y="1613"/>
                    <a:ext cx="99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MAX_VEX-1</a:t>
                    </a:r>
                  </a:p>
                </p:txBody>
              </p:sp>
              <p:sp>
                <p:nvSpPr>
                  <p:cNvPr id="681060" name="Rectangle 100">
                    <a:extLst>
                      <a:ext uri="{FF2B5EF4-FFF2-40B4-BE49-F238E27FC236}">
                        <a16:creationId xmlns:a16="http://schemas.microsoft.com/office/drawing/2014/main" id="{EB391557-4209-824C-B963-280C254CDDCF}"/>
                      </a:ext>
                    </a:extLst>
                  </p:cNvPr>
                  <p:cNvSpPr>
                    <a:spLocks noChangeArrowheads="1"/>
                  </p:cNvSpPr>
                  <p:nvPr/>
                </p:nvSpPr>
                <p:spPr bwMode="auto">
                  <a:xfrm>
                    <a:off x="2880" y="119"/>
                    <a:ext cx="226" cy="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1000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a:p>
                    <a:pPr algn="ctr" fontAlgn="base">
                      <a:spcBef>
                        <a:spcPct val="1000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a:p>
                    <a:pPr algn="ctr" fontAlgn="base">
                      <a:spcBef>
                        <a:spcPct val="1000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a:p>
                    <a:pPr algn="ctr" fontAlgn="base">
                      <a:spcBef>
                        <a:spcPct val="1000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a:p>
                    <a:pPr algn="ctr" fontAlgn="base">
                      <a:spcBef>
                        <a:spcPct val="1000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grpSp>
                <p:nvGrpSpPr>
                  <p:cNvPr id="681061" name="Group 101">
                    <a:extLst>
                      <a:ext uri="{FF2B5EF4-FFF2-40B4-BE49-F238E27FC236}">
                        <a16:creationId xmlns:a16="http://schemas.microsoft.com/office/drawing/2014/main" id="{3B80D5EA-AF62-FE48-BF2F-E6495CB56972}"/>
                      </a:ext>
                    </a:extLst>
                  </p:cNvPr>
                  <p:cNvGrpSpPr>
                    <a:grpSpLocks/>
                  </p:cNvGrpSpPr>
                  <p:nvPr/>
                </p:nvGrpSpPr>
                <p:grpSpPr bwMode="auto">
                  <a:xfrm>
                    <a:off x="3152" y="123"/>
                    <a:ext cx="542" cy="1749"/>
                    <a:chOff x="3152" y="123"/>
                    <a:chExt cx="542" cy="1749"/>
                  </a:xfrm>
                </p:grpSpPr>
                <p:grpSp>
                  <p:nvGrpSpPr>
                    <p:cNvPr id="681062" name="Group 102">
                      <a:extLst>
                        <a:ext uri="{FF2B5EF4-FFF2-40B4-BE49-F238E27FC236}">
                          <a16:creationId xmlns:a16="http://schemas.microsoft.com/office/drawing/2014/main" id="{50E3B8E4-D6DA-F049-A078-760E1912D99E}"/>
                        </a:ext>
                      </a:extLst>
                    </p:cNvPr>
                    <p:cNvGrpSpPr>
                      <a:grpSpLocks/>
                    </p:cNvGrpSpPr>
                    <p:nvPr/>
                  </p:nvGrpSpPr>
                  <p:grpSpPr bwMode="auto">
                    <a:xfrm>
                      <a:off x="3152" y="123"/>
                      <a:ext cx="542" cy="249"/>
                      <a:chOff x="3152" y="123"/>
                      <a:chExt cx="542" cy="249"/>
                    </a:xfrm>
                  </p:grpSpPr>
                  <p:sp>
                    <p:nvSpPr>
                      <p:cNvPr id="681063" name="Rectangle 103">
                        <a:extLst>
                          <a:ext uri="{FF2B5EF4-FFF2-40B4-BE49-F238E27FC236}">
                            <a16:creationId xmlns:a16="http://schemas.microsoft.com/office/drawing/2014/main" id="{BDEE24D7-10F8-E242-85FE-AF51C8C80620}"/>
                          </a:ext>
                        </a:extLst>
                      </p:cNvPr>
                      <p:cNvSpPr>
                        <a:spLocks noChangeArrowheads="1"/>
                      </p:cNvSpPr>
                      <p:nvPr/>
                    </p:nvSpPr>
                    <p:spPr bwMode="auto">
                      <a:xfrm>
                        <a:off x="3152" y="123"/>
                        <a:ext cx="542"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p>
                    </p:txBody>
                  </p:sp>
                  <p:sp>
                    <p:nvSpPr>
                      <p:cNvPr id="681064" name="Line 104">
                        <a:extLst>
                          <a:ext uri="{FF2B5EF4-FFF2-40B4-BE49-F238E27FC236}">
                            <a16:creationId xmlns:a16="http://schemas.microsoft.com/office/drawing/2014/main" id="{B2738354-A588-7840-B815-F51735DB39F2}"/>
                          </a:ext>
                        </a:extLst>
                      </p:cNvPr>
                      <p:cNvSpPr>
                        <a:spLocks noChangeShapeType="1"/>
                      </p:cNvSpPr>
                      <p:nvPr/>
                    </p:nvSpPr>
                    <p:spPr bwMode="auto">
                      <a:xfrm>
                        <a:off x="3470" y="123"/>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65" name="Group 105">
                      <a:extLst>
                        <a:ext uri="{FF2B5EF4-FFF2-40B4-BE49-F238E27FC236}">
                          <a16:creationId xmlns:a16="http://schemas.microsoft.com/office/drawing/2014/main" id="{EEE2FA12-9EA9-F549-8726-CB2BE3840955}"/>
                        </a:ext>
                      </a:extLst>
                    </p:cNvPr>
                    <p:cNvGrpSpPr>
                      <a:grpSpLocks/>
                    </p:cNvGrpSpPr>
                    <p:nvPr/>
                  </p:nvGrpSpPr>
                  <p:grpSpPr bwMode="auto">
                    <a:xfrm>
                      <a:off x="3152" y="371"/>
                      <a:ext cx="542" cy="249"/>
                      <a:chOff x="3152" y="371"/>
                      <a:chExt cx="542" cy="249"/>
                    </a:xfrm>
                  </p:grpSpPr>
                  <p:sp>
                    <p:nvSpPr>
                      <p:cNvPr id="681066" name="Rectangle 106">
                        <a:extLst>
                          <a:ext uri="{FF2B5EF4-FFF2-40B4-BE49-F238E27FC236}">
                            <a16:creationId xmlns:a16="http://schemas.microsoft.com/office/drawing/2014/main" id="{0BFEE495-180D-1B41-BE39-2706429E8E41}"/>
                          </a:ext>
                        </a:extLst>
                      </p:cNvPr>
                      <p:cNvSpPr>
                        <a:spLocks noChangeArrowheads="1"/>
                      </p:cNvSpPr>
                      <p:nvPr/>
                    </p:nvSpPr>
                    <p:spPr bwMode="auto">
                      <a:xfrm>
                        <a:off x="3152" y="371"/>
                        <a:ext cx="542"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p>
                    </p:txBody>
                  </p:sp>
                  <p:sp>
                    <p:nvSpPr>
                      <p:cNvPr id="681067" name="Line 107">
                        <a:extLst>
                          <a:ext uri="{FF2B5EF4-FFF2-40B4-BE49-F238E27FC236}">
                            <a16:creationId xmlns:a16="http://schemas.microsoft.com/office/drawing/2014/main" id="{235E1B5F-7D9C-D84C-BBE3-30CA89BF4AD6}"/>
                          </a:ext>
                        </a:extLst>
                      </p:cNvPr>
                      <p:cNvSpPr>
                        <a:spLocks noChangeShapeType="1"/>
                      </p:cNvSpPr>
                      <p:nvPr/>
                    </p:nvSpPr>
                    <p:spPr bwMode="auto">
                      <a:xfrm>
                        <a:off x="3470" y="371"/>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68" name="Group 108">
                      <a:extLst>
                        <a:ext uri="{FF2B5EF4-FFF2-40B4-BE49-F238E27FC236}">
                          <a16:creationId xmlns:a16="http://schemas.microsoft.com/office/drawing/2014/main" id="{0F3F8BD0-8139-424E-B920-E276974F4CD1}"/>
                        </a:ext>
                      </a:extLst>
                    </p:cNvPr>
                    <p:cNvGrpSpPr>
                      <a:grpSpLocks/>
                    </p:cNvGrpSpPr>
                    <p:nvPr/>
                  </p:nvGrpSpPr>
                  <p:grpSpPr bwMode="auto">
                    <a:xfrm>
                      <a:off x="3152" y="618"/>
                      <a:ext cx="542" cy="249"/>
                      <a:chOff x="3152" y="618"/>
                      <a:chExt cx="542" cy="249"/>
                    </a:xfrm>
                  </p:grpSpPr>
                  <p:sp>
                    <p:nvSpPr>
                      <p:cNvPr id="681069" name="Rectangle 109">
                        <a:extLst>
                          <a:ext uri="{FF2B5EF4-FFF2-40B4-BE49-F238E27FC236}">
                            <a16:creationId xmlns:a16="http://schemas.microsoft.com/office/drawing/2014/main" id="{4F570F88-AAF8-3A47-84F0-C06C88B7F85C}"/>
                          </a:ext>
                        </a:extLst>
                      </p:cNvPr>
                      <p:cNvSpPr>
                        <a:spLocks noChangeArrowheads="1"/>
                      </p:cNvSpPr>
                      <p:nvPr/>
                    </p:nvSpPr>
                    <p:spPr bwMode="auto">
                      <a:xfrm>
                        <a:off x="3152" y="618"/>
                        <a:ext cx="542"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p>
                    </p:txBody>
                  </p:sp>
                  <p:sp>
                    <p:nvSpPr>
                      <p:cNvPr id="681070" name="Line 110">
                        <a:extLst>
                          <a:ext uri="{FF2B5EF4-FFF2-40B4-BE49-F238E27FC236}">
                            <a16:creationId xmlns:a16="http://schemas.microsoft.com/office/drawing/2014/main" id="{0F8F8E50-4897-DB42-A045-170B4909C080}"/>
                          </a:ext>
                        </a:extLst>
                      </p:cNvPr>
                      <p:cNvSpPr>
                        <a:spLocks noChangeShapeType="1"/>
                      </p:cNvSpPr>
                      <p:nvPr/>
                    </p:nvSpPr>
                    <p:spPr bwMode="auto">
                      <a:xfrm>
                        <a:off x="3470" y="61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71" name="Group 111">
                      <a:extLst>
                        <a:ext uri="{FF2B5EF4-FFF2-40B4-BE49-F238E27FC236}">
                          <a16:creationId xmlns:a16="http://schemas.microsoft.com/office/drawing/2014/main" id="{FAF02B2D-6725-F24B-8512-6795896B098B}"/>
                        </a:ext>
                      </a:extLst>
                    </p:cNvPr>
                    <p:cNvGrpSpPr>
                      <a:grpSpLocks/>
                    </p:cNvGrpSpPr>
                    <p:nvPr/>
                  </p:nvGrpSpPr>
                  <p:grpSpPr bwMode="auto">
                    <a:xfrm>
                      <a:off x="3152" y="866"/>
                      <a:ext cx="542" cy="249"/>
                      <a:chOff x="3152" y="866"/>
                      <a:chExt cx="542" cy="249"/>
                    </a:xfrm>
                  </p:grpSpPr>
                  <p:sp>
                    <p:nvSpPr>
                      <p:cNvPr id="681072" name="Rectangle 112">
                        <a:extLst>
                          <a:ext uri="{FF2B5EF4-FFF2-40B4-BE49-F238E27FC236}">
                            <a16:creationId xmlns:a16="http://schemas.microsoft.com/office/drawing/2014/main" id="{73A079CF-EC22-C243-A6E1-26F7CA2BAEA2}"/>
                          </a:ext>
                        </a:extLst>
                      </p:cNvPr>
                      <p:cNvSpPr>
                        <a:spLocks noChangeArrowheads="1"/>
                      </p:cNvSpPr>
                      <p:nvPr/>
                    </p:nvSpPr>
                    <p:spPr bwMode="auto">
                      <a:xfrm>
                        <a:off x="3152" y="866"/>
                        <a:ext cx="542"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sp>
                    <p:nvSpPr>
                      <p:cNvPr id="681073" name="Line 113">
                        <a:extLst>
                          <a:ext uri="{FF2B5EF4-FFF2-40B4-BE49-F238E27FC236}">
                            <a16:creationId xmlns:a16="http://schemas.microsoft.com/office/drawing/2014/main" id="{4AD0B336-292F-7F45-B865-00128722BD76}"/>
                          </a:ext>
                        </a:extLst>
                      </p:cNvPr>
                      <p:cNvSpPr>
                        <a:spLocks noChangeShapeType="1"/>
                      </p:cNvSpPr>
                      <p:nvPr/>
                    </p:nvSpPr>
                    <p:spPr bwMode="auto">
                      <a:xfrm>
                        <a:off x="3470" y="866"/>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74" name="Group 114">
                      <a:extLst>
                        <a:ext uri="{FF2B5EF4-FFF2-40B4-BE49-F238E27FC236}">
                          <a16:creationId xmlns:a16="http://schemas.microsoft.com/office/drawing/2014/main" id="{844C0ECC-BDDD-7B40-AB32-337873EDC478}"/>
                        </a:ext>
                      </a:extLst>
                    </p:cNvPr>
                    <p:cNvGrpSpPr>
                      <a:grpSpLocks/>
                    </p:cNvGrpSpPr>
                    <p:nvPr/>
                  </p:nvGrpSpPr>
                  <p:grpSpPr bwMode="auto">
                    <a:xfrm>
                      <a:off x="3152" y="1114"/>
                      <a:ext cx="542" cy="249"/>
                      <a:chOff x="3152" y="1114"/>
                      <a:chExt cx="542" cy="249"/>
                    </a:xfrm>
                  </p:grpSpPr>
                  <p:sp>
                    <p:nvSpPr>
                      <p:cNvPr id="681075" name="Rectangle 115">
                        <a:extLst>
                          <a:ext uri="{FF2B5EF4-FFF2-40B4-BE49-F238E27FC236}">
                            <a16:creationId xmlns:a16="http://schemas.microsoft.com/office/drawing/2014/main" id="{408776C0-FB27-2C44-A6E3-AD5BC8CD6E31}"/>
                          </a:ext>
                        </a:extLst>
                      </p:cNvPr>
                      <p:cNvSpPr>
                        <a:spLocks noChangeArrowheads="1"/>
                      </p:cNvSpPr>
                      <p:nvPr/>
                    </p:nvSpPr>
                    <p:spPr bwMode="auto">
                      <a:xfrm>
                        <a:off x="3152" y="1114"/>
                        <a:ext cx="542"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p>
                    </p:txBody>
                  </p:sp>
                  <p:sp>
                    <p:nvSpPr>
                      <p:cNvPr id="681076" name="Line 116">
                        <a:extLst>
                          <a:ext uri="{FF2B5EF4-FFF2-40B4-BE49-F238E27FC236}">
                            <a16:creationId xmlns:a16="http://schemas.microsoft.com/office/drawing/2014/main" id="{6CC38D7F-D2A6-5344-9552-74F4F033DC95}"/>
                          </a:ext>
                        </a:extLst>
                      </p:cNvPr>
                      <p:cNvSpPr>
                        <a:spLocks noChangeShapeType="1"/>
                      </p:cNvSpPr>
                      <p:nvPr/>
                    </p:nvSpPr>
                    <p:spPr bwMode="auto">
                      <a:xfrm>
                        <a:off x="3470" y="1114"/>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77" name="Group 117">
                      <a:extLst>
                        <a:ext uri="{FF2B5EF4-FFF2-40B4-BE49-F238E27FC236}">
                          <a16:creationId xmlns:a16="http://schemas.microsoft.com/office/drawing/2014/main" id="{3EE222BD-ECA6-584B-9156-C2EF33293F68}"/>
                        </a:ext>
                      </a:extLst>
                    </p:cNvPr>
                    <p:cNvGrpSpPr>
                      <a:grpSpLocks/>
                    </p:cNvGrpSpPr>
                    <p:nvPr/>
                  </p:nvGrpSpPr>
                  <p:grpSpPr bwMode="auto">
                    <a:xfrm>
                      <a:off x="3152" y="1367"/>
                      <a:ext cx="542" cy="249"/>
                      <a:chOff x="3152" y="1367"/>
                      <a:chExt cx="542" cy="249"/>
                    </a:xfrm>
                  </p:grpSpPr>
                  <p:sp>
                    <p:nvSpPr>
                      <p:cNvPr id="681078" name="Rectangle 118">
                        <a:extLst>
                          <a:ext uri="{FF2B5EF4-FFF2-40B4-BE49-F238E27FC236}">
                            <a16:creationId xmlns:a16="http://schemas.microsoft.com/office/drawing/2014/main" id="{7A860C1A-1391-0041-B66B-A6F23E80898C}"/>
                          </a:ext>
                        </a:extLst>
                      </p:cNvPr>
                      <p:cNvSpPr>
                        <a:spLocks noChangeArrowheads="1"/>
                      </p:cNvSpPr>
                      <p:nvPr/>
                    </p:nvSpPr>
                    <p:spPr bwMode="auto">
                      <a:xfrm>
                        <a:off x="3152" y="1367"/>
                        <a:ext cx="542"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宋体" panose="02010600030101010101" pitchFamily="2" charset="-122"/>
                            <a:ea typeface="宋体" panose="02010600030101010101" pitchFamily="2" charset="-122"/>
                          </a:rPr>
                          <a:t>┇ ┇</a:t>
                        </a:r>
                        <a:endParaRPr kumimoji="1" lang="zh-CN" altLang="en-US" sz="2400" b="1" baseline="-20000">
                          <a:solidFill>
                            <a:srgbClr val="FFFFFF"/>
                          </a:solidFill>
                          <a:latin typeface="宋体" panose="02010600030101010101" pitchFamily="2" charset="-122"/>
                          <a:ea typeface="宋体" panose="02010600030101010101" pitchFamily="2" charset="-122"/>
                        </a:endParaRPr>
                      </a:p>
                    </p:txBody>
                  </p:sp>
                  <p:sp>
                    <p:nvSpPr>
                      <p:cNvPr id="681079" name="Line 119">
                        <a:extLst>
                          <a:ext uri="{FF2B5EF4-FFF2-40B4-BE49-F238E27FC236}">
                            <a16:creationId xmlns:a16="http://schemas.microsoft.com/office/drawing/2014/main" id="{035FA984-B111-1446-8C6F-F6765F0A431C}"/>
                          </a:ext>
                        </a:extLst>
                      </p:cNvPr>
                      <p:cNvSpPr>
                        <a:spLocks noChangeShapeType="1"/>
                      </p:cNvSpPr>
                      <p:nvPr/>
                    </p:nvSpPr>
                    <p:spPr bwMode="auto">
                      <a:xfrm>
                        <a:off x="3470" y="136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080" name="Rectangle 120">
                      <a:extLst>
                        <a:ext uri="{FF2B5EF4-FFF2-40B4-BE49-F238E27FC236}">
                          <a16:creationId xmlns:a16="http://schemas.microsoft.com/office/drawing/2014/main" id="{5957F72A-3366-C64A-81D1-88A635F6142E}"/>
                        </a:ext>
                      </a:extLst>
                    </p:cNvPr>
                    <p:cNvSpPr>
                      <a:spLocks noChangeArrowheads="1"/>
                    </p:cNvSpPr>
                    <p:nvPr/>
                  </p:nvSpPr>
                  <p:spPr bwMode="auto">
                    <a:xfrm>
                      <a:off x="3152" y="1623"/>
                      <a:ext cx="542" cy="24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baseline="-20000">
                        <a:solidFill>
                          <a:srgbClr val="FFFFFF"/>
                        </a:solidFill>
                        <a:latin typeface="Times New Roman" panose="02020603050405020304" pitchFamily="18" charset="0"/>
                        <a:ea typeface="宋体" panose="02010600030101010101" pitchFamily="2" charset="-122"/>
                      </a:endParaRPr>
                    </a:p>
                  </p:txBody>
                </p:sp>
              </p:grpSp>
            </p:grpSp>
          </p:grpSp>
        </p:grpSp>
        <p:grpSp>
          <p:nvGrpSpPr>
            <p:cNvPr id="681081" name="Group 121">
              <a:extLst>
                <a:ext uri="{FF2B5EF4-FFF2-40B4-BE49-F238E27FC236}">
                  <a16:creationId xmlns:a16="http://schemas.microsoft.com/office/drawing/2014/main" id="{74C775F8-D65C-E646-A0B4-04FEAFE91377}"/>
                </a:ext>
              </a:extLst>
            </p:cNvPr>
            <p:cNvGrpSpPr>
              <a:grpSpLocks/>
            </p:cNvGrpSpPr>
            <p:nvPr/>
          </p:nvGrpSpPr>
          <p:grpSpPr bwMode="auto">
            <a:xfrm>
              <a:off x="386" y="2455"/>
              <a:ext cx="4717" cy="1746"/>
              <a:chOff x="113" y="2364"/>
              <a:chExt cx="4717" cy="1746"/>
            </a:xfrm>
          </p:grpSpPr>
          <p:grpSp>
            <p:nvGrpSpPr>
              <p:cNvPr id="681082" name="Group 122">
                <a:extLst>
                  <a:ext uri="{FF2B5EF4-FFF2-40B4-BE49-F238E27FC236}">
                    <a16:creationId xmlns:a16="http://schemas.microsoft.com/office/drawing/2014/main" id="{231F07AC-AFE2-134F-B950-66FE80F7DFCB}"/>
                  </a:ext>
                </a:extLst>
              </p:cNvPr>
              <p:cNvGrpSpPr>
                <a:grpSpLocks/>
              </p:cNvGrpSpPr>
              <p:nvPr/>
            </p:nvGrpSpPr>
            <p:grpSpPr bwMode="auto">
              <a:xfrm>
                <a:off x="113" y="2395"/>
                <a:ext cx="2061" cy="1715"/>
                <a:chOff x="3699" y="2208"/>
                <a:chExt cx="2061" cy="1715"/>
              </a:xfrm>
            </p:grpSpPr>
            <p:sp>
              <p:nvSpPr>
                <p:cNvPr id="681083" name="Rectangle 123">
                  <a:extLst>
                    <a:ext uri="{FF2B5EF4-FFF2-40B4-BE49-F238E27FC236}">
                      <a16:creationId xmlns:a16="http://schemas.microsoft.com/office/drawing/2014/main" id="{0537662C-3B61-E244-A947-5496C3EA06C2}"/>
                    </a:ext>
                  </a:extLst>
                </p:cNvPr>
                <p:cNvSpPr>
                  <a:spLocks noChangeArrowheads="1"/>
                </p:cNvSpPr>
                <p:nvPr/>
              </p:nvSpPr>
              <p:spPr bwMode="auto">
                <a:xfrm>
                  <a:off x="4032" y="3696"/>
                  <a:ext cx="142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7-29  </a:t>
                  </a:r>
                  <a:r>
                    <a:rPr kumimoji="1" lang="zh-CN" altLang="en-US" sz="2000" b="1">
                      <a:solidFill>
                        <a:srgbClr val="FFFFFF"/>
                      </a:solidFill>
                      <a:latin typeface="Times New Roman" panose="02020603050405020304" pitchFamily="18" charset="0"/>
                      <a:ea typeface="宋体" panose="02010600030101010101" pitchFamily="2" charset="-122"/>
                    </a:rPr>
                    <a:t>带权有向图</a:t>
                  </a:r>
                </a:p>
              </p:txBody>
            </p:sp>
            <p:grpSp>
              <p:nvGrpSpPr>
                <p:cNvPr id="681084" name="Group 124">
                  <a:extLst>
                    <a:ext uri="{FF2B5EF4-FFF2-40B4-BE49-F238E27FC236}">
                      <a16:creationId xmlns:a16="http://schemas.microsoft.com/office/drawing/2014/main" id="{A62C26B8-E286-3440-A784-50851A739DF6}"/>
                    </a:ext>
                  </a:extLst>
                </p:cNvPr>
                <p:cNvGrpSpPr>
                  <a:grpSpLocks/>
                </p:cNvGrpSpPr>
                <p:nvPr/>
              </p:nvGrpSpPr>
              <p:grpSpPr bwMode="auto">
                <a:xfrm>
                  <a:off x="3699" y="2208"/>
                  <a:ext cx="2061" cy="1424"/>
                  <a:chOff x="3699" y="2208"/>
                  <a:chExt cx="2061" cy="1424"/>
                </a:xfrm>
              </p:grpSpPr>
              <p:sp>
                <p:nvSpPr>
                  <p:cNvPr id="681085" name="Oval 125">
                    <a:extLst>
                      <a:ext uri="{FF2B5EF4-FFF2-40B4-BE49-F238E27FC236}">
                        <a16:creationId xmlns:a16="http://schemas.microsoft.com/office/drawing/2014/main" id="{74246E38-B3F7-DF43-BEBD-3B24CBE02DEB}"/>
                      </a:ext>
                    </a:extLst>
                  </p:cNvPr>
                  <p:cNvSpPr>
                    <a:spLocks noChangeArrowheads="1"/>
                  </p:cNvSpPr>
                  <p:nvPr/>
                </p:nvSpPr>
                <p:spPr bwMode="auto">
                  <a:xfrm>
                    <a:off x="4739" y="2296"/>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2</a:t>
                    </a:r>
                  </a:p>
                </p:txBody>
              </p:sp>
              <p:sp>
                <p:nvSpPr>
                  <p:cNvPr id="681086" name="Oval 126">
                    <a:extLst>
                      <a:ext uri="{FF2B5EF4-FFF2-40B4-BE49-F238E27FC236}">
                        <a16:creationId xmlns:a16="http://schemas.microsoft.com/office/drawing/2014/main" id="{BF3A11D0-0B20-CE4A-AC75-E02DF9572CDD}"/>
                      </a:ext>
                    </a:extLst>
                  </p:cNvPr>
                  <p:cNvSpPr>
                    <a:spLocks noChangeArrowheads="1"/>
                  </p:cNvSpPr>
                  <p:nvPr/>
                </p:nvSpPr>
                <p:spPr bwMode="auto">
                  <a:xfrm>
                    <a:off x="5443" y="2752"/>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4</a:t>
                    </a:r>
                  </a:p>
                </p:txBody>
              </p:sp>
              <p:sp>
                <p:nvSpPr>
                  <p:cNvPr id="681087" name="Oval 127">
                    <a:extLst>
                      <a:ext uri="{FF2B5EF4-FFF2-40B4-BE49-F238E27FC236}">
                        <a16:creationId xmlns:a16="http://schemas.microsoft.com/office/drawing/2014/main" id="{6E0EAAE1-FE48-B14B-82E5-88A87B680B61}"/>
                      </a:ext>
                    </a:extLst>
                  </p:cNvPr>
                  <p:cNvSpPr>
                    <a:spLocks noChangeArrowheads="1"/>
                  </p:cNvSpPr>
                  <p:nvPr/>
                </p:nvSpPr>
                <p:spPr bwMode="auto">
                  <a:xfrm>
                    <a:off x="3811" y="3216"/>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5</a:t>
                    </a:r>
                  </a:p>
                </p:txBody>
              </p:sp>
              <p:sp>
                <p:nvSpPr>
                  <p:cNvPr id="681088" name="Oval 128">
                    <a:extLst>
                      <a:ext uri="{FF2B5EF4-FFF2-40B4-BE49-F238E27FC236}">
                        <a16:creationId xmlns:a16="http://schemas.microsoft.com/office/drawing/2014/main" id="{24A340E1-74F3-A848-9024-C7D30FDF9D0C}"/>
                      </a:ext>
                    </a:extLst>
                  </p:cNvPr>
                  <p:cNvSpPr>
                    <a:spLocks noChangeArrowheads="1"/>
                  </p:cNvSpPr>
                  <p:nvPr/>
                </p:nvSpPr>
                <p:spPr bwMode="auto">
                  <a:xfrm>
                    <a:off x="4787" y="3216"/>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6</a:t>
                    </a:r>
                  </a:p>
                </p:txBody>
              </p:sp>
              <p:sp>
                <p:nvSpPr>
                  <p:cNvPr id="681089" name="Oval 129">
                    <a:extLst>
                      <a:ext uri="{FF2B5EF4-FFF2-40B4-BE49-F238E27FC236}">
                        <a16:creationId xmlns:a16="http://schemas.microsoft.com/office/drawing/2014/main" id="{B99E10AE-25EF-9E47-B576-8AD6B01B926B}"/>
                      </a:ext>
                    </a:extLst>
                  </p:cNvPr>
                  <p:cNvSpPr>
                    <a:spLocks noChangeArrowheads="1"/>
                  </p:cNvSpPr>
                  <p:nvPr/>
                </p:nvSpPr>
                <p:spPr bwMode="auto">
                  <a:xfrm>
                    <a:off x="3811" y="2288"/>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1</a:t>
                    </a:r>
                  </a:p>
                </p:txBody>
              </p:sp>
              <p:grpSp>
                <p:nvGrpSpPr>
                  <p:cNvPr id="681090" name="Group 130">
                    <a:extLst>
                      <a:ext uri="{FF2B5EF4-FFF2-40B4-BE49-F238E27FC236}">
                        <a16:creationId xmlns:a16="http://schemas.microsoft.com/office/drawing/2014/main" id="{BDECDC24-A0B8-0E4D-A1E4-23D27F7C5E77}"/>
                      </a:ext>
                    </a:extLst>
                  </p:cNvPr>
                  <p:cNvGrpSpPr>
                    <a:grpSpLocks/>
                  </p:cNvGrpSpPr>
                  <p:nvPr/>
                </p:nvGrpSpPr>
                <p:grpSpPr bwMode="auto">
                  <a:xfrm>
                    <a:off x="3699" y="2560"/>
                    <a:ext cx="272" cy="657"/>
                    <a:chOff x="3472" y="2864"/>
                    <a:chExt cx="272" cy="657"/>
                  </a:xfrm>
                </p:grpSpPr>
                <p:sp>
                  <p:nvSpPr>
                    <p:cNvPr id="681091" name="Rectangle 131">
                      <a:extLst>
                        <a:ext uri="{FF2B5EF4-FFF2-40B4-BE49-F238E27FC236}">
                          <a16:creationId xmlns:a16="http://schemas.microsoft.com/office/drawing/2014/main" id="{D3371756-9C3C-DC45-A874-6B737E47DFD6}"/>
                        </a:ext>
                      </a:extLst>
                    </p:cNvPr>
                    <p:cNvSpPr>
                      <a:spLocks noChangeArrowheads="1"/>
                    </p:cNvSpPr>
                    <p:nvPr/>
                  </p:nvSpPr>
                  <p:spPr bwMode="auto">
                    <a:xfrm>
                      <a:off x="3472" y="3085"/>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10</a:t>
                      </a:r>
                    </a:p>
                  </p:txBody>
                </p:sp>
                <p:sp>
                  <p:nvSpPr>
                    <p:cNvPr id="681092" name="Line 132">
                      <a:extLst>
                        <a:ext uri="{FF2B5EF4-FFF2-40B4-BE49-F238E27FC236}">
                          <a16:creationId xmlns:a16="http://schemas.microsoft.com/office/drawing/2014/main" id="{F9CBABEC-8546-1B45-B4BA-DAFDE0FB0228}"/>
                        </a:ext>
                      </a:extLst>
                    </p:cNvPr>
                    <p:cNvSpPr>
                      <a:spLocks noChangeShapeType="1"/>
                    </p:cNvSpPr>
                    <p:nvPr/>
                  </p:nvSpPr>
                  <p:spPr bwMode="auto">
                    <a:xfrm flipV="1">
                      <a:off x="3744" y="2864"/>
                      <a:ext cx="0" cy="65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93" name="Group 133">
                    <a:extLst>
                      <a:ext uri="{FF2B5EF4-FFF2-40B4-BE49-F238E27FC236}">
                        <a16:creationId xmlns:a16="http://schemas.microsoft.com/office/drawing/2014/main" id="{86219838-F1DF-1040-AEEF-77BE7064033D}"/>
                      </a:ext>
                    </a:extLst>
                  </p:cNvPr>
                  <p:cNvGrpSpPr>
                    <a:grpSpLocks/>
                  </p:cNvGrpSpPr>
                  <p:nvPr/>
                </p:nvGrpSpPr>
                <p:grpSpPr bwMode="auto">
                  <a:xfrm>
                    <a:off x="4131" y="2208"/>
                    <a:ext cx="612" cy="227"/>
                    <a:chOff x="3904" y="2512"/>
                    <a:chExt cx="612" cy="227"/>
                  </a:xfrm>
                </p:grpSpPr>
                <p:sp>
                  <p:nvSpPr>
                    <p:cNvPr id="681094" name="Rectangle 134">
                      <a:extLst>
                        <a:ext uri="{FF2B5EF4-FFF2-40B4-BE49-F238E27FC236}">
                          <a16:creationId xmlns:a16="http://schemas.microsoft.com/office/drawing/2014/main" id="{32807F40-48DC-D84B-914B-A81DC2F19501}"/>
                        </a:ext>
                      </a:extLst>
                    </p:cNvPr>
                    <p:cNvSpPr>
                      <a:spLocks noChangeArrowheads="1"/>
                    </p:cNvSpPr>
                    <p:nvPr/>
                  </p:nvSpPr>
                  <p:spPr bwMode="auto">
                    <a:xfrm>
                      <a:off x="4080" y="2512"/>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10</a:t>
                      </a:r>
                    </a:p>
                  </p:txBody>
                </p:sp>
                <p:sp>
                  <p:nvSpPr>
                    <p:cNvPr id="681095" name="Line 135">
                      <a:extLst>
                        <a:ext uri="{FF2B5EF4-FFF2-40B4-BE49-F238E27FC236}">
                          <a16:creationId xmlns:a16="http://schemas.microsoft.com/office/drawing/2014/main" id="{36147935-C403-F047-939A-1F3414D38919}"/>
                        </a:ext>
                      </a:extLst>
                    </p:cNvPr>
                    <p:cNvSpPr>
                      <a:spLocks noChangeShapeType="1"/>
                    </p:cNvSpPr>
                    <p:nvPr/>
                  </p:nvSpPr>
                  <p:spPr bwMode="auto">
                    <a:xfrm>
                      <a:off x="3904" y="2736"/>
                      <a:ext cx="612"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096" name="Group 136">
                    <a:extLst>
                      <a:ext uri="{FF2B5EF4-FFF2-40B4-BE49-F238E27FC236}">
                        <a16:creationId xmlns:a16="http://schemas.microsoft.com/office/drawing/2014/main" id="{4A10A52D-61BD-EB49-9E45-F0772188F40B}"/>
                      </a:ext>
                    </a:extLst>
                  </p:cNvPr>
                  <p:cNvGrpSpPr>
                    <a:grpSpLocks/>
                  </p:cNvGrpSpPr>
                  <p:nvPr/>
                </p:nvGrpSpPr>
                <p:grpSpPr bwMode="auto">
                  <a:xfrm>
                    <a:off x="4067" y="2480"/>
                    <a:ext cx="440" cy="320"/>
                    <a:chOff x="3840" y="2784"/>
                    <a:chExt cx="440" cy="320"/>
                  </a:xfrm>
                </p:grpSpPr>
                <p:sp>
                  <p:nvSpPr>
                    <p:cNvPr id="681097" name="Line 137">
                      <a:extLst>
                        <a:ext uri="{FF2B5EF4-FFF2-40B4-BE49-F238E27FC236}">
                          <a16:creationId xmlns:a16="http://schemas.microsoft.com/office/drawing/2014/main" id="{30729A3A-E1C0-2145-9AD6-A8134B969231}"/>
                        </a:ext>
                      </a:extLst>
                    </p:cNvPr>
                    <p:cNvSpPr>
                      <a:spLocks noChangeShapeType="1"/>
                    </p:cNvSpPr>
                    <p:nvPr/>
                  </p:nvSpPr>
                  <p:spPr bwMode="auto">
                    <a:xfrm>
                      <a:off x="3840" y="2832"/>
                      <a:ext cx="408" cy="27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1098" name="Rectangle 138">
                      <a:extLst>
                        <a:ext uri="{FF2B5EF4-FFF2-40B4-BE49-F238E27FC236}">
                          <a16:creationId xmlns:a16="http://schemas.microsoft.com/office/drawing/2014/main" id="{29ECD9FE-B00F-F448-BB11-A3EF53E815BA}"/>
                        </a:ext>
                      </a:extLst>
                    </p:cNvPr>
                    <p:cNvSpPr>
                      <a:spLocks noChangeArrowheads="1"/>
                    </p:cNvSpPr>
                    <p:nvPr/>
                  </p:nvSpPr>
                  <p:spPr bwMode="auto">
                    <a:xfrm>
                      <a:off x="4008" y="2784"/>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15</a:t>
                      </a:r>
                    </a:p>
                  </p:txBody>
                </p:sp>
              </p:grpSp>
              <p:grpSp>
                <p:nvGrpSpPr>
                  <p:cNvPr id="681099" name="Group 139">
                    <a:extLst>
                      <a:ext uri="{FF2B5EF4-FFF2-40B4-BE49-F238E27FC236}">
                        <a16:creationId xmlns:a16="http://schemas.microsoft.com/office/drawing/2014/main" id="{00F01E94-5BBD-C541-BB6E-CEC974F0185F}"/>
                      </a:ext>
                    </a:extLst>
                  </p:cNvPr>
                  <p:cNvGrpSpPr>
                    <a:grpSpLocks/>
                  </p:cNvGrpSpPr>
                  <p:nvPr/>
                </p:nvGrpSpPr>
                <p:grpSpPr bwMode="auto">
                  <a:xfrm>
                    <a:off x="4067" y="2952"/>
                    <a:ext cx="363" cy="292"/>
                    <a:chOff x="3840" y="3256"/>
                    <a:chExt cx="363" cy="292"/>
                  </a:xfrm>
                </p:grpSpPr>
                <p:sp>
                  <p:nvSpPr>
                    <p:cNvPr id="681100" name="Line 140">
                      <a:extLst>
                        <a:ext uri="{FF2B5EF4-FFF2-40B4-BE49-F238E27FC236}">
                          <a16:creationId xmlns:a16="http://schemas.microsoft.com/office/drawing/2014/main" id="{68CFC56A-24B1-E04D-9D05-9FE2F166B37A}"/>
                        </a:ext>
                      </a:extLst>
                    </p:cNvPr>
                    <p:cNvSpPr>
                      <a:spLocks noChangeShapeType="1"/>
                    </p:cNvSpPr>
                    <p:nvPr/>
                  </p:nvSpPr>
                  <p:spPr bwMode="auto">
                    <a:xfrm flipV="1">
                      <a:off x="3840" y="3344"/>
                      <a:ext cx="363" cy="20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1101" name="Rectangle 141">
                      <a:extLst>
                        <a:ext uri="{FF2B5EF4-FFF2-40B4-BE49-F238E27FC236}">
                          <a16:creationId xmlns:a16="http://schemas.microsoft.com/office/drawing/2014/main" id="{732075ED-486B-494C-A9AD-BF3FB609AE1D}"/>
                        </a:ext>
                      </a:extLst>
                    </p:cNvPr>
                    <p:cNvSpPr>
                      <a:spLocks noChangeArrowheads="1"/>
                    </p:cNvSpPr>
                    <p:nvPr/>
                  </p:nvSpPr>
                  <p:spPr bwMode="auto">
                    <a:xfrm>
                      <a:off x="3848" y="3256"/>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grpSp>
              <p:grpSp>
                <p:nvGrpSpPr>
                  <p:cNvPr id="681102" name="Group 142">
                    <a:extLst>
                      <a:ext uri="{FF2B5EF4-FFF2-40B4-BE49-F238E27FC236}">
                        <a16:creationId xmlns:a16="http://schemas.microsoft.com/office/drawing/2014/main" id="{9517EE37-0BAF-6541-BE7E-F8822958AD18}"/>
                      </a:ext>
                    </a:extLst>
                  </p:cNvPr>
                  <p:cNvGrpSpPr>
                    <a:grpSpLocks/>
                  </p:cNvGrpSpPr>
                  <p:nvPr/>
                </p:nvGrpSpPr>
                <p:grpSpPr bwMode="auto">
                  <a:xfrm>
                    <a:off x="4123" y="2560"/>
                    <a:ext cx="771" cy="816"/>
                    <a:chOff x="3896" y="2856"/>
                    <a:chExt cx="771" cy="816"/>
                  </a:xfrm>
                </p:grpSpPr>
                <p:sp>
                  <p:nvSpPr>
                    <p:cNvPr id="681103" name="Rectangle 143">
                      <a:extLst>
                        <a:ext uri="{FF2B5EF4-FFF2-40B4-BE49-F238E27FC236}">
                          <a16:creationId xmlns:a16="http://schemas.microsoft.com/office/drawing/2014/main" id="{244F91C8-E619-9E48-A724-D3191D64C135}"/>
                        </a:ext>
                      </a:extLst>
                    </p:cNvPr>
                    <p:cNvSpPr>
                      <a:spLocks noChangeArrowheads="1"/>
                    </p:cNvSpPr>
                    <p:nvPr/>
                  </p:nvSpPr>
                  <p:spPr bwMode="auto">
                    <a:xfrm>
                      <a:off x="4112" y="3408"/>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30</a:t>
                      </a:r>
                    </a:p>
                  </p:txBody>
                </p:sp>
                <p:sp>
                  <p:nvSpPr>
                    <p:cNvPr id="681104" name="Freeform 144">
                      <a:extLst>
                        <a:ext uri="{FF2B5EF4-FFF2-40B4-BE49-F238E27FC236}">
                          <a16:creationId xmlns:a16="http://schemas.microsoft.com/office/drawing/2014/main" id="{2002E201-2833-5348-8E61-607033A9E0F4}"/>
                        </a:ext>
                      </a:extLst>
                    </p:cNvPr>
                    <p:cNvSpPr>
                      <a:spLocks/>
                    </p:cNvSpPr>
                    <p:nvPr/>
                  </p:nvSpPr>
                  <p:spPr bwMode="auto">
                    <a:xfrm>
                      <a:off x="3896" y="2856"/>
                      <a:ext cx="771" cy="816"/>
                    </a:xfrm>
                    <a:custGeom>
                      <a:avLst/>
                      <a:gdLst>
                        <a:gd name="T0" fmla="*/ 720 w 760"/>
                        <a:gd name="T1" fmla="*/ 0 h 904"/>
                        <a:gd name="T2" fmla="*/ 720 w 760"/>
                        <a:gd name="T3" fmla="*/ 336 h 904"/>
                        <a:gd name="T4" fmla="*/ 480 w 760"/>
                        <a:gd name="T5" fmla="*/ 816 h 904"/>
                        <a:gd name="T6" fmla="*/ 0 w 760"/>
                        <a:gd name="T7" fmla="*/ 864 h 904"/>
                      </a:gdLst>
                      <a:ahLst/>
                      <a:cxnLst>
                        <a:cxn ang="0">
                          <a:pos x="T0" y="T1"/>
                        </a:cxn>
                        <a:cxn ang="0">
                          <a:pos x="T2" y="T3"/>
                        </a:cxn>
                        <a:cxn ang="0">
                          <a:pos x="T4" y="T5"/>
                        </a:cxn>
                        <a:cxn ang="0">
                          <a:pos x="T6" y="T7"/>
                        </a:cxn>
                      </a:cxnLst>
                      <a:rect l="0" t="0" r="r" b="b"/>
                      <a:pathLst>
                        <a:path w="760" h="904">
                          <a:moveTo>
                            <a:pt x="720" y="0"/>
                          </a:moveTo>
                          <a:cubicBezTo>
                            <a:pt x="740" y="100"/>
                            <a:pt x="760" y="200"/>
                            <a:pt x="720" y="336"/>
                          </a:cubicBezTo>
                          <a:cubicBezTo>
                            <a:pt x="680" y="472"/>
                            <a:pt x="600" y="728"/>
                            <a:pt x="480" y="816"/>
                          </a:cubicBezTo>
                          <a:cubicBezTo>
                            <a:pt x="360" y="904"/>
                            <a:pt x="80" y="856"/>
                            <a:pt x="0" y="864"/>
                          </a:cubicBezTo>
                        </a:path>
                      </a:pathLst>
                    </a:custGeom>
                    <a:noFill/>
                    <a:ln w="2857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105" name="Group 145">
                    <a:extLst>
                      <a:ext uri="{FF2B5EF4-FFF2-40B4-BE49-F238E27FC236}">
                        <a16:creationId xmlns:a16="http://schemas.microsoft.com/office/drawing/2014/main" id="{9B065A73-5344-2441-9864-2AEA1147B1A7}"/>
                      </a:ext>
                    </a:extLst>
                  </p:cNvPr>
                  <p:cNvGrpSpPr>
                    <a:grpSpLocks/>
                  </p:cNvGrpSpPr>
                  <p:nvPr/>
                </p:nvGrpSpPr>
                <p:grpSpPr bwMode="auto">
                  <a:xfrm>
                    <a:off x="4931" y="2560"/>
                    <a:ext cx="181" cy="657"/>
                    <a:chOff x="4704" y="2864"/>
                    <a:chExt cx="181" cy="657"/>
                  </a:xfrm>
                </p:grpSpPr>
                <p:sp>
                  <p:nvSpPr>
                    <p:cNvPr id="681106" name="Rectangle 146">
                      <a:extLst>
                        <a:ext uri="{FF2B5EF4-FFF2-40B4-BE49-F238E27FC236}">
                          <a16:creationId xmlns:a16="http://schemas.microsoft.com/office/drawing/2014/main" id="{4F879EA4-7D2A-4042-B014-B27FB5707125}"/>
                        </a:ext>
                      </a:extLst>
                    </p:cNvPr>
                    <p:cNvSpPr>
                      <a:spLocks noChangeArrowheads="1"/>
                    </p:cNvSpPr>
                    <p:nvPr/>
                  </p:nvSpPr>
                  <p:spPr bwMode="auto">
                    <a:xfrm>
                      <a:off x="4704" y="3181"/>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sp>
                  <p:nvSpPr>
                    <p:cNvPr id="681107" name="Line 147">
                      <a:extLst>
                        <a:ext uri="{FF2B5EF4-FFF2-40B4-BE49-F238E27FC236}">
                          <a16:creationId xmlns:a16="http://schemas.microsoft.com/office/drawing/2014/main" id="{9ADF3A1F-0EF4-3A49-AF6A-C17106D516DB}"/>
                        </a:ext>
                      </a:extLst>
                    </p:cNvPr>
                    <p:cNvSpPr>
                      <a:spLocks noChangeShapeType="1"/>
                    </p:cNvSpPr>
                    <p:nvPr/>
                  </p:nvSpPr>
                  <p:spPr bwMode="auto">
                    <a:xfrm flipV="1">
                      <a:off x="4720" y="2864"/>
                      <a:ext cx="0" cy="65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108" name="Group 148">
                    <a:extLst>
                      <a:ext uri="{FF2B5EF4-FFF2-40B4-BE49-F238E27FC236}">
                        <a16:creationId xmlns:a16="http://schemas.microsoft.com/office/drawing/2014/main" id="{125E4971-7FDE-4845-8D40-2218DF135A82}"/>
                      </a:ext>
                    </a:extLst>
                  </p:cNvPr>
                  <p:cNvGrpSpPr>
                    <a:grpSpLocks/>
                  </p:cNvGrpSpPr>
                  <p:nvPr/>
                </p:nvGrpSpPr>
                <p:grpSpPr bwMode="auto">
                  <a:xfrm>
                    <a:off x="4123" y="3405"/>
                    <a:ext cx="680" cy="227"/>
                    <a:chOff x="3896" y="3709"/>
                    <a:chExt cx="680" cy="227"/>
                  </a:xfrm>
                </p:grpSpPr>
                <p:sp>
                  <p:nvSpPr>
                    <p:cNvPr id="681109" name="Rectangle 149">
                      <a:extLst>
                        <a:ext uri="{FF2B5EF4-FFF2-40B4-BE49-F238E27FC236}">
                          <a16:creationId xmlns:a16="http://schemas.microsoft.com/office/drawing/2014/main" id="{8898016B-54B5-ED48-80B2-4EF9C9E52407}"/>
                        </a:ext>
                      </a:extLst>
                    </p:cNvPr>
                    <p:cNvSpPr>
                      <a:spLocks noChangeArrowheads="1"/>
                    </p:cNvSpPr>
                    <p:nvPr/>
                  </p:nvSpPr>
                  <p:spPr bwMode="auto">
                    <a:xfrm>
                      <a:off x="4112" y="3709"/>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10</a:t>
                      </a:r>
                    </a:p>
                  </p:txBody>
                </p:sp>
                <p:sp>
                  <p:nvSpPr>
                    <p:cNvPr id="681110" name="Line 150">
                      <a:extLst>
                        <a:ext uri="{FF2B5EF4-FFF2-40B4-BE49-F238E27FC236}">
                          <a16:creationId xmlns:a16="http://schemas.microsoft.com/office/drawing/2014/main" id="{7916895E-43EA-0A42-96BE-F208A8A492CD}"/>
                        </a:ext>
                      </a:extLst>
                    </p:cNvPr>
                    <p:cNvSpPr>
                      <a:spLocks noChangeShapeType="1"/>
                    </p:cNvSpPr>
                    <p:nvPr/>
                  </p:nvSpPr>
                  <p:spPr bwMode="auto">
                    <a:xfrm>
                      <a:off x="3896" y="3720"/>
                      <a:ext cx="68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111" name="Group 151">
                    <a:extLst>
                      <a:ext uri="{FF2B5EF4-FFF2-40B4-BE49-F238E27FC236}">
                        <a16:creationId xmlns:a16="http://schemas.microsoft.com/office/drawing/2014/main" id="{3165B3D4-8206-4C44-BDA2-75E336823A8E}"/>
                      </a:ext>
                    </a:extLst>
                  </p:cNvPr>
                  <p:cNvGrpSpPr>
                    <a:grpSpLocks/>
                  </p:cNvGrpSpPr>
                  <p:nvPr/>
                </p:nvGrpSpPr>
                <p:grpSpPr bwMode="auto">
                  <a:xfrm>
                    <a:off x="5091" y="3008"/>
                    <a:ext cx="512" cy="291"/>
                    <a:chOff x="4864" y="3312"/>
                    <a:chExt cx="512" cy="291"/>
                  </a:xfrm>
                </p:grpSpPr>
                <p:sp>
                  <p:nvSpPr>
                    <p:cNvPr id="681112" name="Rectangle 152">
                      <a:extLst>
                        <a:ext uri="{FF2B5EF4-FFF2-40B4-BE49-F238E27FC236}">
                          <a16:creationId xmlns:a16="http://schemas.microsoft.com/office/drawing/2014/main" id="{5279422E-7C31-6145-966E-A409E76D0A55}"/>
                        </a:ext>
                      </a:extLst>
                    </p:cNvPr>
                    <p:cNvSpPr>
                      <a:spLocks noChangeArrowheads="1"/>
                    </p:cNvSpPr>
                    <p:nvPr/>
                  </p:nvSpPr>
                  <p:spPr bwMode="auto">
                    <a:xfrm>
                      <a:off x="5104" y="3376"/>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15</a:t>
                      </a:r>
                    </a:p>
                  </p:txBody>
                </p:sp>
                <p:sp>
                  <p:nvSpPr>
                    <p:cNvPr id="681113" name="Line 153">
                      <a:extLst>
                        <a:ext uri="{FF2B5EF4-FFF2-40B4-BE49-F238E27FC236}">
                          <a16:creationId xmlns:a16="http://schemas.microsoft.com/office/drawing/2014/main" id="{C511C6F6-B281-9341-A524-DC1223DDDBEA}"/>
                        </a:ext>
                      </a:extLst>
                    </p:cNvPr>
                    <p:cNvSpPr>
                      <a:spLocks noChangeShapeType="1"/>
                    </p:cNvSpPr>
                    <p:nvPr/>
                  </p:nvSpPr>
                  <p:spPr bwMode="auto">
                    <a:xfrm flipH="1">
                      <a:off x="4864" y="3312"/>
                      <a:ext cx="432" cy="28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114" name="Group 154">
                    <a:extLst>
                      <a:ext uri="{FF2B5EF4-FFF2-40B4-BE49-F238E27FC236}">
                        <a16:creationId xmlns:a16="http://schemas.microsoft.com/office/drawing/2014/main" id="{5F056BEA-1CF1-DE41-843C-F6390B29E0B7}"/>
                      </a:ext>
                    </a:extLst>
                  </p:cNvPr>
                  <p:cNvGrpSpPr>
                    <a:grpSpLocks/>
                  </p:cNvGrpSpPr>
                  <p:nvPr/>
                </p:nvGrpSpPr>
                <p:grpSpPr bwMode="auto">
                  <a:xfrm>
                    <a:off x="4979" y="2240"/>
                    <a:ext cx="624" cy="504"/>
                    <a:chOff x="4752" y="2544"/>
                    <a:chExt cx="624" cy="504"/>
                  </a:xfrm>
                </p:grpSpPr>
                <p:sp>
                  <p:nvSpPr>
                    <p:cNvPr id="681115" name="Rectangle 155">
                      <a:extLst>
                        <a:ext uri="{FF2B5EF4-FFF2-40B4-BE49-F238E27FC236}">
                          <a16:creationId xmlns:a16="http://schemas.microsoft.com/office/drawing/2014/main" id="{9482DC69-2721-274B-84E3-FE5C9F411B56}"/>
                        </a:ext>
                      </a:extLst>
                    </p:cNvPr>
                    <p:cNvSpPr>
                      <a:spLocks noChangeArrowheads="1"/>
                    </p:cNvSpPr>
                    <p:nvPr/>
                  </p:nvSpPr>
                  <p:spPr bwMode="auto">
                    <a:xfrm>
                      <a:off x="5088" y="2592"/>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a:t>
                      </a:r>
                    </a:p>
                  </p:txBody>
                </p:sp>
                <p:sp>
                  <p:nvSpPr>
                    <p:cNvPr id="681116" name="Freeform 156">
                      <a:extLst>
                        <a:ext uri="{FF2B5EF4-FFF2-40B4-BE49-F238E27FC236}">
                          <a16:creationId xmlns:a16="http://schemas.microsoft.com/office/drawing/2014/main" id="{623FC980-6D60-284E-AAC1-14F0C15C2643}"/>
                        </a:ext>
                      </a:extLst>
                    </p:cNvPr>
                    <p:cNvSpPr>
                      <a:spLocks/>
                    </p:cNvSpPr>
                    <p:nvPr/>
                  </p:nvSpPr>
                  <p:spPr bwMode="auto">
                    <a:xfrm>
                      <a:off x="4752" y="2544"/>
                      <a:ext cx="624" cy="504"/>
                    </a:xfrm>
                    <a:custGeom>
                      <a:avLst/>
                      <a:gdLst>
                        <a:gd name="T0" fmla="*/ 0 w 624"/>
                        <a:gd name="T1" fmla="*/ 72 h 504"/>
                        <a:gd name="T2" fmla="*/ 192 w 624"/>
                        <a:gd name="T3" fmla="*/ 72 h 504"/>
                        <a:gd name="T4" fmla="*/ 624 w 624"/>
                        <a:gd name="T5" fmla="*/ 504 h 504"/>
                      </a:gdLst>
                      <a:ahLst/>
                      <a:cxnLst>
                        <a:cxn ang="0">
                          <a:pos x="T0" y="T1"/>
                        </a:cxn>
                        <a:cxn ang="0">
                          <a:pos x="T2" y="T3"/>
                        </a:cxn>
                        <a:cxn ang="0">
                          <a:pos x="T4" y="T5"/>
                        </a:cxn>
                      </a:cxnLst>
                      <a:rect l="0" t="0" r="r" b="b"/>
                      <a:pathLst>
                        <a:path w="624" h="504">
                          <a:moveTo>
                            <a:pt x="0" y="72"/>
                          </a:moveTo>
                          <a:cubicBezTo>
                            <a:pt x="44" y="36"/>
                            <a:pt x="88" y="0"/>
                            <a:pt x="192" y="72"/>
                          </a:cubicBezTo>
                          <a:cubicBezTo>
                            <a:pt x="296" y="144"/>
                            <a:pt x="552" y="432"/>
                            <a:pt x="624" y="504"/>
                          </a:cubicBezTo>
                        </a:path>
                      </a:pathLst>
                    </a:custGeom>
                    <a:noFill/>
                    <a:ln w="2857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117" name="Group 157">
                    <a:extLst>
                      <a:ext uri="{FF2B5EF4-FFF2-40B4-BE49-F238E27FC236}">
                        <a16:creationId xmlns:a16="http://schemas.microsoft.com/office/drawing/2014/main" id="{4FBCC4E6-10BF-AC4F-B1BF-6C13F1C45C02}"/>
                      </a:ext>
                    </a:extLst>
                  </p:cNvPr>
                  <p:cNvGrpSpPr>
                    <a:grpSpLocks/>
                  </p:cNvGrpSpPr>
                  <p:nvPr/>
                </p:nvGrpSpPr>
                <p:grpSpPr bwMode="auto">
                  <a:xfrm>
                    <a:off x="5003" y="2480"/>
                    <a:ext cx="464" cy="347"/>
                    <a:chOff x="4776" y="2784"/>
                    <a:chExt cx="464" cy="347"/>
                  </a:xfrm>
                </p:grpSpPr>
                <p:sp>
                  <p:nvSpPr>
                    <p:cNvPr id="681118" name="Rectangle 158">
                      <a:extLst>
                        <a:ext uri="{FF2B5EF4-FFF2-40B4-BE49-F238E27FC236}">
                          <a16:creationId xmlns:a16="http://schemas.microsoft.com/office/drawing/2014/main" id="{D6E730D1-8165-CC4C-96E6-926324CA0EF5}"/>
                        </a:ext>
                      </a:extLst>
                    </p:cNvPr>
                    <p:cNvSpPr>
                      <a:spLocks noChangeArrowheads="1"/>
                    </p:cNvSpPr>
                    <p:nvPr/>
                  </p:nvSpPr>
                  <p:spPr bwMode="auto">
                    <a:xfrm>
                      <a:off x="4776" y="2904"/>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20</a:t>
                      </a:r>
                    </a:p>
                  </p:txBody>
                </p:sp>
                <p:sp>
                  <p:nvSpPr>
                    <p:cNvPr id="681119" name="Line 159">
                      <a:extLst>
                        <a:ext uri="{FF2B5EF4-FFF2-40B4-BE49-F238E27FC236}">
                          <a16:creationId xmlns:a16="http://schemas.microsoft.com/office/drawing/2014/main" id="{11A1B445-46A2-8F43-BFCD-EBFCC6570643}"/>
                        </a:ext>
                      </a:extLst>
                    </p:cNvPr>
                    <p:cNvSpPr>
                      <a:spLocks noChangeShapeType="1"/>
                    </p:cNvSpPr>
                    <p:nvPr/>
                  </p:nvSpPr>
                  <p:spPr bwMode="auto">
                    <a:xfrm flipH="1" flipV="1">
                      <a:off x="4808" y="2784"/>
                      <a:ext cx="432" cy="336"/>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1120" name="Oval 160">
                    <a:extLst>
                      <a:ext uri="{FF2B5EF4-FFF2-40B4-BE49-F238E27FC236}">
                        <a16:creationId xmlns:a16="http://schemas.microsoft.com/office/drawing/2014/main" id="{77955B82-3069-E647-9D30-D56AE1EB847F}"/>
                      </a:ext>
                    </a:extLst>
                  </p:cNvPr>
                  <p:cNvSpPr>
                    <a:spLocks noChangeArrowheads="1"/>
                  </p:cNvSpPr>
                  <p:nvPr/>
                </p:nvSpPr>
                <p:spPr bwMode="auto">
                  <a:xfrm>
                    <a:off x="4355" y="2784"/>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3</a:t>
                    </a:r>
                  </a:p>
                </p:txBody>
              </p:sp>
            </p:grpSp>
          </p:grpSp>
          <p:grpSp>
            <p:nvGrpSpPr>
              <p:cNvPr id="681121" name="Group 161">
                <a:extLst>
                  <a:ext uri="{FF2B5EF4-FFF2-40B4-BE49-F238E27FC236}">
                    <a16:creationId xmlns:a16="http://schemas.microsoft.com/office/drawing/2014/main" id="{32D9B90E-41C5-C344-BE5D-E888D0391657}"/>
                  </a:ext>
                </a:extLst>
              </p:cNvPr>
              <p:cNvGrpSpPr>
                <a:grpSpLocks/>
              </p:cNvGrpSpPr>
              <p:nvPr/>
            </p:nvGrpSpPr>
            <p:grpSpPr bwMode="auto">
              <a:xfrm>
                <a:off x="2958" y="2364"/>
                <a:ext cx="1872" cy="1656"/>
                <a:chOff x="3792" y="240"/>
                <a:chExt cx="1872" cy="1656"/>
              </a:xfrm>
            </p:grpSpPr>
            <p:sp>
              <p:nvSpPr>
                <p:cNvPr id="681122" name="Rectangle 162">
                  <a:extLst>
                    <a:ext uri="{FF2B5EF4-FFF2-40B4-BE49-F238E27FC236}">
                      <a16:creationId xmlns:a16="http://schemas.microsoft.com/office/drawing/2014/main" id="{8B8FC558-1D4D-F547-AD0F-07957F5A9700}"/>
                    </a:ext>
                  </a:extLst>
                </p:cNvPr>
                <p:cNvSpPr>
                  <a:spLocks noChangeArrowheads="1"/>
                </p:cNvSpPr>
                <p:nvPr/>
              </p:nvSpPr>
              <p:spPr bwMode="auto">
                <a:xfrm>
                  <a:off x="3940" y="1669"/>
                  <a:ext cx="142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7-30  </a:t>
                  </a:r>
                  <a:r>
                    <a:rPr kumimoji="1" lang="zh-CN" altLang="en-US" sz="2000" b="1">
                      <a:solidFill>
                        <a:srgbClr val="FFFFFF"/>
                      </a:solidFill>
                      <a:latin typeface="Times New Roman" panose="02020603050405020304" pitchFamily="18" charset="0"/>
                      <a:ea typeface="宋体" panose="02010600030101010101" pitchFamily="2" charset="-122"/>
                    </a:rPr>
                    <a:t>带权有向图</a:t>
                  </a:r>
                </a:p>
              </p:txBody>
            </p:sp>
            <p:grpSp>
              <p:nvGrpSpPr>
                <p:cNvPr id="681123" name="Group 163">
                  <a:extLst>
                    <a:ext uri="{FF2B5EF4-FFF2-40B4-BE49-F238E27FC236}">
                      <a16:creationId xmlns:a16="http://schemas.microsoft.com/office/drawing/2014/main" id="{42014B3F-544D-2C47-A159-8F04DB1F3032}"/>
                    </a:ext>
                  </a:extLst>
                </p:cNvPr>
                <p:cNvGrpSpPr>
                  <a:grpSpLocks/>
                </p:cNvGrpSpPr>
                <p:nvPr/>
              </p:nvGrpSpPr>
              <p:grpSpPr bwMode="auto">
                <a:xfrm>
                  <a:off x="3792" y="240"/>
                  <a:ext cx="1872" cy="1331"/>
                  <a:chOff x="3792" y="240"/>
                  <a:chExt cx="1872" cy="1331"/>
                </a:xfrm>
              </p:grpSpPr>
              <p:sp>
                <p:nvSpPr>
                  <p:cNvPr id="681124" name="Oval 164">
                    <a:extLst>
                      <a:ext uri="{FF2B5EF4-FFF2-40B4-BE49-F238E27FC236}">
                        <a16:creationId xmlns:a16="http://schemas.microsoft.com/office/drawing/2014/main" id="{B9D0454C-9B96-FD40-AB19-AD16BD02EEBF}"/>
                      </a:ext>
                    </a:extLst>
                  </p:cNvPr>
                  <p:cNvSpPr>
                    <a:spLocks noChangeArrowheads="1"/>
                  </p:cNvSpPr>
                  <p:nvPr/>
                </p:nvSpPr>
                <p:spPr bwMode="auto">
                  <a:xfrm>
                    <a:off x="3936" y="360"/>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a:t>
                    </a:r>
                  </a:p>
                </p:txBody>
              </p:sp>
              <p:sp>
                <p:nvSpPr>
                  <p:cNvPr id="681125" name="Oval 165">
                    <a:extLst>
                      <a:ext uri="{FF2B5EF4-FFF2-40B4-BE49-F238E27FC236}">
                        <a16:creationId xmlns:a16="http://schemas.microsoft.com/office/drawing/2014/main" id="{4D85482D-7C89-DE44-B709-7B53E0436DCF}"/>
                      </a:ext>
                    </a:extLst>
                  </p:cNvPr>
                  <p:cNvSpPr>
                    <a:spLocks noChangeArrowheads="1"/>
                  </p:cNvSpPr>
                  <p:nvPr/>
                </p:nvSpPr>
                <p:spPr bwMode="auto">
                  <a:xfrm>
                    <a:off x="4223" y="1344"/>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d</a:t>
                    </a:r>
                  </a:p>
                </p:txBody>
              </p:sp>
              <p:sp>
                <p:nvSpPr>
                  <p:cNvPr id="681126" name="Oval 166">
                    <a:extLst>
                      <a:ext uri="{FF2B5EF4-FFF2-40B4-BE49-F238E27FC236}">
                        <a16:creationId xmlns:a16="http://schemas.microsoft.com/office/drawing/2014/main" id="{3154E421-E735-FF48-8A4E-39336D808D85}"/>
                      </a:ext>
                    </a:extLst>
                  </p:cNvPr>
                  <p:cNvSpPr>
                    <a:spLocks noChangeArrowheads="1"/>
                  </p:cNvSpPr>
                  <p:nvPr/>
                </p:nvSpPr>
                <p:spPr bwMode="auto">
                  <a:xfrm>
                    <a:off x="4880" y="1152"/>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e</a:t>
                    </a:r>
                  </a:p>
                </p:txBody>
              </p:sp>
              <p:sp>
                <p:nvSpPr>
                  <p:cNvPr id="681127" name="Oval 167">
                    <a:extLst>
                      <a:ext uri="{FF2B5EF4-FFF2-40B4-BE49-F238E27FC236}">
                        <a16:creationId xmlns:a16="http://schemas.microsoft.com/office/drawing/2014/main" id="{FEB98AAF-BE6C-F240-A56E-89596A24F0DB}"/>
                      </a:ext>
                    </a:extLst>
                  </p:cNvPr>
                  <p:cNvSpPr>
                    <a:spLocks noChangeArrowheads="1"/>
                  </p:cNvSpPr>
                  <p:nvPr/>
                </p:nvSpPr>
                <p:spPr bwMode="auto">
                  <a:xfrm>
                    <a:off x="3792" y="952"/>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a:t>
                    </a:r>
                  </a:p>
                </p:txBody>
              </p:sp>
              <p:sp>
                <p:nvSpPr>
                  <p:cNvPr id="681128" name="Oval 168">
                    <a:extLst>
                      <a:ext uri="{FF2B5EF4-FFF2-40B4-BE49-F238E27FC236}">
                        <a16:creationId xmlns:a16="http://schemas.microsoft.com/office/drawing/2014/main" id="{2477C589-4A92-DC40-BD42-749D8132604B}"/>
                      </a:ext>
                    </a:extLst>
                  </p:cNvPr>
                  <p:cNvSpPr>
                    <a:spLocks noChangeArrowheads="1"/>
                  </p:cNvSpPr>
                  <p:nvPr/>
                </p:nvSpPr>
                <p:spPr bwMode="auto">
                  <a:xfrm>
                    <a:off x="5415" y="808"/>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f</a:t>
                    </a:r>
                  </a:p>
                </p:txBody>
              </p:sp>
              <p:sp>
                <p:nvSpPr>
                  <p:cNvPr id="681129" name="Oval 169">
                    <a:extLst>
                      <a:ext uri="{FF2B5EF4-FFF2-40B4-BE49-F238E27FC236}">
                        <a16:creationId xmlns:a16="http://schemas.microsoft.com/office/drawing/2014/main" id="{51E7EDF9-32B2-8E48-AA01-6EAAD2AF6C73}"/>
                      </a:ext>
                    </a:extLst>
                  </p:cNvPr>
                  <p:cNvSpPr>
                    <a:spLocks noChangeArrowheads="1"/>
                  </p:cNvSpPr>
                  <p:nvPr/>
                </p:nvSpPr>
                <p:spPr bwMode="auto">
                  <a:xfrm>
                    <a:off x="4936" y="384"/>
                    <a:ext cx="249" cy="227"/>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a:t>
                    </a:r>
                  </a:p>
                </p:txBody>
              </p:sp>
              <p:grpSp>
                <p:nvGrpSpPr>
                  <p:cNvPr id="681130" name="Group 170">
                    <a:extLst>
                      <a:ext uri="{FF2B5EF4-FFF2-40B4-BE49-F238E27FC236}">
                        <a16:creationId xmlns:a16="http://schemas.microsoft.com/office/drawing/2014/main" id="{17EFA147-8B81-5B4F-9DAA-2AF51BCCCD95}"/>
                      </a:ext>
                    </a:extLst>
                  </p:cNvPr>
                  <p:cNvGrpSpPr>
                    <a:grpSpLocks/>
                  </p:cNvGrpSpPr>
                  <p:nvPr/>
                </p:nvGrpSpPr>
                <p:grpSpPr bwMode="auto">
                  <a:xfrm>
                    <a:off x="3808" y="584"/>
                    <a:ext cx="256" cy="376"/>
                    <a:chOff x="3808" y="584"/>
                    <a:chExt cx="256" cy="376"/>
                  </a:xfrm>
                </p:grpSpPr>
                <p:sp>
                  <p:nvSpPr>
                    <p:cNvPr id="681131" name="Line 171">
                      <a:extLst>
                        <a:ext uri="{FF2B5EF4-FFF2-40B4-BE49-F238E27FC236}">
                          <a16:creationId xmlns:a16="http://schemas.microsoft.com/office/drawing/2014/main" id="{C27C1A8A-2038-D44B-BFC6-FA747664356B}"/>
                        </a:ext>
                      </a:extLst>
                    </p:cNvPr>
                    <p:cNvSpPr>
                      <a:spLocks noChangeShapeType="1"/>
                    </p:cNvSpPr>
                    <p:nvPr/>
                  </p:nvSpPr>
                  <p:spPr bwMode="auto">
                    <a:xfrm flipH="1">
                      <a:off x="3936" y="584"/>
                      <a:ext cx="128" cy="376"/>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1132" name="Rectangle 172">
                      <a:extLst>
                        <a:ext uri="{FF2B5EF4-FFF2-40B4-BE49-F238E27FC236}">
                          <a16:creationId xmlns:a16="http://schemas.microsoft.com/office/drawing/2014/main" id="{E00B81E7-B3DC-F745-A9EF-0085E57DC1C9}"/>
                        </a:ext>
                      </a:extLst>
                    </p:cNvPr>
                    <p:cNvSpPr>
                      <a:spLocks noChangeArrowheads="1"/>
                    </p:cNvSpPr>
                    <p:nvPr/>
                  </p:nvSpPr>
                  <p:spPr bwMode="auto">
                    <a:xfrm>
                      <a:off x="3808" y="659"/>
                      <a:ext cx="204"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grpSp>
              <p:grpSp>
                <p:nvGrpSpPr>
                  <p:cNvPr id="681133" name="Group 173">
                    <a:extLst>
                      <a:ext uri="{FF2B5EF4-FFF2-40B4-BE49-F238E27FC236}">
                        <a16:creationId xmlns:a16="http://schemas.microsoft.com/office/drawing/2014/main" id="{814FB4EB-A516-3945-9D50-13E24794D066}"/>
                      </a:ext>
                    </a:extLst>
                  </p:cNvPr>
                  <p:cNvGrpSpPr>
                    <a:grpSpLocks/>
                  </p:cNvGrpSpPr>
                  <p:nvPr/>
                </p:nvGrpSpPr>
                <p:grpSpPr bwMode="auto">
                  <a:xfrm>
                    <a:off x="4176" y="240"/>
                    <a:ext cx="768" cy="227"/>
                    <a:chOff x="3552" y="2184"/>
                    <a:chExt cx="768" cy="227"/>
                  </a:xfrm>
                </p:grpSpPr>
                <p:sp>
                  <p:nvSpPr>
                    <p:cNvPr id="681134" name="Rectangle 174">
                      <a:extLst>
                        <a:ext uri="{FF2B5EF4-FFF2-40B4-BE49-F238E27FC236}">
                          <a16:creationId xmlns:a16="http://schemas.microsoft.com/office/drawing/2014/main" id="{6CACC1B2-DF17-8E49-9BC4-4B8B26EA70A9}"/>
                        </a:ext>
                      </a:extLst>
                    </p:cNvPr>
                    <p:cNvSpPr>
                      <a:spLocks noChangeArrowheads="1"/>
                    </p:cNvSpPr>
                    <p:nvPr/>
                  </p:nvSpPr>
                  <p:spPr bwMode="auto">
                    <a:xfrm>
                      <a:off x="3888" y="2184"/>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sp>
                  <p:nvSpPr>
                    <p:cNvPr id="681135" name="Line 175">
                      <a:extLst>
                        <a:ext uri="{FF2B5EF4-FFF2-40B4-BE49-F238E27FC236}">
                          <a16:creationId xmlns:a16="http://schemas.microsoft.com/office/drawing/2014/main" id="{093CE47E-7AB0-EF4B-AB2D-8E7159B82DCB}"/>
                        </a:ext>
                      </a:extLst>
                    </p:cNvPr>
                    <p:cNvSpPr>
                      <a:spLocks noChangeShapeType="1"/>
                    </p:cNvSpPr>
                    <p:nvPr/>
                  </p:nvSpPr>
                  <p:spPr bwMode="auto">
                    <a:xfrm>
                      <a:off x="3552" y="2400"/>
                      <a:ext cx="768"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136" name="Group 176">
                    <a:extLst>
                      <a:ext uri="{FF2B5EF4-FFF2-40B4-BE49-F238E27FC236}">
                        <a16:creationId xmlns:a16="http://schemas.microsoft.com/office/drawing/2014/main" id="{13BC8924-EC23-E34B-B8B3-6FAC1D2B67DE}"/>
                      </a:ext>
                    </a:extLst>
                  </p:cNvPr>
                  <p:cNvGrpSpPr>
                    <a:grpSpLocks/>
                  </p:cNvGrpSpPr>
                  <p:nvPr/>
                </p:nvGrpSpPr>
                <p:grpSpPr bwMode="auto">
                  <a:xfrm>
                    <a:off x="4464" y="1253"/>
                    <a:ext cx="415" cy="291"/>
                    <a:chOff x="4464" y="1253"/>
                    <a:chExt cx="415" cy="291"/>
                  </a:xfrm>
                </p:grpSpPr>
                <p:sp>
                  <p:nvSpPr>
                    <p:cNvPr id="681137" name="Rectangle 177">
                      <a:extLst>
                        <a:ext uri="{FF2B5EF4-FFF2-40B4-BE49-F238E27FC236}">
                          <a16:creationId xmlns:a16="http://schemas.microsoft.com/office/drawing/2014/main" id="{B931F56F-D1B8-9746-AD2C-A18B31862630}"/>
                        </a:ext>
                      </a:extLst>
                    </p:cNvPr>
                    <p:cNvSpPr>
                      <a:spLocks noChangeArrowheads="1"/>
                    </p:cNvSpPr>
                    <p:nvPr/>
                  </p:nvSpPr>
                  <p:spPr bwMode="auto">
                    <a:xfrm>
                      <a:off x="4590" y="1317"/>
                      <a:ext cx="1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681138" name="Line 178">
                      <a:extLst>
                        <a:ext uri="{FF2B5EF4-FFF2-40B4-BE49-F238E27FC236}">
                          <a16:creationId xmlns:a16="http://schemas.microsoft.com/office/drawing/2014/main" id="{43EC15FA-0E7E-8A46-AC12-A41A4D078225}"/>
                        </a:ext>
                      </a:extLst>
                    </p:cNvPr>
                    <p:cNvSpPr>
                      <a:spLocks noChangeShapeType="1"/>
                    </p:cNvSpPr>
                    <p:nvPr/>
                  </p:nvSpPr>
                  <p:spPr bwMode="auto">
                    <a:xfrm flipV="1">
                      <a:off x="4464" y="1253"/>
                      <a:ext cx="415" cy="13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139" name="Group 179">
                    <a:extLst>
                      <a:ext uri="{FF2B5EF4-FFF2-40B4-BE49-F238E27FC236}">
                        <a16:creationId xmlns:a16="http://schemas.microsoft.com/office/drawing/2014/main" id="{408FD9E1-17FC-434A-8A7A-24F515967AEC}"/>
                      </a:ext>
                    </a:extLst>
                  </p:cNvPr>
                  <p:cNvGrpSpPr>
                    <a:grpSpLocks/>
                  </p:cNvGrpSpPr>
                  <p:nvPr/>
                </p:nvGrpSpPr>
                <p:grpSpPr bwMode="auto">
                  <a:xfrm>
                    <a:off x="5176" y="480"/>
                    <a:ext cx="385" cy="328"/>
                    <a:chOff x="4552" y="2424"/>
                    <a:chExt cx="385" cy="328"/>
                  </a:xfrm>
                </p:grpSpPr>
                <p:sp>
                  <p:nvSpPr>
                    <p:cNvPr id="681140" name="Line 180">
                      <a:extLst>
                        <a:ext uri="{FF2B5EF4-FFF2-40B4-BE49-F238E27FC236}">
                          <a16:creationId xmlns:a16="http://schemas.microsoft.com/office/drawing/2014/main" id="{6C8ACD46-BD9D-9E48-8D85-BAE11536D6CF}"/>
                        </a:ext>
                      </a:extLst>
                    </p:cNvPr>
                    <p:cNvSpPr>
                      <a:spLocks noChangeShapeType="1"/>
                    </p:cNvSpPr>
                    <p:nvPr/>
                  </p:nvSpPr>
                  <p:spPr bwMode="auto">
                    <a:xfrm>
                      <a:off x="4552" y="2480"/>
                      <a:ext cx="385" cy="27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1141" name="Rectangle 181">
                      <a:extLst>
                        <a:ext uri="{FF2B5EF4-FFF2-40B4-BE49-F238E27FC236}">
                          <a16:creationId xmlns:a16="http://schemas.microsoft.com/office/drawing/2014/main" id="{934F3F3D-0754-6E4F-AB3A-1E85C63EF200}"/>
                        </a:ext>
                      </a:extLst>
                    </p:cNvPr>
                    <p:cNvSpPr>
                      <a:spLocks noChangeArrowheads="1"/>
                    </p:cNvSpPr>
                    <p:nvPr/>
                  </p:nvSpPr>
                  <p:spPr bwMode="auto">
                    <a:xfrm>
                      <a:off x="4704" y="2424"/>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grpSp>
              <p:grpSp>
                <p:nvGrpSpPr>
                  <p:cNvPr id="681142" name="Group 182">
                    <a:extLst>
                      <a:ext uri="{FF2B5EF4-FFF2-40B4-BE49-F238E27FC236}">
                        <a16:creationId xmlns:a16="http://schemas.microsoft.com/office/drawing/2014/main" id="{5AE85BCA-0FE0-844D-910F-1574A8E69091}"/>
                      </a:ext>
                    </a:extLst>
                  </p:cNvPr>
                  <p:cNvGrpSpPr>
                    <a:grpSpLocks/>
                  </p:cNvGrpSpPr>
                  <p:nvPr/>
                </p:nvGrpSpPr>
                <p:grpSpPr bwMode="auto">
                  <a:xfrm>
                    <a:off x="3944" y="1144"/>
                    <a:ext cx="328" cy="272"/>
                    <a:chOff x="3944" y="1144"/>
                    <a:chExt cx="328" cy="272"/>
                  </a:xfrm>
                </p:grpSpPr>
                <p:sp>
                  <p:nvSpPr>
                    <p:cNvPr id="681143" name="Line 183">
                      <a:extLst>
                        <a:ext uri="{FF2B5EF4-FFF2-40B4-BE49-F238E27FC236}">
                          <a16:creationId xmlns:a16="http://schemas.microsoft.com/office/drawing/2014/main" id="{71F9E2E5-6587-544E-B352-871ABBF01890}"/>
                        </a:ext>
                      </a:extLst>
                    </p:cNvPr>
                    <p:cNvSpPr>
                      <a:spLocks noChangeShapeType="1"/>
                    </p:cNvSpPr>
                    <p:nvPr/>
                  </p:nvSpPr>
                  <p:spPr bwMode="auto">
                    <a:xfrm>
                      <a:off x="4000" y="1144"/>
                      <a:ext cx="272"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1144" name="Rectangle 184">
                      <a:extLst>
                        <a:ext uri="{FF2B5EF4-FFF2-40B4-BE49-F238E27FC236}">
                          <a16:creationId xmlns:a16="http://schemas.microsoft.com/office/drawing/2014/main" id="{EA8D8355-4ABF-904A-BA94-252528EDF60E}"/>
                        </a:ext>
                      </a:extLst>
                    </p:cNvPr>
                    <p:cNvSpPr>
                      <a:spLocks noChangeArrowheads="1"/>
                    </p:cNvSpPr>
                    <p:nvPr/>
                  </p:nvSpPr>
                  <p:spPr bwMode="auto">
                    <a:xfrm>
                      <a:off x="3944" y="1189"/>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grpSp>
              <p:grpSp>
                <p:nvGrpSpPr>
                  <p:cNvPr id="681145" name="Group 185">
                    <a:extLst>
                      <a:ext uri="{FF2B5EF4-FFF2-40B4-BE49-F238E27FC236}">
                        <a16:creationId xmlns:a16="http://schemas.microsoft.com/office/drawing/2014/main" id="{8D4B4DC1-1B70-374E-BBCA-4852A42642C3}"/>
                      </a:ext>
                    </a:extLst>
                  </p:cNvPr>
                  <p:cNvGrpSpPr>
                    <a:grpSpLocks/>
                  </p:cNvGrpSpPr>
                  <p:nvPr/>
                </p:nvGrpSpPr>
                <p:grpSpPr bwMode="auto">
                  <a:xfrm>
                    <a:off x="5120" y="1008"/>
                    <a:ext cx="340" cy="267"/>
                    <a:chOff x="4496" y="2952"/>
                    <a:chExt cx="340" cy="267"/>
                  </a:xfrm>
                </p:grpSpPr>
                <p:sp>
                  <p:nvSpPr>
                    <p:cNvPr id="681146" name="Line 186">
                      <a:extLst>
                        <a:ext uri="{FF2B5EF4-FFF2-40B4-BE49-F238E27FC236}">
                          <a16:creationId xmlns:a16="http://schemas.microsoft.com/office/drawing/2014/main" id="{9996A36C-6E74-1F4A-9BA9-EB4C6B17D67E}"/>
                        </a:ext>
                      </a:extLst>
                    </p:cNvPr>
                    <p:cNvSpPr>
                      <a:spLocks noChangeShapeType="1"/>
                    </p:cNvSpPr>
                    <p:nvPr/>
                  </p:nvSpPr>
                  <p:spPr bwMode="auto">
                    <a:xfrm flipH="1">
                      <a:off x="4496" y="2952"/>
                      <a:ext cx="340" cy="20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1147" name="Rectangle 187">
                      <a:extLst>
                        <a:ext uri="{FF2B5EF4-FFF2-40B4-BE49-F238E27FC236}">
                          <a16:creationId xmlns:a16="http://schemas.microsoft.com/office/drawing/2014/main" id="{0F20F2D8-19C7-BB42-82A7-A391ADDD75C7}"/>
                        </a:ext>
                      </a:extLst>
                    </p:cNvPr>
                    <p:cNvSpPr>
                      <a:spLocks noChangeArrowheads="1"/>
                    </p:cNvSpPr>
                    <p:nvPr/>
                  </p:nvSpPr>
                  <p:spPr bwMode="auto">
                    <a:xfrm>
                      <a:off x="4624" y="2992"/>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grpSp>
              <p:grpSp>
                <p:nvGrpSpPr>
                  <p:cNvPr id="681148" name="Group 188">
                    <a:extLst>
                      <a:ext uri="{FF2B5EF4-FFF2-40B4-BE49-F238E27FC236}">
                        <a16:creationId xmlns:a16="http://schemas.microsoft.com/office/drawing/2014/main" id="{544B25E4-160D-8E45-B672-B6A918EE579E}"/>
                      </a:ext>
                    </a:extLst>
                  </p:cNvPr>
                  <p:cNvGrpSpPr>
                    <a:grpSpLocks/>
                  </p:cNvGrpSpPr>
                  <p:nvPr/>
                </p:nvGrpSpPr>
                <p:grpSpPr bwMode="auto">
                  <a:xfrm>
                    <a:off x="4848" y="608"/>
                    <a:ext cx="213" cy="544"/>
                    <a:chOff x="4848" y="608"/>
                    <a:chExt cx="213" cy="544"/>
                  </a:xfrm>
                </p:grpSpPr>
                <p:sp>
                  <p:nvSpPr>
                    <p:cNvPr id="681149" name="Line 189">
                      <a:extLst>
                        <a:ext uri="{FF2B5EF4-FFF2-40B4-BE49-F238E27FC236}">
                          <a16:creationId xmlns:a16="http://schemas.microsoft.com/office/drawing/2014/main" id="{6A45C011-AA05-0C42-B62C-BDBAD6EFF6C4}"/>
                        </a:ext>
                      </a:extLst>
                    </p:cNvPr>
                    <p:cNvSpPr>
                      <a:spLocks noChangeShapeType="1"/>
                    </p:cNvSpPr>
                    <p:nvPr/>
                  </p:nvSpPr>
                  <p:spPr bwMode="auto">
                    <a:xfrm flipH="1">
                      <a:off x="5016" y="608"/>
                      <a:ext cx="45" cy="54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1150" name="Rectangle 190">
                      <a:extLst>
                        <a:ext uri="{FF2B5EF4-FFF2-40B4-BE49-F238E27FC236}">
                          <a16:creationId xmlns:a16="http://schemas.microsoft.com/office/drawing/2014/main" id="{9BD32E9C-01E1-1B44-B4F0-6A547F37F147}"/>
                        </a:ext>
                      </a:extLst>
                    </p:cNvPr>
                    <p:cNvSpPr>
                      <a:spLocks noChangeArrowheads="1"/>
                    </p:cNvSpPr>
                    <p:nvPr/>
                  </p:nvSpPr>
                  <p:spPr bwMode="auto">
                    <a:xfrm>
                      <a:off x="4848" y="768"/>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a:t>
                      </a:r>
                    </a:p>
                  </p:txBody>
                </p:sp>
              </p:grpSp>
              <p:grpSp>
                <p:nvGrpSpPr>
                  <p:cNvPr id="681151" name="Group 191">
                    <a:extLst>
                      <a:ext uri="{FF2B5EF4-FFF2-40B4-BE49-F238E27FC236}">
                        <a16:creationId xmlns:a16="http://schemas.microsoft.com/office/drawing/2014/main" id="{52630E6E-734A-4045-9F64-07256F27E857}"/>
                      </a:ext>
                    </a:extLst>
                  </p:cNvPr>
                  <p:cNvGrpSpPr>
                    <a:grpSpLocks/>
                  </p:cNvGrpSpPr>
                  <p:nvPr/>
                </p:nvGrpSpPr>
                <p:grpSpPr bwMode="auto">
                  <a:xfrm>
                    <a:off x="4032" y="872"/>
                    <a:ext cx="864" cy="328"/>
                    <a:chOff x="4032" y="872"/>
                    <a:chExt cx="864" cy="328"/>
                  </a:xfrm>
                </p:grpSpPr>
                <p:sp>
                  <p:nvSpPr>
                    <p:cNvPr id="681152" name="Rectangle 192">
                      <a:extLst>
                        <a:ext uri="{FF2B5EF4-FFF2-40B4-BE49-F238E27FC236}">
                          <a16:creationId xmlns:a16="http://schemas.microsoft.com/office/drawing/2014/main" id="{EB9F714F-931E-3344-9A24-47767E8FD02A}"/>
                        </a:ext>
                      </a:extLst>
                    </p:cNvPr>
                    <p:cNvSpPr>
                      <a:spLocks noChangeArrowheads="1"/>
                    </p:cNvSpPr>
                    <p:nvPr/>
                  </p:nvSpPr>
                  <p:spPr bwMode="auto">
                    <a:xfrm>
                      <a:off x="4320" y="872"/>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sp>
                  <p:nvSpPr>
                    <p:cNvPr id="681153" name="Line 193">
                      <a:extLst>
                        <a:ext uri="{FF2B5EF4-FFF2-40B4-BE49-F238E27FC236}">
                          <a16:creationId xmlns:a16="http://schemas.microsoft.com/office/drawing/2014/main" id="{C64A73EE-412C-4646-9A72-A35056ACD17D}"/>
                        </a:ext>
                      </a:extLst>
                    </p:cNvPr>
                    <p:cNvSpPr>
                      <a:spLocks noChangeShapeType="1"/>
                    </p:cNvSpPr>
                    <p:nvPr/>
                  </p:nvSpPr>
                  <p:spPr bwMode="auto">
                    <a:xfrm>
                      <a:off x="4032" y="1008"/>
                      <a:ext cx="864"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1154" name="Group 194">
                    <a:extLst>
                      <a:ext uri="{FF2B5EF4-FFF2-40B4-BE49-F238E27FC236}">
                        <a16:creationId xmlns:a16="http://schemas.microsoft.com/office/drawing/2014/main" id="{E0C1ED94-AC3E-5D47-B6C8-C7CA59ACFD13}"/>
                      </a:ext>
                    </a:extLst>
                  </p:cNvPr>
                  <p:cNvGrpSpPr>
                    <a:grpSpLocks/>
                  </p:cNvGrpSpPr>
                  <p:nvPr/>
                </p:nvGrpSpPr>
                <p:grpSpPr bwMode="auto">
                  <a:xfrm>
                    <a:off x="4144" y="536"/>
                    <a:ext cx="816" cy="624"/>
                    <a:chOff x="4144" y="536"/>
                    <a:chExt cx="816" cy="624"/>
                  </a:xfrm>
                </p:grpSpPr>
                <p:sp>
                  <p:nvSpPr>
                    <p:cNvPr id="681155" name="Rectangle 195">
                      <a:extLst>
                        <a:ext uri="{FF2B5EF4-FFF2-40B4-BE49-F238E27FC236}">
                          <a16:creationId xmlns:a16="http://schemas.microsoft.com/office/drawing/2014/main" id="{01749EAA-424B-B84E-BD0E-53C16DC8558F}"/>
                        </a:ext>
                      </a:extLst>
                    </p:cNvPr>
                    <p:cNvSpPr>
                      <a:spLocks noChangeArrowheads="1"/>
                    </p:cNvSpPr>
                    <p:nvPr/>
                  </p:nvSpPr>
                  <p:spPr bwMode="auto">
                    <a:xfrm>
                      <a:off x="4500" y="637"/>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681156" name="Line 196">
                      <a:extLst>
                        <a:ext uri="{FF2B5EF4-FFF2-40B4-BE49-F238E27FC236}">
                          <a16:creationId xmlns:a16="http://schemas.microsoft.com/office/drawing/2014/main" id="{6584E395-E389-0542-A051-2004F9ADA50A}"/>
                        </a:ext>
                      </a:extLst>
                    </p:cNvPr>
                    <p:cNvSpPr>
                      <a:spLocks noChangeShapeType="1"/>
                    </p:cNvSpPr>
                    <p:nvPr/>
                  </p:nvSpPr>
                  <p:spPr bwMode="auto">
                    <a:xfrm flipH="1" flipV="1">
                      <a:off x="4144" y="536"/>
                      <a:ext cx="816" cy="62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grpSp>
    </p:spTree>
    <p:extLst>
      <p:ext uri="{BB962C8B-B14F-4D97-AF65-F5344CB8AC3E}">
        <p14:creationId xmlns:p14="http://schemas.microsoft.com/office/powerpoint/2010/main" val="6461247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3010" name="Rectangle 2">
            <a:extLst>
              <a:ext uri="{FF2B5EF4-FFF2-40B4-BE49-F238E27FC236}">
                <a16:creationId xmlns:a16="http://schemas.microsoft.com/office/drawing/2014/main" id="{C29E5606-61A5-B242-A21D-2952C2350C91}"/>
              </a:ext>
            </a:extLst>
          </p:cNvPr>
          <p:cNvSpPr>
            <a:spLocks noGrp="1" noChangeArrowheads="1"/>
          </p:cNvSpPr>
          <p:nvPr>
            <p:ph type="body" idx="1"/>
          </p:nvPr>
        </p:nvSpPr>
        <p:spPr>
          <a:xfrm>
            <a:off x="1676401" y="228600"/>
            <a:ext cx="8812213" cy="6369050"/>
          </a:xfrm>
          <a:noFill/>
          <a:ln/>
        </p:spPr>
        <p:txBody>
          <a:bodyPr vert="horz" wrap="square" lIns="92075" tIns="46038" rIns="92075" bIns="46038" numCol="1" anchor="t" anchorCtr="0" compatLnSpc="1">
            <a:prstTxWarp prst="textNoShape">
              <a:avLst/>
            </a:prstTxWarp>
          </a:bodyPr>
          <a:lstStyle/>
          <a:p>
            <a:pPr marL="0" indent="355600">
              <a:lnSpc>
                <a:spcPct val="110000"/>
              </a:lnSpc>
              <a:spcBef>
                <a:spcPct val="10000"/>
              </a:spcBef>
              <a:buNone/>
            </a:pPr>
            <a:r>
              <a:rPr lang="zh-CN" altLang="en-US" sz="2800" b="1">
                <a:latin typeface="宋体" panose="02010600030101010101" pitchFamily="2" charset="-122"/>
              </a:rPr>
              <a:t>⑸ 一个带权连通图的最小生成树是否唯一</a:t>
            </a:r>
            <a:r>
              <a:rPr lang="en-US" altLang="zh-CN" sz="2800" b="1">
                <a:latin typeface="宋体" panose="02010600030101010101" pitchFamily="2" charset="-122"/>
              </a:rPr>
              <a:t>?</a:t>
            </a:r>
            <a:r>
              <a:rPr lang="zh-CN" altLang="en-US" sz="2800" b="1">
                <a:latin typeface="宋体" panose="02010600030101010101" pitchFamily="2" charset="-122"/>
              </a:rPr>
              <a:t>在什么情况下可能不唯一</a:t>
            </a:r>
            <a:r>
              <a:rPr lang="en-US" altLang="zh-CN" sz="2800" b="1">
                <a:latin typeface="宋体" panose="02010600030101010101" pitchFamily="2" charset="-122"/>
              </a:rPr>
              <a:t>?</a:t>
            </a:r>
          </a:p>
          <a:p>
            <a:pPr marL="0" indent="355600">
              <a:lnSpc>
                <a:spcPct val="110000"/>
              </a:lnSpc>
              <a:spcBef>
                <a:spcPct val="10000"/>
              </a:spcBef>
              <a:buNone/>
            </a:pPr>
            <a:r>
              <a:rPr lang="en-US" altLang="zh-CN" sz="2800" b="1">
                <a:latin typeface="宋体" panose="02010600030101010101" pitchFamily="2" charset="-122"/>
              </a:rPr>
              <a:t>⑹ </a:t>
            </a:r>
            <a:r>
              <a:rPr lang="zh-CN" altLang="en-US" sz="2800" b="1">
                <a:latin typeface="宋体" panose="02010600030101010101" pitchFamily="2" charset="-122"/>
              </a:rPr>
              <a:t>对于图</a:t>
            </a:r>
            <a:r>
              <a:rPr lang="en-US" altLang="zh-CN" sz="2800" b="1"/>
              <a:t>7-27</a:t>
            </a:r>
            <a:r>
              <a:rPr lang="zh-CN" altLang="en-US" sz="2800" b="1">
                <a:latin typeface="宋体" panose="02010600030101010101" pitchFamily="2" charset="-122"/>
              </a:rPr>
              <a:t>所示的带权无向图。</a:t>
            </a:r>
          </a:p>
          <a:p>
            <a:pPr marL="723900" lvl="1" indent="0">
              <a:lnSpc>
                <a:spcPct val="110000"/>
              </a:lnSpc>
              <a:spcBef>
                <a:spcPct val="10000"/>
              </a:spcBef>
              <a:buNone/>
            </a:pPr>
            <a:r>
              <a:rPr lang="zh-CN" altLang="en-US" b="1">
                <a:latin typeface="宋体" panose="02010600030101010101" pitchFamily="2" charset="-122"/>
              </a:rPr>
              <a:t>① 按照</a:t>
            </a:r>
            <a:r>
              <a:rPr lang="en-US" altLang="zh-CN" b="1"/>
              <a:t>Prime</a:t>
            </a:r>
            <a:r>
              <a:rPr lang="zh-CN" altLang="en-US" b="1"/>
              <a:t>算法给出从顶点</a:t>
            </a:r>
            <a:r>
              <a:rPr lang="en-US" altLang="zh-CN" b="1"/>
              <a:t>2</a:t>
            </a:r>
            <a:r>
              <a:rPr lang="zh-CN" altLang="en-US" b="1"/>
              <a:t>开始构造最小生成树的过程</a:t>
            </a:r>
            <a:r>
              <a:rPr lang="zh-CN" altLang="en-US" b="1">
                <a:latin typeface="宋体" panose="02010600030101010101" pitchFamily="2" charset="-122"/>
              </a:rPr>
              <a:t>。</a:t>
            </a:r>
          </a:p>
          <a:p>
            <a:pPr marL="723900" lvl="1" indent="0">
              <a:lnSpc>
                <a:spcPct val="110000"/>
              </a:lnSpc>
              <a:spcBef>
                <a:spcPct val="10000"/>
              </a:spcBef>
              <a:buNone/>
            </a:pPr>
            <a:r>
              <a:rPr lang="zh-CN" altLang="en-US" b="1">
                <a:latin typeface="宋体" panose="02010600030101010101" pitchFamily="2" charset="-122"/>
              </a:rPr>
              <a:t>② 按照</a:t>
            </a:r>
            <a:r>
              <a:rPr lang="en-US" altLang="zh-CN" b="1"/>
              <a:t>Kruskal</a:t>
            </a:r>
            <a:r>
              <a:rPr lang="zh-CN" altLang="en-US" b="1"/>
              <a:t>算法给出最小生成树的过程</a:t>
            </a:r>
            <a:r>
              <a:rPr lang="zh-CN" altLang="en-US" b="1">
                <a:latin typeface="宋体" panose="02010600030101010101" pitchFamily="2" charset="-122"/>
              </a:rPr>
              <a:t>。</a:t>
            </a:r>
          </a:p>
          <a:p>
            <a:pPr marL="0" indent="355600">
              <a:lnSpc>
                <a:spcPct val="110000"/>
              </a:lnSpc>
              <a:spcBef>
                <a:spcPct val="10000"/>
              </a:spcBef>
              <a:buNone/>
            </a:pPr>
            <a:r>
              <a:rPr lang="zh-CN" altLang="en-US" sz="2800" b="1">
                <a:latin typeface="宋体" panose="02010600030101010101" pitchFamily="2" charset="-122"/>
              </a:rPr>
              <a:t>⑺ 已知带权有向图</a:t>
            </a:r>
            <a:r>
              <a:rPr lang="zh-CN" altLang="en-US" sz="2800" b="1"/>
              <a:t>如</a:t>
            </a:r>
            <a:r>
              <a:rPr lang="zh-CN" altLang="en-US" sz="2800" b="1">
                <a:latin typeface="宋体" panose="02010600030101010101" pitchFamily="2" charset="-122"/>
              </a:rPr>
              <a:t>图</a:t>
            </a:r>
            <a:r>
              <a:rPr lang="en-US" altLang="zh-CN" sz="2800" b="1"/>
              <a:t>7-29</a:t>
            </a:r>
            <a:r>
              <a:rPr lang="zh-CN" altLang="en-US" sz="2800" b="1">
                <a:latin typeface="宋体" panose="02010600030101010101" pitchFamily="2" charset="-122"/>
              </a:rPr>
              <a:t>所示，请利用</a:t>
            </a:r>
            <a:r>
              <a:rPr lang="en-US" altLang="zh-CN" sz="2800" b="1"/>
              <a:t>Dijkstra</a:t>
            </a:r>
            <a:r>
              <a:rPr lang="zh-CN" altLang="en-US" sz="2800" b="1"/>
              <a:t>算法从顶点</a:t>
            </a:r>
            <a:r>
              <a:rPr lang="en-US" altLang="zh-CN" sz="2800" b="1"/>
              <a:t>V</a:t>
            </a:r>
            <a:r>
              <a:rPr lang="en-US" altLang="zh-CN" sz="2800" b="1" baseline="-18000"/>
              <a:t>4</a:t>
            </a:r>
            <a:r>
              <a:rPr lang="zh-CN" altLang="en-US" sz="2800" b="1"/>
              <a:t>出发到其余顶点的最短路径及长度</a:t>
            </a:r>
            <a:r>
              <a:rPr lang="zh-CN" altLang="en-US" sz="2800" b="1">
                <a:latin typeface="宋体" panose="02010600030101010101" pitchFamily="2" charset="-122"/>
              </a:rPr>
              <a:t>，</a:t>
            </a:r>
            <a:r>
              <a:rPr lang="zh-CN" altLang="en-US" sz="2800" b="1"/>
              <a:t>给出相应的求解步骤</a:t>
            </a:r>
            <a:r>
              <a:rPr lang="zh-CN" altLang="en-US" sz="2800" b="1">
                <a:latin typeface="宋体" panose="02010600030101010101" pitchFamily="2" charset="-122"/>
              </a:rPr>
              <a:t>。</a:t>
            </a:r>
          </a:p>
          <a:p>
            <a:pPr marL="0" indent="355600">
              <a:lnSpc>
                <a:spcPct val="110000"/>
              </a:lnSpc>
              <a:spcBef>
                <a:spcPct val="10000"/>
              </a:spcBef>
              <a:buClrTx/>
              <a:buSzTx/>
              <a:buNone/>
            </a:pPr>
            <a:r>
              <a:rPr lang="zh-CN" altLang="en-US" sz="2800" b="1">
                <a:latin typeface="宋体" panose="02010600030101010101" pitchFamily="2" charset="-122"/>
              </a:rPr>
              <a:t>⑻ 已知带权有向图</a:t>
            </a:r>
            <a:r>
              <a:rPr lang="zh-CN" altLang="en-US" sz="2800" b="1"/>
              <a:t>如</a:t>
            </a:r>
            <a:r>
              <a:rPr lang="zh-CN" altLang="en-US" sz="2800" b="1">
                <a:latin typeface="宋体" panose="02010600030101010101" pitchFamily="2" charset="-122"/>
              </a:rPr>
              <a:t>图</a:t>
            </a:r>
            <a:r>
              <a:rPr lang="en-US" altLang="zh-CN" sz="2800" b="1"/>
              <a:t>7-30</a:t>
            </a:r>
            <a:r>
              <a:rPr lang="zh-CN" altLang="en-US" sz="2800" b="1">
                <a:latin typeface="宋体" panose="02010600030101010101" pitchFamily="2" charset="-122"/>
              </a:rPr>
              <a:t>所示，请利用</a:t>
            </a:r>
            <a:r>
              <a:rPr lang="en-US" altLang="zh-CN" sz="2800" b="1"/>
              <a:t>Floyd</a:t>
            </a:r>
            <a:r>
              <a:rPr lang="zh-CN" altLang="en-US" sz="2800" b="1"/>
              <a:t>算法求出每对顶点之间的最短路径及路径长度</a:t>
            </a:r>
            <a:r>
              <a:rPr lang="zh-CN" altLang="en-US" sz="2800" b="1">
                <a:latin typeface="宋体" panose="02010600030101010101" pitchFamily="2" charset="-122"/>
              </a:rPr>
              <a:t>。</a:t>
            </a:r>
          </a:p>
          <a:p>
            <a:pPr marL="0" indent="355600">
              <a:lnSpc>
                <a:spcPct val="110000"/>
              </a:lnSpc>
              <a:spcBef>
                <a:spcPct val="10000"/>
              </a:spcBef>
              <a:buClrTx/>
              <a:buSzTx/>
              <a:buNone/>
            </a:pPr>
            <a:r>
              <a:rPr lang="zh-CN" altLang="en-US" sz="2800" b="1">
                <a:latin typeface="宋体" panose="02010600030101010101" pitchFamily="2" charset="-122"/>
              </a:rPr>
              <a:t>⑼ </a:t>
            </a:r>
            <a:r>
              <a:rPr lang="zh-CN" altLang="en-US" sz="2800" b="1"/>
              <a:t>一个</a:t>
            </a:r>
            <a:r>
              <a:rPr lang="en-US" altLang="zh-CN" sz="2800" b="1"/>
              <a:t>AOV</a:t>
            </a:r>
            <a:r>
              <a:rPr lang="zh-CN" altLang="en-US" sz="2800" b="1"/>
              <a:t>网用邻接矩阵表示</a:t>
            </a:r>
            <a:r>
              <a:rPr lang="zh-CN" altLang="en-US" sz="2800" b="1">
                <a:latin typeface="宋体" panose="02010600030101010101" pitchFamily="2" charset="-122"/>
              </a:rPr>
              <a:t>，如图</a:t>
            </a:r>
            <a:r>
              <a:rPr lang="en-US" altLang="zh-CN" sz="2800" b="1"/>
              <a:t>7-31</a:t>
            </a:r>
            <a:r>
              <a:rPr lang="zh-CN" altLang="en-US" sz="2800" b="1">
                <a:latin typeface="宋体" panose="02010600030101010101" pitchFamily="2" charset="-122"/>
              </a:rPr>
              <a:t>。用拓扑排序求该</a:t>
            </a:r>
            <a:r>
              <a:rPr lang="en-US" altLang="zh-CN" sz="2800" b="1"/>
              <a:t>AOV</a:t>
            </a:r>
            <a:r>
              <a:rPr lang="zh-CN" altLang="en-US" sz="2800" b="1"/>
              <a:t>网的一个拓扑序列</a:t>
            </a:r>
            <a:r>
              <a:rPr lang="zh-CN" altLang="en-US" sz="2800" b="1">
                <a:latin typeface="宋体" panose="02010600030101010101" pitchFamily="2" charset="-122"/>
              </a:rPr>
              <a:t>，</a:t>
            </a:r>
            <a:r>
              <a:rPr lang="zh-CN" altLang="en-US" sz="2800" b="1"/>
              <a:t>给出相应的步骤</a:t>
            </a:r>
            <a:r>
              <a:rPr lang="zh-CN" altLang="en-US" sz="2800" b="1">
                <a:latin typeface="宋体" panose="02010600030101010101" pitchFamily="2" charset="-122"/>
              </a:rPr>
              <a:t>。</a:t>
            </a:r>
          </a:p>
        </p:txBody>
      </p:sp>
    </p:spTree>
    <p:extLst>
      <p:ext uri="{BB962C8B-B14F-4D97-AF65-F5344CB8AC3E}">
        <p14:creationId xmlns:p14="http://schemas.microsoft.com/office/powerpoint/2010/main" val="103068786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5058" name="Rectangle 2">
            <a:extLst>
              <a:ext uri="{FF2B5EF4-FFF2-40B4-BE49-F238E27FC236}">
                <a16:creationId xmlns:a16="http://schemas.microsoft.com/office/drawing/2014/main" id="{C21B8DE9-F6E6-7644-B3A5-BE3FDF257509}"/>
              </a:ext>
            </a:extLst>
          </p:cNvPr>
          <p:cNvSpPr>
            <a:spLocks noGrp="1" noChangeArrowheads="1"/>
          </p:cNvSpPr>
          <p:nvPr>
            <p:ph type="body" idx="1"/>
          </p:nvPr>
        </p:nvSpPr>
        <p:spPr>
          <a:xfrm>
            <a:off x="1676401" y="258764"/>
            <a:ext cx="8812213" cy="6338887"/>
          </a:xfrm>
          <a:noFill/>
          <a:ln/>
        </p:spPr>
        <p:txBody>
          <a:bodyPr vert="horz" wrap="square" lIns="92075" tIns="46038" rIns="92075" bIns="46038" numCol="1" anchor="t" anchorCtr="0" compatLnSpc="1">
            <a:prstTxWarp prst="textNoShape">
              <a:avLst/>
            </a:prstTxWarp>
          </a:bodyPr>
          <a:lstStyle/>
          <a:p>
            <a:pPr marL="0" indent="355600">
              <a:lnSpc>
                <a:spcPct val="110000"/>
              </a:lnSpc>
              <a:spcBef>
                <a:spcPct val="10000"/>
              </a:spcBef>
              <a:buNone/>
            </a:pPr>
            <a:r>
              <a:rPr lang="zh-CN" altLang="en-US" sz="2800" b="1">
                <a:latin typeface="宋体" panose="02010600030101010101" pitchFamily="2" charset="-122"/>
              </a:rPr>
              <a:t>⑽ 拓扑排序的结果不是唯一的，请给出如图</a:t>
            </a:r>
            <a:r>
              <a:rPr lang="en-US" altLang="zh-CN" sz="2800" b="1"/>
              <a:t>7-32</a:t>
            </a:r>
            <a:r>
              <a:rPr lang="zh-CN" altLang="en-US" sz="2800" b="1">
                <a:latin typeface="宋体" panose="02010600030101010101" pitchFamily="2" charset="-122"/>
              </a:rPr>
              <a:t>所示的有向图的所有可能的拓扑序列。</a:t>
            </a:r>
          </a:p>
          <a:p>
            <a:pPr marL="0" indent="355600">
              <a:lnSpc>
                <a:spcPct val="110000"/>
              </a:lnSpc>
              <a:spcBef>
                <a:spcPct val="10000"/>
              </a:spcBef>
              <a:buNone/>
            </a:pPr>
            <a:r>
              <a:rPr lang="zh-CN" altLang="en-US" sz="2800" b="1">
                <a:latin typeface="宋体" panose="02010600030101010101" pitchFamily="2" charset="-122"/>
              </a:rPr>
              <a:t>⑾ 请在深度优先搜索算法的基础上设计一个对有向无环图进行拓扑排序的算法。</a:t>
            </a:r>
          </a:p>
          <a:p>
            <a:pPr marL="0" indent="355600">
              <a:lnSpc>
                <a:spcPct val="110000"/>
              </a:lnSpc>
              <a:spcBef>
                <a:spcPct val="10000"/>
              </a:spcBef>
              <a:buNone/>
            </a:pPr>
            <a:r>
              <a:rPr lang="zh-CN" altLang="en-US" sz="2800" b="1">
                <a:latin typeface="宋体" panose="02010600030101010101" pitchFamily="2" charset="-122"/>
              </a:rPr>
              <a:t>⑿ 设计一个算法利用图的遍历方法输出一个无向图</a:t>
            </a:r>
            <a:r>
              <a:rPr lang="en-US" altLang="zh-CN" sz="2800" b="1"/>
              <a:t>G</a:t>
            </a:r>
            <a:r>
              <a:rPr lang="zh-CN" altLang="en-US" sz="2800" b="1"/>
              <a:t>中从顶点</a:t>
            </a:r>
            <a:r>
              <a:rPr lang="en-US" altLang="zh-CN" sz="2800" b="1"/>
              <a:t>V</a:t>
            </a:r>
            <a:r>
              <a:rPr lang="en-US" altLang="zh-CN" sz="2800" b="1" baseline="-18000"/>
              <a:t>i</a:t>
            </a:r>
            <a:r>
              <a:rPr lang="zh-CN" altLang="en-US" sz="2800" b="1"/>
              <a:t>到</a:t>
            </a:r>
            <a:r>
              <a:rPr lang="en-US" altLang="zh-CN" sz="2800" b="1"/>
              <a:t>V</a:t>
            </a:r>
            <a:r>
              <a:rPr lang="en-US" altLang="zh-CN" sz="2800" b="1" baseline="-18000"/>
              <a:t>j</a:t>
            </a:r>
            <a:r>
              <a:rPr lang="zh-CN" altLang="en-US" sz="2800" b="1">
                <a:latin typeface="宋体" panose="02010600030101010101" pitchFamily="2" charset="-122"/>
              </a:rPr>
              <a:t>的长度为</a:t>
            </a:r>
            <a:r>
              <a:rPr lang="en-US" altLang="zh-CN" sz="2800" b="1"/>
              <a:t>S</a:t>
            </a:r>
            <a:r>
              <a:rPr lang="zh-CN" altLang="en-US" sz="2800" b="1">
                <a:latin typeface="宋体" panose="02010600030101010101" pitchFamily="2" charset="-122"/>
              </a:rPr>
              <a:t>的简单路径，设图采用邻接链表作为存储结构。</a:t>
            </a:r>
          </a:p>
          <a:p>
            <a:pPr marL="0" indent="355600">
              <a:buNone/>
            </a:pPr>
            <a:r>
              <a:rPr lang="zh-CN" altLang="en-US" sz="2800" b="1">
                <a:latin typeface="宋体" panose="02010600030101010101" pitchFamily="2" charset="-122"/>
              </a:rPr>
              <a:t>⒀ 假设一个工程的进度计划用</a:t>
            </a:r>
            <a:r>
              <a:rPr lang="en-US" altLang="zh-CN" sz="2800" b="1"/>
              <a:t>AOE</a:t>
            </a:r>
            <a:r>
              <a:rPr lang="zh-CN" altLang="en-US" sz="2800" b="1"/>
              <a:t>网表示</a:t>
            </a:r>
            <a:r>
              <a:rPr lang="zh-CN" altLang="en-US" sz="2800" b="1">
                <a:latin typeface="宋体" panose="02010600030101010101" pitchFamily="2" charset="-122"/>
              </a:rPr>
              <a:t>，如图</a:t>
            </a:r>
            <a:r>
              <a:rPr lang="en-US" altLang="zh-CN" sz="2800" b="1"/>
              <a:t>7-33</a:t>
            </a:r>
            <a:r>
              <a:rPr lang="zh-CN" altLang="en-US" sz="2800" b="1">
                <a:latin typeface="宋体" panose="02010600030101010101" pitchFamily="2" charset="-122"/>
              </a:rPr>
              <a:t>所示。</a:t>
            </a:r>
          </a:p>
          <a:p>
            <a:pPr marL="723900" lvl="1" indent="0">
              <a:buNone/>
            </a:pPr>
            <a:r>
              <a:rPr lang="zh-CN" altLang="en-US" b="1">
                <a:latin typeface="宋体" panose="02010600030101010101" pitchFamily="2" charset="-122"/>
              </a:rPr>
              <a:t>① 求出每个事件的最早发生时间和最晚发生时间。</a:t>
            </a:r>
          </a:p>
          <a:p>
            <a:pPr marL="723900" lvl="1" indent="0">
              <a:buNone/>
            </a:pPr>
            <a:r>
              <a:rPr lang="zh-CN" altLang="en-US" b="1">
                <a:latin typeface="宋体" panose="02010600030101010101" pitchFamily="2" charset="-122"/>
              </a:rPr>
              <a:t>② 该工程完工至少需要多少时间</a:t>
            </a:r>
            <a:r>
              <a:rPr lang="en-US" altLang="zh-CN" b="1">
                <a:latin typeface="宋体" panose="02010600030101010101" pitchFamily="2" charset="-122"/>
              </a:rPr>
              <a:t>?</a:t>
            </a:r>
          </a:p>
          <a:p>
            <a:pPr marL="723900" lvl="1" indent="0">
              <a:buNone/>
            </a:pPr>
            <a:r>
              <a:rPr lang="en-US" altLang="zh-CN" b="1">
                <a:latin typeface="宋体" panose="02010600030101010101" pitchFamily="2" charset="-122"/>
              </a:rPr>
              <a:t>③ </a:t>
            </a:r>
            <a:r>
              <a:rPr lang="zh-CN" altLang="en-US" b="1">
                <a:latin typeface="宋体" panose="02010600030101010101" pitchFamily="2" charset="-122"/>
              </a:rPr>
              <a:t>求出所有关键路径和关键活动。</a:t>
            </a:r>
          </a:p>
        </p:txBody>
      </p:sp>
    </p:spTree>
    <p:extLst>
      <p:ext uri="{BB962C8B-B14F-4D97-AF65-F5344CB8AC3E}">
        <p14:creationId xmlns:p14="http://schemas.microsoft.com/office/powerpoint/2010/main" val="23473830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87106" name="Group 2">
            <a:extLst>
              <a:ext uri="{FF2B5EF4-FFF2-40B4-BE49-F238E27FC236}">
                <a16:creationId xmlns:a16="http://schemas.microsoft.com/office/drawing/2014/main" id="{CFDFDEE0-35DF-F34D-AD80-F6A901BDB6D1}"/>
              </a:ext>
            </a:extLst>
          </p:cNvPr>
          <p:cNvGrpSpPr>
            <a:grpSpLocks/>
          </p:cNvGrpSpPr>
          <p:nvPr/>
        </p:nvGrpSpPr>
        <p:grpSpPr bwMode="auto">
          <a:xfrm>
            <a:off x="2566988" y="333375"/>
            <a:ext cx="7308850" cy="6191250"/>
            <a:chOff x="657" y="210"/>
            <a:chExt cx="4604" cy="3900"/>
          </a:xfrm>
        </p:grpSpPr>
        <p:grpSp>
          <p:nvGrpSpPr>
            <p:cNvPr id="687107" name="Group 3">
              <a:extLst>
                <a:ext uri="{FF2B5EF4-FFF2-40B4-BE49-F238E27FC236}">
                  <a16:creationId xmlns:a16="http://schemas.microsoft.com/office/drawing/2014/main" id="{7925D53F-4283-8443-BCBE-91331DAC39F2}"/>
                </a:ext>
              </a:extLst>
            </p:cNvPr>
            <p:cNvGrpSpPr>
              <a:grpSpLocks/>
            </p:cNvGrpSpPr>
            <p:nvPr/>
          </p:nvGrpSpPr>
          <p:grpSpPr bwMode="auto">
            <a:xfrm>
              <a:off x="1056" y="2523"/>
              <a:ext cx="3856" cy="1587"/>
              <a:chOff x="1056" y="2523"/>
              <a:chExt cx="3856" cy="1587"/>
            </a:xfrm>
          </p:grpSpPr>
          <p:sp>
            <p:nvSpPr>
              <p:cNvPr id="687108" name="Rectangle 4">
                <a:extLst>
                  <a:ext uri="{FF2B5EF4-FFF2-40B4-BE49-F238E27FC236}">
                    <a16:creationId xmlns:a16="http://schemas.microsoft.com/office/drawing/2014/main" id="{F3D02B5B-9FAF-8D46-AE8B-1A11E80FE35B}"/>
                  </a:ext>
                </a:extLst>
              </p:cNvPr>
              <p:cNvSpPr>
                <a:spLocks noChangeArrowheads="1"/>
              </p:cNvSpPr>
              <p:nvPr/>
            </p:nvSpPr>
            <p:spPr bwMode="auto">
              <a:xfrm>
                <a:off x="1836" y="3883"/>
                <a:ext cx="142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7-33  </a:t>
                </a:r>
                <a:r>
                  <a:rPr kumimoji="1" lang="zh-CN" altLang="en-US" sz="2000" b="1">
                    <a:solidFill>
                      <a:srgbClr val="FFFFFF"/>
                    </a:solidFill>
                    <a:latin typeface="Times New Roman" panose="02020603050405020304" pitchFamily="18" charset="0"/>
                    <a:ea typeface="宋体" panose="02010600030101010101" pitchFamily="2" charset="-122"/>
                  </a:rPr>
                  <a:t>一个</a:t>
                </a:r>
                <a:r>
                  <a:rPr kumimoji="1" lang="en-US" altLang="zh-CN" sz="2000" b="1">
                    <a:solidFill>
                      <a:srgbClr val="FFFFFF"/>
                    </a:solidFill>
                    <a:latin typeface="Times New Roman" panose="02020603050405020304" pitchFamily="18" charset="0"/>
                    <a:ea typeface="宋体" panose="02010600030101010101" pitchFamily="2" charset="-122"/>
                  </a:rPr>
                  <a:t>AOE</a:t>
                </a:r>
                <a:r>
                  <a:rPr kumimoji="1" lang="zh-CN" altLang="en-US" sz="2000" b="1">
                    <a:solidFill>
                      <a:srgbClr val="FFFFFF"/>
                    </a:solidFill>
                    <a:latin typeface="Times New Roman" panose="02020603050405020304" pitchFamily="18" charset="0"/>
                    <a:ea typeface="宋体" panose="02010600030101010101" pitchFamily="2" charset="-122"/>
                  </a:rPr>
                  <a:t>网</a:t>
                </a:r>
              </a:p>
            </p:txBody>
          </p:sp>
          <p:grpSp>
            <p:nvGrpSpPr>
              <p:cNvPr id="687109" name="Group 5">
                <a:extLst>
                  <a:ext uri="{FF2B5EF4-FFF2-40B4-BE49-F238E27FC236}">
                    <a16:creationId xmlns:a16="http://schemas.microsoft.com/office/drawing/2014/main" id="{119B4C1E-C09F-F048-A189-A485E9E30340}"/>
                  </a:ext>
                </a:extLst>
              </p:cNvPr>
              <p:cNvGrpSpPr>
                <a:grpSpLocks/>
              </p:cNvGrpSpPr>
              <p:nvPr/>
            </p:nvGrpSpPr>
            <p:grpSpPr bwMode="auto">
              <a:xfrm>
                <a:off x="1056" y="2523"/>
                <a:ext cx="3856" cy="1288"/>
                <a:chOff x="1056" y="2116"/>
                <a:chExt cx="3856" cy="1288"/>
              </a:xfrm>
            </p:grpSpPr>
            <p:sp>
              <p:nvSpPr>
                <p:cNvPr id="687110" name="Oval 6">
                  <a:extLst>
                    <a:ext uri="{FF2B5EF4-FFF2-40B4-BE49-F238E27FC236}">
                      <a16:creationId xmlns:a16="http://schemas.microsoft.com/office/drawing/2014/main" id="{2FED61BA-A7B4-3C4F-8A79-C715DB932332}"/>
                    </a:ext>
                  </a:extLst>
                </p:cNvPr>
                <p:cNvSpPr>
                  <a:spLocks noChangeArrowheads="1"/>
                </p:cNvSpPr>
                <p:nvPr/>
              </p:nvSpPr>
              <p:spPr bwMode="auto">
                <a:xfrm>
                  <a:off x="1080" y="2688"/>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0</a:t>
                  </a:r>
                </a:p>
              </p:txBody>
            </p:sp>
            <p:sp>
              <p:nvSpPr>
                <p:cNvPr id="687111" name="Oval 7">
                  <a:extLst>
                    <a:ext uri="{FF2B5EF4-FFF2-40B4-BE49-F238E27FC236}">
                      <a16:creationId xmlns:a16="http://schemas.microsoft.com/office/drawing/2014/main" id="{F2806A69-C4D9-0D44-9D12-472211D7B72D}"/>
                    </a:ext>
                  </a:extLst>
                </p:cNvPr>
                <p:cNvSpPr>
                  <a:spLocks noChangeArrowheads="1"/>
                </p:cNvSpPr>
                <p:nvPr/>
              </p:nvSpPr>
              <p:spPr bwMode="auto">
                <a:xfrm>
                  <a:off x="3273" y="2197"/>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5</a:t>
                  </a:r>
                </a:p>
              </p:txBody>
            </p:sp>
            <p:sp>
              <p:nvSpPr>
                <p:cNvPr id="687112" name="Oval 8">
                  <a:extLst>
                    <a:ext uri="{FF2B5EF4-FFF2-40B4-BE49-F238E27FC236}">
                      <a16:creationId xmlns:a16="http://schemas.microsoft.com/office/drawing/2014/main" id="{C2EB8175-E111-8349-8D33-421B274D8E5A}"/>
                    </a:ext>
                  </a:extLst>
                </p:cNvPr>
                <p:cNvSpPr>
                  <a:spLocks noChangeArrowheads="1"/>
                </p:cNvSpPr>
                <p:nvPr/>
              </p:nvSpPr>
              <p:spPr bwMode="auto">
                <a:xfrm>
                  <a:off x="2512" y="3104"/>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4</a:t>
                  </a:r>
                </a:p>
              </p:txBody>
            </p:sp>
            <p:sp>
              <p:nvSpPr>
                <p:cNvPr id="687113" name="Oval 9">
                  <a:extLst>
                    <a:ext uri="{FF2B5EF4-FFF2-40B4-BE49-F238E27FC236}">
                      <a16:creationId xmlns:a16="http://schemas.microsoft.com/office/drawing/2014/main" id="{5DBDE1AD-A2BE-C744-A72C-F97D5ABF9C9D}"/>
                    </a:ext>
                  </a:extLst>
                </p:cNvPr>
                <p:cNvSpPr>
                  <a:spLocks noChangeArrowheads="1"/>
                </p:cNvSpPr>
                <p:nvPr/>
              </p:nvSpPr>
              <p:spPr bwMode="auto">
                <a:xfrm>
                  <a:off x="3360" y="3096"/>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7</a:t>
                  </a:r>
                </a:p>
              </p:txBody>
            </p:sp>
            <p:sp>
              <p:nvSpPr>
                <p:cNvPr id="687114" name="Oval 10">
                  <a:extLst>
                    <a:ext uri="{FF2B5EF4-FFF2-40B4-BE49-F238E27FC236}">
                      <a16:creationId xmlns:a16="http://schemas.microsoft.com/office/drawing/2014/main" id="{EAC3D9A5-FAC7-9645-81A6-ABF861F842EF}"/>
                    </a:ext>
                  </a:extLst>
                </p:cNvPr>
                <p:cNvSpPr>
                  <a:spLocks noChangeArrowheads="1"/>
                </p:cNvSpPr>
                <p:nvPr/>
              </p:nvSpPr>
              <p:spPr bwMode="auto">
                <a:xfrm>
                  <a:off x="2425" y="2192"/>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687115" name="Oval 11">
                  <a:extLst>
                    <a:ext uri="{FF2B5EF4-FFF2-40B4-BE49-F238E27FC236}">
                      <a16:creationId xmlns:a16="http://schemas.microsoft.com/office/drawing/2014/main" id="{FEF680AA-4E4A-904C-9605-53BD62C446DB}"/>
                    </a:ext>
                  </a:extLst>
                </p:cNvPr>
                <p:cNvSpPr>
                  <a:spLocks noChangeArrowheads="1"/>
                </p:cNvSpPr>
                <p:nvPr/>
              </p:nvSpPr>
              <p:spPr bwMode="auto">
                <a:xfrm>
                  <a:off x="1648" y="3072"/>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687116" name="Oval 12">
                  <a:extLst>
                    <a:ext uri="{FF2B5EF4-FFF2-40B4-BE49-F238E27FC236}">
                      <a16:creationId xmlns:a16="http://schemas.microsoft.com/office/drawing/2014/main" id="{4A25B487-1C94-5246-84F9-ADD29DDB7EDE}"/>
                    </a:ext>
                  </a:extLst>
                </p:cNvPr>
                <p:cNvSpPr>
                  <a:spLocks noChangeArrowheads="1"/>
                </p:cNvSpPr>
                <p:nvPr/>
              </p:nvSpPr>
              <p:spPr bwMode="auto">
                <a:xfrm>
                  <a:off x="1584" y="2200"/>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1</a:t>
                  </a:r>
                </a:p>
              </p:txBody>
            </p:sp>
            <p:sp>
              <p:nvSpPr>
                <p:cNvPr id="687117" name="Oval 13">
                  <a:extLst>
                    <a:ext uri="{FF2B5EF4-FFF2-40B4-BE49-F238E27FC236}">
                      <a16:creationId xmlns:a16="http://schemas.microsoft.com/office/drawing/2014/main" id="{3999186B-A8F7-0949-97C8-ED03F0A24D09}"/>
                    </a:ext>
                  </a:extLst>
                </p:cNvPr>
                <p:cNvSpPr>
                  <a:spLocks noChangeArrowheads="1"/>
                </p:cNvSpPr>
                <p:nvPr/>
              </p:nvSpPr>
              <p:spPr bwMode="auto">
                <a:xfrm>
                  <a:off x="2968" y="2656"/>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6</a:t>
                  </a:r>
                </a:p>
              </p:txBody>
            </p:sp>
            <p:sp>
              <p:nvSpPr>
                <p:cNvPr id="687118" name="Oval 14">
                  <a:extLst>
                    <a:ext uri="{FF2B5EF4-FFF2-40B4-BE49-F238E27FC236}">
                      <a16:creationId xmlns:a16="http://schemas.microsoft.com/office/drawing/2014/main" id="{AB7D7BFE-C1AC-AB40-823F-71D1ED5326A8}"/>
                    </a:ext>
                  </a:extLst>
                </p:cNvPr>
                <p:cNvSpPr>
                  <a:spLocks noChangeArrowheads="1"/>
                </p:cNvSpPr>
                <p:nvPr/>
              </p:nvSpPr>
              <p:spPr bwMode="auto">
                <a:xfrm>
                  <a:off x="3792" y="2608"/>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8</a:t>
                  </a:r>
                </a:p>
              </p:txBody>
            </p:sp>
            <p:grpSp>
              <p:nvGrpSpPr>
                <p:cNvPr id="687119" name="Group 15">
                  <a:extLst>
                    <a:ext uri="{FF2B5EF4-FFF2-40B4-BE49-F238E27FC236}">
                      <a16:creationId xmlns:a16="http://schemas.microsoft.com/office/drawing/2014/main" id="{C078A6C4-22E2-F04C-85AF-E1CCB84D8E11}"/>
                    </a:ext>
                  </a:extLst>
                </p:cNvPr>
                <p:cNvGrpSpPr>
                  <a:grpSpLocks/>
                </p:cNvGrpSpPr>
                <p:nvPr/>
              </p:nvGrpSpPr>
              <p:grpSpPr bwMode="auto">
                <a:xfrm>
                  <a:off x="1056" y="2400"/>
                  <a:ext cx="600" cy="288"/>
                  <a:chOff x="1056" y="2400"/>
                  <a:chExt cx="600" cy="288"/>
                </a:xfrm>
              </p:grpSpPr>
              <p:sp>
                <p:nvSpPr>
                  <p:cNvPr id="687120" name="Rectangle 16">
                    <a:extLst>
                      <a:ext uri="{FF2B5EF4-FFF2-40B4-BE49-F238E27FC236}">
                        <a16:creationId xmlns:a16="http://schemas.microsoft.com/office/drawing/2014/main" id="{AC48A315-B905-2645-B307-B07502817449}"/>
                      </a:ext>
                    </a:extLst>
                  </p:cNvPr>
                  <p:cNvSpPr>
                    <a:spLocks noChangeArrowheads="1"/>
                  </p:cNvSpPr>
                  <p:nvPr/>
                </p:nvSpPr>
                <p:spPr bwMode="auto">
                  <a:xfrm>
                    <a:off x="1056" y="2400"/>
                    <a:ext cx="3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a1=5</a:t>
                    </a:r>
                  </a:p>
                </p:txBody>
              </p:sp>
              <p:sp>
                <p:nvSpPr>
                  <p:cNvPr id="687121" name="Line 17">
                    <a:extLst>
                      <a:ext uri="{FF2B5EF4-FFF2-40B4-BE49-F238E27FC236}">
                        <a16:creationId xmlns:a16="http://schemas.microsoft.com/office/drawing/2014/main" id="{2F316ADF-42A1-644A-ACB8-6253F52B6764}"/>
                      </a:ext>
                    </a:extLst>
                  </p:cNvPr>
                  <p:cNvSpPr>
                    <a:spLocks noChangeShapeType="1"/>
                  </p:cNvSpPr>
                  <p:nvPr/>
                </p:nvSpPr>
                <p:spPr bwMode="auto">
                  <a:xfrm flipV="1">
                    <a:off x="1272" y="2400"/>
                    <a:ext cx="384" cy="28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22" name="Group 18">
                  <a:extLst>
                    <a:ext uri="{FF2B5EF4-FFF2-40B4-BE49-F238E27FC236}">
                      <a16:creationId xmlns:a16="http://schemas.microsoft.com/office/drawing/2014/main" id="{64A62A3A-5AF0-3943-B39F-C677BE67F417}"/>
                    </a:ext>
                  </a:extLst>
                </p:cNvPr>
                <p:cNvGrpSpPr>
                  <a:grpSpLocks/>
                </p:cNvGrpSpPr>
                <p:nvPr/>
              </p:nvGrpSpPr>
              <p:grpSpPr bwMode="auto">
                <a:xfrm>
                  <a:off x="1272" y="2820"/>
                  <a:ext cx="460" cy="332"/>
                  <a:chOff x="1272" y="2820"/>
                  <a:chExt cx="460" cy="332"/>
                </a:xfrm>
              </p:grpSpPr>
              <p:sp>
                <p:nvSpPr>
                  <p:cNvPr id="687123" name="Rectangle 19">
                    <a:extLst>
                      <a:ext uri="{FF2B5EF4-FFF2-40B4-BE49-F238E27FC236}">
                        <a16:creationId xmlns:a16="http://schemas.microsoft.com/office/drawing/2014/main" id="{021E7085-5DEE-0A43-ACCC-75A7C68DED3A}"/>
                      </a:ext>
                    </a:extLst>
                  </p:cNvPr>
                  <p:cNvSpPr>
                    <a:spLocks noChangeArrowheads="1"/>
                  </p:cNvSpPr>
                  <p:nvPr/>
                </p:nvSpPr>
                <p:spPr bwMode="auto">
                  <a:xfrm>
                    <a:off x="1347" y="2820"/>
                    <a:ext cx="3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a2=6</a:t>
                    </a:r>
                  </a:p>
                </p:txBody>
              </p:sp>
              <p:sp>
                <p:nvSpPr>
                  <p:cNvPr id="687124" name="Line 20">
                    <a:extLst>
                      <a:ext uri="{FF2B5EF4-FFF2-40B4-BE49-F238E27FC236}">
                        <a16:creationId xmlns:a16="http://schemas.microsoft.com/office/drawing/2014/main" id="{146361D9-A463-4245-A16B-AC7E1B60CE10}"/>
                      </a:ext>
                    </a:extLst>
                  </p:cNvPr>
                  <p:cNvSpPr>
                    <a:spLocks noChangeShapeType="1"/>
                  </p:cNvSpPr>
                  <p:nvPr/>
                </p:nvSpPr>
                <p:spPr bwMode="auto">
                  <a:xfrm>
                    <a:off x="1272" y="2912"/>
                    <a:ext cx="384" cy="24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25" name="Group 21">
                  <a:extLst>
                    <a:ext uri="{FF2B5EF4-FFF2-40B4-BE49-F238E27FC236}">
                      <a16:creationId xmlns:a16="http://schemas.microsoft.com/office/drawing/2014/main" id="{4E7C19C0-B8AF-5E40-9B5C-3193417A98E3}"/>
                    </a:ext>
                  </a:extLst>
                </p:cNvPr>
                <p:cNvGrpSpPr>
                  <a:grpSpLocks/>
                </p:cNvGrpSpPr>
                <p:nvPr/>
              </p:nvGrpSpPr>
              <p:grpSpPr bwMode="auto">
                <a:xfrm>
                  <a:off x="1891" y="2116"/>
                  <a:ext cx="544" cy="204"/>
                  <a:chOff x="1891" y="2124"/>
                  <a:chExt cx="544" cy="204"/>
                </a:xfrm>
              </p:grpSpPr>
              <p:sp>
                <p:nvSpPr>
                  <p:cNvPr id="687126" name="Rectangle 22">
                    <a:extLst>
                      <a:ext uri="{FF2B5EF4-FFF2-40B4-BE49-F238E27FC236}">
                        <a16:creationId xmlns:a16="http://schemas.microsoft.com/office/drawing/2014/main" id="{886481CF-B1D2-BA45-B2C8-B488ADEACDBF}"/>
                      </a:ext>
                    </a:extLst>
                  </p:cNvPr>
                  <p:cNvSpPr>
                    <a:spLocks noChangeArrowheads="1"/>
                  </p:cNvSpPr>
                  <p:nvPr/>
                </p:nvSpPr>
                <p:spPr bwMode="auto">
                  <a:xfrm>
                    <a:off x="1919" y="2124"/>
                    <a:ext cx="3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a3=3</a:t>
                    </a:r>
                  </a:p>
                </p:txBody>
              </p:sp>
              <p:sp>
                <p:nvSpPr>
                  <p:cNvPr id="687127" name="Line 23">
                    <a:extLst>
                      <a:ext uri="{FF2B5EF4-FFF2-40B4-BE49-F238E27FC236}">
                        <a16:creationId xmlns:a16="http://schemas.microsoft.com/office/drawing/2014/main" id="{6CF9A628-4E10-CA4B-A8A9-056CA545C277}"/>
                      </a:ext>
                    </a:extLst>
                  </p:cNvPr>
                  <p:cNvSpPr>
                    <a:spLocks noChangeShapeType="1"/>
                  </p:cNvSpPr>
                  <p:nvPr/>
                </p:nvSpPr>
                <p:spPr bwMode="auto">
                  <a:xfrm flipV="1">
                    <a:off x="1891" y="2320"/>
                    <a:ext cx="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28" name="Group 24">
                  <a:extLst>
                    <a:ext uri="{FF2B5EF4-FFF2-40B4-BE49-F238E27FC236}">
                      <a16:creationId xmlns:a16="http://schemas.microsoft.com/office/drawing/2014/main" id="{6ACF3E61-6942-FF49-A98E-C69A03F12C7C}"/>
                    </a:ext>
                  </a:extLst>
                </p:cNvPr>
                <p:cNvGrpSpPr>
                  <a:grpSpLocks/>
                </p:cNvGrpSpPr>
                <p:nvPr/>
              </p:nvGrpSpPr>
              <p:grpSpPr bwMode="auto">
                <a:xfrm>
                  <a:off x="2688" y="2388"/>
                  <a:ext cx="556" cy="257"/>
                  <a:chOff x="2688" y="2388"/>
                  <a:chExt cx="556" cy="257"/>
                </a:xfrm>
              </p:grpSpPr>
              <p:sp>
                <p:nvSpPr>
                  <p:cNvPr id="687129" name="Rectangle 25">
                    <a:extLst>
                      <a:ext uri="{FF2B5EF4-FFF2-40B4-BE49-F238E27FC236}">
                        <a16:creationId xmlns:a16="http://schemas.microsoft.com/office/drawing/2014/main" id="{2BCD4A3F-63E1-7248-A1ED-4E69E53421E5}"/>
                      </a:ext>
                    </a:extLst>
                  </p:cNvPr>
                  <p:cNvSpPr>
                    <a:spLocks noChangeArrowheads="1"/>
                  </p:cNvSpPr>
                  <p:nvPr/>
                </p:nvSpPr>
                <p:spPr bwMode="auto">
                  <a:xfrm>
                    <a:off x="2859" y="2388"/>
                    <a:ext cx="3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a8=5</a:t>
                    </a:r>
                  </a:p>
                </p:txBody>
              </p:sp>
              <p:sp>
                <p:nvSpPr>
                  <p:cNvPr id="687130" name="Line 26">
                    <a:extLst>
                      <a:ext uri="{FF2B5EF4-FFF2-40B4-BE49-F238E27FC236}">
                        <a16:creationId xmlns:a16="http://schemas.microsoft.com/office/drawing/2014/main" id="{098C2C52-3AA4-664D-8E5B-790E9ED16998}"/>
                      </a:ext>
                    </a:extLst>
                  </p:cNvPr>
                  <p:cNvSpPr>
                    <a:spLocks noChangeShapeType="1"/>
                  </p:cNvSpPr>
                  <p:nvPr/>
                </p:nvSpPr>
                <p:spPr bwMode="auto">
                  <a:xfrm>
                    <a:off x="2688" y="2396"/>
                    <a:ext cx="408" cy="24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31" name="Group 27">
                  <a:extLst>
                    <a:ext uri="{FF2B5EF4-FFF2-40B4-BE49-F238E27FC236}">
                      <a16:creationId xmlns:a16="http://schemas.microsoft.com/office/drawing/2014/main" id="{FD17DE44-2AE4-D84A-B448-E4F1E2961EB9}"/>
                    </a:ext>
                  </a:extLst>
                </p:cNvPr>
                <p:cNvGrpSpPr>
                  <a:grpSpLocks/>
                </p:cNvGrpSpPr>
                <p:nvPr/>
              </p:nvGrpSpPr>
              <p:grpSpPr bwMode="auto">
                <a:xfrm>
                  <a:off x="1688" y="2416"/>
                  <a:ext cx="817" cy="657"/>
                  <a:chOff x="1680" y="2424"/>
                  <a:chExt cx="817" cy="657"/>
                </a:xfrm>
              </p:grpSpPr>
              <p:sp>
                <p:nvSpPr>
                  <p:cNvPr id="687132" name="Rectangle 28">
                    <a:extLst>
                      <a:ext uri="{FF2B5EF4-FFF2-40B4-BE49-F238E27FC236}">
                        <a16:creationId xmlns:a16="http://schemas.microsoft.com/office/drawing/2014/main" id="{D3A569BD-5377-B048-A6BF-6920D4A4DA3A}"/>
                      </a:ext>
                    </a:extLst>
                  </p:cNvPr>
                  <p:cNvSpPr>
                    <a:spLocks noChangeArrowheads="1"/>
                  </p:cNvSpPr>
                  <p:nvPr/>
                </p:nvSpPr>
                <p:spPr bwMode="auto">
                  <a:xfrm>
                    <a:off x="1680" y="258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a4=12</a:t>
                    </a:r>
                  </a:p>
                </p:txBody>
              </p:sp>
              <p:sp>
                <p:nvSpPr>
                  <p:cNvPr id="687133" name="Line 29">
                    <a:extLst>
                      <a:ext uri="{FF2B5EF4-FFF2-40B4-BE49-F238E27FC236}">
                        <a16:creationId xmlns:a16="http://schemas.microsoft.com/office/drawing/2014/main" id="{231C9850-9C5C-E54F-A5C5-9E99A4F4939E}"/>
                      </a:ext>
                    </a:extLst>
                  </p:cNvPr>
                  <p:cNvSpPr>
                    <a:spLocks noChangeShapeType="1"/>
                  </p:cNvSpPr>
                  <p:nvPr/>
                </p:nvSpPr>
                <p:spPr bwMode="auto">
                  <a:xfrm flipV="1">
                    <a:off x="1840" y="2424"/>
                    <a:ext cx="657" cy="65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34" name="Group 30">
                  <a:extLst>
                    <a:ext uri="{FF2B5EF4-FFF2-40B4-BE49-F238E27FC236}">
                      <a16:creationId xmlns:a16="http://schemas.microsoft.com/office/drawing/2014/main" id="{B5EBD557-EC1A-2944-B154-7E009C60D21A}"/>
                    </a:ext>
                  </a:extLst>
                </p:cNvPr>
                <p:cNvGrpSpPr>
                  <a:grpSpLocks/>
                </p:cNvGrpSpPr>
                <p:nvPr/>
              </p:nvGrpSpPr>
              <p:grpSpPr bwMode="auto">
                <a:xfrm>
                  <a:off x="1944" y="3184"/>
                  <a:ext cx="576" cy="204"/>
                  <a:chOff x="1944" y="3184"/>
                  <a:chExt cx="576" cy="204"/>
                </a:xfrm>
              </p:grpSpPr>
              <p:sp>
                <p:nvSpPr>
                  <p:cNvPr id="687135" name="Rectangle 31">
                    <a:extLst>
                      <a:ext uri="{FF2B5EF4-FFF2-40B4-BE49-F238E27FC236}">
                        <a16:creationId xmlns:a16="http://schemas.microsoft.com/office/drawing/2014/main" id="{D173524A-7ED8-6444-ADCB-35F0AEE7229F}"/>
                      </a:ext>
                    </a:extLst>
                  </p:cNvPr>
                  <p:cNvSpPr>
                    <a:spLocks noChangeArrowheads="1"/>
                  </p:cNvSpPr>
                  <p:nvPr/>
                </p:nvSpPr>
                <p:spPr bwMode="auto">
                  <a:xfrm>
                    <a:off x="2000" y="3184"/>
                    <a:ext cx="4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a5=3</a:t>
                    </a:r>
                  </a:p>
                </p:txBody>
              </p:sp>
              <p:sp>
                <p:nvSpPr>
                  <p:cNvPr id="687136" name="Line 32">
                    <a:extLst>
                      <a:ext uri="{FF2B5EF4-FFF2-40B4-BE49-F238E27FC236}">
                        <a16:creationId xmlns:a16="http://schemas.microsoft.com/office/drawing/2014/main" id="{F4650C00-477A-BB45-B41F-196ED086E990}"/>
                      </a:ext>
                    </a:extLst>
                  </p:cNvPr>
                  <p:cNvSpPr>
                    <a:spLocks noChangeShapeType="1"/>
                  </p:cNvSpPr>
                  <p:nvPr/>
                </p:nvSpPr>
                <p:spPr bwMode="auto">
                  <a:xfrm>
                    <a:off x="1944" y="3184"/>
                    <a:ext cx="576"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37" name="Group 33">
                  <a:extLst>
                    <a:ext uri="{FF2B5EF4-FFF2-40B4-BE49-F238E27FC236}">
                      <a16:creationId xmlns:a16="http://schemas.microsoft.com/office/drawing/2014/main" id="{1F1D3BE5-7619-B845-9FFA-C9039533D321}"/>
                    </a:ext>
                  </a:extLst>
                </p:cNvPr>
                <p:cNvGrpSpPr>
                  <a:grpSpLocks/>
                </p:cNvGrpSpPr>
                <p:nvPr/>
              </p:nvGrpSpPr>
              <p:grpSpPr bwMode="auto">
                <a:xfrm>
                  <a:off x="2808" y="3200"/>
                  <a:ext cx="544" cy="204"/>
                  <a:chOff x="2808" y="3200"/>
                  <a:chExt cx="544" cy="204"/>
                </a:xfrm>
              </p:grpSpPr>
              <p:sp>
                <p:nvSpPr>
                  <p:cNvPr id="687138" name="Rectangle 34">
                    <a:extLst>
                      <a:ext uri="{FF2B5EF4-FFF2-40B4-BE49-F238E27FC236}">
                        <a16:creationId xmlns:a16="http://schemas.microsoft.com/office/drawing/2014/main" id="{9B1C3952-BA98-1C4F-A1DF-F8C50A4E547A}"/>
                      </a:ext>
                    </a:extLst>
                  </p:cNvPr>
                  <p:cNvSpPr>
                    <a:spLocks noChangeArrowheads="1"/>
                  </p:cNvSpPr>
                  <p:nvPr/>
                </p:nvSpPr>
                <p:spPr bwMode="auto">
                  <a:xfrm>
                    <a:off x="2824" y="3200"/>
                    <a:ext cx="4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a10=4</a:t>
                    </a:r>
                  </a:p>
                </p:txBody>
              </p:sp>
              <p:sp>
                <p:nvSpPr>
                  <p:cNvPr id="687139" name="Line 35">
                    <a:extLst>
                      <a:ext uri="{FF2B5EF4-FFF2-40B4-BE49-F238E27FC236}">
                        <a16:creationId xmlns:a16="http://schemas.microsoft.com/office/drawing/2014/main" id="{4A6C116A-9BB6-D648-B1A2-BA7B497B4FE1}"/>
                      </a:ext>
                    </a:extLst>
                  </p:cNvPr>
                  <p:cNvSpPr>
                    <a:spLocks noChangeShapeType="1"/>
                  </p:cNvSpPr>
                  <p:nvPr/>
                </p:nvSpPr>
                <p:spPr bwMode="auto">
                  <a:xfrm>
                    <a:off x="2808" y="3208"/>
                    <a:ext cx="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40" name="Group 36">
                  <a:extLst>
                    <a:ext uri="{FF2B5EF4-FFF2-40B4-BE49-F238E27FC236}">
                      <a16:creationId xmlns:a16="http://schemas.microsoft.com/office/drawing/2014/main" id="{32BAF643-7E06-AC41-9E3B-668D17B5E589}"/>
                    </a:ext>
                  </a:extLst>
                </p:cNvPr>
                <p:cNvGrpSpPr>
                  <a:grpSpLocks/>
                </p:cNvGrpSpPr>
                <p:nvPr/>
              </p:nvGrpSpPr>
              <p:grpSpPr bwMode="auto">
                <a:xfrm>
                  <a:off x="2707" y="2863"/>
                  <a:ext cx="509" cy="289"/>
                  <a:chOff x="2707" y="2863"/>
                  <a:chExt cx="509" cy="289"/>
                </a:xfrm>
              </p:grpSpPr>
              <p:sp>
                <p:nvSpPr>
                  <p:cNvPr id="687141" name="Rectangle 37">
                    <a:extLst>
                      <a:ext uri="{FF2B5EF4-FFF2-40B4-BE49-F238E27FC236}">
                        <a16:creationId xmlns:a16="http://schemas.microsoft.com/office/drawing/2014/main" id="{5A935B3C-C093-6E4D-A9B5-B96CAEC69F98}"/>
                      </a:ext>
                    </a:extLst>
                  </p:cNvPr>
                  <p:cNvSpPr>
                    <a:spLocks noChangeArrowheads="1"/>
                  </p:cNvSpPr>
                  <p:nvPr/>
                </p:nvSpPr>
                <p:spPr bwMode="auto">
                  <a:xfrm>
                    <a:off x="2831" y="2948"/>
                    <a:ext cx="3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a9=1</a:t>
                    </a:r>
                  </a:p>
                </p:txBody>
              </p:sp>
              <p:sp>
                <p:nvSpPr>
                  <p:cNvPr id="687142" name="Line 38">
                    <a:extLst>
                      <a:ext uri="{FF2B5EF4-FFF2-40B4-BE49-F238E27FC236}">
                        <a16:creationId xmlns:a16="http://schemas.microsoft.com/office/drawing/2014/main" id="{A8074E46-68D1-3843-9DC7-F36734C3B338}"/>
                      </a:ext>
                    </a:extLst>
                  </p:cNvPr>
                  <p:cNvSpPr>
                    <a:spLocks noChangeShapeType="1"/>
                  </p:cNvSpPr>
                  <p:nvPr/>
                </p:nvSpPr>
                <p:spPr bwMode="auto">
                  <a:xfrm flipV="1">
                    <a:off x="2707" y="2863"/>
                    <a:ext cx="340" cy="24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43" name="Group 39">
                  <a:extLst>
                    <a:ext uri="{FF2B5EF4-FFF2-40B4-BE49-F238E27FC236}">
                      <a16:creationId xmlns:a16="http://schemas.microsoft.com/office/drawing/2014/main" id="{F75E7B0B-7482-DF4E-9E82-6BA175838B49}"/>
                    </a:ext>
                  </a:extLst>
                </p:cNvPr>
                <p:cNvGrpSpPr>
                  <a:grpSpLocks/>
                </p:cNvGrpSpPr>
                <p:nvPr/>
              </p:nvGrpSpPr>
              <p:grpSpPr bwMode="auto">
                <a:xfrm>
                  <a:off x="3264" y="2556"/>
                  <a:ext cx="544" cy="204"/>
                  <a:chOff x="3264" y="2580"/>
                  <a:chExt cx="544" cy="204"/>
                </a:xfrm>
              </p:grpSpPr>
              <p:sp>
                <p:nvSpPr>
                  <p:cNvPr id="687144" name="Rectangle 40">
                    <a:extLst>
                      <a:ext uri="{FF2B5EF4-FFF2-40B4-BE49-F238E27FC236}">
                        <a16:creationId xmlns:a16="http://schemas.microsoft.com/office/drawing/2014/main" id="{6C7D591C-FD5E-4F4E-AB41-556E3D94989C}"/>
                      </a:ext>
                    </a:extLst>
                  </p:cNvPr>
                  <p:cNvSpPr>
                    <a:spLocks noChangeArrowheads="1"/>
                  </p:cNvSpPr>
                  <p:nvPr/>
                </p:nvSpPr>
                <p:spPr bwMode="auto">
                  <a:xfrm>
                    <a:off x="3264" y="258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a12=5</a:t>
                    </a:r>
                  </a:p>
                </p:txBody>
              </p:sp>
              <p:sp>
                <p:nvSpPr>
                  <p:cNvPr id="687145" name="Line 41">
                    <a:extLst>
                      <a:ext uri="{FF2B5EF4-FFF2-40B4-BE49-F238E27FC236}">
                        <a16:creationId xmlns:a16="http://schemas.microsoft.com/office/drawing/2014/main" id="{9F582467-A024-4D44-8937-83E6F16ACCB3}"/>
                      </a:ext>
                    </a:extLst>
                  </p:cNvPr>
                  <p:cNvSpPr>
                    <a:spLocks noChangeShapeType="1"/>
                  </p:cNvSpPr>
                  <p:nvPr/>
                </p:nvSpPr>
                <p:spPr bwMode="auto">
                  <a:xfrm>
                    <a:off x="3264" y="2772"/>
                    <a:ext cx="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46" name="Group 42">
                  <a:extLst>
                    <a:ext uri="{FF2B5EF4-FFF2-40B4-BE49-F238E27FC236}">
                      <a16:creationId xmlns:a16="http://schemas.microsoft.com/office/drawing/2014/main" id="{010A3B00-B5AC-6241-B236-F01E8794D96F}"/>
                    </a:ext>
                  </a:extLst>
                </p:cNvPr>
                <p:cNvGrpSpPr>
                  <a:grpSpLocks/>
                </p:cNvGrpSpPr>
                <p:nvPr/>
              </p:nvGrpSpPr>
              <p:grpSpPr bwMode="auto">
                <a:xfrm>
                  <a:off x="3560" y="2244"/>
                  <a:ext cx="1134" cy="380"/>
                  <a:chOff x="3560" y="2244"/>
                  <a:chExt cx="1134" cy="380"/>
                </a:xfrm>
              </p:grpSpPr>
              <p:sp>
                <p:nvSpPr>
                  <p:cNvPr id="687147" name="Rectangle 43">
                    <a:extLst>
                      <a:ext uri="{FF2B5EF4-FFF2-40B4-BE49-F238E27FC236}">
                        <a16:creationId xmlns:a16="http://schemas.microsoft.com/office/drawing/2014/main" id="{B110BBE9-7E1E-534A-A027-98AF441387D2}"/>
                      </a:ext>
                    </a:extLst>
                  </p:cNvPr>
                  <p:cNvSpPr>
                    <a:spLocks noChangeArrowheads="1"/>
                  </p:cNvSpPr>
                  <p:nvPr/>
                </p:nvSpPr>
                <p:spPr bwMode="auto">
                  <a:xfrm>
                    <a:off x="3984" y="2244"/>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a11=4</a:t>
                    </a:r>
                  </a:p>
                </p:txBody>
              </p:sp>
              <p:sp>
                <p:nvSpPr>
                  <p:cNvPr id="687148" name="Line 44">
                    <a:extLst>
                      <a:ext uri="{FF2B5EF4-FFF2-40B4-BE49-F238E27FC236}">
                        <a16:creationId xmlns:a16="http://schemas.microsoft.com/office/drawing/2014/main" id="{D261A1D0-6100-4645-B985-16FDD01B218B}"/>
                      </a:ext>
                    </a:extLst>
                  </p:cNvPr>
                  <p:cNvSpPr>
                    <a:spLocks noChangeShapeType="1"/>
                  </p:cNvSpPr>
                  <p:nvPr/>
                </p:nvSpPr>
                <p:spPr bwMode="auto">
                  <a:xfrm>
                    <a:off x="3560" y="2288"/>
                    <a:ext cx="1134" cy="336"/>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49" name="Group 45">
                  <a:extLst>
                    <a:ext uri="{FF2B5EF4-FFF2-40B4-BE49-F238E27FC236}">
                      <a16:creationId xmlns:a16="http://schemas.microsoft.com/office/drawing/2014/main" id="{EA04E8D0-CD7B-6A4F-9C4E-D32EA892A7D6}"/>
                    </a:ext>
                  </a:extLst>
                </p:cNvPr>
                <p:cNvGrpSpPr>
                  <a:grpSpLocks/>
                </p:cNvGrpSpPr>
                <p:nvPr/>
              </p:nvGrpSpPr>
              <p:grpSpPr bwMode="auto">
                <a:xfrm>
                  <a:off x="2208" y="2424"/>
                  <a:ext cx="392" cy="680"/>
                  <a:chOff x="2208" y="2424"/>
                  <a:chExt cx="392" cy="680"/>
                </a:xfrm>
              </p:grpSpPr>
              <p:sp>
                <p:nvSpPr>
                  <p:cNvPr id="687150" name="Line 46">
                    <a:extLst>
                      <a:ext uri="{FF2B5EF4-FFF2-40B4-BE49-F238E27FC236}">
                        <a16:creationId xmlns:a16="http://schemas.microsoft.com/office/drawing/2014/main" id="{9D2CB0CF-CF74-A44F-ACEE-1AC7A4EF24BC}"/>
                      </a:ext>
                    </a:extLst>
                  </p:cNvPr>
                  <p:cNvSpPr>
                    <a:spLocks noChangeShapeType="1"/>
                  </p:cNvSpPr>
                  <p:nvPr/>
                </p:nvSpPr>
                <p:spPr bwMode="auto">
                  <a:xfrm>
                    <a:off x="2600" y="2424"/>
                    <a:ext cx="0" cy="6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151" name="Rectangle 47">
                    <a:extLst>
                      <a:ext uri="{FF2B5EF4-FFF2-40B4-BE49-F238E27FC236}">
                        <a16:creationId xmlns:a16="http://schemas.microsoft.com/office/drawing/2014/main" id="{1F6D625F-F977-A943-A854-95BBEE5D8767}"/>
                      </a:ext>
                    </a:extLst>
                  </p:cNvPr>
                  <p:cNvSpPr>
                    <a:spLocks noChangeArrowheads="1"/>
                  </p:cNvSpPr>
                  <p:nvPr/>
                </p:nvSpPr>
                <p:spPr bwMode="auto">
                  <a:xfrm>
                    <a:off x="2208" y="2688"/>
                    <a:ext cx="3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a6=3</a:t>
                    </a:r>
                  </a:p>
                </p:txBody>
              </p:sp>
            </p:grpSp>
            <p:grpSp>
              <p:nvGrpSpPr>
                <p:cNvPr id="687152" name="Group 48">
                  <a:extLst>
                    <a:ext uri="{FF2B5EF4-FFF2-40B4-BE49-F238E27FC236}">
                      <a16:creationId xmlns:a16="http://schemas.microsoft.com/office/drawing/2014/main" id="{2796FB09-6E67-4642-9FE0-B07BBCF44100}"/>
                    </a:ext>
                  </a:extLst>
                </p:cNvPr>
                <p:cNvGrpSpPr>
                  <a:grpSpLocks/>
                </p:cNvGrpSpPr>
                <p:nvPr/>
              </p:nvGrpSpPr>
              <p:grpSpPr bwMode="auto">
                <a:xfrm>
                  <a:off x="2728" y="2120"/>
                  <a:ext cx="544" cy="204"/>
                  <a:chOff x="2728" y="2128"/>
                  <a:chExt cx="544" cy="204"/>
                </a:xfrm>
              </p:grpSpPr>
              <p:sp>
                <p:nvSpPr>
                  <p:cNvPr id="687153" name="Rectangle 49">
                    <a:extLst>
                      <a:ext uri="{FF2B5EF4-FFF2-40B4-BE49-F238E27FC236}">
                        <a16:creationId xmlns:a16="http://schemas.microsoft.com/office/drawing/2014/main" id="{94D10C10-573D-6649-8C63-37913354A51A}"/>
                      </a:ext>
                    </a:extLst>
                  </p:cNvPr>
                  <p:cNvSpPr>
                    <a:spLocks noChangeArrowheads="1"/>
                  </p:cNvSpPr>
                  <p:nvPr/>
                </p:nvSpPr>
                <p:spPr bwMode="auto">
                  <a:xfrm>
                    <a:off x="2776" y="2128"/>
                    <a:ext cx="3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a7=3</a:t>
                    </a:r>
                  </a:p>
                </p:txBody>
              </p:sp>
              <p:sp>
                <p:nvSpPr>
                  <p:cNvPr id="687154" name="Line 50">
                    <a:extLst>
                      <a:ext uri="{FF2B5EF4-FFF2-40B4-BE49-F238E27FC236}">
                        <a16:creationId xmlns:a16="http://schemas.microsoft.com/office/drawing/2014/main" id="{BDACA4FC-2F42-3549-BC95-31159D62D8C1}"/>
                      </a:ext>
                    </a:extLst>
                  </p:cNvPr>
                  <p:cNvSpPr>
                    <a:spLocks noChangeShapeType="1"/>
                  </p:cNvSpPr>
                  <p:nvPr/>
                </p:nvSpPr>
                <p:spPr bwMode="auto">
                  <a:xfrm flipV="1">
                    <a:off x="2728" y="2312"/>
                    <a:ext cx="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87155" name="Group 51">
                  <a:extLst>
                    <a:ext uri="{FF2B5EF4-FFF2-40B4-BE49-F238E27FC236}">
                      <a16:creationId xmlns:a16="http://schemas.microsoft.com/office/drawing/2014/main" id="{409047C8-44D3-8E40-A123-24C764E570E6}"/>
                    </a:ext>
                  </a:extLst>
                </p:cNvPr>
                <p:cNvGrpSpPr>
                  <a:grpSpLocks/>
                </p:cNvGrpSpPr>
                <p:nvPr/>
              </p:nvGrpSpPr>
              <p:grpSpPr bwMode="auto">
                <a:xfrm>
                  <a:off x="3552" y="2824"/>
                  <a:ext cx="513" cy="304"/>
                  <a:chOff x="3552" y="2824"/>
                  <a:chExt cx="513" cy="304"/>
                </a:xfrm>
              </p:grpSpPr>
              <p:sp>
                <p:nvSpPr>
                  <p:cNvPr id="687156" name="Rectangle 52">
                    <a:extLst>
                      <a:ext uri="{FF2B5EF4-FFF2-40B4-BE49-F238E27FC236}">
                        <a16:creationId xmlns:a16="http://schemas.microsoft.com/office/drawing/2014/main" id="{753AD471-7FF8-6A4E-9F12-341EAD67048E}"/>
                      </a:ext>
                    </a:extLst>
                  </p:cNvPr>
                  <p:cNvSpPr>
                    <a:spLocks noChangeArrowheads="1"/>
                  </p:cNvSpPr>
                  <p:nvPr/>
                </p:nvSpPr>
                <p:spPr bwMode="auto">
                  <a:xfrm>
                    <a:off x="3680" y="2924"/>
                    <a:ext cx="3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a13=2</a:t>
                    </a:r>
                  </a:p>
                </p:txBody>
              </p:sp>
              <p:sp>
                <p:nvSpPr>
                  <p:cNvPr id="687157" name="Line 53">
                    <a:extLst>
                      <a:ext uri="{FF2B5EF4-FFF2-40B4-BE49-F238E27FC236}">
                        <a16:creationId xmlns:a16="http://schemas.microsoft.com/office/drawing/2014/main" id="{96972B4E-A324-A34D-A9C4-8837C346B3BC}"/>
                      </a:ext>
                    </a:extLst>
                  </p:cNvPr>
                  <p:cNvSpPr>
                    <a:spLocks noChangeShapeType="1"/>
                  </p:cNvSpPr>
                  <p:nvPr/>
                </p:nvSpPr>
                <p:spPr bwMode="auto">
                  <a:xfrm flipV="1">
                    <a:off x="3552" y="2824"/>
                    <a:ext cx="363" cy="27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87158" name="Oval 54">
                  <a:extLst>
                    <a:ext uri="{FF2B5EF4-FFF2-40B4-BE49-F238E27FC236}">
                      <a16:creationId xmlns:a16="http://schemas.microsoft.com/office/drawing/2014/main" id="{6076A865-B164-8E48-828E-AE6FDAA813B2}"/>
                    </a:ext>
                  </a:extLst>
                </p:cNvPr>
                <p:cNvSpPr>
                  <a:spLocks noChangeArrowheads="1"/>
                </p:cNvSpPr>
                <p:nvPr/>
              </p:nvSpPr>
              <p:spPr bwMode="auto">
                <a:xfrm>
                  <a:off x="4617" y="2600"/>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9</a:t>
                  </a:r>
                </a:p>
              </p:txBody>
            </p:sp>
            <p:grpSp>
              <p:nvGrpSpPr>
                <p:cNvPr id="687159" name="Group 55">
                  <a:extLst>
                    <a:ext uri="{FF2B5EF4-FFF2-40B4-BE49-F238E27FC236}">
                      <a16:creationId xmlns:a16="http://schemas.microsoft.com/office/drawing/2014/main" id="{096F82C5-B9A0-924F-9417-9BA32B239559}"/>
                    </a:ext>
                  </a:extLst>
                </p:cNvPr>
                <p:cNvGrpSpPr>
                  <a:grpSpLocks/>
                </p:cNvGrpSpPr>
                <p:nvPr/>
              </p:nvGrpSpPr>
              <p:grpSpPr bwMode="auto">
                <a:xfrm>
                  <a:off x="4080" y="2544"/>
                  <a:ext cx="544" cy="204"/>
                  <a:chOff x="3264" y="2580"/>
                  <a:chExt cx="544" cy="204"/>
                </a:xfrm>
              </p:grpSpPr>
              <p:sp>
                <p:nvSpPr>
                  <p:cNvPr id="687160" name="Rectangle 56">
                    <a:extLst>
                      <a:ext uri="{FF2B5EF4-FFF2-40B4-BE49-F238E27FC236}">
                        <a16:creationId xmlns:a16="http://schemas.microsoft.com/office/drawing/2014/main" id="{B9C98445-C6A5-164A-BD37-D87419B404D1}"/>
                      </a:ext>
                    </a:extLst>
                  </p:cNvPr>
                  <p:cNvSpPr>
                    <a:spLocks noChangeArrowheads="1"/>
                  </p:cNvSpPr>
                  <p:nvPr/>
                </p:nvSpPr>
                <p:spPr bwMode="auto">
                  <a:xfrm>
                    <a:off x="3264" y="258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a14=2</a:t>
                    </a:r>
                  </a:p>
                </p:txBody>
              </p:sp>
              <p:sp>
                <p:nvSpPr>
                  <p:cNvPr id="687161" name="Line 57">
                    <a:extLst>
                      <a:ext uri="{FF2B5EF4-FFF2-40B4-BE49-F238E27FC236}">
                        <a16:creationId xmlns:a16="http://schemas.microsoft.com/office/drawing/2014/main" id="{4C1F0C9F-6C6E-7443-BF8B-FDE0D313BDF7}"/>
                      </a:ext>
                    </a:extLst>
                  </p:cNvPr>
                  <p:cNvSpPr>
                    <a:spLocks noChangeShapeType="1"/>
                  </p:cNvSpPr>
                  <p:nvPr/>
                </p:nvSpPr>
                <p:spPr bwMode="auto">
                  <a:xfrm>
                    <a:off x="3264" y="2772"/>
                    <a:ext cx="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687162" name="Group 58">
              <a:extLst>
                <a:ext uri="{FF2B5EF4-FFF2-40B4-BE49-F238E27FC236}">
                  <a16:creationId xmlns:a16="http://schemas.microsoft.com/office/drawing/2014/main" id="{734241BF-77DA-184C-A9BA-7BEC9E15AADC}"/>
                </a:ext>
              </a:extLst>
            </p:cNvPr>
            <p:cNvGrpSpPr>
              <a:grpSpLocks/>
            </p:cNvGrpSpPr>
            <p:nvPr/>
          </p:nvGrpSpPr>
          <p:grpSpPr bwMode="auto">
            <a:xfrm>
              <a:off x="657" y="210"/>
              <a:ext cx="2228" cy="2105"/>
              <a:chOff x="657" y="282"/>
              <a:chExt cx="2228" cy="2105"/>
            </a:xfrm>
          </p:grpSpPr>
          <p:grpSp>
            <p:nvGrpSpPr>
              <p:cNvPr id="687163" name="Group 59">
                <a:extLst>
                  <a:ext uri="{FF2B5EF4-FFF2-40B4-BE49-F238E27FC236}">
                    <a16:creationId xmlns:a16="http://schemas.microsoft.com/office/drawing/2014/main" id="{920B857D-D4B7-994D-993F-DD72C466B90D}"/>
                  </a:ext>
                </a:extLst>
              </p:cNvPr>
              <p:cNvGrpSpPr>
                <a:grpSpLocks/>
              </p:cNvGrpSpPr>
              <p:nvPr/>
            </p:nvGrpSpPr>
            <p:grpSpPr bwMode="auto">
              <a:xfrm>
                <a:off x="657" y="282"/>
                <a:ext cx="2036" cy="1784"/>
                <a:chOff x="2976" y="336"/>
                <a:chExt cx="2036" cy="1784"/>
              </a:xfrm>
            </p:grpSpPr>
            <p:sp>
              <p:nvSpPr>
                <p:cNvPr id="687164" name="Rectangle 60">
                  <a:extLst>
                    <a:ext uri="{FF2B5EF4-FFF2-40B4-BE49-F238E27FC236}">
                      <a16:creationId xmlns:a16="http://schemas.microsoft.com/office/drawing/2014/main" id="{E286B5BA-DF9F-1047-8E75-D384CB11D447}"/>
                    </a:ext>
                  </a:extLst>
                </p:cNvPr>
                <p:cNvSpPr>
                  <a:spLocks noChangeArrowheads="1"/>
                </p:cNvSpPr>
                <p:nvPr/>
              </p:nvSpPr>
              <p:spPr bwMode="auto">
                <a:xfrm>
                  <a:off x="3307" y="336"/>
                  <a:ext cx="163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0   1   1   0   0   0   0</a:t>
                  </a:r>
                </a:p>
              </p:txBody>
            </p:sp>
            <p:sp>
              <p:nvSpPr>
                <p:cNvPr id="687165" name="Rectangle 61">
                  <a:extLst>
                    <a:ext uri="{FF2B5EF4-FFF2-40B4-BE49-F238E27FC236}">
                      <a16:creationId xmlns:a16="http://schemas.microsoft.com/office/drawing/2014/main" id="{6F170B0F-4B6A-F742-A7AE-90E7B708C271}"/>
                    </a:ext>
                  </a:extLst>
                </p:cNvPr>
                <p:cNvSpPr>
                  <a:spLocks noChangeArrowheads="1"/>
                </p:cNvSpPr>
                <p:nvPr/>
              </p:nvSpPr>
              <p:spPr bwMode="auto">
                <a:xfrm>
                  <a:off x="3313" y="595"/>
                  <a:ext cx="163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0   0   0   1   1   1   0</a:t>
                  </a:r>
                </a:p>
              </p:txBody>
            </p:sp>
            <p:sp>
              <p:nvSpPr>
                <p:cNvPr id="687166" name="Rectangle 62">
                  <a:extLst>
                    <a:ext uri="{FF2B5EF4-FFF2-40B4-BE49-F238E27FC236}">
                      <a16:creationId xmlns:a16="http://schemas.microsoft.com/office/drawing/2014/main" id="{9F291FA3-5E1B-C64B-BAA5-75EE8CE2B2BF}"/>
                    </a:ext>
                  </a:extLst>
                </p:cNvPr>
                <p:cNvSpPr>
                  <a:spLocks noChangeArrowheads="1"/>
                </p:cNvSpPr>
                <p:nvPr/>
              </p:nvSpPr>
              <p:spPr bwMode="auto">
                <a:xfrm>
                  <a:off x="3313" y="864"/>
                  <a:ext cx="163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0   0   0   0   1   0   1</a:t>
                  </a:r>
                </a:p>
              </p:txBody>
            </p:sp>
            <p:sp>
              <p:nvSpPr>
                <p:cNvPr id="687167" name="Rectangle 63">
                  <a:extLst>
                    <a:ext uri="{FF2B5EF4-FFF2-40B4-BE49-F238E27FC236}">
                      <a16:creationId xmlns:a16="http://schemas.microsoft.com/office/drawing/2014/main" id="{451D3DEB-87D9-1A47-8355-23FC20EC76D1}"/>
                    </a:ext>
                  </a:extLst>
                </p:cNvPr>
                <p:cNvSpPr>
                  <a:spLocks noChangeArrowheads="1"/>
                </p:cNvSpPr>
                <p:nvPr/>
              </p:nvSpPr>
              <p:spPr bwMode="auto">
                <a:xfrm>
                  <a:off x="3313" y="1104"/>
                  <a:ext cx="163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0   0   0   0   0   0   0</a:t>
                  </a:r>
                </a:p>
              </p:txBody>
            </p:sp>
            <p:sp>
              <p:nvSpPr>
                <p:cNvPr id="687168" name="Rectangle 64">
                  <a:extLst>
                    <a:ext uri="{FF2B5EF4-FFF2-40B4-BE49-F238E27FC236}">
                      <a16:creationId xmlns:a16="http://schemas.microsoft.com/office/drawing/2014/main" id="{98F47BA7-E317-F34F-8152-D10416BFC920}"/>
                    </a:ext>
                  </a:extLst>
                </p:cNvPr>
                <p:cNvSpPr>
                  <a:spLocks noChangeArrowheads="1"/>
                </p:cNvSpPr>
                <p:nvPr/>
              </p:nvSpPr>
              <p:spPr bwMode="auto">
                <a:xfrm>
                  <a:off x="3313" y="1344"/>
                  <a:ext cx="163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0   0   0   0   0   0   1</a:t>
                  </a:r>
                </a:p>
              </p:txBody>
            </p:sp>
            <p:sp>
              <p:nvSpPr>
                <p:cNvPr id="687169" name="Rectangle 65">
                  <a:extLst>
                    <a:ext uri="{FF2B5EF4-FFF2-40B4-BE49-F238E27FC236}">
                      <a16:creationId xmlns:a16="http://schemas.microsoft.com/office/drawing/2014/main" id="{C530B433-E12F-3947-A5CA-34245B70AC4B}"/>
                    </a:ext>
                  </a:extLst>
                </p:cNvPr>
                <p:cNvSpPr>
                  <a:spLocks noChangeArrowheads="1"/>
                </p:cNvSpPr>
                <p:nvPr/>
              </p:nvSpPr>
              <p:spPr bwMode="auto">
                <a:xfrm>
                  <a:off x="3313" y="1632"/>
                  <a:ext cx="163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0   0   0   0   0   0   1</a:t>
                  </a:r>
                </a:p>
              </p:txBody>
            </p:sp>
            <p:sp>
              <p:nvSpPr>
                <p:cNvPr id="687170" name="AutoShape 66">
                  <a:extLst>
                    <a:ext uri="{FF2B5EF4-FFF2-40B4-BE49-F238E27FC236}">
                      <a16:creationId xmlns:a16="http://schemas.microsoft.com/office/drawing/2014/main" id="{41001688-FBCD-3640-9E76-634EF25A053D}"/>
                    </a:ext>
                  </a:extLst>
                </p:cNvPr>
                <p:cNvSpPr>
                  <a:spLocks/>
                </p:cNvSpPr>
                <p:nvPr/>
              </p:nvSpPr>
              <p:spPr bwMode="auto">
                <a:xfrm>
                  <a:off x="3264" y="352"/>
                  <a:ext cx="68" cy="1768"/>
                </a:xfrm>
                <a:prstGeom prst="leftBracket">
                  <a:avLst>
                    <a:gd name="adj" fmla="val 2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171" name="AutoShape 67">
                  <a:extLst>
                    <a:ext uri="{FF2B5EF4-FFF2-40B4-BE49-F238E27FC236}">
                      <a16:creationId xmlns:a16="http://schemas.microsoft.com/office/drawing/2014/main" id="{200A5FF3-DBBD-F842-A720-04FD3147C39F}"/>
                    </a:ext>
                  </a:extLst>
                </p:cNvPr>
                <p:cNvSpPr>
                  <a:spLocks/>
                </p:cNvSpPr>
                <p:nvPr/>
              </p:nvSpPr>
              <p:spPr bwMode="auto">
                <a:xfrm>
                  <a:off x="4944" y="336"/>
                  <a:ext cx="68" cy="1768"/>
                </a:xfrm>
                <a:prstGeom prst="rightBracket">
                  <a:avLst>
                    <a:gd name="adj" fmla="val 2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172" name="Rectangle 68">
                  <a:extLst>
                    <a:ext uri="{FF2B5EF4-FFF2-40B4-BE49-F238E27FC236}">
                      <a16:creationId xmlns:a16="http://schemas.microsoft.com/office/drawing/2014/main" id="{D88F3C6A-B2A3-6F4E-957E-164905FB406C}"/>
                    </a:ext>
                  </a:extLst>
                </p:cNvPr>
                <p:cNvSpPr>
                  <a:spLocks noChangeArrowheads="1"/>
                </p:cNvSpPr>
                <p:nvPr/>
              </p:nvSpPr>
              <p:spPr bwMode="auto">
                <a:xfrm>
                  <a:off x="3312" y="1872"/>
                  <a:ext cx="163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0   0   0   0   0   0   0</a:t>
                  </a:r>
                </a:p>
              </p:txBody>
            </p:sp>
            <p:sp>
              <p:nvSpPr>
                <p:cNvPr id="687173" name="Rectangle 69">
                  <a:extLst>
                    <a:ext uri="{FF2B5EF4-FFF2-40B4-BE49-F238E27FC236}">
                      <a16:creationId xmlns:a16="http://schemas.microsoft.com/office/drawing/2014/main" id="{3676EE5F-BA33-3147-A54A-E6A6DB0C5636}"/>
                    </a:ext>
                  </a:extLst>
                </p:cNvPr>
                <p:cNvSpPr>
                  <a:spLocks noChangeArrowheads="1"/>
                </p:cNvSpPr>
                <p:nvPr/>
              </p:nvSpPr>
              <p:spPr bwMode="auto">
                <a:xfrm>
                  <a:off x="2976" y="336"/>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V</a:t>
                  </a:r>
                  <a:r>
                    <a:rPr kumimoji="1" lang="en-US" altLang="zh-CN" sz="2400" baseline="-18000">
                      <a:solidFill>
                        <a:srgbClr val="FFFFFF"/>
                      </a:solidFill>
                      <a:latin typeface="Times New Roman" panose="02020603050405020304" pitchFamily="18" charset="0"/>
                      <a:ea typeface="楷体_GB2312" pitchFamily="49" charset="-122"/>
                    </a:rPr>
                    <a:t>0</a:t>
                  </a:r>
                </a:p>
              </p:txBody>
            </p:sp>
            <p:sp>
              <p:nvSpPr>
                <p:cNvPr id="687174" name="Rectangle 70">
                  <a:extLst>
                    <a:ext uri="{FF2B5EF4-FFF2-40B4-BE49-F238E27FC236}">
                      <a16:creationId xmlns:a16="http://schemas.microsoft.com/office/drawing/2014/main" id="{D55F76ED-BE58-044D-8CF1-FB5464147949}"/>
                    </a:ext>
                  </a:extLst>
                </p:cNvPr>
                <p:cNvSpPr>
                  <a:spLocks noChangeArrowheads="1"/>
                </p:cNvSpPr>
                <p:nvPr/>
              </p:nvSpPr>
              <p:spPr bwMode="auto">
                <a:xfrm>
                  <a:off x="2976" y="589"/>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V</a:t>
                  </a:r>
                  <a:r>
                    <a:rPr kumimoji="1" lang="en-US" altLang="zh-CN" sz="2400" baseline="-18000">
                      <a:solidFill>
                        <a:srgbClr val="FFFFFF"/>
                      </a:solidFill>
                      <a:latin typeface="Times New Roman" panose="02020603050405020304" pitchFamily="18" charset="0"/>
                      <a:ea typeface="楷体_GB2312" pitchFamily="49" charset="-122"/>
                    </a:rPr>
                    <a:t>1</a:t>
                  </a:r>
                </a:p>
              </p:txBody>
            </p:sp>
            <p:sp>
              <p:nvSpPr>
                <p:cNvPr id="687175" name="Rectangle 71">
                  <a:extLst>
                    <a:ext uri="{FF2B5EF4-FFF2-40B4-BE49-F238E27FC236}">
                      <a16:creationId xmlns:a16="http://schemas.microsoft.com/office/drawing/2014/main" id="{A52FA2EE-4E06-5946-9227-07FA752BC0CF}"/>
                    </a:ext>
                  </a:extLst>
                </p:cNvPr>
                <p:cNvSpPr>
                  <a:spLocks noChangeArrowheads="1"/>
                </p:cNvSpPr>
                <p:nvPr/>
              </p:nvSpPr>
              <p:spPr bwMode="auto">
                <a:xfrm>
                  <a:off x="2976" y="861"/>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V</a:t>
                  </a:r>
                  <a:r>
                    <a:rPr kumimoji="1" lang="en-US" altLang="zh-CN" sz="2400" baseline="-18000">
                      <a:solidFill>
                        <a:srgbClr val="FFFFFF"/>
                      </a:solidFill>
                      <a:latin typeface="Times New Roman" panose="02020603050405020304" pitchFamily="18" charset="0"/>
                      <a:ea typeface="楷体_GB2312" pitchFamily="49" charset="-122"/>
                    </a:rPr>
                    <a:t>2</a:t>
                  </a:r>
                </a:p>
              </p:txBody>
            </p:sp>
            <p:sp>
              <p:nvSpPr>
                <p:cNvPr id="687176" name="Rectangle 72">
                  <a:extLst>
                    <a:ext uri="{FF2B5EF4-FFF2-40B4-BE49-F238E27FC236}">
                      <a16:creationId xmlns:a16="http://schemas.microsoft.com/office/drawing/2014/main" id="{0B65A1D2-A99F-E842-99BB-2CAB3177BD3C}"/>
                    </a:ext>
                  </a:extLst>
                </p:cNvPr>
                <p:cNvSpPr>
                  <a:spLocks noChangeArrowheads="1"/>
                </p:cNvSpPr>
                <p:nvPr/>
              </p:nvSpPr>
              <p:spPr bwMode="auto">
                <a:xfrm>
                  <a:off x="2984" y="1096"/>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V</a:t>
                  </a:r>
                  <a:r>
                    <a:rPr kumimoji="1" lang="en-US" altLang="zh-CN" sz="2400" baseline="-18000">
                      <a:solidFill>
                        <a:srgbClr val="FFFFFF"/>
                      </a:solidFill>
                      <a:latin typeface="Times New Roman" panose="02020603050405020304" pitchFamily="18" charset="0"/>
                      <a:ea typeface="楷体_GB2312" pitchFamily="49" charset="-122"/>
                    </a:rPr>
                    <a:t>3</a:t>
                  </a:r>
                </a:p>
              </p:txBody>
            </p:sp>
            <p:sp>
              <p:nvSpPr>
                <p:cNvPr id="687177" name="Rectangle 73">
                  <a:extLst>
                    <a:ext uri="{FF2B5EF4-FFF2-40B4-BE49-F238E27FC236}">
                      <a16:creationId xmlns:a16="http://schemas.microsoft.com/office/drawing/2014/main" id="{0B9ABEFB-7E46-CD48-9879-4F657A18796B}"/>
                    </a:ext>
                  </a:extLst>
                </p:cNvPr>
                <p:cNvSpPr>
                  <a:spLocks noChangeArrowheads="1"/>
                </p:cNvSpPr>
                <p:nvPr/>
              </p:nvSpPr>
              <p:spPr bwMode="auto">
                <a:xfrm>
                  <a:off x="2984" y="1349"/>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V</a:t>
                  </a:r>
                  <a:r>
                    <a:rPr kumimoji="1" lang="en-US" altLang="zh-CN" sz="2400" baseline="-18000">
                      <a:solidFill>
                        <a:srgbClr val="FFFFFF"/>
                      </a:solidFill>
                      <a:latin typeface="Times New Roman" panose="02020603050405020304" pitchFamily="18" charset="0"/>
                      <a:ea typeface="楷体_GB2312" pitchFamily="49" charset="-122"/>
                    </a:rPr>
                    <a:t>4</a:t>
                  </a:r>
                </a:p>
              </p:txBody>
            </p:sp>
            <p:sp>
              <p:nvSpPr>
                <p:cNvPr id="687178" name="Rectangle 74">
                  <a:extLst>
                    <a:ext uri="{FF2B5EF4-FFF2-40B4-BE49-F238E27FC236}">
                      <a16:creationId xmlns:a16="http://schemas.microsoft.com/office/drawing/2014/main" id="{A99EEF11-CEC6-B243-BDC1-0EEDB7A35C37}"/>
                    </a:ext>
                  </a:extLst>
                </p:cNvPr>
                <p:cNvSpPr>
                  <a:spLocks noChangeArrowheads="1"/>
                </p:cNvSpPr>
                <p:nvPr/>
              </p:nvSpPr>
              <p:spPr bwMode="auto">
                <a:xfrm>
                  <a:off x="2984" y="1621"/>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V</a:t>
                  </a:r>
                  <a:r>
                    <a:rPr kumimoji="1" lang="en-US" altLang="zh-CN" sz="2400" baseline="-18000">
                      <a:solidFill>
                        <a:srgbClr val="FFFFFF"/>
                      </a:solidFill>
                      <a:latin typeface="Times New Roman" panose="02020603050405020304" pitchFamily="18" charset="0"/>
                      <a:ea typeface="楷体_GB2312" pitchFamily="49" charset="-122"/>
                    </a:rPr>
                    <a:t>5</a:t>
                  </a:r>
                </a:p>
              </p:txBody>
            </p:sp>
            <p:sp>
              <p:nvSpPr>
                <p:cNvPr id="687179" name="Rectangle 75">
                  <a:extLst>
                    <a:ext uri="{FF2B5EF4-FFF2-40B4-BE49-F238E27FC236}">
                      <a16:creationId xmlns:a16="http://schemas.microsoft.com/office/drawing/2014/main" id="{5D30C419-E13A-604A-AB32-2C65A0F1BC1E}"/>
                    </a:ext>
                  </a:extLst>
                </p:cNvPr>
                <p:cNvSpPr>
                  <a:spLocks noChangeArrowheads="1"/>
                </p:cNvSpPr>
                <p:nvPr/>
              </p:nvSpPr>
              <p:spPr bwMode="auto">
                <a:xfrm>
                  <a:off x="2992" y="1853"/>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V</a:t>
                  </a:r>
                  <a:r>
                    <a:rPr kumimoji="1" lang="en-US" altLang="zh-CN" sz="2400" baseline="-18000">
                      <a:solidFill>
                        <a:srgbClr val="FFFFFF"/>
                      </a:solidFill>
                      <a:latin typeface="Times New Roman" panose="02020603050405020304" pitchFamily="18" charset="0"/>
                      <a:ea typeface="楷体_GB2312" pitchFamily="49" charset="-122"/>
                    </a:rPr>
                    <a:t>6</a:t>
                  </a:r>
                </a:p>
              </p:txBody>
            </p:sp>
          </p:grpSp>
          <p:sp>
            <p:nvSpPr>
              <p:cNvPr id="687180" name="Rectangle 76">
                <a:extLst>
                  <a:ext uri="{FF2B5EF4-FFF2-40B4-BE49-F238E27FC236}">
                    <a16:creationId xmlns:a16="http://schemas.microsoft.com/office/drawing/2014/main" id="{9B675D79-73EA-CC40-BDC4-D8F3693D408F}"/>
                  </a:ext>
                </a:extLst>
              </p:cNvPr>
              <p:cNvSpPr>
                <a:spLocks noChangeArrowheads="1"/>
              </p:cNvSpPr>
              <p:nvPr/>
            </p:nvSpPr>
            <p:spPr bwMode="auto">
              <a:xfrm>
                <a:off x="677" y="2160"/>
                <a:ext cx="22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7-31  </a:t>
                </a:r>
                <a:r>
                  <a:rPr kumimoji="1" lang="zh-CN" altLang="en-US" sz="2000" b="1">
                    <a:solidFill>
                      <a:srgbClr val="FFFFFF"/>
                    </a:solidFill>
                    <a:latin typeface="Times New Roman" panose="02020603050405020304" pitchFamily="18" charset="0"/>
                    <a:ea typeface="宋体" panose="02010600030101010101" pitchFamily="2" charset="-122"/>
                  </a:rPr>
                  <a:t>一个</a:t>
                </a:r>
                <a:r>
                  <a:rPr kumimoji="1" lang="en-US" altLang="zh-CN" sz="2000" b="1">
                    <a:solidFill>
                      <a:srgbClr val="FFFFFF"/>
                    </a:solidFill>
                    <a:latin typeface="Times New Roman" panose="02020603050405020304" pitchFamily="18" charset="0"/>
                    <a:ea typeface="宋体" panose="02010600030101010101" pitchFamily="2" charset="-122"/>
                  </a:rPr>
                  <a:t>AOV</a:t>
                </a:r>
                <a:r>
                  <a:rPr kumimoji="1" lang="zh-CN" altLang="en-US" sz="2000" b="1">
                    <a:solidFill>
                      <a:srgbClr val="FFFFFF"/>
                    </a:solidFill>
                    <a:latin typeface="Times New Roman" panose="02020603050405020304" pitchFamily="18" charset="0"/>
                    <a:ea typeface="宋体" panose="02010600030101010101" pitchFamily="2" charset="-122"/>
                  </a:rPr>
                  <a:t>网的邻接矩阵</a:t>
                </a:r>
              </a:p>
            </p:txBody>
          </p:sp>
        </p:grpSp>
        <p:grpSp>
          <p:nvGrpSpPr>
            <p:cNvPr id="687181" name="Group 77">
              <a:extLst>
                <a:ext uri="{FF2B5EF4-FFF2-40B4-BE49-F238E27FC236}">
                  <a16:creationId xmlns:a16="http://schemas.microsoft.com/office/drawing/2014/main" id="{3875FD59-6CEE-304C-BC30-90AED224A1DE}"/>
                </a:ext>
              </a:extLst>
            </p:cNvPr>
            <p:cNvGrpSpPr>
              <a:grpSpLocks/>
            </p:cNvGrpSpPr>
            <p:nvPr/>
          </p:nvGrpSpPr>
          <p:grpSpPr bwMode="auto">
            <a:xfrm>
              <a:off x="3696" y="254"/>
              <a:ext cx="1565" cy="2042"/>
              <a:chOff x="3696" y="254"/>
              <a:chExt cx="1565" cy="2042"/>
            </a:xfrm>
          </p:grpSpPr>
          <p:sp>
            <p:nvSpPr>
              <p:cNvPr id="687182" name="Rectangle 78">
                <a:extLst>
                  <a:ext uri="{FF2B5EF4-FFF2-40B4-BE49-F238E27FC236}">
                    <a16:creationId xmlns:a16="http://schemas.microsoft.com/office/drawing/2014/main" id="{3687C758-33B5-8445-B231-23B28C4C54E7}"/>
                  </a:ext>
                </a:extLst>
              </p:cNvPr>
              <p:cNvSpPr>
                <a:spLocks noChangeArrowheads="1"/>
              </p:cNvSpPr>
              <p:nvPr/>
            </p:nvSpPr>
            <p:spPr bwMode="auto">
              <a:xfrm>
                <a:off x="3936" y="2069"/>
                <a:ext cx="113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7-32   </a:t>
                </a:r>
                <a:r>
                  <a:rPr kumimoji="1" lang="zh-CN" altLang="en-US" sz="2000" b="1">
                    <a:solidFill>
                      <a:srgbClr val="FFFFFF"/>
                    </a:solidFill>
                    <a:latin typeface="Times New Roman" panose="02020603050405020304" pitchFamily="18" charset="0"/>
                    <a:ea typeface="宋体" panose="02010600030101010101" pitchFamily="2" charset="-122"/>
                  </a:rPr>
                  <a:t>有向图</a:t>
                </a:r>
              </a:p>
            </p:txBody>
          </p:sp>
          <p:grpSp>
            <p:nvGrpSpPr>
              <p:cNvPr id="687183" name="Group 79">
                <a:extLst>
                  <a:ext uri="{FF2B5EF4-FFF2-40B4-BE49-F238E27FC236}">
                    <a16:creationId xmlns:a16="http://schemas.microsoft.com/office/drawing/2014/main" id="{C05DAECA-80EE-F44F-B79E-FE721C5E99A0}"/>
                  </a:ext>
                </a:extLst>
              </p:cNvPr>
              <p:cNvGrpSpPr>
                <a:grpSpLocks/>
              </p:cNvGrpSpPr>
              <p:nvPr/>
            </p:nvGrpSpPr>
            <p:grpSpPr bwMode="auto">
              <a:xfrm>
                <a:off x="3696" y="254"/>
                <a:ext cx="1565" cy="1712"/>
                <a:chOff x="3600" y="2304"/>
                <a:chExt cx="1565" cy="1712"/>
              </a:xfrm>
            </p:grpSpPr>
            <p:sp>
              <p:nvSpPr>
                <p:cNvPr id="687184" name="Oval 80">
                  <a:extLst>
                    <a:ext uri="{FF2B5EF4-FFF2-40B4-BE49-F238E27FC236}">
                      <a16:creationId xmlns:a16="http://schemas.microsoft.com/office/drawing/2014/main" id="{6B796D64-057C-4D44-A589-B3B6EB0E736C}"/>
                    </a:ext>
                  </a:extLst>
                </p:cNvPr>
                <p:cNvSpPr>
                  <a:spLocks noChangeArrowheads="1"/>
                </p:cNvSpPr>
                <p:nvPr/>
              </p:nvSpPr>
              <p:spPr bwMode="auto">
                <a:xfrm>
                  <a:off x="4176" y="2752"/>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3</a:t>
                  </a:r>
                </a:p>
              </p:txBody>
            </p:sp>
            <p:sp>
              <p:nvSpPr>
                <p:cNvPr id="687185" name="Oval 81">
                  <a:extLst>
                    <a:ext uri="{FF2B5EF4-FFF2-40B4-BE49-F238E27FC236}">
                      <a16:creationId xmlns:a16="http://schemas.microsoft.com/office/drawing/2014/main" id="{233A7D08-6FF0-AB44-9EFE-D85C9299521D}"/>
                    </a:ext>
                  </a:extLst>
                </p:cNvPr>
                <p:cNvSpPr>
                  <a:spLocks noChangeArrowheads="1"/>
                </p:cNvSpPr>
                <p:nvPr/>
              </p:nvSpPr>
              <p:spPr bwMode="auto">
                <a:xfrm>
                  <a:off x="4832" y="3488"/>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7</a:t>
                  </a:r>
                </a:p>
              </p:txBody>
            </p:sp>
            <p:sp>
              <p:nvSpPr>
                <p:cNvPr id="687186" name="Oval 82">
                  <a:extLst>
                    <a:ext uri="{FF2B5EF4-FFF2-40B4-BE49-F238E27FC236}">
                      <a16:creationId xmlns:a16="http://schemas.microsoft.com/office/drawing/2014/main" id="{6A359D2B-9E22-3842-B463-AB812DC03F68}"/>
                    </a:ext>
                  </a:extLst>
                </p:cNvPr>
                <p:cNvSpPr>
                  <a:spLocks noChangeArrowheads="1"/>
                </p:cNvSpPr>
                <p:nvPr/>
              </p:nvSpPr>
              <p:spPr bwMode="auto">
                <a:xfrm>
                  <a:off x="4176" y="3328"/>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6</a:t>
                  </a:r>
                </a:p>
              </p:txBody>
            </p:sp>
            <p:sp>
              <p:nvSpPr>
                <p:cNvPr id="687187" name="Oval 83">
                  <a:extLst>
                    <a:ext uri="{FF2B5EF4-FFF2-40B4-BE49-F238E27FC236}">
                      <a16:creationId xmlns:a16="http://schemas.microsoft.com/office/drawing/2014/main" id="{117BA5EC-D403-4745-AF88-AE785BAC7128}"/>
                    </a:ext>
                  </a:extLst>
                </p:cNvPr>
                <p:cNvSpPr>
                  <a:spLocks noChangeArrowheads="1"/>
                </p:cNvSpPr>
                <p:nvPr/>
              </p:nvSpPr>
              <p:spPr bwMode="auto">
                <a:xfrm>
                  <a:off x="3608" y="3088"/>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5</a:t>
                  </a:r>
                </a:p>
              </p:txBody>
            </p:sp>
            <p:sp>
              <p:nvSpPr>
                <p:cNvPr id="687188" name="Oval 84">
                  <a:extLst>
                    <a:ext uri="{FF2B5EF4-FFF2-40B4-BE49-F238E27FC236}">
                      <a16:creationId xmlns:a16="http://schemas.microsoft.com/office/drawing/2014/main" id="{498C5B2D-F944-524E-B2E9-A5766168F2D1}"/>
                    </a:ext>
                  </a:extLst>
                </p:cNvPr>
                <p:cNvSpPr>
                  <a:spLocks noChangeArrowheads="1"/>
                </p:cNvSpPr>
                <p:nvPr/>
              </p:nvSpPr>
              <p:spPr bwMode="auto">
                <a:xfrm>
                  <a:off x="4848" y="2992"/>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4</a:t>
                  </a:r>
                </a:p>
              </p:txBody>
            </p:sp>
            <p:sp>
              <p:nvSpPr>
                <p:cNvPr id="687189" name="Oval 85">
                  <a:extLst>
                    <a:ext uri="{FF2B5EF4-FFF2-40B4-BE49-F238E27FC236}">
                      <a16:creationId xmlns:a16="http://schemas.microsoft.com/office/drawing/2014/main" id="{74C8CFD6-1FCC-C644-B38F-9C42F941AC07}"/>
                    </a:ext>
                  </a:extLst>
                </p:cNvPr>
                <p:cNvSpPr>
                  <a:spLocks noChangeArrowheads="1"/>
                </p:cNvSpPr>
                <p:nvPr/>
              </p:nvSpPr>
              <p:spPr bwMode="auto">
                <a:xfrm>
                  <a:off x="4848" y="2512"/>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2</a:t>
                  </a:r>
                </a:p>
              </p:txBody>
            </p:sp>
            <p:sp>
              <p:nvSpPr>
                <p:cNvPr id="687190" name="Oval 86">
                  <a:extLst>
                    <a:ext uri="{FF2B5EF4-FFF2-40B4-BE49-F238E27FC236}">
                      <a16:creationId xmlns:a16="http://schemas.microsoft.com/office/drawing/2014/main" id="{24DF6EDC-DB4D-F54C-8698-A026D8F8770A}"/>
                    </a:ext>
                  </a:extLst>
                </p:cNvPr>
                <p:cNvSpPr>
                  <a:spLocks noChangeArrowheads="1"/>
                </p:cNvSpPr>
                <p:nvPr/>
              </p:nvSpPr>
              <p:spPr bwMode="auto">
                <a:xfrm>
                  <a:off x="4176" y="2304"/>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1</a:t>
                  </a:r>
                </a:p>
              </p:txBody>
            </p:sp>
            <p:sp>
              <p:nvSpPr>
                <p:cNvPr id="687191" name="Oval 87">
                  <a:extLst>
                    <a:ext uri="{FF2B5EF4-FFF2-40B4-BE49-F238E27FC236}">
                      <a16:creationId xmlns:a16="http://schemas.microsoft.com/office/drawing/2014/main" id="{A70D0104-8AF1-1248-8828-167E62F162E3}"/>
                    </a:ext>
                  </a:extLst>
                </p:cNvPr>
                <p:cNvSpPr>
                  <a:spLocks noChangeArrowheads="1"/>
                </p:cNvSpPr>
                <p:nvPr/>
              </p:nvSpPr>
              <p:spPr bwMode="auto">
                <a:xfrm>
                  <a:off x="4227" y="3744"/>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9</a:t>
                  </a:r>
                </a:p>
              </p:txBody>
            </p:sp>
            <p:sp>
              <p:nvSpPr>
                <p:cNvPr id="687192" name="Oval 88">
                  <a:extLst>
                    <a:ext uri="{FF2B5EF4-FFF2-40B4-BE49-F238E27FC236}">
                      <a16:creationId xmlns:a16="http://schemas.microsoft.com/office/drawing/2014/main" id="{BB2F03C6-E30B-3A4A-BA34-D3CC6340E911}"/>
                    </a:ext>
                  </a:extLst>
                </p:cNvPr>
                <p:cNvSpPr>
                  <a:spLocks noChangeArrowheads="1"/>
                </p:cNvSpPr>
                <p:nvPr/>
              </p:nvSpPr>
              <p:spPr bwMode="auto">
                <a:xfrm>
                  <a:off x="3600" y="3648"/>
                  <a:ext cx="317" cy="2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V</a:t>
                  </a:r>
                  <a:r>
                    <a:rPr kumimoji="1" lang="en-US" altLang="zh-CN" sz="2000" baseline="-18000">
                      <a:solidFill>
                        <a:srgbClr val="FFFFFF"/>
                      </a:solidFill>
                      <a:latin typeface="Times New Roman" panose="02020603050405020304" pitchFamily="18" charset="0"/>
                      <a:ea typeface="宋体" panose="02010600030101010101" pitchFamily="2" charset="-122"/>
                    </a:rPr>
                    <a:t>8</a:t>
                  </a:r>
                </a:p>
              </p:txBody>
            </p:sp>
            <p:sp>
              <p:nvSpPr>
                <p:cNvPr id="687193" name="Line 89">
                  <a:extLst>
                    <a:ext uri="{FF2B5EF4-FFF2-40B4-BE49-F238E27FC236}">
                      <a16:creationId xmlns:a16="http://schemas.microsoft.com/office/drawing/2014/main" id="{B779B15F-3A0A-C547-BA53-360753728132}"/>
                    </a:ext>
                  </a:extLst>
                </p:cNvPr>
                <p:cNvSpPr>
                  <a:spLocks noChangeShapeType="1"/>
                </p:cNvSpPr>
                <p:nvPr/>
              </p:nvSpPr>
              <p:spPr bwMode="auto">
                <a:xfrm>
                  <a:off x="4496" y="2440"/>
                  <a:ext cx="363"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194" name="Line 90">
                  <a:extLst>
                    <a:ext uri="{FF2B5EF4-FFF2-40B4-BE49-F238E27FC236}">
                      <a16:creationId xmlns:a16="http://schemas.microsoft.com/office/drawing/2014/main" id="{98141F9F-6DF0-634B-86EF-2DC62230860D}"/>
                    </a:ext>
                  </a:extLst>
                </p:cNvPr>
                <p:cNvSpPr>
                  <a:spLocks noChangeShapeType="1"/>
                </p:cNvSpPr>
                <p:nvPr/>
              </p:nvSpPr>
              <p:spPr bwMode="auto">
                <a:xfrm>
                  <a:off x="4496" y="2907"/>
                  <a:ext cx="363" cy="181"/>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195" name="Line 91">
                  <a:extLst>
                    <a:ext uri="{FF2B5EF4-FFF2-40B4-BE49-F238E27FC236}">
                      <a16:creationId xmlns:a16="http://schemas.microsoft.com/office/drawing/2014/main" id="{0A7E3AC1-2A9F-9546-8FB7-A4E120BB7D81}"/>
                    </a:ext>
                  </a:extLst>
                </p:cNvPr>
                <p:cNvSpPr>
                  <a:spLocks noChangeShapeType="1"/>
                </p:cNvSpPr>
                <p:nvPr/>
              </p:nvSpPr>
              <p:spPr bwMode="auto">
                <a:xfrm>
                  <a:off x="4992" y="2784"/>
                  <a:ext cx="0" cy="20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196" name="Line 92">
                  <a:extLst>
                    <a:ext uri="{FF2B5EF4-FFF2-40B4-BE49-F238E27FC236}">
                      <a16:creationId xmlns:a16="http://schemas.microsoft.com/office/drawing/2014/main" id="{D5087143-0C1E-AD42-964F-235F7D9C6B60}"/>
                    </a:ext>
                  </a:extLst>
                </p:cNvPr>
                <p:cNvSpPr>
                  <a:spLocks noChangeShapeType="1"/>
                </p:cNvSpPr>
                <p:nvPr/>
              </p:nvSpPr>
              <p:spPr bwMode="auto">
                <a:xfrm flipH="1">
                  <a:off x="3848" y="2928"/>
                  <a:ext cx="340"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197" name="Line 93">
                  <a:extLst>
                    <a:ext uri="{FF2B5EF4-FFF2-40B4-BE49-F238E27FC236}">
                      <a16:creationId xmlns:a16="http://schemas.microsoft.com/office/drawing/2014/main" id="{04932AAE-BF2D-5943-B3E0-4A854950077D}"/>
                    </a:ext>
                  </a:extLst>
                </p:cNvPr>
                <p:cNvSpPr>
                  <a:spLocks noChangeShapeType="1"/>
                </p:cNvSpPr>
                <p:nvPr/>
              </p:nvSpPr>
              <p:spPr bwMode="auto">
                <a:xfrm>
                  <a:off x="3920" y="3251"/>
                  <a:ext cx="272" cy="159"/>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198" name="Line 94">
                  <a:extLst>
                    <a:ext uri="{FF2B5EF4-FFF2-40B4-BE49-F238E27FC236}">
                      <a16:creationId xmlns:a16="http://schemas.microsoft.com/office/drawing/2014/main" id="{91D67D61-8D93-DD4D-BAB2-0D9DA9F8A1DE}"/>
                    </a:ext>
                  </a:extLst>
                </p:cNvPr>
                <p:cNvSpPr>
                  <a:spLocks noChangeShapeType="1"/>
                </p:cNvSpPr>
                <p:nvPr/>
              </p:nvSpPr>
              <p:spPr bwMode="auto">
                <a:xfrm>
                  <a:off x="4992" y="3260"/>
                  <a:ext cx="0" cy="227"/>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199" name="Line 95">
                  <a:extLst>
                    <a:ext uri="{FF2B5EF4-FFF2-40B4-BE49-F238E27FC236}">
                      <a16:creationId xmlns:a16="http://schemas.microsoft.com/office/drawing/2014/main" id="{1F625737-72F8-8345-803B-E5ED723D9B88}"/>
                    </a:ext>
                  </a:extLst>
                </p:cNvPr>
                <p:cNvSpPr>
                  <a:spLocks noChangeShapeType="1"/>
                </p:cNvSpPr>
                <p:nvPr/>
              </p:nvSpPr>
              <p:spPr bwMode="auto">
                <a:xfrm>
                  <a:off x="4504" y="3451"/>
                  <a:ext cx="317" cy="181"/>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200" name="Line 96">
                  <a:extLst>
                    <a:ext uri="{FF2B5EF4-FFF2-40B4-BE49-F238E27FC236}">
                      <a16:creationId xmlns:a16="http://schemas.microsoft.com/office/drawing/2014/main" id="{DBA1E141-EC17-F048-B205-AD21BF9F2CFD}"/>
                    </a:ext>
                  </a:extLst>
                </p:cNvPr>
                <p:cNvSpPr>
                  <a:spLocks noChangeShapeType="1"/>
                </p:cNvSpPr>
                <p:nvPr/>
              </p:nvSpPr>
              <p:spPr bwMode="auto">
                <a:xfrm flipV="1">
                  <a:off x="3864" y="3544"/>
                  <a:ext cx="336" cy="14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201" name="Line 97">
                  <a:extLst>
                    <a:ext uri="{FF2B5EF4-FFF2-40B4-BE49-F238E27FC236}">
                      <a16:creationId xmlns:a16="http://schemas.microsoft.com/office/drawing/2014/main" id="{19D0F9E7-58FE-BB49-AE42-CD37F1E6AA66}"/>
                    </a:ext>
                  </a:extLst>
                </p:cNvPr>
                <p:cNvSpPr>
                  <a:spLocks noChangeShapeType="1"/>
                </p:cNvSpPr>
                <p:nvPr/>
              </p:nvSpPr>
              <p:spPr bwMode="auto">
                <a:xfrm>
                  <a:off x="3912" y="3792"/>
                  <a:ext cx="317" cy="113"/>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87202" name="Line 98">
                  <a:extLst>
                    <a:ext uri="{FF2B5EF4-FFF2-40B4-BE49-F238E27FC236}">
                      <a16:creationId xmlns:a16="http://schemas.microsoft.com/office/drawing/2014/main" id="{B5C37211-478A-AB41-843B-3370A5DDDC91}"/>
                    </a:ext>
                  </a:extLst>
                </p:cNvPr>
                <p:cNvSpPr>
                  <a:spLocks noChangeShapeType="1"/>
                </p:cNvSpPr>
                <p:nvPr/>
              </p:nvSpPr>
              <p:spPr bwMode="auto">
                <a:xfrm flipV="1">
                  <a:off x="4544" y="3728"/>
                  <a:ext cx="336" cy="14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2532774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63B9AA3A-A338-3643-B800-256530BE9A3E}"/>
              </a:ext>
            </a:extLst>
          </p:cNvPr>
          <p:cNvSpPr>
            <a:spLocks noChangeArrowheads="1"/>
          </p:cNvSpPr>
          <p:nvPr/>
        </p:nvSpPr>
        <p:spPr bwMode="auto">
          <a:xfrm>
            <a:off x="1676400" y="153988"/>
            <a:ext cx="88392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fontAlgn="base">
              <a:lnSpc>
                <a:spcPct val="110000"/>
              </a:lnSpc>
              <a:spcBef>
                <a:spcPct val="20000"/>
              </a:spcBef>
              <a:spcAft>
                <a:spcPct val="0"/>
              </a:spcAft>
            </a:pPr>
            <a:r>
              <a:rPr kumimoji="0" lang="zh-CN" altLang="en-US" sz="2800" b="1">
                <a:solidFill>
                  <a:srgbClr val="FFFFFF"/>
                </a:solidFill>
                <a:ea typeface="Arial Unicode MS" panose="020B0604020202020204" pitchFamily="34" charset="-128"/>
                <a:cs typeface="Arial Unicode MS" panose="020B0604020202020204" pitchFamily="34" charset="-128"/>
              </a:rPr>
              <a:t>⋯ ⋯</a:t>
            </a:r>
            <a:endParaRPr kumimoji="0" lang="zh-CN" altLang="en-US" sz="2800" b="1">
              <a:solidFill>
                <a:srgbClr val="FFFFFF"/>
              </a:solidFill>
            </a:endParaRPr>
          </a:p>
          <a:p>
            <a:pPr lvl="2" fontAlgn="base">
              <a:lnSpc>
                <a:spcPct val="110000"/>
              </a:lnSpc>
              <a:spcBef>
                <a:spcPct val="20000"/>
              </a:spcBef>
              <a:spcAft>
                <a:spcPct val="0"/>
              </a:spcAft>
            </a:pPr>
            <a:r>
              <a:rPr kumimoji="0" lang="en-US" altLang="zh-CN" sz="2800" b="1">
                <a:solidFill>
                  <a:srgbClr val="FFFFFF"/>
                </a:solidFill>
              </a:rPr>
              <a:t>BFStraver(G,V)</a:t>
            </a:r>
            <a:r>
              <a:rPr kumimoji="0" lang="zh-CN" altLang="en-US" sz="2800" b="1">
                <a:solidFill>
                  <a:srgbClr val="FFFFFF"/>
                </a:solidFill>
              </a:rPr>
              <a:t>：从</a:t>
            </a:r>
            <a:r>
              <a:rPr kumimoji="0" lang="en-US" altLang="zh-CN" sz="2800" b="1">
                <a:solidFill>
                  <a:srgbClr val="FFFFFF"/>
                </a:solidFill>
              </a:rPr>
              <a:t>v</a:t>
            </a:r>
            <a:r>
              <a:rPr kumimoji="0" lang="zh-CN" altLang="en-US" sz="2800" b="1">
                <a:solidFill>
                  <a:srgbClr val="FFFFFF"/>
                </a:solidFill>
              </a:rPr>
              <a:t>出发对图</a:t>
            </a:r>
            <a:r>
              <a:rPr kumimoji="0" lang="en-US" altLang="zh-CN" sz="2800" b="1">
                <a:solidFill>
                  <a:srgbClr val="FFFFFF"/>
                </a:solidFill>
              </a:rPr>
              <a:t>G</a:t>
            </a:r>
            <a:r>
              <a:rPr kumimoji="0" lang="zh-CN" altLang="en-US" sz="2800" b="1">
                <a:solidFill>
                  <a:srgbClr val="FFFFFF"/>
                </a:solidFill>
              </a:rPr>
              <a:t>广度优先遍历。</a:t>
            </a:r>
          </a:p>
          <a:p>
            <a:pPr lvl="2" fontAlgn="base">
              <a:lnSpc>
                <a:spcPct val="110000"/>
              </a:lnSpc>
              <a:spcBef>
                <a:spcPct val="20000"/>
              </a:spcBef>
              <a:spcAft>
                <a:spcPct val="0"/>
              </a:spcAft>
            </a:pPr>
            <a:r>
              <a:rPr kumimoji="0" lang="zh-CN" altLang="en-US" sz="2800" b="1">
                <a:solidFill>
                  <a:srgbClr val="FFFFFF"/>
                </a:solidFill>
              </a:rPr>
              <a:t>    初始条件：图</a:t>
            </a:r>
            <a:r>
              <a:rPr kumimoji="0" lang="en-US" altLang="zh-CN" sz="2800" b="1">
                <a:solidFill>
                  <a:srgbClr val="FFFFFF"/>
                </a:solidFill>
              </a:rPr>
              <a:t>G</a:t>
            </a:r>
            <a:r>
              <a:rPr kumimoji="0" lang="zh-CN" altLang="en-US" sz="2800" b="1">
                <a:solidFill>
                  <a:srgbClr val="FFFFFF"/>
                </a:solidFill>
              </a:rPr>
              <a:t>存在。</a:t>
            </a:r>
          </a:p>
          <a:p>
            <a:pPr lvl="2" fontAlgn="base">
              <a:lnSpc>
                <a:spcPct val="110000"/>
              </a:lnSpc>
              <a:spcBef>
                <a:spcPct val="20000"/>
              </a:spcBef>
              <a:spcAft>
                <a:spcPct val="0"/>
              </a:spcAft>
            </a:pPr>
            <a:r>
              <a:rPr kumimoji="0" lang="zh-CN" altLang="en-US" sz="2800" b="1">
                <a:solidFill>
                  <a:srgbClr val="FFFFFF"/>
                </a:solidFill>
              </a:rPr>
              <a:t>    操作结果：对图</a:t>
            </a:r>
            <a:r>
              <a:rPr kumimoji="0" lang="en-US" altLang="zh-CN" sz="2800" b="1">
                <a:solidFill>
                  <a:srgbClr val="FFFFFF"/>
                </a:solidFill>
              </a:rPr>
              <a:t>G</a:t>
            </a:r>
            <a:r>
              <a:rPr kumimoji="0" lang="zh-CN" altLang="en-US" sz="2800" b="1">
                <a:solidFill>
                  <a:srgbClr val="FFFFFF"/>
                </a:solidFill>
              </a:rPr>
              <a:t>广度优先遍历，每个顶点访问且只访问一次。</a:t>
            </a:r>
          </a:p>
          <a:p>
            <a:pPr fontAlgn="base">
              <a:lnSpc>
                <a:spcPct val="110000"/>
              </a:lnSpc>
              <a:spcBef>
                <a:spcPct val="20000"/>
              </a:spcBef>
              <a:spcAft>
                <a:spcPct val="0"/>
              </a:spcAft>
            </a:pPr>
            <a:r>
              <a:rPr kumimoji="0" lang="en-US" altLang="zh-CN" sz="2800" b="1">
                <a:solidFill>
                  <a:srgbClr val="FFFFFF"/>
                </a:solidFill>
              </a:rPr>
              <a:t>} ADT Graph </a:t>
            </a:r>
          </a:p>
          <a:p>
            <a:pPr fontAlgn="base">
              <a:lnSpc>
                <a:spcPct val="110000"/>
              </a:lnSpc>
              <a:spcBef>
                <a:spcPct val="20000"/>
              </a:spcBef>
              <a:spcAft>
                <a:spcPct val="0"/>
              </a:spcAft>
            </a:pPr>
            <a:r>
              <a:rPr kumimoji="0" lang="zh-CN" altLang="en-US" sz="2800" b="1">
                <a:solidFill>
                  <a:srgbClr val="FFFFFF"/>
                </a:solidFill>
              </a:rPr>
              <a:t>详见</a:t>
            </a:r>
            <a:r>
              <a:rPr kumimoji="0" lang="en-US" altLang="zh-CN" sz="2800" b="1">
                <a:solidFill>
                  <a:srgbClr val="FFFFFF"/>
                </a:solidFill>
              </a:rPr>
              <a:t>p</a:t>
            </a:r>
            <a:r>
              <a:rPr kumimoji="0" lang="en-US" altLang="zh-CN" sz="2800" b="1" baseline="-25000">
                <a:solidFill>
                  <a:srgbClr val="FFFFFF"/>
                </a:solidFill>
              </a:rPr>
              <a:t>156~157</a:t>
            </a:r>
            <a:r>
              <a:rPr kumimoji="0"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323923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5FB15312-74AF-314C-932A-ABD3CC97C175}"/>
              </a:ext>
            </a:extLst>
          </p:cNvPr>
          <p:cNvSpPr>
            <a:spLocks noGrp="1" noChangeArrowheads="1"/>
          </p:cNvSpPr>
          <p:nvPr>
            <p:ph type="title"/>
          </p:nvPr>
        </p:nvSpPr>
        <p:spPr>
          <a:xfrm>
            <a:off x="2381250" y="138113"/>
            <a:ext cx="6019800" cy="914400"/>
          </a:xfrm>
        </p:spPr>
        <p:txBody>
          <a:bodyPr/>
          <a:lstStyle/>
          <a:p>
            <a:r>
              <a:rPr lang="en-US" altLang="zh-CN" sz="5400" b="1">
                <a:latin typeface="Times New Roman" panose="02020603050405020304" pitchFamily="18" charset="0"/>
              </a:rPr>
              <a:t>7.2 </a:t>
            </a:r>
            <a:r>
              <a:rPr lang="en-US" altLang="zh-CN" sz="5400" b="1"/>
              <a:t> </a:t>
            </a:r>
            <a:r>
              <a:rPr lang="zh-CN" altLang="en-US" sz="5400" b="1">
                <a:ea typeface="楷体_GB2312" pitchFamily="49" charset="-122"/>
              </a:rPr>
              <a:t>图的存储结构</a:t>
            </a:r>
          </a:p>
        </p:txBody>
      </p:sp>
      <p:sp>
        <p:nvSpPr>
          <p:cNvPr id="542723" name="Rectangle 3">
            <a:extLst>
              <a:ext uri="{FF2B5EF4-FFF2-40B4-BE49-F238E27FC236}">
                <a16:creationId xmlns:a16="http://schemas.microsoft.com/office/drawing/2014/main" id="{93D1755B-DBE7-AE4C-9BB9-ED4845477645}"/>
              </a:ext>
            </a:extLst>
          </p:cNvPr>
          <p:cNvSpPr>
            <a:spLocks noGrp="1" noChangeArrowheads="1"/>
          </p:cNvSpPr>
          <p:nvPr>
            <p:ph type="body" idx="1"/>
          </p:nvPr>
        </p:nvSpPr>
        <p:spPr>
          <a:xfrm>
            <a:off x="1676400" y="1196976"/>
            <a:ext cx="8839200" cy="4608513"/>
          </a:xfrm>
        </p:spPr>
        <p:txBody>
          <a:bodyPr/>
          <a:lstStyle/>
          <a:p>
            <a:pPr marL="0" indent="0">
              <a:lnSpc>
                <a:spcPct val="110000"/>
              </a:lnSpc>
              <a:buNone/>
            </a:pPr>
            <a:r>
              <a:rPr lang="zh-CN" altLang="en-US" sz="2800"/>
              <a:t>      </a:t>
            </a:r>
            <a:r>
              <a:rPr lang="zh-CN" altLang="en-US" sz="2800" b="1"/>
              <a:t>图的存储结构比较复杂，其复杂性主要表现在：</a:t>
            </a:r>
          </a:p>
          <a:p>
            <a:pPr marL="533400" lvl="1" indent="0">
              <a:lnSpc>
                <a:spcPct val="110000"/>
              </a:lnSpc>
              <a:buNone/>
            </a:pPr>
            <a:r>
              <a:rPr lang="zh-CN" altLang="en-US" b="1">
                <a:solidFill>
                  <a:schemeClr val="folHlink"/>
                </a:solidFill>
                <a:latin typeface="宋体" panose="02010600030101010101" pitchFamily="2" charset="-122"/>
              </a:rPr>
              <a:t> ◆ </a:t>
            </a:r>
            <a:r>
              <a:rPr lang="zh-CN" altLang="en-US" b="1"/>
              <a:t>任意顶点之间可能存在联系，无法以数据元素在存储区中的物理位置来表示元素之间的关系。</a:t>
            </a:r>
          </a:p>
          <a:p>
            <a:pPr marL="533400" lvl="1" indent="0">
              <a:lnSpc>
                <a:spcPct val="110000"/>
              </a:lnSpc>
              <a:buNone/>
            </a:pPr>
            <a:r>
              <a:rPr lang="zh-CN" altLang="en-US" b="1">
                <a:solidFill>
                  <a:schemeClr val="folHlink"/>
                </a:solidFill>
                <a:latin typeface="宋体" panose="02010600030101010101" pitchFamily="2" charset="-122"/>
              </a:rPr>
              <a:t> ◆ </a:t>
            </a:r>
            <a:r>
              <a:rPr lang="zh-CN" altLang="en-US" b="1"/>
              <a:t>图中顶点的度不一样，有的可能相差很大，若按度数最大的顶点设计结构，则会浪费很多存储单元，反之按每个顶点自己的度设计不同的结构，又会影响操作。</a:t>
            </a:r>
          </a:p>
          <a:p>
            <a:pPr marL="0" indent="0">
              <a:lnSpc>
                <a:spcPct val="110000"/>
              </a:lnSpc>
              <a:buNone/>
            </a:pPr>
            <a:r>
              <a:rPr lang="zh-CN" altLang="en-US" sz="2800" b="1"/>
              <a:t>        图的常用的存储结构有：</a:t>
            </a:r>
            <a:r>
              <a:rPr lang="zh-CN" altLang="en-US" sz="2800" b="1">
                <a:solidFill>
                  <a:schemeClr val="folHlink"/>
                </a:solidFill>
              </a:rPr>
              <a:t>邻接矩阵</a:t>
            </a:r>
            <a:r>
              <a:rPr lang="zh-CN" altLang="en-US" sz="2800" b="1"/>
              <a:t>、</a:t>
            </a:r>
            <a:r>
              <a:rPr lang="zh-CN" altLang="en-US" sz="2800" b="1">
                <a:solidFill>
                  <a:schemeClr val="folHlink"/>
                </a:solidFill>
              </a:rPr>
              <a:t>邻接链表</a:t>
            </a:r>
            <a:r>
              <a:rPr lang="zh-CN" altLang="en-US" sz="2800" b="1"/>
              <a:t>、</a:t>
            </a:r>
            <a:r>
              <a:rPr lang="zh-CN" altLang="en-US" sz="2800" b="1">
                <a:solidFill>
                  <a:schemeClr val="accent1"/>
                </a:solidFill>
              </a:rPr>
              <a:t>十字链表</a:t>
            </a:r>
            <a:r>
              <a:rPr lang="zh-CN" altLang="en-US" sz="2800" b="1"/>
              <a:t>、</a:t>
            </a:r>
            <a:r>
              <a:rPr lang="zh-CN" altLang="en-US" sz="2800" b="1">
                <a:solidFill>
                  <a:schemeClr val="accent1"/>
                </a:solidFill>
              </a:rPr>
              <a:t>邻接多重表</a:t>
            </a:r>
            <a:r>
              <a:rPr lang="zh-CN" altLang="en-US" sz="2800" b="1"/>
              <a:t>和</a:t>
            </a:r>
            <a:r>
              <a:rPr lang="zh-CN" altLang="en-US" sz="2800" b="1">
                <a:solidFill>
                  <a:schemeClr val="accent1"/>
                </a:solidFill>
              </a:rPr>
              <a:t>边表</a:t>
            </a:r>
            <a:r>
              <a:rPr lang="zh-CN" altLang="en-US" sz="2800" b="1"/>
              <a:t>。</a:t>
            </a:r>
          </a:p>
        </p:txBody>
      </p:sp>
    </p:spTree>
    <p:extLst>
      <p:ext uri="{BB962C8B-B14F-4D97-AF65-F5344CB8AC3E}">
        <p14:creationId xmlns:p14="http://schemas.microsoft.com/office/powerpoint/2010/main" val="3385231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350F1617-177F-AD4F-A209-005630A10E3D}"/>
              </a:ext>
            </a:extLst>
          </p:cNvPr>
          <p:cNvSpPr>
            <a:spLocks noGrp="1" noChangeArrowheads="1"/>
          </p:cNvSpPr>
          <p:nvPr>
            <p:ph type="title"/>
          </p:nvPr>
        </p:nvSpPr>
        <p:spPr>
          <a:xfrm>
            <a:off x="1919288" y="363538"/>
            <a:ext cx="8153400" cy="762000"/>
          </a:xfrm>
        </p:spPr>
        <p:txBody>
          <a:bodyPr/>
          <a:lstStyle/>
          <a:p>
            <a:r>
              <a:rPr lang="en-US" altLang="zh-CN">
                <a:latin typeface="Times New Roman" panose="02020603050405020304" pitchFamily="18" charset="0"/>
              </a:rPr>
              <a:t>7</a:t>
            </a:r>
            <a:r>
              <a:rPr lang="en-US" altLang="zh-CN" b="1">
                <a:latin typeface="Times New Roman" panose="02020603050405020304" pitchFamily="18" charset="0"/>
              </a:rPr>
              <a:t>.2.1  </a:t>
            </a:r>
            <a:r>
              <a:rPr lang="zh-CN" altLang="en-US" b="1">
                <a:ea typeface="楷体_GB2312" pitchFamily="49" charset="-122"/>
              </a:rPr>
              <a:t>邻接矩阵</a:t>
            </a:r>
            <a:r>
              <a:rPr lang="en-US" altLang="zh-CN" b="1">
                <a:latin typeface="Times New Roman" panose="02020603050405020304" pitchFamily="18" charset="0"/>
              </a:rPr>
              <a:t>(</a:t>
            </a:r>
            <a:r>
              <a:rPr lang="zh-CN" altLang="en-US" b="1">
                <a:ea typeface="楷体_GB2312" pitchFamily="49" charset="-122"/>
              </a:rPr>
              <a:t>数组</a:t>
            </a:r>
            <a:r>
              <a:rPr lang="en-US" altLang="zh-CN" b="1">
                <a:latin typeface="Times New Roman" panose="02020603050405020304" pitchFamily="18" charset="0"/>
              </a:rPr>
              <a:t>)</a:t>
            </a:r>
            <a:r>
              <a:rPr lang="zh-CN" altLang="en-US" b="1">
                <a:ea typeface="楷体_GB2312" pitchFamily="49" charset="-122"/>
              </a:rPr>
              <a:t>表示法</a:t>
            </a:r>
          </a:p>
        </p:txBody>
      </p:sp>
      <p:sp>
        <p:nvSpPr>
          <p:cNvPr id="543747" name="Rectangle 3">
            <a:extLst>
              <a:ext uri="{FF2B5EF4-FFF2-40B4-BE49-F238E27FC236}">
                <a16:creationId xmlns:a16="http://schemas.microsoft.com/office/drawing/2014/main" id="{A872676E-8ACB-584B-8155-5F261097D583}"/>
              </a:ext>
            </a:extLst>
          </p:cNvPr>
          <p:cNvSpPr>
            <a:spLocks noGrp="1" noChangeArrowheads="1"/>
          </p:cNvSpPr>
          <p:nvPr>
            <p:ph type="body" idx="1"/>
          </p:nvPr>
        </p:nvSpPr>
        <p:spPr>
          <a:xfrm>
            <a:off x="1676401" y="1227139"/>
            <a:ext cx="8812213" cy="2562225"/>
          </a:xfrm>
        </p:spPr>
        <p:txBody>
          <a:bodyPr/>
          <a:lstStyle/>
          <a:p>
            <a:pPr marL="0" indent="0">
              <a:lnSpc>
                <a:spcPct val="110000"/>
              </a:lnSpc>
              <a:buNone/>
            </a:pPr>
            <a:r>
              <a:rPr lang="zh-CN" altLang="en-US" b="1">
                <a:solidFill>
                  <a:schemeClr val="folHlink"/>
                </a:solidFill>
              </a:rPr>
              <a:t>       基本思想</a:t>
            </a:r>
            <a:r>
              <a:rPr lang="zh-CN" altLang="en-US" b="1"/>
              <a:t>：</a:t>
            </a:r>
            <a:r>
              <a:rPr lang="zh-CN" altLang="en-US" sz="2800" b="1"/>
              <a:t>对于有</a:t>
            </a:r>
            <a:r>
              <a:rPr lang="en-US" altLang="zh-CN" sz="2800" b="1"/>
              <a:t>n</a:t>
            </a:r>
            <a:r>
              <a:rPr lang="zh-CN" altLang="en-US" sz="2800" b="1"/>
              <a:t>个顶点的图，用一维数组</a:t>
            </a:r>
            <a:r>
              <a:rPr lang="en-US" altLang="zh-CN" sz="2800" b="1"/>
              <a:t>vexs[n]</a:t>
            </a:r>
            <a:r>
              <a:rPr lang="zh-CN" altLang="en-US" sz="2800" b="1"/>
              <a:t>存储顶点信息，用二维数组</a:t>
            </a:r>
            <a:r>
              <a:rPr lang="en-US" altLang="zh-CN" sz="2800" b="1"/>
              <a:t>A[n][n]</a:t>
            </a:r>
            <a:r>
              <a:rPr lang="zh-CN" altLang="en-US" sz="2800" b="1"/>
              <a:t>存储顶点之间关系的信息。该二维数组称为</a:t>
            </a:r>
            <a:r>
              <a:rPr lang="zh-CN" altLang="en-US" sz="2800" b="1">
                <a:solidFill>
                  <a:schemeClr val="folHlink"/>
                </a:solidFill>
              </a:rPr>
              <a:t>邻接矩阵</a:t>
            </a:r>
            <a:r>
              <a:rPr lang="zh-CN" altLang="en-US" sz="2800" b="1"/>
              <a:t>。在邻接矩阵中，以顶点在</a:t>
            </a:r>
            <a:r>
              <a:rPr lang="en-US" altLang="zh-CN" sz="2800" b="1"/>
              <a:t>vexs</a:t>
            </a:r>
            <a:r>
              <a:rPr lang="zh-CN" altLang="en-US" sz="2800" b="1"/>
              <a:t>数组中的下标代表顶点，邻接矩阵中的元素</a:t>
            </a:r>
            <a:r>
              <a:rPr lang="en-US" altLang="zh-CN" sz="2800" b="1"/>
              <a:t>A[i][j]</a:t>
            </a:r>
            <a:r>
              <a:rPr lang="zh-CN" altLang="en-US" sz="2800" b="1"/>
              <a:t>存放的是顶点</a:t>
            </a:r>
            <a:r>
              <a:rPr lang="en-US" altLang="zh-CN" sz="2800" b="1"/>
              <a:t>i</a:t>
            </a:r>
            <a:r>
              <a:rPr lang="zh-CN" altLang="en-US" sz="2800" b="1"/>
              <a:t>到顶点</a:t>
            </a:r>
            <a:r>
              <a:rPr lang="en-US" altLang="zh-CN" sz="2800" b="1"/>
              <a:t>j</a:t>
            </a:r>
            <a:r>
              <a:rPr lang="zh-CN" altLang="en-US" sz="2800" b="1"/>
              <a:t>之间关系的信息。</a:t>
            </a:r>
          </a:p>
        </p:txBody>
      </p:sp>
    </p:spTree>
    <p:extLst>
      <p:ext uri="{BB962C8B-B14F-4D97-AF65-F5344CB8AC3E}">
        <p14:creationId xmlns:p14="http://schemas.microsoft.com/office/powerpoint/2010/main" val="18180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E42B579F-26F8-1B46-8785-DBC1F511F227}"/>
              </a:ext>
            </a:extLst>
          </p:cNvPr>
          <p:cNvSpPr>
            <a:spLocks noGrp="1" noChangeArrowheads="1"/>
          </p:cNvSpPr>
          <p:nvPr>
            <p:ph type="body" idx="1"/>
          </p:nvPr>
        </p:nvSpPr>
        <p:spPr>
          <a:xfrm>
            <a:off x="1676401" y="146051"/>
            <a:ext cx="8812213" cy="2562225"/>
          </a:xfrm>
          <a:noFill/>
          <a:ln/>
        </p:spPr>
        <p:txBody>
          <a:bodyPr/>
          <a:lstStyle/>
          <a:p>
            <a:pPr marL="0" indent="0">
              <a:lnSpc>
                <a:spcPct val="110000"/>
              </a:lnSpc>
              <a:buNone/>
            </a:pPr>
            <a:r>
              <a:rPr lang="en-US" altLang="zh-CN" sz="4000" b="1">
                <a:solidFill>
                  <a:schemeClr val="tx2"/>
                </a:solidFill>
              </a:rPr>
              <a:t>1  </a:t>
            </a:r>
            <a:r>
              <a:rPr lang="zh-CN" altLang="en-US" sz="4000" b="1">
                <a:solidFill>
                  <a:schemeClr val="tx2"/>
                </a:solidFill>
                <a:ea typeface="楷体_GB2312" pitchFamily="49" charset="-122"/>
              </a:rPr>
              <a:t>无向图的数组表示</a:t>
            </a:r>
          </a:p>
          <a:p>
            <a:pPr marL="0" indent="0">
              <a:lnSpc>
                <a:spcPct val="110000"/>
              </a:lnSpc>
              <a:buNone/>
            </a:pPr>
            <a:r>
              <a:rPr lang="en-US" altLang="zh-CN" sz="3600" b="1">
                <a:solidFill>
                  <a:schemeClr val="folHlink"/>
                </a:solidFill>
              </a:rPr>
              <a:t>(1)  </a:t>
            </a:r>
            <a:r>
              <a:rPr lang="zh-CN" altLang="en-US" sz="3600" b="1">
                <a:solidFill>
                  <a:schemeClr val="folHlink"/>
                </a:solidFill>
              </a:rPr>
              <a:t>无权图的邻接矩阵</a:t>
            </a:r>
          </a:p>
          <a:p>
            <a:pPr marL="0" indent="0">
              <a:lnSpc>
                <a:spcPct val="110000"/>
              </a:lnSpc>
              <a:buNone/>
            </a:pPr>
            <a:r>
              <a:rPr lang="zh-CN" altLang="en-US" sz="2800"/>
              <a:t>        </a:t>
            </a:r>
            <a:r>
              <a:rPr lang="zh-CN" altLang="en-US" sz="2800" b="1"/>
              <a:t>无向无权图</a:t>
            </a:r>
            <a:r>
              <a:rPr lang="en-US" altLang="zh-CN" sz="2800" b="1"/>
              <a:t>G=(V</a:t>
            </a:r>
            <a:r>
              <a:rPr lang="zh-CN" altLang="en-US" sz="2800" b="1"/>
              <a:t>，</a:t>
            </a:r>
            <a:r>
              <a:rPr lang="en-US" altLang="zh-CN" sz="2800" b="1"/>
              <a:t>E)</a:t>
            </a:r>
            <a:r>
              <a:rPr lang="zh-CN" altLang="en-US" sz="2800" b="1"/>
              <a:t>有</a:t>
            </a:r>
            <a:r>
              <a:rPr lang="en-US" altLang="zh-CN" sz="2800" b="1"/>
              <a:t>n(n≧1)</a:t>
            </a:r>
            <a:r>
              <a:rPr lang="zh-CN" altLang="en-US" sz="2800" b="1"/>
              <a:t>个顶点，其邻接矩阵是</a:t>
            </a:r>
            <a:r>
              <a:rPr lang="en-US" altLang="zh-CN" sz="2800" b="1"/>
              <a:t>n</a:t>
            </a:r>
            <a:r>
              <a:rPr lang="zh-CN" altLang="en-US" sz="2800" b="1"/>
              <a:t>阶对称方阵，如图</a:t>
            </a:r>
            <a:r>
              <a:rPr lang="en-US" altLang="zh-CN" sz="2800" b="1"/>
              <a:t>7-5</a:t>
            </a:r>
            <a:r>
              <a:rPr lang="zh-CN" altLang="en-US" sz="2800" b="1"/>
              <a:t>所示。其元素的定义如下：</a:t>
            </a:r>
          </a:p>
        </p:txBody>
      </p:sp>
      <p:grpSp>
        <p:nvGrpSpPr>
          <p:cNvPr id="544771" name="Group 3">
            <a:extLst>
              <a:ext uri="{FF2B5EF4-FFF2-40B4-BE49-F238E27FC236}">
                <a16:creationId xmlns:a16="http://schemas.microsoft.com/office/drawing/2014/main" id="{8864823C-CD7F-1740-94C8-5A61C2F8CD0E}"/>
              </a:ext>
            </a:extLst>
          </p:cNvPr>
          <p:cNvGrpSpPr>
            <a:grpSpLocks/>
          </p:cNvGrpSpPr>
          <p:nvPr/>
        </p:nvGrpSpPr>
        <p:grpSpPr bwMode="auto">
          <a:xfrm>
            <a:off x="2208213" y="2852738"/>
            <a:ext cx="6551612" cy="3613150"/>
            <a:chOff x="431" y="1797"/>
            <a:chExt cx="4127" cy="2276"/>
          </a:xfrm>
        </p:grpSpPr>
        <p:grpSp>
          <p:nvGrpSpPr>
            <p:cNvPr id="544772" name="Group 4">
              <a:extLst>
                <a:ext uri="{FF2B5EF4-FFF2-40B4-BE49-F238E27FC236}">
                  <a16:creationId xmlns:a16="http://schemas.microsoft.com/office/drawing/2014/main" id="{BA2CC413-0A8E-424E-B5BE-2533C103B5B2}"/>
                </a:ext>
              </a:extLst>
            </p:cNvPr>
            <p:cNvGrpSpPr>
              <a:grpSpLocks/>
            </p:cNvGrpSpPr>
            <p:nvPr/>
          </p:nvGrpSpPr>
          <p:grpSpPr bwMode="auto">
            <a:xfrm>
              <a:off x="431" y="1797"/>
              <a:ext cx="4127" cy="631"/>
              <a:chOff x="114" y="2160"/>
              <a:chExt cx="4127" cy="631"/>
            </a:xfrm>
          </p:grpSpPr>
          <p:sp>
            <p:nvSpPr>
              <p:cNvPr id="544773" name="Rectangle 5">
                <a:extLst>
                  <a:ext uri="{FF2B5EF4-FFF2-40B4-BE49-F238E27FC236}">
                    <a16:creationId xmlns:a16="http://schemas.microsoft.com/office/drawing/2014/main" id="{F2962EAB-DA23-EC48-A30A-C75EEE5CE6AD}"/>
                  </a:ext>
                </a:extLst>
              </p:cNvPr>
              <p:cNvSpPr>
                <a:spLocks noChangeArrowheads="1"/>
              </p:cNvSpPr>
              <p:nvPr/>
            </p:nvSpPr>
            <p:spPr bwMode="auto">
              <a:xfrm>
                <a:off x="1021" y="2160"/>
                <a:ext cx="3129"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   </a:t>
                </a:r>
                <a:r>
                  <a:rPr kumimoji="1" lang="zh-CN" altLang="en-US" sz="2800" b="1">
                    <a:solidFill>
                      <a:srgbClr val="FFFFFF"/>
                    </a:solidFill>
                    <a:latin typeface="Times New Roman" panose="02020603050405020304" pitchFamily="18" charset="0"/>
                    <a:ea typeface="宋体" panose="02010600030101010101" pitchFamily="2" charset="-122"/>
                  </a:rPr>
                  <a:t>若</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楷体_GB2312" pitchFamily="49" charset="-122"/>
                    <a:ea typeface="楷体_GB2312" pitchFamily="49" charset="-122"/>
                    <a:sym typeface="Symbol" pitchFamily="2" charset="2"/>
                  </a:rPr>
                  <a:t></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r>
                  <a:rPr kumimoji="1" lang="zh-CN" altLang="en-US" sz="2800" b="1">
                    <a:solidFill>
                      <a:srgbClr val="FFFFFF"/>
                    </a:solidFill>
                    <a:latin typeface="Times New Roman" panose="02020603050405020304" pitchFamily="18" charset="0"/>
                    <a:ea typeface="宋体" panose="02010600030101010101" pitchFamily="2" charset="-122"/>
                  </a:rPr>
                  <a:t>，即</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zh-CN" altLang="en-US" sz="2800" b="1">
                    <a:solidFill>
                      <a:srgbClr val="FFFFFF"/>
                    </a:solidFill>
                    <a:latin typeface="Times New Roman" panose="02020603050405020304" pitchFamily="18" charset="0"/>
                    <a:ea typeface="宋体" panose="02010600030101010101" pitchFamily="2" charset="-122"/>
                  </a:rPr>
                  <a:t>邻接</a:t>
                </a:r>
              </a:p>
            </p:txBody>
          </p:sp>
          <p:sp>
            <p:nvSpPr>
              <p:cNvPr id="544774" name="Rectangle 6">
                <a:extLst>
                  <a:ext uri="{FF2B5EF4-FFF2-40B4-BE49-F238E27FC236}">
                    <a16:creationId xmlns:a16="http://schemas.microsoft.com/office/drawing/2014/main" id="{5F5DA640-08E0-7E43-8FBD-A059360A012C}"/>
                  </a:ext>
                </a:extLst>
              </p:cNvPr>
              <p:cNvSpPr>
                <a:spLocks noChangeArrowheads="1"/>
              </p:cNvSpPr>
              <p:nvPr/>
            </p:nvSpPr>
            <p:spPr bwMode="auto">
              <a:xfrm>
                <a:off x="1021" y="2496"/>
                <a:ext cx="322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0   </a:t>
                </a:r>
                <a:r>
                  <a:rPr kumimoji="1" lang="zh-CN" altLang="en-US" sz="2800" b="1">
                    <a:solidFill>
                      <a:srgbClr val="FFFFFF"/>
                    </a:solidFill>
                    <a:latin typeface="Times New Roman" panose="02020603050405020304" pitchFamily="18" charset="0"/>
                    <a:ea typeface="宋体" panose="02010600030101010101" pitchFamily="2" charset="-122"/>
                  </a:rPr>
                  <a:t>若</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楷体_GB2312" pitchFamily="49" charset="-122"/>
                    <a:ea typeface="楷体_GB2312" pitchFamily="49" charset="-122"/>
                    <a:sym typeface="Symbol" pitchFamily="2" charset="2"/>
                  </a:rPr>
                  <a:t></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r>
                  <a:rPr kumimoji="1" lang="zh-CN" altLang="en-US" sz="2800" b="1">
                    <a:solidFill>
                      <a:srgbClr val="FFFFFF"/>
                    </a:solidFill>
                    <a:latin typeface="Times New Roman" panose="02020603050405020304" pitchFamily="18" charset="0"/>
                    <a:ea typeface="宋体" panose="02010600030101010101" pitchFamily="2" charset="-122"/>
                  </a:rPr>
                  <a:t>，即</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zh-CN" altLang="en-US" sz="2800" b="1">
                    <a:solidFill>
                      <a:srgbClr val="FFFFFF"/>
                    </a:solidFill>
                    <a:latin typeface="Times New Roman" panose="02020603050405020304" pitchFamily="18" charset="0"/>
                    <a:ea typeface="宋体" panose="02010600030101010101" pitchFamily="2" charset="-122"/>
                  </a:rPr>
                  <a:t>不邻接</a:t>
                </a:r>
              </a:p>
            </p:txBody>
          </p:sp>
          <p:sp>
            <p:nvSpPr>
              <p:cNvPr id="544775" name="Rectangle 7">
                <a:extLst>
                  <a:ext uri="{FF2B5EF4-FFF2-40B4-BE49-F238E27FC236}">
                    <a16:creationId xmlns:a16="http://schemas.microsoft.com/office/drawing/2014/main" id="{CF047F22-D24B-3146-97E0-B91EBEE7958E}"/>
                  </a:ext>
                </a:extLst>
              </p:cNvPr>
              <p:cNvSpPr>
                <a:spLocks noChangeArrowheads="1"/>
              </p:cNvSpPr>
              <p:nvPr/>
            </p:nvSpPr>
            <p:spPr bwMode="auto">
              <a:xfrm>
                <a:off x="114" y="2328"/>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A[i][j]=</a:t>
                </a:r>
              </a:p>
            </p:txBody>
          </p:sp>
          <p:sp>
            <p:nvSpPr>
              <p:cNvPr id="544776" name="AutoShape 8">
                <a:extLst>
                  <a:ext uri="{FF2B5EF4-FFF2-40B4-BE49-F238E27FC236}">
                    <a16:creationId xmlns:a16="http://schemas.microsoft.com/office/drawing/2014/main" id="{C5B89416-245C-3349-8CA2-671E8E205DDB}"/>
                  </a:ext>
                </a:extLst>
              </p:cNvPr>
              <p:cNvSpPr>
                <a:spLocks/>
              </p:cNvSpPr>
              <p:nvPr/>
            </p:nvSpPr>
            <p:spPr bwMode="auto">
              <a:xfrm>
                <a:off x="928" y="2208"/>
                <a:ext cx="91" cy="499"/>
              </a:xfrm>
              <a:prstGeom prst="leftBrace">
                <a:avLst>
                  <a:gd name="adj1" fmla="val 45696"/>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44777" name="Group 9">
              <a:extLst>
                <a:ext uri="{FF2B5EF4-FFF2-40B4-BE49-F238E27FC236}">
                  <a16:creationId xmlns:a16="http://schemas.microsoft.com/office/drawing/2014/main" id="{468262C0-53DE-D241-82F0-7BC9A417F6EF}"/>
                </a:ext>
              </a:extLst>
            </p:cNvPr>
            <p:cNvGrpSpPr>
              <a:grpSpLocks/>
            </p:cNvGrpSpPr>
            <p:nvPr/>
          </p:nvGrpSpPr>
          <p:grpSpPr bwMode="auto">
            <a:xfrm>
              <a:off x="703" y="2523"/>
              <a:ext cx="3514" cy="1550"/>
              <a:chOff x="1610" y="2636"/>
              <a:chExt cx="3514" cy="1550"/>
            </a:xfrm>
          </p:grpSpPr>
          <p:grpSp>
            <p:nvGrpSpPr>
              <p:cNvPr id="544778" name="Group 10">
                <a:extLst>
                  <a:ext uri="{FF2B5EF4-FFF2-40B4-BE49-F238E27FC236}">
                    <a16:creationId xmlns:a16="http://schemas.microsoft.com/office/drawing/2014/main" id="{E2DB9968-C1D6-3D4F-9391-36013EFB0315}"/>
                  </a:ext>
                </a:extLst>
              </p:cNvPr>
              <p:cNvGrpSpPr>
                <a:grpSpLocks/>
              </p:cNvGrpSpPr>
              <p:nvPr/>
            </p:nvGrpSpPr>
            <p:grpSpPr bwMode="auto">
              <a:xfrm>
                <a:off x="1610" y="2931"/>
                <a:ext cx="907" cy="975"/>
                <a:chOff x="1610" y="2931"/>
                <a:chExt cx="907" cy="975"/>
              </a:xfrm>
            </p:grpSpPr>
            <p:sp>
              <p:nvSpPr>
                <p:cNvPr id="544779" name="Rectangle 11">
                  <a:extLst>
                    <a:ext uri="{FF2B5EF4-FFF2-40B4-BE49-F238E27FC236}">
                      <a16:creationId xmlns:a16="http://schemas.microsoft.com/office/drawing/2014/main" id="{93DABCA5-7C6F-7B4D-A6EA-1EE0184C6072}"/>
                    </a:ext>
                  </a:extLst>
                </p:cNvPr>
                <p:cNvSpPr>
                  <a:spLocks noChangeArrowheads="1"/>
                </p:cNvSpPr>
                <p:nvPr/>
              </p:nvSpPr>
              <p:spPr bwMode="auto">
                <a:xfrm>
                  <a:off x="1610" y="3702"/>
                  <a:ext cx="90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无向图</a:t>
                  </a:r>
                  <a:r>
                    <a:rPr kumimoji="1" lang="zh-CN" altLang="en-US" sz="2000">
                      <a:solidFill>
                        <a:srgbClr val="FFFFFF"/>
                      </a:solidFill>
                      <a:latin typeface="Times New Roman" panose="02020603050405020304" pitchFamily="18" charset="0"/>
                      <a:ea typeface="宋体" panose="02010600030101010101" pitchFamily="2" charset="-122"/>
                    </a:rPr>
                    <a:t> </a:t>
                  </a:r>
                </a:p>
              </p:txBody>
            </p:sp>
            <p:grpSp>
              <p:nvGrpSpPr>
                <p:cNvPr id="544780" name="Group 12">
                  <a:extLst>
                    <a:ext uri="{FF2B5EF4-FFF2-40B4-BE49-F238E27FC236}">
                      <a16:creationId xmlns:a16="http://schemas.microsoft.com/office/drawing/2014/main" id="{724E4B05-296B-3448-8053-9111AF7717E0}"/>
                    </a:ext>
                  </a:extLst>
                </p:cNvPr>
                <p:cNvGrpSpPr>
                  <a:grpSpLocks/>
                </p:cNvGrpSpPr>
                <p:nvPr/>
              </p:nvGrpSpPr>
              <p:grpSpPr bwMode="auto">
                <a:xfrm>
                  <a:off x="1655" y="2931"/>
                  <a:ext cx="816" cy="688"/>
                  <a:chOff x="3552" y="2056"/>
                  <a:chExt cx="816" cy="688"/>
                </a:xfrm>
              </p:grpSpPr>
              <p:sp>
                <p:nvSpPr>
                  <p:cNvPr id="544781" name="Oval 13">
                    <a:extLst>
                      <a:ext uri="{FF2B5EF4-FFF2-40B4-BE49-F238E27FC236}">
                        <a16:creationId xmlns:a16="http://schemas.microsoft.com/office/drawing/2014/main" id="{C6333F28-9FA1-AB4E-A078-BFE175DE7265}"/>
                      </a:ext>
                    </a:extLst>
                  </p:cNvPr>
                  <p:cNvSpPr>
                    <a:spLocks noChangeArrowheads="1"/>
                  </p:cNvSpPr>
                  <p:nvPr/>
                </p:nvSpPr>
                <p:spPr bwMode="auto">
                  <a:xfrm>
                    <a:off x="3552" y="2056"/>
                    <a:ext cx="246"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44782" name="Oval 14">
                    <a:extLst>
                      <a:ext uri="{FF2B5EF4-FFF2-40B4-BE49-F238E27FC236}">
                        <a16:creationId xmlns:a16="http://schemas.microsoft.com/office/drawing/2014/main" id="{2652DD96-2274-1142-AA75-137E9F0A42F3}"/>
                      </a:ext>
                    </a:extLst>
                  </p:cNvPr>
                  <p:cNvSpPr>
                    <a:spLocks noChangeArrowheads="1"/>
                  </p:cNvSpPr>
                  <p:nvPr/>
                </p:nvSpPr>
                <p:spPr bwMode="auto">
                  <a:xfrm>
                    <a:off x="3569" y="2523"/>
                    <a:ext cx="246"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44783" name="Oval 15">
                    <a:extLst>
                      <a:ext uri="{FF2B5EF4-FFF2-40B4-BE49-F238E27FC236}">
                        <a16:creationId xmlns:a16="http://schemas.microsoft.com/office/drawing/2014/main" id="{5438C6CA-321B-5F42-8980-8846FF10D995}"/>
                      </a:ext>
                    </a:extLst>
                  </p:cNvPr>
                  <p:cNvSpPr>
                    <a:spLocks noChangeArrowheads="1"/>
                  </p:cNvSpPr>
                  <p:nvPr/>
                </p:nvSpPr>
                <p:spPr bwMode="auto">
                  <a:xfrm>
                    <a:off x="4122" y="2515"/>
                    <a:ext cx="246"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44784" name="Oval 16">
                    <a:extLst>
                      <a:ext uri="{FF2B5EF4-FFF2-40B4-BE49-F238E27FC236}">
                        <a16:creationId xmlns:a16="http://schemas.microsoft.com/office/drawing/2014/main" id="{36508BD0-AFEF-9C48-B085-B1B6E579D72D}"/>
                      </a:ext>
                    </a:extLst>
                  </p:cNvPr>
                  <p:cNvSpPr>
                    <a:spLocks noChangeArrowheads="1"/>
                  </p:cNvSpPr>
                  <p:nvPr/>
                </p:nvSpPr>
                <p:spPr bwMode="auto">
                  <a:xfrm>
                    <a:off x="4112" y="2056"/>
                    <a:ext cx="246" cy="221"/>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44785" name="Line 17">
                    <a:extLst>
                      <a:ext uri="{FF2B5EF4-FFF2-40B4-BE49-F238E27FC236}">
                        <a16:creationId xmlns:a16="http://schemas.microsoft.com/office/drawing/2014/main" id="{11FB5830-BE0D-3A44-AA2D-5B8EF0D80A8E}"/>
                      </a:ext>
                    </a:extLst>
                  </p:cNvPr>
                  <p:cNvSpPr>
                    <a:spLocks noChangeShapeType="1"/>
                  </p:cNvSpPr>
                  <p:nvPr/>
                </p:nvSpPr>
                <p:spPr bwMode="auto">
                  <a:xfrm>
                    <a:off x="3687" y="2282"/>
                    <a:ext cx="0" cy="24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4786" name="Line 18">
                    <a:extLst>
                      <a:ext uri="{FF2B5EF4-FFF2-40B4-BE49-F238E27FC236}">
                        <a16:creationId xmlns:a16="http://schemas.microsoft.com/office/drawing/2014/main" id="{C9A2AB14-B80B-9B48-A3F5-535D13E57B43}"/>
                      </a:ext>
                    </a:extLst>
                  </p:cNvPr>
                  <p:cNvSpPr>
                    <a:spLocks noChangeShapeType="1"/>
                  </p:cNvSpPr>
                  <p:nvPr/>
                </p:nvSpPr>
                <p:spPr bwMode="auto">
                  <a:xfrm>
                    <a:off x="4241" y="2282"/>
                    <a:ext cx="0" cy="24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4787" name="Line 19">
                    <a:extLst>
                      <a:ext uri="{FF2B5EF4-FFF2-40B4-BE49-F238E27FC236}">
                        <a16:creationId xmlns:a16="http://schemas.microsoft.com/office/drawing/2014/main" id="{0A6520C7-2A25-4A4F-8844-F663D2A9B584}"/>
                      </a:ext>
                    </a:extLst>
                  </p:cNvPr>
                  <p:cNvSpPr>
                    <a:spLocks noChangeShapeType="1"/>
                  </p:cNvSpPr>
                  <p:nvPr/>
                </p:nvSpPr>
                <p:spPr bwMode="auto">
                  <a:xfrm>
                    <a:off x="3766" y="2235"/>
                    <a:ext cx="380" cy="3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4788" name="Line 20">
                    <a:extLst>
                      <a:ext uri="{FF2B5EF4-FFF2-40B4-BE49-F238E27FC236}">
                        <a16:creationId xmlns:a16="http://schemas.microsoft.com/office/drawing/2014/main" id="{EB3644F5-205A-044A-9061-A4E0938EFC80}"/>
                      </a:ext>
                    </a:extLst>
                  </p:cNvPr>
                  <p:cNvSpPr>
                    <a:spLocks noChangeShapeType="1"/>
                  </p:cNvSpPr>
                  <p:nvPr/>
                </p:nvSpPr>
                <p:spPr bwMode="auto">
                  <a:xfrm>
                    <a:off x="3798" y="2157"/>
                    <a:ext cx="3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4789" name="Line 21">
                    <a:extLst>
                      <a:ext uri="{FF2B5EF4-FFF2-40B4-BE49-F238E27FC236}">
                        <a16:creationId xmlns:a16="http://schemas.microsoft.com/office/drawing/2014/main" id="{EE011A60-515C-864C-B054-55E7DA6ACE31}"/>
                      </a:ext>
                    </a:extLst>
                  </p:cNvPr>
                  <p:cNvSpPr>
                    <a:spLocks noChangeShapeType="1"/>
                  </p:cNvSpPr>
                  <p:nvPr/>
                </p:nvSpPr>
                <p:spPr bwMode="auto">
                  <a:xfrm>
                    <a:off x="3814" y="2640"/>
                    <a:ext cx="3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4790" name="Line 22">
                    <a:extLst>
                      <a:ext uri="{FF2B5EF4-FFF2-40B4-BE49-F238E27FC236}">
                        <a16:creationId xmlns:a16="http://schemas.microsoft.com/office/drawing/2014/main" id="{844BF107-E53D-C14D-9FD8-7CFA1818A725}"/>
                      </a:ext>
                    </a:extLst>
                  </p:cNvPr>
                  <p:cNvSpPr>
                    <a:spLocks noChangeShapeType="1"/>
                  </p:cNvSpPr>
                  <p:nvPr/>
                </p:nvSpPr>
                <p:spPr bwMode="auto">
                  <a:xfrm flipV="1">
                    <a:off x="3806" y="2243"/>
                    <a:ext cx="336" cy="33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44791" name="Rectangle 23">
                <a:extLst>
                  <a:ext uri="{FF2B5EF4-FFF2-40B4-BE49-F238E27FC236}">
                    <a16:creationId xmlns:a16="http://schemas.microsoft.com/office/drawing/2014/main" id="{4B1EC5B4-7B46-674A-8E44-4BBC4D82916A}"/>
                  </a:ext>
                </a:extLst>
              </p:cNvPr>
              <p:cNvSpPr>
                <a:spLocks noChangeArrowheads="1"/>
              </p:cNvSpPr>
              <p:nvPr/>
            </p:nvSpPr>
            <p:spPr bwMode="auto">
              <a:xfrm>
                <a:off x="2290" y="3982"/>
                <a:ext cx="217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7-5  </a:t>
                </a:r>
                <a:r>
                  <a:rPr kumimoji="1" lang="zh-CN" altLang="en-US" sz="2000" b="1">
                    <a:solidFill>
                      <a:srgbClr val="FFFFFF"/>
                    </a:solidFill>
                    <a:latin typeface="Times New Roman" panose="02020603050405020304" pitchFamily="18" charset="0"/>
                    <a:ea typeface="宋体" panose="02010600030101010101" pitchFamily="2" charset="-122"/>
                  </a:rPr>
                  <a:t>无向无权图的数组存储</a:t>
                </a:r>
              </a:p>
            </p:txBody>
          </p:sp>
          <p:grpSp>
            <p:nvGrpSpPr>
              <p:cNvPr id="544792" name="Group 24">
                <a:extLst>
                  <a:ext uri="{FF2B5EF4-FFF2-40B4-BE49-F238E27FC236}">
                    <a16:creationId xmlns:a16="http://schemas.microsoft.com/office/drawing/2014/main" id="{B18AC701-9339-854C-B1AE-9BC49AC35B0F}"/>
                  </a:ext>
                </a:extLst>
              </p:cNvPr>
              <p:cNvGrpSpPr>
                <a:grpSpLocks/>
              </p:cNvGrpSpPr>
              <p:nvPr/>
            </p:nvGrpSpPr>
            <p:grpSpPr bwMode="auto">
              <a:xfrm>
                <a:off x="2653" y="2636"/>
                <a:ext cx="1043" cy="1270"/>
                <a:chOff x="2653" y="2636"/>
                <a:chExt cx="1043" cy="1270"/>
              </a:xfrm>
            </p:grpSpPr>
            <p:sp>
              <p:nvSpPr>
                <p:cNvPr id="544793" name="Rectangle 25">
                  <a:extLst>
                    <a:ext uri="{FF2B5EF4-FFF2-40B4-BE49-F238E27FC236}">
                      <a16:creationId xmlns:a16="http://schemas.microsoft.com/office/drawing/2014/main" id="{3DFD9CF8-BD1B-8943-8BAE-30B6DBBB1A73}"/>
                    </a:ext>
                  </a:extLst>
                </p:cNvPr>
                <p:cNvSpPr>
                  <a:spLocks noChangeArrowheads="1"/>
                </p:cNvSpPr>
                <p:nvPr/>
              </p:nvSpPr>
              <p:spPr bwMode="auto">
                <a:xfrm>
                  <a:off x="2653" y="3702"/>
                  <a:ext cx="104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顶点矩阵</a:t>
                  </a:r>
                </a:p>
              </p:txBody>
            </p:sp>
            <p:grpSp>
              <p:nvGrpSpPr>
                <p:cNvPr id="544794" name="Group 26">
                  <a:extLst>
                    <a:ext uri="{FF2B5EF4-FFF2-40B4-BE49-F238E27FC236}">
                      <a16:creationId xmlns:a16="http://schemas.microsoft.com/office/drawing/2014/main" id="{80875FCF-27DE-D941-9D26-04E97FD06207}"/>
                    </a:ext>
                  </a:extLst>
                </p:cNvPr>
                <p:cNvGrpSpPr>
                  <a:grpSpLocks/>
                </p:cNvGrpSpPr>
                <p:nvPr/>
              </p:nvGrpSpPr>
              <p:grpSpPr bwMode="auto">
                <a:xfrm>
                  <a:off x="2971" y="2636"/>
                  <a:ext cx="453" cy="976"/>
                  <a:chOff x="1691" y="2768"/>
                  <a:chExt cx="453" cy="976"/>
                </a:xfrm>
              </p:grpSpPr>
              <p:sp>
                <p:nvSpPr>
                  <p:cNvPr id="544795" name="Rectangle 27">
                    <a:extLst>
                      <a:ext uri="{FF2B5EF4-FFF2-40B4-BE49-F238E27FC236}">
                        <a16:creationId xmlns:a16="http://schemas.microsoft.com/office/drawing/2014/main" id="{386AC5E5-0999-9C46-A277-3654E6141595}"/>
                      </a:ext>
                    </a:extLst>
                  </p:cNvPr>
                  <p:cNvSpPr>
                    <a:spLocks noChangeArrowheads="1"/>
                  </p:cNvSpPr>
                  <p:nvPr/>
                </p:nvSpPr>
                <p:spPr bwMode="auto">
                  <a:xfrm>
                    <a:off x="1691" y="2768"/>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vexs</a:t>
                    </a:r>
                  </a:p>
                </p:txBody>
              </p:sp>
              <p:grpSp>
                <p:nvGrpSpPr>
                  <p:cNvPr id="544796" name="Group 28">
                    <a:extLst>
                      <a:ext uri="{FF2B5EF4-FFF2-40B4-BE49-F238E27FC236}">
                        <a16:creationId xmlns:a16="http://schemas.microsoft.com/office/drawing/2014/main" id="{840E47A0-4374-9949-ABBB-E4E85CFD6A35}"/>
                      </a:ext>
                    </a:extLst>
                  </p:cNvPr>
                  <p:cNvGrpSpPr>
                    <a:grpSpLocks/>
                  </p:cNvGrpSpPr>
                  <p:nvPr/>
                </p:nvGrpSpPr>
                <p:grpSpPr bwMode="auto">
                  <a:xfrm>
                    <a:off x="1749" y="3008"/>
                    <a:ext cx="366" cy="736"/>
                    <a:chOff x="1749" y="2832"/>
                    <a:chExt cx="366" cy="736"/>
                  </a:xfrm>
                </p:grpSpPr>
                <p:sp>
                  <p:nvSpPr>
                    <p:cNvPr id="544797" name="Rectangle 29">
                      <a:extLst>
                        <a:ext uri="{FF2B5EF4-FFF2-40B4-BE49-F238E27FC236}">
                          <a16:creationId xmlns:a16="http://schemas.microsoft.com/office/drawing/2014/main" id="{9CC198D3-AF49-C24C-8874-768333EFA97A}"/>
                        </a:ext>
                      </a:extLst>
                    </p:cNvPr>
                    <p:cNvSpPr>
                      <a:spLocks noChangeArrowheads="1"/>
                    </p:cNvSpPr>
                    <p:nvPr/>
                  </p:nvSpPr>
                  <p:spPr bwMode="auto">
                    <a:xfrm>
                      <a:off x="1749" y="2832"/>
                      <a:ext cx="36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44798" name="Rectangle 30">
                      <a:extLst>
                        <a:ext uri="{FF2B5EF4-FFF2-40B4-BE49-F238E27FC236}">
                          <a16:creationId xmlns:a16="http://schemas.microsoft.com/office/drawing/2014/main" id="{D6C512AB-6DC4-A748-9471-ADDF92C71A53}"/>
                        </a:ext>
                      </a:extLst>
                    </p:cNvPr>
                    <p:cNvSpPr>
                      <a:spLocks noChangeArrowheads="1"/>
                    </p:cNvSpPr>
                    <p:nvPr/>
                  </p:nvSpPr>
                  <p:spPr bwMode="auto">
                    <a:xfrm>
                      <a:off x="1752" y="3019"/>
                      <a:ext cx="36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44799" name="Rectangle 31">
                      <a:extLst>
                        <a:ext uri="{FF2B5EF4-FFF2-40B4-BE49-F238E27FC236}">
                          <a16:creationId xmlns:a16="http://schemas.microsoft.com/office/drawing/2014/main" id="{04A6EE01-362F-9240-934B-87B0BA514542}"/>
                        </a:ext>
                      </a:extLst>
                    </p:cNvPr>
                    <p:cNvSpPr>
                      <a:spLocks noChangeArrowheads="1"/>
                    </p:cNvSpPr>
                    <p:nvPr/>
                  </p:nvSpPr>
                  <p:spPr bwMode="auto">
                    <a:xfrm>
                      <a:off x="1752" y="3203"/>
                      <a:ext cx="36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44800" name="Rectangle 32">
                      <a:extLst>
                        <a:ext uri="{FF2B5EF4-FFF2-40B4-BE49-F238E27FC236}">
                          <a16:creationId xmlns:a16="http://schemas.microsoft.com/office/drawing/2014/main" id="{7763E8B5-2E6D-4E47-B5EB-0CB66548712B}"/>
                        </a:ext>
                      </a:extLst>
                    </p:cNvPr>
                    <p:cNvSpPr>
                      <a:spLocks noChangeArrowheads="1"/>
                    </p:cNvSpPr>
                    <p:nvPr/>
                  </p:nvSpPr>
                  <p:spPr bwMode="auto">
                    <a:xfrm>
                      <a:off x="1752" y="3387"/>
                      <a:ext cx="36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grpSp>
            </p:grpSp>
          </p:grpSp>
          <p:grpSp>
            <p:nvGrpSpPr>
              <p:cNvPr id="544801" name="Group 33">
                <a:extLst>
                  <a:ext uri="{FF2B5EF4-FFF2-40B4-BE49-F238E27FC236}">
                    <a16:creationId xmlns:a16="http://schemas.microsoft.com/office/drawing/2014/main" id="{659B1B51-97F0-684A-8EC5-5386F4A02A64}"/>
                  </a:ext>
                </a:extLst>
              </p:cNvPr>
              <p:cNvGrpSpPr>
                <a:grpSpLocks/>
              </p:cNvGrpSpPr>
              <p:nvPr/>
            </p:nvGrpSpPr>
            <p:grpSpPr bwMode="auto">
              <a:xfrm>
                <a:off x="4059" y="2704"/>
                <a:ext cx="1065" cy="1157"/>
                <a:chOff x="4059" y="2704"/>
                <a:chExt cx="1065" cy="1157"/>
              </a:xfrm>
            </p:grpSpPr>
            <p:grpSp>
              <p:nvGrpSpPr>
                <p:cNvPr id="544802" name="Group 34">
                  <a:extLst>
                    <a:ext uri="{FF2B5EF4-FFF2-40B4-BE49-F238E27FC236}">
                      <a16:creationId xmlns:a16="http://schemas.microsoft.com/office/drawing/2014/main" id="{D83EEE51-7B35-3949-98B0-28F865FFFE0A}"/>
                    </a:ext>
                  </a:extLst>
                </p:cNvPr>
                <p:cNvGrpSpPr>
                  <a:grpSpLocks/>
                </p:cNvGrpSpPr>
                <p:nvPr/>
              </p:nvGrpSpPr>
              <p:grpSpPr bwMode="auto">
                <a:xfrm>
                  <a:off x="4098" y="2704"/>
                  <a:ext cx="1005" cy="912"/>
                  <a:chOff x="4503" y="2784"/>
                  <a:chExt cx="1005" cy="912"/>
                </a:xfrm>
              </p:grpSpPr>
              <p:sp>
                <p:nvSpPr>
                  <p:cNvPr id="544803" name="Line 35">
                    <a:extLst>
                      <a:ext uri="{FF2B5EF4-FFF2-40B4-BE49-F238E27FC236}">
                        <a16:creationId xmlns:a16="http://schemas.microsoft.com/office/drawing/2014/main" id="{D92C5959-299B-D84D-AEC5-F7CA8C2FC8FA}"/>
                      </a:ext>
                    </a:extLst>
                  </p:cNvPr>
                  <p:cNvSpPr>
                    <a:spLocks noChangeShapeType="1"/>
                  </p:cNvSpPr>
                  <p:nvPr/>
                </p:nvSpPr>
                <p:spPr bwMode="auto">
                  <a:xfrm>
                    <a:off x="4608" y="2880"/>
                    <a:ext cx="816" cy="768"/>
                  </a:xfrm>
                  <a:prstGeom prst="line">
                    <a:avLst/>
                  </a:prstGeom>
                  <a:noFill/>
                  <a:ln w="28575">
                    <a:solidFill>
                      <a:srgbClr val="FF1F1F"/>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44804" name="Group 36">
                    <a:extLst>
                      <a:ext uri="{FF2B5EF4-FFF2-40B4-BE49-F238E27FC236}">
                        <a16:creationId xmlns:a16="http://schemas.microsoft.com/office/drawing/2014/main" id="{61FC1229-2452-274D-A917-998CBDE3B96D}"/>
                      </a:ext>
                    </a:extLst>
                  </p:cNvPr>
                  <p:cNvGrpSpPr>
                    <a:grpSpLocks/>
                  </p:cNvGrpSpPr>
                  <p:nvPr/>
                </p:nvGrpSpPr>
                <p:grpSpPr bwMode="auto">
                  <a:xfrm>
                    <a:off x="4503" y="2784"/>
                    <a:ext cx="1005" cy="912"/>
                    <a:chOff x="1200" y="2832"/>
                    <a:chExt cx="1005" cy="912"/>
                  </a:xfrm>
                </p:grpSpPr>
                <p:sp>
                  <p:nvSpPr>
                    <p:cNvPr id="544805" name="Rectangle 37">
                      <a:extLst>
                        <a:ext uri="{FF2B5EF4-FFF2-40B4-BE49-F238E27FC236}">
                          <a16:creationId xmlns:a16="http://schemas.microsoft.com/office/drawing/2014/main" id="{5F2D697B-91CF-D843-BAC1-F7FAA669D2FB}"/>
                        </a:ext>
                      </a:extLst>
                    </p:cNvPr>
                    <p:cNvSpPr>
                      <a:spLocks noChangeArrowheads="1"/>
                    </p:cNvSpPr>
                    <p:nvPr/>
                  </p:nvSpPr>
                  <p:spPr bwMode="auto">
                    <a:xfrm>
                      <a:off x="1248" y="2832"/>
                      <a:ext cx="88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0   1   1   1</a:t>
                      </a:r>
                    </a:p>
                  </p:txBody>
                </p:sp>
                <p:sp>
                  <p:nvSpPr>
                    <p:cNvPr id="544806" name="Rectangle 38">
                      <a:extLst>
                        <a:ext uri="{FF2B5EF4-FFF2-40B4-BE49-F238E27FC236}">
                          <a16:creationId xmlns:a16="http://schemas.microsoft.com/office/drawing/2014/main" id="{437DDA1B-8C4F-2E47-97C9-CD199E6C51CC}"/>
                        </a:ext>
                      </a:extLst>
                    </p:cNvPr>
                    <p:cNvSpPr>
                      <a:spLocks noChangeArrowheads="1"/>
                    </p:cNvSpPr>
                    <p:nvPr/>
                  </p:nvSpPr>
                  <p:spPr bwMode="auto">
                    <a:xfrm>
                      <a:off x="1248" y="3072"/>
                      <a:ext cx="88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1   0   1   1</a:t>
                      </a:r>
                    </a:p>
                  </p:txBody>
                </p:sp>
                <p:sp>
                  <p:nvSpPr>
                    <p:cNvPr id="544807" name="Rectangle 39">
                      <a:extLst>
                        <a:ext uri="{FF2B5EF4-FFF2-40B4-BE49-F238E27FC236}">
                          <a16:creationId xmlns:a16="http://schemas.microsoft.com/office/drawing/2014/main" id="{52B6976C-EB47-D742-BC17-F88B1C512414}"/>
                        </a:ext>
                      </a:extLst>
                    </p:cNvPr>
                    <p:cNvSpPr>
                      <a:spLocks noChangeArrowheads="1"/>
                    </p:cNvSpPr>
                    <p:nvPr/>
                  </p:nvSpPr>
                  <p:spPr bwMode="auto">
                    <a:xfrm>
                      <a:off x="1248" y="3300"/>
                      <a:ext cx="88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1   1   0   1</a:t>
                      </a:r>
                    </a:p>
                  </p:txBody>
                </p:sp>
                <p:sp>
                  <p:nvSpPr>
                    <p:cNvPr id="544808" name="Rectangle 40">
                      <a:extLst>
                        <a:ext uri="{FF2B5EF4-FFF2-40B4-BE49-F238E27FC236}">
                          <a16:creationId xmlns:a16="http://schemas.microsoft.com/office/drawing/2014/main" id="{51E2DC8A-2BCA-2B4C-912C-FB250D38CD4B}"/>
                        </a:ext>
                      </a:extLst>
                    </p:cNvPr>
                    <p:cNvSpPr>
                      <a:spLocks noChangeArrowheads="1"/>
                    </p:cNvSpPr>
                    <p:nvPr/>
                  </p:nvSpPr>
                  <p:spPr bwMode="auto">
                    <a:xfrm>
                      <a:off x="1248" y="3540"/>
                      <a:ext cx="88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1   1   1   0</a:t>
                      </a:r>
                    </a:p>
                  </p:txBody>
                </p:sp>
                <p:sp>
                  <p:nvSpPr>
                    <p:cNvPr id="544809" name="AutoShape 41">
                      <a:extLst>
                        <a:ext uri="{FF2B5EF4-FFF2-40B4-BE49-F238E27FC236}">
                          <a16:creationId xmlns:a16="http://schemas.microsoft.com/office/drawing/2014/main" id="{CD501BA2-47D7-114F-9A31-A2691A48333E}"/>
                        </a:ext>
                      </a:extLst>
                    </p:cNvPr>
                    <p:cNvSpPr>
                      <a:spLocks/>
                    </p:cNvSpPr>
                    <p:nvPr/>
                  </p:nvSpPr>
                  <p:spPr bwMode="auto">
                    <a:xfrm>
                      <a:off x="1200" y="2856"/>
                      <a:ext cx="45" cy="884"/>
                    </a:xfrm>
                    <a:prstGeom prst="leftBracket">
                      <a:avLst>
                        <a:gd name="adj" fmla="val 16370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4810" name="AutoShape 42">
                      <a:extLst>
                        <a:ext uri="{FF2B5EF4-FFF2-40B4-BE49-F238E27FC236}">
                          <a16:creationId xmlns:a16="http://schemas.microsoft.com/office/drawing/2014/main" id="{B6B46DF9-A2E6-584B-B285-D89CA1A6CA37}"/>
                        </a:ext>
                      </a:extLst>
                    </p:cNvPr>
                    <p:cNvSpPr>
                      <a:spLocks/>
                    </p:cNvSpPr>
                    <p:nvPr/>
                  </p:nvSpPr>
                  <p:spPr bwMode="auto">
                    <a:xfrm>
                      <a:off x="2160" y="2856"/>
                      <a:ext cx="45" cy="884"/>
                    </a:xfrm>
                    <a:prstGeom prst="rightBracket">
                      <a:avLst>
                        <a:gd name="adj" fmla="val 16370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44811" name="Rectangle 43">
                  <a:extLst>
                    <a:ext uri="{FF2B5EF4-FFF2-40B4-BE49-F238E27FC236}">
                      <a16:creationId xmlns:a16="http://schemas.microsoft.com/office/drawing/2014/main" id="{16F6D588-C386-3A4A-8A4C-9E05DD9CCEAB}"/>
                    </a:ext>
                  </a:extLst>
                </p:cNvPr>
                <p:cNvSpPr>
                  <a:spLocks noChangeArrowheads="1"/>
                </p:cNvSpPr>
                <p:nvPr/>
              </p:nvSpPr>
              <p:spPr bwMode="auto">
                <a:xfrm>
                  <a:off x="4059" y="3657"/>
                  <a:ext cx="10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邻接矩阵</a:t>
                  </a:r>
                </a:p>
              </p:txBody>
            </p:sp>
          </p:grpSp>
        </p:grpSp>
        <p:sp>
          <p:nvSpPr>
            <p:cNvPr id="544812" name="Line 44">
              <a:extLst>
                <a:ext uri="{FF2B5EF4-FFF2-40B4-BE49-F238E27FC236}">
                  <a16:creationId xmlns:a16="http://schemas.microsoft.com/office/drawing/2014/main" id="{763DE5D5-4B9B-D846-B5B5-7F1383C21B15}"/>
                </a:ext>
              </a:extLst>
            </p:cNvPr>
            <p:cNvSpPr>
              <a:spLocks noChangeShapeType="1"/>
            </p:cNvSpPr>
            <p:nvPr/>
          </p:nvSpPr>
          <p:spPr bwMode="auto">
            <a:xfrm flipH="1">
              <a:off x="2600" y="2221"/>
              <a:ext cx="45" cy="18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51107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DD4CE47C-BE20-354B-9A9C-E78BEE13B0C2}"/>
              </a:ext>
            </a:extLst>
          </p:cNvPr>
          <p:cNvSpPr>
            <a:spLocks noGrp="1" noChangeArrowheads="1"/>
          </p:cNvSpPr>
          <p:nvPr>
            <p:ph type="body" idx="1"/>
          </p:nvPr>
        </p:nvSpPr>
        <p:spPr>
          <a:xfrm>
            <a:off x="1671638" y="333375"/>
            <a:ext cx="8888412" cy="3600450"/>
          </a:xfrm>
        </p:spPr>
        <p:txBody>
          <a:bodyPr/>
          <a:lstStyle/>
          <a:p>
            <a:pPr marL="0" indent="0">
              <a:lnSpc>
                <a:spcPct val="110000"/>
              </a:lnSpc>
              <a:buNone/>
            </a:pPr>
            <a:r>
              <a:rPr lang="zh-CN" altLang="en-US" sz="2800"/>
              <a:t>        </a:t>
            </a:r>
            <a:r>
              <a:rPr lang="zh-CN" altLang="en-US" b="1">
                <a:solidFill>
                  <a:schemeClr val="folHlink"/>
                </a:solidFill>
              </a:rPr>
              <a:t>图结构</a:t>
            </a:r>
            <a:r>
              <a:rPr lang="zh-CN" altLang="en-US" b="1"/>
              <a:t>：</a:t>
            </a:r>
            <a:r>
              <a:rPr lang="zh-CN" altLang="en-US" sz="2800" b="1"/>
              <a:t>是研究数据元素之间的多对多的关系。在这种结构中，任意两个元素之间可能存在关系。即结点之间的关系可以是任意的，图中任意元素之间都可能相关。</a:t>
            </a:r>
          </a:p>
          <a:p>
            <a:pPr marL="0" indent="0">
              <a:lnSpc>
                <a:spcPct val="110000"/>
              </a:lnSpc>
              <a:buNone/>
            </a:pPr>
            <a:r>
              <a:rPr lang="zh-CN" altLang="en-US" sz="2800" b="1"/>
              <a:t>       图的应用极为广泛，已渗入到诸如语言学、逻辑学、物理、化学、电讯、计算机科学以及数学的其它分支。</a:t>
            </a:r>
          </a:p>
        </p:txBody>
      </p:sp>
    </p:spTree>
    <p:extLst>
      <p:ext uri="{BB962C8B-B14F-4D97-AF65-F5344CB8AC3E}">
        <p14:creationId xmlns:p14="http://schemas.microsoft.com/office/powerpoint/2010/main" val="3747157141"/>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7362">
                                            <p:txEl>
                                              <p:pRg st="0" end="0"/>
                                            </p:txEl>
                                          </p:spTgt>
                                        </p:tgtEl>
                                        <p:attrNameLst>
                                          <p:attrName>style.visibility</p:attrName>
                                        </p:attrNameLst>
                                      </p:cBhvr>
                                      <p:to>
                                        <p:strVal val="visible"/>
                                      </p:to>
                                    </p:set>
                                    <p:anim calcmode="lin" valueType="num">
                                      <p:cBhvr additive="base">
                                        <p:cTn id="7" dur="500" fill="hold"/>
                                        <p:tgtEl>
                                          <p:spTgt spid="5273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7362">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7362">
                                            <p:txEl>
                                              <p:pRg st="0" end="0"/>
                                            </p:txEl>
                                          </p:spTgt>
                                        </p:tgtEl>
                                        <p:attrNameLst>
                                          <p:attrName>ppt_c</p:attrName>
                                        </p:attrNameLst>
                                      </p:cBhvr>
                                      <p:to>
                                        <a:schemeClr va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7362">
                                            <p:txEl>
                                              <p:pRg st="1" end="1"/>
                                            </p:txEl>
                                          </p:spTgt>
                                        </p:tgtEl>
                                        <p:attrNameLst>
                                          <p:attrName>style.visibility</p:attrName>
                                        </p:attrNameLst>
                                      </p:cBhvr>
                                      <p:to>
                                        <p:strVal val="visible"/>
                                      </p:to>
                                    </p:set>
                                    <p:anim calcmode="lin" valueType="num">
                                      <p:cBhvr additive="base">
                                        <p:cTn id="13" dur="500" fill="hold"/>
                                        <p:tgtEl>
                                          <p:spTgt spid="5273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7362">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7362">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93EE794C-865D-0A41-9A5E-663C45140ED0}"/>
              </a:ext>
            </a:extLst>
          </p:cNvPr>
          <p:cNvSpPr>
            <a:spLocks noChangeArrowheads="1"/>
          </p:cNvSpPr>
          <p:nvPr/>
        </p:nvSpPr>
        <p:spPr bwMode="auto">
          <a:xfrm>
            <a:off x="1676401" y="304801"/>
            <a:ext cx="8812213" cy="161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1623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91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90000"/>
              </a:lnSpc>
              <a:spcBef>
                <a:spcPct val="20000"/>
              </a:spcBef>
              <a:spcAft>
                <a:spcPct val="0"/>
              </a:spcAft>
              <a:buClr>
                <a:srgbClr val="3366FF"/>
              </a:buClr>
              <a:buSzPct val="80000"/>
            </a:pPr>
            <a:r>
              <a:rPr lang="en-US" altLang="zh-CN" sz="3600" b="1">
                <a:solidFill>
                  <a:srgbClr val="FFFF00"/>
                </a:solidFill>
              </a:rPr>
              <a:t>(2)  </a:t>
            </a:r>
            <a:r>
              <a:rPr lang="zh-CN" altLang="en-US" sz="3600" b="1">
                <a:solidFill>
                  <a:srgbClr val="FFFF00"/>
                </a:solidFill>
              </a:rPr>
              <a:t>带权图的邻接矩阵</a:t>
            </a:r>
          </a:p>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无向带权图</a:t>
            </a:r>
            <a:r>
              <a:rPr lang="en-US" altLang="zh-CN" sz="2800" b="1">
                <a:solidFill>
                  <a:srgbClr val="FFFFFF"/>
                </a:solidFill>
              </a:rPr>
              <a:t>G=(V</a:t>
            </a:r>
            <a:r>
              <a:rPr lang="zh-CN" altLang="en-US" sz="2800" b="1">
                <a:solidFill>
                  <a:srgbClr val="FFFFFF"/>
                </a:solidFill>
              </a:rPr>
              <a:t>，</a:t>
            </a:r>
            <a:r>
              <a:rPr lang="en-US" altLang="zh-CN" sz="2800" b="1">
                <a:solidFill>
                  <a:srgbClr val="FFFFFF"/>
                </a:solidFill>
              </a:rPr>
              <a:t>E) </a:t>
            </a:r>
            <a:r>
              <a:rPr lang="zh-CN" altLang="en-US" sz="2800" b="1">
                <a:solidFill>
                  <a:srgbClr val="FFFFFF"/>
                </a:solidFill>
              </a:rPr>
              <a:t>的邻接矩阵如图</a:t>
            </a:r>
            <a:r>
              <a:rPr lang="en-US" altLang="zh-CN" sz="2800" b="1">
                <a:solidFill>
                  <a:srgbClr val="FFFFFF"/>
                </a:solidFill>
              </a:rPr>
              <a:t>7-6</a:t>
            </a:r>
            <a:r>
              <a:rPr lang="zh-CN" altLang="en-US" sz="2800" b="1">
                <a:solidFill>
                  <a:srgbClr val="FFFFFF"/>
                </a:solidFill>
              </a:rPr>
              <a:t>所示。其元素的定义如下：</a:t>
            </a:r>
          </a:p>
        </p:txBody>
      </p:sp>
      <p:grpSp>
        <p:nvGrpSpPr>
          <p:cNvPr id="545795" name="Group 3">
            <a:extLst>
              <a:ext uri="{FF2B5EF4-FFF2-40B4-BE49-F238E27FC236}">
                <a16:creationId xmlns:a16="http://schemas.microsoft.com/office/drawing/2014/main" id="{5D1B2620-03A7-7546-A22F-1CD8B908F6BA}"/>
              </a:ext>
            </a:extLst>
          </p:cNvPr>
          <p:cNvGrpSpPr>
            <a:grpSpLocks/>
          </p:cNvGrpSpPr>
          <p:nvPr/>
        </p:nvGrpSpPr>
        <p:grpSpPr bwMode="auto">
          <a:xfrm>
            <a:off x="1916114" y="2078038"/>
            <a:ext cx="8066087" cy="3871912"/>
            <a:chOff x="247" y="1309"/>
            <a:chExt cx="5081" cy="2439"/>
          </a:xfrm>
        </p:grpSpPr>
        <p:sp>
          <p:nvSpPr>
            <p:cNvPr id="545796" name="Rectangle 4">
              <a:extLst>
                <a:ext uri="{FF2B5EF4-FFF2-40B4-BE49-F238E27FC236}">
                  <a16:creationId xmlns:a16="http://schemas.microsoft.com/office/drawing/2014/main" id="{57DEA246-C59E-3E4F-87CE-30B382819E07}"/>
                </a:ext>
              </a:extLst>
            </p:cNvPr>
            <p:cNvSpPr>
              <a:spLocks noChangeArrowheads="1"/>
            </p:cNvSpPr>
            <p:nvPr/>
          </p:nvSpPr>
          <p:spPr bwMode="auto">
            <a:xfrm>
              <a:off x="579" y="3172"/>
              <a:ext cx="113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带权无向图</a:t>
              </a:r>
              <a:r>
                <a:rPr kumimoji="1" lang="zh-CN" altLang="en-US" sz="2000">
                  <a:solidFill>
                    <a:srgbClr val="FFFFFF"/>
                  </a:solidFill>
                  <a:latin typeface="Times New Roman" panose="02020603050405020304" pitchFamily="18" charset="0"/>
                  <a:ea typeface="宋体" panose="02010600030101010101" pitchFamily="2" charset="-122"/>
                </a:rPr>
                <a:t> </a:t>
              </a:r>
            </a:p>
          </p:txBody>
        </p:sp>
        <p:sp>
          <p:nvSpPr>
            <p:cNvPr id="545797" name="Rectangle 5">
              <a:extLst>
                <a:ext uri="{FF2B5EF4-FFF2-40B4-BE49-F238E27FC236}">
                  <a16:creationId xmlns:a16="http://schemas.microsoft.com/office/drawing/2014/main" id="{1991EE89-A180-A540-8D63-D94A3E9F5D4F}"/>
                </a:ext>
              </a:extLst>
            </p:cNvPr>
            <p:cNvSpPr>
              <a:spLocks noChangeArrowheads="1"/>
            </p:cNvSpPr>
            <p:nvPr/>
          </p:nvSpPr>
          <p:spPr bwMode="auto">
            <a:xfrm>
              <a:off x="2067" y="3304"/>
              <a:ext cx="104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顶点矩阵</a:t>
              </a:r>
            </a:p>
          </p:txBody>
        </p:sp>
        <p:sp>
          <p:nvSpPr>
            <p:cNvPr id="545798" name="Rectangle 6">
              <a:extLst>
                <a:ext uri="{FF2B5EF4-FFF2-40B4-BE49-F238E27FC236}">
                  <a16:creationId xmlns:a16="http://schemas.microsoft.com/office/drawing/2014/main" id="{3A434F1B-D129-CD47-9799-6222C6E38C99}"/>
                </a:ext>
              </a:extLst>
            </p:cNvPr>
            <p:cNvSpPr>
              <a:spLocks noChangeArrowheads="1"/>
            </p:cNvSpPr>
            <p:nvPr/>
          </p:nvSpPr>
          <p:spPr bwMode="auto">
            <a:xfrm>
              <a:off x="1683" y="3544"/>
              <a:ext cx="213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7-6  </a:t>
              </a:r>
              <a:r>
                <a:rPr kumimoji="1" lang="zh-CN" altLang="en-US" sz="2000" b="1">
                  <a:solidFill>
                    <a:srgbClr val="FFFFFF"/>
                  </a:solidFill>
                  <a:latin typeface="Times New Roman" panose="02020603050405020304" pitchFamily="18" charset="0"/>
                  <a:ea typeface="宋体" panose="02010600030101010101" pitchFamily="2" charset="-122"/>
                </a:rPr>
                <a:t>无向带权图的数组存储</a:t>
              </a:r>
            </a:p>
          </p:txBody>
        </p:sp>
        <p:sp>
          <p:nvSpPr>
            <p:cNvPr id="545799" name="Rectangle 7">
              <a:extLst>
                <a:ext uri="{FF2B5EF4-FFF2-40B4-BE49-F238E27FC236}">
                  <a16:creationId xmlns:a16="http://schemas.microsoft.com/office/drawing/2014/main" id="{4F0B956B-D736-D34A-8D52-6173C6497FA8}"/>
                </a:ext>
              </a:extLst>
            </p:cNvPr>
            <p:cNvSpPr>
              <a:spLocks noChangeArrowheads="1"/>
            </p:cNvSpPr>
            <p:nvPr/>
          </p:nvSpPr>
          <p:spPr bwMode="auto">
            <a:xfrm>
              <a:off x="3642" y="3304"/>
              <a:ext cx="10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邻接矩阵</a:t>
              </a:r>
            </a:p>
          </p:txBody>
        </p:sp>
        <p:grpSp>
          <p:nvGrpSpPr>
            <p:cNvPr id="545800" name="Group 8">
              <a:extLst>
                <a:ext uri="{FF2B5EF4-FFF2-40B4-BE49-F238E27FC236}">
                  <a16:creationId xmlns:a16="http://schemas.microsoft.com/office/drawing/2014/main" id="{07A7C035-0E40-7B46-A658-1C595002130A}"/>
                </a:ext>
              </a:extLst>
            </p:cNvPr>
            <p:cNvGrpSpPr>
              <a:grpSpLocks/>
            </p:cNvGrpSpPr>
            <p:nvPr/>
          </p:nvGrpSpPr>
          <p:grpSpPr bwMode="auto">
            <a:xfrm>
              <a:off x="483" y="2164"/>
              <a:ext cx="1440" cy="840"/>
              <a:chOff x="928" y="2256"/>
              <a:chExt cx="1440" cy="840"/>
            </a:xfrm>
          </p:grpSpPr>
          <p:sp>
            <p:nvSpPr>
              <p:cNvPr id="545801" name="Rectangle 9">
                <a:extLst>
                  <a:ext uri="{FF2B5EF4-FFF2-40B4-BE49-F238E27FC236}">
                    <a16:creationId xmlns:a16="http://schemas.microsoft.com/office/drawing/2014/main" id="{D3699634-2CF3-D744-96E3-2D7031612142}"/>
                  </a:ext>
                </a:extLst>
              </p:cNvPr>
              <p:cNvSpPr>
                <a:spLocks noChangeArrowheads="1"/>
              </p:cNvSpPr>
              <p:nvPr/>
            </p:nvSpPr>
            <p:spPr bwMode="auto">
              <a:xfrm>
                <a:off x="1920" y="2344"/>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3</a:t>
                </a:r>
              </a:p>
            </p:txBody>
          </p:sp>
          <p:sp>
            <p:nvSpPr>
              <p:cNvPr id="545802" name="Rectangle 10">
                <a:extLst>
                  <a:ext uri="{FF2B5EF4-FFF2-40B4-BE49-F238E27FC236}">
                    <a16:creationId xmlns:a16="http://schemas.microsoft.com/office/drawing/2014/main" id="{00A7E0D1-ED61-7C4F-A066-1E7240CD2C6B}"/>
                  </a:ext>
                </a:extLst>
              </p:cNvPr>
              <p:cNvSpPr>
                <a:spLocks noChangeArrowheads="1"/>
              </p:cNvSpPr>
              <p:nvPr/>
            </p:nvSpPr>
            <p:spPr bwMode="auto">
              <a:xfrm>
                <a:off x="1867" y="2696"/>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5</a:t>
                </a:r>
              </a:p>
            </p:txBody>
          </p:sp>
          <p:sp>
            <p:nvSpPr>
              <p:cNvPr id="545803" name="Rectangle 11">
                <a:extLst>
                  <a:ext uri="{FF2B5EF4-FFF2-40B4-BE49-F238E27FC236}">
                    <a16:creationId xmlns:a16="http://schemas.microsoft.com/office/drawing/2014/main" id="{CEEB2802-43E7-AF4A-A48A-CE738ABAD8D8}"/>
                  </a:ext>
                </a:extLst>
              </p:cNvPr>
              <p:cNvSpPr>
                <a:spLocks noChangeArrowheads="1"/>
              </p:cNvSpPr>
              <p:nvPr/>
            </p:nvSpPr>
            <p:spPr bwMode="auto">
              <a:xfrm>
                <a:off x="1584" y="2648"/>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4</a:t>
                </a:r>
              </a:p>
            </p:txBody>
          </p:sp>
          <p:sp>
            <p:nvSpPr>
              <p:cNvPr id="545804" name="Rectangle 12">
                <a:extLst>
                  <a:ext uri="{FF2B5EF4-FFF2-40B4-BE49-F238E27FC236}">
                    <a16:creationId xmlns:a16="http://schemas.microsoft.com/office/drawing/2014/main" id="{F52F456E-F9D5-F241-8FAF-C320B647787A}"/>
                  </a:ext>
                </a:extLst>
              </p:cNvPr>
              <p:cNvSpPr>
                <a:spLocks noChangeArrowheads="1"/>
              </p:cNvSpPr>
              <p:nvPr/>
            </p:nvSpPr>
            <p:spPr bwMode="auto">
              <a:xfrm>
                <a:off x="1312" y="2824"/>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1</a:t>
                </a:r>
              </a:p>
            </p:txBody>
          </p:sp>
          <p:sp>
            <p:nvSpPr>
              <p:cNvPr id="545805" name="Rectangle 13">
                <a:extLst>
                  <a:ext uri="{FF2B5EF4-FFF2-40B4-BE49-F238E27FC236}">
                    <a16:creationId xmlns:a16="http://schemas.microsoft.com/office/drawing/2014/main" id="{1BCE8FFF-8733-5441-9337-82AD75224067}"/>
                  </a:ext>
                </a:extLst>
              </p:cNvPr>
              <p:cNvSpPr>
                <a:spLocks noChangeArrowheads="1"/>
              </p:cNvSpPr>
              <p:nvPr/>
            </p:nvSpPr>
            <p:spPr bwMode="auto">
              <a:xfrm>
                <a:off x="928" y="259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2</a:t>
                </a:r>
              </a:p>
            </p:txBody>
          </p:sp>
          <p:sp>
            <p:nvSpPr>
              <p:cNvPr id="545806" name="Rectangle 14">
                <a:extLst>
                  <a:ext uri="{FF2B5EF4-FFF2-40B4-BE49-F238E27FC236}">
                    <a16:creationId xmlns:a16="http://schemas.microsoft.com/office/drawing/2014/main" id="{8E33663C-105D-CD48-821C-7083FB4B073B}"/>
                  </a:ext>
                </a:extLst>
              </p:cNvPr>
              <p:cNvSpPr>
                <a:spLocks noChangeArrowheads="1"/>
              </p:cNvSpPr>
              <p:nvPr/>
            </p:nvSpPr>
            <p:spPr bwMode="auto">
              <a:xfrm>
                <a:off x="1304" y="2256"/>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6</a:t>
                </a:r>
              </a:p>
            </p:txBody>
          </p:sp>
          <p:sp>
            <p:nvSpPr>
              <p:cNvPr id="545807" name="Oval 15">
                <a:extLst>
                  <a:ext uri="{FF2B5EF4-FFF2-40B4-BE49-F238E27FC236}">
                    <a16:creationId xmlns:a16="http://schemas.microsoft.com/office/drawing/2014/main" id="{0D042ACB-BD49-B44E-86D2-00315DC5F73A}"/>
                  </a:ext>
                </a:extLst>
              </p:cNvPr>
              <p:cNvSpPr>
                <a:spLocks noChangeArrowheads="1"/>
              </p:cNvSpPr>
              <p:nvPr/>
            </p:nvSpPr>
            <p:spPr bwMode="auto">
              <a:xfrm>
                <a:off x="984" y="2320"/>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45808" name="Oval 16">
                <a:extLst>
                  <a:ext uri="{FF2B5EF4-FFF2-40B4-BE49-F238E27FC236}">
                    <a16:creationId xmlns:a16="http://schemas.microsoft.com/office/drawing/2014/main" id="{8B932E2D-0ECC-B747-8FB8-9A45CCB08685}"/>
                  </a:ext>
                </a:extLst>
              </p:cNvPr>
              <p:cNvSpPr>
                <a:spLocks noChangeArrowheads="1"/>
              </p:cNvSpPr>
              <p:nvPr/>
            </p:nvSpPr>
            <p:spPr bwMode="auto">
              <a:xfrm>
                <a:off x="1626" y="2332"/>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45809" name="Oval 17">
                <a:extLst>
                  <a:ext uri="{FF2B5EF4-FFF2-40B4-BE49-F238E27FC236}">
                    <a16:creationId xmlns:a16="http://schemas.microsoft.com/office/drawing/2014/main" id="{1D5F6189-4A2D-AB45-8319-DC79B7FF6F00}"/>
                  </a:ext>
                </a:extLst>
              </p:cNvPr>
              <p:cNvSpPr>
                <a:spLocks noChangeArrowheads="1"/>
              </p:cNvSpPr>
              <p:nvPr/>
            </p:nvSpPr>
            <p:spPr bwMode="auto">
              <a:xfrm>
                <a:off x="981" y="2892"/>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45810" name="Oval 18">
                <a:extLst>
                  <a:ext uri="{FF2B5EF4-FFF2-40B4-BE49-F238E27FC236}">
                    <a16:creationId xmlns:a16="http://schemas.microsoft.com/office/drawing/2014/main" id="{7621830B-CE06-484A-909F-33A0DEDEFC4B}"/>
                  </a:ext>
                </a:extLst>
              </p:cNvPr>
              <p:cNvSpPr>
                <a:spLocks noChangeArrowheads="1"/>
              </p:cNvSpPr>
              <p:nvPr/>
            </p:nvSpPr>
            <p:spPr bwMode="auto">
              <a:xfrm>
                <a:off x="1621" y="2884"/>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45811" name="Oval 19">
                <a:extLst>
                  <a:ext uri="{FF2B5EF4-FFF2-40B4-BE49-F238E27FC236}">
                    <a16:creationId xmlns:a16="http://schemas.microsoft.com/office/drawing/2014/main" id="{D38D4D42-58B0-664F-905D-38E686877733}"/>
                  </a:ext>
                </a:extLst>
              </p:cNvPr>
              <p:cNvSpPr>
                <a:spLocks noChangeArrowheads="1"/>
              </p:cNvSpPr>
              <p:nvPr/>
            </p:nvSpPr>
            <p:spPr bwMode="auto">
              <a:xfrm>
                <a:off x="2141" y="2572"/>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545812" name="Line 20">
                <a:extLst>
                  <a:ext uri="{FF2B5EF4-FFF2-40B4-BE49-F238E27FC236}">
                    <a16:creationId xmlns:a16="http://schemas.microsoft.com/office/drawing/2014/main" id="{C6B2ED25-B645-5043-87C3-F4F995048BD1}"/>
                  </a:ext>
                </a:extLst>
              </p:cNvPr>
              <p:cNvSpPr>
                <a:spLocks noChangeShapeType="1"/>
              </p:cNvSpPr>
              <p:nvPr/>
            </p:nvSpPr>
            <p:spPr bwMode="auto">
              <a:xfrm>
                <a:off x="1096" y="2536"/>
                <a:ext cx="0" cy="363"/>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5813" name="Line 21">
                <a:extLst>
                  <a:ext uri="{FF2B5EF4-FFF2-40B4-BE49-F238E27FC236}">
                    <a16:creationId xmlns:a16="http://schemas.microsoft.com/office/drawing/2014/main" id="{FF077263-A4CB-0C4C-B318-50751A536E3C}"/>
                  </a:ext>
                </a:extLst>
              </p:cNvPr>
              <p:cNvSpPr>
                <a:spLocks noChangeShapeType="1"/>
              </p:cNvSpPr>
              <p:nvPr/>
            </p:nvSpPr>
            <p:spPr bwMode="auto">
              <a:xfrm>
                <a:off x="1741" y="2528"/>
                <a:ext cx="0" cy="363"/>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5814" name="Line 22">
                <a:extLst>
                  <a:ext uri="{FF2B5EF4-FFF2-40B4-BE49-F238E27FC236}">
                    <a16:creationId xmlns:a16="http://schemas.microsoft.com/office/drawing/2014/main" id="{B17B75E9-E3ED-F94E-97DD-CF97B1F70617}"/>
                  </a:ext>
                </a:extLst>
              </p:cNvPr>
              <p:cNvSpPr>
                <a:spLocks noChangeShapeType="1"/>
              </p:cNvSpPr>
              <p:nvPr/>
            </p:nvSpPr>
            <p:spPr bwMode="auto">
              <a:xfrm>
                <a:off x="1216" y="2424"/>
                <a:ext cx="40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5815" name="Line 23">
                <a:extLst>
                  <a:ext uri="{FF2B5EF4-FFF2-40B4-BE49-F238E27FC236}">
                    <a16:creationId xmlns:a16="http://schemas.microsoft.com/office/drawing/2014/main" id="{B172227D-5186-7A4E-9E54-25E06965A464}"/>
                  </a:ext>
                </a:extLst>
              </p:cNvPr>
              <p:cNvSpPr>
                <a:spLocks noChangeShapeType="1"/>
              </p:cNvSpPr>
              <p:nvPr/>
            </p:nvSpPr>
            <p:spPr bwMode="auto">
              <a:xfrm>
                <a:off x="1216" y="2992"/>
                <a:ext cx="40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5816" name="Line 24">
                <a:extLst>
                  <a:ext uri="{FF2B5EF4-FFF2-40B4-BE49-F238E27FC236}">
                    <a16:creationId xmlns:a16="http://schemas.microsoft.com/office/drawing/2014/main" id="{623682A6-B1B3-994F-9D32-7DEE92E9F3D6}"/>
                  </a:ext>
                </a:extLst>
              </p:cNvPr>
              <p:cNvSpPr>
                <a:spLocks noChangeShapeType="1"/>
              </p:cNvSpPr>
              <p:nvPr/>
            </p:nvSpPr>
            <p:spPr bwMode="auto">
              <a:xfrm flipV="1">
                <a:off x="1176" y="2480"/>
                <a:ext cx="453" cy="453"/>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5817" name="Line 25">
                <a:extLst>
                  <a:ext uri="{FF2B5EF4-FFF2-40B4-BE49-F238E27FC236}">
                    <a16:creationId xmlns:a16="http://schemas.microsoft.com/office/drawing/2014/main" id="{D34584AA-6D52-1543-8B76-4C153C14EB95}"/>
                  </a:ext>
                </a:extLst>
              </p:cNvPr>
              <p:cNvSpPr>
                <a:spLocks noChangeShapeType="1"/>
              </p:cNvSpPr>
              <p:nvPr/>
            </p:nvSpPr>
            <p:spPr bwMode="auto">
              <a:xfrm flipV="1">
                <a:off x="1840" y="2752"/>
                <a:ext cx="336"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5818" name="Line 26">
                <a:extLst>
                  <a:ext uri="{FF2B5EF4-FFF2-40B4-BE49-F238E27FC236}">
                    <a16:creationId xmlns:a16="http://schemas.microsoft.com/office/drawing/2014/main" id="{47554EDB-37B5-3B42-AB9A-3FA0811C99AB}"/>
                  </a:ext>
                </a:extLst>
              </p:cNvPr>
              <p:cNvSpPr>
                <a:spLocks noChangeShapeType="1"/>
              </p:cNvSpPr>
              <p:nvPr/>
            </p:nvSpPr>
            <p:spPr bwMode="auto">
              <a:xfrm flipH="1" flipV="1">
                <a:off x="1845" y="2448"/>
                <a:ext cx="331" cy="16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5819" name="Rectangle 27">
                <a:extLst>
                  <a:ext uri="{FF2B5EF4-FFF2-40B4-BE49-F238E27FC236}">
                    <a16:creationId xmlns:a16="http://schemas.microsoft.com/office/drawing/2014/main" id="{8D0659C5-AB3E-2442-9A52-506BA90D3704}"/>
                  </a:ext>
                </a:extLst>
              </p:cNvPr>
              <p:cNvSpPr>
                <a:spLocks noChangeArrowheads="1"/>
              </p:cNvSpPr>
              <p:nvPr/>
            </p:nvSpPr>
            <p:spPr bwMode="auto">
              <a:xfrm>
                <a:off x="1272" y="2544"/>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3</a:t>
                </a:r>
              </a:p>
            </p:txBody>
          </p:sp>
        </p:grpSp>
        <p:grpSp>
          <p:nvGrpSpPr>
            <p:cNvPr id="545820" name="Group 28">
              <a:extLst>
                <a:ext uri="{FF2B5EF4-FFF2-40B4-BE49-F238E27FC236}">
                  <a16:creationId xmlns:a16="http://schemas.microsoft.com/office/drawing/2014/main" id="{D606A592-0487-6544-AD8F-9B23E23B1582}"/>
                </a:ext>
              </a:extLst>
            </p:cNvPr>
            <p:cNvGrpSpPr>
              <a:grpSpLocks/>
            </p:cNvGrpSpPr>
            <p:nvPr/>
          </p:nvGrpSpPr>
          <p:grpSpPr bwMode="auto">
            <a:xfrm>
              <a:off x="2333" y="2068"/>
              <a:ext cx="453" cy="1160"/>
              <a:chOff x="2234" y="2196"/>
              <a:chExt cx="453" cy="1160"/>
            </a:xfrm>
          </p:grpSpPr>
          <p:sp>
            <p:nvSpPr>
              <p:cNvPr id="545821" name="Rectangle 29">
                <a:extLst>
                  <a:ext uri="{FF2B5EF4-FFF2-40B4-BE49-F238E27FC236}">
                    <a16:creationId xmlns:a16="http://schemas.microsoft.com/office/drawing/2014/main" id="{75C5618D-CACA-DD4B-A4E5-9E868107D72D}"/>
                  </a:ext>
                </a:extLst>
              </p:cNvPr>
              <p:cNvSpPr>
                <a:spLocks noChangeArrowheads="1"/>
              </p:cNvSpPr>
              <p:nvPr/>
            </p:nvSpPr>
            <p:spPr bwMode="auto">
              <a:xfrm>
                <a:off x="2234" y="2196"/>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vexs</a:t>
                </a:r>
              </a:p>
            </p:txBody>
          </p:sp>
          <p:sp>
            <p:nvSpPr>
              <p:cNvPr id="545822" name="Rectangle 30">
                <a:extLst>
                  <a:ext uri="{FF2B5EF4-FFF2-40B4-BE49-F238E27FC236}">
                    <a16:creationId xmlns:a16="http://schemas.microsoft.com/office/drawing/2014/main" id="{E8F317ED-29AF-4941-82EF-CD0A7C465141}"/>
                  </a:ext>
                </a:extLst>
              </p:cNvPr>
              <p:cNvSpPr>
                <a:spLocks noChangeArrowheads="1"/>
              </p:cNvSpPr>
              <p:nvPr/>
            </p:nvSpPr>
            <p:spPr bwMode="auto">
              <a:xfrm>
                <a:off x="2292" y="2444"/>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45823" name="Rectangle 31">
                <a:extLst>
                  <a:ext uri="{FF2B5EF4-FFF2-40B4-BE49-F238E27FC236}">
                    <a16:creationId xmlns:a16="http://schemas.microsoft.com/office/drawing/2014/main" id="{DCC674A6-0641-0945-A45F-151A3A7115A6}"/>
                  </a:ext>
                </a:extLst>
              </p:cNvPr>
              <p:cNvSpPr>
                <a:spLocks noChangeArrowheads="1"/>
              </p:cNvSpPr>
              <p:nvPr/>
            </p:nvSpPr>
            <p:spPr bwMode="auto">
              <a:xfrm>
                <a:off x="2295" y="2623"/>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45824" name="Rectangle 32">
                <a:extLst>
                  <a:ext uri="{FF2B5EF4-FFF2-40B4-BE49-F238E27FC236}">
                    <a16:creationId xmlns:a16="http://schemas.microsoft.com/office/drawing/2014/main" id="{2E634B9A-FCA0-0344-8726-A4A96BCDFC5D}"/>
                  </a:ext>
                </a:extLst>
              </p:cNvPr>
              <p:cNvSpPr>
                <a:spLocks noChangeArrowheads="1"/>
              </p:cNvSpPr>
              <p:nvPr/>
            </p:nvSpPr>
            <p:spPr bwMode="auto">
              <a:xfrm>
                <a:off x="2295" y="2807"/>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45825" name="Rectangle 33">
                <a:extLst>
                  <a:ext uri="{FF2B5EF4-FFF2-40B4-BE49-F238E27FC236}">
                    <a16:creationId xmlns:a16="http://schemas.microsoft.com/office/drawing/2014/main" id="{5A2578C6-0E74-B946-9B68-42A9B50097AD}"/>
                  </a:ext>
                </a:extLst>
              </p:cNvPr>
              <p:cNvSpPr>
                <a:spLocks noChangeArrowheads="1"/>
              </p:cNvSpPr>
              <p:nvPr/>
            </p:nvSpPr>
            <p:spPr bwMode="auto">
              <a:xfrm>
                <a:off x="2295" y="2991"/>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45826" name="Rectangle 34">
                <a:extLst>
                  <a:ext uri="{FF2B5EF4-FFF2-40B4-BE49-F238E27FC236}">
                    <a16:creationId xmlns:a16="http://schemas.microsoft.com/office/drawing/2014/main" id="{0137B97C-38C1-D042-98AE-C2D5B6A7DC86}"/>
                  </a:ext>
                </a:extLst>
              </p:cNvPr>
              <p:cNvSpPr>
                <a:spLocks noChangeArrowheads="1"/>
              </p:cNvSpPr>
              <p:nvPr/>
            </p:nvSpPr>
            <p:spPr bwMode="auto">
              <a:xfrm>
                <a:off x="2298" y="3175"/>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grpSp>
        <p:grpSp>
          <p:nvGrpSpPr>
            <p:cNvPr id="545827" name="Group 35">
              <a:extLst>
                <a:ext uri="{FF2B5EF4-FFF2-40B4-BE49-F238E27FC236}">
                  <a16:creationId xmlns:a16="http://schemas.microsoft.com/office/drawing/2014/main" id="{DD2D18BC-264E-D840-A49F-8E5C195F18C6}"/>
                </a:ext>
              </a:extLst>
            </p:cNvPr>
            <p:cNvGrpSpPr>
              <a:grpSpLocks/>
            </p:cNvGrpSpPr>
            <p:nvPr/>
          </p:nvGrpSpPr>
          <p:grpSpPr bwMode="auto">
            <a:xfrm>
              <a:off x="3459" y="2164"/>
              <a:ext cx="1341" cy="1135"/>
              <a:chOff x="3459" y="1548"/>
              <a:chExt cx="1341" cy="1135"/>
            </a:xfrm>
          </p:grpSpPr>
          <p:sp>
            <p:nvSpPr>
              <p:cNvPr id="545828" name="Rectangle 36">
                <a:extLst>
                  <a:ext uri="{FF2B5EF4-FFF2-40B4-BE49-F238E27FC236}">
                    <a16:creationId xmlns:a16="http://schemas.microsoft.com/office/drawing/2014/main" id="{ED22B3C2-0117-0949-9E18-C8CF21513622}"/>
                  </a:ext>
                </a:extLst>
              </p:cNvPr>
              <p:cNvSpPr>
                <a:spLocks noChangeArrowheads="1"/>
              </p:cNvSpPr>
              <p:nvPr/>
            </p:nvSpPr>
            <p:spPr bwMode="auto">
              <a:xfrm>
                <a:off x="3507" y="1548"/>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6   2  </a:t>
                </a:r>
                <a:r>
                  <a:rPr kumimoji="1" lang="en-US" altLang="zh-CN" sz="2400">
                    <a:solidFill>
                      <a:srgbClr val="FFFFFF"/>
                    </a:solidFill>
                    <a:latin typeface="宋体" panose="02010600030101010101" pitchFamily="2" charset="-122"/>
                    <a:ea typeface="宋体" panose="02010600030101010101" pitchFamily="2" charset="-122"/>
                  </a:rPr>
                  <a:t>∞ ∞</a:t>
                </a:r>
              </a:p>
            </p:txBody>
          </p:sp>
          <p:sp>
            <p:nvSpPr>
              <p:cNvPr id="545829" name="Rectangle 37">
                <a:extLst>
                  <a:ext uri="{FF2B5EF4-FFF2-40B4-BE49-F238E27FC236}">
                    <a16:creationId xmlns:a16="http://schemas.microsoft.com/office/drawing/2014/main" id="{943BE699-A314-1E45-80F4-117339FF0046}"/>
                  </a:ext>
                </a:extLst>
              </p:cNvPr>
              <p:cNvSpPr>
                <a:spLocks noChangeArrowheads="1"/>
              </p:cNvSpPr>
              <p:nvPr/>
            </p:nvSpPr>
            <p:spPr bwMode="auto">
              <a:xfrm>
                <a:off x="3507" y="1788"/>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   </a:t>
                </a:r>
                <a:r>
                  <a:rPr kumimoji="1" lang="en-US" altLang="zh-CN" sz="2400">
                    <a:solidFill>
                      <a:srgbClr val="FFFFFF"/>
                    </a:solidFill>
                    <a:latin typeface="宋体" panose="02010600030101010101" pitchFamily="2" charset="-122"/>
                    <a:ea typeface="宋体" panose="02010600030101010101" pitchFamily="2" charset="-122"/>
                  </a:rPr>
                  <a:t>∞</a:t>
                </a:r>
                <a:r>
                  <a:rPr kumimoji="1" lang="en-US" altLang="zh-CN" sz="2400">
                    <a:solidFill>
                      <a:srgbClr val="FFFFFF"/>
                    </a:solidFill>
                    <a:latin typeface="Times New Roman" panose="02020603050405020304" pitchFamily="18" charset="0"/>
                    <a:ea typeface="宋体" panose="02010600030101010101" pitchFamily="2" charset="-122"/>
                  </a:rPr>
                  <a:t>  3   4    3</a:t>
                </a:r>
              </a:p>
            </p:txBody>
          </p:sp>
          <p:sp>
            <p:nvSpPr>
              <p:cNvPr id="545830" name="Rectangle 38">
                <a:extLst>
                  <a:ext uri="{FF2B5EF4-FFF2-40B4-BE49-F238E27FC236}">
                    <a16:creationId xmlns:a16="http://schemas.microsoft.com/office/drawing/2014/main" id="{CC2015E4-6C15-0145-A68C-D70E2A2B9A30}"/>
                  </a:ext>
                </a:extLst>
              </p:cNvPr>
              <p:cNvSpPr>
                <a:spLocks noChangeArrowheads="1"/>
              </p:cNvSpPr>
              <p:nvPr/>
            </p:nvSpPr>
            <p:spPr bwMode="auto">
              <a:xfrm>
                <a:off x="3507" y="2016"/>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2    3  </a:t>
                </a:r>
                <a:r>
                  <a:rPr kumimoji="1" lang="en-US" altLang="zh-CN" sz="2400">
                    <a:solidFill>
                      <a:srgbClr val="FFFFFF"/>
                    </a:solidFill>
                    <a:latin typeface="宋体" panose="02010600030101010101" pitchFamily="2" charset="-122"/>
                    <a:ea typeface="宋体" panose="02010600030101010101" pitchFamily="2" charset="-122"/>
                  </a:rPr>
                  <a:t>∞</a:t>
                </a:r>
                <a:r>
                  <a:rPr kumimoji="1" lang="en-US" altLang="zh-CN" sz="2400">
                    <a:solidFill>
                      <a:srgbClr val="FFFFFF"/>
                    </a:solidFill>
                    <a:latin typeface="Times New Roman" panose="02020603050405020304" pitchFamily="18" charset="0"/>
                    <a:ea typeface="宋体" panose="02010600030101010101" pitchFamily="2" charset="-122"/>
                  </a:rPr>
                  <a:t>  1   </a:t>
                </a:r>
                <a:r>
                  <a:rPr kumimoji="1" lang="en-US" altLang="zh-CN" sz="2400">
                    <a:solidFill>
                      <a:srgbClr val="FFFFFF"/>
                    </a:solidFill>
                    <a:latin typeface="宋体" panose="02010600030101010101" pitchFamily="2" charset="-122"/>
                    <a:ea typeface="宋体" panose="02010600030101010101" pitchFamily="2" charset="-122"/>
                  </a:rPr>
                  <a:t>∞</a:t>
                </a:r>
              </a:p>
            </p:txBody>
          </p:sp>
          <p:sp>
            <p:nvSpPr>
              <p:cNvPr id="545831" name="Rectangle 39">
                <a:extLst>
                  <a:ext uri="{FF2B5EF4-FFF2-40B4-BE49-F238E27FC236}">
                    <a16:creationId xmlns:a16="http://schemas.microsoft.com/office/drawing/2014/main" id="{14EE5CE3-CB13-9F46-BF0C-22C721D061FA}"/>
                  </a:ext>
                </a:extLst>
              </p:cNvPr>
              <p:cNvSpPr>
                <a:spLocks noChangeArrowheads="1"/>
              </p:cNvSpPr>
              <p:nvPr/>
            </p:nvSpPr>
            <p:spPr bwMode="auto">
              <a:xfrm>
                <a:off x="3507" y="2248"/>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4   3  </a:t>
                </a:r>
                <a:r>
                  <a:rPr kumimoji="1" lang="en-US" altLang="zh-CN" sz="2400">
                    <a:solidFill>
                      <a:srgbClr val="FFFFFF"/>
                    </a:solidFill>
                    <a:latin typeface="宋体" panose="02010600030101010101" pitchFamily="2" charset="-122"/>
                    <a:ea typeface="宋体" panose="02010600030101010101" pitchFamily="2" charset="-122"/>
                  </a:rPr>
                  <a:t>∞</a:t>
                </a:r>
                <a:r>
                  <a:rPr kumimoji="1" lang="en-US" altLang="zh-CN" sz="2400">
                    <a:solidFill>
                      <a:srgbClr val="FFFFFF"/>
                    </a:solidFill>
                    <a:latin typeface="Times New Roman" panose="02020603050405020304" pitchFamily="18" charset="0"/>
                    <a:ea typeface="宋体" panose="02010600030101010101" pitchFamily="2" charset="-122"/>
                  </a:rPr>
                  <a:t>   5</a:t>
                </a:r>
              </a:p>
            </p:txBody>
          </p:sp>
          <p:sp>
            <p:nvSpPr>
              <p:cNvPr id="545832" name="AutoShape 40">
                <a:extLst>
                  <a:ext uri="{FF2B5EF4-FFF2-40B4-BE49-F238E27FC236}">
                    <a16:creationId xmlns:a16="http://schemas.microsoft.com/office/drawing/2014/main" id="{B74C17F1-EC09-8543-8931-05292E6FFE12}"/>
                  </a:ext>
                </a:extLst>
              </p:cNvPr>
              <p:cNvSpPr>
                <a:spLocks/>
              </p:cNvSpPr>
              <p:nvPr/>
            </p:nvSpPr>
            <p:spPr bwMode="auto">
              <a:xfrm>
                <a:off x="3459" y="1572"/>
                <a:ext cx="45" cy="1111"/>
              </a:xfrm>
              <a:prstGeom prst="leftBracket">
                <a:avLst>
                  <a:gd name="adj" fmla="val 20574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5833" name="AutoShape 41">
                <a:extLst>
                  <a:ext uri="{FF2B5EF4-FFF2-40B4-BE49-F238E27FC236}">
                    <a16:creationId xmlns:a16="http://schemas.microsoft.com/office/drawing/2014/main" id="{79EDF7F4-5876-7249-A56F-207DA3A54689}"/>
                  </a:ext>
                </a:extLst>
              </p:cNvPr>
              <p:cNvSpPr>
                <a:spLocks/>
              </p:cNvSpPr>
              <p:nvPr/>
            </p:nvSpPr>
            <p:spPr bwMode="auto">
              <a:xfrm>
                <a:off x="4755" y="1560"/>
                <a:ext cx="45" cy="1111"/>
              </a:xfrm>
              <a:prstGeom prst="rightBracket">
                <a:avLst>
                  <a:gd name="adj" fmla="val 20574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5834" name="Rectangle 42">
                <a:extLst>
                  <a:ext uri="{FF2B5EF4-FFF2-40B4-BE49-F238E27FC236}">
                    <a16:creationId xmlns:a16="http://schemas.microsoft.com/office/drawing/2014/main" id="{59205583-3EE4-3240-914D-4883864CAA6F}"/>
                  </a:ext>
                </a:extLst>
              </p:cNvPr>
              <p:cNvSpPr>
                <a:spLocks noChangeArrowheads="1"/>
              </p:cNvSpPr>
              <p:nvPr/>
            </p:nvSpPr>
            <p:spPr bwMode="auto">
              <a:xfrm>
                <a:off x="3507" y="2468"/>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宋体" panose="02010600030101010101" pitchFamily="2" charset="-122"/>
                    <a:ea typeface="宋体" panose="02010600030101010101" pitchFamily="2" charset="-122"/>
                  </a:rPr>
                  <a:t>∞</a:t>
                </a:r>
                <a:r>
                  <a:rPr kumimoji="1" lang="en-US" altLang="zh-CN" sz="2400">
                    <a:solidFill>
                      <a:srgbClr val="FFFFFF"/>
                    </a:solidFill>
                    <a:latin typeface="Times New Roman" panose="02020603050405020304" pitchFamily="18" charset="0"/>
                    <a:ea typeface="宋体" panose="02010600030101010101" pitchFamily="2" charset="-122"/>
                  </a:rPr>
                  <a:t>  5   </a:t>
                </a:r>
                <a:r>
                  <a:rPr kumimoji="1" lang="en-US" altLang="zh-CN" sz="2400">
                    <a:solidFill>
                      <a:srgbClr val="FFFFFF"/>
                    </a:solidFill>
                    <a:latin typeface="宋体" panose="02010600030101010101" pitchFamily="2" charset="-122"/>
                    <a:ea typeface="宋体" panose="02010600030101010101" pitchFamily="2" charset="-122"/>
                  </a:rPr>
                  <a:t>∞</a:t>
                </a:r>
              </a:p>
            </p:txBody>
          </p:sp>
        </p:grpSp>
        <p:grpSp>
          <p:nvGrpSpPr>
            <p:cNvPr id="545835" name="Group 43">
              <a:extLst>
                <a:ext uri="{FF2B5EF4-FFF2-40B4-BE49-F238E27FC236}">
                  <a16:creationId xmlns:a16="http://schemas.microsoft.com/office/drawing/2014/main" id="{405568E1-2D8B-B24A-945E-29B2F8D09DDC}"/>
                </a:ext>
              </a:extLst>
            </p:cNvPr>
            <p:cNvGrpSpPr>
              <a:grpSpLocks/>
            </p:cNvGrpSpPr>
            <p:nvPr/>
          </p:nvGrpSpPr>
          <p:grpSpPr bwMode="auto">
            <a:xfrm>
              <a:off x="247" y="1309"/>
              <a:ext cx="5081" cy="624"/>
              <a:chOff x="247" y="1309"/>
              <a:chExt cx="5081" cy="624"/>
            </a:xfrm>
          </p:grpSpPr>
          <p:grpSp>
            <p:nvGrpSpPr>
              <p:cNvPr id="545836" name="Group 44">
                <a:extLst>
                  <a:ext uri="{FF2B5EF4-FFF2-40B4-BE49-F238E27FC236}">
                    <a16:creationId xmlns:a16="http://schemas.microsoft.com/office/drawing/2014/main" id="{116F76B8-4E43-F947-9F31-CBFE06038CFC}"/>
                  </a:ext>
                </a:extLst>
              </p:cNvPr>
              <p:cNvGrpSpPr>
                <a:grpSpLocks/>
              </p:cNvGrpSpPr>
              <p:nvPr/>
            </p:nvGrpSpPr>
            <p:grpSpPr bwMode="auto">
              <a:xfrm>
                <a:off x="247" y="1309"/>
                <a:ext cx="5081" cy="624"/>
                <a:chOff x="2" y="1152"/>
                <a:chExt cx="5081" cy="624"/>
              </a:xfrm>
            </p:grpSpPr>
            <p:sp>
              <p:nvSpPr>
                <p:cNvPr id="545837" name="Rectangle 45">
                  <a:extLst>
                    <a:ext uri="{FF2B5EF4-FFF2-40B4-BE49-F238E27FC236}">
                      <a16:creationId xmlns:a16="http://schemas.microsoft.com/office/drawing/2014/main" id="{C30289F6-0FFC-8640-BD06-3097A77BCD54}"/>
                    </a:ext>
                  </a:extLst>
                </p:cNvPr>
                <p:cNvSpPr>
                  <a:spLocks noChangeArrowheads="1"/>
                </p:cNvSpPr>
                <p:nvPr/>
              </p:nvSpPr>
              <p:spPr bwMode="auto">
                <a:xfrm>
                  <a:off x="912" y="1152"/>
                  <a:ext cx="417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W</a:t>
                  </a:r>
                  <a:r>
                    <a:rPr kumimoji="1" lang="en-US" altLang="zh-CN" sz="2800" b="1" baseline="-18000">
                      <a:solidFill>
                        <a:srgbClr val="FFFFFF"/>
                      </a:solidFill>
                      <a:latin typeface="Times New Roman" panose="02020603050405020304" pitchFamily="18" charset="0"/>
                      <a:ea typeface="宋体" panose="02010600030101010101" pitchFamily="2" charset="-122"/>
                    </a:rPr>
                    <a:t>ij   </a:t>
                  </a:r>
                  <a:r>
                    <a:rPr kumimoji="1" lang="en-US" altLang="zh-CN" sz="2800" b="1">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若</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楷体_GB2312" pitchFamily="49" charset="-122"/>
                      <a:ea typeface="楷体_GB2312" pitchFamily="49" charset="-122"/>
                      <a:sym typeface="Symbol" pitchFamily="2" charset="2"/>
                    </a:rPr>
                    <a:t></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r>
                    <a:rPr kumimoji="1" lang="zh-CN" altLang="en-US" sz="2800" b="1">
                      <a:solidFill>
                        <a:srgbClr val="FFFFFF"/>
                      </a:solidFill>
                      <a:latin typeface="Times New Roman" panose="02020603050405020304" pitchFamily="18" charset="0"/>
                      <a:ea typeface="宋体" panose="02010600030101010101" pitchFamily="2" charset="-122"/>
                    </a:rPr>
                    <a:t>，即</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zh-CN" altLang="en-US" sz="2800" b="1">
                      <a:solidFill>
                        <a:srgbClr val="FFFFFF"/>
                      </a:solidFill>
                      <a:latin typeface="Times New Roman" panose="02020603050405020304" pitchFamily="18" charset="0"/>
                      <a:ea typeface="宋体" panose="02010600030101010101" pitchFamily="2" charset="-122"/>
                    </a:rPr>
                    <a:t>邻接，权值为</a:t>
                  </a:r>
                  <a:r>
                    <a:rPr kumimoji="1" lang="en-US" altLang="zh-CN" sz="2800" b="1">
                      <a:solidFill>
                        <a:srgbClr val="FFFFFF"/>
                      </a:solidFill>
                      <a:latin typeface="Times New Roman" panose="02020603050405020304" pitchFamily="18" charset="0"/>
                      <a:ea typeface="宋体" panose="02010600030101010101" pitchFamily="2" charset="-122"/>
                    </a:rPr>
                    <a:t>w</a:t>
                  </a:r>
                  <a:r>
                    <a:rPr kumimoji="1" lang="en-US" altLang="zh-CN" sz="2800" b="1" baseline="-18000">
                      <a:solidFill>
                        <a:srgbClr val="FFFFFF"/>
                      </a:solidFill>
                      <a:latin typeface="Times New Roman" panose="02020603050405020304" pitchFamily="18" charset="0"/>
                      <a:ea typeface="宋体" panose="02010600030101010101" pitchFamily="2" charset="-122"/>
                    </a:rPr>
                    <a:t>ij</a:t>
                  </a:r>
                </a:p>
              </p:txBody>
            </p:sp>
            <p:sp>
              <p:nvSpPr>
                <p:cNvPr id="545838" name="Rectangle 46">
                  <a:extLst>
                    <a:ext uri="{FF2B5EF4-FFF2-40B4-BE49-F238E27FC236}">
                      <a16:creationId xmlns:a16="http://schemas.microsoft.com/office/drawing/2014/main" id="{0DADB3FD-DF58-2A4B-B137-4AD234911CF9}"/>
                    </a:ext>
                  </a:extLst>
                </p:cNvPr>
                <p:cNvSpPr>
                  <a:spLocks noChangeArrowheads="1"/>
                </p:cNvSpPr>
                <p:nvPr/>
              </p:nvSpPr>
              <p:spPr bwMode="auto">
                <a:xfrm>
                  <a:off x="906" y="1481"/>
                  <a:ext cx="344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宋体" panose="02010600030101010101" pitchFamily="2" charset="-122"/>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  若</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楷体_GB2312" pitchFamily="49" charset="-122"/>
                      <a:ea typeface="楷体_GB2312" pitchFamily="49" charset="-122"/>
                      <a:sym typeface="Symbol" pitchFamily="2" charset="2"/>
                    </a:rPr>
                    <a:t></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r>
                    <a:rPr kumimoji="1" lang="zh-CN" altLang="en-US" sz="2800" b="1">
                      <a:solidFill>
                        <a:srgbClr val="FFFFFF"/>
                      </a:solidFill>
                      <a:latin typeface="Times New Roman" panose="02020603050405020304" pitchFamily="18" charset="0"/>
                      <a:ea typeface="宋体" panose="02010600030101010101" pitchFamily="2" charset="-122"/>
                    </a:rPr>
                    <a:t>，即</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zh-CN" altLang="en-US" sz="2800" b="1">
                      <a:solidFill>
                        <a:srgbClr val="FFFFFF"/>
                      </a:solidFill>
                      <a:latin typeface="Times New Roman" panose="02020603050405020304" pitchFamily="18" charset="0"/>
                      <a:ea typeface="宋体" panose="02010600030101010101" pitchFamily="2" charset="-122"/>
                    </a:rPr>
                    <a:t>不邻接时</a:t>
                  </a:r>
                </a:p>
              </p:txBody>
            </p:sp>
            <p:sp>
              <p:nvSpPr>
                <p:cNvPr id="545839" name="Rectangle 47">
                  <a:extLst>
                    <a:ext uri="{FF2B5EF4-FFF2-40B4-BE49-F238E27FC236}">
                      <a16:creationId xmlns:a16="http://schemas.microsoft.com/office/drawing/2014/main" id="{2E3B783F-CC92-A849-AF05-5FD1E867BFFE}"/>
                    </a:ext>
                  </a:extLst>
                </p:cNvPr>
                <p:cNvSpPr>
                  <a:spLocks noChangeArrowheads="1"/>
                </p:cNvSpPr>
                <p:nvPr/>
              </p:nvSpPr>
              <p:spPr bwMode="auto">
                <a:xfrm>
                  <a:off x="2" y="1320"/>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A[i][j]=</a:t>
                  </a:r>
                </a:p>
              </p:txBody>
            </p:sp>
            <p:sp>
              <p:nvSpPr>
                <p:cNvPr id="545840" name="AutoShape 48">
                  <a:extLst>
                    <a:ext uri="{FF2B5EF4-FFF2-40B4-BE49-F238E27FC236}">
                      <a16:creationId xmlns:a16="http://schemas.microsoft.com/office/drawing/2014/main" id="{BF82A0EB-4B22-D949-A2FA-7A2F4BC2BADB}"/>
                    </a:ext>
                  </a:extLst>
                </p:cNvPr>
                <p:cNvSpPr>
                  <a:spLocks/>
                </p:cNvSpPr>
                <p:nvPr/>
              </p:nvSpPr>
              <p:spPr bwMode="auto">
                <a:xfrm>
                  <a:off x="810" y="1223"/>
                  <a:ext cx="91" cy="453"/>
                </a:xfrm>
                <a:prstGeom prst="leftBrace">
                  <a:avLst>
                    <a:gd name="adj1" fmla="val 41484"/>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45841" name="Line 49">
                <a:extLst>
                  <a:ext uri="{FF2B5EF4-FFF2-40B4-BE49-F238E27FC236}">
                    <a16:creationId xmlns:a16="http://schemas.microsoft.com/office/drawing/2014/main" id="{593B4809-A6F5-414E-A6CC-BC397ADB249E}"/>
                  </a:ext>
                </a:extLst>
              </p:cNvPr>
              <p:cNvSpPr>
                <a:spLocks noChangeShapeType="1"/>
              </p:cNvSpPr>
              <p:nvPr/>
            </p:nvSpPr>
            <p:spPr bwMode="auto">
              <a:xfrm flipH="1">
                <a:off x="2576" y="1730"/>
                <a:ext cx="45" cy="18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347426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3C97A483-8BAC-1547-A04F-8065C9ADA492}"/>
              </a:ext>
            </a:extLst>
          </p:cNvPr>
          <p:cNvSpPr>
            <a:spLocks noChangeArrowheads="1"/>
          </p:cNvSpPr>
          <p:nvPr/>
        </p:nvSpPr>
        <p:spPr bwMode="auto">
          <a:xfrm>
            <a:off x="1676401" y="152401"/>
            <a:ext cx="8812213" cy="536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3600" b="1">
                <a:solidFill>
                  <a:srgbClr val="FFFF00"/>
                </a:solidFill>
              </a:rPr>
              <a:t>(3)</a:t>
            </a:r>
            <a:r>
              <a:rPr lang="en-US" altLang="zh-CN" sz="3600" b="1">
                <a:solidFill>
                  <a:srgbClr val="FFFFFF"/>
                </a:solidFill>
              </a:rPr>
              <a:t>  </a:t>
            </a:r>
            <a:r>
              <a:rPr lang="zh-CN" altLang="en-US" sz="3600" b="1">
                <a:solidFill>
                  <a:srgbClr val="FFFF00"/>
                </a:solidFill>
              </a:rPr>
              <a:t>无向图邻接矩阵的特性</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 ◆ </a:t>
            </a:r>
            <a:r>
              <a:rPr lang="zh-CN" altLang="en-US" sz="2800" b="1">
                <a:solidFill>
                  <a:srgbClr val="FFFFFF"/>
                </a:solidFill>
              </a:rPr>
              <a:t>邻接矩阵是</a:t>
            </a:r>
            <a:r>
              <a:rPr lang="zh-CN" altLang="en-US" sz="2800" b="1">
                <a:solidFill>
                  <a:srgbClr val="FFFF00"/>
                </a:solidFill>
              </a:rPr>
              <a:t>对称方阵</a:t>
            </a:r>
            <a:r>
              <a:rPr lang="zh-CN" altLang="en-US" sz="2800" b="1">
                <a:solidFill>
                  <a:srgbClr val="FFFFFF"/>
                </a:solidFill>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 </a:t>
            </a:r>
            <a:r>
              <a:rPr lang="zh-CN" altLang="en-US" sz="2800" b="1">
                <a:solidFill>
                  <a:srgbClr val="FFFF00"/>
                </a:solidFill>
              </a:rPr>
              <a:t>◆</a:t>
            </a:r>
            <a:r>
              <a:rPr lang="zh-CN" altLang="en-US" sz="2800" b="1">
                <a:solidFill>
                  <a:srgbClr val="FFFF00"/>
                </a:solidFill>
                <a:latin typeface="宋体" panose="02010600030101010101" pitchFamily="2" charset="-122"/>
              </a:rPr>
              <a:t> </a:t>
            </a:r>
            <a:r>
              <a:rPr lang="zh-CN" altLang="en-US" sz="2800" b="1">
                <a:solidFill>
                  <a:srgbClr val="FFFFFF"/>
                </a:solidFill>
              </a:rPr>
              <a:t>对于顶点</a:t>
            </a:r>
            <a:r>
              <a:rPr lang="en-US" altLang="zh-CN" sz="2800" b="1">
                <a:solidFill>
                  <a:srgbClr val="FFFFFF"/>
                </a:solidFill>
              </a:rPr>
              <a:t>v</a:t>
            </a:r>
            <a:r>
              <a:rPr lang="en-US" altLang="zh-CN" sz="2800" b="1" baseline="-18000">
                <a:solidFill>
                  <a:srgbClr val="FFFFFF"/>
                </a:solidFill>
              </a:rPr>
              <a:t>i</a:t>
            </a:r>
            <a:r>
              <a:rPr lang="zh-CN" altLang="en-US" sz="2800" b="1">
                <a:solidFill>
                  <a:srgbClr val="FFFFFF"/>
                </a:solidFill>
              </a:rPr>
              <a:t>，其</a:t>
            </a:r>
            <a:r>
              <a:rPr lang="zh-CN" altLang="en-US" sz="2800" b="1">
                <a:solidFill>
                  <a:srgbClr val="FFFF00"/>
                </a:solidFill>
              </a:rPr>
              <a:t>度数</a:t>
            </a:r>
            <a:r>
              <a:rPr lang="zh-CN" altLang="en-US" sz="2800" b="1">
                <a:solidFill>
                  <a:srgbClr val="FFFFFF"/>
                </a:solidFill>
              </a:rPr>
              <a:t>是第</a:t>
            </a:r>
            <a:r>
              <a:rPr lang="en-US" altLang="zh-CN" sz="2800" b="1">
                <a:solidFill>
                  <a:srgbClr val="FFFFFF"/>
                </a:solidFill>
              </a:rPr>
              <a:t>i</a:t>
            </a:r>
            <a:r>
              <a:rPr lang="zh-CN" altLang="en-US" sz="2800" b="1">
                <a:solidFill>
                  <a:srgbClr val="FFFFFF"/>
                </a:solidFill>
              </a:rPr>
              <a:t>行的非</a:t>
            </a:r>
            <a:r>
              <a:rPr lang="en-US" altLang="zh-CN" sz="2800" b="1">
                <a:solidFill>
                  <a:srgbClr val="FFFFFF"/>
                </a:solidFill>
              </a:rPr>
              <a:t>0</a:t>
            </a:r>
            <a:r>
              <a:rPr lang="zh-CN" altLang="en-US" sz="2800" b="1">
                <a:solidFill>
                  <a:srgbClr val="FFFFFF"/>
                </a:solidFill>
              </a:rPr>
              <a:t>元素的个数；</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 </a:t>
            </a:r>
            <a:r>
              <a:rPr lang="zh-CN" altLang="en-US" sz="2800" b="1">
                <a:solidFill>
                  <a:srgbClr val="FFFF00"/>
                </a:solidFill>
              </a:rPr>
              <a:t>◆</a:t>
            </a:r>
            <a:r>
              <a:rPr lang="zh-CN" altLang="en-US" sz="2800" b="1">
                <a:solidFill>
                  <a:srgbClr val="FFFF00"/>
                </a:solidFill>
                <a:latin typeface="宋体" panose="02010600030101010101" pitchFamily="2" charset="-122"/>
              </a:rPr>
              <a:t> </a:t>
            </a:r>
            <a:r>
              <a:rPr lang="zh-CN" altLang="en-US" sz="2800" b="1">
                <a:solidFill>
                  <a:srgbClr val="FFFFFF"/>
                </a:solidFill>
              </a:rPr>
              <a:t>无向图的</a:t>
            </a:r>
            <a:r>
              <a:rPr lang="zh-CN" altLang="en-US" sz="2800" b="1">
                <a:solidFill>
                  <a:srgbClr val="FFFF00"/>
                </a:solidFill>
              </a:rPr>
              <a:t>边数</a:t>
            </a:r>
            <a:r>
              <a:rPr lang="zh-CN" altLang="en-US" sz="2800" b="1">
                <a:solidFill>
                  <a:srgbClr val="FFFFFF"/>
                </a:solidFill>
              </a:rPr>
              <a:t>是上</a:t>
            </a:r>
            <a:r>
              <a:rPr lang="en-US" altLang="zh-CN" sz="2800" b="1">
                <a:solidFill>
                  <a:srgbClr val="FFFFFF"/>
                </a:solidFill>
              </a:rPr>
              <a:t>(</a:t>
            </a:r>
            <a:r>
              <a:rPr lang="zh-CN" altLang="en-US" sz="2800" b="1">
                <a:solidFill>
                  <a:srgbClr val="FFFFFF"/>
                </a:solidFill>
              </a:rPr>
              <a:t>或下</a:t>
            </a:r>
            <a:r>
              <a:rPr lang="en-US" altLang="zh-CN" sz="2800" b="1">
                <a:solidFill>
                  <a:srgbClr val="FFFFFF"/>
                </a:solidFill>
              </a:rPr>
              <a:t>)</a:t>
            </a:r>
            <a:r>
              <a:rPr lang="zh-CN" altLang="en-US" sz="2800" b="1">
                <a:solidFill>
                  <a:srgbClr val="FFFFFF"/>
                </a:solidFill>
              </a:rPr>
              <a:t>三角形矩阵中非</a:t>
            </a:r>
            <a:r>
              <a:rPr lang="en-US" altLang="zh-CN" sz="2800" b="1">
                <a:solidFill>
                  <a:srgbClr val="FFFFFF"/>
                </a:solidFill>
              </a:rPr>
              <a:t>0</a:t>
            </a:r>
            <a:r>
              <a:rPr lang="zh-CN" altLang="en-US" sz="2800" b="1">
                <a:solidFill>
                  <a:srgbClr val="FFFFFF"/>
                </a:solidFill>
              </a:rPr>
              <a:t>元素个数。</a:t>
            </a:r>
          </a:p>
          <a:p>
            <a:pPr eaLnBrk="1" fontAlgn="base" hangingPunct="1">
              <a:lnSpc>
                <a:spcPct val="110000"/>
              </a:lnSpc>
              <a:spcBef>
                <a:spcPct val="20000"/>
              </a:spcBef>
              <a:spcAft>
                <a:spcPct val="0"/>
              </a:spcAft>
            </a:pPr>
            <a:r>
              <a:rPr lang="en-US" altLang="zh-CN" sz="4000" b="1">
                <a:solidFill>
                  <a:srgbClr val="FFCC66"/>
                </a:solidFill>
              </a:rPr>
              <a:t>2  </a:t>
            </a:r>
            <a:r>
              <a:rPr lang="zh-CN" altLang="en-US" sz="4000" b="1">
                <a:solidFill>
                  <a:srgbClr val="FFCC66"/>
                </a:solidFill>
                <a:ea typeface="楷体_GB2312" pitchFamily="49" charset="-122"/>
              </a:rPr>
              <a:t>有向图的数组表示</a:t>
            </a:r>
          </a:p>
          <a:p>
            <a:pPr eaLnBrk="1" fontAlgn="base" hangingPunct="1">
              <a:lnSpc>
                <a:spcPct val="110000"/>
              </a:lnSpc>
              <a:spcBef>
                <a:spcPct val="20000"/>
              </a:spcBef>
              <a:spcAft>
                <a:spcPct val="0"/>
              </a:spcAft>
            </a:pPr>
            <a:r>
              <a:rPr lang="en-US" altLang="zh-CN" sz="3600" b="1">
                <a:solidFill>
                  <a:srgbClr val="FFFF00"/>
                </a:solidFill>
              </a:rPr>
              <a:t>(1)  </a:t>
            </a:r>
            <a:r>
              <a:rPr lang="zh-CN" altLang="en-US" sz="3600" b="1">
                <a:solidFill>
                  <a:srgbClr val="FFFF00"/>
                </a:solidFill>
              </a:rPr>
              <a:t>无权图的邻接矩阵</a:t>
            </a:r>
          </a:p>
          <a:p>
            <a:pPr eaLnBrk="1" fontAlgn="base" hangingPunct="1">
              <a:lnSpc>
                <a:spcPct val="110000"/>
              </a:lnSpc>
              <a:spcBef>
                <a:spcPct val="20000"/>
              </a:spcBef>
              <a:spcAft>
                <a:spcPct val="0"/>
              </a:spcAft>
            </a:pPr>
            <a:r>
              <a:rPr lang="zh-CN" altLang="en-US">
                <a:solidFill>
                  <a:srgbClr val="FFFFFF"/>
                </a:solidFill>
              </a:rPr>
              <a:t>         </a:t>
            </a:r>
            <a:r>
              <a:rPr lang="zh-CN" altLang="en-US" sz="2800" b="1">
                <a:solidFill>
                  <a:srgbClr val="FFFFFF"/>
                </a:solidFill>
              </a:rPr>
              <a:t>若有向无权图</a:t>
            </a:r>
            <a:r>
              <a:rPr lang="en-US" altLang="zh-CN" sz="2800" b="1">
                <a:solidFill>
                  <a:srgbClr val="FFFFFF"/>
                </a:solidFill>
              </a:rPr>
              <a:t>G=(V</a:t>
            </a:r>
            <a:r>
              <a:rPr lang="zh-CN" altLang="en-US" sz="2800" b="1">
                <a:solidFill>
                  <a:srgbClr val="FFFFFF"/>
                </a:solidFill>
              </a:rPr>
              <a:t>，</a:t>
            </a:r>
            <a:r>
              <a:rPr lang="en-US" altLang="zh-CN" sz="2800" b="1">
                <a:solidFill>
                  <a:srgbClr val="FFFFFF"/>
                </a:solidFill>
              </a:rPr>
              <a:t>E)</a:t>
            </a:r>
            <a:r>
              <a:rPr lang="zh-CN" altLang="en-US" sz="2800" b="1">
                <a:solidFill>
                  <a:srgbClr val="FFFFFF"/>
                </a:solidFill>
              </a:rPr>
              <a:t>有</a:t>
            </a:r>
            <a:r>
              <a:rPr lang="en-US" altLang="zh-CN" sz="2800" b="1">
                <a:solidFill>
                  <a:srgbClr val="FFFFFF"/>
                </a:solidFill>
              </a:rPr>
              <a:t>n(n≧1)</a:t>
            </a:r>
            <a:r>
              <a:rPr lang="zh-CN" altLang="en-US" sz="2800" b="1">
                <a:solidFill>
                  <a:srgbClr val="FFFFFF"/>
                </a:solidFill>
              </a:rPr>
              <a:t>个顶点，则其邻接矩阵是</a:t>
            </a:r>
            <a:r>
              <a:rPr lang="en-US" altLang="zh-CN" sz="2800" b="1">
                <a:solidFill>
                  <a:srgbClr val="FFFF00"/>
                </a:solidFill>
              </a:rPr>
              <a:t>n</a:t>
            </a:r>
            <a:r>
              <a:rPr lang="zh-CN" altLang="en-US" sz="2800" b="1">
                <a:solidFill>
                  <a:srgbClr val="FFFF00"/>
                </a:solidFill>
              </a:rPr>
              <a:t>阶对称方阵</a:t>
            </a:r>
            <a:r>
              <a:rPr lang="zh-CN" altLang="en-US" sz="2800" b="1">
                <a:solidFill>
                  <a:srgbClr val="FFFFFF"/>
                </a:solidFill>
              </a:rPr>
              <a:t>，如图</a:t>
            </a:r>
            <a:r>
              <a:rPr lang="en-US" altLang="zh-CN" sz="2800" b="1">
                <a:solidFill>
                  <a:srgbClr val="FFFFFF"/>
                </a:solidFill>
              </a:rPr>
              <a:t>7-7</a:t>
            </a:r>
            <a:r>
              <a:rPr lang="zh-CN" altLang="en-US" sz="2800" b="1">
                <a:solidFill>
                  <a:srgbClr val="FFFFFF"/>
                </a:solidFill>
              </a:rPr>
              <a:t>所示。元素定义如下：</a:t>
            </a:r>
          </a:p>
        </p:txBody>
      </p:sp>
      <p:grpSp>
        <p:nvGrpSpPr>
          <p:cNvPr id="546819" name="Group 3">
            <a:extLst>
              <a:ext uri="{FF2B5EF4-FFF2-40B4-BE49-F238E27FC236}">
                <a16:creationId xmlns:a16="http://schemas.microsoft.com/office/drawing/2014/main" id="{34F96414-CA6C-A241-9528-232A4C905890}"/>
              </a:ext>
            </a:extLst>
          </p:cNvPr>
          <p:cNvGrpSpPr>
            <a:grpSpLocks/>
          </p:cNvGrpSpPr>
          <p:nvPr/>
        </p:nvGrpSpPr>
        <p:grpSpPr bwMode="auto">
          <a:xfrm>
            <a:off x="2184400" y="5565776"/>
            <a:ext cx="6719888" cy="1103313"/>
            <a:chOff x="416" y="3506"/>
            <a:chExt cx="4233" cy="695"/>
          </a:xfrm>
        </p:grpSpPr>
        <p:sp>
          <p:nvSpPr>
            <p:cNvPr id="546820" name="Rectangle 4">
              <a:extLst>
                <a:ext uri="{FF2B5EF4-FFF2-40B4-BE49-F238E27FC236}">
                  <a16:creationId xmlns:a16="http://schemas.microsoft.com/office/drawing/2014/main" id="{0D836A83-4E8D-5E4F-800D-7CE325D55CB8}"/>
                </a:ext>
              </a:extLst>
            </p:cNvPr>
            <p:cNvSpPr>
              <a:spLocks noChangeArrowheads="1"/>
            </p:cNvSpPr>
            <p:nvPr/>
          </p:nvSpPr>
          <p:spPr bwMode="auto">
            <a:xfrm>
              <a:off x="1360" y="3506"/>
              <a:ext cx="315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1   </a:t>
              </a:r>
              <a:r>
                <a:rPr kumimoji="1" lang="zh-CN" altLang="en-US" sz="2800" b="1">
                  <a:solidFill>
                    <a:srgbClr val="FFFFFF"/>
                  </a:solidFill>
                  <a:latin typeface="Times New Roman" panose="02020603050405020304" pitchFamily="18" charset="0"/>
                  <a:ea typeface="宋体" panose="02010600030101010101" pitchFamily="2" charset="-122"/>
                </a:rPr>
                <a:t>若</a:t>
              </a:r>
              <a:r>
                <a:rPr kumimoji="1" lang="en-US" altLang="zh-CN" sz="2800" b="1">
                  <a:solidFill>
                    <a:srgbClr val="FFFFFF"/>
                  </a:solidFill>
                  <a:latin typeface="Times New Roman" panose="02020603050405020304" pitchFamily="18" charset="0"/>
                  <a:ea typeface="宋体" panose="02010600030101010101" pitchFamily="2" charset="-122"/>
                </a:rPr>
                <a:t>&lt;v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&gt;</a:t>
              </a:r>
              <a:r>
                <a:rPr kumimoji="1" lang="en-US" altLang="zh-CN" sz="2800" b="1">
                  <a:solidFill>
                    <a:srgbClr val="FFFFFF"/>
                  </a:solidFill>
                  <a:latin typeface="楷体_GB2312" pitchFamily="49" charset="-122"/>
                  <a:ea typeface="楷体_GB2312" pitchFamily="49" charset="-122"/>
                  <a:sym typeface="Symbol" pitchFamily="2" charset="2"/>
                </a:rPr>
                <a:t></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r>
                <a:rPr kumimoji="1" lang="zh-CN" altLang="en-US" sz="2800" b="1">
                  <a:solidFill>
                    <a:srgbClr val="FFFFFF"/>
                  </a:solidFill>
                  <a:latin typeface="Times New Roman" panose="02020603050405020304" pitchFamily="18" charset="0"/>
                  <a:ea typeface="宋体" panose="02010600030101010101" pitchFamily="2" charset="-122"/>
                </a:rPr>
                <a:t>，从</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zh-CN" altLang="en-US" sz="2800" b="1">
                  <a:solidFill>
                    <a:srgbClr val="FFFFFF"/>
                  </a:solidFill>
                  <a:latin typeface="Times New Roman" panose="02020603050405020304" pitchFamily="18" charset="0"/>
                  <a:ea typeface="宋体" panose="02010600030101010101" pitchFamily="2" charset="-122"/>
                </a:rPr>
                <a:t>到</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zh-CN" altLang="en-US" sz="2800" b="1">
                  <a:solidFill>
                    <a:srgbClr val="FFFFFF"/>
                  </a:solidFill>
                  <a:latin typeface="Times New Roman" panose="02020603050405020304" pitchFamily="18" charset="0"/>
                  <a:ea typeface="宋体" panose="02010600030101010101" pitchFamily="2" charset="-122"/>
                </a:rPr>
                <a:t>有弧</a:t>
              </a:r>
            </a:p>
          </p:txBody>
        </p:sp>
        <p:sp>
          <p:nvSpPr>
            <p:cNvPr id="546821" name="Rectangle 5">
              <a:extLst>
                <a:ext uri="{FF2B5EF4-FFF2-40B4-BE49-F238E27FC236}">
                  <a16:creationId xmlns:a16="http://schemas.microsoft.com/office/drawing/2014/main" id="{48A6DB60-44B4-BD4D-AE69-76391531EFEB}"/>
                </a:ext>
              </a:extLst>
            </p:cNvPr>
            <p:cNvSpPr>
              <a:spLocks noChangeArrowheads="1"/>
            </p:cNvSpPr>
            <p:nvPr/>
          </p:nvSpPr>
          <p:spPr bwMode="auto">
            <a:xfrm>
              <a:off x="416" y="3706"/>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A[i][j]=</a:t>
              </a:r>
            </a:p>
          </p:txBody>
        </p:sp>
        <p:sp>
          <p:nvSpPr>
            <p:cNvPr id="546822" name="AutoShape 6">
              <a:extLst>
                <a:ext uri="{FF2B5EF4-FFF2-40B4-BE49-F238E27FC236}">
                  <a16:creationId xmlns:a16="http://schemas.microsoft.com/office/drawing/2014/main" id="{C234393D-0BEA-F54D-AD8E-9AA29C40F83A}"/>
                </a:ext>
              </a:extLst>
            </p:cNvPr>
            <p:cNvSpPr>
              <a:spLocks/>
            </p:cNvSpPr>
            <p:nvPr/>
          </p:nvSpPr>
          <p:spPr bwMode="auto">
            <a:xfrm>
              <a:off x="1255" y="3586"/>
              <a:ext cx="91" cy="499"/>
            </a:xfrm>
            <a:prstGeom prst="leftBrace">
              <a:avLst>
                <a:gd name="adj1" fmla="val 45696"/>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46823" name="Group 7">
              <a:extLst>
                <a:ext uri="{FF2B5EF4-FFF2-40B4-BE49-F238E27FC236}">
                  <a16:creationId xmlns:a16="http://schemas.microsoft.com/office/drawing/2014/main" id="{DB6886AC-786E-AB4C-97DC-F3AB0E88406C}"/>
                </a:ext>
              </a:extLst>
            </p:cNvPr>
            <p:cNvGrpSpPr>
              <a:grpSpLocks/>
            </p:cNvGrpSpPr>
            <p:nvPr/>
          </p:nvGrpSpPr>
          <p:grpSpPr bwMode="auto">
            <a:xfrm>
              <a:off x="1360" y="3906"/>
              <a:ext cx="3289" cy="295"/>
              <a:chOff x="1360" y="3906"/>
              <a:chExt cx="3289" cy="295"/>
            </a:xfrm>
          </p:grpSpPr>
          <p:sp>
            <p:nvSpPr>
              <p:cNvPr id="546824" name="Rectangle 8">
                <a:extLst>
                  <a:ext uri="{FF2B5EF4-FFF2-40B4-BE49-F238E27FC236}">
                    <a16:creationId xmlns:a16="http://schemas.microsoft.com/office/drawing/2014/main" id="{6D02744A-6364-FB48-8FAA-644933F19F81}"/>
                  </a:ext>
                </a:extLst>
              </p:cNvPr>
              <p:cNvSpPr>
                <a:spLocks noChangeArrowheads="1"/>
              </p:cNvSpPr>
              <p:nvPr/>
            </p:nvSpPr>
            <p:spPr bwMode="auto">
              <a:xfrm>
                <a:off x="1360" y="3906"/>
                <a:ext cx="3289"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0   </a:t>
                </a:r>
                <a:r>
                  <a:rPr kumimoji="1" lang="zh-CN" altLang="en-US" sz="2800" b="1">
                    <a:solidFill>
                      <a:srgbClr val="FFFFFF"/>
                    </a:solidFill>
                    <a:latin typeface="Times New Roman" panose="02020603050405020304" pitchFamily="18" charset="0"/>
                    <a:ea typeface="宋体" panose="02010600030101010101" pitchFamily="2" charset="-122"/>
                  </a:rPr>
                  <a:t>若</a:t>
                </a:r>
                <a:r>
                  <a:rPr kumimoji="1" lang="en-US" altLang="zh-CN" sz="2800" b="1">
                    <a:solidFill>
                      <a:srgbClr val="FFFFFF"/>
                    </a:solidFill>
                    <a:latin typeface="Times New Roman" panose="02020603050405020304" pitchFamily="18" charset="0"/>
                    <a:ea typeface="宋体" panose="02010600030101010101" pitchFamily="2" charset="-122"/>
                  </a:rPr>
                  <a:t>&lt;v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&gt;</a:t>
                </a:r>
                <a:r>
                  <a:rPr kumimoji="1" lang="en-US" altLang="zh-CN" sz="2800" b="1">
                    <a:solidFill>
                      <a:srgbClr val="FFFFFF"/>
                    </a:solidFill>
                    <a:latin typeface="楷体_GB2312" pitchFamily="49" charset="-122"/>
                    <a:ea typeface="楷体_GB2312" pitchFamily="49" charset="-122"/>
                    <a:sym typeface="Symbol" pitchFamily="2" charset="2"/>
                  </a:rPr>
                  <a:t></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  </a:t>
                </a:r>
                <a:r>
                  <a:rPr kumimoji="1" lang="zh-CN" altLang="en-US" sz="2800" b="1">
                    <a:solidFill>
                      <a:srgbClr val="FFFFFF"/>
                    </a:solidFill>
                    <a:latin typeface="Times New Roman" panose="02020603050405020304" pitchFamily="18" charset="0"/>
                    <a:ea typeface="宋体" panose="02010600030101010101" pitchFamily="2" charset="-122"/>
                  </a:rPr>
                  <a:t>从</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25000">
                    <a:solidFill>
                      <a:srgbClr val="FFFFFF"/>
                    </a:solidFill>
                    <a:latin typeface="Times New Roman" panose="02020603050405020304" pitchFamily="18" charset="0"/>
                    <a:ea typeface="宋体" panose="02010600030101010101" pitchFamily="2" charset="-122"/>
                  </a:rPr>
                  <a:t>i</a:t>
                </a:r>
                <a:r>
                  <a:rPr kumimoji="1" lang="zh-CN" altLang="en-US" sz="2800" b="1">
                    <a:solidFill>
                      <a:srgbClr val="FFFFFF"/>
                    </a:solidFill>
                    <a:latin typeface="Times New Roman" panose="02020603050405020304" pitchFamily="18" charset="0"/>
                    <a:ea typeface="宋体" panose="02010600030101010101" pitchFamily="2" charset="-122"/>
                  </a:rPr>
                  <a:t>到</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25000">
                    <a:solidFill>
                      <a:srgbClr val="FFFFFF"/>
                    </a:solidFill>
                    <a:latin typeface="Times New Roman" panose="02020603050405020304" pitchFamily="18" charset="0"/>
                    <a:ea typeface="宋体" panose="02010600030101010101" pitchFamily="2" charset="-122"/>
                  </a:rPr>
                  <a:t>j </a:t>
                </a:r>
                <a:r>
                  <a:rPr kumimoji="1" lang="zh-CN" altLang="en-US" sz="2800" b="1">
                    <a:solidFill>
                      <a:srgbClr val="FFFFFF"/>
                    </a:solidFill>
                    <a:latin typeface="Times New Roman" panose="02020603050405020304" pitchFamily="18" charset="0"/>
                    <a:ea typeface="宋体" panose="02010600030101010101" pitchFamily="2" charset="-122"/>
                  </a:rPr>
                  <a:t>没有弧</a:t>
                </a:r>
              </a:p>
            </p:txBody>
          </p:sp>
          <p:sp>
            <p:nvSpPr>
              <p:cNvPr id="546825" name="Line 9">
                <a:extLst>
                  <a:ext uri="{FF2B5EF4-FFF2-40B4-BE49-F238E27FC236}">
                    <a16:creationId xmlns:a16="http://schemas.microsoft.com/office/drawing/2014/main" id="{E4883C97-127C-6A4E-9857-EFE04F55100A}"/>
                  </a:ext>
                </a:extLst>
              </p:cNvPr>
              <p:cNvSpPr>
                <a:spLocks noChangeShapeType="1"/>
              </p:cNvSpPr>
              <p:nvPr/>
            </p:nvSpPr>
            <p:spPr bwMode="auto">
              <a:xfrm flipH="1">
                <a:off x="2728" y="4003"/>
                <a:ext cx="45" cy="18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934535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47842" name="Group 2">
            <a:extLst>
              <a:ext uri="{FF2B5EF4-FFF2-40B4-BE49-F238E27FC236}">
                <a16:creationId xmlns:a16="http://schemas.microsoft.com/office/drawing/2014/main" id="{28937A71-3E95-5B45-8260-21432268992A}"/>
              </a:ext>
            </a:extLst>
          </p:cNvPr>
          <p:cNvGrpSpPr>
            <a:grpSpLocks/>
          </p:cNvGrpSpPr>
          <p:nvPr/>
        </p:nvGrpSpPr>
        <p:grpSpPr bwMode="auto">
          <a:xfrm>
            <a:off x="2782889" y="260350"/>
            <a:ext cx="6645275" cy="2736850"/>
            <a:chOff x="1383" y="2205"/>
            <a:chExt cx="4186" cy="1724"/>
          </a:xfrm>
        </p:grpSpPr>
        <p:grpSp>
          <p:nvGrpSpPr>
            <p:cNvPr id="547843" name="Group 3">
              <a:extLst>
                <a:ext uri="{FF2B5EF4-FFF2-40B4-BE49-F238E27FC236}">
                  <a16:creationId xmlns:a16="http://schemas.microsoft.com/office/drawing/2014/main" id="{AB0A88F7-CCF8-904E-A21D-9A67B34CE93D}"/>
                </a:ext>
              </a:extLst>
            </p:cNvPr>
            <p:cNvGrpSpPr>
              <a:grpSpLocks/>
            </p:cNvGrpSpPr>
            <p:nvPr/>
          </p:nvGrpSpPr>
          <p:grpSpPr bwMode="auto">
            <a:xfrm>
              <a:off x="1383" y="2523"/>
              <a:ext cx="1104" cy="1111"/>
              <a:chOff x="1383" y="2523"/>
              <a:chExt cx="1104" cy="1111"/>
            </a:xfrm>
          </p:grpSpPr>
          <p:sp>
            <p:nvSpPr>
              <p:cNvPr id="547844" name="Rectangle 4">
                <a:extLst>
                  <a:ext uri="{FF2B5EF4-FFF2-40B4-BE49-F238E27FC236}">
                    <a16:creationId xmlns:a16="http://schemas.microsoft.com/office/drawing/2014/main" id="{0DFA23A4-F3AF-C74B-B83C-3E8310AAAF69}"/>
                  </a:ext>
                </a:extLst>
              </p:cNvPr>
              <p:cNvSpPr>
                <a:spLocks noChangeArrowheads="1"/>
              </p:cNvSpPr>
              <p:nvPr/>
            </p:nvSpPr>
            <p:spPr bwMode="auto">
              <a:xfrm>
                <a:off x="1474" y="3430"/>
                <a:ext cx="86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有向图</a:t>
                </a:r>
              </a:p>
            </p:txBody>
          </p:sp>
          <p:grpSp>
            <p:nvGrpSpPr>
              <p:cNvPr id="547845" name="Group 5">
                <a:extLst>
                  <a:ext uri="{FF2B5EF4-FFF2-40B4-BE49-F238E27FC236}">
                    <a16:creationId xmlns:a16="http://schemas.microsoft.com/office/drawing/2014/main" id="{0F79865A-8E43-724B-B8A2-9749914E7657}"/>
                  </a:ext>
                </a:extLst>
              </p:cNvPr>
              <p:cNvGrpSpPr>
                <a:grpSpLocks/>
              </p:cNvGrpSpPr>
              <p:nvPr/>
            </p:nvGrpSpPr>
            <p:grpSpPr bwMode="auto">
              <a:xfrm>
                <a:off x="1383" y="2523"/>
                <a:ext cx="1104" cy="773"/>
                <a:chOff x="4287" y="1759"/>
                <a:chExt cx="1104" cy="773"/>
              </a:xfrm>
            </p:grpSpPr>
            <p:sp>
              <p:nvSpPr>
                <p:cNvPr id="547846" name="Oval 6">
                  <a:extLst>
                    <a:ext uri="{FF2B5EF4-FFF2-40B4-BE49-F238E27FC236}">
                      <a16:creationId xmlns:a16="http://schemas.microsoft.com/office/drawing/2014/main" id="{0F0B4A7A-6310-774D-A6B9-18B6502271AA}"/>
                    </a:ext>
                  </a:extLst>
                </p:cNvPr>
                <p:cNvSpPr>
                  <a:spLocks noChangeArrowheads="1"/>
                </p:cNvSpPr>
                <p:nvPr/>
              </p:nvSpPr>
              <p:spPr bwMode="auto">
                <a:xfrm>
                  <a:off x="4288" y="1759"/>
                  <a:ext cx="247" cy="22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47847" name="Oval 7">
                  <a:extLst>
                    <a:ext uri="{FF2B5EF4-FFF2-40B4-BE49-F238E27FC236}">
                      <a16:creationId xmlns:a16="http://schemas.microsoft.com/office/drawing/2014/main" id="{3566CA74-E371-5B4E-9792-3D5C8FFED566}"/>
                    </a:ext>
                  </a:extLst>
                </p:cNvPr>
                <p:cNvSpPr>
                  <a:spLocks noChangeArrowheads="1"/>
                </p:cNvSpPr>
                <p:nvPr/>
              </p:nvSpPr>
              <p:spPr bwMode="auto">
                <a:xfrm>
                  <a:off x="4287" y="2306"/>
                  <a:ext cx="247" cy="22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47848" name="Oval 8">
                  <a:extLst>
                    <a:ext uri="{FF2B5EF4-FFF2-40B4-BE49-F238E27FC236}">
                      <a16:creationId xmlns:a16="http://schemas.microsoft.com/office/drawing/2014/main" id="{1F8475FE-2435-A945-BF47-F2EDF1A9B000}"/>
                    </a:ext>
                  </a:extLst>
                </p:cNvPr>
                <p:cNvSpPr>
                  <a:spLocks noChangeArrowheads="1"/>
                </p:cNvSpPr>
                <p:nvPr/>
              </p:nvSpPr>
              <p:spPr bwMode="auto">
                <a:xfrm>
                  <a:off x="5145" y="1767"/>
                  <a:ext cx="246" cy="22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47849" name="Oval 9">
                  <a:extLst>
                    <a:ext uri="{FF2B5EF4-FFF2-40B4-BE49-F238E27FC236}">
                      <a16:creationId xmlns:a16="http://schemas.microsoft.com/office/drawing/2014/main" id="{07EEB9CB-3884-524B-85EE-88C1519B00E5}"/>
                    </a:ext>
                  </a:extLst>
                </p:cNvPr>
                <p:cNvSpPr>
                  <a:spLocks noChangeArrowheads="1"/>
                </p:cNvSpPr>
                <p:nvPr/>
              </p:nvSpPr>
              <p:spPr bwMode="auto">
                <a:xfrm>
                  <a:off x="5129" y="2301"/>
                  <a:ext cx="247" cy="22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47850" name="Oval 10">
                  <a:extLst>
                    <a:ext uri="{FF2B5EF4-FFF2-40B4-BE49-F238E27FC236}">
                      <a16:creationId xmlns:a16="http://schemas.microsoft.com/office/drawing/2014/main" id="{F1123E3F-E939-0B4A-9B6E-AEF62FB9BCCD}"/>
                    </a:ext>
                  </a:extLst>
                </p:cNvPr>
                <p:cNvSpPr>
                  <a:spLocks noChangeArrowheads="1"/>
                </p:cNvSpPr>
                <p:nvPr/>
              </p:nvSpPr>
              <p:spPr bwMode="auto">
                <a:xfrm>
                  <a:off x="4716" y="2059"/>
                  <a:ext cx="247" cy="22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547851" name="Line 11">
                  <a:extLst>
                    <a:ext uri="{FF2B5EF4-FFF2-40B4-BE49-F238E27FC236}">
                      <a16:creationId xmlns:a16="http://schemas.microsoft.com/office/drawing/2014/main" id="{87C30086-656B-1C48-BEF0-2E7A7E0457F8}"/>
                    </a:ext>
                  </a:extLst>
                </p:cNvPr>
                <p:cNvSpPr>
                  <a:spLocks noChangeShapeType="1"/>
                </p:cNvSpPr>
                <p:nvPr/>
              </p:nvSpPr>
              <p:spPr bwMode="auto">
                <a:xfrm>
                  <a:off x="4399" y="1990"/>
                  <a:ext cx="0" cy="31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7852" name="Line 12">
                  <a:extLst>
                    <a:ext uri="{FF2B5EF4-FFF2-40B4-BE49-F238E27FC236}">
                      <a16:creationId xmlns:a16="http://schemas.microsoft.com/office/drawing/2014/main" id="{D2AD49F4-9DFF-1A42-8C1D-175E35EED7B5}"/>
                    </a:ext>
                  </a:extLst>
                </p:cNvPr>
                <p:cNvSpPr>
                  <a:spLocks noChangeShapeType="1"/>
                </p:cNvSpPr>
                <p:nvPr/>
              </p:nvSpPr>
              <p:spPr bwMode="auto">
                <a:xfrm>
                  <a:off x="5256" y="1990"/>
                  <a:ext cx="0" cy="316"/>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7853" name="Line 13">
                  <a:extLst>
                    <a:ext uri="{FF2B5EF4-FFF2-40B4-BE49-F238E27FC236}">
                      <a16:creationId xmlns:a16="http://schemas.microsoft.com/office/drawing/2014/main" id="{EA67948E-42D4-3F4D-9901-F8C280A7395B}"/>
                    </a:ext>
                  </a:extLst>
                </p:cNvPr>
                <p:cNvSpPr>
                  <a:spLocks noChangeShapeType="1"/>
                </p:cNvSpPr>
                <p:nvPr/>
              </p:nvSpPr>
              <p:spPr bwMode="auto">
                <a:xfrm>
                  <a:off x="4526" y="1863"/>
                  <a:ext cx="619"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7854" name="Line 14">
                  <a:extLst>
                    <a:ext uri="{FF2B5EF4-FFF2-40B4-BE49-F238E27FC236}">
                      <a16:creationId xmlns:a16="http://schemas.microsoft.com/office/drawing/2014/main" id="{1626DA4C-4823-B84B-AE1C-4365B0324F2B}"/>
                    </a:ext>
                  </a:extLst>
                </p:cNvPr>
                <p:cNvSpPr>
                  <a:spLocks noChangeShapeType="1"/>
                </p:cNvSpPr>
                <p:nvPr/>
              </p:nvSpPr>
              <p:spPr bwMode="auto">
                <a:xfrm>
                  <a:off x="4494" y="1951"/>
                  <a:ext cx="247" cy="15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7855" name="Line 15">
                  <a:extLst>
                    <a:ext uri="{FF2B5EF4-FFF2-40B4-BE49-F238E27FC236}">
                      <a16:creationId xmlns:a16="http://schemas.microsoft.com/office/drawing/2014/main" id="{DB3B1667-4A77-6744-BF36-B6DCC06F70CA}"/>
                    </a:ext>
                  </a:extLst>
                </p:cNvPr>
                <p:cNvSpPr>
                  <a:spLocks noChangeShapeType="1"/>
                </p:cNvSpPr>
                <p:nvPr/>
              </p:nvSpPr>
              <p:spPr bwMode="auto">
                <a:xfrm>
                  <a:off x="4542" y="2429"/>
                  <a:ext cx="58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7856" name="Line 16">
                  <a:extLst>
                    <a:ext uri="{FF2B5EF4-FFF2-40B4-BE49-F238E27FC236}">
                      <a16:creationId xmlns:a16="http://schemas.microsoft.com/office/drawing/2014/main" id="{FA7CAE73-7465-7941-809A-85149A7476B3}"/>
                    </a:ext>
                  </a:extLst>
                </p:cNvPr>
                <p:cNvSpPr>
                  <a:spLocks noChangeShapeType="1"/>
                </p:cNvSpPr>
                <p:nvPr/>
              </p:nvSpPr>
              <p:spPr bwMode="auto">
                <a:xfrm>
                  <a:off x="4946" y="2221"/>
                  <a:ext cx="225" cy="11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7857" name="Line 17">
                  <a:extLst>
                    <a:ext uri="{FF2B5EF4-FFF2-40B4-BE49-F238E27FC236}">
                      <a16:creationId xmlns:a16="http://schemas.microsoft.com/office/drawing/2014/main" id="{85A12DE9-A5F8-FA4A-8DB4-36EE4C2A54DB}"/>
                    </a:ext>
                  </a:extLst>
                </p:cNvPr>
                <p:cNvSpPr>
                  <a:spLocks noChangeShapeType="1"/>
                </p:cNvSpPr>
                <p:nvPr/>
              </p:nvSpPr>
              <p:spPr bwMode="auto">
                <a:xfrm flipV="1">
                  <a:off x="4512" y="2256"/>
                  <a:ext cx="240" cy="9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7858" name="Freeform 18">
                  <a:extLst>
                    <a:ext uri="{FF2B5EF4-FFF2-40B4-BE49-F238E27FC236}">
                      <a16:creationId xmlns:a16="http://schemas.microsoft.com/office/drawing/2014/main" id="{EE0D5C54-36B1-C44A-9E67-569E7BC4744E}"/>
                    </a:ext>
                  </a:extLst>
                </p:cNvPr>
                <p:cNvSpPr>
                  <a:spLocks/>
                </p:cNvSpPr>
                <p:nvPr/>
              </p:nvSpPr>
              <p:spPr bwMode="auto">
                <a:xfrm>
                  <a:off x="4520" y="1904"/>
                  <a:ext cx="720" cy="400"/>
                </a:xfrm>
                <a:custGeom>
                  <a:avLst/>
                  <a:gdLst>
                    <a:gd name="T0" fmla="*/ 720 w 720"/>
                    <a:gd name="T1" fmla="*/ 400 h 400"/>
                    <a:gd name="T2" fmla="*/ 384 w 720"/>
                    <a:gd name="T3" fmla="*/ 64 h 400"/>
                    <a:gd name="T4" fmla="*/ 0 w 720"/>
                    <a:gd name="T5" fmla="*/ 16 h 400"/>
                  </a:gdLst>
                  <a:ahLst/>
                  <a:cxnLst>
                    <a:cxn ang="0">
                      <a:pos x="T0" y="T1"/>
                    </a:cxn>
                    <a:cxn ang="0">
                      <a:pos x="T2" y="T3"/>
                    </a:cxn>
                    <a:cxn ang="0">
                      <a:pos x="T4" y="T5"/>
                    </a:cxn>
                  </a:cxnLst>
                  <a:rect l="0" t="0" r="r" b="b"/>
                  <a:pathLst>
                    <a:path w="720" h="400">
                      <a:moveTo>
                        <a:pt x="720" y="400"/>
                      </a:moveTo>
                      <a:cubicBezTo>
                        <a:pt x="612" y="264"/>
                        <a:pt x="504" y="128"/>
                        <a:pt x="384" y="64"/>
                      </a:cubicBezTo>
                      <a:cubicBezTo>
                        <a:pt x="264" y="0"/>
                        <a:pt x="64" y="24"/>
                        <a:pt x="0" y="16"/>
                      </a:cubicBezTo>
                    </a:path>
                  </a:pathLst>
                </a:custGeom>
                <a:noFill/>
                <a:ln w="1905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47859" name="Rectangle 19">
              <a:extLst>
                <a:ext uri="{FF2B5EF4-FFF2-40B4-BE49-F238E27FC236}">
                  <a16:creationId xmlns:a16="http://schemas.microsoft.com/office/drawing/2014/main" id="{6D8D2F78-184E-0442-9BF8-8EA0F43BF22B}"/>
                </a:ext>
              </a:extLst>
            </p:cNvPr>
            <p:cNvSpPr>
              <a:spLocks noChangeArrowheads="1"/>
            </p:cNvSpPr>
            <p:nvPr/>
          </p:nvSpPr>
          <p:spPr bwMode="auto">
            <a:xfrm>
              <a:off x="2245" y="3725"/>
              <a:ext cx="217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7-7   </a:t>
              </a:r>
              <a:r>
                <a:rPr kumimoji="1" lang="zh-CN" altLang="en-US" sz="2000" b="1">
                  <a:solidFill>
                    <a:srgbClr val="FFFFFF"/>
                  </a:solidFill>
                  <a:latin typeface="Times New Roman" panose="02020603050405020304" pitchFamily="18" charset="0"/>
                  <a:ea typeface="宋体" panose="02010600030101010101" pitchFamily="2" charset="-122"/>
                </a:rPr>
                <a:t>有向无权图的数组存储</a:t>
              </a:r>
            </a:p>
          </p:txBody>
        </p:sp>
        <p:grpSp>
          <p:nvGrpSpPr>
            <p:cNvPr id="547860" name="Group 20">
              <a:extLst>
                <a:ext uri="{FF2B5EF4-FFF2-40B4-BE49-F238E27FC236}">
                  <a16:creationId xmlns:a16="http://schemas.microsoft.com/office/drawing/2014/main" id="{6379A274-59F7-934B-BFA3-38DB1CF0F169}"/>
                </a:ext>
              </a:extLst>
            </p:cNvPr>
            <p:cNvGrpSpPr>
              <a:grpSpLocks/>
            </p:cNvGrpSpPr>
            <p:nvPr/>
          </p:nvGrpSpPr>
          <p:grpSpPr bwMode="auto">
            <a:xfrm>
              <a:off x="2789" y="2205"/>
              <a:ext cx="1043" cy="1452"/>
              <a:chOff x="2789" y="2205"/>
              <a:chExt cx="1043" cy="1452"/>
            </a:xfrm>
          </p:grpSpPr>
          <p:sp>
            <p:nvSpPr>
              <p:cNvPr id="547861" name="Rectangle 21">
                <a:extLst>
                  <a:ext uri="{FF2B5EF4-FFF2-40B4-BE49-F238E27FC236}">
                    <a16:creationId xmlns:a16="http://schemas.microsoft.com/office/drawing/2014/main" id="{63D803A1-9D06-2949-9B2A-FDD0800E19A2}"/>
                  </a:ext>
                </a:extLst>
              </p:cNvPr>
              <p:cNvSpPr>
                <a:spLocks noChangeArrowheads="1"/>
              </p:cNvSpPr>
              <p:nvPr/>
            </p:nvSpPr>
            <p:spPr bwMode="auto">
              <a:xfrm>
                <a:off x="2789" y="3453"/>
                <a:ext cx="104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顶点矩阵</a:t>
                </a:r>
              </a:p>
            </p:txBody>
          </p:sp>
          <p:grpSp>
            <p:nvGrpSpPr>
              <p:cNvPr id="547862" name="Group 22">
                <a:extLst>
                  <a:ext uri="{FF2B5EF4-FFF2-40B4-BE49-F238E27FC236}">
                    <a16:creationId xmlns:a16="http://schemas.microsoft.com/office/drawing/2014/main" id="{38F30901-94D6-8049-9F82-ABF7DD8139EA}"/>
                  </a:ext>
                </a:extLst>
              </p:cNvPr>
              <p:cNvGrpSpPr>
                <a:grpSpLocks/>
              </p:cNvGrpSpPr>
              <p:nvPr/>
            </p:nvGrpSpPr>
            <p:grpSpPr bwMode="auto">
              <a:xfrm>
                <a:off x="3055" y="2205"/>
                <a:ext cx="453" cy="1160"/>
                <a:chOff x="2234" y="2196"/>
                <a:chExt cx="453" cy="1160"/>
              </a:xfrm>
            </p:grpSpPr>
            <p:sp>
              <p:nvSpPr>
                <p:cNvPr id="547863" name="Rectangle 23">
                  <a:extLst>
                    <a:ext uri="{FF2B5EF4-FFF2-40B4-BE49-F238E27FC236}">
                      <a16:creationId xmlns:a16="http://schemas.microsoft.com/office/drawing/2014/main" id="{73C87382-76A6-EE4A-8E1A-8ADE5A84E7D7}"/>
                    </a:ext>
                  </a:extLst>
                </p:cNvPr>
                <p:cNvSpPr>
                  <a:spLocks noChangeArrowheads="1"/>
                </p:cNvSpPr>
                <p:nvPr/>
              </p:nvSpPr>
              <p:spPr bwMode="auto">
                <a:xfrm>
                  <a:off x="2234" y="2196"/>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vexs</a:t>
                  </a:r>
                </a:p>
              </p:txBody>
            </p:sp>
            <p:sp>
              <p:nvSpPr>
                <p:cNvPr id="547864" name="Rectangle 24">
                  <a:extLst>
                    <a:ext uri="{FF2B5EF4-FFF2-40B4-BE49-F238E27FC236}">
                      <a16:creationId xmlns:a16="http://schemas.microsoft.com/office/drawing/2014/main" id="{FB21CD83-8596-2E4A-B4E4-593C7505D80F}"/>
                    </a:ext>
                  </a:extLst>
                </p:cNvPr>
                <p:cNvSpPr>
                  <a:spLocks noChangeArrowheads="1"/>
                </p:cNvSpPr>
                <p:nvPr/>
              </p:nvSpPr>
              <p:spPr bwMode="auto">
                <a:xfrm>
                  <a:off x="2292" y="2444"/>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47865" name="Rectangle 25">
                  <a:extLst>
                    <a:ext uri="{FF2B5EF4-FFF2-40B4-BE49-F238E27FC236}">
                      <a16:creationId xmlns:a16="http://schemas.microsoft.com/office/drawing/2014/main" id="{FCC84C55-4926-D64F-BB14-6E7F6A1163FB}"/>
                    </a:ext>
                  </a:extLst>
                </p:cNvPr>
                <p:cNvSpPr>
                  <a:spLocks noChangeArrowheads="1"/>
                </p:cNvSpPr>
                <p:nvPr/>
              </p:nvSpPr>
              <p:spPr bwMode="auto">
                <a:xfrm>
                  <a:off x="2295" y="2623"/>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47866" name="Rectangle 26">
                  <a:extLst>
                    <a:ext uri="{FF2B5EF4-FFF2-40B4-BE49-F238E27FC236}">
                      <a16:creationId xmlns:a16="http://schemas.microsoft.com/office/drawing/2014/main" id="{EAEEFCF9-B622-F24A-9F7D-507604D9817E}"/>
                    </a:ext>
                  </a:extLst>
                </p:cNvPr>
                <p:cNvSpPr>
                  <a:spLocks noChangeArrowheads="1"/>
                </p:cNvSpPr>
                <p:nvPr/>
              </p:nvSpPr>
              <p:spPr bwMode="auto">
                <a:xfrm>
                  <a:off x="2295" y="2807"/>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47867" name="Rectangle 27">
                  <a:extLst>
                    <a:ext uri="{FF2B5EF4-FFF2-40B4-BE49-F238E27FC236}">
                      <a16:creationId xmlns:a16="http://schemas.microsoft.com/office/drawing/2014/main" id="{A37F85F9-29B2-7D43-B9EB-23421C07B6E9}"/>
                    </a:ext>
                  </a:extLst>
                </p:cNvPr>
                <p:cNvSpPr>
                  <a:spLocks noChangeArrowheads="1"/>
                </p:cNvSpPr>
                <p:nvPr/>
              </p:nvSpPr>
              <p:spPr bwMode="auto">
                <a:xfrm>
                  <a:off x="2295" y="2991"/>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47868" name="Rectangle 28">
                  <a:extLst>
                    <a:ext uri="{FF2B5EF4-FFF2-40B4-BE49-F238E27FC236}">
                      <a16:creationId xmlns:a16="http://schemas.microsoft.com/office/drawing/2014/main" id="{261FBBB6-F963-164E-8FD0-83F93DFBE9FD}"/>
                    </a:ext>
                  </a:extLst>
                </p:cNvPr>
                <p:cNvSpPr>
                  <a:spLocks noChangeArrowheads="1"/>
                </p:cNvSpPr>
                <p:nvPr/>
              </p:nvSpPr>
              <p:spPr bwMode="auto">
                <a:xfrm>
                  <a:off x="2298" y="3175"/>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grpSp>
        </p:grpSp>
        <p:grpSp>
          <p:nvGrpSpPr>
            <p:cNvPr id="547869" name="Group 29">
              <a:extLst>
                <a:ext uri="{FF2B5EF4-FFF2-40B4-BE49-F238E27FC236}">
                  <a16:creationId xmlns:a16="http://schemas.microsoft.com/office/drawing/2014/main" id="{3D8B95BA-CF32-9B4A-88BA-BE09D961A1AB}"/>
                </a:ext>
              </a:extLst>
            </p:cNvPr>
            <p:cNvGrpSpPr>
              <a:grpSpLocks/>
            </p:cNvGrpSpPr>
            <p:nvPr/>
          </p:nvGrpSpPr>
          <p:grpSpPr bwMode="auto">
            <a:xfrm>
              <a:off x="4241" y="2250"/>
              <a:ext cx="1328" cy="1370"/>
              <a:chOff x="4241" y="2250"/>
              <a:chExt cx="1328" cy="1370"/>
            </a:xfrm>
          </p:grpSpPr>
          <p:sp>
            <p:nvSpPr>
              <p:cNvPr id="547870" name="Rectangle 30">
                <a:extLst>
                  <a:ext uri="{FF2B5EF4-FFF2-40B4-BE49-F238E27FC236}">
                    <a16:creationId xmlns:a16="http://schemas.microsoft.com/office/drawing/2014/main" id="{4B6A785D-289C-654B-8855-223D9B187EE5}"/>
                  </a:ext>
                </a:extLst>
              </p:cNvPr>
              <p:cNvSpPr>
                <a:spLocks noChangeArrowheads="1"/>
              </p:cNvSpPr>
              <p:nvPr/>
            </p:nvSpPr>
            <p:spPr bwMode="auto">
              <a:xfrm>
                <a:off x="4377" y="3416"/>
                <a:ext cx="10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邻接矩阵</a:t>
                </a:r>
              </a:p>
            </p:txBody>
          </p:sp>
          <p:grpSp>
            <p:nvGrpSpPr>
              <p:cNvPr id="547871" name="Group 31">
                <a:extLst>
                  <a:ext uri="{FF2B5EF4-FFF2-40B4-BE49-F238E27FC236}">
                    <a16:creationId xmlns:a16="http://schemas.microsoft.com/office/drawing/2014/main" id="{9B255E28-3D2B-2648-9DDE-3E7338D37BA1}"/>
                  </a:ext>
                </a:extLst>
              </p:cNvPr>
              <p:cNvGrpSpPr>
                <a:grpSpLocks/>
              </p:cNvGrpSpPr>
              <p:nvPr/>
            </p:nvGrpSpPr>
            <p:grpSpPr bwMode="auto">
              <a:xfrm>
                <a:off x="4241" y="2250"/>
                <a:ext cx="1328" cy="1135"/>
                <a:chOff x="4320" y="2388"/>
                <a:chExt cx="1328" cy="1135"/>
              </a:xfrm>
            </p:grpSpPr>
            <p:sp>
              <p:nvSpPr>
                <p:cNvPr id="547872" name="Rectangle 32">
                  <a:extLst>
                    <a:ext uri="{FF2B5EF4-FFF2-40B4-BE49-F238E27FC236}">
                      <a16:creationId xmlns:a16="http://schemas.microsoft.com/office/drawing/2014/main" id="{FE7F900B-19B9-8C44-8E8F-85243C5463A7}"/>
                    </a:ext>
                  </a:extLst>
                </p:cNvPr>
                <p:cNvSpPr>
                  <a:spLocks noChangeArrowheads="1"/>
                </p:cNvSpPr>
                <p:nvPr/>
              </p:nvSpPr>
              <p:spPr bwMode="auto">
                <a:xfrm>
                  <a:off x="4368" y="2388"/>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宋体" panose="02010600030101010101" pitchFamily="2" charset="-122"/>
                      <a:ea typeface="宋体" panose="02010600030101010101" pitchFamily="2" charset="-122"/>
                    </a:rPr>
                    <a:t>0  </a:t>
                  </a:r>
                  <a:r>
                    <a:rPr kumimoji="1" lang="en-US" altLang="zh-CN" sz="2400">
                      <a:solidFill>
                        <a:srgbClr val="FFFFFF"/>
                      </a:solidFill>
                      <a:latin typeface="Times New Roman" panose="02020603050405020304" pitchFamily="18" charset="0"/>
                      <a:ea typeface="宋体" panose="02010600030101010101" pitchFamily="2" charset="-122"/>
                    </a:rPr>
                    <a:t>1   1   </a:t>
                  </a:r>
                  <a:r>
                    <a:rPr kumimoji="1" lang="en-US" altLang="zh-CN" sz="2400">
                      <a:solidFill>
                        <a:srgbClr val="FFFFFF"/>
                      </a:solidFill>
                      <a:latin typeface="宋体" panose="02010600030101010101" pitchFamily="2" charset="-122"/>
                      <a:ea typeface="宋体" panose="02010600030101010101" pitchFamily="2" charset="-122"/>
                    </a:rPr>
                    <a:t>0  1</a:t>
                  </a:r>
                </a:p>
              </p:txBody>
            </p:sp>
            <p:sp>
              <p:nvSpPr>
                <p:cNvPr id="547873" name="Rectangle 33">
                  <a:extLst>
                    <a:ext uri="{FF2B5EF4-FFF2-40B4-BE49-F238E27FC236}">
                      <a16:creationId xmlns:a16="http://schemas.microsoft.com/office/drawing/2014/main" id="{6D241011-6EC0-B146-85C0-FBAE672ADEAC}"/>
                    </a:ext>
                  </a:extLst>
                </p:cNvPr>
                <p:cNvSpPr>
                  <a:spLocks noChangeArrowheads="1"/>
                </p:cNvSpPr>
                <p:nvPr/>
              </p:nvSpPr>
              <p:spPr bwMode="auto">
                <a:xfrm>
                  <a:off x="4368" y="2628"/>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0    0   0   0    0</a:t>
                  </a:r>
                </a:p>
              </p:txBody>
            </p:sp>
            <p:sp>
              <p:nvSpPr>
                <p:cNvPr id="547874" name="Rectangle 34">
                  <a:extLst>
                    <a:ext uri="{FF2B5EF4-FFF2-40B4-BE49-F238E27FC236}">
                      <a16:creationId xmlns:a16="http://schemas.microsoft.com/office/drawing/2014/main" id="{FF97C186-F2C9-874F-8F62-CF95FB9AA38C}"/>
                    </a:ext>
                  </a:extLst>
                </p:cNvPr>
                <p:cNvSpPr>
                  <a:spLocks noChangeArrowheads="1"/>
                </p:cNvSpPr>
                <p:nvPr/>
              </p:nvSpPr>
              <p:spPr bwMode="auto">
                <a:xfrm>
                  <a:off x="4368" y="2856"/>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0    0   0   1    </a:t>
                  </a:r>
                  <a:r>
                    <a:rPr kumimoji="1" lang="en-US" altLang="zh-CN" sz="2400">
                      <a:solidFill>
                        <a:srgbClr val="FFFFFF"/>
                      </a:solidFill>
                      <a:latin typeface="宋体" panose="02010600030101010101" pitchFamily="2" charset="-122"/>
                      <a:ea typeface="宋体" panose="02010600030101010101" pitchFamily="2" charset="-122"/>
                    </a:rPr>
                    <a:t>1</a:t>
                  </a:r>
                </a:p>
              </p:txBody>
            </p:sp>
            <p:sp>
              <p:nvSpPr>
                <p:cNvPr id="547875" name="Rectangle 35">
                  <a:extLst>
                    <a:ext uri="{FF2B5EF4-FFF2-40B4-BE49-F238E27FC236}">
                      <a16:creationId xmlns:a16="http://schemas.microsoft.com/office/drawing/2014/main" id="{E506D7F8-E01C-2A4C-9238-A87AF3101C42}"/>
                    </a:ext>
                  </a:extLst>
                </p:cNvPr>
                <p:cNvSpPr>
                  <a:spLocks noChangeArrowheads="1"/>
                </p:cNvSpPr>
                <p:nvPr/>
              </p:nvSpPr>
              <p:spPr bwMode="auto">
                <a:xfrm>
                  <a:off x="4368" y="3088"/>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宋体" panose="02010600030101010101" pitchFamily="2" charset="-122"/>
                      <a:ea typeface="宋体" panose="02010600030101010101" pitchFamily="2" charset="-122"/>
                    </a:rPr>
                    <a:t>1  </a:t>
                  </a:r>
                  <a:r>
                    <a:rPr kumimoji="1" lang="en-US" altLang="zh-CN" sz="2400">
                      <a:solidFill>
                        <a:srgbClr val="FFFFFF"/>
                      </a:solidFill>
                      <a:latin typeface="Times New Roman" panose="02020603050405020304" pitchFamily="18" charset="0"/>
                      <a:ea typeface="宋体" panose="02010600030101010101" pitchFamily="2" charset="-122"/>
                    </a:rPr>
                    <a:t>1   0   0    0</a:t>
                  </a:r>
                </a:p>
              </p:txBody>
            </p:sp>
            <p:sp>
              <p:nvSpPr>
                <p:cNvPr id="547876" name="AutoShape 36">
                  <a:extLst>
                    <a:ext uri="{FF2B5EF4-FFF2-40B4-BE49-F238E27FC236}">
                      <a16:creationId xmlns:a16="http://schemas.microsoft.com/office/drawing/2014/main" id="{8C0DA9BB-4D5E-404E-A159-FD5E7436BA2C}"/>
                    </a:ext>
                  </a:extLst>
                </p:cNvPr>
                <p:cNvSpPr>
                  <a:spLocks/>
                </p:cNvSpPr>
                <p:nvPr/>
              </p:nvSpPr>
              <p:spPr bwMode="auto">
                <a:xfrm>
                  <a:off x="4320" y="2412"/>
                  <a:ext cx="45" cy="1111"/>
                </a:xfrm>
                <a:prstGeom prst="leftBracket">
                  <a:avLst>
                    <a:gd name="adj" fmla="val 20574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7877" name="AutoShape 37">
                  <a:extLst>
                    <a:ext uri="{FF2B5EF4-FFF2-40B4-BE49-F238E27FC236}">
                      <a16:creationId xmlns:a16="http://schemas.microsoft.com/office/drawing/2014/main" id="{8FC2042E-DE09-4C44-97E5-8427715B7E6A}"/>
                    </a:ext>
                  </a:extLst>
                </p:cNvPr>
                <p:cNvSpPr>
                  <a:spLocks/>
                </p:cNvSpPr>
                <p:nvPr/>
              </p:nvSpPr>
              <p:spPr bwMode="auto">
                <a:xfrm>
                  <a:off x="5603" y="2400"/>
                  <a:ext cx="45" cy="1111"/>
                </a:xfrm>
                <a:prstGeom prst="rightBracket">
                  <a:avLst>
                    <a:gd name="adj" fmla="val 20574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7878" name="Rectangle 38">
                  <a:extLst>
                    <a:ext uri="{FF2B5EF4-FFF2-40B4-BE49-F238E27FC236}">
                      <a16:creationId xmlns:a16="http://schemas.microsoft.com/office/drawing/2014/main" id="{811E54FE-921D-584E-80AC-72D0B6B41787}"/>
                    </a:ext>
                  </a:extLst>
                </p:cNvPr>
                <p:cNvSpPr>
                  <a:spLocks noChangeArrowheads="1"/>
                </p:cNvSpPr>
                <p:nvPr/>
              </p:nvSpPr>
              <p:spPr bwMode="auto">
                <a:xfrm>
                  <a:off x="4368" y="3308"/>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宋体" panose="02010600030101010101" pitchFamily="2" charset="-122"/>
                      <a:ea typeface="宋体" panose="02010600030101010101" pitchFamily="2" charset="-122"/>
                    </a:rPr>
                    <a:t>0  </a:t>
                  </a:r>
                  <a:r>
                    <a:rPr kumimoji="1" lang="en-US" altLang="zh-CN" sz="2400">
                      <a:solidFill>
                        <a:srgbClr val="FFFFFF"/>
                      </a:solidFill>
                      <a:latin typeface="Times New Roman" panose="02020603050405020304" pitchFamily="18" charset="0"/>
                      <a:ea typeface="宋体" panose="02010600030101010101" pitchFamily="2" charset="-122"/>
                    </a:rPr>
                    <a:t>0   </a:t>
                  </a:r>
                  <a:r>
                    <a:rPr kumimoji="1" lang="en-US" altLang="zh-CN" sz="2400">
                      <a:solidFill>
                        <a:srgbClr val="FFFFFF"/>
                      </a:solidFill>
                      <a:latin typeface="宋体" panose="02010600030101010101" pitchFamily="2" charset="-122"/>
                      <a:ea typeface="宋体" panose="02010600030101010101" pitchFamily="2" charset="-122"/>
                    </a:rPr>
                    <a:t>0</a:t>
                  </a:r>
                  <a:r>
                    <a:rPr kumimoji="1" lang="en-US" altLang="zh-CN" sz="2400">
                      <a:solidFill>
                        <a:srgbClr val="FFFFFF"/>
                      </a:solidFill>
                      <a:latin typeface="Times New Roman" panose="02020603050405020304" pitchFamily="18" charset="0"/>
                      <a:ea typeface="宋体" panose="02010600030101010101" pitchFamily="2" charset="-122"/>
                    </a:rPr>
                    <a:t>   1    0</a:t>
                  </a:r>
                </a:p>
              </p:txBody>
            </p:sp>
            <p:sp>
              <p:nvSpPr>
                <p:cNvPr id="547879" name="Line 39">
                  <a:extLst>
                    <a:ext uri="{FF2B5EF4-FFF2-40B4-BE49-F238E27FC236}">
                      <a16:creationId xmlns:a16="http://schemas.microsoft.com/office/drawing/2014/main" id="{3C34B4FB-F29C-3D4B-B410-78708FEE43A2}"/>
                    </a:ext>
                  </a:extLst>
                </p:cNvPr>
                <p:cNvSpPr>
                  <a:spLocks noChangeShapeType="1"/>
                </p:cNvSpPr>
                <p:nvPr/>
              </p:nvSpPr>
              <p:spPr bwMode="auto">
                <a:xfrm>
                  <a:off x="4416" y="2448"/>
                  <a:ext cx="1152" cy="1008"/>
                </a:xfrm>
                <a:prstGeom prst="line">
                  <a:avLst/>
                </a:prstGeom>
                <a:noFill/>
                <a:ln w="28575">
                  <a:solidFill>
                    <a:schemeClr val="hlink"/>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547880" name="Rectangle 40">
            <a:extLst>
              <a:ext uri="{FF2B5EF4-FFF2-40B4-BE49-F238E27FC236}">
                <a16:creationId xmlns:a16="http://schemas.microsoft.com/office/drawing/2014/main" id="{5E88D65D-026A-0F45-956D-05A060D9D549}"/>
              </a:ext>
            </a:extLst>
          </p:cNvPr>
          <p:cNvSpPr>
            <a:spLocks noChangeArrowheads="1"/>
          </p:cNvSpPr>
          <p:nvPr/>
        </p:nvSpPr>
        <p:spPr bwMode="auto">
          <a:xfrm>
            <a:off x="1676401" y="3141663"/>
            <a:ext cx="8812213"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1623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91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3600" b="1">
                <a:solidFill>
                  <a:srgbClr val="FFFF00"/>
                </a:solidFill>
              </a:rPr>
              <a:t>(2)  </a:t>
            </a:r>
            <a:r>
              <a:rPr lang="zh-CN" altLang="en-US" sz="3600" b="1">
                <a:solidFill>
                  <a:srgbClr val="FFFF00"/>
                </a:solidFill>
              </a:rPr>
              <a:t>带权图的邻接矩阵</a:t>
            </a:r>
          </a:p>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有向带权图</a:t>
            </a:r>
            <a:r>
              <a:rPr lang="en-US" altLang="zh-CN" sz="2800" b="1">
                <a:solidFill>
                  <a:srgbClr val="FFFFFF"/>
                </a:solidFill>
              </a:rPr>
              <a:t>G=(V</a:t>
            </a:r>
            <a:r>
              <a:rPr lang="zh-CN" altLang="en-US" sz="2800" b="1">
                <a:solidFill>
                  <a:srgbClr val="FFFFFF"/>
                </a:solidFill>
              </a:rPr>
              <a:t>，</a:t>
            </a:r>
            <a:r>
              <a:rPr lang="en-US" altLang="zh-CN" sz="2800" b="1">
                <a:solidFill>
                  <a:srgbClr val="FFFFFF"/>
                </a:solidFill>
              </a:rPr>
              <a:t>E)</a:t>
            </a:r>
            <a:r>
              <a:rPr lang="zh-CN" altLang="en-US" sz="2800" b="1">
                <a:solidFill>
                  <a:srgbClr val="FFFFFF"/>
                </a:solidFill>
              </a:rPr>
              <a:t>的邻接矩阵如图</a:t>
            </a:r>
            <a:r>
              <a:rPr lang="en-US" altLang="zh-CN" sz="2800" b="1">
                <a:solidFill>
                  <a:srgbClr val="FFFFFF"/>
                </a:solidFill>
              </a:rPr>
              <a:t>7-8</a:t>
            </a:r>
            <a:r>
              <a:rPr lang="zh-CN" altLang="en-US" sz="2800" b="1">
                <a:solidFill>
                  <a:srgbClr val="FFFFFF"/>
                </a:solidFill>
              </a:rPr>
              <a:t>所示。其元素的定义如下：</a:t>
            </a:r>
          </a:p>
        </p:txBody>
      </p:sp>
      <p:grpSp>
        <p:nvGrpSpPr>
          <p:cNvPr id="547881" name="Group 41">
            <a:extLst>
              <a:ext uri="{FF2B5EF4-FFF2-40B4-BE49-F238E27FC236}">
                <a16:creationId xmlns:a16="http://schemas.microsoft.com/office/drawing/2014/main" id="{34FB969A-67A8-C549-ABDF-6DAB2D92D5B7}"/>
              </a:ext>
            </a:extLst>
          </p:cNvPr>
          <p:cNvGrpSpPr>
            <a:grpSpLocks/>
          </p:cNvGrpSpPr>
          <p:nvPr/>
        </p:nvGrpSpPr>
        <p:grpSpPr bwMode="auto">
          <a:xfrm>
            <a:off x="1746250" y="4941888"/>
            <a:ext cx="8382000" cy="1223962"/>
            <a:chOff x="140" y="3113"/>
            <a:chExt cx="5280" cy="771"/>
          </a:xfrm>
        </p:grpSpPr>
        <p:grpSp>
          <p:nvGrpSpPr>
            <p:cNvPr id="547882" name="Group 42">
              <a:extLst>
                <a:ext uri="{FF2B5EF4-FFF2-40B4-BE49-F238E27FC236}">
                  <a16:creationId xmlns:a16="http://schemas.microsoft.com/office/drawing/2014/main" id="{319D7B4F-6398-3E41-B76E-85A2F24010E5}"/>
                </a:ext>
              </a:extLst>
            </p:cNvPr>
            <p:cNvGrpSpPr>
              <a:grpSpLocks/>
            </p:cNvGrpSpPr>
            <p:nvPr/>
          </p:nvGrpSpPr>
          <p:grpSpPr bwMode="auto">
            <a:xfrm>
              <a:off x="140" y="3113"/>
              <a:ext cx="5280" cy="771"/>
              <a:chOff x="49" y="3067"/>
              <a:chExt cx="5280" cy="771"/>
            </a:xfrm>
          </p:grpSpPr>
          <p:sp>
            <p:nvSpPr>
              <p:cNvPr id="547883" name="Rectangle 43">
                <a:extLst>
                  <a:ext uri="{FF2B5EF4-FFF2-40B4-BE49-F238E27FC236}">
                    <a16:creationId xmlns:a16="http://schemas.microsoft.com/office/drawing/2014/main" id="{BD9BE281-2C8A-D745-9BEA-218DC13A079A}"/>
                  </a:ext>
                </a:extLst>
              </p:cNvPr>
              <p:cNvSpPr>
                <a:spLocks noChangeArrowheads="1"/>
              </p:cNvSpPr>
              <p:nvPr/>
            </p:nvSpPr>
            <p:spPr bwMode="auto">
              <a:xfrm>
                <a:off x="977" y="3067"/>
                <a:ext cx="435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w</a:t>
                </a:r>
                <a:r>
                  <a:rPr kumimoji="1" lang="en-US" altLang="zh-CN" sz="2800" b="1" baseline="-18000">
                    <a:solidFill>
                      <a:srgbClr val="FFFFFF"/>
                    </a:solidFill>
                    <a:latin typeface="Times New Roman" panose="02020603050405020304" pitchFamily="18" charset="0"/>
                    <a:ea typeface="宋体" panose="02010600030101010101" pitchFamily="2" charset="-122"/>
                  </a:rPr>
                  <a:t>ij   </a:t>
                </a:r>
                <a:r>
                  <a:rPr kumimoji="1" lang="en-US" altLang="zh-CN" sz="2800" b="1">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若</a:t>
                </a:r>
                <a:r>
                  <a:rPr kumimoji="1" lang="en-US" altLang="zh-CN" sz="2800" b="1">
                    <a:solidFill>
                      <a:srgbClr val="FFFFFF"/>
                    </a:solidFill>
                    <a:latin typeface="Times New Roman" panose="02020603050405020304" pitchFamily="18" charset="0"/>
                    <a:ea typeface="宋体" panose="02010600030101010101" pitchFamily="2" charset="-122"/>
                  </a:rPr>
                  <a:t>&lt;v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&gt;</a:t>
                </a:r>
                <a:r>
                  <a:rPr kumimoji="1" lang="en-US" altLang="zh-CN" sz="2800" b="1">
                    <a:solidFill>
                      <a:srgbClr val="FFFFFF"/>
                    </a:solidFill>
                    <a:latin typeface="楷体_GB2312" pitchFamily="49" charset="-122"/>
                    <a:ea typeface="楷体_GB2312" pitchFamily="49" charset="-122"/>
                    <a:sym typeface="Symbol" pitchFamily="2" charset="2"/>
                  </a:rPr>
                  <a:t></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r>
                  <a:rPr kumimoji="1" lang="zh-CN" altLang="en-US" sz="2800" b="1">
                    <a:solidFill>
                      <a:srgbClr val="FFFFFF"/>
                    </a:solidFill>
                    <a:latin typeface="Times New Roman" panose="02020603050405020304" pitchFamily="18" charset="0"/>
                    <a:ea typeface="宋体" panose="02010600030101010101" pitchFamily="2" charset="-122"/>
                  </a:rPr>
                  <a:t>，即</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zh-CN" altLang="en-US" sz="2800" b="1">
                    <a:solidFill>
                      <a:srgbClr val="FFFFFF"/>
                    </a:solidFill>
                    <a:latin typeface="Times New Roman" panose="02020603050405020304" pitchFamily="18" charset="0"/>
                    <a:ea typeface="宋体" panose="02010600030101010101" pitchFamily="2" charset="-122"/>
                  </a:rPr>
                  <a:t>邻接，权值为</a:t>
                </a:r>
                <a:r>
                  <a:rPr kumimoji="1" lang="en-US" altLang="zh-CN" sz="2800" b="1">
                    <a:solidFill>
                      <a:srgbClr val="FFFFFF"/>
                    </a:solidFill>
                    <a:latin typeface="Times New Roman" panose="02020603050405020304" pitchFamily="18" charset="0"/>
                    <a:ea typeface="宋体" panose="02010600030101010101" pitchFamily="2" charset="-122"/>
                  </a:rPr>
                  <a:t>w</a:t>
                </a:r>
                <a:r>
                  <a:rPr kumimoji="1" lang="en-US" altLang="zh-CN" sz="2800" b="1" baseline="-18000">
                    <a:solidFill>
                      <a:srgbClr val="FFFFFF"/>
                    </a:solidFill>
                    <a:latin typeface="Times New Roman" panose="02020603050405020304" pitchFamily="18" charset="0"/>
                    <a:ea typeface="宋体" panose="02010600030101010101" pitchFamily="2" charset="-122"/>
                  </a:rPr>
                  <a:t>ij</a:t>
                </a:r>
              </a:p>
            </p:txBody>
          </p:sp>
          <p:sp>
            <p:nvSpPr>
              <p:cNvPr id="547884" name="Rectangle 44">
                <a:extLst>
                  <a:ext uri="{FF2B5EF4-FFF2-40B4-BE49-F238E27FC236}">
                    <a16:creationId xmlns:a16="http://schemas.microsoft.com/office/drawing/2014/main" id="{A4FDDCA6-A944-9C47-B0D0-953E385C524C}"/>
                  </a:ext>
                </a:extLst>
              </p:cNvPr>
              <p:cNvSpPr>
                <a:spLocks noChangeArrowheads="1"/>
              </p:cNvSpPr>
              <p:nvPr/>
            </p:nvSpPr>
            <p:spPr bwMode="auto">
              <a:xfrm>
                <a:off x="977" y="3543"/>
                <a:ext cx="3469"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宋体" panose="02010600030101010101" pitchFamily="2" charset="-122"/>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  若</a:t>
                </a:r>
                <a:r>
                  <a:rPr kumimoji="1" lang="en-US" altLang="zh-CN" sz="2800" b="1">
                    <a:solidFill>
                      <a:srgbClr val="FFFFFF"/>
                    </a:solidFill>
                    <a:latin typeface="Times New Roman" panose="02020603050405020304" pitchFamily="18" charset="0"/>
                    <a:ea typeface="宋体" panose="02010600030101010101" pitchFamily="2" charset="-122"/>
                  </a:rPr>
                  <a:t>&lt;v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rPr>
                  <a:t>&gt;</a:t>
                </a:r>
                <a:r>
                  <a:rPr kumimoji="1" lang="en-US" altLang="zh-CN" sz="2800" b="1">
                    <a:solidFill>
                      <a:srgbClr val="FFFFFF"/>
                    </a:solidFill>
                    <a:latin typeface="楷体_GB2312" pitchFamily="49" charset="-122"/>
                    <a:ea typeface="楷体_GB2312" pitchFamily="49" charset="-122"/>
                    <a:sym typeface="Symbol" pitchFamily="2" charset="2"/>
                  </a:rPr>
                  <a:t></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E</a:t>
                </a:r>
                <a:r>
                  <a:rPr kumimoji="1" lang="zh-CN" altLang="en-US" sz="2800" b="1">
                    <a:solidFill>
                      <a:srgbClr val="FFFFFF"/>
                    </a:solidFill>
                    <a:latin typeface="Times New Roman" panose="02020603050405020304" pitchFamily="18" charset="0"/>
                    <a:ea typeface="宋体" panose="02010600030101010101" pitchFamily="2" charset="-122"/>
                  </a:rPr>
                  <a:t>，即</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8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rPr>
                  <a:t> , v</a:t>
                </a:r>
                <a:r>
                  <a:rPr kumimoji="1" lang="en-US" altLang="zh-CN" sz="2800" b="1" baseline="-18000">
                    <a:solidFill>
                      <a:srgbClr val="FFFFFF"/>
                    </a:solidFill>
                    <a:latin typeface="Times New Roman" panose="02020603050405020304" pitchFamily="18" charset="0"/>
                    <a:ea typeface="宋体" panose="02010600030101010101" pitchFamily="2" charset="-122"/>
                  </a:rPr>
                  <a:t>j</a:t>
                </a:r>
                <a:r>
                  <a:rPr kumimoji="1" lang="zh-CN" altLang="en-US" sz="2800" b="1">
                    <a:solidFill>
                      <a:srgbClr val="FFFFFF"/>
                    </a:solidFill>
                    <a:latin typeface="Times New Roman" panose="02020603050405020304" pitchFamily="18" charset="0"/>
                    <a:ea typeface="宋体" panose="02010600030101010101" pitchFamily="2" charset="-122"/>
                  </a:rPr>
                  <a:t>不邻接时</a:t>
                </a:r>
              </a:p>
            </p:txBody>
          </p:sp>
          <p:sp>
            <p:nvSpPr>
              <p:cNvPr id="547885" name="Rectangle 45">
                <a:extLst>
                  <a:ext uri="{FF2B5EF4-FFF2-40B4-BE49-F238E27FC236}">
                    <a16:creationId xmlns:a16="http://schemas.microsoft.com/office/drawing/2014/main" id="{C6ACE968-C20E-5A4A-BC79-E1EAAC809EC5}"/>
                  </a:ext>
                </a:extLst>
              </p:cNvPr>
              <p:cNvSpPr>
                <a:spLocks noChangeArrowheads="1"/>
              </p:cNvSpPr>
              <p:nvPr/>
            </p:nvSpPr>
            <p:spPr bwMode="auto">
              <a:xfrm>
                <a:off x="49" y="3332"/>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A[i][j]=</a:t>
                </a:r>
              </a:p>
            </p:txBody>
          </p:sp>
          <p:sp>
            <p:nvSpPr>
              <p:cNvPr id="547886" name="AutoShape 46">
                <a:extLst>
                  <a:ext uri="{FF2B5EF4-FFF2-40B4-BE49-F238E27FC236}">
                    <a16:creationId xmlns:a16="http://schemas.microsoft.com/office/drawing/2014/main" id="{EA16C44A-95ED-CF48-972F-5E017BCC4C16}"/>
                  </a:ext>
                </a:extLst>
              </p:cNvPr>
              <p:cNvSpPr>
                <a:spLocks/>
              </p:cNvSpPr>
              <p:nvPr/>
            </p:nvSpPr>
            <p:spPr bwMode="auto">
              <a:xfrm>
                <a:off x="881" y="3243"/>
                <a:ext cx="91" cy="453"/>
              </a:xfrm>
              <a:prstGeom prst="leftBrace">
                <a:avLst>
                  <a:gd name="adj1" fmla="val 41484"/>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47887" name="Line 47">
              <a:extLst>
                <a:ext uri="{FF2B5EF4-FFF2-40B4-BE49-F238E27FC236}">
                  <a16:creationId xmlns:a16="http://schemas.microsoft.com/office/drawing/2014/main" id="{85A837C2-3F56-5D4A-8275-7BBB67738F7D}"/>
                </a:ext>
              </a:extLst>
            </p:cNvPr>
            <p:cNvSpPr>
              <a:spLocks noChangeShapeType="1"/>
            </p:cNvSpPr>
            <p:nvPr/>
          </p:nvSpPr>
          <p:spPr bwMode="auto">
            <a:xfrm flipH="1">
              <a:off x="2488" y="3678"/>
              <a:ext cx="68" cy="18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26827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48866" name="Group 2">
            <a:extLst>
              <a:ext uri="{FF2B5EF4-FFF2-40B4-BE49-F238E27FC236}">
                <a16:creationId xmlns:a16="http://schemas.microsoft.com/office/drawing/2014/main" id="{4FADB38D-698C-BE44-BA4C-9F16A078C950}"/>
              </a:ext>
            </a:extLst>
          </p:cNvPr>
          <p:cNvGrpSpPr>
            <a:grpSpLocks/>
          </p:cNvGrpSpPr>
          <p:nvPr/>
        </p:nvGrpSpPr>
        <p:grpSpPr bwMode="auto">
          <a:xfrm>
            <a:off x="2351088" y="-6350"/>
            <a:ext cx="6788150" cy="2787650"/>
            <a:chOff x="521" y="-4"/>
            <a:chExt cx="4276" cy="1756"/>
          </a:xfrm>
        </p:grpSpPr>
        <p:sp>
          <p:nvSpPr>
            <p:cNvPr id="548867" name="Rectangle 3">
              <a:extLst>
                <a:ext uri="{FF2B5EF4-FFF2-40B4-BE49-F238E27FC236}">
                  <a16:creationId xmlns:a16="http://schemas.microsoft.com/office/drawing/2014/main" id="{BE1DEC19-2C09-6B48-837C-1415AD91BEBF}"/>
                </a:ext>
              </a:extLst>
            </p:cNvPr>
            <p:cNvSpPr>
              <a:spLocks noChangeArrowheads="1"/>
            </p:cNvSpPr>
            <p:nvPr/>
          </p:nvSpPr>
          <p:spPr bwMode="auto">
            <a:xfrm>
              <a:off x="1680" y="1548"/>
              <a:ext cx="213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7-8  </a:t>
              </a:r>
              <a:r>
                <a:rPr kumimoji="1" lang="zh-CN" altLang="en-US" sz="2000" b="1">
                  <a:solidFill>
                    <a:srgbClr val="FFFFFF"/>
                  </a:solidFill>
                  <a:latin typeface="Times New Roman" panose="02020603050405020304" pitchFamily="18" charset="0"/>
                  <a:ea typeface="宋体" panose="02010600030101010101" pitchFamily="2" charset="-122"/>
                </a:rPr>
                <a:t>带权有向图的数组存储</a:t>
              </a:r>
            </a:p>
          </p:txBody>
        </p:sp>
        <p:grpSp>
          <p:nvGrpSpPr>
            <p:cNvPr id="548868" name="Group 4">
              <a:extLst>
                <a:ext uri="{FF2B5EF4-FFF2-40B4-BE49-F238E27FC236}">
                  <a16:creationId xmlns:a16="http://schemas.microsoft.com/office/drawing/2014/main" id="{37CEF943-CAA1-FD40-9D7D-1B282618BB77}"/>
                </a:ext>
              </a:extLst>
            </p:cNvPr>
            <p:cNvGrpSpPr>
              <a:grpSpLocks/>
            </p:cNvGrpSpPr>
            <p:nvPr/>
          </p:nvGrpSpPr>
          <p:grpSpPr bwMode="auto">
            <a:xfrm>
              <a:off x="2067" y="-4"/>
              <a:ext cx="1043" cy="1436"/>
              <a:chOff x="2067" y="-4"/>
              <a:chExt cx="1043" cy="1436"/>
            </a:xfrm>
          </p:grpSpPr>
          <p:sp>
            <p:nvSpPr>
              <p:cNvPr id="548869" name="Rectangle 5">
                <a:extLst>
                  <a:ext uri="{FF2B5EF4-FFF2-40B4-BE49-F238E27FC236}">
                    <a16:creationId xmlns:a16="http://schemas.microsoft.com/office/drawing/2014/main" id="{D1D807EA-EB82-F847-BFFA-694E3B71C16C}"/>
                  </a:ext>
                </a:extLst>
              </p:cNvPr>
              <p:cNvSpPr>
                <a:spLocks noChangeArrowheads="1"/>
              </p:cNvSpPr>
              <p:nvPr/>
            </p:nvSpPr>
            <p:spPr bwMode="auto">
              <a:xfrm>
                <a:off x="2067" y="1228"/>
                <a:ext cx="104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顶点矩阵</a:t>
                </a:r>
              </a:p>
            </p:txBody>
          </p:sp>
          <p:grpSp>
            <p:nvGrpSpPr>
              <p:cNvPr id="548870" name="Group 6">
                <a:extLst>
                  <a:ext uri="{FF2B5EF4-FFF2-40B4-BE49-F238E27FC236}">
                    <a16:creationId xmlns:a16="http://schemas.microsoft.com/office/drawing/2014/main" id="{0EDA1D3E-B3FF-5348-AB80-0021E9AAEB92}"/>
                  </a:ext>
                </a:extLst>
              </p:cNvPr>
              <p:cNvGrpSpPr>
                <a:grpSpLocks/>
              </p:cNvGrpSpPr>
              <p:nvPr/>
            </p:nvGrpSpPr>
            <p:grpSpPr bwMode="auto">
              <a:xfrm>
                <a:off x="2333" y="-4"/>
                <a:ext cx="453" cy="1134"/>
                <a:chOff x="2234" y="2196"/>
                <a:chExt cx="453" cy="1160"/>
              </a:xfrm>
            </p:grpSpPr>
            <p:sp>
              <p:nvSpPr>
                <p:cNvPr id="548871" name="Rectangle 7">
                  <a:extLst>
                    <a:ext uri="{FF2B5EF4-FFF2-40B4-BE49-F238E27FC236}">
                      <a16:creationId xmlns:a16="http://schemas.microsoft.com/office/drawing/2014/main" id="{EE5B37B1-34A3-164D-BD2B-8A50C9654550}"/>
                    </a:ext>
                  </a:extLst>
                </p:cNvPr>
                <p:cNvSpPr>
                  <a:spLocks noChangeArrowheads="1"/>
                </p:cNvSpPr>
                <p:nvPr/>
              </p:nvSpPr>
              <p:spPr bwMode="auto">
                <a:xfrm>
                  <a:off x="2234" y="2196"/>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vexs</a:t>
                  </a:r>
                </a:p>
              </p:txBody>
            </p:sp>
            <p:sp>
              <p:nvSpPr>
                <p:cNvPr id="548872" name="Rectangle 8">
                  <a:extLst>
                    <a:ext uri="{FF2B5EF4-FFF2-40B4-BE49-F238E27FC236}">
                      <a16:creationId xmlns:a16="http://schemas.microsoft.com/office/drawing/2014/main" id="{1A53B4AF-C0F9-AE48-9647-76C1EF70E4AA}"/>
                    </a:ext>
                  </a:extLst>
                </p:cNvPr>
                <p:cNvSpPr>
                  <a:spLocks noChangeArrowheads="1"/>
                </p:cNvSpPr>
                <p:nvPr/>
              </p:nvSpPr>
              <p:spPr bwMode="auto">
                <a:xfrm>
                  <a:off x="2292" y="2444"/>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48873" name="Rectangle 9">
                  <a:extLst>
                    <a:ext uri="{FF2B5EF4-FFF2-40B4-BE49-F238E27FC236}">
                      <a16:creationId xmlns:a16="http://schemas.microsoft.com/office/drawing/2014/main" id="{341499BC-A6B2-2B48-B641-30D62E657129}"/>
                    </a:ext>
                  </a:extLst>
                </p:cNvPr>
                <p:cNvSpPr>
                  <a:spLocks noChangeArrowheads="1"/>
                </p:cNvSpPr>
                <p:nvPr/>
              </p:nvSpPr>
              <p:spPr bwMode="auto">
                <a:xfrm>
                  <a:off x="2295" y="2623"/>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48874" name="Rectangle 10">
                  <a:extLst>
                    <a:ext uri="{FF2B5EF4-FFF2-40B4-BE49-F238E27FC236}">
                      <a16:creationId xmlns:a16="http://schemas.microsoft.com/office/drawing/2014/main" id="{F5706B5D-691D-264C-B96D-EF31A6AC1E93}"/>
                    </a:ext>
                  </a:extLst>
                </p:cNvPr>
                <p:cNvSpPr>
                  <a:spLocks noChangeArrowheads="1"/>
                </p:cNvSpPr>
                <p:nvPr/>
              </p:nvSpPr>
              <p:spPr bwMode="auto">
                <a:xfrm>
                  <a:off x="2295" y="2807"/>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48875" name="Rectangle 11">
                  <a:extLst>
                    <a:ext uri="{FF2B5EF4-FFF2-40B4-BE49-F238E27FC236}">
                      <a16:creationId xmlns:a16="http://schemas.microsoft.com/office/drawing/2014/main" id="{51348541-ED5E-6B45-A475-7AB68B13A56E}"/>
                    </a:ext>
                  </a:extLst>
                </p:cNvPr>
                <p:cNvSpPr>
                  <a:spLocks noChangeArrowheads="1"/>
                </p:cNvSpPr>
                <p:nvPr/>
              </p:nvSpPr>
              <p:spPr bwMode="auto">
                <a:xfrm>
                  <a:off x="2295" y="2991"/>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48876" name="Rectangle 12">
                  <a:extLst>
                    <a:ext uri="{FF2B5EF4-FFF2-40B4-BE49-F238E27FC236}">
                      <a16:creationId xmlns:a16="http://schemas.microsoft.com/office/drawing/2014/main" id="{428DB5B4-E5B1-E148-97CE-5B216FF46B08}"/>
                    </a:ext>
                  </a:extLst>
                </p:cNvPr>
                <p:cNvSpPr>
                  <a:spLocks noChangeArrowheads="1"/>
                </p:cNvSpPr>
                <p:nvPr/>
              </p:nvSpPr>
              <p:spPr bwMode="auto">
                <a:xfrm>
                  <a:off x="2298" y="3175"/>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grpSp>
        </p:grpSp>
        <p:grpSp>
          <p:nvGrpSpPr>
            <p:cNvPr id="548877" name="Group 13">
              <a:extLst>
                <a:ext uri="{FF2B5EF4-FFF2-40B4-BE49-F238E27FC236}">
                  <a16:creationId xmlns:a16="http://schemas.microsoft.com/office/drawing/2014/main" id="{B4EF4B5E-66C0-1541-B9C0-2EC147976984}"/>
                </a:ext>
              </a:extLst>
            </p:cNvPr>
            <p:cNvGrpSpPr>
              <a:grpSpLocks/>
            </p:cNvGrpSpPr>
            <p:nvPr/>
          </p:nvGrpSpPr>
          <p:grpSpPr bwMode="auto">
            <a:xfrm>
              <a:off x="3312" y="84"/>
              <a:ext cx="1485" cy="1360"/>
              <a:chOff x="3312" y="84"/>
              <a:chExt cx="1485" cy="1360"/>
            </a:xfrm>
          </p:grpSpPr>
          <p:sp>
            <p:nvSpPr>
              <p:cNvPr id="548878" name="Rectangle 14">
                <a:extLst>
                  <a:ext uri="{FF2B5EF4-FFF2-40B4-BE49-F238E27FC236}">
                    <a16:creationId xmlns:a16="http://schemas.microsoft.com/office/drawing/2014/main" id="{B65A742D-3E1F-5846-AC3F-FDD84DBFC1FD}"/>
                  </a:ext>
                </a:extLst>
              </p:cNvPr>
              <p:cNvSpPr>
                <a:spLocks noChangeArrowheads="1"/>
              </p:cNvSpPr>
              <p:nvPr/>
            </p:nvSpPr>
            <p:spPr bwMode="auto">
              <a:xfrm>
                <a:off x="3495" y="1240"/>
                <a:ext cx="10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邻接矩阵</a:t>
                </a:r>
              </a:p>
            </p:txBody>
          </p:sp>
          <p:grpSp>
            <p:nvGrpSpPr>
              <p:cNvPr id="548879" name="Group 15">
                <a:extLst>
                  <a:ext uri="{FF2B5EF4-FFF2-40B4-BE49-F238E27FC236}">
                    <a16:creationId xmlns:a16="http://schemas.microsoft.com/office/drawing/2014/main" id="{5B00BBF2-99B8-BC45-A4C3-1781A5766EAC}"/>
                  </a:ext>
                </a:extLst>
              </p:cNvPr>
              <p:cNvGrpSpPr>
                <a:grpSpLocks/>
              </p:cNvGrpSpPr>
              <p:nvPr/>
            </p:nvGrpSpPr>
            <p:grpSpPr bwMode="auto">
              <a:xfrm>
                <a:off x="3312" y="84"/>
                <a:ext cx="1485" cy="1135"/>
                <a:chOff x="3459" y="2220"/>
                <a:chExt cx="1485" cy="1135"/>
              </a:xfrm>
            </p:grpSpPr>
            <p:sp>
              <p:nvSpPr>
                <p:cNvPr id="548880" name="Rectangle 16">
                  <a:extLst>
                    <a:ext uri="{FF2B5EF4-FFF2-40B4-BE49-F238E27FC236}">
                      <a16:creationId xmlns:a16="http://schemas.microsoft.com/office/drawing/2014/main" id="{2F64FB3B-7560-3A41-AB19-A0DBD90CDBE8}"/>
                    </a:ext>
                  </a:extLst>
                </p:cNvPr>
                <p:cNvSpPr>
                  <a:spLocks noChangeArrowheads="1"/>
                </p:cNvSpPr>
                <p:nvPr/>
              </p:nvSpPr>
              <p:spPr bwMode="auto">
                <a:xfrm>
                  <a:off x="3507" y="222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6    2   </a:t>
                  </a:r>
                  <a:r>
                    <a:rPr kumimoji="1" lang="en-US" altLang="zh-CN" sz="2400">
                      <a:solidFill>
                        <a:srgbClr val="FFFFFF"/>
                      </a:solidFill>
                      <a:latin typeface="宋体" panose="02010600030101010101" pitchFamily="2" charset="-122"/>
                      <a:ea typeface="宋体" panose="02010600030101010101" pitchFamily="2" charset="-122"/>
                    </a:rPr>
                    <a:t>∞ ∞</a:t>
                  </a:r>
                </a:p>
              </p:txBody>
            </p:sp>
            <p:sp>
              <p:nvSpPr>
                <p:cNvPr id="548881" name="Rectangle 17">
                  <a:extLst>
                    <a:ext uri="{FF2B5EF4-FFF2-40B4-BE49-F238E27FC236}">
                      <a16:creationId xmlns:a16="http://schemas.microsoft.com/office/drawing/2014/main" id="{E364A4E7-AE34-7340-B560-077C6078DB2D}"/>
                    </a:ext>
                  </a:extLst>
                </p:cNvPr>
                <p:cNvSpPr>
                  <a:spLocks noChangeArrowheads="1"/>
                </p:cNvSpPr>
                <p:nvPr/>
              </p:nvSpPr>
              <p:spPr bwMode="auto">
                <a:xfrm>
                  <a:off x="3507" y="246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宋体" panose="02010600030101010101" pitchFamily="2" charset="-122"/>
                      <a:ea typeface="宋体" panose="02010600030101010101" pitchFamily="2" charset="-122"/>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宋体" panose="02010600030101010101" pitchFamily="2" charset="-122"/>
                      <a:ea typeface="宋体" panose="02010600030101010101" pitchFamily="2" charset="-122"/>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48882" name="Rectangle 18">
                  <a:extLst>
                    <a:ext uri="{FF2B5EF4-FFF2-40B4-BE49-F238E27FC236}">
                      <a16:creationId xmlns:a16="http://schemas.microsoft.com/office/drawing/2014/main" id="{357F3E0E-BCC6-854E-9A02-B590DCD90142}"/>
                    </a:ext>
                  </a:extLst>
                </p:cNvPr>
                <p:cNvSpPr>
                  <a:spLocks noChangeArrowheads="1"/>
                </p:cNvSpPr>
                <p:nvPr/>
              </p:nvSpPr>
              <p:spPr bwMode="auto">
                <a:xfrm>
                  <a:off x="3507" y="2688"/>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宋体" panose="02010600030101010101" pitchFamily="2" charset="-122"/>
                      <a:ea typeface="宋体" panose="02010600030101010101" pitchFamily="2" charset="-122"/>
                    </a:rPr>
                    <a:t>∞</a:t>
                  </a:r>
                  <a:r>
                    <a:rPr kumimoji="1" lang="en-US" altLang="zh-CN" sz="2400">
                      <a:solidFill>
                        <a:srgbClr val="FFFFFF"/>
                      </a:solidFill>
                      <a:latin typeface="Times New Roman" panose="02020603050405020304" pitchFamily="18" charset="0"/>
                      <a:ea typeface="宋体" panose="02010600030101010101" pitchFamily="2" charset="-122"/>
                    </a:rPr>
                    <a:t>   1   </a:t>
                  </a:r>
                  <a:r>
                    <a:rPr kumimoji="1" lang="en-US" altLang="zh-CN" sz="2400">
                      <a:solidFill>
                        <a:srgbClr val="FFFFFF"/>
                      </a:solidFill>
                      <a:latin typeface="宋体" panose="02010600030101010101" pitchFamily="2" charset="-122"/>
                      <a:ea typeface="宋体" panose="02010600030101010101" pitchFamily="2" charset="-122"/>
                    </a:rPr>
                    <a:t>∞</a:t>
                  </a:r>
                </a:p>
              </p:txBody>
            </p:sp>
            <p:sp>
              <p:nvSpPr>
                <p:cNvPr id="548883" name="Rectangle 19">
                  <a:extLst>
                    <a:ext uri="{FF2B5EF4-FFF2-40B4-BE49-F238E27FC236}">
                      <a16:creationId xmlns:a16="http://schemas.microsoft.com/office/drawing/2014/main" id="{B7A34031-1908-3645-B079-4520FDFAF166}"/>
                    </a:ext>
                  </a:extLst>
                </p:cNvPr>
                <p:cNvSpPr>
                  <a:spLocks noChangeArrowheads="1"/>
                </p:cNvSpPr>
                <p:nvPr/>
              </p:nvSpPr>
              <p:spPr bwMode="auto">
                <a:xfrm>
                  <a:off x="3507" y="292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4 </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宋体" panose="02010600030101010101" pitchFamily="2" charset="-122"/>
                      <a:ea typeface="宋体" panose="02010600030101010101" pitchFamily="2" charset="-122"/>
                    </a:rPr>
                    <a:t>∞ ∞ </a:t>
                  </a:r>
                  <a:r>
                    <a:rPr kumimoji="1" lang="en-US" altLang="zh-CN" sz="2400">
                      <a:solidFill>
                        <a:srgbClr val="FFFFFF"/>
                      </a:solidFill>
                      <a:latin typeface="Times New Roman" panose="02020603050405020304" pitchFamily="18" charset="0"/>
                      <a:ea typeface="宋体" panose="02010600030101010101" pitchFamily="2" charset="-122"/>
                    </a:rPr>
                    <a:t> 5</a:t>
                  </a:r>
                </a:p>
              </p:txBody>
            </p:sp>
            <p:sp>
              <p:nvSpPr>
                <p:cNvPr id="548884" name="AutoShape 20">
                  <a:extLst>
                    <a:ext uri="{FF2B5EF4-FFF2-40B4-BE49-F238E27FC236}">
                      <a16:creationId xmlns:a16="http://schemas.microsoft.com/office/drawing/2014/main" id="{E62F601A-AD96-C44C-86EB-A39AE6179999}"/>
                    </a:ext>
                  </a:extLst>
                </p:cNvPr>
                <p:cNvSpPr>
                  <a:spLocks/>
                </p:cNvSpPr>
                <p:nvPr/>
              </p:nvSpPr>
              <p:spPr bwMode="auto">
                <a:xfrm>
                  <a:off x="3459" y="2244"/>
                  <a:ext cx="45" cy="1111"/>
                </a:xfrm>
                <a:prstGeom prst="leftBracket">
                  <a:avLst>
                    <a:gd name="adj" fmla="val 20574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8885" name="AutoShape 21">
                  <a:extLst>
                    <a:ext uri="{FF2B5EF4-FFF2-40B4-BE49-F238E27FC236}">
                      <a16:creationId xmlns:a16="http://schemas.microsoft.com/office/drawing/2014/main" id="{CE502BBE-F368-9943-82FA-71DCFEA9278B}"/>
                    </a:ext>
                  </a:extLst>
                </p:cNvPr>
                <p:cNvSpPr>
                  <a:spLocks/>
                </p:cNvSpPr>
                <p:nvPr/>
              </p:nvSpPr>
              <p:spPr bwMode="auto">
                <a:xfrm>
                  <a:off x="4899" y="2232"/>
                  <a:ext cx="45" cy="1111"/>
                </a:xfrm>
                <a:prstGeom prst="rightBracket">
                  <a:avLst>
                    <a:gd name="adj" fmla="val 20574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8886" name="Rectangle 22">
                  <a:extLst>
                    <a:ext uri="{FF2B5EF4-FFF2-40B4-BE49-F238E27FC236}">
                      <a16:creationId xmlns:a16="http://schemas.microsoft.com/office/drawing/2014/main" id="{7B0CB1D2-565E-A441-99A2-C67AA3154889}"/>
                    </a:ext>
                  </a:extLst>
                </p:cNvPr>
                <p:cNvSpPr>
                  <a:spLocks noChangeArrowheads="1"/>
                </p:cNvSpPr>
                <p:nvPr/>
              </p:nvSpPr>
              <p:spPr bwMode="auto">
                <a:xfrm>
                  <a:off x="3507" y="314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宋体" panose="02010600030101010101" pitchFamily="2" charset="-122"/>
                      <a:ea typeface="宋体" panose="02010600030101010101" pitchFamily="2" charset="-122"/>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宋体" panose="02010600030101010101" pitchFamily="2" charset="-122"/>
                      <a:ea typeface="宋体" panose="02010600030101010101" pitchFamily="2" charset="-122"/>
                    </a:rPr>
                    <a:t>∞ ∞ ∞</a:t>
                  </a:r>
                </a:p>
              </p:txBody>
            </p:sp>
          </p:grpSp>
        </p:grpSp>
        <p:grpSp>
          <p:nvGrpSpPr>
            <p:cNvPr id="548887" name="Group 23">
              <a:extLst>
                <a:ext uri="{FF2B5EF4-FFF2-40B4-BE49-F238E27FC236}">
                  <a16:creationId xmlns:a16="http://schemas.microsoft.com/office/drawing/2014/main" id="{F25E353D-988C-3249-9AA6-5A044B48835C}"/>
                </a:ext>
              </a:extLst>
            </p:cNvPr>
            <p:cNvGrpSpPr>
              <a:grpSpLocks/>
            </p:cNvGrpSpPr>
            <p:nvPr/>
          </p:nvGrpSpPr>
          <p:grpSpPr bwMode="auto">
            <a:xfrm>
              <a:off x="521" y="268"/>
              <a:ext cx="1447" cy="1164"/>
              <a:chOff x="521" y="268"/>
              <a:chExt cx="1447" cy="1164"/>
            </a:xfrm>
          </p:grpSpPr>
          <p:sp>
            <p:nvSpPr>
              <p:cNvPr id="548888" name="Rectangle 24">
                <a:extLst>
                  <a:ext uri="{FF2B5EF4-FFF2-40B4-BE49-F238E27FC236}">
                    <a16:creationId xmlns:a16="http://schemas.microsoft.com/office/drawing/2014/main" id="{A0983D61-198B-7B46-854C-E927CD6E39D5}"/>
                  </a:ext>
                </a:extLst>
              </p:cNvPr>
              <p:cNvSpPr>
                <a:spLocks noChangeArrowheads="1"/>
              </p:cNvSpPr>
              <p:nvPr/>
            </p:nvSpPr>
            <p:spPr bwMode="auto">
              <a:xfrm>
                <a:off x="521" y="1228"/>
                <a:ext cx="118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带权有向图</a:t>
                </a:r>
                <a:r>
                  <a:rPr kumimoji="1" lang="zh-CN" altLang="en-US" sz="2000">
                    <a:solidFill>
                      <a:srgbClr val="FFFFFF"/>
                    </a:solidFill>
                    <a:latin typeface="Times New Roman" panose="02020603050405020304" pitchFamily="18" charset="0"/>
                    <a:ea typeface="宋体" panose="02010600030101010101" pitchFamily="2" charset="-122"/>
                  </a:rPr>
                  <a:t> </a:t>
                </a:r>
              </a:p>
            </p:txBody>
          </p:sp>
          <p:grpSp>
            <p:nvGrpSpPr>
              <p:cNvPr id="548889" name="Group 25">
                <a:extLst>
                  <a:ext uri="{FF2B5EF4-FFF2-40B4-BE49-F238E27FC236}">
                    <a16:creationId xmlns:a16="http://schemas.microsoft.com/office/drawing/2014/main" id="{4E916A47-50F9-444D-B995-28B56FF22E5A}"/>
                  </a:ext>
                </a:extLst>
              </p:cNvPr>
              <p:cNvGrpSpPr>
                <a:grpSpLocks/>
              </p:cNvGrpSpPr>
              <p:nvPr/>
            </p:nvGrpSpPr>
            <p:grpSpPr bwMode="auto">
              <a:xfrm>
                <a:off x="528" y="268"/>
                <a:ext cx="1440" cy="840"/>
                <a:chOff x="3984" y="1424"/>
                <a:chExt cx="1440" cy="840"/>
              </a:xfrm>
            </p:grpSpPr>
            <p:sp>
              <p:nvSpPr>
                <p:cNvPr id="548890" name="Rectangle 26">
                  <a:extLst>
                    <a:ext uri="{FF2B5EF4-FFF2-40B4-BE49-F238E27FC236}">
                      <a16:creationId xmlns:a16="http://schemas.microsoft.com/office/drawing/2014/main" id="{F8BDF7DB-0FBF-1B40-B37E-C25DAC9B34C0}"/>
                    </a:ext>
                  </a:extLst>
                </p:cNvPr>
                <p:cNvSpPr>
                  <a:spLocks noChangeArrowheads="1"/>
                </p:cNvSpPr>
                <p:nvPr/>
              </p:nvSpPr>
              <p:spPr bwMode="auto">
                <a:xfrm>
                  <a:off x="4976" y="151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3</a:t>
                  </a:r>
                </a:p>
              </p:txBody>
            </p:sp>
            <p:sp>
              <p:nvSpPr>
                <p:cNvPr id="548891" name="Rectangle 27">
                  <a:extLst>
                    <a:ext uri="{FF2B5EF4-FFF2-40B4-BE49-F238E27FC236}">
                      <a16:creationId xmlns:a16="http://schemas.microsoft.com/office/drawing/2014/main" id="{799578EA-AF4A-6F43-9095-7A99C73F6606}"/>
                    </a:ext>
                  </a:extLst>
                </p:cNvPr>
                <p:cNvSpPr>
                  <a:spLocks noChangeArrowheads="1"/>
                </p:cNvSpPr>
                <p:nvPr/>
              </p:nvSpPr>
              <p:spPr bwMode="auto">
                <a:xfrm>
                  <a:off x="4923" y="1864"/>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5</a:t>
                  </a:r>
                </a:p>
              </p:txBody>
            </p:sp>
            <p:sp>
              <p:nvSpPr>
                <p:cNvPr id="548892" name="Rectangle 28">
                  <a:extLst>
                    <a:ext uri="{FF2B5EF4-FFF2-40B4-BE49-F238E27FC236}">
                      <a16:creationId xmlns:a16="http://schemas.microsoft.com/office/drawing/2014/main" id="{3B14DE83-B599-6A4E-BD65-770D98A1FA34}"/>
                    </a:ext>
                  </a:extLst>
                </p:cNvPr>
                <p:cNvSpPr>
                  <a:spLocks noChangeArrowheads="1"/>
                </p:cNvSpPr>
                <p:nvPr/>
              </p:nvSpPr>
              <p:spPr bwMode="auto">
                <a:xfrm>
                  <a:off x="4640" y="1816"/>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4</a:t>
                  </a:r>
                </a:p>
              </p:txBody>
            </p:sp>
            <p:sp>
              <p:nvSpPr>
                <p:cNvPr id="548893" name="Rectangle 29">
                  <a:extLst>
                    <a:ext uri="{FF2B5EF4-FFF2-40B4-BE49-F238E27FC236}">
                      <a16:creationId xmlns:a16="http://schemas.microsoft.com/office/drawing/2014/main" id="{A3770B84-F7AB-A94B-9B36-CED08BDE1D30}"/>
                    </a:ext>
                  </a:extLst>
                </p:cNvPr>
                <p:cNvSpPr>
                  <a:spLocks noChangeArrowheads="1"/>
                </p:cNvSpPr>
                <p:nvPr/>
              </p:nvSpPr>
              <p:spPr bwMode="auto">
                <a:xfrm>
                  <a:off x="4368" y="199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1</a:t>
                  </a:r>
                </a:p>
              </p:txBody>
            </p:sp>
            <p:sp>
              <p:nvSpPr>
                <p:cNvPr id="548894" name="Rectangle 30">
                  <a:extLst>
                    <a:ext uri="{FF2B5EF4-FFF2-40B4-BE49-F238E27FC236}">
                      <a16:creationId xmlns:a16="http://schemas.microsoft.com/office/drawing/2014/main" id="{75205C9C-FEB0-104A-8D0B-E0350A156877}"/>
                    </a:ext>
                  </a:extLst>
                </p:cNvPr>
                <p:cNvSpPr>
                  <a:spLocks noChangeArrowheads="1"/>
                </p:cNvSpPr>
                <p:nvPr/>
              </p:nvSpPr>
              <p:spPr bwMode="auto">
                <a:xfrm>
                  <a:off x="3984" y="1760"/>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2</a:t>
                  </a:r>
                </a:p>
              </p:txBody>
            </p:sp>
            <p:sp>
              <p:nvSpPr>
                <p:cNvPr id="548895" name="Rectangle 31">
                  <a:extLst>
                    <a:ext uri="{FF2B5EF4-FFF2-40B4-BE49-F238E27FC236}">
                      <a16:creationId xmlns:a16="http://schemas.microsoft.com/office/drawing/2014/main" id="{63A6F32B-0A2E-734B-87B1-1BD91FE9783D}"/>
                    </a:ext>
                  </a:extLst>
                </p:cNvPr>
                <p:cNvSpPr>
                  <a:spLocks noChangeArrowheads="1"/>
                </p:cNvSpPr>
                <p:nvPr/>
              </p:nvSpPr>
              <p:spPr bwMode="auto">
                <a:xfrm>
                  <a:off x="4360" y="1424"/>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6</a:t>
                  </a:r>
                </a:p>
              </p:txBody>
            </p:sp>
            <p:sp>
              <p:nvSpPr>
                <p:cNvPr id="548896" name="Oval 32">
                  <a:extLst>
                    <a:ext uri="{FF2B5EF4-FFF2-40B4-BE49-F238E27FC236}">
                      <a16:creationId xmlns:a16="http://schemas.microsoft.com/office/drawing/2014/main" id="{0BF24E45-CE1A-AC47-B194-D424F2650D38}"/>
                    </a:ext>
                  </a:extLst>
                </p:cNvPr>
                <p:cNvSpPr>
                  <a:spLocks noChangeArrowheads="1"/>
                </p:cNvSpPr>
                <p:nvPr/>
              </p:nvSpPr>
              <p:spPr bwMode="auto">
                <a:xfrm>
                  <a:off x="4040" y="1488"/>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48897" name="Oval 33">
                  <a:extLst>
                    <a:ext uri="{FF2B5EF4-FFF2-40B4-BE49-F238E27FC236}">
                      <a16:creationId xmlns:a16="http://schemas.microsoft.com/office/drawing/2014/main" id="{506C9613-5A07-B149-BDBB-55B27C19301E}"/>
                    </a:ext>
                  </a:extLst>
                </p:cNvPr>
                <p:cNvSpPr>
                  <a:spLocks noChangeArrowheads="1"/>
                </p:cNvSpPr>
                <p:nvPr/>
              </p:nvSpPr>
              <p:spPr bwMode="auto">
                <a:xfrm>
                  <a:off x="4682" y="1500"/>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48898" name="Oval 34">
                  <a:extLst>
                    <a:ext uri="{FF2B5EF4-FFF2-40B4-BE49-F238E27FC236}">
                      <a16:creationId xmlns:a16="http://schemas.microsoft.com/office/drawing/2014/main" id="{88CF7E13-1441-044E-B29C-969C6E379F1A}"/>
                    </a:ext>
                  </a:extLst>
                </p:cNvPr>
                <p:cNvSpPr>
                  <a:spLocks noChangeArrowheads="1"/>
                </p:cNvSpPr>
                <p:nvPr/>
              </p:nvSpPr>
              <p:spPr bwMode="auto">
                <a:xfrm>
                  <a:off x="4037" y="2060"/>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48899" name="Oval 35">
                  <a:extLst>
                    <a:ext uri="{FF2B5EF4-FFF2-40B4-BE49-F238E27FC236}">
                      <a16:creationId xmlns:a16="http://schemas.microsoft.com/office/drawing/2014/main" id="{32444D39-6D9E-C84E-B4BD-8F149E37E3CC}"/>
                    </a:ext>
                  </a:extLst>
                </p:cNvPr>
                <p:cNvSpPr>
                  <a:spLocks noChangeArrowheads="1"/>
                </p:cNvSpPr>
                <p:nvPr/>
              </p:nvSpPr>
              <p:spPr bwMode="auto">
                <a:xfrm>
                  <a:off x="4677" y="2052"/>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48900" name="Oval 36">
                  <a:extLst>
                    <a:ext uri="{FF2B5EF4-FFF2-40B4-BE49-F238E27FC236}">
                      <a16:creationId xmlns:a16="http://schemas.microsoft.com/office/drawing/2014/main" id="{A7D46590-6878-7449-9706-656D6A1B6D52}"/>
                    </a:ext>
                  </a:extLst>
                </p:cNvPr>
                <p:cNvSpPr>
                  <a:spLocks noChangeArrowheads="1"/>
                </p:cNvSpPr>
                <p:nvPr/>
              </p:nvSpPr>
              <p:spPr bwMode="auto">
                <a:xfrm>
                  <a:off x="5197" y="1740"/>
                  <a:ext cx="227"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548901" name="Line 37">
                  <a:extLst>
                    <a:ext uri="{FF2B5EF4-FFF2-40B4-BE49-F238E27FC236}">
                      <a16:creationId xmlns:a16="http://schemas.microsoft.com/office/drawing/2014/main" id="{132BDA49-D3A5-7345-BAA6-489285AD45FB}"/>
                    </a:ext>
                  </a:extLst>
                </p:cNvPr>
                <p:cNvSpPr>
                  <a:spLocks noChangeShapeType="1"/>
                </p:cNvSpPr>
                <p:nvPr/>
              </p:nvSpPr>
              <p:spPr bwMode="auto">
                <a:xfrm>
                  <a:off x="4152" y="1704"/>
                  <a:ext cx="0" cy="36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8902" name="Line 38">
                  <a:extLst>
                    <a:ext uri="{FF2B5EF4-FFF2-40B4-BE49-F238E27FC236}">
                      <a16:creationId xmlns:a16="http://schemas.microsoft.com/office/drawing/2014/main" id="{417740C2-6E71-DD45-A505-2F2BA7A73A43}"/>
                    </a:ext>
                  </a:extLst>
                </p:cNvPr>
                <p:cNvSpPr>
                  <a:spLocks noChangeShapeType="1"/>
                </p:cNvSpPr>
                <p:nvPr/>
              </p:nvSpPr>
              <p:spPr bwMode="auto">
                <a:xfrm>
                  <a:off x="4797" y="1696"/>
                  <a:ext cx="0" cy="363"/>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8903" name="Line 39">
                  <a:extLst>
                    <a:ext uri="{FF2B5EF4-FFF2-40B4-BE49-F238E27FC236}">
                      <a16:creationId xmlns:a16="http://schemas.microsoft.com/office/drawing/2014/main" id="{F49C9B8D-E8AD-FA4A-BDC3-16E07A707431}"/>
                    </a:ext>
                  </a:extLst>
                </p:cNvPr>
                <p:cNvSpPr>
                  <a:spLocks noChangeShapeType="1"/>
                </p:cNvSpPr>
                <p:nvPr/>
              </p:nvSpPr>
              <p:spPr bwMode="auto">
                <a:xfrm>
                  <a:off x="4272" y="1592"/>
                  <a:ext cx="408"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8904" name="Line 40">
                  <a:extLst>
                    <a:ext uri="{FF2B5EF4-FFF2-40B4-BE49-F238E27FC236}">
                      <a16:creationId xmlns:a16="http://schemas.microsoft.com/office/drawing/2014/main" id="{99A33EE0-90E8-AA42-BEAC-B4489BA446B2}"/>
                    </a:ext>
                  </a:extLst>
                </p:cNvPr>
                <p:cNvSpPr>
                  <a:spLocks noChangeShapeType="1"/>
                </p:cNvSpPr>
                <p:nvPr/>
              </p:nvSpPr>
              <p:spPr bwMode="auto">
                <a:xfrm>
                  <a:off x="4272" y="2160"/>
                  <a:ext cx="408"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8905" name="Line 41">
                  <a:extLst>
                    <a:ext uri="{FF2B5EF4-FFF2-40B4-BE49-F238E27FC236}">
                      <a16:creationId xmlns:a16="http://schemas.microsoft.com/office/drawing/2014/main" id="{343A48B2-037A-B84F-84F8-873364758774}"/>
                    </a:ext>
                  </a:extLst>
                </p:cNvPr>
                <p:cNvSpPr>
                  <a:spLocks noChangeShapeType="1"/>
                </p:cNvSpPr>
                <p:nvPr/>
              </p:nvSpPr>
              <p:spPr bwMode="auto">
                <a:xfrm flipV="1">
                  <a:off x="4232" y="1648"/>
                  <a:ext cx="453" cy="45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8906" name="Line 42">
                  <a:extLst>
                    <a:ext uri="{FF2B5EF4-FFF2-40B4-BE49-F238E27FC236}">
                      <a16:creationId xmlns:a16="http://schemas.microsoft.com/office/drawing/2014/main" id="{701B59CA-51F5-7A4D-92FF-D12D405898BC}"/>
                    </a:ext>
                  </a:extLst>
                </p:cNvPr>
                <p:cNvSpPr>
                  <a:spLocks noChangeShapeType="1"/>
                </p:cNvSpPr>
                <p:nvPr/>
              </p:nvSpPr>
              <p:spPr bwMode="auto">
                <a:xfrm flipV="1">
                  <a:off x="4896" y="1920"/>
                  <a:ext cx="336"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8907" name="Line 43">
                  <a:extLst>
                    <a:ext uri="{FF2B5EF4-FFF2-40B4-BE49-F238E27FC236}">
                      <a16:creationId xmlns:a16="http://schemas.microsoft.com/office/drawing/2014/main" id="{C583D778-8655-5144-B155-B5729D51AA2B}"/>
                    </a:ext>
                  </a:extLst>
                </p:cNvPr>
                <p:cNvSpPr>
                  <a:spLocks noChangeShapeType="1"/>
                </p:cNvSpPr>
                <p:nvPr/>
              </p:nvSpPr>
              <p:spPr bwMode="auto">
                <a:xfrm flipH="1" flipV="1">
                  <a:off x="4901" y="1616"/>
                  <a:ext cx="331" cy="160"/>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48908" name="Rectangle 44">
                  <a:extLst>
                    <a:ext uri="{FF2B5EF4-FFF2-40B4-BE49-F238E27FC236}">
                      <a16:creationId xmlns:a16="http://schemas.microsoft.com/office/drawing/2014/main" id="{6FC3FC48-6706-7E49-9721-4E17A635085C}"/>
                    </a:ext>
                  </a:extLst>
                </p:cNvPr>
                <p:cNvSpPr>
                  <a:spLocks noChangeArrowheads="1"/>
                </p:cNvSpPr>
                <p:nvPr/>
              </p:nvSpPr>
              <p:spPr bwMode="auto">
                <a:xfrm>
                  <a:off x="4328" y="171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3</a:t>
                  </a:r>
                </a:p>
              </p:txBody>
            </p:sp>
          </p:grpSp>
        </p:grpSp>
      </p:grpSp>
      <p:sp>
        <p:nvSpPr>
          <p:cNvPr id="548909" name="Rectangle 45">
            <a:extLst>
              <a:ext uri="{FF2B5EF4-FFF2-40B4-BE49-F238E27FC236}">
                <a16:creationId xmlns:a16="http://schemas.microsoft.com/office/drawing/2014/main" id="{D2AEF687-7F6E-6B4F-BA21-A6B55BBD06AF}"/>
              </a:ext>
            </a:extLst>
          </p:cNvPr>
          <p:cNvSpPr>
            <a:spLocks noChangeArrowheads="1"/>
          </p:cNvSpPr>
          <p:nvPr/>
        </p:nvSpPr>
        <p:spPr bwMode="auto">
          <a:xfrm>
            <a:off x="1676401" y="3068638"/>
            <a:ext cx="881221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717675"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354263"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99085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600" b="1">
                <a:solidFill>
                  <a:srgbClr val="FFFF00"/>
                </a:solidFill>
                <a:latin typeface="宋体" panose="02010600030101010101" pitchFamily="2" charset="-122"/>
              </a:rPr>
              <a:t>⑶ </a:t>
            </a:r>
            <a:r>
              <a:rPr lang="zh-CN" altLang="en-US" sz="3600" b="1">
                <a:solidFill>
                  <a:srgbClr val="FFFF00"/>
                </a:solidFill>
              </a:rPr>
              <a:t>有向图邻接矩阵的特性</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 </a:t>
            </a:r>
            <a:r>
              <a:rPr lang="zh-CN" altLang="en-US" sz="2800" b="1">
                <a:solidFill>
                  <a:srgbClr val="FFFFFF"/>
                </a:solidFill>
              </a:rPr>
              <a:t>对于顶点</a:t>
            </a:r>
            <a:r>
              <a:rPr lang="en-US" altLang="zh-CN" sz="2800" b="1">
                <a:solidFill>
                  <a:srgbClr val="FFFFFF"/>
                </a:solidFill>
              </a:rPr>
              <a:t>v</a:t>
            </a:r>
            <a:r>
              <a:rPr lang="en-US" altLang="zh-CN" sz="2800" b="1" baseline="-18000">
                <a:solidFill>
                  <a:srgbClr val="FFFFFF"/>
                </a:solidFill>
              </a:rPr>
              <a:t>i</a:t>
            </a:r>
            <a:r>
              <a:rPr lang="zh-CN" altLang="en-US" sz="2800" b="1">
                <a:solidFill>
                  <a:srgbClr val="FFFFFF"/>
                </a:solidFill>
              </a:rPr>
              <a:t>，第</a:t>
            </a:r>
            <a:r>
              <a:rPr lang="en-US" altLang="zh-CN" sz="2800" b="1">
                <a:solidFill>
                  <a:srgbClr val="FFFFFF"/>
                </a:solidFill>
              </a:rPr>
              <a:t>i</a:t>
            </a:r>
            <a:r>
              <a:rPr lang="zh-CN" altLang="en-US" sz="2800" b="1">
                <a:solidFill>
                  <a:srgbClr val="FFFFFF"/>
                </a:solidFill>
              </a:rPr>
              <a:t>行的非</a:t>
            </a:r>
            <a:r>
              <a:rPr lang="en-US" altLang="zh-CN" sz="2800" b="1">
                <a:solidFill>
                  <a:srgbClr val="FFFFFF"/>
                </a:solidFill>
              </a:rPr>
              <a:t>0</a:t>
            </a:r>
            <a:r>
              <a:rPr lang="zh-CN" altLang="en-US" sz="2800" b="1">
                <a:solidFill>
                  <a:srgbClr val="FFFFFF"/>
                </a:solidFill>
              </a:rPr>
              <a:t>元素的个数是其</a:t>
            </a:r>
            <a:r>
              <a:rPr lang="zh-CN" altLang="en-US" sz="2800" b="1">
                <a:solidFill>
                  <a:srgbClr val="FFFF00"/>
                </a:solidFill>
              </a:rPr>
              <a:t>出度</a:t>
            </a:r>
            <a:r>
              <a:rPr lang="en-US" altLang="zh-CN" sz="2800" b="1">
                <a:solidFill>
                  <a:srgbClr val="FFFFFF"/>
                </a:solidFill>
              </a:rPr>
              <a:t>OD(v</a:t>
            </a:r>
            <a:r>
              <a:rPr lang="en-US" altLang="zh-CN" sz="2800" b="1" baseline="-18000">
                <a:solidFill>
                  <a:srgbClr val="FFFFFF"/>
                </a:solidFill>
              </a:rPr>
              <a:t>i</a:t>
            </a:r>
            <a:r>
              <a:rPr lang="en-US" altLang="zh-CN" sz="2800" b="1">
                <a:solidFill>
                  <a:srgbClr val="FFFFFF"/>
                </a:solidFill>
              </a:rPr>
              <a:t>)</a:t>
            </a:r>
            <a:r>
              <a:rPr lang="zh-CN" altLang="en-US" sz="2800" b="1">
                <a:solidFill>
                  <a:srgbClr val="FFFFFF"/>
                </a:solidFill>
              </a:rPr>
              <a:t>；第</a:t>
            </a:r>
            <a:r>
              <a:rPr lang="en-US" altLang="zh-CN" sz="2800" b="1">
                <a:solidFill>
                  <a:srgbClr val="FFFFFF"/>
                </a:solidFill>
              </a:rPr>
              <a:t>i</a:t>
            </a:r>
            <a:r>
              <a:rPr lang="zh-CN" altLang="en-US" sz="2800" b="1">
                <a:solidFill>
                  <a:srgbClr val="FFFFFF"/>
                </a:solidFill>
              </a:rPr>
              <a:t>列的非</a:t>
            </a:r>
            <a:r>
              <a:rPr lang="en-US" altLang="zh-CN" sz="2800" b="1">
                <a:solidFill>
                  <a:srgbClr val="FFFFFF"/>
                </a:solidFill>
              </a:rPr>
              <a:t>0</a:t>
            </a:r>
            <a:r>
              <a:rPr lang="zh-CN" altLang="en-US" sz="2800" b="1">
                <a:solidFill>
                  <a:srgbClr val="FFFFFF"/>
                </a:solidFill>
              </a:rPr>
              <a:t>元素的个数是其</a:t>
            </a:r>
            <a:r>
              <a:rPr lang="zh-CN" altLang="en-US" sz="2800" b="1">
                <a:solidFill>
                  <a:srgbClr val="FFFF00"/>
                </a:solidFill>
              </a:rPr>
              <a:t>入度</a:t>
            </a:r>
            <a:r>
              <a:rPr lang="en-US" altLang="zh-CN" sz="2800" b="1">
                <a:solidFill>
                  <a:srgbClr val="FFFFFF"/>
                </a:solidFill>
              </a:rPr>
              <a:t>ID(v</a:t>
            </a:r>
            <a:r>
              <a:rPr lang="en-US" altLang="zh-CN" sz="2800" b="1" baseline="-18000">
                <a:solidFill>
                  <a:srgbClr val="FFFFFF"/>
                </a:solidFill>
              </a:rPr>
              <a:t>i</a:t>
            </a:r>
            <a:r>
              <a:rPr lang="en-US" altLang="zh-CN" sz="2800" b="1">
                <a:solidFill>
                  <a:srgbClr val="FFFFFF"/>
                </a:solidFill>
              </a:rPr>
              <a:t>) </a:t>
            </a:r>
            <a:r>
              <a:rPr lang="zh-CN" altLang="en-US" sz="2800" b="1">
                <a:solidFill>
                  <a:srgbClr val="FFFFFF"/>
                </a:solidFill>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00"/>
                </a:solidFill>
                <a:latin typeface="宋体" panose="02010600030101010101" pitchFamily="2" charset="-122"/>
              </a:rPr>
              <a:t> </a:t>
            </a:r>
            <a:r>
              <a:rPr lang="zh-CN" altLang="en-US" sz="2800" b="1">
                <a:solidFill>
                  <a:srgbClr val="FFFFFF"/>
                </a:solidFill>
              </a:rPr>
              <a:t>邻接矩阵中非</a:t>
            </a:r>
            <a:r>
              <a:rPr lang="en-US" altLang="zh-CN" sz="2800" b="1">
                <a:solidFill>
                  <a:srgbClr val="FFFFFF"/>
                </a:solidFill>
              </a:rPr>
              <a:t>0</a:t>
            </a:r>
            <a:r>
              <a:rPr lang="zh-CN" altLang="en-US" sz="2800" b="1">
                <a:solidFill>
                  <a:srgbClr val="FFFFFF"/>
                </a:solidFill>
              </a:rPr>
              <a:t>元素的个数就是图的弧的数目。</a:t>
            </a:r>
          </a:p>
        </p:txBody>
      </p:sp>
    </p:spTree>
    <p:extLst>
      <p:ext uri="{BB962C8B-B14F-4D97-AF65-F5344CB8AC3E}">
        <p14:creationId xmlns:p14="http://schemas.microsoft.com/office/powerpoint/2010/main" val="2638078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B517A2DE-327D-D94F-BDA7-29417EC0FF0C}"/>
              </a:ext>
            </a:extLst>
          </p:cNvPr>
          <p:cNvSpPr>
            <a:spLocks noChangeArrowheads="1"/>
          </p:cNvSpPr>
          <p:nvPr/>
        </p:nvSpPr>
        <p:spPr bwMode="auto">
          <a:xfrm>
            <a:off x="1752601" y="304800"/>
            <a:ext cx="8736013" cy="607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1623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91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4000" b="1">
                <a:solidFill>
                  <a:srgbClr val="FFCC66"/>
                </a:solidFill>
              </a:rPr>
              <a:t>3  </a:t>
            </a:r>
            <a:r>
              <a:rPr lang="zh-CN" altLang="en-US" sz="4000" b="1">
                <a:solidFill>
                  <a:srgbClr val="FFCC66"/>
                </a:solidFill>
                <a:ea typeface="楷体_GB2312" pitchFamily="49" charset="-122"/>
              </a:rPr>
              <a:t>图的邻接矩阵的操作</a:t>
            </a:r>
          </a:p>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图的邻接矩阵的实现比较容易，定义两个数组分别存储</a:t>
            </a:r>
            <a:r>
              <a:rPr lang="zh-CN" altLang="en-US" sz="2800" b="1">
                <a:solidFill>
                  <a:srgbClr val="FFFF00"/>
                </a:solidFill>
              </a:rPr>
              <a:t>顶点信息</a:t>
            </a:r>
            <a:r>
              <a:rPr lang="en-US" altLang="zh-CN" sz="2800" b="1">
                <a:solidFill>
                  <a:srgbClr val="FFFFFF"/>
                </a:solidFill>
              </a:rPr>
              <a:t>(</a:t>
            </a:r>
            <a:r>
              <a:rPr lang="zh-CN" altLang="en-US" sz="2800" b="1">
                <a:solidFill>
                  <a:srgbClr val="FFFFFF"/>
                </a:solidFill>
              </a:rPr>
              <a:t>数据元素</a:t>
            </a:r>
            <a:r>
              <a:rPr lang="en-US" altLang="zh-CN" sz="2800" b="1">
                <a:solidFill>
                  <a:srgbClr val="FFFFFF"/>
                </a:solidFill>
              </a:rPr>
              <a:t>)</a:t>
            </a:r>
            <a:r>
              <a:rPr lang="zh-CN" altLang="en-US" sz="2800" b="1">
                <a:solidFill>
                  <a:srgbClr val="FFFFFF"/>
                </a:solidFill>
              </a:rPr>
              <a:t>和</a:t>
            </a:r>
            <a:r>
              <a:rPr lang="zh-CN" altLang="en-US" sz="2800" b="1">
                <a:solidFill>
                  <a:srgbClr val="FFFF00"/>
                </a:solidFill>
              </a:rPr>
              <a:t>边或弧的信息</a:t>
            </a:r>
            <a:r>
              <a:rPr lang="en-US" altLang="zh-CN" sz="2800" b="1">
                <a:solidFill>
                  <a:srgbClr val="FFFFFF"/>
                </a:solidFill>
              </a:rPr>
              <a:t>(</a:t>
            </a:r>
            <a:r>
              <a:rPr lang="zh-CN" altLang="en-US" sz="2800" b="1">
                <a:solidFill>
                  <a:srgbClr val="FFFFFF"/>
                </a:solidFill>
              </a:rPr>
              <a:t>数据元素之间的关系</a:t>
            </a:r>
            <a:r>
              <a:rPr lang="en-US" altLang="zh-CN" sz="2800" b="1">
                <a:solidFill>
                  <a:srgbClr val="FFFFFF"/>
                </a:solidFill>
              </a:rPr>
              <a:t>) </a:t>
            </a:r>
            <a:r>
              <a:rPr lang="zh-CN" altLang="en-US" sz="2800" b="1">
                <a:solidFill>
                  <a:srgbClr val="FFFFFF"/>
                </a:solidFill>
              </a:rPr>
              <a:t>。其</a:t>
            </a:r>
            <a:r>
              <a:rPr lang="zh-CN" altLang="en-US" sz="2800" b="1">
                <a:solidFill>
                  <a:srgbClr val="FFFF00"/>
                </a:solidFill>
              </a:rPr>
              <a:t>存储结构形式定义</a:t>
            </a:r>
            <a:r>
              <a:rPr lang="zh-CN" altLang="en-US" sz="2800" b="1">
                <a:solidFill>
                  <a:srgbClr val="FFFFFF"/>
                </a:solidFill>
              </a:rPr>
              <a:t>如下：</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#define INFINITY  MAX_VAL     </a:t>
            </a:r>
            <a:r>
              <a:rPr lang="en-US" altLang="zh-CN" b="1">
                <a:solidFill>
                  <a:srgbClr val="FFFFFF"/>
                </a:solidFill>
              </a:rPr>
              <a:t>/* </a:t>
            </a:r>
            <a:r>
              <a:rPr lang="zh-CN" altLang="en-US" b="1">
                <a:solidFill>
                  <a:srgbClr val="FFFFFF"/>
                </a:solidFill>
              </a:rPr>
              <a:t>最大值∞ *</a:t>
            </a:r>
            <a:r>
              <a:rPr lang="en-US" altLang="zh-CN" b="1">
                <a:solidFill>
                  <a:srgbClr val="FFFFFF"/>
                </a:solidFill>
              </a:rPr>
              <a:t>/</a:t>
            </a:r>
          </a:p>
          <a:p>
            <a:pPr eaLnBrk="1" fontAlgn="base" hangingPunct="1">
              <a:lnSpc>
                <a:spcPct val="110000"/>
              </a:lnSpc>
              <a:spcBef>
                <a:spcPct val="20000"/>
              </a:spcBef>
              <a:spcAft>
                <a:spcPct val="0"/>
              </a:spcAft>
              <a:buClr>
                <a:srgbClr val="3366FF"/>
              </a:buClr>
              <a:buSzPct val="80000"/>
            </a:pPr>
            <a:r>
              <a:rPr lang="en-US" altLang="zh-CN" b="1">
                <a:solidFill>
                  <a:srgbClr val="FFFFFF"/>
                </a:solidFill>
              </a:rPr>
              <a:t>    /* </a:t>
            </a:r>
            <a:r>
              <a:rPr lang="zh-CN" altLang="en-US" b="1">
                <a:solidFill>
                  <a:srgbClr val="FFFFFF"/>
                </a:solidFill>
              </a:rPr>
              <a:t>根据图的权值类型，分别定义为最大整数或实数 *</a:t>
            </a:r>
            <a:r>
              <a:rPr lang="en-US" altLang="zh-CN" b="1">
                <a:solidFill>
                  <a:srgbClr val="FFFFFF"/>
                </a:solidFill>
              </a:rPr>
              <a:t>/</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#define MAX_VEX  30     </a:t>
            </a:r>
            <a:r>
              <a:rPr lang="en-US" altLang="zh-CN" b="1">
                <a:solidFill>
                  <a:srgbClr val="FFFFFF"/>
                </a:solidFill>
              </a:rPr>
              <a:t>/*  </a:t>
            </a:r>
            <a:r>
              <a:rPr lang="zh-CN" altLang="en-US" b="1">
                <a:solidFill>
                  <a:srgbClr val="FFFFFF"/>
                </a:solidFill>
              </a:rPr>
              <a:t>最大顶点数目 *</a:t>
            </a:r>
            <a:r>
              <a:rPr lang="en-US" altLang="zh-CN" b="1">
                <a:solidFill>
                  <a:srgbClr val="FFFFFF"/>
                </a:solidFill>
              </a:rPr>
              <a:t>/</a:t>
            </a:r>
            <a:endParaRPr lang="en-US" altLang="zh-CN" sz="2800" b="1">
              <a:solidFill>
                <a:srgbClr val="FFFFFF"/>
              </a:solidFill>
            </a:endParaRP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typedef enum {DG, AG, WDG,WAG} GraphKind ;</a:t>
            </a:r>
          </a:p>
          <a:p>
            <a:pPr eaLnBrk="1" fontAlgn="base" hangingPunct="1">
              <a:lnSpc>
                <a:spcPct val="110000"/>
              </a:lnSpc>
              <a:spcBef>
                <a:spcPct val="20000"/>
              </a:spcBef>
              <a:spcAft>
                <a:spcPct val="0"/>
              </a:spcAft>
              <a:buClr>
                <a:srgbClr val="3366FF"/>
              </a:buClr>
              <a:buSzPct val="80000"/>
            </a:pPr>
            <a:r>
              <a:rPr lang="en-US" altLang="zh-CN" b="1">
                <a:solidFill>
                  <a:srgbClr val="FFFFFF"/>
                </a:solidFill>
              </a:rPr>
              <a:t>      /*  {</a:t>
            </a:r>
            <a:r>
              <a:rPr lang="zh-CN" altLang="en-US" b="1">
                <a:solidFill>
                  <a:srgbClr val="FFFFFF"/>
                </a:solidFill>
              </a:rPr>
              <a:t>有向图，无向图，带权有向图，带权无向图</a:t>
            </a:r>
            <a:r>
              <a:rPr lang="en-US" altLang="zh-CN" b="1">
                <a:solidFill>
                  <a:srgbClr val="FFFFFF"/>
                </a:solidFill>
              </a:rPr>
              <a:t>}  */</a:t>
            </a:r>
            <a:endParaRPr lang="en-US" altLang="zh-CN" sz="2800" b="1">
              <a:solidFill>
                <a:srgbClr val="FFFFFF"/>
              </a:solidFill>
            </a:endParaRPr>
          </a:p>
        </p:txBody>
      </p:sp>
    </p:spTree>
    <p:extLst>
      <p:ext uri="{BB962C8B-B14F-4D97-AF65-F5344CB8AC3E}">
        <p14:creationId xmlns:p14="http://schemas.microsoft.com/office/powerpoint/2010/main" val="4288987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8EBB45D1-8D7B-6643-B122-B0174E87BC67}"/>
              </a:ext>
            </a:extLst>
          </p:cNvPr>
          <p:cNvSpPr>
            <a:spLocks noChangeArrowheads="1"/>
          </p:cNvSpPr>
          <p:nvPr/>
        </p:nvSpPr>
        <p:spPr bwMode="auto">
          <a:xfrm>
            <a:off x="1595438" y="304800"/>
            <a:ext cx="8964612" cy="607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3241675"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88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60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32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704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en-US" altLang="zh-CN" sz="2800" b="1">
                <a:solidFill>
                  <a:srgbClr val="FFFFFF"/>
                </a:solidFill>
              </a:rPr>
              <a:t>typedef struct ArcType</a:t>
            </a:r>
          </a:p>
          <a:p>
            <a:pPr lvl="1" eaLnBrk="1" fontAlgn="base" hangingPunct="1">
              <a:lnSpc>
                <a:spcPct val="110000"/>
              </a:lnSpc>
              <a:spcBef>
                <a:spcPct val="20000"/>
              </a:spcBef>
              <a:spcAft>
                <a:spcPct val="0"/>
              </a:spcAft>
            </a:pPr>
            <a:r>
              <a:rPr lang="en-US" altLang="zh-CN" sz="2800" b="1">
                <a:solidFill>
                  <a:srgbClr val="FFFFFF"/>
                </a:solidFill>
              </a:rPr>
              <a:t>{  VexType  vex1, vex2 ;</a:t>
            </a:r>
            <a:r>
              <a:rPr lang="en-US" altLang="zh-CN" b="1">
                <a:solidFill>
                  <a:srgbClr val="FFFFFF"/>
                </a:solidFill>
              </a:rPr>
              <a:t>    /*  </a:t>
            </a:r>
            <a:r>
              <a:rPr lang="zh-CN" altLang="en-US" b="1">
                <a:solidFill>
                  <a:srgbClr val="FFFFFF"/>
                </a:solidFill>
              </a:rPr>
              <a:t>弧或边所依附的两个顶点 *</a:t>
            </a:r>
            <a:r>
              <a:rPr lang="en-US" altLang="zh-CN" b="1">
                <a:solidFill>
                  <a:srgbClr val="FFFFFF"/>
                </a:solidFill>
              </a:rPr>
              <a:t>/</a:t>
            </a:r>
          </a:p>
          <a:p>
            <a:pPr lvl="2" eaLnBrk="1" fontAlgn="base" hangingPunct="1">
              <a:lnSpc>
                <a:spcPct val="110000"/>
              </a:lnSpc>
              <a:spcBef>
                <a:spcPct val="20000"/>
              </a:spcBef>
              <a:spcAft>
                <a:spcPct val="0"/>
              </a:spcAft>
            </a:pPr>
            <a:r>
              <a:rPr lang="en-US" altLang="zh-CN" sz="2800" b="1">
                <a:solidFill>
                  <a:srgbClr val="FFFFFF"/>
                </a:solidFill>
              </a:rPr>
              <a:t>ArcValType  ArcVal ;</a:t>
            </a:r>
            <a:r>
              <a:rPr lang="en-US" altLang="zh-CN" b="1">
                <a:solidFill>
                  <a:srgbClr val="FFFFFF"/>
                </a:solidFill>
              </a:rPr>
              <a:t>     /*  </a:t>
            </a:r>
            <a:r>
              <a:rPr lang="zh-CN" altLang="en-US" b="1">
                <a:solidFill>
                  <a:srgbClr val="FFFFFF"/>
                </a:solidFill>
              </a:rPr>
              <a:t>弧或边的权值  *</a:t>
            </a:r>
            <a:r>
              <a:rPr lang="en-US" altLang="zh-CN" b="1">
                <a:solidFill>
                  <a:srgbClr val="FFFFFF"/>
                </a:solidFill>
              </a:rPr>
              <a:t>/</a:t>
            </a:r>
          </a:p>
          <a:p>
            <a:pPr lvl="2" eaLnBrk="1" fontAlgn="base" hangingPunct="1">
              <a:lnSpc>
                <a:spcPct val="110000"/>
              </a:lnSpc>
              <a:spcBef>
                <a:spcPct val="20000"/>
              </a:spcBef>
              <a:spcAft>
                <a:spcPct val="0"/>
              </a:spcAft>
            </a:pPr>
            <a:r>
              <a:rPr lang="en-US" altLang="zh-CN" sz="2800" b="1">
                <a:solidFill>
                  <a:srgbClr val="FFFFFF"/>
                </a:solidFill>
              </a:rPr>
              <a:t>ArcInfoType  ArcInfo ;</a:t>
            </a:r>
            <a:r>
              <a:rPr lang="en-US" altLang="zh-CN" b="1">
                <a:solidFill>
                  <a:srgbClr val="FFFFFF"/>
                </a:solidFill>
              </a:rPr>
              <a:t>   /*  </a:t>
            </a:r>
            <a:r>
              <a:rPr lang="zh-CN" altLang="en-US" b="1">
                <a:solidFill>
                  <a:srgbClr val="FFFFFF"/>
                </a:solidFill>
              </a:rPr>
              <a:t>弧或边的其它信息   *</a:t>
            </a:r>
            <a:r>
              <a:rPr lang="en-US" altLang="zh-CN" b="1">
                <a:solidFill>
                  <a:srgbClr val="FFFFFF"/>
                </a:solidFill>
              </a:rPr>
              <a:t>/</a:t>
            </a:r>
          </a:p>
          <a:p>
            <a:pPr lvl="1" eaLnBrk="1" fontAlgn="base" hangingPunct="1">
              <a:lnSpc>
                <a:spcPct val="110000"/>
              </a:lnSpc>
              <a:spcBef>
                <a:spcPct val="20000"/>
              </a:spcBef>
              <a:spcAft>
                <a:spcPct val="0"/>
              </a:spcAft>
            </a:pPr>
            <a:r>
              <a:rPr lang="en-US" altLang="zh-CN" sz="2800" b="1">
                <a:solidFill>
                  <a:srgbClr val="FFFFFF"/>
                </a:solidFill>
              </a:rPr>
              <a:t>}ArcType ;   </a:t>
            </a:r>
            <a:r>
              <a:rPr lang="en-US" altLang="zh-CN" b="1">
                <a:solidFill>
                  <a:srgbClr val="FFFFFF"/>
                </a:solidFill>
              </a:rPr>
              <a:t>/*  </a:t>
            </a:r>
            <a:r>
              <a:rPr lang="zh-CN" altLang="en-US" b="1">
                <a:solidFill>
                  <a:srgbClr val="FFFFFF"/>
                </a:solidFill>
              </a:rPr>
              <a:t>弧或边的结构定义  *</a:t>
            </a:r>
            <a:r>
              <a:rPr lang="en-US" altLang="zh-CN" b="1">
                <a:solidFill>
                  <a:srgbClr val="FFFFFF"/>
                </a:solidFill>
              </a:rPr>
              <a:t>/</a:t>
            </a:r>
            <a:endParaRPr lang="en-US" altLang="zh-CN" sz="2800" b="1">
              <a:solidFill>
                <a:srgbClr val="FFFFFF"/>
              </a:solidFill>
            </a:endParaRPr>
          </a:p>
          <a:p>
            <a:pPr eaLnBrk="1" fontAlgn="base" hangingPunct="1">
              <a:lnSpc>
                <a:spcPct val="110000"/>
              </a:lnSpc>
              <a:spcBef>
                <a:spcPct val="20000"/>
              </a:spcBef>
              <a:spcAft>
                <a:spcPct val="0"/>
              </a:spcAft>
            </a:pPr>
            <a:r>
              <a:rPr lang="en-US" altLang="zh-CN" sz="2800" b="1">
                <a:solidFill>
                  <a:srgbClr val="FFFFFF"/>
                </a:solidFill>
              </a:rPr>
              <a:t>typedef struct</a:t>
            </a:r>
          </a:p>
          <a:p>
            <a:pPr lvl="1" eaLnBrk="1" fontAlgn="base" hangingPunct="1">
              <a:lnSpc>
                <a:spcPct val="110000"/>
              </a:lnSpc>
              <a:spcBef>
                <a:spcPct val="20000"/>
              </a:spcBef>
              <a:spcAft>
                <a:spcPct val="0"/>
              </a:spcAft>
            </a:pPr>
            <a:r>
              <a:rPr lang="en-US" altLang="zh-CN" sz="2800" b="1">
                <a:solidFill>
                  <a:srgbClr val="FFFFFF"/>
                </a:solidFill>
              </a:rPr>
              <a:t>{  GraphKind  kind ;</a:t>
            </a:r>
            <a:r>
              <a:rPr lang="en-US" altLang="zh-CN" b="1">
                <a:solidFill>
                  <a:srgbClr val="FFFFFF"/>
                </a:solidFill>
              </a:rPr>
              <a:t>    /*  </a:t>
            </a:r>
            <a:r>
              <a:rPr lang="zh-CN" altLang="en-US" b="1">
                <a:solidFill>
                  <a:srgbClr val="FFFFFF"/>
                </a:solidFill>
              </a:rPr>
              <a:t>图的种类标志   *</a:t>
            </a:r>
            <a:r>
              <a:rPr lang="en-US" altLang="zh-CN" b="1">
                <a:solidFill>
                  <a:srgbClr val="FFFFFF"/>
                </a:solidFill>
              </a:rPr>
              <a:t>/</a:t>
            </a:r>
          </a:p>
          <a:p>
            <a:pPr lvl="2" eaLnBrk="1" fontAlgn="base" hangingPunct="1">
              <a:lnSpc>
                <a:spcPct val="110000"/>
              </a:lnSpc>
              <a:spcBef>
                <a:spcPct val="20000"/>
              </a:spcBef>
              <a:spcAft>
                <a:spcPct val="0"/>
              </a:spcAft>
            </a:pPr>
            <a:r>
              <a:rPr lang="en-US" altLang="zh-CN" sz="2800" b="1">
                <a:solidFill>
                  <a:srgbClr val="FFFFFF"/>
                </a:solidFill>
              </a:rPr>
              <a:t>int  vexnum , arcnum ;   </a:t>
            </a:r>
            <a:r>
              <a:rPr lang="en-US" altLang="zh-CN" b="1">
                <a:solidFill>
                  <a:srgbClr val="FFFFFF"/>
                </a:solidFill>
              </a:rPr>
              <a:t>/*  </a:t>
            </a:r>
            <a:r>
              <a:rPr lang="zh-CN" altLang="en-US" b="1">
                <a:solidFill>
                  <a:srgbClr val="FFFFFF"/>
                </a:solidFill>
              </a:rPr>
              <a:t>图的当前顶点数和弧数  *</a:t>
            </a:r>
            <a:r>
              <a:rPr lang="en-US" altLang="zh-CN" b="1">
                <a:solidFill>
                  <a:srgbClr val="FFFFFF"/>
                </a:solidFill>
              </a:rPr>
              <a:t>/</a:t>
            </a:r>
          </a:p>
          <a:p>
            <a:pPr lvl="2" eaLnBrk="1" fontAlgn="base" hangingPunct="1">
              <a:lnSpc>
                <a:spcPct val="110000"/>
              </a:lnSpc>
              <a:spcBef>
                <a:spcPct val="20000"/>
              </a:spcBef>
              <a:spcAft>
                <a:spcPct val="0"/>
              </a:spcAft>
            </a:pPr>
            <a:r>
              <a:rPr lang="en-US" altLang="zh-CN" sz="2800" b="1">
                <a:solidFill>
                  <a:srgbClr val="FFFFFF"/>
                </a:solidFill>
              </a:rPr>
              <a:t>VexType   vexs[MAX_VEX] ;  </a:t>
            </a:r>
            <a:r>
              <a:rPr lang="en-US" altLang="zh-CN" b="1">
                <a:solidFill>
                  <a:srgbClr val="FFFFFF"/>
                </a:solidFill>
              </a:rPr>
              <a:t>/*  </a:t>
            </a:r>
            <a:r>
              <a:rPr lang="zh-CN" altLang="en-US" b="1">
                <a:solidFill>
                  <a:srgbClr val="FFFFFF"/>
                </a:solidFill>
              </a:rPr>
              <a:t>顶点向量  *</a:t>
            </a:r>
            <a:r>
              <a:rPr lang="en-US" altLang="zh-CN" b="1">
                <a:solidFill>
                  <a:srgbClr val="FFFFFF"/>
                </a:solidFill>
              </a:rPr>
              <a:t>/</a:t>
            </a:r>
          </a:p>
          <a:p>
            <a:pPr lvl="2" eaLnBrk="1" fontAlgn="base" hangingPunct="1">
              <a:lnSpc>
                <a:spcPct val="110000"/>
              </a:lnSpc>
              <a:spcBef>
                <a:spcPct val="20000"/>
              </a:spcBef>
              <a:spcAft>
                <a:spcPct val="0"/>
              </a:spcAft>
            </a:pPr>
            <a:r>
              <a:rPr lang="en-US" altLang="zh-CN" sz="2800" b="1">
                <a:solidFill>
                  <a:srgbClr val="FFFFFF"/>
                </a:solidFill>
              </a:rPr>
              <a:t>AdjType   adj[MAX_VEX][MAX_VEX];</a:t>
            </a:r>
          </a:p>
          <a:p>
            <a:pPr lvl="2" eaLnBrk="1" fontAlgn="base" hangingPunct="1">
              <a:lnSpc>
                <a:spcPct val="110000"/>
              </a:lnSpc>
              <a:spcBef>
                <a:spcPct val="20000"/>
              </a:spcBef>
              <a:spcAft>
                <a:spcPct val="0"/>
              </a:spcAft>
            </a:pPr>
            <a:r>
              <a:rPr lang="en-US" altLang="zh-CN" sz="2800" b="1">
                <a:solidFill>
                  <a:srgbClr val="FFFFFF"/>
                </a:solidFill>
              </a:rPr>
              <a:t>}MGraph ;    </a:t>
            </a:r>
            <a:r>
              <a:rPr lang="en-US" altLang="zh-CN" b="1">
                <a:solidFill>
                  <a:srgbClr val="FFFFFF"/>
                </a:solidFill>
              </a:rPr>
              <a:t>/*  </a:t>
            </a:r>
            <a:r>
              <a:rPr lang="zh-CN" altLang="en-US" b="1">
                <a:solidFill>
                  <a:srgbClr val="FFFFFF"/>
                </a:solidFill>
              </a:rPr>
              <a:t>图的结构定义   *</a:t>
            </a:r>
            <a:r>
              <a:rPr lang="en-US" altLang="zh-CN" b="1">
                <a:solidFill>
                  <a:srgbClr val="FFFFFF"/>
                </a:solidFill>
              </a:rPr>
              <a:t>/</a:t>
            </a:r>
          </a:p>
        </p:txBody>
      </p:sp>
    </p:spTree>
    <p:extLst>
      <p:ext uri="{BB962C8B-B14F-4D97-AF65-F5344CB8AC3E}">
        <p14:creationId xmlns:p14="http://schemas.microsoft.com/office/powerpoint/2010/main" val="3232945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E06C455D-047E-A342-8F62-6D95D523C89B}"/>
              </a:ext>
            </a:extLst>
          </p:cNvPr>
          <p:cNvSpPr>
            <a:spLocks noChangeArrowheads="1"/>
          </p:cNvSpPr>
          <p:nvPr/>
        </p:nvSpPr>
        <p:spPr bwMode="auto">
          <a:xfrm>
            <a:off x="1676400" y="152401"/>
            <a:ext cx="88392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605088"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41675"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88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60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32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704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利用上述定义的数据结构，可以方便地实现图的各种操作。</a:t>
            </a:r>
          </a:p>
          <a:p>
            <a:pPr eaLnBrk="1" fontAlgn="base" hangingPunct="1">
              <a:lnSpc>
                <a:spcPct val="110000"/>
              </a:lnSpc>
              <a:spcBef>
                <a:spcPct val="20000"/>
              </a:spcBef>
              <a:spcAft>
                <a:spcPct val="0"/>
              </a:spcAft>
              <a:buClr>
                <a:srgbClr val="3366FF"/>
              </a:buClr>
              <a:buSzPct val="80000"/>
            </a:pPr>
            <a:r>
              <a:rPr lang="en-US" altLang="zh-CN" sz="3600" b="1">
                <a:solidFill>
                  <a:srgbClr val="FFFF00"/>
                </a:solidFill>
              </a:rPr>
              <a:t>(1)  </a:t>
            </a:r>
            <a:r>
              <a:rPr lang="zh-CN" altLang="en-US" sz="3600" b="1">
                <a:solidFill>
                  <a:srgbClr val="FFFF00"/>
                </a:solidFill>
              </a:rPr>
              <a:t>图的创建</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AdjGraph  *Create_Graph(MGraph * G)</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printf(“</a:t>
            </a:r>
            <a:r>
              <a:rPr lang="zh-CN" altLang="en-US" sz="2800" b="1">
                <a:solidFill>
                  <a:srgbClr val="FFFFFF"/>
                </a:solidFill>
              </a:rPr>
              <a:t>请输入图的种类标志：”</a:t>
            </a:r>
            <a:r>
              <a:rPr lang="en-US" altLang="zh-CN" sz="2800" b="1">
                <a:solidFill>
                  <a:srgbClr val="FFFFFF"/>
                </a:solidFill>
              </a:rPr>
              <a:t>)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scanf(“%d”, &amp;G-&gt;kind)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G-&gt;vexnum=0 ;       </a:t>
            </a:r>
            <a:r>
              <a:rPr lang="en-US" altLang="zh-CN" b="1">
                <a:solidFill>
                  <a:srgbClr val="FFFFFF"/>
                </a:solidFill>
              </a:rPr>
              <a:t>/*  </a:t>
            </a:r>
            <a:r>
              <a:rPr lang="zh-CN" altLang="en-US" b="1">
                <a:solidFill>
                  <a:srgbClr val="FFFFFF"/>
                </a:solidFill>
              </a:rPr>
              <a:t>初始化顶点个数  *</a:t>
            </a:r>
            <a:r>
              <a:rPr lang="en-US" altLang="zh-CN" b="1">
                <a:solidFill>
                  <a:srgbClr val="FFFFFF"/>
                </a:solidFill>
              </a:rPr>
              <a:t>/</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return(G) ;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2266341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4183F48E-6080-C447-8F5D-9131AD881DB7}"/>
              </a:ext>
            </a:extLst>
          </p:cNvPr>
          <p:cNvSpPr>
            <a:spLocks noChangeArrowheads="1"/>
          </p:cNvSpPr>
          <p:nvPr/>
        </p:nvSpPr>
        <p:spPr bwMode="auto">
          <a:xfrm>
            <a:off x="1676400" y="228600"/>
            <a:ext cx="8839200" cy="615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1623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91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3600" b="1">
                <a:solidFill>
                  <a:srgbClr val="FFFF00"/>
                </a:solidFill>
              </a:rPr>
              <a:t>(2)  </a:t>
            </a:r>
            <a:r>
              <a:rPr lang="zh-CN" altLang="en-US" sz="3600" b="1">
                <a:solidFill>
                  <a:srgbClr val="FFFF00"/>
                </a:solidFill>
              </a:rPr>
              <a:t>图的顶点定位</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图的顶点定位操作实际上是确定一个顶点在</a:t>
            </a:r>
            <a:r>
              <a:rPr lang="en-US" altLang="zh-CN" sz="2800" b="1">
                <a:solidFill>
                  <a:srgbClr val="FFFFFF"/>
                </a:solidFill>
              </a:rPr>
              <a:t>vexs</a:t>
            </a:r>
            <a:r>
              <a:rPr lang="zh-CN" altLang="en-US" sz="2800" b="1">
                <a:solidFill>
                  <a:srgbClr val="FFFFFF"/>
                </a:solidFill>
              </a:rPr>
              <a:t>数组中的位置</a:t>
            </a:r>
            <a:r>
              <a:rPr lang="en-US" altLang="zh-CN" sz="2800" b="1">
                <a:solidFill>
                  <a:srgbClr val="FFFFFF"/>
                </a:solidFill>
              </a:rPr>
              <a:t>(</a:t>
            </a:r>
            <a:r>
              <a:rPr lang="zh-CN" altLang="en-US" sz="2800" b="1">
                <a:solidFill>
                  <a:srgbClr val="FFFFFF"/>
                </a:solidFill>
              </a:rPr>
              <a:t>下标</a:t>
            </a:r>
            <a:r>
              <a:rPr lang="en-US" altLang="zh-CN" sz="2800" b="1">
                <a:solidFill>
                  <a:srgbClr val="FFFFFF"/>
                </a:solidFill>
              </a:rPr>
              <a:t>) </a:t>
            </a:r>
            <a:r>
              <a:rPr lang="zh-CN" altLang="en-US" sz="2800" b="1">
                <a:solidFill>
                  <a:srgbClr val="FFFFFF"/>
                </a:solidFill>
              </a:rPr>
              <a:t>，其过程完全等同于在顺序存储的线性表中查找一个数据元素。</a:t>
            </a:r>
          </a:p>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算法实现</a:t>
            </a:r>
            <a:r>
              <a:rPr lang="zh-CN" altLang="en-US" sz="3200" b="1">
                <a:solidFill>
                  <a:srgbClr val="FFFFFF"/>
                </a:solidFill>
              </a:rPr>
              <a:t>：</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int  LocateVex(MGraph *G , VexType *vp) </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   {  int  k ;</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       for (k=0 ; k&lt;G-&gt;vexnum ; k++)</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            if (G-&gt;vexs[k]==*vp)  return(k) ;</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       return(-1) ;     </a:t>
            </a:r>
            <a:r>
              <a:rPr lang="en-US" altLang="zh-CN" b="1">
                <a:solidFill>
                  <a:srgbClr val="FFFFFF"/>
                </a:solidFill>
              </a:rPr>
              <a:t>/*  </a:t>
            </a:r>
            <a:r>
              <a:rPr lang="zh-CN" altLang="en-US" b="1">
                <a:solidFill>
                  <a:srgbClr val="FFFFFF"/>
                </a:solidFill>
              </a:rPr>
              <a:t>图中无此顶点  *</a:t>
            </a:r>
            <a:r>
              <a:rPr lang="en-US" altLang="zh-CN" b="1">
                <a:solidFill>
                  <a:srgbClr val="FFFFFF"/>
                </a:solidFill>
              </a:rPr>
              <a:t>/</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p>
        </p:txBody>
      </p:sp>
    </p:spTree>
    <p:extLst>
      <p:ext uri="{BB962C8B-B14F-4D97-AF65-F5344CB8AC3E}">
        <p14:creationId xmlns:p14="http://schemas.microsoft.com/office/powerpoint/2010/main" val="3160528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256EB672-1D7B-CE4F-A88C-4DA49CC92356}"/>
              </a:ext>
            </a:extLst>
          </p:cNvPr>
          <p:cNvSpPr>
            <a:spLocks noChangeArrowheads="1"/>
          </p:cNvSpPr>
          <p:nvPr/>
        </p:nvSpPr>
        <p:spPr bwMode="auto">
          <a:xfrm>
            <a:off x="1676400" y="228600"/>
            <a:ext cx="8839200" cy="622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3227388"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845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417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989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561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3600" b="1">
                <a:solidFill>
                  <a:srgbClr val="FFFF00"/>
                </a:solidFill>
              </a:rPr>
              <a:t>(3)  </a:t>
            </a:r>
            <a:r>
              <a:rPr lang="zh-CN" altLang="en-US" sz="3600" b="1">
                <a:solidFill>
                  <a:srgbClr val="FFFF00"/>
                </a:solidFill>
              </a:rPr>
              <a:t>向图中增加顶点</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向图中增加一个顶点的操作，类似在顺序存储的线性表的末尾增加一个数据元素。</a:t>
            </a:r>
          </a:p>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算法实现</a:t>
            </a:r>
            <a:r>
              <a:rPr lang="zh-CN" altLang="en-US" sz="3200" b="1">
                <a:solidFill>
                  <a:srgbClr val="FFFFFF"/>
                </a:solidFill>
              </a:rPr>
              <a:t>：</a:t>
            </a:r>
          </a:p>
          <a:p>
            <a:pPr eaLnBrk="1" fontAlgn="base" hangingPunct="1">
              <a:lnSpc>
                <a:spcPct val="110000"/>
              </a:lnSpc>
              <a:spcBef>
                <a:spcPct val="20000"/>
              </a:spcBef>
              <a:spcAft>
                <a:spcPct val="0"/>
              </a:spcAft>
            </a:pPr>
            <a:r>
              <a:rPr lang="en-US" altLang="zh-CN" sz="2800" b="1">
                <a:solidFill>
                  <a:srgbClr val="FFFFFF"/>
                </a:solidFill>
              </a:rPr>
              <a:t>int  AddVertex(MGraph *G , VexType *vp) </a:t>
            </a:r>
          </a:p>
          <a:p>
            <a:pPr lvl="1" eaLnBrk="1" fontAlgn="base" hangingPunct="1">
              <a:lnSpc>
                <a:spcPct val="110000"/>
              </a:lnSpc>
              <a:spcBef>
                <a:spcPct val="20000"/>
              </a:spcBef>
              <a:spcAft>
                <a:spcPct val="0"/>
              </a:spcAft>
            </a:pPr>
            <a:r>
              <a:rPr lang="en-US" altLang="zh-CN" sz="2800" b="1">
                <a:solidFill>
                  <a:srgbClr val="FFFFFF"/>
                </a:solidFill>
              </a:rPr>
              <a:t>{  int  k , j ;</a:t>
            </a:r>
          </a:p>
          <a:p>
            <a:pPr lvl="2" eaLnBrk="1" fontAlgn="base" hangingPunct="1">
              <a:lnSpc>
                <a:spcPct val="110000"/>
              </a:lnSpc>
              <a:spcBef>
                <a:spcPct val="20000"/>
              </a:spcBef>
              <a:spcAft>
                <a:spcPct val="0"/>
              </a:spcAft>
            </a:pPr>
            <a:r>
              <a:rPr lang="en-US" altLang="zh-CN" sz="2800" b="1">
                <a:solidFill>
                  <a:srgbClr val="FFFFFF"/>
                </a:solidFill>
              </a:rPr>
              <a:t>if  (G-&gt;vexnum&gt;=MAX_VEX)</a:t>
            </a:r>
          </a:p>
          <a:p>
            <a:pPr lvl="3" eaLnBrk="1" fontAlgn="base" hangingPunct="1">
              <a:lnSpc>
                <a:spcPct val="110000"/>
              </a:lnSpc>
              <a:spcBef>
                <a:spcPct val="20000"/>
              </a:spcBef>
              <a:spcAft>
                <a:spcPct val="0"/>
              </a:spcAft>
            </a:pPr>
            <a:r>
              <a:rPr lang="en-US" altLang="zh-CN" sz="2800" b="1">
                <a:solidFill>
                  <a:srgbClr val="FFFFFF"/>
                </a:solidFill>
              </a:rPr>
              <a:t>{  printf(“Vertex Overflow !\n”) ; return(-1) ;  }</a:t>
            </a:r>
          </a:p>
          <a:p>
            <a:pPr lvl="2" eaLnBrk="1" fontAlgn="base" hangingPunct="1">
              <a:lnSpc>
                <a:spcPct val="110000"/>
              </a:lnSpc>
              <a:spcBef>
                <a:spcPct val="20000"/>
              </a:spcBef>
              <a:spcAft>
                <a:spcPct val="0"/>
              </a:spcAft>
            </a:pPr>
            <a:r>
              <a:rPr lang="en-US" altLang="zh-CN" sz="2800" b="1">
                <a:solidFill>
                  <a:srgbClr val="FFFFFF"/>
                </a:solidFill>
              </a:rPr>
              <a:t>if  (LocateVex(G , vp)!=-1)</a:t>
            </a:r>
          </a:p>
          <a:p>
            <a:pPr lvl="3" eaLnBrk="1" fontAlgn="base" hangingPunct="1">
              <a:lnSpc>
                <a:spcPct val="110000"/>
              </a:lnSpc>
              <a:spcBef>
                <a:spcPct val="20000"/>
              </a:spcBef>
              <a:spcAft>
                <a:spcPct val="0"/>
              </a:spcAft>
            </a:pPr>
            <a:r>
              <a:rPr lang="en-US" altLang="zh-CN" sz="2800" b="1">
                <a:solidFill>
                  <a:srgbClr val="FFFFFF"/>
                </a:solidFill>
              </a:rPr>
              <a:t>{  printf(“Vertex has existed !\n”) ; return(-1) ; }</a:t>
            </a:r>
          </a:p>
          <a:p>
            <a:pPr lvl="2" eaLnBrk="1" fontAlgn="base" hangingPunct="1">
              <a:lnSpc>
                <a:spcPct val="110000"/>
              </a:lnSpc>
              <a:spcBef>
                <a:spcPct val="20000"/>
              </a:spcBef>
              <a:spcAft>
                <a:spcPct val="0"/>
              </a:spcAft>
            </a:pPr>
            <a:r>
              <a:rPr lang="en-US" altLang="zh-CN" sz="2800" b="1">
                <a:solidFill>
                  <a:srgbClr val="FFFFFF"/>
                </a:solidFill>
              </a:rPr>
              <a:t>k=G-&gt;vexnum ; G-&gt;vexs[G-&gt;vexnum++]=*vp ;</a:t>
            </a:r>
          </a:p>
        </p:txBody>
      </p:sp>
    </p:spTree>
    <p:extLst>
      <p:ext uri="{BB962C8B-B14F-4D97-AF65-F5344CB8AC3E}">
        <p14:creationId xmlns:p14="http://schemas.microsoft.com/office/powerpoint/2010/main" val="2360654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DE09BBBA-80C2-B44B-BAD2-AA47712B2502}"/>
              </a:ext>
            </a:extLst>
          </p:cNvPr>
          <p:cNvSpPr>
            <a:spLocks noChangeArrowheads="1"/>
          </p:cNvSpPr>
          <p:nvPr/>
        </p:nvSpPr>
        <p:spPr bwMode="auto">
          <a:xfrm>
            <a:off x="1676400" y="152400"/>
            <a:ext cx="883920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if (G-&gt;kind==DG||G-&gt;kind==AG)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for (j=0 ; j&lt;G-&gt;vexnum ; j++)</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G-&gt;adj[j][k].ArcVal=G-&gt;adj[k][j].ArcVal=0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是不带权的有向图或无向图  *</a:t>
            </a:r>
            <a:r>
              <a:rPr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else</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for (j=0 ; j&lt;G-&gt;vexnum ; j++)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G-&gt;adj[j][k].ArcVal=INFINITY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G-&gt;adj[k][j].ArcVal=INFINITY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是带权的有向图或无向图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return(k) ;</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184578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222E063B-69CB-3C4E-B53C-9267FFF26722}"/>
              </a:ext>
            </a:extLst>
          </p:cNvPr>
          <p:cNvSpPr>
            <a:spLocks noGrp="1" noChangeArrowheads="1"/>
          </p:cNvSpPr>
          <p:nvPr>
            <p:ph type="title"/>
          </p:nvPr>
        </p:nvSpPr>
        <p:spPr>
          <a:xfrm>
            <a:off x="2286000" y="152400"/>
            <a:ext cx="6705600" cy="838200"/>
          </a:xfrm>
        </p:spPr>
        <p:txBody>
          <a:bodyPr/>
          <a:lstStyle/>
          <a:p>
            <a:r>
              <a:rPr lang="en-US" altLang="zh-CN" sz="5400" b="1">
                <a:latin typeface="Times New Roman" panose="02020603050405020304" pitchFamily="18" charset="0"/>
              </a:rPr>
              <a:t>7.1</a:t>
            </a:r>
            <a:r>
              <a:rPr lang="en-US" altLang="zh-CN" sz="5400" b="1"/>
              <a:t>  </a:t>
            </a:r>
            <a:r>
              <a:rPr lang="zh-CN" altLang="en-US" sz="5400" b="1">
                <a:ea typeface="楷体_GB2312" pitchFamily="49" charset="-122"/>
              </a:rPr>
              <a:t>图的基本概念</a:t>
            </a:r>
          </a:p>
        </p:txBody>
      </p:sp>
      <p:sp>
        <p:nvSpPr>
          <p:cNvPr id="528387" name="Rectangle 3">
            <a:extLst>
              <a:ext uri="{FF2B5EF4-FFF2-40B4-BE49-F238E27FC236}">
                <a16:creationId xmlns:a16="http://schemas.microsoft.com/office/drawing/2014/main" id="{2F0FFEF4-483B-DF40-A1F7-A53CD8A31FD2}"/>
              </a:ext>
            </a:extLst>
          </p:cNvPr>
          <p:cNvSpPr>
            <a:spLocks noGrp="1" noChangeArrowheads="1"/>
          </p:cNvSpPr>
          <p:nvPr>
            <p:ph type="body" idx="1"/>
          </p:nvPr>
        </p:nvSpPr>
        <p:spPr>
          <a:xfrm>
            <a:off x="1676400" y="1066800"/>
            <a:ext cx="8839200" cy="5602288"/>
          </a:xfrm>
        </p:spPr>
        <p:txBody>
          <a:bodyPr/>
          <a:lstStyle/>
          <a:p>
            <a:pPr marL="0" indent="0">
              <a:lnSpc>
                <a:spcPct val="110000"/>
              </a:lnSpc>
              <a:buNone/>
            </a:pPr>
            <a:r>
              <a:rPr lang="en-US" altLang="zh-CN" sz="4400" b="1">
                <a:solidFill>
                  <a:schemeClr val="tx2"/>
                </a:solidFill>
              </a:rPr>
              <a:t>7.1.1  </a:t>
            </a:r>
            <a:r>
              <a:rPr lang="zh-CN" altLang="en-US" sz="4400" b="1">
                <a:solidFill>
                  <a:schemeClr val="tx2"/>
                </a:solidFill>
                <a:ea typeface="楷体_GB2312" pitchFamily="49" charset="-122"/>
              </a:rPr>
              <a:t>图的定义和术语</a:t>
            </a:r>
          </a:p>
          <a:p>
            <a:pPr marL="0" indent="0">
              <a:lnSpc>
                <a:spcPct val="110000"/>
              </a:lnSpc>
              <a:buNone/>
            </a:pPr>
            <a:r>
              <a:rPr lang="zh-CN" altLang="en-US" sz="2800"/>
              <a:t>       </a:t>
            </a:r>
            <a:r>
              <a:rPr lang="zh-CN" altLang="en-US" sz="2800" b="1"/>
              <a:t>一个图</a:t>
            </a:r>
            <a:r>
              <a:rPr lang="en-US" altLang="zh-CN" sz="2800" b="1"/>
              <a:t>(G)</a:t>
            </a:r>
            <a:r>
              <a:rPr lang="zh-CN" altLang="en-US" sz="2800" b="1"/>
              <a:t>定义为一个偶对</a:t>
            </a:r>
            <a:r>
              <a:rPr lang="en-US" altLang="zh-CN" sz="2800" b="1"/>
              <a:t>(V,E) </a:t>
            </a:r>
            <a:r>
              <a:rPr lang="zh-CN" altLang="en-US" sz="2800" b="1"/>
              <a:t>，记为</a:t>
            </a:r>
            <a:r>
              <a:rPr lang="en-US" altLang="zh-CN" sz="2800" b="1"/>
              <a:t>G=(V,E) </a:t>
            </a:r>
            <a:r>
              <a:rPr lang="zh-CN" altLang="en-US" sz="2800" b="1"/>
              <a:t>。其中： </a:t>
            </a:r>
            <a:r>
              <a:rPr lang="en-US" altLang="zh-CN" sz="2800" b="1"/>
              <a:t>V</a:t>
            </a:r>
            <a:r>
              <a:rPr lang="zh-CN" altLang="en-US" sz="2800" b="1"/>
              <a:t>是</a:t>
            </a:r>
            <a:r>
              <a:rPr lang="zh-CN" altLang="en-US" sz="2800" b="1">
                <a:solidFill>
                  <a:schemeClr val="folHlink"/>
                </a:solidFill>
              </a:rPr>
              <a:t>顶点</a:t>
            </a:r>
            <a:r>
              <a:rPr lang="en-US" altLang="zh-CN" sz="2800" b="1"/>
              <a:t>(Vertex)</a:t>
            </a:r>
            <a:r>
              <a:rPr lang="zh-CN" altLang="en-US" sz="2800" b="1"/>
              <a:t>的非空有限集合，记为</a:t>
            </a:r>
            <a:r>
              <a:rPr lang="en-US" altLang="zh-CN" sz="2800" b="1"/>
              <a:t>V(G)</a:t>
            </a:r>
            <a:r>
              <a:rPr lang="zh-CN" altLang="en-US" sz="2800" b="1"/>
              <a:t>；</a:t>
            </a:r>
            <a:r>
              <a:rPr lang="en-US" altLang="zh-CN" sz="2800" b="1"/>
              <a:t>E</a:t>
            </a:r>
            <a:r>
              <a:rPr lang="zh-CN" altLang="en-US" sz="2800" b="1"/>
              <a:t>是无序集</a:t>
            </a:r>
            <a:r>
              <a:rPr lang="en-US" altLang="zh-CN" sz="2800" b="1"/>
              <a:t>V&amp;V</a:t>
            </a:r>
            <a:r>
              <a:rPr lang="zh-CN" altLang="en-US" sz="2800" b="1"/>
              <a:t>的一个子集，记为</a:t>
            </a:r>
            <a:r>
              <a:rPr lang="en-US" altLang="zh-CN" sz="2800" b="1"/>
              <a:t>E(G) </a:t>
            </a:r>
            <a:r>
              <a:rPr lang="zh-CN" altLang="en-US" sz="2800" b="1"/>
              <a:t>，其元素是图的</a:t>
            </a:r>
            <a:r>
              <a:rPr lang="zh-CN" altLang="en-US" sz="2800" b="1">
                <a:solidFill>
                  <a:schemeClr val="folHlink"/>
                </a:solidFill>
              </a:rPr>
              <a:t>弧</a:t>
            </a:r>
            <a:r>
              <a:rPr lang="en-US" altLang="zh-CN" sz="2800" b="1"/>
              <a:t>(Arc)</a:t>
            </a:r>
            <a:r>
              <a:rPr lang="zh-CN" altLang="en-US" sz="2800" b="1"/>
              <a:t>。</a:t>
            </a:r>
          </a:p>
          <a:p>
            <a:pPr marL="0" indent="0">
              <a:lnSpc>
                <a:spcPct val="110000"/>
              </a:lnSpc>
              <a:buNone/>
            </a:pPr>
            <a:r>
              <a:rPr lang="zh-CN" altLang="en-US" sz="2800" b="1"/>
              <a:t>        将顶点集合为空的图称为空图。其形式化定义为：</a:t>
            </a:r>
          </a:p>
          <a:p>
            <a:pPr marL="723900" lvl="1" indent="0">
              <a:lnSpc>
                <a:spcPct val="110000"/>
              </a:lnSpc>
              <a:buNone/>
            </a:pPr>
            <a:r>
              <a:rPr lang="en-US" altLang="zh-CN" b="1"/>
              <a:t>G=(V </a:t>
            </a:r>
            <a:r>
              <a:rPr lang="zh-CN" altLang="en-US" b="1"/>
              <a:t>，</a:t>
            </a:r>
            <a:r>
              <a:rPr lang="en-US" altLang="zh-CN" b="1"/>
              <a:t>E)</a:t>
            </a:r>
          </a:p>
          <a:p>
            <a:pPr marL="723900" lvl="1" indent="0">
              <a:lnSpc>
                <a:spcPct val="110000"/>
              </a:lnSpc>
              <a:buNone/>
            </a:pPr>
            <a:r>
              <a:rPr lang="en-US" altLang="zh-CN" b="1"/>
              <a:t>V={v|v</a:t>
            </a:r>
            <a:r>
              <a:rPr lang="en-US" altLang="zh-CN" b="1">
                <a:latin typeface="楷体_GB2312" pitchFamily="49" charset="-122"/>
                <a:ea typeface="楷体_GB2312" pitchFamily="49" charset="-122"/>
                <a:sym typeface="Symbol" pitchFamily="2" charset="2"/>
              </a:rPr>
              <a:t></a:t>
            </a:r>
            <a:r>
              <a:rPr lang="en-US" altLang="zh-CN" b="1">
                <a:ea typeface="Arial Unicode MS" panose="020B0604020202020204" pitchFamily="34" charset="-128"/>
                <a:cs typeface="Arial Unicode MS" panose="020B0604020202020204" pitchFamily="34" charset="-128"/>
              </a:rPr>
              <a:t>data object</a:t>
            </a:r>
            <a:r>
              <a:rPr lang="en-US" altLang="zh-CN" b="1"/>
              <a:t>}</a:t>
            </a:r>
          </a:p>
          <a:p>
            <a:pPr marL="723900" lvl="1" indent="0">
              <a:lnSpc>
                <a:spcPct val="110000"/>
              </a:lnSpc>
              <a:buNone/>
            </a:pPr>
            <a:r>
              <a:rPr lang="en-US" altLang="zh-CN" b="1"/>
              <a:t>E={&lt;v,w&gt;| v,w</a:t>
            </a:r>
            <a:r>
              <a:rPr lang="en-US" altLang="zh-CN" b="1">
                <a:latin typeface="楷体_GB2312" pitchFamily="49" charset="-122"/>
                <a:ea typeface="楷体_GB2312" pitchFamily="49" charset="-122"/>
                <a:sym typeface="Symbol" pitchFamily="2" charset="2"/>
              </a:rPr>
              <a:t></a:t>
            </a:r>
            <a:r>
              <a:rPr lang="en-US" altLang="zh-CN" b="1">
                <a:ea typeface="Arial Unicode MS" panose="020B0604020202020204" pitchFamily="34" charset="-128"/>
                <a:cs typeface="Arial Unicode MS" panose="020B0604020202020204" pitchFamily="34" charset="-128"/>
              </a:rPr>
              <a:t>V</a:t>
            </a:r>
            <a:r>
              <a:rPr lang="en-US" altLang="zh-CN" b="1">
                <a:cs typeface="Times New Roman" panose="02020603050405020304" pitchFamily="18" charset="0"/>
              </a:rPr>
              <a:t>∧</a:t>
            </a:r>
            <a:r>
              <a:rPr lang="en-US" altLang="zh-CN" b="1">
                <a:ea typeface="Arial Unicode MS" panose="020B0604020202020204" pitchFamily="34" charset="-128"/>
                <a:cs typeface="Arial Unicode MS" panose="020B0604020202020204" pitchFamily="34" charset="-128"/>
              </a:rPr>
              <a:t>p(v,w)</a:t>
            </a:r>
            <a:r>
              <a:rPr lang="en-US" altLang="zh-CN" b="1"/>
              <a:t>}</a:t>
            </a:r>
          </a:p>
          <a:p>
            <a:pPr marL="723900" lvl="1" indent="0">
              <a:lnSpc>
                <a:spcPct val="110000"/>
              </a:lnSpc>
              <a:buNone/>
            </a:pPr>
            <a:r>
              <a:rPr lang="en-US" altLang="zh-CN" b="1"/>
              <a:t>P(v,w)</a:t>
            </a:r>
            <a:r>
              <a:rPr lang="zh-CN" altLang="en-US" b="1"/>
              <a:t>表示从顶点</a:t>
            </a:r>
            <a:r>
              <a:rPr lang="en-US" altLang="zh-CN" b="1"/>
              <a:t>v</a:t>
            </a:r>
            <a:r>
              <a:rPr lang="zh-CN" altLang="en-US" b="1"/>
              <a:t>到顶点</a:t>
            </a:r>
            <a:r>
              <a:rPr lang="en-US" altLang="zh-CN" b="1"/>
              <a:t>w</a:t>
            </a:r>
            <a:r>
              <a:rPr lang="zh-CN" altLang="en-US" b="1"/>
              <a:t>有一条直接通路。</a:t>
            </a:r>
          </a:p>
        </p:txBody>
      </p:sp>
    </p:spTree>
    <p:extLst>
      <p:ext uri="{BB962C8B-B14F-4D97-AF65-F5344CB8AC3E}">
        <p14:creationId xmlns:p14="http://schemas.microsoft.com/office/powerpoint/2010/main" val="177793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E04D6E59-2B78-CB49-882C-A92648E46FC2}"/>
              </a:ext>
            </a:extLst>
          </p:cNvPr>
          <p:cNvSpPr>
            <a:spLocks noChangeArrowheads="1"/>
          </p:cNvSpPr>
          <p:nvPr/>
        </p:nvSpPr>
        <p:spPr bwMode="auto">
          <a:xfrm>
            <a:off x="1676401" y="152401"/>
            <a:ext cx="8812213" cy="637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7913"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en-US" altLang="zh-CN" sz="3600" b="1">
                <a:solidFill>
                  <a:srgbClr val="FFFF00"/>
                </a:solidFill>
              </a:rPr>
              <a:t>(4)  </a:t>
            </a:r>
            <a:r>
              <a:rPr lang="zh-CN" altLang="en-US" sz="3600" b="1">
                <a:solidFill>
                  <a:srgbClr val="FFFF00"/>
                </a:solidFill>
              </a:rPr>
              <a:t>向图中增加一条弧</a:t>
            </a:r>
          </a:p>
          <a:p>
            <a:pPr eaLnBrk="1" fontAlgn="base" hangingPunct="1">
              <a:lnSpc>
                <a:spcPct val="110000"/>
              </a:lnSpc>
              <a:spcBef>
                <a:spcPct val="10000"/>
              </a:spcBef>
              <a:spcAft>
                <a:spcPct val="0"/>
              </a:spcAft>
              <a:buClr>
                <a:srgbClr val="3366FF"/>
              </a:buClr>
              <a:buSzPct val="80000"/>
            </a:pPr>
            <a:r>
              <a:rPr lang="zh-CN" altLang="en-US" sz="2800" b="1">
                <a:solidFill>
                  <a:srgbClr val="FFFFFF"/>
                </a:solidFill>
              </a:rPr>
              <a:t>       根据给定的弧或边所依附的顶点，修改邻接矩阵中所对应的数组元素。</a:t>
            </a:r>
          </a:p>
          <a:p>
            <a:pPr eaLnBrk="1" fontAlgn="base" hangingPunct="1">
              <a:lnSpc>
                <a:spcPct val="110000"/>
              </a:lnSpc>
              <a:spcBef>
                <a:spcPct val="10000"/>
              </a:spcBef>
              <a:spcAft>
                <a:spcPct val="0"/>
              </a:spcAft>
              <a:buClr>
                <a:srgbClr val="3366FF"/>
              </a:buClr>
              <a:buSzPct val="80000"/>
            </a:pPr>
            <a:r>
              <a:rPr lang="zh-CN" altLang="en-US" sz="3200" b="1">
                <a:solidFill>
                  <a:srgbClr val="FFFF00"/>
                </a:solidFill>
              </a:rPr>
              <a:t>算法实现</a:t>
            </a:r>
            <a:r>
              <a:rPr lang="zh-CN" altLang="en-US" sz="3200" b="1">
                <a:solidFill>
                  <a:srgbClr val="FFFFFF"/>
                </a:solidFill>
              </a:rPr>
              <a:t>：</a:t>
            </a:r>
            <a:r>
              <a:rPr lang="zh-CN" altLang="en-US" sz="2800" b="1">
                <a:solidFill>
                  <a:srgbClr val="FFFFFF"/>
                </a:solidFill>
              </a:rPr>
              <a:t> </a:t>
            </a:r>
          </a:p>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int  AddArc(MGraph *G , ArcType *arc) </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int  k , j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k=LocateVex(G , &amp;arc-&gt;vex1)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j=LocateVex(G , &amp;arc-&gt;vex1)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if (k==-1||j==-1)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printf(“Arc’s Vertex do not existed !\n”)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return(-1)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1375814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7058" name="Rectangle 2">
            <a:extLst>
              <a:ext uri="{FF2B5EF4-FFF2-40B4-BE49-F238E27FC236}">
                <a16:creationId xmlns:a16="http://schemas.microsoft.com/office/drawing/2014/main" id="{3E31D6BA-0D07-3343-BA51-5C953058C54E}"/>
              </a:ext>
            </a:extLst>
          </p:cNvPr>
          <p:cNvSpPr>
            <a:spLocks noChangeArrowheads="1"/>
          </p:cNvSpPr>
          <p:nvPr/>
        </p:nvSpPr>
        <p:spPr bwMode="auto">
          <a:xfrm>
            <a:off x="1676400" y="152400"/>
            <a:ext cx="8839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90000"/>
              </a:lnSpc>
              <a:spcBef>
                <a:spcPct val="20000"/>
              </a:spcBef>
              <a:spcAft>
                <a:spcPct val="0"/>
              </a:spcAft>
              <a:buClr>
                <a:srgbClr val="3366FF"/>
              </a:buClr>
              <a:buSzPct val="80000"/>
            </a:pPr>
            <a:r>
              <a:rPr lang="en-US" altLang="zh-CN" sz="2800" b="1">
                <a:solidFill>
                  <a:srgbClr val="FFFFFF"/>
                </a:solidFill>
              </a:rPr>
              <a:t>if (G-&gt;kind==DG||G-&gt;kind==WDG) </a:t>
            </a:r>
          </a:p>
          <a:p>
            <a:pPr lvl="3" eaLnBrk="1" fontAlgn="base" hangingPunct="1">
              <a:lnSpc>
                <a:spcPct val="90000"/>
              </a:lnSpc>
              <a:spcBef>
                <a:spcPct val="20000"/>
              </a:spcBef>
              <a:spcAft>
                <a:spcPct val="0"/>
              </a:spcAft>
              <a:buClr>
                <a:srgbClr val="3366FF"/>
              </a:buClr>
              <a:buSzPct val="80000"/>
            </a:pPr>
            <a:r>
              <a:rPr lang="en-US" altLang="zh-CN" sz="2800" b="1">
                <a:solidFill>
                  <a:srgbClr val="FFFFFF"/>
                </a:solidFill>
              </a:rPr>
              <a:t>{  G-&gt;adj[k][j].ArcVal=arc-&gt;ArcVal;</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G-&gt;adj[k][j].ArcInfo=arc-&gt;ArcInfo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  </a:t>
            </a:r>
            <a:r>
              <a:rPr lang="zh-CN" altLang="en-US" b="1">
                <a:solidFill>
                  <a:srgbClr val="FFFFFF"/>
                </a:solidFill>
              </a:rPr>
              <a:t>是有向图或带权的有向图*</a:t>
            </a:r>
            <a:r>
              <a:rPr lang="en-US" altLang="zh-CN" b="1">
                <a:solidFill>
                  <a:srgbClr val="FFFFFF"/>
                </a:solidFill>
              </a:rPr>
              <a:t>/</a:t>
            </a:r>
          </a:p>
          <a:p>
            <a:pPr lvl="3" eaLnBrk="1" fontAlgn="base" hangingPunct="1">
              <a:lnSpc>
                <a:spcPct val="90000"/>
              </a:lnSpc>
              <a:spcBef>
                <a:spcPct val="20000"/>
              </a:spcBef>
              <a:spcAft>
                <a:spcPct val="0"/>
              </a:spcAft>
              <a:buClr>
                <a:srgbClr val="3366FF"/>
              </a:buClr>
              <a:buSzPct val="80000"/>
            </a:pPr>
            <a:r>
              <a:rPr lang="en-US" altLang="zh-CN" sz="2800" b="1">
                <a:solidFill>
                  <a:srgbClr val="FFFFFF"/>
                </a:solidFill>
              </a:rPr>
              <a:t>}</a:t>
            </a:r>
          </a:p>
          <a:p>
            <a:pPr lvl="2" eaLnBrk="1" fontAlgn="base" hangingPunct="1">
              <a:lnSpc>
                <a:spcPct val="90000"/>
              </a:lnSpc>
              <a:spcBef>
                <a:spcPct val="20000"/>
              </a:spcBef>
              <a:spcAft>
                <a:spcPct val="0"/>
              </a:spcAft>
              <a:buClr>
                <a:srgbClr val="3366FF"/>
              </a:buClr>
              <a:buSzPct val="80000"/>
            </a:pPr>
            <a:r>
              <a:rPr lang="en-US" altLang="zh-CN" sz="2800" b="1">
                <a:solidFill>
                  <a:srgbClr val="FFFFFF"/>
                </a:solidFill>
              </a:rPr>
              <a:t>else</a:t>
            </a:r>
          </a:p>
          <a:p>
            <a:pPr lvl="3" eaLnBrk="1" fontAlgn="base" hangingPunct="1">
              <a:lnSpc>
                <a:spcPct val="90000"/>
              </a:lnSpc>
              <a:spcBef>
                <a:spcPct val="20000"/>
              </a:spcBef>
              <a:spcAft>
                <a:spcPct val="0"/>
              </a:spcAft>
              <a:buClr>
                <a:srgbClr val="3366FF"/>
              </a:buClr>
              <a:buSzPct val="80000"/>
            </a:pPr>
            <a:r>
              <a:rPr lang="en-US" altLang="zh-CN" sz="2800" b="1">
                <a:solidFill>
                  <a:srgbClr val="FFFFFF"/>
                </a:solidFill>
              </a:rPr>
              <a:t>{  G-&gt;adj[k][j].ArcVal=arc-&gt;ArcVal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G-&gt;adj[j][k].ArcVal=arc-&gt;ArcVal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G-&gt;adj[k][j].ArcInfo=arc-&gt;ArcInfo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G-&gt;adj[j][k].ArcInfo=arc-&gt;ArcInfo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  </a:t>
            </a:r>
            <a:r>
              <a:rPr lang="zh-CN" altLang="en-US" b="1">
                <a:solidFill>
                  <a:srgbClr val="FFFFFF"/>
                </a:solidFill>
              </a:rPr>
              <a:t>是无向图或带权的无向图</a:t>
            </a:r>
            <a:r>
              <a:rPr lang="en-US" altLang="zh-CN" b="1">
                <a:solidFill>
                  <a:srgbClr val="FFFFFF"/>
                </a:solidFill>
              </a:rPr>
              <a:t>,</a:t>
            </a:r>
            <a:r>
              <a:rPr lang="zh-CN" altLang="en-US" b="1">
                <a:solidFill>
                  <a:srgbClr val="FFFFFF"/>
                </a:solidFill>
              </a:rPr>
              <a:t>需对称赋值  *</a:t>
            </a:r>
            <a:r>
              <a:rPr lang="en-US" altLang="zh-CN" b="1">
                <a:solidFill>
                  <a:srgbClr val="FFFFFF"/>
                </a:solidFill>
              </a:rPr>
              <a:t>/</a:t>
            </a:r>
          </a:p>
          <a:p>
            <a:pPr lvl="3" eaLnBrk="1" fontAlgn="base" hangingPunct="1">
              <a:lnSpc>
                <a:spcPct val="90000"/>
              </a:lnSpc>
              <a:spcBef>
                <a:spcPct val="20000"/>
              </a:spcBef>
              <a:spcAft>
                <a:spcPct val="0"/>
              </a:spcAft>
              <a:buClr>
                <a:srgbClr val="3366FF"/>
              </a:buClr>
              <a:buSzPct val="80000"/>
            </a:pPr>
            <a:r>
              <a:rPr lang="en-US" altLang="zh-CN" sz="2800" b="1">
                <a:solidFill>
                  <a:srgbClr val="FFFFFF"/>
                </a:solidFill>
              </a:rPr>
              <a:t>}</a:t>
            </a:r>
          </a:p>
          <a:p>
            <a:pPr lvl="2" eaLnBrk="1" fontAlgn="base" hangingPunct="1">
              <a:lnSpc>
                <a:spcPct val="90000"/>
              </a:lnSpc>
              <a:spcBef>
                <a:spcPct val="20000"/>
              </a:spcBef>
              <a:spcAft>
                <a:spcPct val="0"/>
              </a:spcAft>
              <a:buClr>
                <a:srgbClr val="3366FF"/>
              </a:buClr>
              <a:buSzPct val="80000"/>
            </a:pPr>
            <a:r>
              <a:rPr lang="en-US" altLang="zh-CN" sz="2800" b="1">
                <a:solidFill>
                  <a:srgbClr val="FFFFFF"/>
                </a:solidFill>
              </a:rPr>
              <a:t>return(1) ;  </a:t>
            </a:r>
          </a:p>
          <a:p>
            <a:pPr lvl="1" eaLnBrk="1" fontAlgn="base" hangingPunct="1">
              <a:lnSpc>
                <a:spcPct val="90000"/>
              </a:lnSpc>
              <a:spcBef>
                <a:spcPct val="2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1552795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BEB68214-AD81-B443-9FCA-6CA0974A1AF3}"/>
              </a:ext>
            </a:extLst>
          </p:cNvPr>
          <p:cNvSpPr>
            <a:spLocks noGrp="1" noChangeArrowheads="1"/>
          </p:cNvSpPr>
          <p:nvPr>
            <p:ph type="title"/>
          </p:nvPr>
        </p:nvSpPr>
        <p:spPr>
          <a:xfrm>
            <a:off x="3048000" y="152400"/>
            <a:ext cx="5257800" cy="762000"/>
          </a:xfrm>
        </p:spPr>
        <p:txBody>
          <a:bodyPr/>
          <a:lstStyle/>
          <a:p>
            <a:r>
              <a:rPr lang="en-US" altLang="zh-CN" b="1">
                <a:latin typeface="Times New Roman" panose="02020603050405020304" pitchFamily="18" charset="0"/>
              </a:rPr>
              <a:t>7.2.2</a:t>
            </a:r>
            <a:r>
              <a:rPr lang="en-US" altLang="zh-CN" b="1"/>
              <a:t>  </a:t>
            </a:r>
            <a:r>
              <a:rPr lang="zh-CN" altLang="en-US" b="1">
                <a:ea typeface="楷体_GB2312" pitchFamily="49" charset="-122"/>
              </a:rPr>
              <a:t>邻接链表法</a:t>
            </a:r>
          </a:p>
        </p:txBody>
      </p:sp>
      <p:sp>
        <p:nvSpPr>
          <p:cNvPr id="558083" name="Rectangle 3">
            <a:extLst>
              <a:ext uri="{FF2B5EF4-FFF2-40B4-BE49-F238E27FC236}">
                <a16:creationId xmlns:a16="http://schemas.microsoft.com/office/drawing/2014/main" id="{7A6188CB-01AD-A84B-B84C-F4E2C6CD7728}"/>
              </a:ext>
            </a:extLst>
          </p:cNvPr>
          <p:cNvSpPr>
            <a:spLocks noGrp="1" noChangeArrowheads="1"/>
          </p:cNvSpPr>
          <p:nvPr>
            <p:ph type="body" idx="1"/>
          </p:nvPr>
        </p:nvSpPr>
        <p:spPr>
          <a:xfrm>
            <a:off x="1676400" y="990600"/>
            <a:ext cx="8839200" cy="2654300"/>
          </a:xfrm>
        </p:spPr>
        <p:txBody>
          <a:bodyPr/>
          <a:lstStyle/>
          <a:p>
            <a:pPr marL="0" indent="0">
              <a:lnSpc>
                <a:spcPct val="110000"/>
              </a:lnSpc>
              <a:buNone/>
            </a:pPr>
            <a:r>
              <a:rPr lang="zh-CN" altLang="en-US"/>
              <a:t>        </a:t>
            </a:r>
            <a:r>
              <a:rPr lang="zh-CN" altLang="en-US" sz="2800" b="1">
                <a:solidFill>
                  <a:schemeClr val="folHlink"/>
                </a:solidFill>
              </a:rPr>
              <a:t>基本思想：</a:t>
            </a:r>
            <a:r>
              <a:rPr lang="zh-CN" altLang="en-US" sz="2800" b="1"/>
              <a:t>对图的每个顶点建立一个单链表，存储该顶点所有邻接顶点及其相关信息。每一个单链表设一个表头结点。</a:t>
            </a:r>
          </a:p>
          <a:p>
            <a:pPr marL="0" indent="0">
              <a:lnSpc>
                <a:spcPct val="110000"/>
              </a:lnSpc>
              <a:buNone/>
            </a:pPr>
            <a:r>
              <a:rPr lang="zh-CN" altLang="en-US" sz="2800" b="1"/>
              <a:t>        第</a:t>
            </a:r>
            <a:r>
              <a:rPr lang="en-US" altLang="zh-CN" sz="2800" b="1"/>
              <a:t>i</a:t>
            </a:r>
            <a:r>
              <a:rPr lang="zh-CN" altLang="en-US" sz="2800" b="1"/>
              <a:t>个单链表表示依附于顶点</a:t>
            </a:r>
            <a:r>
              <a:rPr lang="en-US" altLang="zh-CN" sz="2800" b="1"/>
              <a:t>V</a:t>
            </a:r>
            <a:r>
              <a:rPr lang="en-US" altLang="zh-CN" sz="2800" b="1" baseline="-18000"/>
              <a:t>i</a:t>
            </a:r>
            <a:r>
              <a:rPr lang="zh-CN" altLang="en-US" sz="2800" b="1"/>
              <a:t>的边</a:t>
            </a:r>
            <a:r>
              <a:rPr lang="en-US" altLang="zh-CN" sz="2800" b="1"/>
              <a:t>(</a:t>
            </a:r>
            <a:r>
              <a:rPr lang="zh-CN" altLang="en-US" sz="2800" b="1"/>
              <a:t>对有向图是以顶点</a:t>
            </a:r>
            <a:r>
              <a:rPr lang="en-US" altLang="zh-CN" sz="2800" b="1"/>
              <a:t>V</a:t>
            </a:r>
            <a:r>
              <a:rPr lang="en-US" altLang="zh-CN" sz="2800" b="1" baseline="-18000"/>
              <a:t>i</a:t>
            </a:r>
            <a:r>
              <a:rPr lang="zh-CN" altLang="en-US" sz="2800" b="1"/>
              <a:t>为头或尾的弧</a:t>
            </a:r>
            <a:r>
              <a:rPr lang="en-US" altLang="zh-CN" sz="2800" b="1"/>
              <a:t>)</a:t>
            </a:r>
            <a:r>
              <a:rPr lang="zh-CN" altLang="en-US" sz="2800" b="1"/>
              <a:t>。</a:t>
            </a:r>
          </a:p>
        </p:txBody>
      </p:sp>
    </p:spTree>
    <p:extLst>
      <p:ext uri="{BB962C8B-B14F-4D97-AF65-F5344CB8AC3E}">
        <p14:creationId xmlns:p14="http://schemas.microsoft.com/office/powerpoint/2010/main" val="2017569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E0AE4682-0EE1-524E-B540-C1026496F245}"/>
              </a:ext>
            </a:extLst>
          </p:cNvPr>
          <p:cNvSpPr>
            <a:spLocks noGrp="1" noChangeArrowheads="1"/>
          </p:cNvSpPr>
          <p:nvPr>
            <p:ph type="body" idx="1"/>
          </p:nvPr>
        </p:nvSpPr>
        <p:spPr>
          <a:xfrm>
            <a:off x="1676400" y="188914"/>
            <a:ext cx="8839200" cy="5184775"/>
          </a:xfrm>
        </p:spPr>
        <p:txBody>
          <a:bodyPr/>
          <a:lstStyle/>
          <a:p>
            <a:pPr marL="0" indent="0">
              <a:lnSpc>
                <a:spcPct val="110000"/>
              </a:lnSpc>
              <a:buNone/>
            </a:pPr>
            <a:r>
              <a:rPr lang="en-US" altLang="zh-CN" sz="3600" b="1">
                <a:solidFill>
                  <a:schemeClr val="tx2"/>
                </a:solidFill>
              </a:rPr>
              <a:t>1  </a:t>
            </a:r>
            <a:r>
              <a:rPr lang="zh-CN" altLang="en-US" sz="3600" b="1">
                <a:solidFill>
                  <a:schemeClr val="tx2"/>
                </a:solidFill>
                <a:ea typeface="楷体_GB2312" pitchFamily="49" charset="-122"/>
              </a:rPr>
              <a:t>结点结构与邻接链表示例</a:t>
            </a:r>
          </a:p>
          <a:p>
            <a:pPr marL="0" indent="0">
              <a:lnSpc>
                <a:spcPct val="110000"/>
              </a:lnSpc>
              <a:buNone/>
            </a:pPr>
            <a:r>
              <a:rPr lang="zh-CN" altLang="en-US"/>
              <a:t>        </a:t>
            </a:r>
            <a:r>
              <a:rPr lang="zh-CN" altLang="en-US" sz="2800" b="1"/>
              <a:t>链表中的结点称为</a:t>
            </a:r>
            <a:r>
              <a:rPr lang="zh-CN" altLang="en-US" sz="2800" b="1">
                <a:solidFill>
                  <a:schemeClr val="folHlink"/>
                </a:solidFill>
              </a:rPr>
              <a:t>表结点</a:t>
            </a:r>
            <a:r>
              <a:rPr lang="zh-CN" altLang="en-US" sz="2800" b="1"/>
              <a:t>，每个结点由三个域组成，如图</a:t>
            </a:r>
            <a:r>
              <a:rPr lang="en-US" altLang="zh-CN" sz="2800" b="1"/>
              <a:t>7-9(a)</a:t>
            </a:r>
            <a:r>
              <a:rPr lang="zh-CN" altLang="en-US" sz="2800" b="1"/>
              <a:t>所示。其中邻接点域</a:t>
            </a:r>
            <a:r>
              <a:rPr lang="en-US" altLang="zh-CN" sz="2800" b="1"/>
              <a:t>(adjvex)</a:t>
            </a:r>
            <a:r>
              <a:rPr lang="zh-CN" altLang="en-US" sz="2800" b="1"/>
              <a:t>指示与顶点</a:t>
            </a:r>
            <a:r>
              <a:rPr lang="en-US" altLang="zh-CN" sz="2800" b="1"/>
              <a:t>V</a:t>
            </a:r>
            <a:r>
              <a:rPr lang="en-US" altLang="zh-CN" sz="2800" b="1" baseline="-18000"/>
              <a:t>i</a:t>
            </a:r>
            <a:r>
              <a:rPr lang="zh-CN" altLang="en-US" sz="2800" b="1"/>
              <a:t>邻接的顶点在图中的位置</a:t>
            </a:r>
            <a:r>
              <a:rPr lang="en-US" altLang="zh-CN" sz="2800" b="1"/>
              <a:t>(</a:t>
            </a:r>
            <a:r>
              <a:rPr lang="zh-CN" altLang="en-US" sz="2800" b="1"/>
              <a:t>顶点编号</a:t>
            </a:r>
            <a:r>
              <a:rPr lang="en-US" altLang="zh-CN" sz="2800" b="1"/>
              <a:t>)</a:t>
            </a:r>
            <a:r>
              <a:rPr lang="zh-CN" altLang="en-US" sz="2800" b="1"/>
              <a:t>，链域</a:t>
            </a:r>
            <a:r>
              <a:rPr lang="en-US" altLang="zh-CN" sz="2800" b="1"/>
              <a:t>(nextarc)</a:t>
            </a:r>
            <a:r>
              <a:rPr lang="zh-CN" altLang="en-US" sz="2800" b="1"/>
              <a:t>指向下一个与顶点</a:t>
            </a:r>
            <a:r>
              <a:rPr lang="en-US" altLang="zh-CN" sz="2800" b="1"/>
              <a:t>V</a:t>
            </a:r>
            <a:r>
              <a:rPr lang="en-US" altLang="zh-CN" sz="2800" b="1" baseline="-18000"/>
              <a:t>i</a:t>
            </a:r>
            <a:r>
              <a:rPr lang="zh-CN" altLang="en-US" sz="2800" b="1"/>
              <a:t>邻接的表结点，数据域</a:t>
            </a:r>
            <a:r>
              <a:rPr lang="en-US" altLang="zh-CN" sz="2800" b="1"/>
              <a:t>(info)</a:t>
            </a:r>
            <a:r>
              <a:rPr lang="zh-CN" altLang="en-US" sz="2800" b="1"/>
              <a:t>存储和边或弧相关的信息，如权值等。对于无权图，如果没有与边相关的其他信息，可省略此域。</a:t>
            </a:r>
          </a:p>
          <a:p>
            <a:pPr marL="0" indent="0">
              <a:lnSpc>
                <a:spcPct val="110000"/>
              </a:lnSpc>
              <a:buNone/>
            </a:pPr>
            <a:r>
              <a:rPr lang="zh-CN" altLang="en-US" sz="2800" b="1"/>
              <a:t>        每个链表设一个表头结点</a:t>
            </a:r>
            <a:r>
              <a:rPr lang="en-US" altLang="zh-CN" sz="2800" b="1"/>
              <a:t>(</a:t>
            </a:r>
            <a:r>
              <a:rPr lang="zh-CN" altLang="en-US" sz="2800" b="1"/>
              <a:t>称为</a:t>
            </a:r>
            <a:r>
              <a:rPr lang="zh-CN" altLang="en-US" sz="2800" b="1">
                <a:solidFill>
                  <a:schemeClr val="folHlink"/>
                </a:solidFill>
              </a:rPr>
              <a:t>顶点结点</a:t>
            </a:r>
            <a:r>
              <a:rPr lang="en-US" altLang="zh-CN" sz="2800" b="1"/>
              <a:t>)</a:t>
            </a:r>
            <a:r>
              <a:rPr lang="zh-CN" altLang="en-US" sz="2800" b="1"/>
              <a:t>，由两个域组成，如图</a:t>
            </a:r>
            <a:r>
              <a:rPr lang="en-US" altLang="zh-CN" sz="2800" b="1"/>
              <a:t>7-9(b)</a:t>
            </a:r>
            <a:r>
              <a:rPr lang="zh-CN" altLang="en-US" sz="2800" b="1"/>
              <a:t>所示。链域</a:t>
            </a:r>
            <a:r>
              <a:rPr lang="en-US" altLang="zh-CN" sz="2800" b="1"/>
              <a:t>(firstarc)</a:t>
            </a:r>
            <a:r>
              <a:rPr lang="zh-CN" altLang="en-US" sz="2800" b="1"/>
              <a:t>指向链表中的第一个结点，数据域</a:t>
            </a:r>
            <a:r>
              <a:rPr lang="en-US" altLang="zh-CN" sz="2800" b="1"/>
              <a:t>(data) </a:t>
            </a:r>
            <a:r>
              <a:rPr lang="zh-CN" altLang="en-US" sz="2800" b="1"/>
              <a:t>存储顶点名或其他信息。</a:t>
            </a:r>
          </a:p>
        </p:txBody>
      </p:sp>
      <p:grpSp>
        <p:nvGrpSpPr>
          <p:cNvPr id="559107" name="Group 3">
            <a:extLst>
              <a:ext uri="{FF2B5EF4-FFF2-40B4-BE49-F238E27FC236}">
                <a16:creationId xmlns:a16="http://schemas.microsoft.com/office/drawing/2014/main" id="{D4C6F22D-D0E3-4C4E-89AA-81E0A4BF48CD}"/>
              </a:ext>
            </a:extLst>
          </p:cNvPr>
          <p:cNvGrpSpPr>
            <a:grpSpLocks/>
          </p:cNvGrpSpPr>
          <p:nvPr/>
        </p:nvGrpSpPr>
        <p:grpSpPr bwMode="auto">
          <a:xfrm>
            <a:off x="1992313" y="5667375"/>
            <a:ext cx="7886700" cy="857250"/>
            <a:chOff x="120" y="2064"/>
            <a:chExt cx="4968" cy="540"/>
          </a:xfrm>
        </p:grpSpPr>
        <p:grpSp>
          <p:nvGrpSpPr>
            <p:cNvPr id="559108" name="Group 4">
              <a:extLst>
                <a:ext uri="{FF2B5EF4-FFF2-40B4-BE49-F238E27FC236}">
                  <a16:creationId xmlns:a16="http://schemas.microsoft.com/office/drawing/2014/main" id="{2CA0903B-BE3A-584E-97C9-1BEDF52AA97B}"/>
                </a:ext>
              </a:extLst>
            </p:cNvPr>
            <p:cNvGrpSpPr>
              <a:grpSpLocks/>
            </p:cNvGrpSpPr>
            <p:nvPr/>
          </p:nvGrpSpPr>
          <p:grpSpPr bwMode="auto">
            <a:xfrm>
              <a:off x="120" y="2064"/>
              <a:ext cx="2555" cy="258"/>
              <a:chOff x="120" y="2064"/>
              <a:chExt cx="2555" cy="258"/>
            </a:xfrm>
          </p:grpSpPr>
          <p:grpSp>
            <p:nvGrpSpPr>
              <p:cNvPr id="559109" name="Group 5">
                <a:extLst>
                  <a:ext uri="{FF2B5EF4-FFF2-40B4-BE49-F238E27FC236}">
                    <a16:creationId xmlns:a16="http://schemas.microsoft.com/office/drawing/2014/main" id="{09D23F8F-9BCC-F24B-8D29-ACF748D18DB2}"/>
                  </a:ext>
                </a:extLst>
              </p:cNvPr>
              <p:cNvGrpSpPr>
                <a:grpSpLocks/>
              </p:cNvGrpSpPr>
              <p:nvPr/>
            </p:nvGrpSpPr>
            <p:grpSpPr bwMode="auto">
              <a:xfrm>
                <a:off x="816" y="2073"/>
                <a:ext cx="1859" cy="249"/>
                <a:chOff x="720" y="2592"/>
                <a:chExt cx="1859" cy="249"/>
              </a:xfrm>
            </p:grpSpPr>
            <p:sp>
              <p:nvSpPr>
                <p:cNvPr id="559110" name="Rectangle 6">
                  <a:extLst>
                    <a:ext uri="{FF2B5EF4-FFF2-40B4-BE49-F238E27FC236}">
                      <a16:creationId xmlns:a16="http://schemas.microsoft.com/office/drawing/2014/main" id="{04BD7691-C6FD-DF42-88B0-CED7A43C9C41}"/>
                    </a:ext>
                  </a:extLst>
                </p:cNvPr>
                <p:cNvSpPr>
                  <a:spLocks noChangeArrowheads="1"/>
                </p:cNvSpPr>
                <p:nvPr/>
              </p:nvSpPr>
              <p:spPr bwMode="auto">
                <a:xfrm>
                  <a:off x="720" y="2592"/>
                  <a:ext cx="1859"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adjvex   info   nextarc</a:t>
                  </a:r>
                </a:p>
              </p:txBody>
            </p:sp>
            <p:sp>
              <p:nvSpPr>
                <p:cNvPr id="559111" name="Line 7">
                  <a:extLst>
                    <a:ext uri="{FF2B5EF4-FFF2-40B4-BE49-F238E27FC236}">
                      <a16:creationId xmlns:a16="http://schemas.microsoft.com/office/drawing/2014/main" id="{3104F072-8CCC-0042-90B4-2B06965DD7C9}"/>
                    </a:ext>
                  </a:extLst>
                </p:cNvPr>
                <p:cNvSpPr>
                  <a:spLocks noChangeShapeType="1"/>
                </p:cNvSpPr>
                <p:nvPr/>
              </p:nvSpPr>
              <p:spPr bwMode="auto">
                <a:xfrm>
                  <a:off x="1392" y="259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59112" name="Line 8">
                  <a:extLst>
                    <a:ext uri="{FF2B5EF4-FFF2-40B4-BE49-F238E27FC236}">
                      <a16:creationId xmlns:a16="http://schemas.microsoft.com/office/drawing/2014/main" id="{8AD74504-2484-0E42-B075-B6DA450CE1BA}"/>
                    </a:ext>
                  </a:extLst>
                </p:cNvPr>
                <p:cNvSpPr>
                  <a:spLocks noChangeShapeType="1"/>
                </p:cNvSpPr>
                <p:nvPr/>
              </p:nvSpPr>
              <p:spPr bwMode="auto">
                <a:xfrm>
                  <a:off x="1872" y="259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59113" name="Rectangle 9">
                <a:extLst>
                  <a:ext uri="{FF2B5EF4-FFF2-40B4-BE49-F238E27FC236}">
                    <a16:creationId xmlns:a16="http://schemas.microsoft.com/office/drawing/2014/main" id="{74FD11FD-7776-B149-9189-FF9976735EB4}"/>
                  </a:ext>
                </a:extLst>
              </p:cNvPr>
              <p:cNvSpPr>
                <a:spLocks noChangeArrowheads="1"/>
              </p:cNvSpPr>
              <p:nvPr/>
            </p:nvSpPr>
            <p:spPr bwMode="auto">
              <a:xfrm>
                <a:off x="120" y="2064"/>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000" b="1">
                    <a:solidFill>
                      <a:srgbClr val="FFFFFF"/>
                    </a:solidFill>
                    <a:latin typeface="宋体" panose="02010600030101010101" pitchFamily="2" charset="-122"/>
                    <a:ea typeface="宋体" panose="02010600030101010101" pitchFamily="2" charset="-122"/>
                  </a:rPr>
                  <a:t>表结点</a:t>
                </a:r>
                <a:r>
                  <a:rPr kumimoji="1" lang="zh-CN" altLang="en-US" sz="2000" b="1">
                    <a:solidFill>
                      <a:srgbClr val="FFFFFF"/>
                    </a:solidFill>
                    <a:latin typeface="Times New Roman" panose="02020603050405020304" pitchFamily="18" charset="0"/>
                    <a:ea typeface="宋体" panose="02010600030101010101" pitchFamily="2" charset="-122"/>
                  </a:rPr>
                  <a:t>：</a:t>
                </a:r>
              </a:p>
            </p:txBody>
          </p:sp>
        </p:grpSp>
        <p:grpSp>
          <p:nvGrpSpPr>
            <p:cNvPr id="559114" name="Group 10">
              <a:extLst>
                <a:ext uri="{FF2B5EF4-FFF2-40B4-BE49-F238E27FC236}">
                  <a16:creationId xmlns:a16="http://schemas.microsoft.com/office/drawing/2014/main" id="{78DDFF8C-069D-7843-82BC-51DC2F2513FD}"/>
                </a:ext>
              </a:extLst>
            </p:cNvPr>
            <p:cNvGrpSpPr>
              <a:grpSpLocks/>
            </p:cNvGrpSpPr>
            <p:nvPr/>
          </p:nvGrpSpPr>
          <p:grpSpPr bwMode="auto">
            <a:xfrm>
              <a:off x="3024" y="2064"/>
              <a:ext cx="2064" cy="249"/>
              <a:chOff x="3120" y="2064"/>
              <a:chExt cx="2064" cy="249"/>
            </a:xfrm>
          </p:grpSpPr>
          <p:grpSp>
            <p:nvGrpSpPr>
              <p:cNvPr id="559115" name="Group 11">
                <a:extLst>
                  <a:ext uri="{FF2B5EF4-FFF2-40B4-BE49-F238E27FC236}">
                    <a16:creationId xmlns:a16="http://schemas.microsoft.com/office/drawing/2014/main" id="{49D9F8AF-CAA3-734E-AC7E-0B457ABC561E}"/>
                  </a:ext>
                </a:extLst>
              </p:cNvPr>
              <p:cNvGrpSpPr>
                <a:grpSpLocks/>
              </p:cNvGrpSpPr>
              <p:nvPr/>
            </p:nvGrpSpPr>
            <p:grpSpPr bwMode="auto">
              <a:xfrm>
                <a:off x="3997" y="2064"/>
                <a:ext cx="1187" cy="249"/>
                <a:chOff x="2941" y="2535"/>
                <a:chExt cx="1187" cy="249"/>
              </a:xfrm>
            </p:grpSpPr>
            <p:sp>
              <p:nvSpPr>
                <p:cNvPr id="559116" name="Rectangle 12">
                  <a:extLst>
                    <a:ext uri="{FF2B5EF4-FFF2-40B4-BE49-F238E27FC236}">
                      <a16:creationId xmlns:a16="http://schemas.microsoft.com/office/drawing/2014/main" id="{87990C74-7E9A-CF47-A79B-8B196345521B}"/>
                    </a:ext>
                  </a:extLst>
                </p:cNvPr>
                <p:cNvSpPr>
                  <a:spLocks noChangeArrowheads="1"/>
                </p:cNvSpPr>
                <p:nvPr/>
              </p:nvSpPr>
              <p:spPr bwMode="auto">
                <a:xfrm>
                  <a:off x="2941" y="2535"/>
                  <a:ext cx="1187"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data   firstarc</a:t>
                  </a:r>
                </a:p>
              </p:txBody>
            </p:sp>
            <p:sp>
              <p:nvSpPr>
                <p:cNvPr id="559117" name="Line 13">
                  <a:extLst>
                    <a:ext uri="{FF2B5EF4-FFF2-40B4-BE49-F238E27FC236}">
                      <a16:creationId xmlns:a16="http://schemas.microsoft.com/office/drawing/2014/main" id="{235F67F3-7940-BF4B-A0D4-63936260CBAE}"/>
                    </a:ext>
                  </a:extLst>
                </p:cNvPr>
                <p:cNvSpPr>
                  <a:spLocks noChangeShapeType="1"/>
                </p:cNvSpPr>
                <p:nvPr/>
              </p:nvSpPr>
              <p:spPr bwMode="auto">
                <a:xfrm>
                  <a:off x="3408" y="2535"/>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59118" name="Rectangle 14">
                <a:extLst>
                  <a:ext uri="{FF2B5EF4-FFF2-40B4-BE49-F238E27FC236}">
                    <a16:creationId xmlns:a16="http://schemas.microsoft.com/office/drawing/2014/main" id="{4BBEA3F6-93A9-074E-8C63-DCC92F438275}"/>
                  </a:ext>
                </a:extLst>
              </p:cNvPr>
              <p:cNvSpPr>
                <a:spLocks noChangeArrowheads="1"/>
              </p:cNvSpPr>
              <p:nvPr/>
            </p:nvSpPr>
            <p:spPr bwMode="auto">
              <a:xfrm>
                <a:off x="3120" y="2064"/>
                <a:ext cx="86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000" b="1">
                    <a:solidFill>
                      <a:srgbClr val="FFFFFF"/>
                    </a:solidFill>
                    <a:latin typeface="宋体" panose="02010600030101010101" pitchFamily="2" charset="-122"/>
                    <a:ea typeface="宋体" panose="02010600030101010101" pitchFamily="2" charset="-122"/>
                  </a:rPr>
                  <a:t>顶点结点</a:t>
                </a:r>
                <a:r>
                  <a:rPr kumimoji="1" lang="zh-CN" altLang="en-US" sz="2000" b="1">
                    <a:solidFill>
                      <a:srgbClr val="FFFFFF"/>
                    </a:solidFill>
                    <a:latin typeface="Times New Roman" panose="02020603050405020304" pitchFamily="18" charset="0"/>
                    <a:ea typeface="宋体" panose="02010600030101010101" pitchFamily="2" charset="-122"/>
                  </a:rPr>
                  <a:t>：</a:t>
                </a:r>
              </a:p>
            </p:txBody>
          </p:sp>
        </p:grpSp>
        <p:sp>
          <p:nvSpPr>
            <p:cNvPr id="559119" name="Rectangle 15">
              <a:extLst>
                <a:ext uri="{FF2B5EF4-FFF2-40B4-BE49-F238E27FC236}">
                  <a16:creationId xmlns:a16="http://schemas.microsoft.com/office/drawing/2014/main" id="{350D5E13-21E4-BB40-AA4D-6A94AB49537C}"/>
                </a:ext>
              </a:extLst>
            </p:cNvPr>
            <p:cNvSpPr>
              <a:spLocks noChangeArrowheads="1"/>
            </p:cNvSpPr>
            <p:nvPr/>
          </p:nvSpPr>
          <p:spPr bwMode="auto">
            <a:xfrm>
              <a:off x="1872" y="2400"/>
              <a:ext cx="185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7-9   </a:t>
              </a:r>
              <a:r>
                <a:rPr kumimoji="1" lang="zh-CN" altLang="en-US" sz="2000" b="1">
                  <a:solidFill>
                    <a:srgbClr val="FFFFFF"/>
                  </a:solidFill>
                  <a:latin typeface="Times New Roman" panose="02020603050405020304" pitchFamily="18" charset="0"/>
                  <a:ea typeface="宋体" panose="02010600030101010101" pitchFamily="2" charset="-122"/>
                </a:rPr>
                <a:t>邻接链表结点结构</a:t>
              </a:r>
            </a:p>
          </p:txBody>
        </p:sp>
      </p:grpSp>
    </p:spTree>
    <p:extLst>
      <p:ext uri="{BB962C8B-B14F-4D97-AF65-F5344CB8AC3E}">
        <p14:creationId xmlns:p14="http://schemas.microsoft.com/office/powerpoint/2010/main" val="4068914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0130" name="Rectangle 2">
            <a:extLst>
              <a:ext uri="{FF2B5EF4-FFF2-40B4-BE49-F238E27FC236}">
                <a16:creationId xmlns:a16="http://schemas.microsoft.com/office/drawing/2014/main" id="{508A93BF-2AB5-1047-8383-E63D2D2DF11D}"/>
              </a:ext>
            </a:extLst>
          </p:cNvPr>
          <p:cNvSpPr>
            <a:spLocks noGrp="1" noChangeArrowheads="1"/>
          </p:cNvSpPr>
          <p:nvPr>
            <p:ph type="body" idx="1"/>
          </p:nvPr>
        </p:nvSpPr>
        <p:spPr>
          <a:xfrm>
            <a:off x="1676400" y="152400"/>
            <a:ext cx="8839200" cy="3060700"/>
          </a:xfrm>
        </p:spPr>
        <p:txBody>
          <a:bodyPr/>
          <a:lstStyle/>
          <a:p>
            <a:pPr marL="0" indent="0">
              <a:lnSpc>
                <a:spcPct val="110000"/>
              </a:lnSpc>
              <a:buNone/>
            </a:pPr>
            <a:r>
              <a:rPr lang="zh-CN" altLang="en-US" sz="2800" b="1"/>
              <a:t>        在图的邻接链表表示中，所有</a:t>
            </a:r>
            <a:r>
              <a:rPr lang="zh-CN" altLang="en-US" sz="2800" b="1">
                <a:solidFill>
                  <a:schemeClr val="folHlink"/>
                </a:solidFill>
              </a:rPr>
              <a:t>顶点结点</a:t>
            </a:r>
            <a:r>
              <a:rPr lang="zh-CN" altLang="en-US" sz="2800" b="1"/>
              <a:t>用一个向量 以顺序结构形式存储，可以随机访问任意顶点的链表，该向量称为</a:t>
            </a:r>
            <a:r>
              <a:rPr lang="zh-CN" altLang="en-US" sz="2800" b="1">
                <a:solidFill>
                  <a:schemeClr val="folHlink"/>
                </a:solidFill>
              </a:rPr>
              <a:t>表头向量</a:t>
            </a:r>
            <a:r>
              <a:rPr lang="zh-CN" altLang="en-US" sz="2800" b="1"/>
              <a:t>，向量的下标指示顶点的序号。</a:t>
            </a:r>
          </a:p>
          <a:p>
            <a:pPr marL="0" indent="0">
              <a:lnSpc>
                <a:spcPct val="110000"/>
              </a:lnSpc>
              <a:buNone/>
            </a:pPr>
            <a:r>
              <a:rPr lang="zh-CN" altLang="en-US" sz="2800" b="1"/>
              <a:t>        用邻接链表存储图时，对无向图，其邻接链表是唯一的，如图</a:t>
            </a:r>
            <a:r>
              <a:rPr lang="en-US" altLang="zh-CN" sz="2800" b="1"/>
              <a:t>7-10</a:t>
            </a:r>
            <a:r>
              <a:rPr lang="zh-CN" altLang="en-US" sz="2800" b="1"/>
              <a:t>所示；对有向图，其邻接链表有两种形式，如图</a:t>
            </a:r>
            <a:r>
              <a:rPr lang="en-US" altLang="zh-CN" sz="2800" b="1"/>
              <a:t>7-11</a:t>
            </a:r>
            <a:r>
              <a:rPr lang="zh-CN" altLang="en-US" sz="2800" b="1"/>
              <a:t>所示。</a:t>
            </a:r>
          </a:p>
        </p:txBody>
      </p:sp>
      <p:grpSp>
        <p:nvGrpSpPr>
          <p:cNvPr id="560131" name="Group 3">
            <a:extLst>
              <a:ext uri="{FF2B5EF4-FFF2-40B4-BE49-F238E27FC236}">
                <a16:creationId xmlns:a16="http://schemas.microsoft.com/office/drawing/2014/main" id="{7BF3AC40-28E3-F448-A5E0-97F2A5F8BB92}"/>
              </a:ext>
            </a:extLst>
          </p:cNvPr>
          <p:cNvGrpSpPr>
            <a:grpSpLocks/>
          </p:cNvGrpSpPr>
          <p:nvPr/>
        </p:nvGrpSpPr>
        <p:grpSpPr bwMode="auto">
          <a:xfrm>
            <a:off x="2135189" y="3213100"/>
            <a:ext cx="8137525" cy="3365500"/>
            <a:chOff x="385" y="2081"/>
            <a:chExt cx="5126" cy="2120"/>
          </a:xfrm>
        </p:grpSpPr>
        <p:sp>
          <p:nvSpPr>
            <p:cNvPr id="560132" name="Rectangle 4">
              <a:extLst>
                <a:ext uri="{FF2B5EF4-FFF2-40B4-BE49-F238E27FC236}">
                  <a16:creationId xmlns:a16="http://schemas.microsoft.com/office/drawing/2014/main" id="{72E91E2A-EA23-B54B-A301-E2D5239A18C8}"/>
                </a:ext>
              </a:extLst>
            </p:cNvPr>
            <p:cNvSpPr>
              <a:spLocks noChangeArrowheads="1"/>
            </p:cNvSpPr>
            <p:nvPr/>
          </p:nvSpPr>
          <p:spPr bwMode="auto">
            <a:xfrm>
              <a:off x="1463" y="3997"/>
              <a:ext cx="214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7-10  </a:t>
              </a:r>
              <a:r>
                <a:rPr kumimoji="1" lang="zh-CN" altLang="en-US" sz="2000" b="1">
                  <a:solidFill>
                    <a:srgbClr val="FFFFFF"/>
                  </a:solidFill>
                  <a:latin typeface="Times New Roman" panose="02020603050405020304" pitchFamily="18" charset="0"/>
                  <a:ea typeface="宋体" panose="02010600030101010101" pitchFamily="2" charset="-122"/>
                </a:rPr>
                <a:t>无向图及其邻接链表</a:t>
              </a:r>
            </a:p>
          </p:txBody>
        </p:sp>
        <p:grpSp>
          <p:nvGrpSpPr>
            <p:cNvPr id="560133" name="Group 5">
              <a:extLst>
                <a:ext uri="{FF2B5EF4-FFF2-40B4-BE49-F238E27FC236}">
                  <a16:creationId xmlns:a16="http://schemas.microsoft.com/office/drawing/2014/main" id="{741979D4-BBBC-2740-9F8D-A3ED6D583210}"/>
                </a:ext>
              </a:extLst>
            </p:cNvPr>
            <p:cNvGrpSpPr>
              <a:grpSpLocks/>
            </p:cNvGrpSpPr>
            <p:nvPr/>
          </p:nvGrpSpPr>
          <p:grpSpPr bwMode="auto">
            <a:xfrm>
              <a:off x="385" y="2478"/>
              <a:ext cx="1384" cy="839"/>
              <a:chOff x="392" y="2784"/>
              <a:chExt cx="1384" cy="839"/>
            </a:xfrm>
          </p:grpSpPr>
          <p:sp>
            <p:nvSpPr>
              <p:cNvPr id="560134" name="Oval 6">
                <a:extLst>
                  <a:ext uri="{FF2B5EF4-FFF2-40B4-BE49-F238E27FC236}">
                    <a16:creationId xmlns:a16="http://schemas.microsoft.com/office/drawing/2014/main" id="{A08A3758-AB1C-2547-A157-1A68C134B28B}"/>
                  </a:ext>
                </a:extLst>
              </p:cNvPr>
              <p:cNvSpPr>
                <a:spLocks noChangeArrowheads="1"/>
              </p:cNvSpPr>
              <p:nvPr/>
            </p:nvSpPr>
            <p:spPr bwMode="auto">
              <a:xfrm>
                <a:off x="392" y="2928"/>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1</a:t>
                </a:r>
              </a:p>
            </p:txBody>
          </p:sp>
          <p:sp>
            <p:nvSpPr>
              <p:cNvPr id="560135" name="Oval 7">
                <a:extLst>
                  <a:ext uri="{FF2B5EF4-FFF2-40B4-BE49-F238E27FC236}">
                    <a16:creationId xmlns:a16="http://schemas.microsoft.com/office/drawing/2014/main" id="{8BB6CDBF-0CCA-424F-949E-CCC6D84270CE}"/>
                  </a:ext>
                </a:extLst>
              </p:cNvPr>
              <p:cNvSpPr>
                <a:spLocks noChangeArrowheads="1"/>
              </p:cNvSpPr>
              <p:nvPr/>
            </p:nvSpPr>
            <p:spPr bwMode="auto">
              <a:xfrm>
                <a:off x="409" y="3396"/>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2</a:t>
                </a:r>
              </a:p>
            </p:txBody>
          </p:sp>
          <p:sp>
            <p:nvSpPr>
              <p:cNvPr id="560136" name="Oval 8">
                <a:extLst>
                  <a:ext uri="{FF2B5EF4-FFF2-40B4-BE49-F238E27FC236}">
                    <a16:creationId xmlns:a16="http://schemas.microsoft.com/office/drawing/2014/main" id="{3CC35164-278B-5547-A6AF-E2E89D2E07DD}"/>
                  </a:ext>
                </a:extLst>
              </p:cNvPr>
              <p:cNvSpPr>
                <a:spLocks noChangeArrowheads="1"/>
              </p:cNvSpPr>
              <p:nvPr/>
            </p:nvSpPr>
            <p:spPr bwMode="auto">
              <a:xfrm>
                <a:off x="1010" y="3388"/>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3</a:t>
                </a:r>
              </a:p>
            </p:txBody>
          </p:sp>
          <p:sp>
            <p:nvSpPr>
              <p:cNvPr id="560137" name="Oval 9">
                <a:extLst>
                  <a:ext uri="{FF2B5EF4-FFF2-40B4-BE49-F238E27FC236}">
                    <a16:creationId xmlns:a16="http://schemas.microsoft.com/office/drawing/2014/main" id="{0706CE4B-CEEA-AB4E-9501-E3ABE1444916}"/>
                  </a:ext>
                </a:extLst>
              </p:cNvPr>
              <p:cNvSpPr>
                <a:spLocks noChangeArrowheads="1"/>
              </p:cNvSpPr>
              <p:nvPr/>
            </p:nvSpPr>
            <p:spPr bwMode="auto">
              <a:xfrm>
                <a:off x="961" y="2784"/>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4</a:t>
                </a:r>
              </a:p>
            </p:txBody>
          </p:sp>
          <p:sp>
            <p:nvSpPr>
              <p:cNvPr id="560138" name="Line 10">
                <a:extLst>
                  <a:ext uri="{FF2B5EF4-FFF2-40B4-BE49-F238E27FC236}">
                    <a16:creationId xmlns:a16="http://schemas.microsoft.com/office/drawing/2014/main" id="{F836ABBA-DD5A-5949-BE05-453685879DEA}"/>
                  </a:ext>
                </a:extLst>
              </p:cNvPr>
              <p:cNvSpPr>
                <a:spLocks noChangeShapeType="1"/>
              </p:cNvSpPr>
              <p:nvPr/>
            </p:nvSpPr>
            <p:spPr bwMode="auto">
              <a:xfrm>
                <a:off x="536" y="3163"/>
                <a:ext cx="0" cy="24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139" name="Line 11">
                <a:extLst>
                  <a:ext uri="{FF2B5EF4-FFF2-40B4-BE49-F238E27FC236}">
                    <a16:creationId xmlns:a16="http://schemas.microsoft.com/office/drawing/2014/main" id="{3052008D-6B32-D849-A914-F7797BFD09FF}"/>
                  </a:ext>
                </a:extLst>
              </p:cNvPr>
              <p:cNvSpPr>
                <a:spLocks noChangeShapeType="1"/>
              </p:cNvSpPr>
              <p:nvPr/>
            </p:nvSpPr>
            <p:spPr bwMode="auto">
              <a:xfrm>
                <a:off x="1136" y="3007"/>
                <a:ext cx="0" cy="38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140" name="Line 12">
                <a:extLst>
                  <a:ext uri="{FF2B5EF4-FFF2-40B4-BE49-F238E27FC236}">
                    <a16:creationId xmlns:a16="http://schemas.microsoft.com/office/drawing/2014/main" id="{4E3EE234-CCAA-2947-BB98-5C837592E83F}"/>
                  </a:ext>
                </a:extLst>
              </p:cNvPr>
              <p:cNvSpPr>
                <a:spLocks noChangeShapeType="1"/>
              </p:cNvSpPr>
              <p:nvPr/>
            </p:nvSpPr>
            <p:spPr bwMode="auto">
              <a:xfrm>
                <a:off x="654" y="3108"/>
                <a:ext cx="380" cy="3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141" name="Line 13">
                <a:extLst>
                  <a:ext uri="{FF2B5EF4-FFF2-40B4-BE49-F238E27FC236}">
                    <a16:creationId xmlns:a16="http://schemas.microsoft.com/office/drawing/2014/main" id="{EC1BB032-5925-F24D-92A0-FE920FC869DE}"/>
                  </a:ext>
                </a:extLst>
              </p:cNvPr>
              <p:cNvSpPr>
                <a:spLocks noChangeShapeType="1"/>
              </p:cNvSpPr>
              <p:nvPr/>
            </p:nvSpPr>
            <p:spPr bwMode="auto">
              <a:xfrm flipV="1">
                <a:off x="686" y="2928"/>
                <a:ext cx="282" cy="10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142" name="Line 14">
                <a:extLst>
                  <a:ext uri="{FF2B5EF4-FFF2-40B4-BE49-F238E27FC236}">
                    <a16:creationId xmlns:a16="http://schemas.microsoft.com/office/drawing/2014/main" id="{E657F491-439F-E146-98B3-2FD841ECEF22}"/>
                  </a:ext>
                </a:extLst>
              </p:cNvPr>
              <p:cNvSpPr>
                <a:spLocks noChangeShapeType="1"/>
              </p:cNvSpPr>
              <p:nvPr/>
            </p:nvSpPr>
            <p:spPr bwMode="auto">
              <a:xfrm>
                <a:off x="702" y="3513"/>
                <a:ext cx="3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143" name="Oval 15">
                <a:extLst>
                  <a:ext uri="{FF2B5EF4-FFF2-40B4-BE49-F238E27FC236}">
                    <a16:creationId xmlns:a16="http://schemas.microsoft.com/office/drawing/2014/main" id="{A3F69B0B-E421-DD4C-BB91-103C36BD970B}"/>
                  </a:ext>
                </a:extLst>
              </p:cNvPr>
              <p:cNvSpPr>
                <a:spLocks noChangeArrowheads="1"/>
              </p:cNvSpPr>
              <p:nvPr/>
            </p:nvSpPr>
            <p:spPr bwMode="auto">
              <a:xfrm>
                <a:off x="1481" y="3117"/>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5</a:t>
                </a:r>
              </a:p>
            </p:txBody>
          </p:sp>
          <p:sp>
            <p:nvSpPr>
              <p:cNvPr id="560144" name="Line 16">
                <a:extLst>
                  <a:ext uri="{FF2B5EF4-FFF2-40B4-BE49-F238E27FC236}">
                    <a16:creationId xmlns:a16="http://schemas.microsoft.com/office/drawing/2014/main" id="{1ECE8DE4-0048-184A-AC2C-F73B7669E243}"/>
                  </a:ext>
                </a:extLst>
              </p:cNvPr>
              <p:cNvSpPr>
                <a:spLocks noChangeShapeType="1"/>
              </p:cNvSpPr>
              <p:nvPr/>
            </p:nvSpPr>
            <p:spPr bwMode="auto">
              <a:xfrm>
                <a:off x="1256" y="2928"/>
                <a:ext cx="336"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145" name="Line 17">
                <a:extLst>
                  <a:ext uri="{FF2B5EF4-FFF2-40B4-BE49-F238E27FC236}">
                    <a16:creationId xmlns:a16="http://schemas.microsoft.com/office/drawing/2014/main" id="{0257C8CD-B4F0-784B-8346-D242994B089F}"/>
                  </a:ext>
                </a:extLst>
              </p:cNvPr>
              <p:cNvSpPr>
                <a:spLocks noChangeShapeType="1"/>
              </p:cNvSpPr>
              <p:nvPr/>
            </p:nvSpPr>
            <p:spPr bwMode="auto">
              <a:xfrm flipV="1">
                <a:off x="1304" y="3320"/>
                <a:ext cx="24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46" name="Group 18">
              <a:extLst>
                <a:ext uri="{FF2B5EF4-FFF2-40B4-BE49-F238E27FC236}">
                  <a16:creationId xmlns:a16="http://schemas.microsoft.com/office/drawing/2014/main" id="{C156204A-4243-DD49-A3AA-F8C1C4FEE1E8}"/>
                </a:ext>
              </a:extLst>
            </p:cNvPr>
            <p:cNvGrpSpPr>
              <a:grpSpLocks/>
            </p:cNvGrpSpPr>
            <p:nvPr/>
          </p:nvGrpSpPr>
          <p:grpSpPr bwMode="auto">
            <a:xfrm>
              <a:off x="1474" y="2081"/>
              <a:ext cx="4037" cy="1865"/>
              <a:chOff x="1474" y="2081"/>
              <a:chExt cx="4037" cy="1865"/>
            </a:xfrm>
          </p:grpSpPr>
          <p:sp>
            <p:nvSpPr>
              <p:cNvPr id="560147" name="Rectangle 19">
                <a:extLst>
                  <a:ext uri="{FF2B5EF4-FFF2-40B4-BE49-F238E27FC236}">
                    <a16:creationId xmlns:a16="http://schemas.microsoft.com/office/drawing/2014/main" id="{A22E8069-33F0-5E41-919C-6E56A3AB64E2}"/>
                  </a:ext>
                </a:extLst>
              </p:cNvPr>
              <p:cNvSpPr>
                <a:spLocks noChangeArrowheads="1"/>
              </p:cNvSpPr>
              <p:nvPr/>
            </p:nvSpPr>
            <p:spPr bwMode="auto">
              <a:xfrm>
                <a:off x="2243" y="2098"/>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560148" name="Rectangle 20">
                <a:extLst>
                  <a:ext uri="{FF2B5EF4-FFF2-40B4-BE49-F238E27FC236}">
                    <a16:creationId xmlns:a16="http://schemas.microsoft.com/office/drawing/2014/main" id="{66EA7922-12D8-5A45-887D-79C101B764EA}"/>
                  </a:ext>
                </a:extLst>
              </p:cNvPr>
              <p:cNvSpPr>
                <a:spLocks noChangeArrowheads="1"/>
              </p:cNvSpPr>
              <p:nvPr/>
            </p:nvSpPr>
            <p:spPr bwMode="auto">
              <a:xfrm>
                <a:off x="1474" y="3702"/>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MAX_VEX-1</a:t>
                </a:r>
              </a:p>
            </p:txBody>
          </p:sp>
          <p:grpSp>
            <p:nvGrpSpPr>
              <p:cNvPr id="560149" name="Group 21">
                <a:extLst>
                  <a:ext uri="{FF2B5EF4-FFF2-40B4-BE49-F238E27FC236}">
                    <a16:creationId xmlns:a16="http://schemas.microsoft.com/office/drawing/2014/main" id="{D23B5C86-C5CE-0E4C-8D57-6C75A236B225}"/>
                  </a:ext>
                </a:extLst>
              </p:cNvPr>
              <p:cNvGrpSpPr>
                <a:grpSpLocks/>
              </p:cNvGrpSpPr>
              <p:nvPr/>
            </p:nvGrpSpPr>
            <p:grpSpPr bwMode="auto">
              <a:xfrm>
                <a:off x="2472" y="2105"/>
                <a:ext cx="590" cy="1841"/>
                <a:chOff x="1973" y="518"/>
                <a:chExt cx="590" cy="1841"/>
              </a:xfrm>
            </p:grpSpPr>
            <p:grpSp>
              <p:nvGrpSpPr>
                <p:cNvPr id="560150" name="Group 22">
                  <a:extLst>
                    <a:ext uri="{FF2B5EF4-FFF2-40B4-BE49-F238E27FC236}">
                      <a16:creationId xmlns:a16="http://schemas.microsoft.com/office/drawing/2014/main" id="{776D23FD-E324-E847-87D5-325573159A59}"/>
                    </a:ext>
                  </a:extLst>
                </p:cNvPr>
                <p:cNvGrpSpPr>
                  <a:grpSpLocks/>
                </p:cNvGrpSpPr>
                <p:nvPr/>
              </p:nvGrpSpPr>
              <p:grpSpPr bwMode="auto">
                <a:xfrm>
                  <a:off x="1973" y="518"/>
                  <a:ext cx="590" cy="262"/>
                  <a:chOff x="476" y="2750"/>
                  <a:chExt cx="544" cy="226"/>
                </a:xfrm>
              </p:grpSpPr>
              <p:sp>
                <p:nvSpPr>
                  <p:cNvPr id="560151" name="Rectangle 23">
                    <a:extLst>
                      <a:ext uri="{FF2B5EF4-FFF2-40B4-BE49-F238E27FC236}">
                        <a16:creationId xmlns:a16="http://schemas.microsoft.com/office/drawing/2014/main" id="{75F7291A-B074-2B42-B75D-D5CAFE839BEB}"/>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560152" name="Line 24">
                    <a:extLst>
                      <a:ext uri="{FF2B5EF4-FFF2-40B4-BE49-F238E27FC236}">
                        <a16:creationId xmlns:a16="http://schemas.microsoft.com/office/drawing/2014/main" id="{FA17E153-8BF3-8B4C-8D9C-32C0310015AB}"/>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53" name="Group 25">
                  <a:extLst>
                    <a:ext uri="{FF2B5EF4-FFF2-40B4-BE49-F238E27FC236}">
                      <a16:creationId xmlns:a16="http://schemas.microsoft.com/office/drawing/2014/main" id="{88A4C556-6F5A-7E47-989B-D9F4CADDCE63}"/>
                    </a:ext>
                  </a:extLst>
                </p:cNvPr>
                <p:cNvGrpSpPr>
                  <a:grpSpLocks/>
                </p:cNvGrpSpPr>
                <p:nvPr/>
              </p:nvGrpSpPr>
              <p:grpSpPr bwMode="auto">
                <a:xfrm>
                  <a:off x="1973" y="781"/>
                  <a:ext cx="590" cy="263"/>
                  <a:chOff x="476" y="2750"/>
                  <a:chExt cx="544" cy="226"/>
                </a:xfrm>
              </p:grpSpPr>
              <p:sp>
                <p:nvSpPr>
                  <p:cNvPr id="560154" name="Rectangle 26">
                    <a:extLst>
                      <a:ext uri="{FF2B5EF4-FFF2-40B4-BE49-F238E27FC236}">
                        <a16:creationId xmlns:a16="http://schemas.microsoft.com/office/drawing/2014/main" id="{967B4699-7C1A-DF42-8F02-A3157047F626}"/>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560155" name="Line 27">
                    <a:extLst>
                      <a:ext uri="{FF2B5EF4-FFF2-40B4-BE49-F238E27FC236}">
                        <a16:creationId xmlns:a16="http://schemas.microsoft.com/office/drawing/2014/main" id="{0D84F68A-6C33-FE47-A4D5-BB59133B9D4D}"/>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56" name="Group 28">
                  <a:extLst>
                    <a:ext uri="{FF2B5EF4-FFF2-40B4-BE49-F238E27FC236}">
                      <a16:creationId xmlns:a16="http://schemas.microsoft.com/office/drawing/2014/main" id="{907DB612-B781-154E-B7CD-4851EBAF1446}"/>
                    </a:ext>
                  </a:extLst>
                </p:cNvPr>
                <p:cNvGrpSpPr>
                  <a:grpSpLocks/>
                </p:cNvGrpSpPr>
                <p:nvPr/>
              </p:nvGrpSpPr>
              <p:grpSpPr bwMode="auto">
                <a:xfrm>
                  <a:off x="1973" y="1045"/>
                  <a:ext cx="590" cy="262"/>
                  <a:chOff x="476" y="2750"/>
                  <a:chExt cx="544" cy="226"/>
                </a:xfrm>
              </p:grpSpPr>
              <p:sp>
                <p:nvSpPr>
                  <p:cNvPr id="560157" name="Rectangle 29">
                    <a:extLst>
                      <a:ext uri="{FF2B5EF4-FFF2-40B4-BE49-F238E27FC236}">
                        <a16:creationId xmlns:a16="http://schemas.microsoft.com/office/drawing/2014/main" id="{57DB556F-6CEB-D843-99FE-409D427FFC90}"/>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560158" name="Line 30">
                    <a:extLst>
                      <a:ext uri="{FF2B5EF4-FFF2-40B4-BE49-F238E27FC236}">
                        <a16:creationId xmlns:a16="http://schemas.microsoft.com/office/drawing/2014/main" id="{0AD20B77-86B5-A940-A63B-36B3A9649A25}"/>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59" name="Group 31">
                  <a:extLst>
                    <a:ext uri="{FF2B5EF4-FFF2-40B4-BE49-F238E27FC236}">
                      <a16:creationId xmlns:a16="http://schemas.microsoft.com/office/drawing/2014/main" id="{E65B579D-D5B0-2B40-8CCC-558819462F6B}"/>
                    </a:ext>
                  </a:extLst>
                </p:cNvPr>
                <p:cNvGrpSpPr>
                  <a:grpSpLocks/>
                </p:cNvGrpSpPr>
                <p:nvPr/>
              </p:nvGrpSpPr>
              <p:grpSpPr bwMode="auto">
                <a:xfrm>
                  <a:off x="1973" y="1308"/>
                  <a:ext cx="590" cy="262"/>
                  <a:chOff x="476" y="2750"/>
                  <a:chExt cx="544" cy="226"/>
                </a:xfrm>
              </p:grpSpPr>
              <p:sp>
                <p:nvSpPr>
                  <p:cNvPr id="560160" name="Rectangle 32">
                    <a:extLst>
                      <a:ext uri="{FF2B5EF4-FFF2-40B4-BE49-F238E27FC236}">
                        <a16:creationId xmlns:a16="http://schemas.microsoft.com/office/drawing/2014/main" id="{6885FC39-A270-B54A-8344-6744A9561DB9}"/>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560161" name="Line 33">
                    <a:extLst>
                      <a:ext uri="{FF2B5EF4-FFF2-40B4-BE49-F238E27FC236}">
                        <a16:creationId xmlns:a16="http://schemas.microsoft.com/office/drawing/2014/main" id="{01D15C90-B70E-F943-90DB-AA67429EE7A8}"/>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62" name="Group 34">
                  <a:extLst>
                    <a:ext uri="{FF2B5EF4-FFF2-40B4-BE49-F238E27FC236}">
                      <a16:creationId xmlns:a16="http://schemas.microsoft.com/office/drawing/2014/main" id="{D79523CC-2334-3D49-A807-DE2AAFE43EB3}"/>
                    </a:ext>
                  </a:extLst>
                </p:cNvPr>
                <p:cNvGrpSpPr>
                  <a:grpSpLocks/>
                </p:cNvGrpSpPr>
                <p:nvPr/>
              </p:nvGrpSpPr>
              <p:grpSpPr bwMode="auto">
                <a:xfrm>
                  <a:off x="1973" y="1835"/>
                  <a:ext cx="590" cy="262"/>
                  <a:chOff x="476" y="2750"/>
                  <a:chExt cx="544" cy="226"/>
                </a:xfrm>
              </p:grpSpPr>
              <p:sp>
                <p:nvSpPr>
                  <p:cNvPr id="560163" name="Rectangle 35">
                    <a:extLst>
                      <a:ext uri="{FF2B5EF4-FFF2-40B4-BE49-F238E27FC236}">
                        <a16:creationId xmlns:a16="http://schemas.microsoft.com/office/drawing/2014/main" id="{4129600C-0FDF-7547-B963-BEC87B68C05B}"/>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宋体" panose="02010600030101010101" pitchFamily="2" charset="-122"/>
                        <a:ea typeface="宋体" panose="02010600030101010101" pitchFamily="2" charset="-122"/>
                      </a:rPr>
                      <a:t>┇</a:t>
                    </a:r>
                    <a:r>
                      <a:rPr kumimoji="1" lang="zh-CN" altLang="en-US" sz="2400" b="1">
                        <a:solidFill>
                          <a:srgbClr val="FFFFFF"/>
                        </a:solidFill>
                        <a:latin typeface="Times New Roman" panose="02020603050405020304" pitchFamily="18" charset="0"/>
                        <a:ea typeface="宋体" panose="02010600030101010101" pitchFamily="2" charset="-122"/>
                      </a:rPr>
                      <a:t> ┇ </a:t>
                    </a:r>
                  </a:p>
                </p:txBody>
              </p:sp>
              <p:sp>
                <p:nvSpPr>
                  <p:cNvPr id="560164" name="Line 36">
                    <a:extLst>
                      <a:ext uri="{FF2B5EF4-FFF2-40B4-BE49-F238E27FC236}">
                        <a16:creationId xmlns:a16="http://schemas.microsoft.com/office/drawing/2014/main" id="{7F1B3F26-4673-C444-B7F3-B4FD459F3F4F}"/>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65" name="Group 37">
                  <a:extLst>
                    <a:ext uri="{FF2B5EF4-FFF2-40B4-BE49-F238E27FC236}">
                      <a16:creationId xmlns:a16="http://schemas.microsoft.com/office/drawing/2014/main" id="{3D1E27CA-9E17-ED43-B555-F514842C8107}"/>
                    </a:ext>
                  </a:extLst>
                </p:cNvPr>
                <p:cNvGrpSpPr>
                  <a:grpSpLocks/>
                </p:cNvGrpSpPr>
                <p:nvPr/>
              </p:nvGrpSpPr>
              <p:grpSpPr bwMode="auto">
                <a:xfrm>
                  <a:off x="1973" y="2097"/>
                  <a:ext cx="590" cy="262"/>
                  <a:chOff x="1565" y="3884"/>
                  <a:chExt cx="544" cy="226"/>
                </a:xfrm>
              </p:grpSpPr>
              <p:sp>
                <p:nvSpPr>
                  <p:cNvPr id="560166" name="Rectangle 38">
                    <a:extLst>
                      <a:ext uri="{FF2B5EF4-FFF2-40B4-BE49-F238E27FC236}">
                        <a16:creationId xmlns:a16="http://schemas.microsoft.com/office/drawing/2014/main" id="{59655A14-9E14-9E43-8EBB-6D7C1AC313D1}"/>
                      </a:ext>
                    </a:extLst>
                  </p:cNvPr>
                  <p:cNvSpPr>
                    <a:spLocks noChangeArrowheads="1"/>
                  </p:cNvSpPr>
                  <p:nvPr/>
                </p:nvSpPr>
                <p:spPr bwMode="auto">
                  <a:xfrm>
                    <a:off x="1565" y="3884"/>
                    <a:ext cx="544" cy="22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sp>
                <p:nvSpPr>
                  <p:cNvPr id="560167" name="Line 39">
                    <a:extLst>
                      <a:ext uri="{FF2B5EF4-FFF2-40B4-BE49-F238E27FC236}">
                        <a16:creationId xmlns:a16="http://schemas.microsoft.com/office/drawing/2014/main" id="{032969D1-95A5-2C4F-8A7F-4BE18A656358}"/>
                      </a:ext>
                    </a:extLst>
                  </p:cNvPr>
                  <p:cNvSpPr>
                    <a:spLocks noChangeShapeType="1"/>
                  </p:cNvSpPr>
                  <p:nvPr/>
                </p:nvSpPr>
                <p:spPr bwMode="auto">
                  <a:xfrm>
                    <a:off x="1858" y="3884"/>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68" name="Group 40">
                  <a:extLst>
                    <a:ext uri="{FF2B5EF4-FFF2-40B4-BE49-F238E27FC236}">
                      <a16:creationId xmlns:a16="http://schemas.microsoft.com/office/drawing/2014/main" id="{2D32251B-D1DC-E24B-8296-B4E0E3B0649F}"/>
                    </a:ext>
                  </a:extLst>
                </p:cNvPr>
                <p:cNvGrpSpPr>
                  <a:grpSpLocks/>
                </p:cNvGrpSpPr>
                <p:nvPr/>
              </p:nvGrpSpPr>
              <p:grpSpPr bwMode="auto">
                <a:xfrm>
                  <a:off x="1973" y="1571"/>
                  <a:ext cx="590" cy="263"/>
                  <a:chOff x="476" y="2750"/>
                  <a:chExt cx="544" cy="226"/>
                </a:xfrm>
              </p:grpSpPr>
              <p:sp>
                <p:nvSpPr>
                  <p:cNvPr id="560169" name="Rectangle 41">
                    <a:extLst>
                      <a:ext uri="{FF2B5EF4-FFF2-40B4-BE49-F238E27FC236}">
                        <a16:creationId xmlns:a16="http://schemas.microsoft.com/office/drawing/2014/main" id="{4422879B-87FB-364B-A643-6E93755763E1}"/>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560170" name="Line 42">
                    <a:extLst>
                      <a:ext uri="{FF2B5EF4-FFF2-40B4-BE49-F238E27FC236}">
                        <a16:creationId xmlns:a16="http://schemas.microsoft.com/office/drawing/2014/main" id="{66E6E71E-FF34-6C40-BC52-DA3D646D9F08}"/>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60171" name="Group 43">
                <a:extLst>
                  <a:ext uri="{FF2B5EF4-FFF2-40B4-BE49-F238E27FC236}">
                    <a16:creationId xmlns:a16="http://schemas.microsoft.com/office/drawing/2014/main" id="{FC6C0AD4-ABB0-1D46-B863-1629DFCFDC38}"/>
                  </a:ext>
                </a:extLst>
              </p:cNvPr>
              <p:cNvGrpSpPr>
                <a:grpSpLocks/>
              </p:cNvGrpSpPr>
              <p:nvPr/>
            </p:nvGrpSpPr>
            <p:grpSpPr bwMode="auto">
              <a:xfrm>
                <a:off x="2925" y="2081"/>
                <a:ext cx="1983" cy="235"/>
                <a:chOff x="2562" y="510"/>
                <a:chExt cx="1983" cy="235"/>
              </a:xfrm>
            </p:grpSpPr>
            <p:grpSp>
              <p:nvGrpSpPr>
                <p:cNvPr id="560172" name="Group 44">
                  <a:extLst>
                    <a:ext uri="{FF2B5EF4-FFF2-40B4-BE49-F238E27FC236}">
                      <a16:creationId xmlns:a16="http://schemas.microsoft.com/office/drawing/2014/main" id="{967F7919-1C5E-D24B-90E8-AD4BA1F56FBD}"/>
                    </a:ext>
                  </a:extLst>
                </p:cNvPr>
                <p:cNvGrpSpPr>
                  <a:grpSpLocks/>
                </p:cNvGrpSpPr>
                <p:nvPr/>
              </p:nvGrpSpPr>
              <p:grpSpPr bwMode="auto">
                <a:xfrm>
                  <a:off x="3467" y="510"/>
                  <a:ext cx="456" cy="226"/>
                  <a:chOff x="3467" y="510"/>
                  <a:chExt cx="456" cy="226"/>
                </a:xfrm>
              </p:grpSpPr>
              <p:sp>
                <p:nvSpPr>
                  <p:cNvPr id="560173" name="Rectangle 45">
                    <a:extLst>
                      <a:ext uri="{FF2B5EF4-FFF2-40B4-BE49-F238E27FC236}">
                        <a16:creationId xmlns:a16="http://schemas.microsoft.com/office/drawing/2014/main" id="{5ED0DC02-05CE-6544-99BA-C43BE73C7EF9}"/>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560174" name="Line 46">
                    <a:extLst>
                      <a:ext uri="{FF2B5EF4-FFF2-40B4-BE49-F238E27FC236}">
                        <a16:creationId xmlns:a16="http://schemas.microsoft.com/office/drawing/2014/main" id="{1771CDF6-2D46-5248-AEE1-0F3EEF39FA42}"/>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75" name="Group 47">
                  <a:extLst>
                    <a:ext uri="{FF2B5EF4-FFF2-40B4-BE49-F238E27FC236}">
                      <a16:creationId xmlns:a16="http://schemas.microsoft.com/office/drawing/2014/main" id="{AD69E9BE-991E-F940-A782-376E9B843FC4}"/>
                    </a:ext>
                  </a:extLst>
                </p:cNvPr>
                <p:cNvGrpSpPr>
                  <a:grpSpLocks/>
                </p:cNvGrpSpPr>
                <p:nvPr/>
              </p:nvGrpSpPr>
              <p:grpSpPr bwMode="auto">
                <a:xfrm>
                  <a:off x="2837" y="511"/>
                  <a:ext cx="456" cy="226"/>
                  <a:chOff x="3467" y="510"/>
                  <a:chExt cx="456" cy="226"/>
                </a:xfrm>
              </p:grpSpPr>
              <p:sp>
                <p:nvSpPr>
                  <p:cNvPr id="560176" name="Rectangle 48">
                    <a:extLst>
                      <a:ext uri="{FF2B5EF4-FFF2-40B4-BE49-F238E27FC236}">
                        <a16:creationId xmlns:a16="http://schemas.microsoft.com/office/drawing/2014/main" id="{8C8AF8A2-3B63-2E41-96E9-171ABE704D00}"/>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560177" name="Line 49">
                    <a:extLst>
                      <a:ext uri="{FF2B5EF4-FFF2-40B4-BE49-F238E27FC236}">
                        <a16:creationId xmlns:a16="http://schemas.microsoft.com/office/drawing/2014/main" id="{2D80AEDE-38B8-AD4A-A8D2-1C5EF0E34BC2}"/>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78" name="Group 50">
                  <a:extLst>
                    <a:ext uri="{FF2B5EF4-FFF2-40B4-BE49-F238E27FC236}">
                      <a16:creationId xmlns:a16="http://schemas.microsoft.com/office/drawing/2014/main" id="{8DC30962-F54B-D548-B9D9-33BB36F21273}"/>
                    </a:ext>
                  </a:extLst>
                </p:cNvPr>
                <p:cNvGrpSpPr>
                  <a:grpSpLocks/>
                </p:cNvGrpSpPr>
                <p:nvPr/>
              </p:nvGrpSpPr>
              <p:grpSpPr bwMode="auto">
                <a:xfrm>
                  <a:off x="4089" y="519"/>
                  <a:ext cx="456" cy="226"/>
                  <a:chOff x="3467" y="510"/>
                  <a:chExt cx="456" cy="226"/>
                </a:xfrm>
              </p:grpSpPr>
              <p:sp>
                <p:nvSpPr>
                  <p:cNvPr id="560179" name="Rectangle 51">
                    <a:extLst>
                      <a:ext uri="{FF2B5EF4-FFF2-40B4-BE49-F238E27FC236}">
                        <a16:creationId xmlns:a16="http://schemas.microsoft.com/office/drawing/2014/main" id="{68236E27-6760-204A-972C-E2C60DA023CB}"/>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0180" name="Line 52">
                    <a:extLst>
                      <a:ext uri="{FF2B5EF4-FFF2-40B4-BE49-F238E27FC236}">
                        <a16:creationId xmlns:a16="http://schemas.microsoft.com/office/drawing/2014/main" id="{9E2F4638-75E1-6345-8ABE-45BAA8EB5E70}"/>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0181" name="Line 53">
                  <a:extLst>
                    <a:ext uri="{FF2B5EF4-FFF2-40B4-BE49-F238E27FC236}">
                      <a16:creationId xmlns:a16="http://schemas.microsoft.com/office/drawing/2014/main" id="{56104B9B-DA71-134D-90DA-10C9A35B0255}"/>
                    </a:ext>
                  </a:extLst>
                </p:cNvPr>
                <p:cNvSpPr>
                  <a:spLocks noChangeShapeType="1"/>
                </p:cNvSpPr>
                <p:nvPr/>
              </p:nvSpPr>
              <p:spPr bwMode="auto">
                <a:xfrm>
                  <a:off x="2562" y="63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182" name="Line 54">
                  <a:extLst>
                    <a:ext uri="{FF2B5EF4-FFF2-40B4-BE49-F238E27FC236}">
                      <a16:creationId xmlns:a16="http://schemas.microsoft.com/office/drawing/2014/main" id="{ABE92347-F8F3-AD46-8EF9-E60E71EEE359}"/>
                    </a:ext>
                  </a:extLst>
                </p:cNvPr>
                <p:cNvSpPr>
                  <a:spLocks noChangeShapeType="1"/>
                </p:cNvSpPr>
                <p:nvPr/>
              </p:nvSpPr>
              <p:spPr bwMode="auto">
                <a:xfrm>
                  <a:off x="3192" y="639"/>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183" name="Line 55">
                  <a:extLst>
                    <a:ext uri="{FF2B5EF4-FFF2-40B4-BE49-F238E27FC236}">
                      <a16:creationId xmlns:a16="http://schemas.microsoft.com/office/drawing/2014/main" id="{390F19F4-F938-D34E-81C2-7F1578AA6E5C}"/>
                    </a:ext>
                  </a:extLst>
                </p:cNvPr>
                <p:cNvSpPr>
                  <a:spLocks noChangeShapeType="1"/>
                </p:cNvSpPr>
                <p:nvPr/>
              </p:nvSpPr>
              <p:spPr bwMode="auto">
                <a:xfrm>
                  <a:off x="3817" y="63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84" name="Group 56">
                <a:extLst>
                  <a:ext uri="{FF2B5EF4-FFF2-40B4-BE49-F238E27FC236}">
                    <a16:creationId xmlns:a16="http://schemas.microsoft.com/office/drawing/2014/main" id="{27270B84-5CF4-EC40-861F-3ACE6E2A2A4B}"/>
                  </a:ext>
                </a:extLst>
              </p:cNvPr>
              <p:cNvGrpSpPr>
                <a:grpSpLocks/>
              </p:cNvGrpSpPr>
              <p:nvPr/>
            </p:nvGrpSpPr>
            <p:grpSpPr bwMode="auto">
              <a:xfrm>
                <a:off x="2925" y="2362"/>
                <a:ext cx="1353" cy="235"/>
                <a:chOff x="2426" y="791"/>
                <a:chExt cx="1353" cy="235"/>
              </a:xfrm>
            </p:grpSpPr>
            <p:grpSp>
              <p:nvGrpSpPr>
                <p:cNvPr id="560185" name="Group 57">
                  <a:extLst>
                    <a:ext uri="{FF2B5EF4-FFF2-40B4-BE49-F238E27FC236}">
                      <a16:creationId xmlns:a16="http://schemas.microsoft.com/office/drawing/2014/main" id="{32634E45-B76B-C84C-ACB7-709DE8AE0CCD}"/>
                    </a:ext>
                  </a:extLst>
                </p:cNvPr>
                <p:cNvGrpSpPr>
                  <a:grpSpLocks/>
                </p:cNvGrpSpPr>
                <p:nvPr/>
              </p:nvGrpSpPr>
              <p:grpSpPr bwMode="auto">
                <a:xfrm>
                  <a:off x="2701" y="791"/>
                  <a:ext cx="456" cy="226"/>
                  <a:chOff x="3467" y="510"/>
                  <a:chExt cx="456" cy="226"/>
                </a:xfrm>
              </p:grpSpPr>
              <p:sp>
                <p:nvSpPr>
                  <p:cNvPr id="560186" name="Rectangle 58">
                    <a:extLst>
                      <a:ext uri="{FF2B5EF4-FFF2-40B4-BE49-F238E27FC236}">
                        <a16:creationId xmlns:a16="http://schemas.microsoft.com/office/drawing/2014/main" id="{00E3C8F6-F8F2-9344-8C11-3F7A7D71AB76}"/>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560187" name="Line 59">
                    <a:extLst>
                      <a:ext uri="{FF2B5EF4-FFF2-40B4-BE49-F238E27FC236}">
                        <a16:creationId xmlns:a16="http://schemas.microsoft.com/office/drawing/2014/main" id="{9661904E-E38F-014C-9C0A-E0C7F6DA5428}"/>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88" name="Group 60">
                  <a:extLst>
                    <a:ext uri="{FF2B5EF4-FFF2-40B4-BE49-F238E27FC236}">
                      <a16:creationId xmlns:a16="http://schemas.microsoft.com/office/drawing/2014/main" id="{1C54749D-0921-3E46-A653-CC5966027356}"/>
                    </a:ext>
                  </a:extLst>
                </p:cNvPr>
                <p:cNvGrpSpPr>
                  <a:grpSpLocks/>
                </p:cNvGrpSpPr>
                <p:nvPr/>
              </p:nvGrpSpPr>
              <p:grpSpPr bwMode="auto">
                <a:xfrm>
                  <a:off x="3323" y="800"/>
                  <a:ext cx="456" cy="226"/>
                  <a:chOff x="3467" y="510"/>
                  <a:chExt cx="456" cy="226"/>
                </a:xfrm>
              </p:grpSpPr>
              <p:sp>
                <p:nvSpPr>
                  <p:cNvPr id="560189" name="Rectangle 61">
                    <a:extLst>
                      <a:ext uri="{FF2B5EF4-FFF2-40B4-BE49-F238E27FC236}">
                        <a16:creationId xmlns:a16="http://schemas.microsoft.com/office/drawing/2014/main" id="{1BE127C7-EE1F-4F4B-9ADA-40A2BED0965F}"/>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0190" name="Line 62">
                    <a:extLst>
                      <a:ext uri="{FF2B5EF4-FFF2-40B4-BE49-F238E27FC236}">
                        <a16:creationId xmlns:a16="http://schemas.microsoft.com/office/drawing/2014/main" id="{8BB370D2-0398-D84A-AE75-31C050C1C002}"/>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0191" name="Line 63">
                  <a:extLst>
                    <a:ext uri="{FF2B5EF4-FFF2-40B4-BE49-F238E27FC236}">
                      <a16:creationId xmlns:a16="http://schemas.microsoft.com/office/drawing/2014/main" id="{C49A4BD2-6B28-2C41-9955-58015359CAEC}"/>
                    </a:ext>
                  </a:extLst>
                </p:cNvPr>
                <p:cNvSpPr>
                  <a:spLocks noChangeShapeType="1"/>
                </p:cNvSpPr>
                <p:nvPr/>
              </p:nvSpPr>
              <p:spPr bwMode="auto">
                <a:xfrm>
                  <a:off x="2426" y="920"/>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192" name="Line 64">
                  <a:extLst>
                    <a:ext uri="{FF2B5EF4-FFF2-40B4-BE49-F238E27FC236}">
                      <a16:creationId xmlns:a16="http://schemas.microsoft.com/office/drawing/2014/main" id="{277EA809-C588-4F4D-83AE-16AA25116B46}"/>
                    </a:ext>
                  </a:extLst>
                </p:cNvPr>
                <p:cNvSpPr>
                  <a:spLocks noChangeShapeType="1"/>
                </p:cNvSpPr>
                <p:nvPr/>
              </p:nvSpPr>
              <p:spPr bwMode="auto">
                <a:xfrm>
                  <a:off x="3051" y="915"/>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193" name="Group 65">
                <a:extLst>
                  <a:ext uri="{FF2B5EF4-FFF2-40B4-BE49-F238E27FC236}">
                    <a16:creationId xmlns:a16="http://schemas.microsoft.com/office/drawing/2014/main" id="{69095D30-B669-9743-BC51-08DAFD91BC6C}"/>
                  </a:ext>
                </a:extLst>
              </p:cNvPr>
              <p:cNvGrpSpPr>
                <a:grpSpLocks/>
              </p:cNvGrpSpPr>
              <p:nvPr/>
            </p:nvGrpSpPr>
            <p:grpSpPr bwMode="auto">
              <a:xfrm>
                <a:off x="2925" y="2650"/>
                <a:ext cx="2586" cy="235"/>
                <a:chOff x="2426" y="1071"/>
                <a:chExt cx="2586" cy="235"/>
              </a:xfrm>
            </p:grpSpPr>
            <p:grpSp>
              <p:nvGrpSpPr>
                <p:cNvPr id="560194" name="Group 66">
                  <a:extLst>
                    <a:ext uri="{FF2B5EF4-FFF2-40B4-BE49-F238E27FC236}">
                      <a16:creationId xmlns:a16="http://schemas.microsoft.com/office/drawing/2014/main" id="{F18C3C7A-AB47-5D46-A854-6D2BBA0398BE}"/>
                    </a:ext>
                  </a:extLst>
                </p:cNvPr>
                <p:cNvGrpSpPr>
                  <a:grpSpLocks/>
                </p:cNvGrpSpPr>
                <p:nvPr/>
              </p:nvGrpSpPr>
              <p:grpSpPr bwMode="auto">
                <a:xfrm>
                  <a:off x="2701" y="1071"/>
                  <a:ext cx="456" cy="226"/>
                  <a:chOff x="3467" y="510"/>
                  <a:chExt cx="456" cy="226"/>
                </a:xfrm>
              </p:grpSpPr>
              <p:sp>
                <p:nvSpPr>
                  <p:cNvPr id="560195" name="Rectangle 67">
                    <a:extLst>
                      <a:ext uri="{FF2B5EF4-FFF2-40B4-BE49-F238E27FC236}">
                        <a16:creationId xmlns:a16="http://schemas.microsoft.com/office/drawing/2014/main" id="{D86B5840-9267-284E-807D-DA577C40242C}"/>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560196" name="Line 68">
                    <a:extLst>
                      <a:ext uri="{FF2B5EF4-FFF2-40B4-BE49-F238E27FC236}">
                        <a16:creationId xmlns:a16="http://schemas.microsoft.com/office/drawing/2014/main" id="{9E958C72-F071-124F-89DD-57FAECC01A54}"/>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0197" name="Line 69">
                  <a:extLst>
                    <a:ext uri="{FF2B5EF4-FFF2-40B4-BE49-F238E27FC236}">
                      <a16:creationId xmlns:a16="http://schemas.microsoft.com/office/drawing/2014/main" id="{8193C365-5B4E-5343-820F-24FF96983467}"/>
                    </a:ext>
                  </a:extLst>
                </p:cNvPr>
                <p:cNvSpPr>
                  <a:spLocks noChangeShapeType="1"/>
                </p:cNvSpPr>
                <p:nvPr/>
              </p:nvSpPr>
              <p:spPr bwMode="auto">
                <a:xfrm>
                  <a:off x="2426" y="119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60198" name="Group 70">
                  <a:extLst>
                    <a:ext uri="{FF2B5EF4-FFF2-40B4-BE49-F238E27FC236}">
                      <a16:creationId xmlns:a16="http://schemas.microsoft.com/office/drawing/2014/main" id="{4BF30609-C23D-F04B-A773-C8086E373B16}"/>
                    </a:ext>
                  </a:extLst>
                </p:cNvPr>
                <p:cNvGrpSpPr>
                  <a:grpSpLocks/>
                </p:cNvGrpSpPr>
                <p:nvPr/>
              </p:nvGrpSpPr>
              <p:grpSpPr bwMode="auto">
                <a:xfrm>
                  <a:off x="3934" y="1071"/>
                  <a:ext cx="456" cy="226"/>
                  <a:chOff x="3467" y="510"/>
                  <a:chExt cx="456" cy="226"/>
                </a:xfrm>
              </p:grpSpPr>
              <p:sp>
                <p:nvSpPr>
                  <p:cNvPr id="560199" name="Rectangle 71">
                    <a:extLst>
                      <a:ext uri="{FF2B5EF4-FFF2-40B4-BE49-F238E27FC236}">
                        <a16:creationId xmlns:a16="http://schemas.microsoft.com/office/drawing/2014/main" id="{6C26C134-5400-294A-AD03-4B807DE93F12}"/>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560200" name="Line 72">
                    <a:extLst>
                      <a:ext uri="{FF2B5EF4-FFF2-40B4-BE49-F238E27FC236}">
                        <a16:creationId xmlns:a16="http://schemas.microsoft.com/office/drawing/2014/main" id="{DE8B2AAF-8A67-444B-884B-B9AB72BA9E80}"/>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201" name="Group 73">
                  <a:extLst>
                    <a:ext uri="{FF2B5EF4-FFF2-40B4-BE49-F238E27FC236}">
                      <a16:creationId xmlns:a16="http://schemas.microsoft.com/office/drawing/2014/main" id="{85FF8E83-A1F4-0048-9A83-15F077C9806D}"/>
                    </a:ext>
                  </a:extLst>
                </p:cNvPr>
                <p:cNvGrpSpPr>
                  <a:grpSpLocks/>
                </p:cNvGrpSpPr>
                <p:nvPr/>
              </p:nvGrpSpPr>
              <p:grpSpPr bwMode="auto">
                <a:xfrm>
                  <a:off x="3304" y="1072"/>
                  <a:ext cx="456" cy="226"/>
                  <a:chOff x="3467" y="510"/>
                  <a:chExt cx="456" cy="226"/>
                </a:xfrm>
              </p:grpSpPr>
              <p:sp>
                <p:nvSpPr>
                  <p:cNvPr id="560202" name="Rectangle 74">
                    <a:extLst>
                      <a:ext uri="{FF2B5EF4-FFF2-40B4-BE49-F238E27FC236}">
                        <a16:creationId xmlns:a16="http://schemas.microsoft.com/office/drawing/2014/main" id="{B81EC003-E219-4D49-BCAE-B177F9A4ACF8}"/>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560203" name="Line 75">
                    <a:extLst>
                      <a:ext uri="{FF2B5EF4-FFF2-40B4-BE49-F238E27FC236}">
                        <a16:creationId xmlns:a16="http://schemas.microsoft.com/office/drawing/2014/main" id="{02040DDE-0FEC-FC42-B10E-D7384E51E8F9}"/>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204" name="Group 76">
                  <a:extLst>
                    <a:ext uri="{FF2B5EF4-FFF2-40B4-BE49-F238E27FC236}">
                      <a16:creationId xmlns:a16="http://schemas.microsoft.com/office/drawing/2014/main" id="{874C34D5-38F1-0B4B-8F84-F634CC428FF3}"/>
                    </a:ext>
                  </a:extLst>
                </p:cNvPr>
                <p:cNvGrpSpPr>
                  <a:grpSpLocks/>
                </p:cNvGrpSpPr>
                <p:nvPr/>
              </p:nvGrpSpPr>
              <p:grpSpPr bwMode="auto">
                <a:xfrm>
                  <a:off x="4556" y="1080"/>
                  <a:ext cx="456" cy="226"/>
                  <a:chOff x="3467" y="510"/>
                  <a:chExt cx="456" cy="226"/>
                </a:xfrm>
              </p:grpSpPr>
              <p:sp>
                <p:nvSpPr>
                  <p:cNvPr id="560205" name="Rectangle 77">
                    <a:extLst>
                      <a:ext uri="{FF2B5EF4-FFF2-40B4-BE49-F238E27FC236}">
                        <a16:creationId xmlns:a16="http://schemas.microsoft.com/office/drawing/2014/main" id="{91CBEE73-EBD1-9347-9C49-5F86C0353760}"/>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0206" name="Line 78">
                    <a:extLst>
                      <a:ext uri="{FF2B5EF4-FFF2-40B4-BE49-F238E27FC236}">
                        <a16:creationId xmlns:a16="http://schemas.microsoft.com/office/drawing/2014/main" id="{7A52ADEE-0DD7-5C4E-8FF5-AF458EF8A140}"/>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0207" name="Line 79">
                  <a:extLst>
                    <a:ext uri="{FF2B5EF4-FFF2-40B4-BE49-F238E27FC236}">
                      <a16:creationId xmlns:a16="http://schemas.microsoft.com/office/drawing/2014/main" id="{10E6476F-91FF-F74F-AFA4-F8E02D85547C}"/>
                    </a:ext>
                  </a:extLst>
                </p:cNvPr>
                <p:cNvSpPr>
                  <a:spLocks noChangeShapeType="1"/>
                </p:cNvSpPr>
                <p:nvPr/>
              </p:nvSpPr>
              <p:spPr bwMode="auto">
                <a:xfrm>
                  <a:off x="3029" y="1195"/>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208" name="Line 80">
                  <a:extLst>
                    <a:ext uri="{FF2B5EF4-FFF2-40B4-BE49-F238E27FC236}">
                      <a16:creationId xmlns:a16="http://schemas.microsoft.com/office/drawing/2014/main" id="{97C7BB54-DBD8-9143-992D-A9D0338E61B7}"/>
                    </a:ext>
                  </a:extLst>
                </p:cNvPr>
                <p:cNvSpPr>
                  <a:spLocks noChangeShapeType="1"/>
                </p:cNvSpPr>
                <p:nvPr/>
              </p:nvSpPr>
              <p:spPr bwMode="auto">
                <a:xfrm>
                  <a:off x="3659" y="1200"/>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209" name="Line 81">
                  <a:extLst>
                    <a:ext uri="{FF2B5EF4-FFF2-40B4-BE49-F238E27FC236}">
                      <a16:creationId xmlns:a16="http://schemas.microsoft.com/office/drawing/2014/main" id="{825238E7-0885-9E40-9395-EBCFBC56AF47}"/>
                    </a:ext>
                  </a:extLst>
                </p:cNvPr>
                <p:cNvSpPr>
                  <a:spLocks noChangeShapeType="1"/>
                </p:cNvSpPr>
                <p:nvPr/>
              </p:nvSpPr>
              <p:spPr bwMode="auto">
                <a:xfrm>
                  <a:off x="4284" y="1195"/>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210" name="Group 82">
                <a:extLst>
                  <a:ext uri="{FF2B5EF4-FFF2-40B4-BE49-F238E27FC236}">
                    <a16:creationId xmlns:a16="http://schemas.microsoft.com/office/drawing/2014/main" id="{5D751729-46E4-CD44-8DB6-24AEA8311363}"/>
                  </a:ext>
                </a:extLst>
              </p:cNvPr>
              <p:cNvGrpSpPr>
                <a:grpSpLocks/>
              </p:cNvGrpSpPr>
              <p:nvPr/>
            </p:nvGrpSpPr>
            <p:grpSpPr bwMode="auto">
              <a:xfrm>
                <a:off x="2925" y="2936"/>
                <a:ext cx="1983" cy="235"/>
                <a:chOff x="2698" y="1381"/>
                <a:chExt cx="1983" cy="235"/>
              </a:xfrm>
            </p:grpSpPr>
            <p:grpSp>
              <p:nvGrpSpPr>
                <p:cNvPr id="560211" name="Group 83">
                  <a:extLst>
                    <a:ext uri="{FF2B5EF4-FFF2-40B4-BE49-F238E27FC236}">
                      <a16:creationId xmlns:a16="http://schemas.microsoft.com/office/drawing/2014/main" id="{250FCA42-5570-0A43-9FE3-2960ED614051}"/>
                    </a:ext>
                  </a:extLst>
                </p:cNvPr>
                <p:cNvGrpSpPr>
                  <a:grpSpLocks/>
                </p:cNvGrpSpPr>
                <p:nvPr/>
              </p:nvGrpSpPr>
              <p:grpSpPr bwMode="auto">
                <a:xfrm>
                  <a:off x="3603" y="1381"/>
                  <a:ext cx="456" cy="226"/>
                  <a:chOff x="3467" y="510"/>
                  <a:chExt cx="456" cy="226"/>
                </a:xfrm>
              </p:grpSpPr>
              <p:sp>
                <p:nvSpPr>
                  <p:cNvPr id="560212" name="Rectangle 84">
                    <a:extLst>
                      <a:ext uri="{FF2B5EF4-FFF2-40B4-BE49-F238E27FC236}">
                        <a16:creationId xmlns:a16="http://schemas.microsoft.com/office/drawing/2014/main" id="{4167C0E3-7041-8640-AC65-535EC282D161}"/>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560213" name="Line 85">
                    <a:extLst>
                      <a:ext uri="{FF2B5EF4-FFF2-40B4-BE49-F238E27FC236}">
                        <a16:creationId xmlns:a16="http://schemas.microsoft.com/office/drawing/2014/main" id="{87E3ADF6-332A-664D-BED9-7D017CD25657}"/>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214" name="Group 86">
                  <a:extLst>
                    <a:ext uri="{FF2B5EF4-FFF2-40B4-BE49-F238E27FC236}">
                      <a16:creationId xmlns:a16="http://schemas.microsoft.com/office/drawing/2014/main" id="{09EAC3EA-E5D7-0F49-8CA3-00F1EEAF5333}"/>
                    </a:ext>
                  </a:extLst>
                </p:cNvPr>
                <p:cNvGrpSpPr>
                  <a:grpSpLocks/>
                </p:cNvGrpSpPr>
                <p:nvPr/>
              </p:nvGrpSpPr>
              <p:grpSpPr bwMode="auto">
                <a:xfrm>
                  <a:off x="2973" y="1382"/>
                  <a:ext cx="456" cy="226"/>
                  <a:chOff x="3467" y="510"/>
                  <a:chExt cx="456" cy="226"/>
                </a:xfrm>
              </p:grpSpPr>
              <p:sp>
                <p:nvSpPr>
                  <p:cNvPr id="560215" name="Rectangle 87">
                    <a:extLst>
                      <a:ext uri="{FF2B5EF4-FFF2-40B4-BE49-F238E27FC236}">
                        <a16:creationId xmlns:a16="http://schemas.microsoft.com/office/drawing/2014/main" id="{33C528DE-7386-FB48-AEA7-8B94E832B673}"/>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560216" name="Line 88">
                    <a:extLst>
                      <a:ext uri="{FF2B5EF4-FFF2-40B4-BE49-F238E27FC236}">
                        <a16:creationId xmlns:a16="http://schemas.microsoft.com/office/drawing/2014/main" id="{8F8ED27C-37BB-B049-8E16-2B43D6D57DFF}"/>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217" name="Group 89">
                  <a:extLst>
                    <a:ext uri="{FF2B5EF4-FFF2-40B4-BE49-F238E27FC236}">
                      <a16:creationId xmlns:a16="http://schemas.microsoft.com/office/drawing/2014/main" id="{2E12AA1C-A34C-5148-9F2A-44A3470E047E}"/>
                    </a:ext>
                  </a:extLst>
                </p:cNvPr>
                <p:cNvGrpSpPr>
                  <a:grpSpLocks/>
                </p:cNvGrpSpPr>
                <p:nvPr/>
              </p:nvGrpSpPr>
              <p:grpSpPr bwMode="auto">
                <a:xfrm>
                  <a:off x="4225" y="1390"/>
                  <a:ext cx="456" cy="226"/>
                  <a:chOff x="3467" y="510"/>
                  <a:chExt cx="456" cy="226"/>
                </a:xfrm>
              </p:grpSpPr>
              <p:sp>
                <p:nvSpPr>
                  <p:cNvPr id="560218" name="Rectangle 90">
                    <a:extLst>
                      <a:ext uri="{FF2B5EF4-FFF2-40B4-BE49-F238E27FC236}">
                        <a16:creationId xmlns:a16="http://schemas.microsoft.com/office/drawing/2014/main" id="{713095C7-7E64-EB41-A7F5-F31B92B18A60}"/>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0219" name="Line 91">
                    <a:extLst>
                      <a:ext uri="{FF2B5EF4-FFF2-40B4-BE49-F238E27FC236}">
                        <a16:creationId xmlns:a16="http://schemas.microsoft.com/office/drawing/2014/main" id="{ED8AA345-9048-A34F-926E-CF29009FA5A5}"/>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0220" name="Line 92">
                  <a:extLst>
                    <a:ext uri="{FF2B5EF4-FFF2-40B4-BE49-F238E27FC236}">
                      <a16:creationId xmlns:a16="http://schemas.microsoft.com/office/drawing/2014/main" id="{79268B5E-382D-5443-A006-A38685477B47}"/>
                    </a:ext>
                  </a:extLst>
                </p:cNvPr>
                <p:cNvSpPr>
                  <a:spLocks noChangeShapeType="1"/>
                </p:cNvSpPr>
                <p:nvPr/>
              </p:nvSpPr>
              <p:spPr bwMode="auto">
                <a:xfrm>
                  <a:off x="2698" y="1505"/>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221" name="Line 93">
                  <a:extLst>
                    <a:ext uri="{FF2B5EF4-FFF2-40B4-BE49-F238E27FC236}">
                      <a16:creationId xmlns:a16="http://schemas.microsoft.com/office/drawing/2014/main" id="{4F3CF00E-090F-EB4E-8958-5F4F9047F401}"/>
                    </a:ext>
                  </a:extLst>
                </p:cNvPr>
                <p:cNvSpPr>
                  <a:spLocks noChangeShapeType="1"/>
                </p:cNvSpPr>
                <p:nvPr/>
              </p:nvSpPr>
              <p:spPr bwMode="auto">
                <a:xfrm>
                  <a:off x="3328" y="1510"/>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222" name="Line 94">
                  <a:extLst>
                    <a:ext uri="{FF2B5EF4-FFF2-40B4-BE49-F238E27FC236}">
                      <a16:creationId xmlns:a16="http://schemas.microsoft.com/office/drawing/2014/main" id="{ADA8EA59-9411-ED48-864B-DED69785BE86}"/>
                    </a:ext>
                  </a:extLst>
                </p:cNvPr>
                <p:cNvSpPr>
                  <a:spLocks noChangeShapeType="1"/>
                </p:cNvSpPr>
                <p:nvPr/>
              </p:nvSpPr>
              <p:spPr bwMode="auto">
                <a:xfrm>
                  <a:off x="3953" y="1505"/>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223" name="Group 95">
                <a:extLst>
                  <a:ext uri="{FF2B5EF4-FFF2-40B4-BE49-F238E27FC236}">
                    <a16:creationId xmlns:a16="http://schemas.microsoft.com/office/drawing/2014/main" id="{7102DECD-398C-C54F-8561-376E49D802A5}"/>
                  </a:ext>
                </a:extLst>
              </p:cNvPr>
              <p:cNvGrpSpPr>
                <a:grpSpLocks/>
              </p:cNvGrpSpPr>
              <p:nvPr/>
            </p:nvGrpSpPr>
            <p:grpSpPr bwMode="auto">
              <a:xfrm>
                <a:off x="2925" y="3208"/>
                <a:ext cx="1353" cy="235"/>
                <a:chOff x="2426" y="1621"/>
                <a:chExt cx="1353" cy="235"/>
              </a:xfrm>
            </p:grpSpPr>
            <p:grpSp>
              <p:nvGrpSpPr>
                <p:cNvPr id="560224" name="Group 96">
                  <a:extLst>
                    <a:ext uri="{FF2B5EF4-FFF2-40B4-BE49-F238E27FC236}">
                      <a16:creationId xmlns:a16="http://schemas.microsoft.com/office/drawing/2014/main" id="{0293B0F0-C8D1-0A45-8B43-E6739DD3F8C0}"/>
                    </a:ext>
                  </a:extLst>
                </p:cNvPr>
                <p:cNvGrpSpPr>
                  <a:grpSpLocks/>
                </p:cNvGrpSpPr>
                <p:nvPr/>
              </p:nvGrpSpPr>
              <p:grpSpPr bwMode="auto">
                <a:xfrm>
                  <a:off x="2701" y="1621"/>
                  <a:ext cx="456" cy="226"/>
                  <a:chOff x="3467" y="510"/>
                  <a:chExt cx="456" cy="226"/>
                </a:xfrm>
              </p:grpSpPr>
              <p:sp>
                <p:nvSpPr>
                  <p:cNvPr id="560225" name="Rectangle 97">
                    <a:extLst>
                      <a:ext uri="{FF2B5EF4-FFF2-40B4-BE49-F238E27FC236}">
                        <a16:creationId xmlns:a16="http://schemas.microsoft.com/office/drawing/2014/main" id="{7EE4C2FE-40AC-634F-AD5D-1870E2BF77BF}"/>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560226" name="Line 98">
                    <a:extLst>
                      <a:ext uri="{FF2B5EF4-FFF2-40B4-BE49-F238E27FC236}">
                        <a16:creationId xmlns:a16="http://schemas.microsoft.com/office/drawing/2014/main" id="{B8F52C20-260E-7D45-8640-7ED25C70FF0B}"/>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0227" name="Group 99">
                  <a:extLst>
                    <a:ext uri="{FF2B5EF4-FFF2-40B4-BE49-F238E27FC236}">
                      <a16:creationId xmlns:a16="http://schemas.microsoft.com/office/drawing/2014/main" id="{1DD2ED39-088B-CD46-944F-7A378A3EC34F}"/>
                    </a:ext>
                  </a:extLst>
                </p:cNvPr>
                <p:cNvGrpSpPr>
                  <a:grpSpLocks/>
                </p:cNvGrpSpPr>
                <p:nvPr/>
              </p:nvGrpSpPr>
              <p:grpSpPr bwMode="auto">
                <a:xfrm>
                  <a:off x="3323" y="1630"/>
                  <a:ext cx="456" cy="226"/>
                  <a:chOff x="3467" y="510"/>
                  <a:chExt cx="456" cy="226"/>
                </a:xfrm>
              </p:grpSpPr>
              <p:sp>
                <p:nvSpPr>
                  <p:cNvPr id="560228" name="Rectangle 100">
                    <a:extLst>
                      <a:ext uri="{FF2B5EF4-FFF2-40B4-BE49-F238E27FC236}">
                        <a16:creationId xmlns:a16="http://schemas.microsoft.com/office/drawing/2014/main" id="{7E0E1391-6C54-234D-8E0B-DAF90EED2804}"/>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0229" name="Line 101">
                    <a:extLst>
                      <a:ext uri="{FF2B5EF4-FFF2-40B4-BE49-F238E27FC236}">
                        <a16:creationId xmlns:a16="http://schemas.microsoft.com/office/drawing/2014/main" id="{46B03534-C7BC-924C-B253-7B99814906B9}"/>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0230" name="Line 102">
                  <a:extLst>
                    <a:ext uri="{FF2B5EF4-FFF2-40B4-BE49-F238E27FC236}">
                      <a16:creationId xmlns:a16="http://schemas.microsoft.com/office/drawing/2014/main" id="{D05783A7-F7FC-AF4E-88C9-1D628008FC01}"/>
                    </a:ext>
                  </a:extLst>
                </p:cNvPr>
                <p:cNvSpPr>
                  <a:spLocks noChangeShapeType="1"/>
                </p:cNvSpPr>
                <p:nvPr/>
              </p:nvSpPr>
              <p:spPr bwMode="auto">
                <a:xfrm>
                  <a:off x="2426" y="173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0231" name="Line 103">
                  <a:extLst>
                    <a:ext uri="{FF2B5EF4-FFF2-40B4-BE49-F238E27FC236}">
                      <a16:creationId xmlns:a16="http://schemas.microsoft.com/office/drawing/2014/main" id="{21046D4D-DE78-1F42-B1A5-2EED252A6165}"/>
                    </a:ext>
                  </a:extLst>
                </p:cNvPr>
                <p:cNvSpPr>
                  <a:spLocks noChangeShapeType="1"/>
                </p:cNvSpPr>
                <p:nvPr/>
              </p:nvSpPr>
              <p:spPr bwMode="auto">
                <a:xfrm>
                  <a:off x="3053" y="1730"/>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3768343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1154" name="Group 2">
            <a:extLst>
              <a:ext uri="{FF2B5EF4-FFF2-40B4-BE49-F238E27FC236}">
                <a16:creationId xmlns:a16="http://schemas.microsoft.com/office/drawing/2014/main" id="{6D75BEA6-0BFC-874F-AF7A-69C578424FE6}"/>
              </a:ext>
            </a:extLst>
          </p:cNvPr>
          <p:cNvGrpSpPr>
            <a:grpSpLocks/>
          </p:cNvGrpSpPr>
          <p:nvPr/>
        </p:nvGrpSpPr>
        <p:grpSpPr bwMode="auto">
          <a:xfrm>
            <a:off x="1524000" y="127000"/>
            <a:ext cx="9036050" cy="6578600"/>
            <a:chOff x="0" y="80"/>
            <a:chExt cx="5692" cy="4144"/>
          </a:xfrm>
        </p:grpSpPr>
        <p:grpSp>
          <p:nvGrpSpPr>
            <p:cNvPr id="561155" name="Group 3">
              <a:extLst>
                <a:ext uri="{FF2B5EF4-FFF2-40B4-BE49-F238E27FC236}">
                  <a16:creationId xmlns:a16="http://schemas.microsoft.com/office/drawing/2014/main" id="{59B60615-DA15-A942-9C4B-75E76E2558F5}"/>
                </a:ext>
              </a:extLst>
            </p:cNvPr>
            <p:cNvGrpSpPr>
              <a:grpSpLocks/>
            </p:cNvGrpSpPr>
            <p:nvPr/>
          </p:nvGrpSpPr>
          <p:grpSpPr bwMode="auto">
            <a:xfrm>
              <a:off x="657" y="391"/>
              <a:ext cx="1384" cy="1091"/>
              <a:chOff x="392" y="2905"/>
              <a:chExt cx="1384" cy="1091"/>
            </a:xfrm>
          </p:grpSpPr>
          <p:sp>
            <p:nvSpPr>
              <p:cNvPr id="561156" name="Rectangle 4">
                <a:extLst>
                  <a:ext uri="{FF2B5EF4-FFF2-40B4-BE49-F238E27FC236}">
                    <a16:creationId xmlns:a16="http://schemas.microsoft.com/office/drawing/2014/main" id="{0585CBAF-C604-ED4E-8469-DC6C2448D9B8}"/>
                  </a:ext>
                </a:extLst>
              </p:cNvPr>
              <p:cNvSpPr>
                <a:spLocks noChangeArrowheads="1"/>
              </p:cNvSpPr>
              <p:nvPr/>
            </p:nvSpPr>
            <p:spPr bwMode="auto">
              <a:xfrm>
                <a:off x="629" y="3792"/>
                <a:ext cx="90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有向图</a:t>
                </a:r>
              </a:p>
            </p:txBody>
          </p:sp>
          <p:grpSp>
            <p:nvGrpSpPr>
              <p:cNvPr id="561157" name="Group 5">
                <a:extLst>
                  <a:ext uri="{FF2B5EF4-FFF2-40B4-BE49-F238E27FC236}">
                    <a16:creationId xmlns:a16="http://schemas.microsoft.com/office/drawing/2014/main" id="{B6B8862F-50E5-F14F-9570-A78CE0845EB9}"/>
                  </a:ext>
                </a:extLst>
              </p:cNvPr>
              <p:cNvGrpSpPr>
                <a:grpSpLocks/>
              </p:cNvGrpSpPr>
              <p:nvPr/>
            </p:nvGrpSpPr>
            <p:grpSpPr bwMode="auto">
              <a:xfrm>
                <a:off x="392" y="2905"/>
                <a:ext cx="1384" cy="839"/>
                <a:chOff x="392" y="2905"/>
                <a:chExt cx="1384" cy="839"/>
              </a:xfrm>
            </p:grpSpPr>
            <p:sp>
              <p:nvSpPr>
                <p:cNvPr id="561158" name="Oval 6">
                  <a:extLst>
                    <a:ext uri="{FF2B5EF4-FFF2-40B4-BE49-F238E27FC236}">
                      <a16:creationId xmlns:a16="http://schemas.microsoft.com/office/drawing/2014/main" id="{E0E22BD7-B6E1-4142-866B-A9B85A6012EE}"/>
                    </a:ext>
                  </a:extLst>
                </p:cNvPr>
                <p:cNvSpPr>
                  <a:spLocks noChangeArrowheads="1"/>
                </p:cNvSpPr>
                <p:nvPr/>
              </p:nvSpPr>
              <p:spPr bwMode="auto">
                <a:xfrm>
                  <a:off x="392" y="3049"/>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1</a:t>
                  </a:r>
                </a:p>
              </p:txBody>
            </p:sp>
            <p:sp>
              <p:nvSpPr>
                <p:cNvPr id="561159" name="Oval 7">
                  <a:extLst>
                    <a:ext uri="{FF2B5EF4-FFF2-40B4-BE49-F238E27FC236}">
                      <a16:creationId xmlns:a16="http://schemas.microsoft.com/office/drawing/2014/main" id="{8389F16B-9459-CD4B-85C2-20DFDFBFE307}"/>
                    </a:ext>
                  </a:extLst>
                </p:cNvPr>
                <p:cNvSpPr>
                  <a:spLocks noChangeArrowheads="1"/>
                </p:cNvSpPr>
                <p:nvPr/>
              </p:nvSpPr>
              <p:spPr bwMode="auto">
                <a:xfrm>
                  <a:off x="409" y="3517"/>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2</a:t>
                  </a:r>
                </a:p>
              </p:txBody>
            </p:sp>
            <p:sp>
              <p:nvSpPr>
                <p:cNvPr id="561160" name="Oval 8">
                  <a:extLst>
                    <a:ext uri="{FF2B5EF4-FFF2-40B4-BE49-F238E27FC236}">
                      <a16:creationId xmlns:a16="http://schemas.microsoft.com/office/drawing/2014/main" id="{6C7BF13F-B125-2B47-BCA7-46F452D778B4}"/>
                    </a:ext>
                  </a:extLst>
                </p:cNvPr>
                <p:cNvSpPr>
                  <a:spLocks noChangeArrowheads="1"/>
                </p:cNvSpPr>
                <p:nvPr/>
              </p:nvSpPr>
              <p:spPr bwMode="auto">
                <a:xfrm>
                  <a:off x="1010" y="3509"/>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3</a:t>
                  </a:r>
                </a:p>
              </p:txBody>
            </p:sp>
            <p:sp>
              <p:nvSpPr>
                <p:cNvPr id="561161" name="Oval 9">
                  <a:extLst>
                    <a:ext uri="{FF2B5EF4-FFF2-40B4-BE49-F238E27FC236}">
                      <a16:creationId xmlns:a16="http://schemas.microsoft.com/office/drawing/2014/main" id="{25304F45-C7B5-3842-860A-D20483B5073F}"/>
                    </a:ext>
                  </a:extLst>
                </p:cNvPr>
                <p:cNvSpPr>
                  <a:spLocks noChangeArrowheads="1"/>
                </p:cNvSpPr>
                <p:nvPr/>
              </p:nvSpPr>
              <p:spPr bwMode="auto">
                <a:xfrm>
                  <a:off x="961" y="2905"/>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4</a:t>
                  </a:r>
                </a:p>
              </p:txBody>
            </p:sp>
            <p:sp>
              <p:nvSpPr>
                <p:cNvPr id="561162" name="Line 10">
                  <a:extLst>
                    <a:ext uri="{FF2B5EF4-FFF2-40B4-BE49-F238E27FC236}">
                      <a16:creationId xmlns:a16="http://schemas.microsoft.com/office/drawing/2014/main" id="{2D645054-9845-A14A-823D-89AD330ED99B}"/>
                    </a:ext>
                  </a:extLst>
                </p:cNvPr>
                <p:cNvSpPr>
                  <a:spLocks noChangeShapeType="1"/>
                </p:cNvSpPr>
                <p:nvPr/>
              </p:nvSpPr>
              <p:spPr bwMode="auto">
                <a:xfrm>
                  <a:off x="536" y="3284"/>
                  <a:ext cx="0" cy="24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163" name="Line 11">
                  <a:extLst>
                    <a:ext uri="{FF2B5EF4-FFF2-40B4-BE49-F238E27FC236}">
                      <a16:creationId xmlns:a16="http://schemas.microsoft.com/office/drawing/2014/main" id="{1830ED39-9D06-CC4E-BAEB-6E6C49770DC9}"/>
                    </a:ext>
                  </a:extLst>
                </p:cNvPr>
                <p:cNvSpPr>
                  <a:spLocks noChangeShapeType="1"/>
                </p:cNvSpPr>
                <p:nvPr/>
              </p:nvSpPr>
              <p:spPr bwMode="auto">
                <a:xfrm>
                  <a:off x="1136" y="3128"/>
                  <a:ext cx="0" cy="38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164" name="Line 12">
                  <a:extLst>
                    <a:ext uri="{FF2B5EF4-FFF2-40B4-BE49-F238E27FC236}">
                      <a16:creationId xmlns:a16="http://schemas.microsoft.com/office/drawing/2014/main" id="{32196B6B-C8DB-6D48-A92B-2AFF506A6A75}"/>
                    </a:ext>
                  </a:extLst>
                </p:cNvPr>
                <p:cNvSpPr>
                  <a:spLocks noChangeShapeType="1"/>
                </p:cNvSpPr>
                <p:nvPr/>
              </p:nvSpPr>
              <p:spPr bwMode="auto">
                <a:xfrm>
                  <a:off x="654" y="3237"/>
                  <a:ext cx="380" cy="327"/>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165" name="Line 13">
                  <a:extLst>
                    <a:ext uri="{FF2B5EF4-FFF2-40B4-BE49-F238E27FC236}">
                      <a16:creationId xmlns:a16="http://schemas.microsoft.com/office/drawing/2014/main" id="{D83980CF-E717-AC41-A563-CA889DD15806}"/>
                    </a:ext>
                  </a:extLst>
                </p:cNvPr>
                <p:cNvSpPr>
                  <a:spLocks noChangeShapeType="1"/>
                </p:cNvSpPr>
                <p:nvPr/>
              </p:nvSpPr>
              <p:spPr bwMode="auto">
                <a:xfrm flipV="1">
                  <a:off x="686" y="3049"/>
                  <a:ext cx="282" cy="10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166" name="Line 14">
                  <a:extLst>
                    <a:ext uri="{FF2B5EF4-FFF2-40B4-BE49-F238E27FC236}">
                      <a16:creationId xmlns:a16="http://schemas.microsoft.com/office/drawing/2014/main" id="{03727351-44BA-7843-AC49-522D3729042A}"/>
                    </a:ext>
                  </a:extLst>
                </p:cNvPr>
                <p:cNvSpPr>
                  <a:spLocks noChangeShapeType="1"/>
                </p:cNvSpPr>
                <p:nvPr/>
              </p:nvSpPr>
              <p:spPr bwMode="auto">
                <a:xfrm>
                  <a:off x="702" y="3634"/>
                  <a:ext cx="313" cy="0"/>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167" name="Oval 15">
                  <a:extLst>
                    <a:ext uri="{FF2B5EF4-FFF2-40B4-BE49-F238E27FC236}">
                      <a16:creationId xmlns:a16="http://schemas.microsoft.com/office/drawing/2014/main" id="{4E68020A-A651-8B41-B4E3-3A4AC0314F09}"/>
                    </a:ext>
                  </a:extLst>
                </p:cNvPr>
                <p:cNvSpPr>
                  <a:spLocks noChangeArrowheads="1"/>
                </p:cNvSpPr>
                <p:nvPr/>
              </p:nvSpPr>
              <p:spPr bwMode="auto">
                <a:xfrm>
                  <a:off x="1481" y="3238"/>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5</a:t>
                  </a:r>
                </a:p>
              </p:txBody>
            </p:sp>
            <p:sp>
              <p:nvSpPr>
                <p:cNvPr id="561168" name="Line 16">
                  <a:extLst>
                    <a:ext uri="{FF2B5EF4-FFF2-40B4-BE49-F238E27FC236}">
                      <a16:creationId xmlns:a16="http://schemas.microsoft.com/office/drawing/2014/main" id="{76F801DE-9066-2C47-A2ED-499E11FA740D}"/>
                    </a:ext>
                  </a:extLst>
                </p:cNvPr>
                <p:cNvSpPr>
                  <a:spLocks noChangeShapeType="1"/>
                </p:cNvSpPr>
                <p:nvPr/>
              </p:nvSpPr>
              <p:spPr bwMode="auto">
                <a:xfrm>
                  <a:off x="1256" y="3049"/>
                  <a:ext cx="336" cy="192"/>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169" name="Line 17">
                  <a:extLst>
                    <a:ext uri="{FF2B5EF4-FFF2-40B4-BE49-F238E27FC236}">
                      <a16:creationId xmlns:a16="http://schemas.microsoft.com/office/drawing/2014/main" id="{D797DA56-2440-C94C-8817-628252572627}"/>
                    </a:ext>
                  </a:extLst>
                </p:cNvPr>
                <p:cNvSpPr>
                  <a:spLocks noChangeShapeType="1"/>
                </p:cNvSpPr>
                <p:nvPr/>
              </p:nvSpPr>
              <p:spPr bwMode="auto">
                <a:xfrm flipV="1">
                  <a:off x="1304" y="3441"/>
                  <a:ext cx="24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61170" name="Group 18">
              <a:extLst>
                <a:ext uri="{FF2B5EF4-FFF2-40B4-BE49-F238E27FC236}">
                  <a16:creationId xmlns:a16="http://schemas.microsoft.com/office/drawing/2014/main" id="{4EB81CA9-0B5F-2E4B-ACE7-7B2DCA4D16E4}"/>
                </a:ext>
              </a:extLst>
            </p:cNvPr>
            <p:cNvGrpSpPr>
              <a:grpSpLocks/>
            </p:cNvGrpSpPr>
            <p:nvPr/>
          </p:nvGrpSpPr>
          <p:grpSpPr bwMode="auto">
            <a:xfrm>
              <a:off x="2061" y="80"/>
              <a:ext cx="3631" cy="2125"/>
              <a:chOff x="2061" y="284"/>
              <a:chExt cx="3631" cy="2125"/>
            </a:xfrm>
          </p:grpSpPr>
          <p:grpSp>
            <p:nvGrpSpPr>
              <p:cNvPr id="561171" name="Group 19">
                <a:extLst>
                  <a:ext uri="{FF2B5EF4-FFF2-40B4-BE49-F238E27FC236}">
                    <a16:creationId xmlns:a16="http://schemas.microsoft.com/office/drawing/2014/main" id="{BD17760F-0C5E-A745-97D6-D22C3A00280F}"/>
                  </a:ext>
                </a:extLst>
              </p:cNvPr>
              <p:cNvGrpSpPr>
                <a:grpSpLocks/>
              </p:cNvGrpSpPr>
              <p:nvPr/>
            </p:nvGrpSpPr>
            <p:grpSpPr bwMode="auto">
              <a:xfrm>
                <a:off x="2061" y="284"/>
                <a:ext cx="3631" cy="1848"/>
                <a:chOff x="2061" y="284"/>
                <a:chExt cx="3631" cy="1848"/>
              </a:xfrm>
            </p:grpSpPr>
            <p:grpSp>
              <p:nvGrpSpPr>
                <p:cNvPr id="561172" name="Group 20">
                  <a:extLst>
                    <a:ext uri="{FF2B5EF4-FFF2-40B4-BE49-F238E27FC236}">
                      <a16:creationId xmlns:a16="http://schemas.microsoft.com/office/drawing/2014/main" id="{A7A08267-DAC0-3949-AEAB-48B2EC18726A}"/>
                    </a:ext>
                  </a:extLst>
                </p:cNvPr>
                <p:cNvGrpSpPr>
                  <a:grpSpLocks/>
                </p:cNvGrpSpPr>
                <p:nvPr/>
              </p:nvGrpSpPr>
              <p:grpSpPr bwMode="auto">
                <a:xfrm>
                  <a:off x="3739" y="284"/>
                  <a:ext cx="1364" cy="234"/>
                  <a:chOff x="2426" y="495"/>
                  <a:chExt cx="1364" cy="234"/>
                </a:xfrm>
              </p:grpSpPr>
              <p:grpSp>
                <p:nvGrpSpPr>
                  <p:cNvPr id="561173" name="Group 21">
                    <a:extLst>
                      <a:ext uri="{FF2B5EF4-FFF2-40B4-BE49-F238E27FC236}">
                        <a16:creationId xmlns:a16="http://schemas.microsoft.com/office/drawing/2014/main" id="{02DFA6F3-508F-B640-962E-1CF72AB0A162}"/>
                      </a:ext>
                    </a:extLst>
                  </p:cNvPr>
                  <p:cNvGrpSpPr>
                    <a:grpSpLocks/>
                  </p:cNvGrpSpPr>
                  <p:nvPr/>
                </p:nvGrpSpPr>
                <p:grpSpPr bwMode="auto">
                  <a:xfrm>
                    <a:off x="2701" y="495"/>
                    <a:ext cx="456" cy="226"/>
                    <a:chOff x="3467" y="510"/>
                    <a:chExt cx="456" cy="226"/>
                  </a:xfrm>
                </p:grpSpPr>
                <p:sp>
                  <p:nvSpPr>
                    <p:cNvPr id="561174" name="Rectangle 22">
                      <a:extLst>
                        <a:ext uri="{FF2B5EF4-FFF2-40B4-BE49-F238E27FC236}">
                          <a16:creationId xmlns:a16="http://schemas.microsoft.com/office/drawing/2014/main" id="{E2970B68-0370-754A-81C4-D060C1EEEEE7}"/>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561175" name="Line 23">
                      <a:extLst>
                        <a:ext uri="{FF2B5EF4-FFF2-40B4-BE49-F238E27FC236}">
                          <a16:creationId xmlns:a16="http://schemas.microsoft.com/office/drawing/2014/main" id="{2DDB6235-51EE-CC4B-A9E8-0524729A4343}"/>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176" name="Group 24">
                    <a:extLst>
                      <a:ext uri="{FF2B5EF4-FFF2-40B4-BE49-F238E27FC236}">
                        <a16:creationId xmlns:a16="http://schemas.microsoft.com/office/drawing/2014/main" id="{ADD4ED74-70BA-6F4C-BFAB-67F3C1ADC952}"/>
                      </a:ext>
                    </a:extLst>
                  </p:cNvPr>
                  <p:cNvGrpSpPr>
                    <a:grpSpLocks/>
                  </p:cNvGrpSpPr>
                  <p:nvPr/>
                </p:nvGrpSpPr>
                <p:grpSpPr bwMode="auto">
                  <a:xfrm>
                    <a:off x="3334" y="503"/>
                    <a:ext cx="456" cy="226"/>
                    <a:chOff x="3467" y="510"/>
                    <a:chExt cx="456" cy="226"/>
                  </a:xfrm>
                </p:grpSpPr>
                <p:sp>
                  <p:nvSpPr>
                    <p:cNvPr id="561177" name="Rectangle 25">
                      <a:extLst>
                        <a:ext uri="{FF2B5EF4-FFF2-40B4-BE49-F238E27FC236}">
                          <a16:creationId xmlns:a16="http://schemas.microsoft.com/office/drawing/2014/main" id="{0E76DFA6-7BDD-6C40-A947-0EDE8836CEF5}"/>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1178" name="Line 26">
                      <a:extLst>
                        <a:ext uri="{FF2B5EF4-FFF2-40B4-BE49-F238E27FC236}">
                          <a16:creationId xmlns:a16="http://schemas.microsoft.com/office/drawing/2014/main" id="{7B79F5DE-11C9-1340-B2AA-C8A1383AA4EA}"/>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179" name="Line 27">
                    <a:extLst>
                      <a:ext uri="{FF2B5EF4-FFF2-40B4-BE49-F238E27FC236}">
                        <a16:creationId xmlns:a16="http://schemas.microsoft.com/office/drawing/2014/main" id="{57C5E945-34A1-8845-889F-93EBB3DD4BE9}"/>
                      </a:ext>
                    </a:extLst>
                  </p:cNvPr>
                  <p:cNvSpPr>
                    <a:spLocks noChangeShapeType="1"/>
                  </p:cNvSpPr>
                  <p:nvPr/>
                </p:nvSpPr>
                <p:spPr bwMode="auto">
                  <a:xfrm>
                    <a:off x="2426" y="618"/>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180" name="Line 28">
                    <a:extLst>
                      <a:ext uri="{FF2B5EF4-FFF2-40B4-BE49-F238E27FC236}">
                        <a16:creationId xmlns:a16="http://schemas.microsoft.com/office/drawing/2014/main" id="{2DD8FBED-AB68-DA45-B5A9-045CCBF64087}"/>
                      </a:ext>
                    </a:extLst>
                  </p:cNvPr>
                  <p:cNvSpPr>
                    <a:spLocks noChangeShapeType="1"/>
                  </p:cNvSpPr>
                  <p:nvPr/>
                </p:nvSpPr>
                <p:spPr bwMode="auto">
                  <a:xfrm>
                    <a:off x="3056" y="623"/>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181" name="Group 29">
                  <a:extLst>
                    <a:ext uri="{FF2B5EF4-FFF2-40B4-BE49-F238E27FC236}">
                      <a16:creationId xmlns:a16="http://schemas.microsoft.com/office/drawing/2014/main" id="{A9F0D720-83C1-9C4A-BA5C-6620D785D129}"/>
                    </a:ext>
                  </a:extLst>
                </p:cNvPr>
                <p:cNvGrpSpPr>
                  <a:grpSpLocks/>
                </p:cNvGrpSpPr>
                <p:nvPr/>
              </p:nvGrpSpPr>
              <p:grpSpPr bwMode="auto">
                <a:xfrm>
                  <a:off x="3739" y="828"/>
                  <a:ext cx="1953" cy="235"/>
                  <a:chOff x="2426" y="1055"/>
                  <a:chExt cx="1953" cy="235"/>
                </a:xfrm>
              </p:grpSpPr>
              <p:grpSp>
                <p:nvGrpSpPr>
                  <p:cNvPr id="561182" name="Group 30">
                    <a:extLst>
                      <a:ext uri="{FF2B5EF4-FFF2-40B4-BE49-F238E27FC236}">
                        <a16:creationId xmlns:a16="http://schemas.microsoft.com/office/drawing/2014/main" id="{CAACF477-B9AC-324B-B0C6-D4A425FB3C73}"/>
                      </a:ext>
                    </a:extLst>
                  </p:cNvPr>
                  <p:cNvGrpSpPr>
                    <a:grpSpLocks/>
                  </p:cNvGrpSpPr>
                  <p:nvPr/>
                </p:nvGrpSpPr>
                <p:grpSpPr bwMode="auto">
                  <a:xfrm>
                    <a:off x="2701" y="1055"/>
                    <a:ext cx="456" cy="226"/>
                    <a:chOff x="3467" y="510"/>
                    <a:chExt cx="456" cy="226"/>
                  </a:xfrm>
                </p:grpSpPr>
                <p:sp>
                  <p:nvSpPr>
                    <p:cNvPr id="561183" name="Rectangle 31">
                      <a:extLst>
                        <a:ext uri="{FF2B5EF4-FFF2-40B4-BE49-F238E27FC236}">
                          <a16:creationId xmlns:a16="http://schemas.microsoft.com/office/drawing/2014/main" id="{121B6400-EF88-7C49-BE99-9E1A817D2412}"/>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561184" name="Line 32">
                      <a:extLst>
                        <a:ext uri="{FF2B5EF4-FFF2-40B4-BE49-F238E27FC236}">
                          <a16:creationId xmlns:a16="http://schemas.microsoft.com/office/drawing/2014/main" id="{38F915A8-20E9-874D-8F2F-2F695E585229}"/>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185" name="Line 33">
                    <a:extLst>
                      <a:ext uri="{FF2B5EF4-FFF2-40B4-BE49-F238E27FC236}">
                        <a16:creationId xmlns:a16="http://schemas.microsoft.com/office/drawing/2014/main" id="{E7E8016C-4757-0C45-9FA5-0EFB952726B9}"/>
                      </a:ext>
                    </a:extLst>
                  </p:cNvPr>
                  <p:cNvSpPr>
                    <a:spLocks noChangeShapeType="1"/>
                  </p:cNvSpPr>
                  <p:nvPr/>
                </p:nvSpPr>
                <p:spPr bwMode="auto">
                  <a:xfrm>
                    <a:off x="2426" y="1178"/>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61186" name="Group 34">
                    <a:extLst>
                      <a:ext uri="{FF2B5EF4-FFF2-40B4-BE49-F238E27FC236}">
                        <a16:creationId xmlns:a16="http://schemas.microsoft.com/office/drawing/2014/main" id="{B82F1F0B-E8BA-CC44-B23B-85051CDEC21D}"/>
                      </a:ext>
                    </a:extLst>
                  </p:cNvPr>
                  <p:cNvGrpSpPr>
                    <a:grpSpLocks/>
                  </p:cNvGrpSpPr>
                  <p:nvPr/>
                </p:nvGrpSpPr>
                <p:grpSpPr bwMode="auto">
                  <a:xfrm>
                    <a:off x="3304" y="1056"/>
                    <a:ext cx="456" cy="226"/>
                    <a:chOff x="3467" y="510"/>
                    <a:chExt cx="456" cy="226"/>
                  </a:xfrm>
                </p:grpSpPr>
                <p:sp>
                  <p:nvSpPr>
                    <p:cNvPr id="561187" name="Rectangle 35">
                      <a:extLst>
                        <a:ext uri="{FF2B5EF4-FFF2-40B4-BE49-F238E27FC236}">
                          <a16:creationId xmlns:a16="http://schemas.microsoft.com/office/drawing/2014/main" id="{E635DB8F-D891-1944-8488-4ED7D3D50B00}"/>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561188" name="Line 36">
                      <a:extLst>
                        <a:ext uri="{FF2B5EF4-FFF2-40B4-BE49-F238E27FC236}">
                          <a16:creationId xmlns:a16="http://schemas.microsoft.com/office/drawing/2014/main" id="{881C5684-674B-5C45-83AA-CAF873DDFAC8}"/>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189" name="Group 37">
                    <a:extLst>
                      <a:ext uri="{FF2B5EF4-FFF2-40B4-BE49-F238E27FC236}">
                        <a16:creationId xmlns:a16="http://schemas.microsoft.com/office/drawing/2014/main" id="{A672917F-A678-CD42-BC80-11720C04D680}"/>
                      </a:ext>
                    </a:extLst>
                  </p:cNvPr>
                  <p:cNvGrpSpPr>
                    <a:grpSpLocks/>
                  </p:cNvGrpSpPr>
                  <p:nvPr/>
                </p:nvGrpSpPr>
                <p:grpSpPr bwMode="auto">
                  <a:xfrm>
                    <a:off x="3923" y="1064"/>
                    <a:ext cx="456" cy="226"/>
                    <a:chOff x="3467" y="510"/>
                    <a:chExt cx="456" cy="226"/>
                  </a:xfrm>
                </p:grpSpPr>
                <p:sp>
                  <p:nvSpPr>
                    <p:cNvPr id="561190" name="Rectangle 38">
                      <a:extLst>
                        <a:ext uri="{FF2B5EF4-FFF2-40B4-BE49-F238E27FC236}">
                          <a16:creationId xmlns:a16="http://schemas.microsoft.com/office/drawing/2014/main" id="{2F097320-AF70-2948-9984-A875D5E982B3}"/>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1191" name="Line 39">
                      <a:extLst>
                        <a:ext uri="{FF2B5EF4-FFF2-40B4-BE49-F238E27FC236}">
                          <a16:creationId xmlns:a16="http://schemas.microsoft.com/office/drawing/2014/main" id="{AB2B6751-8A04-6444-9E13-7391A3764C13}"/>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192" name="Line 40">
                    <a:extLst>
                      <a:ext uri="{FF2B5EF4-FFF2-40B4-BE49-F238E27FC236}">
                        <a16:creationId xmlns:a16="http://schemas.microsoft.com/office/drawing/2014/main" id="{0BF18B9F-C64D-D145-B567-B2B297C4C389}"/>
                      </a:ext>
                    </a:extLst>
                  </p:cNvPr>
                  <p:cNvSpPr>
                    <a:spLocks noChangeShapeType="1"/>
                  </p:cNvSpPr>
                  <p:nvPr/>
                </p:nvSpPr>
                <p:spPr bwMode="auto">
                  <a:xfrm>
                    <a:off x="3029" y="1179"/>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193" name="Line 41">
                    <a:extLst>
                      <a:ext uri="{FF2B5EF4-FFF2-40B4-BE49-F238E27FC236}">
                        <a16:creationId xmlns:a16="http://schemas.microsoft.com/office/drawing/2014/main" id="{4FDBF93E-BF81-6148-AF96-146574C40718}"/>
                      </a:ext>
                    </a:extLst>
                  </p:cNvPr>
                  <p:cNvSpPr>
                    <a:spLocks noChangeShapeType="1"/>
                  </p:cNvSpPr>
                  <p:nvPr/>
                </p:nvSpPr>
                <p:spPr bwMode="auto">
                  <a:xfrm>
                    <a:off x="3651" y="1179"/>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194" name="Group 42">
                  <a:extLst>
                    <a:ext uri="{FF2B5EF4-FFF2-40B4-BE49-F238E27FC236}">
                      <a16:creationId xmlns:a16="http://schemas.microsoft.com/office/drawing/2014/main" id="{057EF4ED-DF4A-4C4C-8085-CFC42F4EA19E}"/>
                    </a:ext>
                  </a:extLst>
                </p:cNvPr>
                <p:cNvGrpSpPr>
                  <a:grpSpLocks/>
                </p:cNvGrpSpPr>
                <p:nvPr/>
              </p:nvGrpSpPr>
              <p:grpSpPr bwMode="auto">
                <a:xfrm>
                  <a:off x="3739" y="1115"/>
                  <a:ext cx="729" cy="226"/>
                  <a:chOff x="2426" y="1342"/>
                  <a:chExt cx="729" cy="226"/>
                </a:xfrm>
              </p:grpSpPr>
              <p:grpSp>
                <p:nvGrpSpPr>
                  <p:cNvPr id="561195" name="Group 43">
                    <a:extLst>
                      <a:ext uri="{FF2B5EF4-FFF2-40B4-BE49-F238E27FC236}">
                        <a16:creationId xmlns:a16="http://schemas.microsoft.com/office/drawing/2014/main" id="{E9368F29-9800-7E46-8D30-07162A16CC68}"/>
                      </a:ext>
                    </a:extLst>
                  </p:cNvPr>
                  <p:cNvGrpSpPr>
                    <a:grpSpLocks/>
                  </p:cNvGrpSpPr>
                  <p:nvPr/>
                </p:nvGrpSpPr>
                <p:grpSpPr bwMode="auto">
                  <a:xfrm>
                    <a:off x="2699" y="1342"/>
                    <a:ext cx="456" cy="226"/>
                    <a:chOff x="3467" y="510"/>
                    <a:chExt cx="456" cy="226"/>
                  </a:xfrm>
                </p:grpSpPr>
                <p:sp>
                  <p:nvSpPr>
                    <p:cNvPr id="561196" name="Rectangle 44">
                      <a:extLst>
                        <a:ext uri="{FF2B5EF4-FFF2-40B4-BE49-F238E27FC236}">
                          <a16:creationId xmlns:a16="http://schemas.microsoft.com/office/drawing/2014/main" id="{1146D103-0D21-0D4F-BBDC-635C4D4211CA}"/>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1197" name="Line 45">
                      <a:extLst>
                        <a:ext uri="{FF2B5EF4-FFF2-40B4-BE49-F238E27FC236}">
                          <a16:creationId xmlns:a16="http://schemas.microsoft.com/office/drawing/2014/main" id="{6E7A1425-CE84-D545-8C55-DF5778C5D1E6}"/>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198" name="Line 46">
                    <a:extLst>
                      <a:ext uri="{FF2B5EF4-FFF2-40B4-BE49-F238E27FC236}">
                        <a16:creationId xmlns:a16="http://schemas.microsoft.com/office/drawing/2014/main" id="{2A89AE08-26FF-BF4B-A24C-66AD207678A7}"/>
                      </a:ext>
                    </a:extLst>
                  </p:cNvPr>
                  <p:cNvSpPr>
                    <a:spLocks noChangeShapeType="1"/>
                  </p:cNvSpPr>
                  <p:nvPr/>
                </p:nvSpPr>
                <p:spPr bwMode="auto">
                  <a:xfrm>
                    <a:off x="2426" y="1457"/>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199" name="Group 47">
                  <a:extLst>
                    <a:ext uri="{FF2B5EF4-FFF2-40B4-BE49-F238E27FC236}">
                      <a16:creationId xmlns:a16="http://schemas.microsoft.com/office/drawing/2014/main" id="{F103D3BB-8F4D-5D42-9018-0EC53DCA585A}"/>
                    </a:ext>
                  </a:extLst>
                </p:cNvPr>
                <p:cNvGrpSpPr>
                  <a:grpSpLocks/>
                </p:cNvGrpSpPr>
                <p:nvPr/>
              </p:nvGrpSpPr>
              <p:grpSpPr bwMode="auto">
                <a:xfrm>
                  <a:off x="3739" y="1387"/>
                  <a:ext cx="729" cy="226"/>
                  <a:chOff x="2426" y="1614"/>
                  <a:chExt cx="729" cy="226"/>
                </a:xfrm>
              </p:grpSpPr>
              <p:grpSp>
                <p:nvGrpSpPr>
                  <p:cNvPr id="561200" name="Group 48">
                    <a:extLst>
                      <a:ext uri="{FF2B5EF4-FFF2-40B4-BE49-F238E27FC236}">
                        <a16:creationId xmlns:a16="http://schemas.microsoft.com/office/drawing/2014/main" id="{BBB0D1BF-98AB-5D41-821D-F8F7066A0B13}"/>
                      </a:ext>
                    </a:extLst>
                  </p:cNvPr>
                  <p:cNvGrpSpPr>
                    <a:grpSpLocks/>
                  </p:cNvGrpSpPr>
                  <p:nvPr/>
                </p:nvGrpSpPr>
                <p:grpSpPr bwMode="auto">
                  <a:xfrm>
                    <a:off x="2699" y="1614"/>
                    <a:ext cx="456" cy="226"/>
                    <a:chOff x="3467" y="510"/>
                    <a:chExt cx="456" cy="226"/>
                  </a:xfrm>
                </p:grpSpPr>
                <p:sp>
                  <p:nvSpPr>
                    <p:cNvPr id="561201" name="Rectangle 49">
                      <a:extLst>
                        <a:ext uri="{FF2B5EF4-FFF2-40B4-BE49-F238E27FC236}">
                          <a16:creationId xmlns:a16="http://schemas.microsoft.com/office/drawing/2014/main" id="{40B3101E-CCDB-564D-AA2C-6D2AB5AECD9A}"/>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1202" name="Line 50">
                      <a:extLst>
                        <a:ext uri="{FF2B5EF4-FFF2-40B4-BE49-F238E27FC236}">
                          <a16:creationId xmlns:a16="http://schemas.microsoft.com/office/drawing/2014/main" id="{2B13E1FE-BC7B-EA45-8CD3-82BC8B1292C0}"/>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203" name="Line 51">
                    <a:extLst>
                      <a:ext uri="{FF2B5EF4-FFF2-40B4-BE49-F238E27FC236}">
                        <a16:creationId xmlns:a16="http://schemas.microsoft.com/office/drawing/2014/main" id="{243C105D-4601-7C4F-A386-AEF231DA8E52}"/>
                      </a:ext>
                    </a:extLst>
                  </p:cNvPr>
                  <p:cNvSpPr>
                    <a:spLocks noChangeShapeType="1"/>
                  </p:cNvSpPr>
                  <p:nvPr/>
                </p:nvSpPr>
                <p:spPr bwMode="auto">
                  <a:xfrm>
                    <a:off x="2426" y="173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204" name="Rectangle 52">
                  <a:extLst>
                    <a:ext uri="{FF2B5EF4-FFF2-40B4-BE49-F238E27FC236}">
                      <a16:creationId xmlns:a16="http://schemas.microsoft.com/office/drawing/2014/main" id="{64D7640D-5AD8-C544-A78C-7092D16EC010}"/>
                    </a:ext>
                  </a:extLst>
                </p:cNvPr>
                <p:cNvSpPr>
                  <a:spLocks noChangeArrowheads="1"/>
                </p:cNvSpPr>
                <p:nvPr/>
              </p:nvSpPr>
              <p:spPr bwMode="auto">
                <a:xfrm>
                  <a:off x="2830" y="284"/>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561205" name="Rectangle 53">
                  <a:extLst>
                    <a:ext uri="{FF2B5EF4-FFF2-40B4-BE49-F238E27FC236}">
                      <a16:creationId xmlns:a16="http://schemas.microsoft.com/office/drawing/2014/main" id="{DCF9E2AE-3C63-334C-8A1A-F7996B23D35C}"/>
                    </a:ext>
                  </a:extLst>
                </p:cNvPr>
                <p:cNvSpPr>
                  <a:spLocks noChangeArrowheads="1"/>
                </p:cNvSpPr>
                <p:nvPr/>
              </p:nvSpPr>
              <p:spPr bwMode="auto">
                <a:xfrm>
                  <a:off x="2061" y="1888"/>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MAX_VEX-1</a:t>
                  </a:r>
                </a:p>
              </p:txBody>
            </p:sp>
            <p:grpSp>
              <p:nvGrpSpPr>
                <p:cNvPr id="561206" name="Group 54">
                  <a:extLst>
                    <a:ext uri="{FF2B5EF4-FFF2-40B4-BE49-F238E27FC236}">
                      <a16:creationId xmlns:a16="http://schemas.microsoft.com/office/drawing/2014/main" id="{1E006F97-0909-3247-87EC-A01B262B5A35}"/>
                    </a:ext>
                  </a:extLst>
                </p:cNvPr>
                <p:cNvGrpSpPr>
                  <a:grpSpLocks/>
                </p:cNvGrpSpPr>
                <p:nvPr/>
              </p:nvGrpSpPr>
              <p:grpSpPr bwMode="auto">
                <a:xfrm>
                  <a:off x="3104" y="291"/>
                  <a:ext cx="772" cy="1841"/>
                  <a:chOff x="1791" y="518"/>
                  <a:chExt cx="772" cy="1841"/>
                </a:xfrm>
              </p:grpSpPr>
              <p:grpSp>
                <p:nvGrpSpPr>
                  <p:cNvPr id="561207" name="Group 55">
                    <a:extLst>
                      <a:ext uri="{FF2B5EF4-FFF2-40B4-BE49-F238E27FC236}">
                        <a16:creationId xmlns:a16="http://schemas.microsoft.com/office/drawing/2014/main" id="{BE667B33-1CDD-A74A-964D-2E557C37A936}"/>
                      </a:ext>
                    </a:extLst>
                  </p:cNvPr>
                  <p:cNvGrpSpPr>
                    <a:grpSpLocks/>
                  </p:cNvGrpSpPr>
                  <p:nvPr/>
                </p:nvGrpSpPr>
                <p:grpSpPr bwMode="auto">
                  <a:xfrm>
                    <a:off x="1791" y="518"/>
                    <a:ext cx="772" cy="262"/>
                    <a:chOff x="1791" y="518"/>
                    <a:chExt cx="772" cy="262"/>
                  </a:xfrm>
                </p:grpSpPr>
                <p:sp>
                  <p:nvSpPr>
                    <p:cNvPr id="561208" name="Rectangle 56">
                      <a:extLst>
                        <a:ext uri="{FF2B5EF4-FFF2-40B4-BE49-F238E27FC236}">
                          <a16:creationId xmlns:a16="http://schemas.microsoft.com/office/drawing/2014/main" id="{D39975A6-CFB4-724B-8DA2-6B7BE2B594E2}"/>
                        </a:ext>
                      </a:extLst>
                    </p:cNvPr>
                    <p:cNvSpPr>
                      <a:spLocks noChangeArrowheads="1"/>
                    </p:cNvSpPr>
                    <p:nvPr/>
                  </p:nvSpPr>
                  <p:spPr bwMode="auto">
                    <a:xfrm>
                      <a:off x="1791" y="518"/>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宋体" panose="02010600030101010101" pitchFamily="2" charset="-122"/>
                        </a:rPr>
                        <a:t>    2     </a:t>
                      </a:r>
                    </a:p>
                  </p:txBody>
                </p:sp>
                <p:sp>
                  <p:nvSpPr>
                    <p:cNvPr id="561209" name="Line 57">
                      <a:extLst>
                        <a:ext uri="{FF2B5EF4-FFF2-40B4-BE49-F238E27FC236}">
                          <a16:creationId xmlns:a16="http://schemas.microsoft.com/office/drawing/2014/main" id="{6C8D3031-4685-8440-8B18-A10C0AEDE043}"/>
                        </a:ext>
                      </a:extLst>
                    </p:cNvPr>
                    <p:cNvSpPr>
                      <a:spLocks noChangeShapeType="1"/>
                    </p:cNvSpPr>
                    <p:nvPr/>
                  </p:nvSpPr>
                  <p:spPr bwMode="auto">
                    <a:xfrm>
                      <a:off x="2344" y="51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10" name="Line 58">
                      <a:extLst>
                        <a:ext uri="{FF2B5EF4-FFF2-40B4-BE49-F238E27FC236}">
                          <a16:creationId xmlns:a16="http://schemas.microsoft.com/office/drawing/2014/main" id="{32B24A44-F464-1E44-85AC-BF6BD4D40B3E}"/>
                        </a:ext>
                      </a:extLst>
                    </p:cNvPr>
                    <p:cNvSpPr>
                      <a:spLocks noChangeShapeType="1"/>
                    </p:cNvSpPr>
                    <p:nvPr/>
                  </p:nvSpPr>
                  <p:spPr bwMode="auto">
                    <a:xfrm>
                      <a:off x="2093" y="51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11" name="Group 59">
                    <a:extLst>
                      <a:ext uri="{FF2B5EF4-FFF2-40B4-BE49-F238E27FC236}">
                        <a16:creationId xmlns:a16="http://schemas.microsoft.com/office/drawing/2014/main" id="{141E4ABD-9A69-244D-A948-9DFDB8CF028F}"/>
                      </a:ext>
                    </a:extLst>
                  </p:cNvPr>
                  <p:cNvGrpSpPr>
                    <a:grpSpLocks/>
                  </p:cNvGrpSpPr>
                  <p:nvPr/>
                </p:nvGrpSpPr>
                <p:grpSpPr bwMode="auto">
                  <a:xfrm>
                    <a:off x="1791" y="781"/>
                    <a:ext cx="772" cy="263"/>
                    <a:chOff x="1791" y="781"/>
                    <a:chExt cx="772" cy="263"/>
                  </a:xfrm>
                </p:grpSpPr>
                <p:sp>
                  <p:nvSpPr>
                    <p:cNvPr id="561212" name="Rectangle 60">
                      <a:extLst>
                        <a:ext uri="{FF2B5EF4-FFF2-40B4-BE49-F238E27FC236}">
                          <a16:creationId xmlns:a16="http://schemas.microsoft.com/office/drawing/2014/main" id="{990552A9-1EBB-6942-BE63-5435769192F7}"/>
                        </a:ext>
                      </a:extLst>
                    </p:cNvPr>
                    <p:cNvSpPr>
                      <a:spLocks noChangeArrowheads="1"/>
                    </p:cNvSpPr>
                    <p:nvPr/>
                  </p:nvSpPr>
                  <p:spPr bwMode="auto">
                    <a:xfrm>
                      <a:off x="1791" y="781"/>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 </a:t>
                      </a:r>
                      <a:r>
                        <a:rPr kumimoji="1" lang="en-US" altLang="zh-CN" sz="2400" b="1">
                          <a:solidFill>
                            <a:srgbClr val="FFFFFF"/>
                          </a:solidFill>
                          <a:latin typeface="Times New Roman" panose="02020603050405020304" pitchFamily="18" charset="0"/>
                          <a:ea typeface="宋体" panose="02010600030101010101" pitchFamily="2" charset="-122"/>
                        </a:rPr>
                        <a:t>   0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1213" name="Line 61">
                      <a:extLst>
                        <a:ext uri="{FF2B5EF4-FFF2-40B4-BE49-F238E27FC236}">
                          <a16:creationId xmlns:a16="http://schemas.microsoft.com/office/drawing/2014/main" id="{72AB435B-7A7F-EA49-B4F8-0E6C17AF6277}"/>
                        </a:ext>
                      </a:extLst>
                    </p:cNvPr>
                    <p:cNvSpPr>
                      <a:spLocks noChangeShapeType="1"/>
                    </p:cNvSpPr>
                    <p:nvPr/>
                  </p:nvSpPr>
                  <p:spPr bwMode="auto">
                    <a:xfrm>
                      <a:off x="2344" y="78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14" name="Line 62">
                      <a:extLst>
                        <a:ext uri="{FF2B5EF4-FFF2-40B4-BE49-F238E27FC236}">
                          <a16:creationId xmlns:a16="http://schemas.microsoft.com/office/drawing/2014/main" id="{BD02606E-00EC-4946-A92E-C01ABD7C4943}"/>
                        </a:ext>
                      </a:extLst>
                    </p:cNvPr>
                    <p:cNvSpPr>
                      <a:spLocks noChangeShapeType="1"/>
                    </p:cNvSpPr>
                    <p:nvPr/>
                  </p:nvSpPr>
                  <p:spPr bwMode="auto">
                    <a:xfrm>
                      <a:off x="2093" y="78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15" name="Group 63">
                    <a:extLst>
                      <a:ext uri="{FF2B5EF4-FFF2-40B4-BE49-F238E27FC236}">
                        <a16:creationId xmlns:a16="http://schemas.microsoft.com/office/drawing/2014/main" id="{1EB6129D-BC43-FF4D-9C99-68E1F5BCB45C}"/>
                      </a:ext>
                    </a:extLst>
                  </p:cNvPr>
                  <p:cNvGrpSpPr>
                    <a:grpSpLocks/>
                  </p:cNvGrpSpPr>
                  <p:nvPr/>
                </p:nvGrpSpPr>
                <p:grpSpPr bwMode="auto">
                  <a:xfrm>
                    <a:off x="1791" y="1045"/>
                    <a:ext cx="772" cy="262"/>
                    <a:chOff x="1791" y="1045"/>
                    <a:chExt cx="772" cy="262"/>
                  </a:xfrm>
                </p:grpSpPr>
                <p:sp>
                  <p:nvSpPr>
                    <p:cNvPr id="561216" name="Rectangle 64">
                      <a:extLst>
                        <a:ext uri="{FF2B5EF4-FFF2-40B4-BE49-F238E27FC236}">
                          <a16:creationId xmlns:a16="http://schemas.microsoft.com/office/drawing/2014/main" id="{B0DB20A2-4BE1-2B4A-A0E0-9F6F78BE33D6}"/>
                        </a:ext>
                      </a:extLst>
                    </p:cNvPr>
                    <p:cNvSpPr>
                      <a:spLocks noChangeArrowheads="1"/>
                    </p:cNvSpPr>
                    <p:nvPr/>
                  </p:nvSpPr>
                  <p:spPr bwMode="auto">
                    <a:xfrm>
                      <a:off x="1791" y="1045"/>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r>
                        <a:rPr kumimoji="1" lang="en-US" altLang="zh-CN" sz="2400" b="1">
                          <a:solidFill>
                            <a:srgbClr val="FFFFFF"/>
                          </a:solidFill>
                          <a:latin typeface="Times New Roman" panose="02020603050405020304" pitchFamily="18" charset="0"/>
                          <a:ea typeface="宋体" panose="02010600030101010101" pitchFamily="2" charset="-122"/>
                        </a:rPr>
                        <a:t>    3</a:t>
                      </a:r>
                    </a:p>
                  </p:txBody>
                </p:sp>
                <p:sp>
                  <p:nvSpPr>
                    <p:cNvPr id="561217" name="Line 65">
                      <a:extLst>
                        <a:ext uri="{FF2B5EF4-FFF2-40B4-BE49-F238E27FC236}">
                          <a16:creationId xmlns:a16="http://schemas.microsoft.com/office/drawing/2014/main" id="{83E568AD-7688-A845-8A8E-86FA99DB254C}"/>
                        </a:ext>
                      </a:extLst>
                    </p:cNvPr>
                    <p:cNvSpPr>
                      <a:spLocks noChangeShapeType="1"/>
                    </p:cNvSpPr>
                    <p:nvPr/>
                  </p:nvSpPr>
                  <p:spPr bwMode="auto">
                    <a:xfrm>
                      <a:off x="2344" y="104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18" name="Line 66">
                      <a:extLst>
                        <a:ext uri="{FF2B5EF4-FFF2-40B4-BE49-F238E27FC236}">
                          <a16:creationId xmlns:a16="http://schemas.microsoft.com/office/drawing/2014/main" id="{13D478C3-6002-1E4D-9B29-40DA02595946}"/>
                        </a:ext>
                      </a:extLst>
                    </p:cNvPr>
                    <p:cNvSpPr>
                      <a:spLocks noChangeShapeType="1"/>
                    </p:cNvSpPr>
                    <p:nvPr/>
                  </p:nvSpPr>
                  <p:spPr bwMode="auto">
                    <a:xfrm>
                      <a:off x="2093" y="104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19" name="Group 67">
                    <a:extLst>
                      <a:ext uri="{FF2B5EF4-FFF2-40B4-BE49-F238E27FC236}">
                        <a16:creationId xmlns:a16="http://schemas.microsoft.com/office/drawing/2014/main" id="{0C68D62F-4270-6848-9A62-E6F7ED2AF0A3}"/>
                      </a:ext>
                    </a:extLst>
                  </p:cNvPr>
                  <p:cNvGrpSpPr>
                    <a:grpSpLocks/>
                  </p:cNvGrpSpPr>
                  <p:nvPr/>
                </p:nvGrpSpPr>
                <p:grpSpPr bwMode="auto">
                  <a:xfrm>
                    <a:off x="1791" y="1308"/>
                    <a:ext cx="772" cy="262"/>
                    <a:chOff x="1791" y="1308"/>
                    <a:chExt cx="772" cy="262"/>
                  </a:xfrm>
                </p:grpSpPr>
                <p:sp>
                  <p:nvSpPr>
                    <p:cNvPr id="561220" name="Rectangle 68">
                      <a:extLst>
                        <a:ext uri="{FF2B5EF4-FFF2-40B4-BE49-F238E27FC236}">
                          <a16:creationId xmlns:a16="http://schemas.microsoft.com/office/drawing/2014/main" id="{D53946D0-3528-0F48-8862-F5396CBD1FB3}"/>
                        </a:ext>
                      </a:extLst>
                    </p:cNvPr>
                    <p:cNvSpPr>
                      <a:spLocks noChangeArrowheads="1"/>
                    </p:cNvSpPr>
                    <p:nvPr/>
                  </p:nvSpPr>
                  <p:spPr bwMode="auto">
                    <a:xfrm>
                      <a:off x="1791" y="1308"/>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r>
                        <a:rPr kumimoji="1" lang="en-US" altLang="zh-CN" sz="2400" b="1">
                          <a:solidFill>
                            <a:srgbClr val="FFFFFF"/>
                          </a:solidFill>
                          <a:latin typeface="Times New Roman" panose="02020603050405020304" pitchFamily="18" charset="0"/>
                          <a:ea typeface="宋体" panose="02010600030101010101" pitchFamily="2" charset="-122"/>
                        </a:rPr>
                        <a:t>    1</a:t>
                      </a:r>
                    </a:p>
                  </p:txBody>
                </p:sp>
                <p:sp>
                  <p:nvSpPr>
                    <p:cNvPr id="561221" name="Line 69">
                      <a:extLst>
                        <a:ext uri="{FF2B5EF4-FFF2-40B4-BE49-F238E27FC236}">
                          <a16:creationId xmlns:a16="http://schemas.microsoft.com/office/drawing/2014/main" id="{7D5F5353-81C5-CB4C-BA60-83CB620B157E}"/>
                        </a:ext>
                      </a:extLst>
                    </p:cNvPr>
                    <p:cNvSpPr>
                      <a:spLocks noChangeShapeType="1"/>
                    </p:cNvSpPr>
                    <p:nvPr/>
                  </p:nvSpPr>
                  <p:spPr bwMode="auto">
                    <a:xfrm>
                      <a:off x="2344" y="130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22" name="Line 70">
                      <a:extLst>
                        <a:ext uri="{FF2B5EF4-FFF2-40B4-BE49-F238E27FC236}">
                          <a16:creationId xmlns:a16="http://schemas.microsoft.com/office/drawing/2014/main" id="{66BCEC0B-2C41-8146-B0B0-776803D71F77}"/>
                        </a:ext>
                      </a:extLst>
                    </p:cNvPr>
                    <p:cNvSpPr>
                      <a:spLocks noChangeShapeType="1"/>
                    </p:cNvSpPr>
                    <p:nvPr/>
                  </p:nvSpPr>
                  <p:spPr bwMode="auto">
                    <a:xfrm>
                      <a:off x="2093" y="130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23" name="Group 71">
                    <a:extLst>
                      <a:ext uri="{FF2B5EF4-FFF2-40B4-BE49-F238E27FC236}">
                        <a16:creationId xmlns:a16="http://schemas.microsoft.com/office/drawing/2014/main" id="{B855EAC3-A82D-8B4B-B84F-AC9046BC1544}"/>
                      </a:ext>
                    </a:extLst>
                  </p:cNvPr>
                  <p:cNvGrpSpPr>
                    <a:grpSpLocks/>
                  </p:cNvGrpSpPr>
                  <p:nvPr/>
                </p:nvGrpSpPr>
                <p:grpSpPr bwMode="auto">
                  <a:xfrm>
                    <a:off x="1791" y="1835"/>
                    <a:ext cx="772" cy="262"/>
                    <a:chOff x="1791" y="1835"/>
                    <a:chExt cx="772" cy="262"/>
                  </a:xfrm>
                </p:grpSpPr>
                <p:sp>
                  <p:nvSpPr>
                    <p:cNvPr id="561224" name="Rectangle 72">
                      <a:extLst>
                        <a:ext uri="{FF2B5EF4-FFF2-40B4-BE49-F238E27FC236}">
                          <a16:creationId xmlns:a16="http://schemas.microsoft.com/office/drawing/2014/main" id="{540AF3E1-EFDA-AB40-9F69-EDEA4F17B27E}"/>
                        </a:ext>
                      </a:extLst>
                    </p:cNvPr>
                    <p:cNvSpPr>
                      <a:spLocks noChangeArrowheads="1"/>
                    </p:cNvSpPr>
                    <p:nvPr/>
                  </p:nvSpPr>
                  <p:spPr bwMode="auto">
                    <a:xfrm>
                      <a:off x="1791" y="1835"/>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宋体" panose="02010600030101010101" pitchFamily="2" charset="-122"/>
                          <a:ea typeface="宋体" panose="02010600030101010101" pitchFamily="2" charset="-122"/>
                        </a:rPr>
                        <a:t>┇</a:t>
                      </a:r>
                      <a:r>
                        <a:rPr kumimoji="1" lang="zh-CN" altLang="en-US" sz="2400" b="1">
                          <a:solidFill>
                            <a:srgbClr val="FFFFFF"/>
                          </a:solidFill>
                          <a:latin typeface="Times New Roman" panose="02020603050405020304" pitchFamily="18" charset="0"/>
                          <a:ea typeface="宋体" panose="02010600030101010101" pitchFamily="2" charset="-122"/>
                        </a:rPr>
                        <a:t> ┇ ┇</a:t>
                      </a:r>
                    </a:p>
                  </p:txBody>
                </p:sp>
                <p:sp>
                  <p:nvSpPr>
                    <p:cNvPr id="561225" name="Line 73">
                      <a:extLst>
                        <a:ext uri="{FF2B5EF4-FFF2-40B4-BE49-F238E27FC236}">
                          <a16:creationId xmlns:a16="http://schemas.microsoft.com/office/drawing/2014/main" id="{BAB1B354-B9E7-9E4A-B043-F89B26DDCC2A}"/>
                        </a:ext>
                      </a:extLst>
                    </p:cNvPr>
                    <p:cNvSpPr>
                      <a:spLocks noChangeShapeType="1"/>
                    </p:cNvSpPr>
                    <p:nvPr/>
                  </p:nvSpPr>
                  <p:spPr bwMode="auto">
                    <a:xfrm>
                      <a:off x="2344" y="183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26" name="Line 74">
                      <a:extLst>
                        <a:ext uri="{FF2B5EF4-FFF2-40B4-BE49-F238E27FC236}">
                          <a16:creationId xmlns:a16="http://schemas.microsoft.com/office/drawing/2014/main" id="{1EC6FCC2-0291-C14B-81CF-27F016ACD063}"/>
                        </a:ext>
                      </a:extLst>
                    </p:cNvPr>
                    <p:cNvSpPr>
                      <a:spLocks noChangeShapeType="1"/>
                    </p:cNvSpPr>
                    <p:nvPr/>
                  </p:nvSpPr>
                  <p:spPr bwMode="auto">
                    <a:xfrm>
                      <a:off x="2093" y="183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27" name="Group 75">
                    <a:extLst>
                      <a:ext uri="{FF2B5EF4-FFF2-40B4-BE49-F238E27FC236}">
                        <a16:creationId xmlns:a16="http://schemas.microsoft.com/office/drawing/2014/main" id="{20E4D5C2-39C3-7844-8124-550AB72F8104}"/>
                      </a:ext>
                    </a:extLst>
                  </p:cNvPr>
                  <p:cNvGrpSpPr>
                    <a:grpSpLocks/>
                  </p:cNvGrpSpPr>
                  <p:nvPr/>
                </p:nvGrpSpPr>
                <p:grpSpPr bwMode="auto">
                  <a:xfrm>
                    <a:off x="1791" y="2097"/>
                    <a:ext cx="772" cy="262"/>
                    <a:chOff x="1791" y="2097"/>
                    <a:chExt cx="772" cy="262"/>
                  </a:xfrm>
                </p:grpSpPr>
                <p:sp>
                  <p:nvSpPr>
                    <p:cNvPr id="561228" name="Rectangle 76">
                      <a:extLst>
                        <a:ext uri="{FF2B5EF4-FFF2-40B4-BE49-F238E27FC236}">
                          <a16:creationId xmlns:a16="http://schemas.microsoft.com/office/drawing/2014/main" id="{4412F558-1499-FA43-8A17-8AB2B6E80373}"/>
                        </a:ext>
                      </a:extLst>
                    </p:cNvPr>
                    <p:cNvSpPr>
                      <a:spLocks noChangeArrowheads="1"/>
                    </p:cNvSpPr>
                    <p:nvPr/>
                  </p:nvSpPr>
                  <p:spPr bwMode="auto">
                    <a:xfrm>
                      <a:off x="1791" y="2097"/>
                      <a:ext cx="772" cy="2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sp>
                  <p:nvSpPr>
                    <p:cNvPr id="561229" name="Line 77">
                      <a:extLst>
                        <a:ext uri="{FF2B5EF4-FFF2-40B4-BE49-F238E27FC236}">
                          <a16:creationId xmlns:a16="http://schemas.microsoft.com/office/drawing/2014/main" id="{0EE452F9-2433-484D-9B97-FC0564BA1A3B}"/>
                        </a:ext>
                      </a:extLst>
                    </p:cNvPr>
                    <p:cNvSpPr>
                      <a:spLocks noChangeShapeType="1"/>
                    </p:cNvSpPr>
                    <p:nvPr/>
                  </p:nvSpPr>
                  <p:spPr bwMode="auto">
                    <a:xfrm>
                      <a:off x="2344" y="2097"/>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30" name="Line 78">
                      <a:extLst>
                        <a:ext uri="{FF2B5EF4-FFF2-40B4-BE49-F238E27FC236}">
                          <a16:creationId xmlns:a16="http://schemas.microsoft.com/office/drawing/2014/main" id="{0C9D55C0-F6D5-5A45-A4C2-AE288F935E2A}"/>
                        </a:ext>
                      </a:extLst>
                    </p:cNvPr>
                    <p:cNvSpPr>
                      <a:spLocks noChangeShapeType="1"/>
                    </p:cNvSpPr>
                    <p:nvPr/>
                  </p:nvSpPr>
                  <p:spPr bwMode="auto">
                    <a:xfrm>
                      <a:off x="2093" y="2097"/>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31" name="Group 79">
                    <a:extLst>
                      <a:ext uri="{FF2B5EF4-FFF2-40B4-BE49-F238E27FC236}">
                        <a16:creationId xmlns:a16="http://schemas.microsoft.com/office/drawing/2014/main" id="{A62836A2-E66C-CD4F-8786-4EFCB6568CA5}"/>
                      </a:ext>
                    </a:extLst>
                  </p:cNvPr>
                  <p:cNvGrpSpPr>
                    <a:grpSpLocks/>
                  </p:cNvGrpSpPr>
                  <p:nvPr/>
                </p:nvGrpSpPr>
                <p:grpSpPr bwMode="auto">
                  <a:xfrm>
                    <a:off x="1791" y="1571"/>
                    <a:ext cx="772" cy="263"/>
                    <a:chOff x="1791" y="1571"/>
                    <a:chExt cx="772" cy="263"/>
                  </a:xfrm>
                </p:grpSpPr>
                <p:sp>
                  <p:nvSpPr>
                    <p:cNvPr id="561232" name="Rectangle 80">
                      <a:extLst>
                        <a:ext uri="{FF2B5EF4-FFF2-40B4-BE49-F238E27FC236}">
                          <a16:creationId xmlns:a16="http://schemas.microsoft.com/office/drawing/2014/main" id="{EBA85B4B-8B0D-B541-8D2B-93115493DABF}"/>
                        </a:ext>
                      </a:extLst>
                    </p:cNvPr>
                    <p:cNvSpPr>
                      <a:spLocks noChangeArrowheads="1"/>
                    </p:cNvSpPr>
                    <p:nvPr/>
                  </p:nvSpPr>
                  <p:spPr bwMode="auto">
                    <a:xfrm>
                      <a:off x="1791" y="1571"/>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r>
                        <a:rPr kumimoji="1" lang="en-US" altLang="zh-CN" sz="2400" b="1">
                          <a:solidFill>
                            <a:srgbClr val="FFFFFF"/>
                          </a:solidFill>
                          <a:latin typeface="Times New Roman" panose="02020603050405020304" pitchFamily="18" charset="0"/>
                          <a:ea typeface="宋体" panose="02010600030101010101" pitchFamily="2" charset="-122"/>
                        </a:rPr>
                        <a:t>   1 </a:t>
                      </a:r>
                    </a:p>
                  </p:txBody>
                </p:sp>
                <p:sp>
                  <p:nvSpPr>
                    <p:cNvPr id="561233" name="Line 81">
                      <a:extLst>
                        <a:ext uri="{FF2B5EF4-FFF2-40B4-BE49-F238E27FC236}">
                          <a16:creationId xmlns:a16="http://schemas.microsoft.com/office/drawing/2014/main" id="{12EC1421-D565-3D42-96D4-9E548D083573}"/>
                        </a:ext>
                      </a:extLst>
                    </p:cNvPr>
                    <p:cNvSpPr>
                      <a:spLocks noChangeShapeType="1"/>
                    </p:cNvSpPr>
                    <p:nvPr/>
                  </p:nvSpPr>
                  <p:spPr bwMode="auto">
                    <a:xfrm>
                      <a:off x="2344" y="157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34" name="Line 82">
                      <a:extLst>
                        <a:ext uri="{FF2B5EF4-FFF2-40B4-BE49-F238E27FC236}">
                          <a16:creationId xmlns:a16="http://schemas.microsoft.com/office/drawing/2014/main" id="{09F06E57-4B40-B34B-99DB-0ED94BE37E15}"/>
                        </a:ext>
                      </a:extLst>
                    </p:cNvPr>
                    <p:cNvSpPr>
                      <a:spLocks noChangeShapeType="1"/>
                    </p:cNvSpPr>
                    <p:nvPr/>
                  </p:nvSpPr>
                  <p:spPr bwMode="auto">
                    <a:xfrm>
                      <a:off x="2093" y="157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561235" name="Rectangle 83">
                <a:extLst>
                  <a:ext uri="{FF2B5EF4-FFF2-40B4-BE49-F238E27FC236}">
                    <a16:creationId xmlns:a16="http://schemas.microsoft.com/office/drawing/2014/main" id="{4CF41F1B-AF95-3F41-BF3F-30E737960F06}"/>
                  </a:ext>
                </a:extLst>
              </p:cNvPr>
              <p:cNvSpPr>
                <a:spLocks noChangeArrowheads="1"/>
              </p:cNvSpPr>
              <p:nvPr/>
            </p:nvSpPr>
            <p:spPr bwMode="auto">
              <a:xfrm>
                <a:off x="3062" y="2205"/>
                <a:ext cx="195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正邻接链表，出度直观</a:t>
                </a:r>
              </a:p>
            </p:txBody>
          </p:sp>
        </p:grpSp>
        <p:grpSp>
          <p:nvGrpSpPr>
            <p:cNvPr id="561236" name="Group 84">
              <a:extLst>
                <a:ext uri="{FF2B5EF4-FFF2-40B4-BE49-F238E27FC236}">
                  <a16:creationId xmlns:a16="http://schemas.microsoft.com/office/drawing/2014/main" id="{42FB6725-30A9-674C-BB6A-3ADC47FF6567}"/>
                </a:ext>
              </a:extLst>
            </p:cNvPr>
            <p:cNvGrpSpPr>
              <a:grpSpLocks/>
            </p:cNvGrpSpPr>
            <p:nvPr/>
          </p:nvGrpSpPr>
          <p:grpSpPr bwMode="auto">
            <a:xfrm>
              <a:off x="0" y="1979"/>
              <a:ext cx="3012" cy="2154"/>
              <a:chOff x="0" y="1979"/>
              <a:chExt cx="3012" cy="2154"/>
            </a:xfrm>
          </p:grpSpPr>
          <p:grpSp>
            <p:nvGrpSpPr>
              <p:cNvPr id="561237" name="Group 85">
                <a:extLst>
                  <a:ext uri="{FF2B5EF4-FFF2-40B4-BE49-F238E27FC236}">
                    <a16:creationId xmlns:a16="http://schemas.microsoft.com/office/drawing/2014/main" id="{3DDA65BD-ADF4-9944-B16F-7CB63232ED85}"/>
                  </a:ext>
                </a:extLst>
              </p:cNvPr>
              <p:cNvGrpSpPr>
                <a:grpSpLocks/>
              </p:cNvGrpSpPr>
              <p:nvPr/>
            </p:nvGrpSpPr>
            <p:grpSpPr bwMode="auto">
              <a:xfrm>
                <a:off x="0" y="1979"/>
                <a:ext cx="3012" cy="1848"/>
                <a:chOff x="0" y="2144"/>
                <a:chExt cx="3012" cy="1848"/>
              </a:xfrm>
            </p:grpSpPr>
            <p:grpSp>
              <p:nvGrpSpPr>
                <p:cNvPr id="561238" name="Group 86">
                  <a:extLst>
                    <a:ext uri="{FF2B5EF4-FFF2-40B4-BE49-F238E27FC236}">
                      <a16:creationId xmlns:a16="http://schemas.microsoft.com/office/drawing/2014/main" id="{77D95CCA-C0EA-FB44-9F70-C67670836F5F}"/>
                    </a:ext>
                  </a:extLst>
                </p:cNvPr>
                <p:cNvGrpSpPr>
                  <a:grpSpLocks/>
                </p:cNvGrpSpPr>
                <p:nvPr/>
              </p:nvGrpSpPr>
              <p:grpSpPr bwMode="auto">
                <a:xfrm>
                  <a:off x="1678" y="2152"/>
                  <a:ext cx="728" cy="226"/>
                  <a:chOff x="1655" y="2379"/>
                  <a:chExt cx="728" cy="226"/>
                </a:xfrm>
              </p:grpSpPr>
              <p:grpSp>
                <p:nvGrpSpPr>
                  <p:cNvPr id="561239" name="Group 87">
                    <a:extLst>
                      <a:ext uri="{FF2B5EF4-FFF2-40B4-BE49-F238E27FC236}">
                        <a16:creationId xmlns:a16="http://schemas.microsoft.com/office/drawing/2014/main" id="{CFFD481D-B235-0A47-A4E7-F5938A5E2D37}"/>
                      </a:ext>
                    </a:extLst>
                  </p:cNvPr>
                  <p:cNvGrpSpPr>
                    <a:grpSpLocks/>
                  </p:cNvGrpSpPr>
                  <p:nvPr/>
                </p:nvGrpSpPr>
                <p:grpSpPr bwMode="auto">
                  <a:xfrm>
                    <a:off x="1927" y="2379"/>
                    <a:ext cx="456" cy="226"/>
                    <a:chOff x="3467" y="510"/>
                    <a:chExt cx="456" cy="226"/>
                  </a:xfrm>
                </p:grpSpPr>
                <p:sp>
                  <p:nvSpPr>
                    <p:cNvPr id="561240" name="Rectangle 88">
                      <a:extLst>
                        <a:ext uri="{FF2B5EF4-FFF2-40B4-BE49-F238E27FC236}">
                          <a16:creationId xmlns:a16="http://schemas.microsoft.com/office/drawing/2014/main" id="{55D095E9-0565-EE45-90B1-11E589B5E056}"/>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1241" name="Line 89">
                      <a:extLst>
                        <a:ext uri="{FF2B5EF4-FFF2-40B4-BE49-F238E27FC236}">
                          <a16:creationId xmlns:a16="http://schemas.microsoft.com/office/drawing/2014/main" id="{D20A4F5C-A14D-E44F-95D5-575E8C66FAC1}"/>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242" name="Line 90">
                    <a:extLst>
                      <a:ext uri="{FF2B5EF4-FFF2-40B4-BE49-F238E27FC236}">
                        <a16:creationId xmlns:a16="http://schemas.microsoft.com/office/drawing/2014/main" id="{16E17C86-7128-E843-A1DA-1DC19CFDCE14}"/>
                      </a:ext>
                    </a:extLst>
                  </p:cNvPr>
                  <p:cNvSpPr>
                    <a:spLocks noChangeShapeType="1"/>
                  </p:cNvSpPr>
                  <p:nvPr/>
                </p:nvSpPr>
                <p:spPr bwMode="auto">
                  <a:xfrm>
                    <a:off x="1655" y="249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43" name="Group 91">
                  <a:extLst>
                    <a:ext uri="{FF2B5EF4-FFF2-40B4-BE49-F238E27FC236}">
                      <a16:creationId xmlns:a16="http://schemas.microsoft.com/office/drawing/2014/main" id="{48EBF7AF-8836-2E43-90A0-789F6F1C936D}"/>
                    </a:ext>
                  </a:extLst>
                </p:cNvPr>
                <p:cNvGrpSpPr>
                  <a:grpSpLocks/>
                </p:cNvGrpSpPr>
                <p:nvPr/>
              </p:nvGrpSpPr>
              <p:grpSpPr bwMode="auto">
                <a:xfrm>
                  <a:off x="1678" y="2416"/>
                  <a:ext cx="1334" cy="235"/>
                  <a:chOff x="1655" y="2643"/>
                  <a:chExt cx="1334" cy="235"/>
                </a:xfrm>
              </p:grpSpPr>
              <p:grpSp>
                <p:nvGrpSpPr>
                  <p:cNvPr id="561244" name="Group 92">
                    <a:extLst>
                      <a:ext uri="{FF2B5EF4-FFF2-40B4-BE49-F238E27FC236}">
                        <a16:creationId xmlns:a16="http://schemas.microsoft.com/office/drawing/2014/main" id="{5594AEB9-C4B9-644B-A51B-167BE945B290}"/>
                      </a:ext>
                    </a:extLst>
                  </p:cNvPr>
                  <p:cNvGrpSpPr>
                    <a:grpSpLocks/>
                  </p:cNvGrpSpPr>
                  <p:nvPr/>
                </p:nvGrpSpPr>
                <p:grpSpPr bwMode="auto">
                  <a:xfrm>
                    <a:off x="1930" y="2643"/>
                    <a:ext cx="456" cy="226"/>
                    <a:chOff x="3467" y="510"/>
                    <a:chExt cx="456" cy="226"/>
                  </a:xfrm>
                </p:grpSpPr>
                <p:sp>
                  <p:nvSpPr>
                    <p:cNvPr id="561245" name="Rectangle 93">
                      <a:extLst>
                        <a:ext uri="{FF2B5EF4-FFF2-40B4-BE49-F238E27FC236}">
                          <a16:creationId xmlns:a16="http://schemas.microsoft.com/office/drawing/2014/main" id="{A4AFDC17-3020-2840-8A7B-7CE5D1AEEB52}"/>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561246" name="Line 94">
                      <a:extLst>
                        <a:ext uri="{FF2B5EF4-FFF2-40B4-BE49-F238E27FC236}">
                          <a16:creationId xmlns:a16="http://schemas.microsoft.com/office/drawing/2014/main" id="{81509FAD-3333-EC40-AD4E-2423B4820E0E}"/>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247" name="Line 95">
                    <a:extLst>
                      <a:ext uri="{FF2B5EF4-FFF2-40B4-BE49-F238E27FC236}">
                        <a16:creationId xmlns:a16="http://schemas.microsoft.com/office/drawing/2014/main" id="{7F85F502-8315-3448-B720-EBDC4C0434F3}"/>
                      </a:ext>
                    </a:extLst>
                  </p:cNvPr>
                  <p:cNvSpPr>
                    <a:spLocks noChangeShapeType="1"/>
                  </p:cNvSpPr>
                  <p:nvPr/>
                </p:nvSpPr>
                <p:spPr bwMode="auto">
                  <a:xfrm>
                    <a:off x="1655" y="2766"/>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61248" name="Group 96">
                    <a:extLst>
                      <a:ext uri="{FF2B5EF4-FFF2-40B4-BE49-F238E27FC236}">
                        <a16:creationId xmlns:a16="http://schemas.microsoft.com/office/drawing/2014/main" id="{E754A2C2-9396-EE4E-BCB7-87FC8DCAFFB5}"/>
                      </a:ext>
                    </a:extLst>
                  </p:cNvPr>
                  <p:cNvGrpSpPr>
                    <a:grpSpLocks/>
                  </p:cNvGrpSpPr>
                  <p:nvPr/>
                </p:nvGrpSpPr>
                <p:grpSpPr bwMode="auto">
                  <a:xfrm>
                    <a:off x="2533" y="2652"/>
                    <a:ext cx="456" cy="226"/>
                    <a:chOff x="3467" y="510"/>
                    <a:chExt cx="456" cy="226"/>
                  </a:xfrm>
                </p:grpSpPr>
                <p:sp>
                  <p:nvSpPr>
                    <p:cNvPr id="561249" name="Rectangle 97">
                      <a:extLst>
                        <a:ext uri="{FF2B5EF4-FFF2-40B4-BE49-F238E27FC236}">
                          <a16:creationId xmlns:a16="http://schemas.microsoft.com/office/drawing/2014/main" id="{8FECBA0D-2333-884C-AC56-F806BD58ACBA}"/>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1250" name="Line 98">
                      <a:extLst>
                        <a:ext uri="{FF2B5EF4-FFF2-40B4-BE49-F238E27FC236}">
                          <a16:creationId xmlns:a16="http://schemas.microsoft.com/office/drawing/2014/main" id="{EA76D89F-83A4-274B-9801-EA85AF8B62DD}"/>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251" name="Line 99">
                    <a:extLst>
                      <a:ext uri="{FF2B5EF4-FFF2-40B4-BE49-F238E27FC236}">
                        <a16:creationId xmlns:a16="http://schemas.microsoft.com/office/drawing/2014/main" id="{B3C4E150-364B-A344-8BA1-11F6965AB027}"/>
                      </a:ext>
                    </a:extLst>
                  </p:cNvPr>
                  <p:cNvSpPr>
                    <a:spLocks noChangeShapeType="1"/>
                  </p:cNvSpPr>
                  <p:nvPr/>
                </p:nvSpPr>
                <p:spPr bwMode="auto">
                  <a:xfrm>
                    <a:off x="2258" y="2767"/>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52" name="Group 100">
                  <a:extLst>
                    <a:ext uri="{FF2B5EF4-FFF2-40B4-BE49-F238E27FC236}">
                      <a16:creationId xmlns:a16="http://schemas.microsoft.com/office/drawing/2014/main" id="{A8FDBB41-6055-804A-830A-BC2131C6A912}"/>
                    </a:ext>
                  </a:extLst>
                </p:cNvPr>
                <p:cNvGrpSpPr>
                  <a:grpSpLocks/>
                </p:cNvGrpSpPr>
                <p:nvPr/>
              </p:nvGrpSpPr>
              <p:grpSpPr bwMode="auto">
                <a:xfrm>
                  <a:off x="1678" y="3247"/>
                  <a:ext cx="729" cy="226"/>
                  <a:chOff x="2426" y="1614"/>
                  <a:chExt cx="729" cy="226"/>
                </a:xfrm>
              </p:grpSpPr>
              <p:grpSp>
                <p:nvGrpSpPr>
                  <p:cNvPr id="561253" name="Group 101">
                    <a:extLst>
                      <a:ext uri="{FF2B5EF4-FFF2-40B4-BE49-F238E27FC236}">
                        <a16:creationId xmlns:a16="http://schemas.microsoft.com/office/drawing/2014/main" id="{A0FBFA8F-D535-5F41-8AD1-5BA3DD4FDAF2}"/>
                      </a:ext>
                    </a:extLst>
                  </p:cNvPr>
                  <p:cNvGrpSpPr>
                    <a:grpSpLocks/>
                  </p:cNvGrpSpPr>
                  <p:nvPr/>
                </p:nvGrpSpPr>
                <p:grpSpPr bwMode="auto">
                  <a:xfrm>
                    <a:off x="2699" y="1614"/>
                    <a:ext cx="456" cy="226"/>
                    <a:chOff x="3467" y="510"/>
                    <a:chExt cx="456" cy="226"/>
                  </a:xfrm>
                </p:grpSpPr>
                <p:sp>
                  <p:nvSpPr>
                    <p:cNvPr id="561254" name="Rectangle 102">
                      <a:extLst>
                        <a:ext uri="{FF2B5EF4-FFF2-40B4-BE49-F238E27FC236}">
                          <a16:creationId xmlns:a16="http://schemas.microsoft.com/office/drawing/2014/main" id="{B02552BB-193B-AB44-9B06-B648AB99AB38}"/>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1255" name="Line 103">
                      <a:extLst>
                        <a:ext uri="{FF2B5EF4-FFF2-40B4-BE49-F238E27FC236}">
                          <a16:creationId xmlns:a16="http://schemas.microsoft.com/office/drawing/2014/main" id="{BA1BC006-CD26-DD4E-881F-958932A5D5D8}"/>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256" name="Line 104">
                    <a:extLst>
                      <a:ext uri="{FF2B5EF4-FFF2-40B4-BE49-F238E27FC236}">
                        <a16:creationId xmlns:a16="http://schemas.microsoft.com/office/drawing/2014/main" id="{5478245D-CC41-164D-B51C-110082684339}"/>
                      </a:ext>
                    </a:extLst>
                  </p:cNvPr>
                  <p:cNvSpPr>
                    <a:spLocks noChangeShapeType="1"/>
                  </p:cNvSpPr>
                  <p:nvPr/>
                </p:nvSpPr>
                <p:spPr bwMode="auto">
                  <a:xfrm>
                    <a:off x="2426" y="173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257" name="Rectangle 105">
                  <a:extLst>
                    <a:ext uri="{FF2B5EF4-FFF2-40B4-BE49-F238E27FC236}">
                      <a16:creationId xmlns:a16="http://schemas.microsoft.com/office/drawing/2014/main" id="{FFF3F43A-32CB-B246-9D23-BEE7FC8D3033}"/>
                    </a:ext>
                  </a:extLst>
                </p:cNvPr>
                <p:cNvSpPr>
                  <a:spLocks noChangeArrowheads="1"/>
                </p:cNvSpPr>
                <p:nvPr/>
              </p:nvSpPr>
              <p:spPr bwMode="auto">
                <a:xfrm>
                  <a:off x="769" y="2144"/>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561258" name="Rectangle 106">
                  <a:extLst>
                    <a:ext uri="{FF2B5EF4-FFF2-40B4-BE49-F238E27FC236}">
                      <a16:creationId xmlns:a16="http://schemas.microsoft.com/office/drawing/2014/main" id="{FE71F94D-46FA-7A44-A0BF-2B62C2FD374F}"/>
                    </a:ext>
                  </a:extLst>
                </p:cNvPr>
                <p:cNvSpPr>
                  <a:spLocks noChangeArrowheads="1"/>
                </p:cNvSpPr>
                <p:nvPr/>
              </p:nvSpPr>
              <p:spPr bwMode="auto">
                <a:xfrm>
                  <a:off x="0" y="3748"/>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MAX_VEX-1</a:t>
                  </a:r>
                </a:p>
              </p:txBody>
            </p:sp>
            <p:grpSp>
              <p:nvGrpSpPr>
                <p:cNvPr id="561259" name="Group 107">
                  <a:extLst>
                    <a:ext uri="{FF2B5EF4-FFF2-40B4-BE49-F238E27FC236}">
                      <a16:creationId xmlns:a16="http://schemas.microsoft.com/office/drawing/2014/main" id="{278EF7B5-3859-2045-AD47-F850524E4F92}"/>
                    </a:ext>
                  </a:extLst>
                </p:cNvPr>
                <p:cNvGrpSpPr>
                  <a:grpSpLocks/>
                </p:cNvGrpSpPr>
                <p:nvPr/>
              </p:nvGrpSpPr>
              <p:grpSpPr bwMode="auto">
                <a:xfrm>
                  <a:off x="1043" y="2151"/>
                  <a:ext cx="772" cy="1841"/>
                  <a:chOff x="1791" y="518"/>
                  <a:chExt cx="772" cy="1841"/>
                </a:xfrm>
              </p:grpSpPr>
              <p:grpSp>
                <p:nvGrpSpPr>
                  <p:cNvPr id="561260" name="Group 108">
                    <a:extLst>
                      <a:ext uri="{FF2B5EF4-FFF2-40B4-BE49-F238E27FC236}">
                        <a16:creationId xmlns:a16="http://schemas.microsoft.com/office/drawing/2014/main" id="{1E13210F-FBAA-184E-8971-E368E69B3F92}"/>
                      </a:ext>
                    </a:extLst>
                  </p:cNvPr>
                  <p:cNvGrpSpPr>
                    <a:grpSpLocks/>
                  </p:cNvGrpSpPr>
                  <p:nvPr/>
                </p:nvGrpSpPr>
                <p:grpSpPr bwMode="auto">
                  <a:xfrm>
                    <a:off x="1791" y="518"/>
                    <a:ext cx="772" cy="262"/>
                    <a:chOff x="1791" y="518"/>
                    <a:chExt cx="772" cy="262"/>
                  </a:xfrm>
                </p:grpSpPr>
                <p:sp>
                  <p:nvSpPr>
                    <p:cNvPr id="561261" name="Rectangle 109">
                      <a:extLst>
                        <a:ext uri="{FF2B5EF4-FFF2-40B4-BE49-F238E27FC236}">
                          <a16:creationId xmlns:a16="http://schemas.microsoft.com/office/drawing/2014/main" id="{0CB0111C-BE8C-284A-AA09-755EC7A5AE80}"/>
                        </a:ext>
                      </a:extLst>
                    </p:cNvPr>
                    <p:cNvSpPr>
                      <a:spLocks noChangeArrowheads="1"/>
                    </p:cNvSpPr>
                    <p:nvPr/>
                  </p:nvSpPr>
                  <p:spPr bwMode="auto">
                    <a:xfrm>
                      <a:off x="1791" y="518"/>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宋体" panose="02010600030101010101" pitchFamily="2" charset="-122"/>
                        </a:rPr>
                        <a:t>    1</a:t>
                      </a:r>
                    </a:p>
                  </p:txBody>
                </p:sp>
                <p:sp>
                  <p:nvSpPr>
                    <p:cNvPr id="561262" name="Line 110">
                      <a:extLst>
                        <a:ext uri="{FF2B5EF4-FFF2-40B4-BE49-F238E27FC236}">
                          <a16:creationId xmlns:a16="http://schemas.microsoft.com/office/drawing/2014/main" id="{395BC6A8-9DEA-7A4D-995B-BEA547B61CD7}"/>
                        </a:ext>
                      </a:extLst>
                    </p:cNvPr>
                    <p:cNvSpPr>
                      <a:spLocks noChangeShapeType="1"/>
                    </p:cNvSpPr>
                    <p:nvPr/>
                  </p:nvSpPr>
                  <p:spPr bwMode="auto">
                    <a:xfrm>
                      <a:off x="2344" y="51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63" name="Line 111">
                      <a:extLst>
                        <a:ext uri="{FF2B5EF4-FFF2-40B4-BE49-F238E27FC236}">
                          <a16:creationId xmlns:a16="http://schemas.microsoft.com/office/drawing/2014/main" id="{866322DA-67DB-4541-ADC1-A6A148CD13AC}"/>
                        </a:ext>
                      </a:extLst>
                    </p:cNvPr>
                    <p:cNvSpPr>
                      <a:spLocks noChangeShapeType="1"/>
                    </p:cNvSpPr>
                    <p:nvPr/>
                  </p:nvSpPr>
                  <p:spPr bwMode="auto">
                    <a:xfrm>
                      <a:off x="2093" y="51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64" name="Group 112">
                    <a:extLst>
                      <a:ext uri="{FF2B5EF4-FFF2-40B4-BE49-F238E27FC236}">
                        <a16:creationId xmlns:a16="http://schemas.microsoft.com/office/drawing/2014/main" id="{800C4EAC-505B-8F41-8F52-F351DFBF77EB}"/>
                      </a:ext>
                    </a:extLst>
                  </p:cNvPr>
                  <p:cNvGrpSpPr>
                    <a:grpSpLocks/>
                  </p:cNvGrpSpPr>
                  <p:nvPr/>
                </p:nvGrpSpPr>
                <p:grpSpPr bwMode="auto">
                  <a:xfrm>
                    <a:off x="1791" y="781"/>
                    <a:ext cx="772" cy="263"/>
                    <a:chOff x="1791" y="781"/>
                    <a:chExt cx="772" cy="263"/>
                  </a:xfrm>
                </p:grpSpPr>
                <p:sp>
                  <p:nvSpPr>
                    <p:cNvPr id="561265" name="Rectangle 113">
                      <a:extLst>
                        <a:ext uri="{FF2B5EF4-FFF2-40B4-BE49-F238E27FC236}">
                          <a16:creationId xmlns:a16="http://schemas.microsoft.com/office/drawing/2014/main" id="{15C43031-B7DB-A248-BF7C-4B5153F3D9E8}"/>
                        </a:ext>
                      </a:extLst>
                    </p:cNvPr>
                    <p:cNvSpPr>
                      <a:spLocks noChangeArrowheads="1"/>
                    </p:cNvSpPr>
                    <p:nvPr/>
                  </p:nvSpPr>
                  <p:spPr bwMode="auto">
                    <a:xfrm>
                      <a:off x="1791" y="781"/>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 </a:t>
                      </a:r>
                      <a:r>
                        <a:rPr kumimoji="1" lang="en-US" altLang="zh-CN" sz="2400" b="1">
                          <a:solidFill>
                            <a:srgbClr val="FFFFFF"/>
                          </a:solidFill>
                          <a:latin typeface="Times New Roman" panose="02020603050405020304" pitchFamily="18" charset="0"/>
                          <a:ea typeface="宋体" panose="02010600030101010101" pitchFamily="2" charset="-122"/>
                        </a:rPr>
                        <a:t>   2</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561266" name="Line 114">
                      <a:extLst>
                        <a:ext uri="{FF2B5EF4-FFF2-40B4-BE49-F238E27FC236}">
                          <a16:creationId xmlns:a16="http://schemas.microsoft.com/office/drawing/2014/main" id="{79B692B6-315F-C446-AB65-4B7CEDA4F62D}"/>
                        </a:ext>
                      </a:extLst>
                    </p:cNvPr>
                    <p:cNvSpPr>
                      <a:spLocks noChangeShapeType="1"/>
                    </p:cNvSpPr>
                    <p:nvPr/>
                  </p:nvSpPr>
                  <p:spPr bwMode="auto">
                    <a:xfrm>
                      <a:off x="2344" y="78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67" name="Line 115">
                      <a:extLst>
                        <a:ext uri="{FF2B5EF4-FFF2-40B4-BE49-F238E27FC236}">
                          <a16:creationId xmlns:a16="http://schemas.microsoft.com/office/drawing/2014/main" id="{E9AB1F3D-EACF-934B-9659-A5D19F37A39A}"/>
                        </a:ext>
                      </a:extLst>
                    </p:cNvPr>
                    <p:cNvSpPr>
                      <a:spLocks noChangeShapeType="1"/>
                    </p:cNvSpPr>
                    <p:nvPr/>
                  </p:nvSpPr>
                  <p:spPr bwMode="auto">
                    <a:xfrm>
                      <a:off x="2093" y="78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68" name="Group 116">
                    <a:extLst>
                      <a:ext uri="{FF2B5EF4-FFF2-40B4-BE49-F238E27FC236}">
                        <a16:creationId xmlns:a16="http://schemas.microsoft.com/office/drawing/2014/main" id="{F3A5EC5A-1244-B74B-8453-6F77ED55A9A4}"/>
                      </a:ext>
                    </a:extLst>
                  </p:cNvPr>
                  <p:cNvGrpSpPr>
                    <a:grpSpLocks/>
                  </p:cNvGrpSpPr>
                  <p:nvPr/>
                </p:nvGrpSpPr>
                <p:grpSpPr bwMode="auto">
                  <a:xfrm>
                    <a:off x="1791" y="1045"/>
                    <a:ext cx="772" cy="262"/>
                    <a:chOff x="1791" y="1045"/>
                    <a:chExt cx="772" cy="262"/>
                  </a:xfrm>
                </p:grpSpPr>
                <p:sp>
                  <p:nvSpPr>
                    <p:cNvPr id="561269" name="Rectangle 117">
                      <a:extLst>
                        <a:ext uri="{FF2B5EF4-FFF2-40B4-BE49-F238E27FC236}">
                          <a16:creationId xmlns:a16="http://schemas.microsoft.com/office/drawing/2014/main" id="{6598DF41-B93B-2545-9C62-A8D51E0751F2}"/>
                        </a:ext>
                      </a:extLst>
                    </p:cNvPr>
                    <p:cNvSpPr>
                      <a:spLocks noChangeArrowheads="1"/>
                    </p:cNvSpPr>
                    <p:nvPr/>
                  </p:nvSpPr>
                  <p:spPr bwMode="auto">
                    <a:xfrm>
                      <a:off x="1791" y="1045"/>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r>
                        <a:rPr kumimoji="1" lang="en-US" altLang="zh-CN" sz="2400" b="1">
                          <a:solidFill>
                            <a:srgbClr val="FFFFFF"/>
                          </a:solidFill>
                          <a:latin typeface="Times New Roman" panose="02020603050405020304" pitchFamily="18" charset="0"/>
                          <a:ea typeface="宋体" panose="02010600030101010101" pitchFamily="2" charset="-122"/>
                        </a:rPr>
                        <a:t>    1</a:t>
                      </a:r>
                    </a:p>
                  </p:txBody>
                </p:sp>
                <p:sp>
                  <p:nvSpPr>
                    <p:cNvPr id="561270" name="Line 118">
                      <a:extLst>
                        <a:ext uri="{FF2B5EF4-FFF2-40B4-BE49-F238E27FC236}">
                          <a16:creationId xmlns:a16="http://schemas.microsoft.com/office/drawing/2014/main" id="{5B736FDA-6644-9744-AB91-E495F1B32C05}"/>
                        </a:ext>
                      </a:extLst>
                    </p:cNvPr>
                    <p:cNvSpPr>
                      <a:spLocks noChangeShapeType="1"/>
                    </p:cNvSpPr>
                    <p:nvPr/>
                  </p:nvSpPr>
                  <p:spPr bwMode="auto">
                    <a:xfrm>
                      <a:off x="2344" y="104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71" name="Line 119">
                      <a:extLst>
                        <a:ext uri="{FF2B5EF4-FFF2-40B4-BE49-F238E27FC236}">
                          <a16:creationId xmlns:a16="http://schemas.microsoft.com/office/drawing/2014/main" id="{7C6D7DC9-2CD1-7540-A93C-C56D606BB3FE}"/>
                        </a:ext>
                      </a:extLst>
                    </p:cNvPr>
                    <p:cNvSpPr>
                      <a:spLocks noChangeShapeType="1"/>
                    </p:cNvSpPr>
                    <p:nvPr/>
                  </p:nvSpPr>
                  <p:spPr bwMode="auto">
                    <a:xfrm>
                      <a:off x="2093" y="104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72" name="Group 120">
                    <a:extLst>
                      <a:ext uri="{FF2B5EF4-FFF2-40B4-BE49-F238E27FC236}">
                        <a16:creationId xmlns:a16="http://schemas.microsoft.com/office/drawing/2014/main" id="{F008870B-B4BB-6542-BDEE-2427112BB527}"/>
                      </a:ext>
                    </a:extLst>
                  </p:cNvPr>
                  <p:cNvGrpSpPr>
                    <a:grpSpLocks/>
                  </p:cNvGrpSpPr>
                  <p:nvPr/>
                </p:nvGrpSpPr>
                <p:grpSpPr bwMode="auto">
                  <a:xfrm>
                    <a:off x="1791" y="1308"/>
                    <a:ext cx="772" cy="262"/>
                    <a:chOff x="1791" y="1308"/>
                    <a:chExt cx="772" cy="262"/>
                  </a:xfrm>
                </p:grpSpPr>
                <p:sp>
                  <p:nvSpPr>
                    <p:cNvPr id="561273" name="Rectangle 121">
                      <a:extLst>
                        <a:ext uri="{FF2B5EF4-FFF2-40B4-BE49-F238E27FC236}">
                          <a16:creationId xmlns:a16="http://schemas.microsoft.com/office/drawing/2014/main" id="{ABB691F8-30C8-944B-820C-702EF34FADAC}"/>
                        </a:ext>
                      </a:extLst>
                    </p:cNvPr>
                    <p:cNvSpPr>
                      <a:spLocks noChangeArrowheads="1"/>
                    </p:cNvSpPr>
                    <p:nvPr/>
                  </p:nvSpPr>
                  <p:spPr bwMode="auto">
                    <a:xfrm>
                      <a:off x="1791" y="1308"/>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r>
                        <a:rPr kumimoji="1" lang="en-US" altLang="zh-CN" sz="2400" b="1">
                          <a:solidFill>
                            <a:srgbClr val="FFFFFF"/>
                          </a:solidFill>
                          <a:latin typeface="Times New Roman" panose="02020603050405020304" pitchFamily="18" charset="0"/>
                          <a:ea typeface="宋体" panose="02010600030101010101" pitchFamily="2" charset="-122"/>
                        </a:rPr>
                        <a:t>    2</a:t>
                      </a:r>
                    </a:p>
                  </p:txBody>
                </p:sp>
                <p:sp>
                  <p:nvSpPr>
                    <p:cNvPr id="561274" name="Line 122">
                      <a:extLst>
                        <a:ext uri="{FF2B5EF4-FFF2-40B4-BE49-F238E27FC236}">
                          <a16:creationId xmlns:a16="http://schemas.microsoft.com/office/drawing/2014/main" id="{DE07FD6D-4209-7F4A-AF47-F449BD82AFB3}"/>
                        </a:ext>
                      </a:extLst>
                    </p:cNvPr>
                    <p:cNvSpPr>
                      <a:spLocks noChangeShapeType="1"/>
                    </p:cNvSpPr>
                    <p:nvPr/>
                  </p:nvSpPr>
                  <p:spPr bwMode="auto">
                    <a:xfrm>
                      <a:off x="2344" y="130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75" name="Line 123">
                      <a:extLst>
                        <a:ext uri="{FF2B5EF4-FFF2-40B4-BE49-F238E27FC236}">
                          <a16:creationId xmlns:a16="http://schemas.microsoft.com/office/drawing/2014/main" id="{B34C918B-90A0-7740-A25F-5D68A794B6C7}"/>
                        </a:ext>
                      </a:extLst>
                    </p:cNvPr>
                    <p:cNvSpPr>
                      <a:spLocks noChangeShapeType="1"/>
                    </p:cNvSpPr>
                    <p:nvPr/>
                  </p:nvSpPr>
                  <p:spPr bwMode="auto">
                    <a:xfrm>
                      <a:off x="2093" y="130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76" name="Group 124">
                    <a:extLst>
                      <a:ext uri="{FF2B5EF4-FFF2-40B4-BE49-F238E27FC236}">
                        <a16:creationId xmlns:a16="http://schemas.microsoft.com/office/drawing/2014/main" id="{8A95FE1B-B914-0246-8F37-E60E0115BA00}"/>
                      </a:ext>
                    </a:extLst>
                  </p:cNvPr>
                  <p:cNvGrpSpPr>
                    <a:grpSpLocks/>
                  </p:cNvGrpSpPr>
                  <p:nvPr/>
                </p:nvGrpSpPr>
                <p:grpSpPr bwMode="auto">
                  <a:xfrm>
                    <a:off x="1791" y="1835"/>
                    <a:ext cx="772" cy="262"/>
                    <a:chOff x="1791" y="1835"/>
                    <a:chExt cx="772" cy="262"/>
                  </a:xfrm>
                </p:grpSpPr>
                <p:sp>
                  <p:nvSpPr>
                    <p:cNvPr id="561277" name="Rectangle 125">
                      <a:extLst>
                        <a:ext uri="{FF2B5EF4-FFF2-40B4-BE49-F238E27FC236}">
                          <a16:creationId xmlns:a16="http://schemas.microsoft.com/office/drawing/2014/main" id="{79CD9E9C-4F38-3640-98D9-E6413CB8C8D9}"/>
                        </a:ext>
                      </a:extLst>
                    </p:cNvPr>
                    <p:cNvSpPr>
                      <a:spLocks noChangeArrowheads="1"/>
                    </p:cNvSpPr>
                    <p:nvPr/>
                  </p:nvSpPr>
                  <p:spPr bwMode="auto">
                    <a:xfrm>
                      <a:off x="1791" y="1835"/>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宋体" panose="02010600030101010101" pitchFamily="2" charset="-122"/>
                          <a:ea typeface="宋体" panose="02010600030101010101" pitchFamily="2" charset="-122"/>
                        </a:rPr>
                        <a:t>┇</a:t>
                      </a:r>
                      <a:r>
                        <a:rPr kumimoji="1" lang="zh-CN" altLang="en-US" sz="2400" b="1">
                          <a:solidFill>
                            <a:srgbClr val="FFFFFF"/>
                          </a:solidFill>
                          <a:latin typeface="Times New Roman" panose="02020603050405020304" pitchFamily="18" charset="0"/>
                          <a:ea typeface="宋体" panose="02010600030101010101" pitchFamily="2" charset="-122"/>
                        </a:rPr>
                        <a:t> ┇ ┇</a:t>
                      </a:r>
                    </a:p>
                  </p:txBody>
                </p:sp>
                <p:sp>
                  <p:nvSpPr>
                    <p:cNvPr id="561278" name="Line 126">
                      <a:extLst>
                        <a:ext uri="{FF2B5EF4-FFF2-40B4-BE49-F238E27FC236}">
                          <a16:creationId xmlns:a16="http://schemas.microsoft.com/office/drawing/2014/main" id="{FD71E89E-1D6D-8A4C-9577-D97650A988E8}"/>
                        </a:ext>
                      </a:extLst>
                    </p:cNvPr>
                    <p:cNvSpPr>
                      <a:spLocks noChangeShapeType="1"/>
                    </p:cNvSpPr>
                    <p:nvPr/>
                  </p:nvSpPr>
                  <p:spPr bwMode="auto">
                    <a:xfrm>
                      <a:off x="2344" y="183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79" name="Line 127">
                      <a:extLst>
                        <a:ext uri="{FF2B5EF4-FFF2-40B4-BE49-F238E27FC236}">
                          <a16:creationId xmlns:a16="http://schemas.microsoft.com/office/drawing/2014/main" id="{9805F66F-2335-494C-90C3-B406EB2F87C3}"/>
                        </a:ext>
                      </a:extLst>
                    </p:cNvPr>
                    <p:cNvSpPr>
                      <a:spLocks noChangeShapeType="1"/>
                    </p:cNvSpPr>
                    <p:nvPr/>
                  </p:nvSpPr>
                  <p:spPr bwMode="auto">
                    <a:xfrm>
                      <a:off x="2093" y="183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80" name="Group 128">
                    <a:extLst>
                      <a:ext uri="{FF2B5EF4-FFF2-40B4-BE49-F238E27FC236}">
                        <a16:creationId xmlns:a16="http://schemas.microsoft.com/office/drawing/2014/main" id="{C8DE379A-DB19-E749-9561-ADB37C93DF7A}"/>
                      </a:ext>
                    </a:extLst>
                  </p:cNvPr>
                  <p:cNvGrpSpPr>
                    <a:grpSpLocks/>
                  </p:cNvGrpSpPr>
                  <p:nvPr/>
                </p:nvGrpSpPr>
                <p:grpSpPr bwMode="auto">
                  <a:xfrm>
                    <a:off x="1791" y="2097"/>
                    <a:ext cx="772" cy="262"/>
                    <a:chOff x="1791" y="2097"/>
                    <a:chExt cx="772" cy="262"/>
                  </a:xfrm>
                </p:grpSpPr>
                <p:sp>
                  <p:nvSpPr>
                    <p:cNvPr id="561281" name="Rectangle 129">
                      <a:extLst>
                        <a:ext uri="{FF2B5EF4-FFF2-40B4-BE49-F238E27FC236}">
                          <a16:creationId xmlns:a16="http://schemas.microsoft.com/office/drawing/2014/main" id="{CE5C8607-C28E-A649-93EB-BEF4F70C1549}"/>
                        </a:ext>
                      </a:extLst>
                    </p:cNvPr>
                    <p:cNvSpPr>
                      <a:spLocks noChangeArrowheads="1"/>
                    </p:cNvSpPr>
                    <p:nvPr/>
                  </p:nvSpPr>
                  <p:spPr bwMode="auto">
                    <a:xfrm>
                      <a:off x="1791" y="2097"/>
                      <a:ext cx="772" cy="2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sp>
                  <p:nvSpPr>
                    <p:cNvPr id="561282" name="Line 130">
                      <a:extLst>
                        <a:ext uri="{FF2B5EF4-FFF2-40B4-BE49-F238E27FC236}">
                          <a16:creationId xmlns:a16="http://schemas.microsoft.com/office/drawing/2014/main" id="{C31A317D-EB8A-C840-845A-3C88291EDC46}"/>
                        </a:ext>
                      </a:extLst>
                    </p:cNvPr>
                    <p:cNvSpPr>
                      <a:spLocks noChangeShapeType="1"/>
                    </p:cNvSpPr>
                    <p:nvPr/>
                  </p:nvSpPr>
                  <p:spPr bwMode="auto">
                    <a:xfrm>
                      <a:off x="2344" y="2097"/>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83" name="Line 131">
                      <a:extLst>
                        <a:ext uri="{FF2B5EF4-FFF2-40B4-BE49-F238E27FC236}">
                          <a16:creationId xmlns:a16="http://schemas.microsoft.com/office/drawing/2014/main" id="{3E76BD82-5B31-E949-85E2-0698523284EB}"/>
                        </a:ext>
                      </a:extLst>
                    </p:cNvPr>
                    <p:cNvSpPr>
                      <a:spLocks noChangeShapeType="1"/>
                    </p:cNvSpPr>
                    <p:nvPr/>
                  </p:nvSpPr>
                  <p:spPr bwMode="auto">
                    <a:xfrm>
                      <a:off x="2093" y="2097"/>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84" name="Group 132">
                    <a:extLst>
                      <a:ext uri="{FF2B5EF4-FFF2-40B4-BE49-F238E27FC236}">
                        <a16:creationId xmlns:a16="http://schemas.microsoft.com/office/drawing/2014/main" id="{D26535D1-9479-8340-8C40-DB78CC5A5030}"/>
                      </a:ext>
                    </a:extLst>
                  </p:cNvPr>
                  <p:cNvGrpSpPr>
                    <a:grpSpLocks/>
                  </p:cNvGrpSpPr>
                  <p:nvPr/>
                </p:nvGrpSpPr>
                <p:grpSpPr bwMode="auto">
                  <a:xfrm>
                    <a:off x="1791" y="1571"/>
                    <a:ext cx="772" cy="263"/>
                    <a:chOff x="1791" y="1571"/>
                    <a:chExt cx="772" cy="263"/>
                  </a:xfrm>
                </p:grpSpPr>
                <p:sp>
                  <p:nvSpPr>
                    <p:cNvPr id="561285" name="Rectangle 133">
                      <a:extLst>
                        <a:ext uri="{FF2B5EF4-FFF2-40B4-BE49-F238E27FC236}">
                          <a16:creationId xmlns:a16="http://schemas.microsoft.com/office/drawing/2014/main" id="{24273DF2-F1B5-E348-9F98-2BCD625C4ADF}"/>
                        </a:ext>
                      </a:extLst>
                    </p:cNvPr>
                    <p:cNvSpPr>
                      <a:spLocks noChangeArrowheads="1"/>
                    </p:cNvSpPr>
                    <p:nvPr/>
                  </p:nvSpPr>
                  <p:spPr bwMode="auto">
                    <a:xfrm>
                      <a:off x="1791" y="1571"/>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r>
                        <a:rPr kumimoji="1" lang="en-US" altLang="zh-CN" sz="2400" b="1">
                          <a:solidFill>
                            <a:srgbClr val="FFFFFF"/>
                          </a:solidFill>
                          <a:latin typeface="Times New Roman" panose="02020603050405020304" pitchFamily="18" charset="0"/>
                          <a:ea typeface="宋体" panose="02010600030101010101" pitchFamily="2" charset="-122"/>
                        </a:rPr>
                        <a:t>   1 </a:t>
                      </a:r>
                    </a:p>
                  </p:txBody>
                </p:sp>
                <p:sp>
                  <p:nvSpPr>
                    <p:cNvPr id="561286" name="Line 134">
                      <a:extLst>
                        <a:ext uri="{FF2B5EF4-FFF2-40B4-BE49-F238E27FC236}">
                          <a16:creationId xmlns:a16="http://schemas.microsoft.com/office/drawing/2014/main" id="{C2F74D17-E0A5-5D47-8233-818EB2653815}"/>
                        </a:ext>
                      </a:extLst>
                    </p:cNvPr>
                    <p:cNvSpPr>
                      <a:spLocks noChangeShapeType="1"/>
                    </p:cNvSpPr>
                    <p:nvPr/>
                  </p:nvSpPr>
                  <p:spPr bwMode="auto">
                    <a:xfrm>
                      <a:off x="2344" y="157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61287" name="Line 135">
                      <a:extLst>
                        <a:ext uri="{FF2B5EF4-FFF2-40B4-BE49-F238E27FC236}">
                          <a16:creationId xmlns:a16="http://schemas.microsoft.com/office/drawing/2014/main" id="{E746F024-D581-2C4B-AE86-624D582C00CA}"/>
                        </a:ext>
                      </a:extLst>
                    </p:cNvPr>
                    <p:cNvSpPr>
                      <a:spLocks noChangeShapeType="1"/>
                    </p:cNvSpPr>
                    <p:nvPr/>
                  </p:nvSpPr>
                  <p:spPr bwMode="auto">
                    <a:xfrm>
                      <a:off x="2093" y="157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61288" name="Group 136">
                  <a:extLst>
                    <a:ext uri="{FF2B5EF4-FFF2-40B4-BE49-F238E27FC236}">
                      <a16:creationId xmlns:a16="http://schemas.microsoft.com/office/drawing/2014/main" id="{37F1355B-0075-1040-8471-DB42D602987D}"/>
                    </a:ext>
                  </a:extLst>
                </p:cNvPr>
                <p:cNvGrpSpPr>
                  <a:grpSpLocks/>
                </p:cNvGrpSpPr>
                <p:nvPr/>
              </p:nvGrpSpPr>
              <p:grpSpPr bwMode="auto">
                <a:xfrm>
                  <a:off x="1678" y="2704"/>
                  <a:ext cx="729" cy="226"/>
                  <a:chOff x="2426" y="1614"/>
                  <a:chExt cx="729" cy="226"/>
                </a:xfrm>
              </p:grpSpPr>
              <p:grpSp>
                <p:nvGrpSpPr>
                  <p:cNvPr id="561289" name="Group 137">
                    <a:extLst>
                      <a:ext uri="{FF2B5EF4-FFF2-40B4-BE49-F238E27FC236}">
                        <a16:creationId xmlns:a16="http://schemas.microsoft.com/office/drawing/2014/main" id="{58FC2799-A982-5240-82B9-3B1BB431AF99}"/>
                      </a:ext>
                    </a:extLst>
                  </p:cNvPr>
                  <p:cNvGrpSpPr>
                    <a:grpSpLocks/>
                  </p:cNvGrpSpPr>
                  <p:nvPr/>
                </p:nvGrpSpPr>
                <p:grpSpPr bwMode="auto">
                  <a:xfrm>
                    <a:off x="2699" y="1614"/>
                    <a:ext cx="456" cy="226"/>
                    <a:chOff x="3467" y="510"/>
                    <a:chExt cx="456" cy="226"/>
                  </a:xfrm>
                </p:grpSpPr>
                <p:sp>
                  <p:nvSpPr>
                    <p:cNvPr id="561290" name="Rectangle 138">
                      <a:extLst>
                        <a:ext uri="{FF2B5EF4-FFF2-40B4-BE49-F238E27FC236}">
                          <a16:creationId xmlns:a16="http://schemas.microsoft.com/office/drawing/2014/main" id="{C420A7E3-8939-904F-9D22-1FD13FF0B641}"/>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1291" name="Line 139">
                      <a:extLst>
                        <a:ext uri="{FF2B5EF4-FFF2-40B4-BE49-F238E27FC236}">
                          <a16:creationId xmlns:a16="http://schemas.microsoft.com/office/drawing/2014/main" id="{F791B5D8-3EBA-3F42-9D35-6446BFA22487}"/>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292" name="Line 140">
                    <a:extLst>
                      <a:ext uri="{FF2B5EF4-FFF2-40B4-BE49-F238E27FC236}">
                        <a16:creationId xmlns:a16="http://schemas.microsoft.com/office/drawing/2014/main" id="{EE2F7DEB-32E9-D44A-9F03-2BEF43816110}"/>
                      </a:ext>
                    </a:extLst>
                  </p:cNvPr>
                  <p:cNvSpPr>
                    <a:spLocks noChangeShapeType="1"/>
                  </p:cNvSpPr>
                  <p:nvPr/>
                </p:nvSpPr>
                <p:spPr bwMode="auto">
                  <a:xfrm>
                    <a:off x="2426" y="173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61293" name="Group 141">
                  <a:extLst>
                    <a:ext uri="{FF2B5EF4-FFF2-40B4-BE49-F238E27FC236}">
                      <a16:creationId xmlns:a16="http://schemas.microsoft.com/office/drawing/2014/main" id="{33DF3924-C26E-484C-882B-5664A90C72ED}"/>
                    </a:ext>
                  </a:extLst>
                </p:cNvPr>
                <p:cNvGrpSpPr>
                  <a:grpSpLocks/>
                </p:cNvGrpSpPr>
                <p:nvPr/>
              </p:nvGrpSpPr>
              <p:grpSpPr bwMode="auto">
                <a:xfrm>
                  <a:off x="1678" y="2968"/>
                  <a:ext cx="1334" cy="235"/>
                  <a:chOff x="1655" y="2643"/>
                  <a:chExt cx="1334" cy="235"/>
                </a:xfrm>
              </p:grpSpPr>
              <p:grpSp>
                <p:nvGrpSpPr>
                  <p:cNvPr id="561294" name="Group 142">
                    <a:extLst>
                      <a:ext uri="{FF2B5EF4-FFF2-40B4-BE49-F238E27FC236}">
                        <a16:creationId xmlns:a16="http://schemas.microsoft.com/office/drawing/2014/main" id="{1743CEE1-15DE-EB4C-AA59-F8AF0A11930A}"/>
                      </a:ext>
                    </a:extLst>
                  </p:cNvPr>
                  <p:cNvGrpSpPr>
                    <a:grpSpLocks/>
                  </p:cNvGrpSpPr>
                  <p:nvPr/>
                </p:nvGrpSpPr>
                <p:grpSpPr bwMode="auto">
                  <a:xfrm>
                    <a:off x="1930" y="2643"/>
                    <a:ext cx="456" cy="226"/>
                    <a:chOff x="3467" y="510"/>
                    <a:chExt cx="456" cy="226"/>
                  </a:xfrm>
                </p:grpSpPr>
                <p:sp>
                  <p:nvSpPr>
                    <p:cNvPr id="561295" name="Rectangle 143">
                      <a:extLst>
                        <a:ext uri="{FF2B5EF4-FFF2-40B4-BE49-F238E27FC236}">
                          <a16:creationId xmlns:a16="http://schemas.microsoft.com/office/drawing/2014/main" id="{76BA4608-E32D-7346-AB23-CAD2AF6D5043}"/>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561296" name="Line 144">
                      <a:extLst>
                        <a:ext uri="{FF2B5EF4-FFF2-40B4-BE49-F238E27FC236}">
                          <a16:creationId xmlns:a16="http://schemas.microsoft.com/office/drawing/2014/main" id="{FD8983F2-1B96-9247-B03B-85DD598F9136}"/>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297" name="Line 145">
                    <a:extLst>
                      <a:ext uri="{FF2B5EF4-FFF2-40B4-BE49-F238E27FC236}">
                        <a16:creationId xmlns:a16="http://schemas.microsoft.com/office/drawing/2014/main" id="{0E35759E-2534-724B-AA8F-86A24834587C}"/>
                      </a:ext>
                    </a:extLst>
                  </p:cNvPr>
                  <p:cNvSpPr>
                    <a:spLocks noChangeShapeType="1"/>
                  </p:cNvSpPr>
                  <p:nvPr/>
                </p:nvSpPr>
                <p:spPr bwMode="auto">
                  <a:xfrm>
                    <a:off x="1655" y="2766"/>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61298" name="Group 146">
                    <a:extLst>
                      <a:ext uri="{FF2B5EF4-FFF2-40B4-BE49-F238E27FC236}">
                        <a16:creationId xmlns:a16="http://schemas.microsoft.com/office/drawing/2014/main" id="{DB54BB71-F823-D245-A495-C3A0E400E8E6}"/>
                      </a:ext>
                    </a:extLst>
                  </p:cNvPr>
                  <p:cNvGrpSpPr>
                    <a:grpSpLocks/>
                  </p:cNvGrpSpPr>
                  <p:nvPr/>
                </p:nvGrpSpPr>
                <p:grpSpPr bwMode="auto">
                  <a:xfrm>
                    <a:off x="2533" y="2652"/>
                    <a:ext cx="456" cy="226"/>
                    <a:chOff x="3467" y="510"/>
                    <a:chExt cx="456" cy="226"/>
                  </a:xfrm>
                </p:grpSpPr>
                <p:sp>
                  <p:nvSpPr>
                    <p:cNvPr id="561299" name="Rectangle 147">
                      <a:extLst>
                        <a:ext uri="{FF2B5EF4-FFF2-40B4-BE49-F238E27FC236}">
                          <a16:creationId xmlns:a16="http://schemas.microsoft.com/office/drawing/2014/main" id="{2E77C1EE-47E5-B742-A3D7-EBED577C5D06}"/>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61300" name="Line 148">
                      <a:extLst>
                        <a:ext uri="{FF2B5EF4-FFF2-40B4-BE49-F238E27FC236}">
                          <a16:creationId xmlns:a16="http://schemas.microsoft.com/office/drawing/2014/main" id="{1ABE2FF3-8FF3-0F4A-94BA-E90D5C1BDE0B}"/>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61301" name="Line 149">
                    <a:extLst>
                      <a:ext uri="{FF2B5EF4-FFF2-40B4-BE49-F238E27FC236}">
                        <a16:creationId xmlns:a16="http://schemas.microsoft.com/office/drawing/2014/main" id="{B06998FE-8DA6-CA46-A280-3CC7AACB6AFD}"/>
                      </a:ext>
                    </a:extLst>
                  </p:cNvPr>
                  <p:cNvSpPr>
                    <a:spLocks noChangeShapeType="1"/>
                  </p:cNvSpPr>
                  <p:nvPr/>
                </p:nvSpPr>
                <p:spPr bwMode="auto">
                  <a:xfrm>
                    <a:off x="2258" y="2767"/>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61302" name="Rectangle 150">
                <a:extLst>
                  <a:ext uri="{FF2B5EF4-FFF2-40B4-BE49-F238E27FC236}">
                    <a16:creationId xmlns:a16="http://schemas.microsoft.com/office/drawing/2014/main" id="{F7756F93-0496-844D-86A4-F22E1711FA9D}"/>
                  </a:ext>
                </a:extLst>
              </p:cNvPr>
              <p:cNvSpPr>
                <a:spLocks noChangeArrowheads="1"/>
              </p:cNvSpPr>
              <p:nvPr/>
            </p:nvSpPr>
            <p:spPr bwMode="auto">
              <a:xfrm>
                <a:off x="521" y="3929"/>
                <a:ext cx="195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逆邻接链表，入度直观</a:t>
                </a:r>
              </a:p>
            </p:txBody>
          </p:sp>
        </p:grpSp>
        <p:sp>
          <p:nvSpPr>
            <p:cNvPr id="561303" name="Rectangle 151">
              <a:extLst>
                <a:ext uri="{FF2B5EF4-FFF2-40B4-BE49-F238E27FC236}">
                  <a16:creationId xmlns:a16="http://schemas.microsoft.com/office/drawing/2014/main" id="{BA925F10-342B-0040-BDDD-6587E5F45C7E}"/>
                </a:ext>
              </a:extLst>
            </p:cNvPr>
            <p:cNvSpPr>
              <a:spLocks noChangeArrowheads="1"/>
            </p:cNvSpPr>
            <p:nvPr/>
          </p:nvSpPr>
          <p:spPr bwMode="auto">
            <a:xfrm>
              <a:off x="3107" y="4020"/>
              <a:ext cx="204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7-11  </a:t>
              </a:r>
              <a:r>
                <a:rPr kumimoji="1" lang="zh-CN" altLang="en-US" sz="2000" b="1">
                  <a:solidFill>
                    <a:srgbClr val="FFFFFF"/>
                  </a:solidFill>
                  <a:latin typeface="Times New Roman" panose="02020603050405020304" pitchFamily="18" charset="0"/>
                  <a:ea typeface="宋体" panose="02010600030101010101" pitchFamily="2" charset="-122"/>
                </a:rPr>
                <a:t>有向图及其邻接链表</a:t>
              </a:r>
            </a:p>
          </p:txBody>
        </p:sp>
      </p:grpSp>
    </p:spTree>
    <p:extLst>
      <p:ext uri="{BB962C8B-B14F-4D97-AF65-F5344CB8AC3E}">
        <p14:creationId xmlns:p14="http://schemas.microsoft.com/office/powerpoint/2010/main" val="594716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2178" name="Rectangle 2">
            <a:extLst>
              <a:ext uri="{FF2B5EF4-FFF2-40B4-BE49-F238E27FC236}">
                <a16:creationId xmlns:a16="http://schemas.microsoft.com/office/drawing/2014/main" id="{2ADF95D8-DD4F-7F48-BF62-DFE06AA288D6}"/>
              </a:ext>
            </a:extLst>
          </p:cNvPr>
          <p:cNvSpPr>
            <a:spLocks noGrp="1" noChangeArrowheads="1"/>
          </p:cNvSpPr>
          <p:nvPr>
            <p:ph type="body" idx="1"/>
          </p:nvPr>
        </p:nvSpPr>
        <p:spPr>
          <a:xfrm>
            <a:off x="1752601" y="188913"/>
            <a:ext cx="8736013" cy="6335712"/>
          </a:xfrm>
          <a:noFill/>
          <a:ln/>
        </p:spPr>
        <p:txBody>
          <a:bodyPr/>
          <a:lstStyle/>
          <a:p>
            <a:pPr marL="0" indent="0">
              <a:lnSpc>
                <a:spcPct val="110000"/>
              </a:lnSpc>
              <a:buNone/>
            </a:pPr>
            <a:r>
              <a:rPr lang="en-US" altLang="zh-CN" sz="3600" b="1">
                <a:solidFill>
                  <a:schemeClr val="tx2"/>
                </a:solidFill>
              </a:rPr>
              <a:t>2</a:t>
            </a:r>
            <a:r>
              <a:rPr lang="en-US" altLang="zh-CN" sz="3600" b="1">
                <a:solidFill>
                  <a:schemeClr val="tx2"/>
                </a:solidFill>
                <a:effectLst>
                  <a:outerShdw blurRad="38100" dist="38100" dir="2700000" algn="tl">
                    <a:srgbClr val="000000"/>
                  </a:outerShdw>
                </a:effectLst>
              </a:rPr>
              <a:t>  </a:t>
            </a:r>
            <a:r>
              <a:rPr lang="zh-CN" altLang="en-US" sz="3600" b="1">
                <a:solidFill>
                  <a:schemeClr val="tx2"/>
                </a:solidFill>
                <a:ea typeface="楷体_GB2312" pitchFamily="49" charset="-122"/>
              </a:rPr>
              <a:t>邻接表法的特点</a:t>
            </a:r>
          </a:p>
          <a:p>
            <a:pPr marL="533400" lvl="1" indent="0">
              <a:lnSpc>
                <a:spcPct val="110000"/>
              </a:lnSpc>
              <a:buNone/>
            </a:pPr>
            <a:r>
              <a:rPr lang="zh-CN" altLang="en-US" b="1"/>
              <a:t> </a:t>
            </a:r>
            <a:r>
              <a:rPr lang="zh-CN" altLang="en-US" b="1">
                <a:solidFill>
                  <a:schemeClr val="folHlink"/>
                </a:solidFill>
                <a:latin typeface="宋体" panose="02010600030101010101" pitchFamily="2" charset="-122"/>
              </a:rPr>
              <a:t>◆</a:t>
            </a:r>
            <a:r>
              <a:rPr lang="zh-CN" altLang="en-US" b="1"/>
              <a:t> 表头向量中每个分量就是一个单链表的头结点，分量个数就是图中的顶点数目；</a:t>
            </a:r>
          </a:p>
          <a:p>
            <a:pPr marL="533400" lvl="1" indent="0">
              <a:lnSpc>
                <a:spcPct val="110000"/>
              </a:lnSpc>
              <a:buNone/>
            </a:pPr>
            <a:r>
              <a:rPr lang="zh-CN" altLang="en-US" b="1"/>
              <a:t> </a:t>
            </a:r>
            <a:r>
              <a:rPr lang="zh-CN" altLang="en-US" b="1">
                <a:solidFill>
                  <a:schemeClr val="folHlink"/>
                </a:solidFill>
                <a:latin typeface="宋体" panose="02010600030101010101" pitchFamily="2" charset="-122"/>
              </a:rPr>
              <a:t>◆</a:t>
            </a:r>
            <a:r>
              <a:rPr lang="zh-CN" altLang="en-US" b="1"/>
              <a:t> 在边或弧稀疏的条件下，用邻接表表示比用邻接矩阵表示节省存储空间；</a:t>
            </a:r>
          </a:p>
          <a:p>
            <a:pPr marL="533400" lvl="1" indent="0">
              <a:lnSpc>
                <a:spcPct val="110000"/>
              </a:lnSpc>
              <a:buNone/>
            </a:pPr>
            <a:r>
              <a:rPr lang="zh-CN" altLang="en-US" b="1"/>
              <a:t> </a:t>
            </a:r>
            <a:r>
              <a:rPr lang="zh-CN" altLang="en-US" b="1">
                <a:solidFill>
                  <a:schemeClr val="folHlink"/>
                </a:solidFill>
                <a:latin typeface="宋体" panose="02010600030101010101" pitchFamily="2" charset="-122"/>
              </a:rPr>
              <a:t>◆</a:t>
            </a:r>
            <a:r>
              <a:rPr lang="zh-CN" altLang="en-US" b="1"/>
              <a:t> 在无向图，顶点</a:t>
            </a:r>
            <a:r>
              <a:rPr lang="en-US" altLang="zh-CN" b="1"/>
              <a:t>V</a:t>
            </a:r>
            <a:r>
              <a:rPr lang="en-US" altLang="zh-CN" b="1" baseline="-20000"/>
              <a:t>i</a:t>
            </a:r>
            <a:r>
              <a:rPr lang="zh-CN" altLang="en-US" b="1"/>
              <a:t>的度是第</a:t>
            </a:r>
            <a:r>
              <a:rPr lang="en-US" altLang="zh-CN" b="1"/>
              <a:t>i</a:t>
            </a:r>
            <a:r>
              <a:rPr lang="zh-CN" altLang="en-US" b="1"/>
              <a:t>个链表的结点数；</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latin typeface="宋体" panose="02010600030101010101" pitchFamily="2" charset="-122"/>
              </a:rPr>
              <a:t> </a:t>
            </a:r>
            <a:r>
              <a:rPr lang="zh-CN" altLang="en-US" b="1"/>
              <a:t>对</a:t>
            </a:r>
            <a:r>
              <a:rPr lang="zh-CN" altLang="en-US" b="1">
                <a:solidFill>
                  <a:schemeClr val="folHlink"/>
                </a:solidFill>
              </a:rPr>
              <a:t>有向图</a:t>
            </a:r>
            <a:r>
              <a:rPr lang="zh-CN" altLang="en-US" b="1"/>
              <a:t>可以建立</a:t>
            </a:r>
            <a:r>
              <a:rPr lang="zh-CN" altLang="en-US" b="1">
                <a:solidFill>
                  <a:schemeClr val="folHlink"/>
                </a:solidFill>
              </a:rPr>
              <a:t>正邻接表</a:t>
            </a:r>
            <a:r>
              <a:rPr lang="zh-CN" altLang="en-US" b="1"/>
              <a:t>或</a:t>
            </a:r>
            <a:r>
              <a:rPr lang="zh-CN" altLang="en-US" b="1">
                <a:solidFill>
                  <a:schemeClr val="folHlink"/>
                </a:solidFill>
              </a:rPr>
              <a:t>逆邻接表</a:t>
            </a:r>
            <a:r>
              <a:rPr lang="zh-CN" altLang="en-US" b="1"/>
              <a:t>。正邻接表是以顶点</a:t>
            </a:r>
            <a:r>
              <a:rPr lang="en-US" altLang="zh-CN" b="1"/>
              <a:t>V</a:t>
            </a:r>
            <a:r>
              <a:rPr lang="en-US" altLang="zh-CN" b="1" baseline="-18000"/>
              <a:t>i</a:t>
            </a:r>
            <a:r>
              <a:rPr lang="zh-CN" altLang="en-US" b="1"/>
              <a:t>为出度</a:t>
            </a:r>
            <a:r>
              <a:rPr lang="en-US" altLang="zh-CN" b="1"/>
              <a:t>(</a:t>
            </a:r>
            <a:r>
              <a:rPr lang="zh-CN" altLang="en-US" b="1"/>
              <a:t>即为弧的起点</a:t>
            </a:r>
            <a:r>
              <a:rPr lang="en-US" altLang="zh-CN" b="1"/>
              <a:t>)</a:t>
            </a:r>
            <a:r>
              <a:rPr lang="zh-CN" altLang="en-US" b="1"/>
              <a:t>而建立的邻接表；逆邻接表是以顶点</a:t>
            </a:r>
            <a:r>
              <a:rPr lang="en-US" altLang="zh-CN" b="1"/>
              <a:t>V</a:t>
            </a:r>
            <a:r>
              <a:rPr lang="en-US" altLang="zh-CN" b="1" baseline="-18000"/>
              <a:t>i</a:t>
            </a:r>
            <a:r>
              <a:rPr lang="zh-CN" altLang="en-US" b="1"/>
              <a:t>为入度</a:t>
            </a:r>
            <a:r>
              <a:rPr lang="en-US" altLang="zh-CN" b="1"/>
              <a:t>(</a:t>
            </a:r>
            <a:r>
              <a:rPr lang="zh-CN" altLang="en-US" b="1"/>
              <a:t>即为弧的终点</a:t>
            </a:r>
            <a:r>
              <a:rPr lang="en-US" altLang="zh-CN" b="1"/>
              <a:t>)</a:t>
            </a:r>
            <a:r>
              <a:rPr lang="zh-CN" altLang="en-US" b="1"/>
              <a:t>而建立的邻接表；</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latin typeface="宋体" panose="02010600030101010101" pitchFamily="2" charset="-122"/>
              </a:rPr>
              <a:t> </a:t>
            </a:r>
            <a:r>
              <a:rPr lang="zh-CN" altLang="en-US" b="1"/>
              <a:t>在有向图中，第</a:t>
            </a:r>
            <a:r>
              <a:rPr lang="en-US" altLang="zh-CN" b="1"/>
              <a:t>i</a:t>
            </a:r>
            <a:r>
              <a:rPr lang="zh-CN" altLang="en-US" b="1"/>
              <a:t>个链表中的结点数是顶点</a:t>
            </a:r>
            <a:r>
              <a:rPr lang="en-US" altLang="zh-CN" b="1"/>
              <a:t>V</a:t>
            </a:r>
            <a:r>
              <a:rPr lang="en-US" altLang="zh-CN" b="1" baseline="-18000"/>
              <a:t>i</a:t>
            </a:r>
            <a:r>
              <a:rPr lang="zh-CN" altLang="en-US" b="1"/>
              <a:t>的出 </a:t>
            </a:r>
            <a:r>
              <a:rPr lang="en-US" altLang="zh-CN" b="1"/>
              <a:t>(</a:t>
            </a:r>
            <a:r>
              <a:rPr lang="zh-CN" altLang="en-US" b="1"/>
              <a:t>或入</a:t>
            </a:r>
            <a:r>
              <a:rPr lang="en-US" altLang="zh-CN" b="1"/>
              <a:t>)</a:t>
            </a:r>
            <a:r>
              <a:rPr lang="zh-CN" altLang="en-US" b="1"/>
              <a:t>度；求入 </a:t>
            </a:r>
            <a:r>
              <a:rPr lang="en-US" altLang="zh-CN" b="1"/>
              <a:t>(</a:t>
            </a:r>
            <a:r>
              <a:rPr lang="zh-CN" altLang="en-US" b="1"/>
              <a:t>或出</a:t>
            </a:r>
            <a:r>
              <a:rPr lang="en-US" altLang="zh-CN" b="1"/>
              <a:t>)</a:t>
            </a:r>
            <a:r>
              <a:rPr lang="zh-CN" altLang="en-US" b="1"/>
              <a:t>度，须遍历整个邻接表；</a:t>
            </a:r>
          </a:p>
        </p:txBody>
      </p:sp>
    </p:spTree>
    <p:extLst>
      <p:ext uri="{BB962C8B-B14F-4D97-AF65-F5344CB8AC3E}">
        <p14:creationId xmlns:p14="http://schemas.microsoft.com/office/powerpoint/2010/main" val="1052372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6A42E4C7-9F13-7542-8E8F-23F4E386F23C}"/>
              </a:ext>
            </a:extLst>
          </p:cNvPr>
          <p:cNvSpPr>
            <a:spLocks noGrp="1" noChangeArrowheads="1"/>
          </p:cNvSpPr>
          <p:nvPr>
            <p:ph type="body" idx="1"/>
          </p:nvPr>
        </p:nvSpPr>
        <p:spPr>
          <a:xfrm>
            <a:off x="1752601" y="152401"/>
            <a:ext cx="8736013" cy="6372225"/>
          </a:xfrm>
        </p:spPr>
        <p:txBody>
          <a:bodyPr/>
          <a:lstStyle/>
          <a:p>
            <a:pPr marL="3556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latin typeface="宋体" panose="02010600030101010101" pitchFamily="2" charset="-122"/>
              </a:rPr>
              <a:t> </a:t>
            </a:r>
            <a:r>
              <a:rPr lang="zh-CN" altLang="en-US" b="1"/>
              <a:t>在邻接表上容易找出任一顶点的第一个邻接点和下一个邻接点；</a:t>
            </a:r>
          </a:p>
          <a:p>
            <a:pPr marL="0" indent="0">
              <a:lnSpc>
                <a:spcPct val="110000"/>
              </a:lnSpc>
              <a:buNone/>
            </a:pPr>
            <a:r>
              <a:rPr lang="en-US" altLang="zh-CN" sz="3600" b="1">
                <a:solidFill>
                  <a:schemeClr val="tx2"/>
                </a:solidFill>
              </a:rPr>
              <a:t>3  </a:t>
            </a:r>
            <a:r>
              <a:rPr lang="zh-CN" altLang="en-US" sz="3600" b="1">
                <a:solidFill>
                  <a:schemeClr val="tx2"/>
                </a:solidFill>
                <a:ea typeface="楷体_GB2312" pitchFamily="49" charset="-122"/>
              </a:rPr>
              <a:t>结点及其类型定义</a:t>
            </a:r>
            <a:endParaRPr lang="zh-CN" altLang="en-US" sz="2400" b="1">
              <a:ea typeface="楷体_GB2312" pitchFamily="49" charset="-122"/>
            </a:endParaRPr>
          </a:p>
          <a:p>
            <a:pPr marL="0" indent="0">
              <a:lnSpc>
                <a:spcPct val="110000"/>
              </a:lnSpc>
              <a:buNone/>
            </a:pPr>
            <a:r>
              <a:rPr lang="en-US" altLang="zh-CN" sz="2800" b="1"/>
              <a:t>#define MAX_VEX  30     </a:t>
            </a:r>
            <a:r>
              <a:rPr lang="en-US" altLang="zh-CN" sz="2400" b="1"/>
              <a:t>/*  </a:t>
            </a:r>
            <a:r>
              <a:rPr lang="zh-CN" altLang="en-US" sz="2400" b="1"/>
              <a:t>最大顶点数  *</a:t>
            </a:r>
            <a:r>
              <a:rPr lang="en-US" altLang="zh-CN" sz="2400" b="1"/>
              <a:t>/</a:t>
            </a:r>
            <a:endParaRPr lang="en-US" altLang="zh-CN" sz="2800" b="1"/>
          </a:p>
          <a:p>
            <a:pPr marL="0" indent="0">
              <a:lnSpc>
                <a:spcPct val="110000"/>
              </a:lnSpc>
              <a:buNone/>
            </a:pPr>
            <a:r>
              <a:rPr lang="en-US" altLang="zh-CN" sz="2800" b="1"/>
              <a:t>typedef int  InfoType;</a:t>
            </a:r>
          </a:p>
          <a:p>
            <a:pPr marL="0" indent="0">
              <a:lnSpc>
                <a:spcPct val="110000"/>
              </a:lnSpc>
              <a:buNone/>
            </a:pPr>
            <a:r>
              <a:rPr lang="en-US" altLang="zh-CN" sz="2800" b="1"/>
              <a:t>typedef enum {DG, AG, WDG,WAG} GraphKind ;</a:t>
            </a:r>
          </a:p>
          <a:p>
            <a:pPr marL="0" indent="0">
              <a:lnSpc>
                <a:spcPct val="110000"/>
              </a:lnSpc>
              <a:buNone/>
            </a:pPr>
            <a:r>
              <a:rPr lang="en-US" altLang="zh-CN" sz="2800" b="1"/>
              <a:t>typedef struct LinkNode</a:t>
            </a:r>
          </a:p>
          <a:p>
            <a:pPr marL="355600" lvl="1" indent="0">
              <a:lnSpc>
                <a:spcPct val="110000"/>
              </a:lnSpc>
              <a:buNone/>
            </a:pPr>
            <a:r>
              <a:rPr lang="en-US" altLang="zh-CN" b="1"/>
              <a:t>{  int  adjvex ;        </a:t>
            </a:r>
            <a:r>
              <a:rPr lang="en-US" altLang="zh-CN" sz="2400" b="1"/>
              <a:t>// </a:t>
            </a:r>
            <a:r>
              <a:rPr lang="zh-CN" altLang="en-US" sz="2400" b="1"/>
              <a:t>邻接点在头结点数组中的位置</a:t>
            </a:r>
            <a:r>
              <a:rPr lang="en-US" altLang="zh-CN" sz="2400" b="1"/>
              <a:t>(</a:t>
            </a:r>
            <a:r>
              <a:rPr lang="zh-CN" altLang="en-US" sz="2400" b="1"/>
              <a:t>下标</a:t>
            </a:r>
            <a:r>
              <a:rPr lang="en-US" altLang="zh-CN" sz="2400" b="1"/>
              <a:t>)</a:t>
            </a:r>
          </a:p>
          <a:p>
            <a:pPr marL="723900" lvl="2" indent="0">
              <a:lnSpc>
                <a:spcPct val="110000"/>
              </a:lnSpc>
              <a:buNone/>
            </a:pPr>
            <a:r>
              <a:rPr lang="en-US" altLang="zh-CN" sz="2800" b="1"/>
              <a:t>InfoType    info  ;       </a:t>
            </a:r>
            <a:r>
              <a:rPr lang="en-US" altLang="zh-CN" b="1"/>
              <a:t>// </a:t>
            </a:r>
            <a:r>
              <a:rPr lang="zh-CN" altLang="en-US" b="1"/>
              <a:t>与边或弧相关的信息</a:t>
            </a:r>
            <a:r>
              <a:rPr lang="en-US" altLang="zh-CN" b="1"/>
              <a:t>, </a:t>
            </a:r>
            <a:r>
              <a:rPr lang="zh-CN" altLang="en-US" b="1"/>
              <a:t>如权值</a:t>
            </a:r>
          </a:p>
          <a:p>
            <a:pPr marL="723900" lvl="2" indent="0">
              <a:lnSpc>
                <a:spcPct val="110000"/>
              </a:lnSpc>
              <a:buNone/>
            </a:pPr>
            <a:r>
              <a:rPr lang="en-US" altLang="zh-CN" sz="2800" b="1"/>
              <a:t>struct LinkNode  *nextarc ;     </a:t>
            </a:r>
            <a:r>
              <a:rPr lang="en-US" altLang="zh-CN" b="1"/>
              <a:t>// </a:t>
            </a:r>
            <a:r>
              <a:rPr lang="zh-CN" altLang="en-US" b="1"/>
              <a:t>指向下一个表结点</a:t>
            </a:r>
          </a:p>
          <a:p>
            <a:pPr marL="355600" lvl="1" indent="0">
              <a:lnSpc>
                <a:spcPct val="110000"/>
              </a:lnSpc>
              <a:buNone/>
            </a:pPr>
            <a:r>
              <a:rPr lang="en-US" altLang="zh-CN" b="1"/>
              <a:t>}LinkNode ;    </a:t>
            </a:r>
            <a:r>
              <a:rPr lang="en-US" altLang="zh-CN" sz="2400" b="1"/>
              <a:t>/*  </a:t>
            </a:r>
            <a:r>
              <a:rPr lang="zh-CN" altLang="en-US" sz="2400" b="1"/>
              <a:t>表结点类型定义   *</a:t>
            </a:r>
            <a:r>
              <a:rPr lang="en-US" altLang="zh-CN" sz="2400" b="1"/>
              <a:t>/</a:t>
            </a:r>
          </a:p>
        </p:txBody>
      </p:sp>
    </p:spTree>
    <p:extLst>
      <p:ext uri="{BB962C8B-B14F-4D97-AF65-F5344CB8AC3E}">
        <p14:creationId xmlns:p14="http://schemas.microsoft.com/office/powerpoint/2010/main" val="3429581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4E874225-6D73-C648-B1C4-56FE6D1410D9}"/>
              </a:ext>
            </a:extLst>
          </p:cNvPr>
          <p:cNvSpPr>
            <a:spLocks noGrp="1" noChangeArrowheads="1"/>
          </p:cNvSpPr>
          <p:nvPr>
            <p:ph type="body" idx="1"/>
          </p:nvPr>
        </p:nvSpPr>
        <p:spPr>
          <a:xfrm>
            <a:off x="1676401" y="219075"/>
            <a:ext cx="8812213" cy="5081588"/>
          </a:xfrm>
        </p:spPr>
        <p:txBody>
          <a:bodyPr/>
          <a:lstStyle/>
          <a:p>
            <a:pPr marL="0" indent="0">
              <a:lnSpc>
                <a:spcPct val="110000"/>
              </a:lnSpc>
              <a:buNone/>
            </a:pPr>
            <a:r>
              <a:rPr lang="en-US" altLang="zh-CN" sz="2800" b="1"/>
              <a:t>typedef struct VexNode</a:t>
            </a:r>
          </a:p>
          <a:p>
            <a:pPr marL="355600" lvl="1" indent="0">
              <a:lnSpc>
                <a:spcPct val="110000"/>
              </a:lnSpc>
              <a:buNone/>
            </a:pPr>
            <a:r>
              <a:rPr lang="en-US" altLang="zh-CN" b="1"/>
              <a:t>{  VexType  data;     </a:t>
            </a:r>
            <a:r>
              <a:rPr lang="en-US" altLang="zh-CN" sz="2400" b="1"/>
              <a:t>// </a:t>
            </a:r>
            <a:r>
              <a:rPr lang="zh-CN" altLang="en-US" sz="2400" b="1"/>
              <a:t>顶点信息</a:t>
            </a:r>
          </a:p>
          <a:p>
            <a:pPr marL="723900" lvl="2" indent="0">
              <a:lnSpc>
                <a:spcPct val="110000"/>
              </a:lnSpc>
              <a:buNone/>
            </a:pPr>
            <a:r>
              <a:rPr lang="en-US" altLang="zh-CN" sz="2800" b="1"/>
              <a:t>int  indegree ;   </a:t>
            </a:r>
            <a:r>
              <a:rPr lang="en-US" altLang="zh-CN" b="1"/>
              <a:t>//  </a:t>
            </a:r>
            <a:r>
              <a:rPr lang="zh-CN" altLang="en-US" b="1"/>
              <a:t>顶点的度</a:t>
            </a:r>
            <a:r>
              <a:rPr lang="en-US" altLang="zh-CN" b="1"/>
              <a:t>, </a:t>
            </a:r>
            <a:r>
              <a:rPr lang="zh-CN" altLang="en-US" b="1"/>
              <a:t>有向图是入度或出度或没有 </a:t>
            </a:r>
          </a:p>
          <a:p>
            <a:pPr marL="723900" lvl="2" indent="0">
              <a:lnSpc>
                <a:spcPct val="110000"/>
              </a:lnSpc>
              <a:buNone/>
            </a:pPr>
            <a:r>
              <a:rPr lang="en-US" altLang="zh-CN" sz="2800" b="1"/>
              <a:t>LinkNode  *firstarc ;    </a:t>
            </a:r>
            <a:r>
              <a:rPr lang="en-US" altLang="zh-CN" b="1"/>
              <a:t>// </a:t>
            </a:r>
            <a:r>
              <a:rPr lang="zh-CN" altLang="en-US" b="1"/>
              <a:t>指向第一个表结点</a:t>
            </a:r>
          </a:p>
          <a:p>
            <a:pPr marL="355600" lvl="1" indent="0">
              <a:lnSpc>
                <a:spcPct val="110000"/>
              </a:lnSpc>
              <a:buNone/>
            </a:pPr>
            <a:r>
              <a:rPr lang="en-US" altLang="zh-CN" b="1"/>
              <a:t>}VexNode ;     </a:t>
            </a:r>
            <a:r>
              <a:rPr lang="en-US" altLang="zh-CN" sz="2400" b="1"/>
              <a:t>/*  </a:t>
            </a:r>
            <a:r>
              <a:rPr lang="zh-CN" altLang="en-US" sz="2400" b="1"/>
              <a:t>顶点结点类型定义   *</a:t>
            </a:r>
            <a:r>
              <a:rPr lang="en-US" altLang="zh-CN" sz="2400" b="1"/>
              <a:t>/</a:t>
            </a:r>
          </a:p>
          <a:p>
            <a:pPr marL="0" indent="0">
              <a:lnSpc>
                <a:spcPct val="110000"/>
              </a:lnSpc>
              <a:buNone/>
            </a:pPr>
            <a:r>
              <a:rPr lang="en-US" altLang="zh-CN" sz="2800" b="1"/>
              <a:t>typedef struct ArcType</a:t>
            </a:r>
          </a:p>
          <a:p>
            <a:pPr marL="355600" lvl="1" indent="0">
              <a:lnSpc>
                <a:spcPct val="110000"/>
              </a:lnSpc>
              <a:buNone/>
            </a:pPr>
            <a:r>
              <a:rPr lang="en-US" altLang="zh-CN" b="1"/>
              <a:t>{  VexType  vex1, vex2 ;    </a:t>
            </a:r>
            <a:r>
              <a:rPr lang="en-US" altLang="zh-CN" sz="2400" b="1"/>
              <a:t>/*  </a:t>
            </a:r>
            <a:r>
              <a:rPr lang="zh-CN" altLang="en-US" sz="2400" b="1"/>
              <a:t>弧或边所依附的两个顶点 *</a:t>
            </a:r>
            <a:r>
              <a:rPr lang="en-US" altLang="zh-CN" sz="2400" b="1"/>
              <a:t>/</a:t>
            </a:r>
          </a:p>
          <a:p>
            <a:pPr marL="723900" lvl="2" indent="0">
              <a:lnSpc>
                <a:spcPct val="110000"/>
              </a:lnSpc>
              <a:buNone/>
            </a:pPr>
            <a:r>
              <a:rPr lang="en-US" altLang="zh-CN" sz="2800" b="1"/>
              <a:t>InfoType    info  ;       </a:t>
            </a:r>
            <a:r>
              <a:rPr lang="en-US" altLang="zh-CN" b="1"/>
              <a:t>// </a:t>
            </a:r>
            <a:r>
              <a:rPr lang="zh-CN" altLang="en-US" b="1"/>
              <a:t>与边或弧相关的信息</a:t>
            </a:r>
            <a:r>
              <a:rPr lang="en-US" altLang="zh-CN" b="1"/>
              <a:t>, </a:t>
            </a:r>
            <a:r>
              <a:rPr lang="zh-CN" altLang="en-US" b="1"/>
              <a:t>如权值</a:t>
            </a:r>
          </a:p>
          <a:p>
            <a:pPr marL="355600" lvl="1" indent="0">
              <a:lnSpc>
                <a:spcPct val="110000"/>
              </a:lnSpc>
              <a:buNone/>
            </a:pPr>
            <a:r>
              <a:rPr lang="en-US" altLang="zh-CN" b="1"/>
              <a:t>}ArcType ;     </a:t>
            </a:r>
            <a:r>
              <a:rPr lang="en-US" altLang="zh-CN" sz="2400" b="1"/>
              <a:t>/*  </a:t>
            </a:r>
            <a:r>
              <a:rPr lang="zh-CN" altLang="en-US" sz="2400" b="1"/>
              <a:t>弧或边的结构定义  *</a:t>
            </a:r>
            <a:r>
              <a:rPr lang="en-US" altLang="zh-CN" sz="2400" b="1"/>
              <a:t>/</a:t>
            </a:r>
          </a:p>
        </p:txBody>
      </p:sp>
    </p:spTree>
    <p:extLst>
      <p:ext uri="{BB962C8B-B14F-4D97-AF65-F5344CB8AC3E}">
        <p14:creationId xmlns:p14="http://schemas.microsoft.com/office/powerpoint/2010/main" val="2805068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35CE7EA9-A22F-9F45-92BF-BEEDAEFAC094}"/>
              </a:ext>
            </a:extLst>
          </p:cNvPr>
          <p:cNvSpPr>
            <a:spLocks noGrp="1" noChangeArrowheads="1"/>
          </p:cNvSpPr>
          <p:nvPr>
            <p:ph type="body" idx="1"/>
          </p:nvPr>
        </p:nvSpPr>
        <p:spPr>
          <a:xfrm>
            <a:off x="1676401" y="152400"/>
            <a:ext cx="8812213" cy="2844800"/>
          </a:xfrm>
        </p:spPr>
        <p:txBody>
          <a:bodyPr/>
          <a:lstStyle/>
          <a:p>
            <a:pPr marL="0" indent="0">
              <a:lnSpc>
                <a:spcPct val="110000"/>
              </a:lnSpc>
              <a:buNone/>
            </a:pPr>
            <a:r>
              <a:rPr lang="en-US" altLang="zh-CN" sz="2800" b="1"/>
              <a:t>typedef struct</a:t>
            </a:r>
          </a:p>
          <a:p>
            <a:pPr marL="355600" lvl="1" indent="0">
              <a:lnSpc>
                <a:spcPct val="110000"/>
              </a:lnSpc>
              <a:buNone/>
            </a:pPr>
            <a:r>
              <a:rPr lang="en-US" altLang="zh-CN" b="1"/>
              <a:t>{   GraphKind  kind ;       </a:t>
            </a:r>
            <a:r>
              <a:rPr lang="en-US" altLang="zh-CN" sz="2400" b="1"/>
              <a:t>/*  </a:t>
            </a:r>
            <a:r>
              <a:rPr lang="zh-CN" altLang="en-US" sz="2400" b="1"/>
              <a:t>图的种类标志   *</a:t>
            </a:r>
            <a:r>
              <a:rPr lang="en-US" altLang="zh-CN" sz="2400" b="1"/>
              <a:t>/</a:t>
            </a:r>
          </a:p>
          <a:p>
            <a:pPr marL="723900" lvl="2" indent="0">
              <a:lnSpc>
                <a:spcPct val="110000"/>
              </a:lnSpc>
              <a:buNone/>
            </a:pPr>
            <a:r>
              <a:rPr lang="en-US" altLang="zh-CN" sz="2800" b="1"/>
              <a:t>int vexnum ;</a:t>
            </a:r>
          </a:p>
          <a:p>
            <a:pPr marL="723900" lvl="2" indent="0">
              <a:lnSpc>
                <a:spcPct val="110000"/>
              </a:lnSpc>
              <a:buNone/>
            </a:pPr>
            <a:r>
              <a:rPr lang="en-US" altLang="zh-CN" sz="2800" b="1"/>
              <a:t>VexNode   AdjList[MAX_VEX] ;</a:t>
            </a:r>
          </a:p>
          <a:p>
            <a:pPr marL="355600" lvl="1" indent="0">
              <a:lnSpc>
                <a:spcPct val="110000"/>
              </a:lnSpc>
              <a:buNone/>
            </a:pPr>
            <a:r>
              <a:rPr lang="en-US" altLang="zh-CN" b="1"/>
              <a:t>}ALGraph ;     </a:t>
            </a:r>
            <a:r>
              <a:rPr lang="en-US" altLang="zh-CN" sz="2400" b="1"/>
              <a:t>/*  </a:t>
            </a:r>
            <a:r>
              <a:rPr lang="zh-CN" altLang="en-US" sz="2400" b="1"/>
              <a:t>图的结构定义   *</a:t>
            </a:r>
            <a:r>
              <a:rPr lang="en-US" altLang="zh-CN" sz="2400" b="1"/>
              <a:t>/</a:t>
            </a:r>
          </a:p>
        </p:txBody>
      </p:sp>
    </p:spTree>
    <p:extLst>
      <p:ext uri="{BB962C8B-B14F-4D97-AF65-F5344CB8AC3E}">
        <p14:creationId xmlns:p14="http://schemas.microsoft.com/office/powerpoint/2010/main" val="190344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08A4B8DE-899A-704A-A18B-4ADCBEA88BD2}"/>
              </a:ext>
            </a:extLst>
          </p:cNvPr>
          <p:cNvSpPr>
            <a:spLocks noGrp="1" noChangeArrowheads="1"/>
          </p:cNvSpPr>
          <p:nvPr>
            <p:ph type="body" idx="1"/>
          </p:nvPr>
        </p:nvSpPr>
        <p:spPr>
          <a:xfrm>
            <a:off x="1676400" y="260351"/>
            <a:ext cx="8839200" cy="5724525"/>
          </a:xfrm>
        </p:spPr>
        <p:txBody>
          <a:bodyPr/>
          <a:lstStyle/>
          <a:p>
            <a:pPr marL="0" indent="0">
              <a:lnSpc>
                <a:spcPct val="110000"/>
              </a:lnSpc>
              <a:buNone/>
            </a:pPr>
            <a:r>
              <a:rPr lang="zh-CN" altLang="en-US" b="1">
                <a:solidFill>
                  <a:schemeClr val="hlink"/>
                </a:solidFill>
              </a:rPr>
              <a:t>       </a:t>
            </a:r>
            <a:r>
              <a:rPr lang="zh-CN" altLang="en-US" b="1">
                <a:solidFill>
                  <a:schemeClr val="folHlink"/>
                </a:solidFill>
              </a:rPr>
              <a:t>弧</a:t>
            </a:r>
            <a:r>
              <a:rPr lang="en-US" altLang="zh-CN" b="1"/>
              <a:t>(Arc)</a:t>
            </a:r>
            <a:r>
              <a:rPr lang="en-US" altLang="zh-CN" sz="2800" b="1"/>
              <a:t> </a:t>
            </a:r>
            <a:r>
              <a:rPr lang="zh-CN" altLang="en-US" b="1"/>
              <a:t>：</a:t>
            </a:r>
            <a:r>
              <a:rPr lang="zh-CN" altLang="en-US" sz="2800" b="1"/>
              <a:t>表示两个顶点</a:t>
            </a:r>
            <a:r>
              <a:rPr lang="en-US" altLang="zh-CN" sz="2800" b="1"/>
              <a:t>v</a:t>
            </a:r>
            <a:r>
              <a:rPr lang="zh-CN" altLang="en-US" sz="2800" b="1"/>
              <a:t>和</a:t>
            </a:r>
            <a:r>
              <a:rPr lang="en-US" altLang="zh-CN" sz="2800" b="1"/>
              <a:t>w</a:t>
            </a:r>
            <a:r>
              <a:rPr lang="zh-CN" altLang="en-US" sz="2800" b="1"/>
              <a:t>之间存在一个关系，用顶点偶对</a:t>
            </a:r>
            <a:r>
              <a:rPr lang="en-US" altLang="zh-CN" sz="2800" b="1"/>
              <a:t>&lt;v,w&gt;</a:t>
            </a:r>
            <a:r>
              <a:rPr lang="zh-CN" altLang="en-US" sz="2800" b="1"/>
              <a:t>表示。通常根据图的顶点偶对将图分为有向图和无向图。</a:t>
            </a:r>
          </a:p>
          <a:p>
            <a:pPr marL="0" indent="0">
              <a:lnSpc>
                <a:spcPct val="110000"/>
              </a:lnSpc>
              <a:buNone/>
            </a:pPr>
            <a:r>
              <a:rPr lang="zh-CN" altLang="en-US" b="1">
                <a:solidFill>
                  <a:schemeClr val="hlink"/>
                </a:solidFill>
              </a:rPr>
              <a:t>      </a:t>
            </a:r>
            <a:r>
              <a:rPr lang="zh-CN" altLang="en-US" b="1">
                <a:solidFill>
                  <a:schemeClr val="folHlink"/>
                </a:solidFill>
              </a:rPr>
              <a:t>有向图</a:t>
            </a:r>
            <a:r>
              <a:rPr lang="en-US" altLang="zh-CN" b="1"/>
              <a:t>(Digraph)</a:t>
            </a:r>
            <a:r>
              <a:rPr lang="zh-CN" altLang="en-US" b="1"/>
              <a:t>：</a:t>
            </a:r>
            <a:r>
              <a:rPr lang="zh-CN" altLang="en-US" sz="2800" b="1"/>
              <a:t> 若图</a:t>
            </a:r>
            <a:r>
              <a:rPr lang="en-US" altLang="zh-CN" sz="2800" b="1"/>
              <a:t>G</a:t>
            </a:r>
            <a:r>
              <a:rPr lang="zh-CN" altLang="en-US" sz="2800" b="1"/>
              <a:t>的关系集合</a:t>
            </a:r>
            <a:r>
              <a:rPr lang="en-US" altLang="zh-CN" sz="2800" b="1"/>
              <a:t>E(G)</a:t>
            </a:r>
            <a:r>
              <a:rPr lang="zh-CN" altLang="en-US" sz="2800" b="1"/>
              <a:t>中，顶点偶对</a:t>
            </a:r>
            <a:r>
              <a:rPr lang="en-US" altLang="zh-CN" sz="2800" b="1"/>
              <a:t>&lt;v,w&gt;</a:t>
            </a:r>
            <a:r>
              <a:rPr lang="zh-CN" altLang="en-US" sz="2800" b="1"/>
              <a:t>的</a:t>
            </a:r>
            <a:r>
              <a:rPr lang="en-US" altLang="zh-CN" sz="2800" b="1">
                <a:solidFill>
                  <a:schemeClr val="accent1"/>
                </a:solidFill>
              </a:rPr>
              <a:t>v</a:t>
            </a:r>
            <a:r>
              <a:rPr lang="zh-CN" altLang="en-US" sz="2800" b="1">
                <a:solidFill>
                  <a:schemeClr val="accent1"/>
                </a:solidFill>
              </a:rPr>
              <a:t>和</a:t>
            </a:r>
            <a:r>
              <a:rPr lang="en-US" altLang="zh-CN" sz="2800" b="1">
                <a:solidFill>
                  <a:schemeClr val="accent1"/>
                </a:solidFill>
              </a:rPr>
              <a:t>w</a:t>
            </a:r>
            <a:r>
              <a:rPr lang="zh-CN" altLang="en-US" sz="2800" b="1">
                <a:solidFill>
                  <a:schemeClr val="accent1"/>
                </a:solidFill>
              </a:rPr>
              <a:t>之间是</a:t>
            </a:r>
            <a:r>
              <a:rPr lang="zh-CN" altLang="en-US" sz="2800" b="1" u="sng">
                <a:solidFill>
                  <a:schemeClr val="accent1"/>
                </a:solidFill>
              </a:rPr>
              <a:t>有序</a:t>
            </a:r>
            <a:r>
              <a:rPr lang="zh-CN" altLang="en-US" sz="2800" b="1"/>
              <a:t>的，称图</a:t>
            </a:r>
            <a:r>
              <a:rPr lang="en-US" altLang="zh-CN" sz="2800" b="1"/>
              <a:t>G</a:t>
            </a:r>
            <a:r>
              <a:rPr lang="zh-CN" altLang="en-US" sz="2800" b="1"/>
              <a:t>是有向图。</a:t>
            </a:r>
          </a:p>
          <a:p>
            <a:pPr marL="0" indent="0">
              <a:lnSpc>
                <a:spcPct val="110000"/>
              </a:lnSpc>
              <a:buNone/>
            </a:pPr>
            <a:r>
              <a:rPr lang="zh-CN" altLang="en-US" sz="2800" b="1"/>
              <a:t>      在有向图中，若 </a:t>
            </a:r>
            <a:r>
              <a:rPr lang="en-US" altLang="zh-CN" sz="2800" b="1"/>
              <a:t>&lt;v,w&gt;</a:t>
            </a:r>
            <a:r>
              <a:rPr lang="en-US" altLang="zh-CN" sz="2800" b="1">
                <a:latin typeface="楷体_GB2312" pitchFamily="49" charset="-122"/>
                <a:ea typeface="楷体_GB2312" pitchFamily="49" charset="-122"/>
                <a:sym typeface="Symbol" pitchFamily="2" charset="2"/>
              </a:rPr>
              <a:t></a:t>
            </a:r>
            <a:r>
              <a:rPr lang="en-US" altLang="zh-CN" sz="2800" b="1"/>
              <a:t>E(G) </a:t>
            </a:r>
            <a:r>
              <a:rPr lang="zh-CN" altLang="en-US" sz="2800" b="1"/>
              <a:t>，表示从顶点</a:t>
            </a:r>
            <a:r>
              <a:rPr lang="en-US" altLang="zh-CN" sz="2800" b="1"/>
              <a:t>v</a:t>
            </a:r>
            <a:r>
              <a:rPr lang="zh-CN" altLang="en-US" sz="2800" b="1"/>
              <a:t>到顶点</a:t>
            </a:r>
            <a:r>
              <a:rPr lang="en-US" altLang="zh-CN" sz="2800" b="1"/>
              <a:t>w</a:t>
            </a:r>
            <a:r>
              <a:rPr lang="zh-CN" altLang="en-US" sz="2800" b="1"/>
              <a:t>有一条</a:t>
            </a:r>
            <a:r>
              <a:rPr lang="zh-CN" altLang="en-US" sz="2800" b="1">
                <a:solidFill>
                  <a:schemeClr val="folHlink"/>
                </a:solidFill>
              </a:rPr>
              <a:t>弧</a:t>
            </a:r>
            <a:r>
              <a:rPr lang="zh-CN" altLang="en-US" sz="2800" b="1"/>
              <a:t>。 其中：</a:t>
            </a:r>
            <a:r>
              <a:rPr lang="en-US" altLang="zh-CN" sz="2800" b="1"/>
              <a:t>v</a:t>
            </a:r>
            <a:r>
              <a:rPr lang="zh-CN" altLang="en-US" sz="2800" b="1"/>
              <a:t>称为</a:t>
            </a:r>
            <a:r>
              <a:rPr lang="zh-CN" altLang="en-US" sz="2800" b="1">
                <a:solidFill>
                  <a:schemeClr val="folHlink"/>
                </a:solidFill>
              </a:rPr>
              <a:t>弧尾</a:t>
            </a:r>
            <a:r>
              <a:rPr lang="en-US" altLang="zh-CN" sz="2800" b="1"/>
              <a:t>(tail)</a:t>
            </a:r>
            <a:r>
              <a:rPr lang="zh-CN" altLang="en-US" sz="2800" b="1"/>
              <a:t>或</a:t>
            </a:r>
            <a:r>
              <a:rPr lang="zh-CN" altLang="en-US" sz="2800" b="1">
                <a:solidFill>
                  <a:schemeClr val="folHlink"/>
                </a:solidFill>
              </a:rPr>
              <a:t>始点</a:t>
            </a:r>
            <a:r>
              <a:rPr lang="en-US" altLang="zh-CN" sz="2800" b="1"/>
              <a:t>(initial</a:t>
            </a:r>
            <a:r>
              <a:rPr lang="en-US" altLang="zh-CN" sz="2800" b="1">
                <a:solidFill>
                  <a:schemeClr val="folHlink"/>
                </a:solidFill>
              </a:rPr>
              <a:t> </a:t>
            </a:r>
            <a:r>
              <a:rPr lang="en-US" altLang="zh-CN" sz="2800" b="1"/>
              <a:t>node)</a:t>
            </a:r>
            <a:r>
              <a:rPr lang="zh-CN" altLang="en-US" sz="2800" b="1"/>
              <a:t>，</a:t>
            </a:r>
            <a:r>
              <a:rPr lang="en-US" altLang="zh-CN" sz="2800" b="1"/>
              <a:t>w</a:t>
            </a:r>
            <a:r>
              <a:rPr lang="zh-CN" altLang="en-US" sz="2800" b="1"/>
              <a:t>称为</a:t>
            </a:r>
            <a:r>
              <a:rPr lang="zh-CN" altLang="en-US" sz="2800" b="1">
                <a:solidFill>
                  <a:schemeClr val="folHlink"/>
                </a:solidFill>
              </a:rPr>
              <a:t>弧头</a:t>
            </a:r>
            <a:r>
              <a:rPr lang="en-US" altLang="zh-CN" sz="2800" b="1"/>
              <a:t>(head)</a:t>
            </a:r>
            <a:r>
              <a:rPr lang="zh-CN" altLang="en-US" sz="2800" b="1"/>
              <a:t>或</a:t>
            </a:r>
            <a:r>
              <a:rPr lang="zh-CN" altLang="en-US" sz="2800" b="1">
                <a:solidFill>
                  <a:schemeClr val="folHlink"/>
                </a:solidFill>
              </a:rPr>
              <a:t>终点</a:t>
            </a:r>
            <a:r>
              <a:rPr lang="en-US" altLang="zh-CN" sz="2800" b="1"/>
              <a:t>(terminal node)</a:t>
            </a:r>
            <a:r>
              <a:rPr lang="en-US" altLang="zh-CN" sz="2800" b="1">
                <a:solidFill>
                  <a:schemeClr val="hlink"/>
                </a:solidFill>
              </a:rPr>
              <a:t> </a:t>
            </a:r>
            <a:r>
              <a:rPr lang="zh-CN" altLang="en-US" sz="2800" b="1"/>
              <a:t>。</a:t>
            </a:r>
          </a:p>
          <a:p>
            <a:pPr marL="0" indent="0">
              <a:lnSpc>
                <a:spcPct val="110000"/>
              </a:lnSpc>
              <a:buNone/>
            </a:pPr>
            <a:r>
              <a:rPr lang="zh-CN" altLang="en-US" b="1">
                <a:solidFill>
                  <a:schemeClr val="hlink"/>
                </a:solidFill>
              </a:rPr>
              <a:t>      </a:t>
            </a:r>
            <a:r>
              <a:rPr lang="zh-CN" altLang="en-US" b="1">
                <a:solidFill>
                  <a:schemeClr val="folHlink"/>
                </a:solidFill>
              </a:rPr>
              <a:t>无向图</a:t>
            </a:r>
            <a:r>
              <a:rPr lang="en-US" altLang="zh-CN" b="1">
                <a:solidFill>
                  <a:schemeClr val="folHlink"/>
                </a:solidFill>
              </a:rPr>
              <a:t>(Undigraph)</a:t>
            </a:r>
            <a:r>
              <a:rPr lang="zh-CN" altLang="en-US" b="1"/>
              <a:t>：</a:t>
            </a:r>
            <a:r>
              <a:rPr lang="zh-CN" altLang="en-US" sz="2800" b="1"/>
              <a:t> 若图</a:t>
            </a:r>
            <a:r>
              <a:rPr lang="en-US" altLang="zh-CN" sz="2800" b="1"/>
              <a:t>G</a:t>
            </a:r>
            <a:r>
              <a:rPr lang="zh-CN" altLang="en-US" sz="2800" b="1"/>
              <a:t>的关系集合</a:t>
            </a:r>
            <a:r>
              <a:rPr lang="en-US" altLang="zh-CN" sz="2800" b="1"/>
              <a:t>E(G)</a:t>
            </a:r>
            <a:r>
              <a:rPr lang="zh-CN" altLang="en-US" sz="2800" b="1"/>
              <a:t>中，顶点偶对</a:t>
            </a:r>
            <a:r>
              <a:rPr lang="en-US" altLang="zh-CN" sz="2800" b="1"/>
              <a:t>&lt;v,w&gt;</a:t>
            </a:r>
            <a:r>
              <a:rPr lang="zh-CN" altLang="en-US" sz="2800" b="1"/>
              <a:t>的</a:t>
            </a:r>
            <a:r>
              <a:rPr lang="en-US" altLang="zh-CN" sz="2800" b="1">
                <a:solidFill>
                  <a:schemeClr val="accent1"/>
                </a:solidFill>
              </a:rPr>
              <a:t>v</a:t>
            </a:r>
            <a:r>
              <a:rPr lang="zh-CN" altLang="en-US" sz="2800" b="1">
                <a:solidFill>
                  <a:schemeClr val="accent1"/>
                </a:solidFill>
              </a:rPr>
              <a:t>和</a:t>
            </a:r>
            <a:r>
              <a:rPr lang="en-US" altLang="zh-CN" sz="2800" b="1">
                <a:solidFill>
                  <a:schemeClr val="accent1"/>
                </a:solidFill>
              </a:rPr>
              <a:t>w</a:t>
            </a:r>
            <a:r>
              <a:rPr lang="zh-CN" altLang="en-US" sz="2800" b="1">
                <a:solidFill>
                  <a:schemeClr val="accent1"/>
                </a:solidFill>
              </a:rPr>
              <a:t>之间是</a:t>
            </a:r>
            <a:r>
              <a:rPr lang="zh-CN" altLang="en-US" sz="2800" b="1" u="sng">
                <a:solidFill>
                  <a:schemeClr val="accent1"/>
                </a:solidFill>
              </a:rPr>
              <a:t>无序</a:t>
            </a:r>
            <a:r>
              <a:rPr lang="zh-CN" altLang="en-US" sz="2800" b="1"/>
              <a:t>的，称图</a:t>
            </a:r>
            <a:r>
              <a:rPr lang="en-US" altLang="zh-CN" sz="2800" b="1"/>
              <a:t>G</a:t>
            </a:r>
            <a:r>
              <a:rPr lang="zh-CN" altLang="en-US" sz="2800" b="1"/>
              <a:t>是无向图。       </a:t>
            </a:r>
            <a:endParaRPr lang="zh-CN" altLang="en-US" sz="2800"/>
          </a:p>
        </p:txBody>
      </p:sp>
    </p:spTree>
    <p:extLst>
      <p:ext uri="{BB962C8B-B14F-4D97-AF65-F5344CB8AC3E}">
        <p14:creationId xmlns:p14="http://schemas.microsoft.com/office/powerpoint/2010/main" val="422958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29072757-CAB9-C141-9329-711574288303}"/>
              </a:ext>
            </a:extLst>
          </p:cNvPr>
          <p:cNvSpPr>
            <a:spLocks noGrp="1" noChangeArrowheads="1"/>
          </p:cNvSpPr>
          <p:nvPr>
            <p:ph type="body" idx="1"/>
          </p:nvPr>
        </p:nvSpPr>
        <p:spPr>
          <a:xfrm>
            <a:off x="1676401" y="368301"/>
            <a:ext cx="8812213" cy="5148263"/>
          </a:xfrm>
        </p:spPr>
        <p:txBody>
          <a:bodyPr/>
          <a:lstStyle/>
          <a:p>
            <a:pPr marL="0" indent="0">
              <a:lnSpc>
                <a:spcPct val="110000"/>
              </a:lnSpc>
              <a:buNone/>
            </a:pPr>
            <a:r>
              <a:rPr lang="zh-CN" altLang="en-US" sz="2800" b="1"/>
              <a:t>        利用上述的存储结构描述，可方便地实现图的基本操作。</a:t>
            </a:r>
            <a:endParaRPr lang="zh-CN" altLang="en-US" sz="2800" b="1">
              <a:solidFill>
                <a:schemeClr val="folHlink"/>
              </a:solidFill>
            </a:endParaRPr>
          </a:p>
          <a:p>
            <a:pPr marL="0" indent="0">
              <a:lnSpc>
                <a:spcPct val="110000"/>
              </a:lnSpc>
              <a:buNone/>
            </a:pPr>
            <a:r>
              <a:rPr lang="en-US" altLang="zh-CN" sz="3600" b="1">
                <a:solidFill>
                  <a:schemeClr val="folHlink"/>
                </a:solidFill>
              </a:rPr>
              <a:t>(1)  </a:t>
            </a:r>
            <a:r>
              <a:rPr lang="zh-CN" altLang="en-US" sz="3600" b="1">
                <a:solidFill>
                  <a:schemeClr val="folHlink"/>
                </a:solidFill>
              </a:rPr>
              <a:t>图的创建</a:t>
            </a:r>
          </a:p>
          <a:p>
            <a:pPr marL="0" indent="0">
              <a:lnSpc>
                <a:spcPct val="110000"/>
              </a:lnSpc>
              <a:buNone/>
            </a:pPr>
            <a:r>
              <a:rPr lang="en-US" altLang="zh-CN" sz="2800" b="1"/>
              <a:t>ALGraph *Create_Graph(ALGraph * G)</a:t>
            </a:r>
          </a:p>
          <a:p>
            <a:pPr marL="355600" lvl="1" indent="0">
              <a:lnSpc>
                <a:spcPct val="110000"/>
              </a:lnSpc>
              <a:buNone/>
            </a:pPr>
            <a:r>
              <a:rPr lang="en-US" altLang="zh-CN" b="1"/>
              <a:t>{   printf(“</a:t>
            </a:r>
            <a:r>
              <a:rPr lang="zh-CN" altLang="en-US" b="1"/>
              <a:t>请输入图的种类标志：”</a:t>
            </a:r>
            <a:r>
              <a:rPr lang="en-US" altLang="zh-CN" b="1"/>
              <a:t>) ;</a:t>
            </a:r>
          </a:p>
          <a:p>
            <a:pPr marL="723900" lvl="2" indent="0">
              <a:lnSpc>
                <a:spcPct val="110000"/>
              </a:lnSpc>
              <a:buNone/>
            </a:pPr>
            <a:r>
              <a:rPr lang="en-US" altLang="zh-CN" sz="2800" b="1"/>
              <a:t>scanf(“%d”, &amp;G-&gt;kind) ;</a:t>
            </a:r>
          </a:p>
          <a:p>
            <a:pPr marL="723900" lvl="2" indent="0">
              <a:lnSpc>
                <a:spcPct val="110000"/>
              </a:lnSpc>
              <a:buNone/>
            </a:pPr>
            <a:r>
              <a:rPr lang="en-US" altLang="zh-CN" sz="2800" b="1"/>
              <a:t>G-&gt;vexnum=0 ;       </a:t>
            </a:r>
            <a:r>
              <a:rPr lang="en-US" altLang="zh-CN" b="1"/>
              <a:t>/*  </a:t>
            </a:r>
            <a:r>
              <a:rPr lang="zh-CN" altLang="en-US" b="1"/>
              <a:t>初始化顶点个数  *</a:t>
            </a:r>
            <a:r>
              <a:rPr lang="en-US" altLang="zh-CN" b="1"/>
              <a:t>/</a:t>
            </a:r>
          </a:p>
          <a:p>
            <a:pPr marL="723900" lvl="2" indent="0">
              <a:lnSpc>
                <a:spcPct val="110000"/>
              </a:lnSpc>
              <a:buNone/>
            </a:pPr>
            <a:r>
              <a:rPr lang="en-US" altLang="zh-CN" sz="2800" b="1"/>
              <a:t>return(G) ; </a:t>
            </a:r>
          </a:p>
          <a:p>
            <a:pPr marL="355600" lvl="1" indent="0">
              <a:lnSpc>
                <a:spcPct val="110000"/>
              </a:lnSpc>
              <a:buNone/>
            </a:pPr>
            <a:r>
              <a:rPr lang="en-US" altLang="zh-CN" b="1"/>
              <a:t>}</a:t>
            </a:r>
          </a:p>
        </p:txBody>
      </p:sp>
    </p:spTree>
    <p:extLst>
      <p:ext uri="{BB962C8B-B14F-4D97-AF65-F5344CB8AC3E}">
        <p14:creationId xmlns:p14="http://schemas.microsoft.com/office/powerpoint/2010/main" val="3084871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97C62E8B-A73A-4342-B111-92505C448225}"/>
              </a:ext>
            </a:extLst>
          </p:cNvPr>
          <p:cNvSpPr>
            <a:spLocks noChangeArrowheads="1"/>
          </p:cNvSpPr>
          <p:nvPr/>
        </p:nvSpPr>
        <p:spPr bwMode="auto">
          <a:xfrm>
            <a:off x="1676400" y="225425"/>
            <a:ext cx="8839200" cy="565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32559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7131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70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27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84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3200" b="1">
                <a:solidFill>
                  <a:srgbClr val="FFFF00"/>
                </a:solidFill>
              </a:rPr>
              <a:t>(2)  </a:t>
            </a:r>
            <a:r>
              <a:rPr lang="zh-CN" altLang="en-US" sz="3200" b="1">
                <a:solidFill>
                  <a:srgbClr val="FFFF00"/>
                </a:solidFill>
              </a:rPr>
              <a:t>图的顶点定位</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图的顶点定位实际上是确定一个顶点在</a:t>
            </a:r>
            <a:r>
              <a:rPr lang="en-US" altLang="zh-CN" sz="2800" b="1">
                <a:solidFill>
                  <a:srgbClr val="FFFFFF"/>
                </a:solidFill>
              </a:rPr>
              <a:t>AdjList</a:t>
            </a:r>
            <a:r>
              <a:rPr lang="zh-CN" altLang="en-US" sz="2800" b="1">
                <a:solidFill>
                  <a:srgbClr val="FFFFFF"/>
                </a:solidFill>
              </a:rPr>
              <a:t>数组中的某个元素的</a:t>
            </a:r>
            <a:r>
              <a:rPr lang="en-US" altLang="zh-CN" sz="2800" b="1">
                <a:solidFill>
                  <a:srgbClr val="FFFFFF"/>
                </a:solidFill>
              </a:rPr>
              <a:t>data</a:t>
            </a:r>
            <a:r>
              <a:rPr lang="zh-CN" altLang="en-US" sz="2800" b="1">
                <a:solidFill>
                  <a:srgbClr val="FFFFFF"/>
                </a:solidFill>
              </a:rPr>
              <a:t>域内容。</a:t>
            </a:r>
          </a:p>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算法实现</a:t>
            </a:r>
            <a:r>
              <a:rPr lang="zh-CN" altLang="en-US" sz="3200" b="1">
                <a:solidFill>
                  <a:srgbClr val="FFFFFF"/>
                </a:solidFill>
              </a:rPr>
              <a:t>：</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int  LocateVex(ALGraph *G , VexType *vp)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int  k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for (k=0 ; k&lt;G-&gt;vexnum ; k++)</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if (G-&gt;AdjList[k].data==*vp)  return(k)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return(-1) ;     </a:t>
            </a:r>
            <a:r>
              <a:rPr lang="en-US" altLang="zh-CN" b="1">
                <a:solidFill>
                  <a:srgbClr val="FFFFFF"/>
                </a:solidFill>
              </a:rPr>
              <a:t>/*  </a:t>
            </a:r>
            <a:r>
              <a:rPr lang="zh-CN" altLang="en-US" b="1">
                <a:solidFill>
                  <a:srgbClr val="FFFFFF"/>
                </a:solidFill>
              </a:rPr>
              <a:t>图中无此顶点  *</a:t>
            </a:r>
            <a:r>
              <a:rPr lang="en-US" altLang="zh-CN" b="1">
                <a:solidFill>
                  <a:srgbClr val="FFFFFF"/>
                </a:solidFill>
              </a:rPr>
              <a:t>/</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2601158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B4FDBFB1-C292-7E49-A316-9804CD60551E}"/>
              </a:ext>
            </a:extLst>
          </p:cNvPr>
          <p:cNvSpPr>
            <a:spLocks noChangeArrowheads="1"/>
          </p:cNvSpPr>
          <p:nvPr/>
        </p:nvSpPr>
        <p:spPr bwMode="auto">
          <a:xfrm>
            <a:off x="1676400" y="304800"/>
            <a:ext cx="8839200" cy="614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3240088"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72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44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16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688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en-US" altLang="zh-CN" sz="3200" b="1">
                <a:solidFill>
                  <a:srgbClr val="FFFF00"/>
                </a:solidFill>
              </a:rPr>
              <a:t>(3)  </a:t>
            </a:r>
            <a:r>
              <a:rPr lang="zh-CN" altLang="en-US" sz="3200" b="1">
                <a:solidFill>
                  <a:srgbClr val="FFFF00"/>
                </a:solidFill>
              </a:rPr>
              <a:t>向图中增加顶点</a:t>
            </a:r>
          </a:p>
          <a:p>
            <a:pPr eaLnBrk="1" fontAlgn="base" hangingPunct="1">
              <a:lnSpc>
                <a:spcPct val="110000"/>
              </a:lnSpc>
              <a:spcBef>
                <a:spcPct val="20000"/>
              </a:spcBef>
              <a:spcAft>
                <a:spcPct val="0"/>
              </a:spcAft>
            </a:pPr>
            <a:r>
              <a:rPr lang="zh-CN" altLang="en-US" b="1">
                <a:solidFill>
                  <a:srgbClr val="FFFFFF"/>
                </a:solidFill>
              </a:rPr>
              <a:t>       </a:t>
            </a:r>
            <a:r>
              <a:rPr lang="zh-CN" altLang="en-US" sz="2800" b="1">
                <a:solidFill>
                  <a:srgbClr val="FFFFFF"/>
                </a:solidFill>
              </a:rPr>
              <a:t>向图中增加一个顶点的操作，在</a:t>
            </a:r>
            <a:r>
              <a:rPr lang="en-US" altLang="zh-CN" sz="2800" b="1">
                <a:solidFill>
                  <a:srgbClr val="FFFFFF"/>
                </a:solidFill>
              </a:rPr>
              <a:t>AdjList</a:t>
            </a:r>
            <a:r>
              <a:rPr lang="zh-CN" altLang="en-US" sz="2800" b="1">
                <a:solidFill>
                  <a:srgbClr val="FFFFFF"/>
                </a:solidFill>
              </a:rPr>
              <a:t>数组的末尾增加一个数据元素。</a:t>
            </a:r>
          </a:p>
          <a:p>
            <a:pPr eaLnBrk="1" fontAlgn="base" hangingPunct="1">
              <a:lnSpc>
                <a:spcPct val="110000"/>
              </a:lnSpc>
              <a:spcBef>
                <a:spcPct val="20000"/>
              </a:spcBef>
              <a:spcAft>
                <a:spcPct val="0"/>
              </a:spcAft>
            </a:pPr>
            <a:r>
              <a:rPr lang="zh-CN" altLang="en-US" sz="3200" b="1">
                <a:solidFill>
                  <a:srgbClr val="FFFF00"/>
                </a:solidFill>
              </a:rPr>
              <a:t>算法实现</a:t>
            </a:r>
            <a:r>
              <a:rPr lang="zh-CN" altLang="en-US" sz="3200" b="1">
                <a:solidFill>
                  <a:srgbClr val="FFFFFF"/>
                </a:solidFill>
              </a:rPr>
              <a:t>：</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int  AddVertex(ALGraph *G , VexType *vp)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int  k , j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(G-&gt;vexnum&gt;=MAX_VEX)</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printf(“Vertex Overflow !\n”) ;  return(-1) ;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(LocateVex(G , vp)!=-1)</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printf(“Vertex has existed !\n”) ; return(-1) ;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G-&gt;AdjList[G-&gt;vexnum].data=*vp ;</a:t>
            </a:r>
          </a:p>
        </p:txBody>
      </p:sp>
    </p:spTree>
    <p:extLst>
      <p:ext uri="{BB962C8B-B14F-4D97-AF65-F5344CB8AC3E}">
        <p14:creationId xmlns:p14="http://schemas.microsoft.com/office/powerpoint/2010/main" val="582297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88E2B33C-30F2-C34A-A5D3-03DDB96CCEF1}"/>
              </a:ext>
            </a:extLst>
          </p:cNvPr>
          <p:cNvSpPr>
            <a:spLocks noChangeArrowheads="1"/>
          </p:cNvSpPr>
          <p:nvPr/>
        </p:nvSpPr>
        <p:spPr bwMode="auto">
          <a:xfrm>
            <a:off x="1676400" y="188914"/>
            <a:ext cx="8839200" cy="648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3240088"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72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44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16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68888"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G-&gt;AdjList[G-&gt;vexnum].degree=0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G-&gt;AdjList[G-&gt;vexnum].firstarc=NULL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k=++G-&gt;vexnum ;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return(k) ;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a:p>
            <a:pPr eaLnBrk="1" fontAlgn="base" hangingPunct="1">
              <a:lnSpc>
                <a:spcPct val="110000"/>
              </a:lnSpc>
              <a:spcBef>
                <a:spcPct val="20000"/>
              </a:spcBef>
              <a:spcAft>
                <a:spcPct val="0"/>
              </a:spcAft>
            </a:pPr>
            <a:r>
              <a:rPr lang="en-US" altLang="zh-CN" sz="3200" b="1">
                <a:solidFill>
                  <a:srgbClr val="FFFF00"/>
                </a:solidFill>
              </a:rPr>
              <a:t>(4)  </a:t>
            </a:r>
            <a:r>
              <a:rPr lang="zh-CN" altLang="en-US" sz="3200" b="1">
                <a:solidFill>
                  <a:srgbClr val="FFFF00"/>
                </a:solidFill>
              </a:rPr>
              <a:t>向图中增加一条弧</a:t>
            </a:r>
          </a:p>
          <a:p>
            <a:pPr eaLnBrk="1" fontAlgn="base" hangingPunct="1">
              <a:lnSpc>
                <a:spcPct val="110000"/>
              </a:lnSpc>
              <a:spcBef>
                <a:spcPct val="20000"/>
              </a:spcBef>
              <a:spcAft>
                <a:spcPct val="0"/>
              </a:spcAft>
            </a:pPr>
            <a:r>
              <a:rPr lang="zh-CN" altLang="en-US" b="1">
                <a:solidFill>
                  <a:srgbClr val="FFFFFF"/>
                </a:solidFill>
              </a:rPr>
              <a:t>       </a:t>
            </a:r>
            <a:r>
              <a:rPr lang="zh-CN" altLang="en-US" sz="2800" b="1">
                <a:solidFill>
                  <a:srgbClr val="FFFFFF"/>
                </a:solidFill>
              </a:rPr>
              <a:t>根据给定的弧或边所依附的顶点，修改单链表：无向图修改两个单链表；有向图修改一个单链表。</a:t>
            </a:r>
          </a:p>
          <a:p>
            <a:pPr eaLnBrk="1" fontAlgn="base" hangingPunct="1">
              <a:lnSpc>
                <a:spcPct val="110000"/>
              </a:lnSpc>
              <a:spcBef>
                <a:spcPct val="20000"/>
              </a:spcBef>
              <a:spcAft>
                <a:spcPct val="0"/>
              </a:spcAft>
            </a:pPr>
            <a:r>
              <a:rPr lang="zh-CN" altLang="en-US" sz="3200" b="1">
                <a:solidFill>
                  <a:srgbClr val="FFFF00"/>
                </a:solidFill>
              </a:rPr>
              <a:t>算法实现</a:t>
            </a:r>
            <a:r>
              <a:rPr lang="zh-CN" altLang="en-US" sz="3200" b="1">
                <a:solidFill>
                  <a:srgbClr val="FFFFFF"/>
                </a:solidFill>
              </a:rPr>
              <a:t>：</a:t>
            </a:r>
          </a:p>
          <a:p>
            <a:pPr eaLnBrk="1" fontAlgn="base" hangingPunct="1">
              <a:lnSpc>
                <a:spcPct val="110000"/>
              </a:lnSpc>
              <a:spcBef>
                <a:spcPct val="20000"/>
              </a:spcBef>
              <a:spcAft>
                <a:spcPct val="0"/>
              </a:spcAft>
            </a:pPr>
            <a:r>
              <a:rPr lang="en-US" altLang="zh-CN" sz="2800" b="1">
                <a:solidFill>
                  <a:srgbClr val="FFFFFF"/>
                </a:solidFill>
              </a:rPr>
              <a:t>int  AddArc(ALGraph *G , ArcType *arc) </a:t>
            </a:r>
          </a:p>
          <a:p>
            <a:pPr lvl="1" eaLnBrk="1" fontAlgn="base" hangingPunct="1">
              <a:lnSpc>
                <a:spcPct val="110000"/>
              </a:lnSpc>
              <a:spcBef>
                <a:spcPct val="20000"/>
              </a:spcBef>
              <a:spcAft>
                <a:spcPct val="0"/>
              </a:spcAft>
            </a:pPr>
            <a:r>
              <a:rPr lang="en-US" altLang="zh-CN" sz="2800" b="1">
                <a:solidFill>
                  <a:srgbClr val="FFFFFF"/>
                </a:solidFill>
              </a:rPr>
              <a:t>{  int  k , j ;</a:t>
            </a:r>
          </a:p>
          <a:p>
            <a:pPr lvl="2" eaLnBrk="1" fontAlgn="base" hangingPunct="1">
              <a:lnSpc>
                <a:spcPct val="110000"/>
              </a:lnSpc>
              <a:spcBef>
                <a:spcPct val="20000"/>
              </a:spcBef>
              <a:spcAft>
                <a:spcPct val="0"/>
              </a:spcAft>
            </a:pPr>
            <a:r>
              <a:rPr lang="en-US" altLang="zh-CN" sz="2800" b="1">
                <a:solidFill>
                  <a:srgbClr val="FFFFFF"/>
                </a:solidFill>
              </a:rPr>
              <a:t>LinkNode *p ,*q ;</a:t>
            </a:r>
          </a:p>
        </p:txBody>
      </p:sp>
    </p:spTree>
    <p:extLst>
      <p:ext uri="{BB962C8B-B14F-4D97-AF65-F5344CB8AC3E}">
        <p14:creationId xmlns:p14="http://schemas.microsoft.com/office/powerpoint/2010/main" val="1794237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81998050-6CB1-9044-A814-3F2E7DC209DB}"/>
              </a:ext>
            </a:extLst>
          </p:cNvPr>
          <p:cNvSpPr>
            <a:spLocks noChangeArrowheads="1"/>
          </p:cNvSpPr>
          <p:nvPr/>
        </p:nvSpPr>
        <p:spPr bwMode="auto">
          <a:xfrm>
            <a:off x="1676401" y="260350"/>
            <a:ext cx="8812213"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4013"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k=LocateVex(G , &amp;arc-&gt;vex1)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j=LocateVex(G , &amp;arc-&gt;vex2)  ;</a:t>
            </a:r>
          </a:p>
          <a:p>
            <a:pPr lvl="2" eaLnBrk="1" fontAlgn="base" hangingPunct="1">
              <a:lnSpc>
                <a:spcPct val="110000"/>
              </a:lnSpc>
              <a:spcBef>
                <a:spcPct val="10000"/>
              </a:spcBef>
              <a:spcAft>
                <a:spcPct val="0"/>
              </a:spcAft>
            </a:pPr>
            <a:r>
              <a:rPr lang="en-US" altLang="zh-CN" sz="2800" b="1">
                <a:solidFill>
                  <a:srgbClr val="FFFFFF"/>
                </a:solidFill>
              </a:rPr>
              <a:t>if (k==-1||j==-1) </a:t>
            </a:r>
          </a:p>
          <a:p>
            <a:pPr lvl="3" eaLnBrk="1" fontAlgn="base" hangingPunct="1">
              <a:lnSpc>
                <a:spcPct val="110000"/>
              </a:lnSpc>
              <a:spcBef>
                <a:spcPct val="10000"/>
              </a:spcBef>
              <a:spcAft>
                <a:spcPct val="0"/>
              </a:spcAft>
            </a:pPr>
            <a:r>
              <a:rPr lang="en-US" altLang="zh-CN" sz="2800" b="1">
                <a:solidFill>
                  <a:srgbClr val="FFFFFF"/>
                </a:solidFill>
              </a:rPr>
              <a:t>{  printf(“Arc’s Vertex do not existed !\n”) ; </a:t>
            </a:r>
          </a:p>
          <a:p>
            <a:pPr lvl="4" eaLnBrk="1" fontAlgn="base" hangingPunct="1">
              <a:lnSpc>
                <a:spcPct val="110000"/>
              </a:lnSpc>
              <a:spcBef>
                <a:spcPct val="10000"/>
              </a:spcBef>
              <a:spcAft>
                <a:spcPct val="0"/>
              </a:spcAft>
            </a:pPr>
            <a:r>
              <a:rPr lang="en-US" altLang="zh-CN" sz="2800" b="1">
                <a:solidFill>
                  <a:srgbClr val="FFFFFF"/>
                </a:solidFill>
              </a:rPr>
              <a:t>return(-1) ; </a:t>
            </a:r>
          </a:p>
          <a:p>
            <a:pPr lvl="3" eaLnBrk="1" fontAlgn="base" hangingPunct="1">
              <a:lnSpc>
                <a:spcPct val="110000"/>
              </a:lnSpc>
              <a:spcBef>
                <a:spcPct val="10000"/>
              </a:spcBef>
              <a:spcAft>
                <a:spcPct val="0"/>
              </a:spcAft>
            </a:pPr>
            <a:r>
              <a:rPr lang="en-US" altLang="zh-CN" sz="2800" b="1">
                <a:solidFill>
                  <a:srgbClr val="FFFFFF"/>
                </a:solidFill>
              </a:rPr>
              <a:t>}</a:t>
            </a:r>
          </a:p>
          <a:p>
            <a:pPr lvl="2" eaLnBrk="1" fontAlgn="base" hangingPunct="1">
              <a:lnSpc>
                <a:spcPct val="110000"/>
              </a:lnSpc>
              <a:spcBef>
                <a:spcPct val="10000"/>
              </a:spcBef>
              <a:spcAft>
                <a:spcPct val="0"/>
              </a:spcAft>
            </a:pPr>
            <a:r>
              <a:rPr lang="en-US" altLang="zh-CN" sz="2800" b="1">
                <a:solidFill>
                  <a:srgbClr val="FFFFFF"/>
                </a:solidFill>
              </a:rPr>
              <a:t>p=(LinkNode *)malloc(sizeof(LinkNode)) ;</a:t>
            </a:r>
          </a:p>
          <a:p>
            <a:pPr lvl="2" eaLnBrk="1" fontAlgn="base" hangingPunct="1">
              <a:lnSpc>
                <a:spcPct val="110000"/>
              </a:lnSpc>
              <a:spcBef>
                <a:spcPct val="10000"/>
              </a:spcBef>
              <a:spcAft>
                <a:spcPct val="0"/>
              </a:spcAft>
            </a:pPr>
            <a:r>
              <a:rPr lang="en-US" altLang="zh-CN" sz="2800" b="1">
                <a:solidFill>
                  <a:srgbClr val="FFFFFF"/>
                </a:solidFill>
              </a:rPr>
              <a:t>p-&gt;adjvex=arc-&gt;vex1 ; p-&gt;info=arc-&gt;info ;</a:t>
            </a:r>
          </a:p>
          <a:p>
            <a:pPr lvl="2" eaLnBrk="1" fontAlgn="base" hangingPunct="1">
              <a:lnSpc>
                <a:spcPct val="110000"/>
              </a:lnSpc>
              <a:spcBef>
                <a:spcPct val="10000"/>
              </a:spcBef>
              <a:spcAft>
                <a:spcPct val="0"/>
              </a:spcAft>
            </a:pPr>
            <a:r>
              <a:rPr lang="en-US" altLang="zh-CN" sz="2800" b="1">
                <a:solidFill>
                  <a:srgbClr val="FFFFFF"/>
                </a:solidFill>
              </a:rPr>
              <a:t>p-&gt;nextarc=NULL ;</a:t>
            </a:r>
            <a:r>
              <a:rPr lang="en-US" altLang="zh-CN" b="1">
                <a:solidFill>
                  <a:srgbClr val="FFFFFF"/>
                </a:solidFill>
              </a:rPr>
              <a:t>   /*  </a:t>
            </a:r>
            <a:r>
              <a:rPr lang="zh-CN" altLang="en-US" b="1">
                <a:solidFill>
                  <a:srgbClr val="FFFFFF"/>
                </a:solidFill>
              </a:rPr>
              <a:t>边的起始表结点赋值   *</a:t>
            </a:r>
            <a:r>
              <a:rPr lang="en-US" altLang="zh-CN" b="1">
                <a:solidFill>
                  <a:srgbClr val="FFFFFF"/>
                </a:solidFill>
              </a:rPr>
              <a:t>/</a:t>
            </a:r>
          </a:p>
          <a:p>
            <a:pPr lvl="2" eaLnBrk="1" fontAlgn="base" hangingPunct="1">
              <a:lnSpc>
                <a:spcPct val="110000"/>
              </a:lnSpc>
              <a:spcBef>
                <a:spcPct val="10000"/>
              </a:spcBef>
              <a:spcAft>
                <a:spcPct val="0"/>
              </a:spcAft>
            </a:pPr>
            <a:r>
              <a:rPr lang="en-US" altLang="zh-CN" sz="2800" b="1">
                <a:solidFill>
                  <a:srgbClr val="FFFFFF"/>
                </a:solidFill>
              </a:rPr>
              <a:t>q=(LinkNode *)malloc(sizeof(LinkNode)) ;</a:t>
            </a:r>
          </a:p>
          <a:p>
            <a:pPr lvl="2" eaLnBrk="1" fontAlgn="base" hangingPunct="1">
              <a:lnSpc>
                <a:spcPct val="110000"/>
              </a:lnSpc>
              <a:spcBef>
                <a:spcPct val="10000"/>
              </a:spcBef>
              <a:spcAft>
                <a:spcPct val="0"/>
              </a:spcAft>
            </a:pPr>
            <a:r>
              <a:rPr lang="en-US" altLang="zh-CN" sz="2800" b="1">
                <a:solidFill>
                  <a:srgbClr val="FFFFFF"/>
                </a:solidFill>
              </a:rPr>
              <a:t>q-&gt;adjvex=arc-&gt;vex2 ; q-&gt;info=arc-&gt;info ;</a:t>
            </a:r>
          </a:p>
          <a:p>
            <a:pPr lvl="2" eaLnBrk="1" fontAlgn="base" hangingPunct="1">
              <a:lnSpc>
                <a:spcPct val="110000"/>
              </a:lnSpc>
              <a:spcBef>
                <a:spcPct val="10000"/>
              </a:spcBef>
              <a:spcAft>
                <a:spcPct val="0"/>
              </a:spcAft>
            </a:pPr>
            <a:r>
              <a:rPr lang="en-US" altLang="zh-CN" sz="2800" b="1">
                <a:solidFill>
                  <a:srgbClr val="FFFFFF"/>
                </a:solidFill>
              </a:rPr>
              <a:t>q-&gt;nextarc=NULL ;</a:t>
            </a:r>
            <a:r>
              <a:rPr lang="en-US" altLang="zh-CN" b="1">
                <a:solidFill>
                  <a:srgbClr val="FFFFFF"/>
                </a:solidFill>
              </a:rPr>
              <a:t>   /*  </a:t>
            </a:r>
            <a:r>
              <a:rPr lang="zh-CN" altLang="en-US" b="1">
                <a:solidFill>
                  <a:srgbClr val="FFFFFF"/>
                </a:solidFill>
              </a:rPr>
              <a:t>边的末尾表结点赋值   *</a:t>
            </a:r>
            <a:r>
              <a:rPr lang="en-US" altLang="zh-CN" b="1">
                <a:solidFill>
                  <a:srgbClr val="FFFFFF"/>
                </a:solidFill>
              </a:rPr>
              <a:t>/</a:t>
            </a:r>
            <a:endParaRPr lang="en-US" altLang="zh-CN" sz="2800" b="1">
              <a:solidFill>
                <a:srgbClr val="FFFFFF"/>
              </a:solidFill>
            </a:endParaRPr>
          </a:p>
        </p:txBody>
      </p:sp>
    </p:spTree>
    <p:extLst>
      <p:ext uri="{BB962C8B-B14F-4D97-AF65-F5344CB8AC3E}">
        <p14:creationId xmlns:p14="http://schemas.microsoft.com/office/powerpoint/2010/main" val="40022344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559F4FCD-5EB0-F144-B832-CCA66035A674}"/>
              </a:ext>
            </a:extLst>
          </p:cNvPr>
          <p:cNvSpPr>
            <a:spLocks noChangeArrowheads="1"/>
          </p:cNvSpPr>
          <p:nvPr/>
        </p:nvSpPr>
        <p:spPr bwMode="auto">
          <a:xfrm>
            <a:off x="1676401" y="220664"/>
            <a:ext cx="8812213" cy="64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90000"/>
              </a:lnSpc>
              <a:spcBef>
                <a:spcPct val="20000"/>
              </a:spcBef>
              <a:spcAft>
                <a:spcPct val="0"/>
              </a:spcAft>
              <a:buClr>
                <a:srgbClr val="3366FF"/>
              </a:buClr>
              <a:buSzPct val="80000"/>
            </a:pPr>
            <a:r>
              <a:rPr lang="en-US" altLang="zh-CN" sz="2800" b="1">
                <a:solidFill>
                  <a:srgbClr val="FFFFFF"/>
                </a:solidFill>
              </a:rPr>
              <a:t>if (G-&gt;kind==AG||G-&gt;kind==WAG) </a:t>
            </a:r>
          </a:p>
          <a:p>
            <a:pPr lvl="3" eaLnBrk="1" fontAlgn="base" hangingPunct="1">
              <a:lnSpc>
                <a:spcPct val="90000"/>
              </a:lnSpc>
              <a:spcBef>
                <a:spcPct val="20000"/>
              </a:spcBef>
              <a:spcAft>
                <a:spcPct val="0"/>
              </a:spcAft>
              <a:buClr>
                <a:srgbClr val="3366FF"/>
              </a:buClr>
              <a:buSzPct val="80000"/>
            </a:pPr>
            <a:r>
              <a:rPr lang="en-US" altLang="zh-CN" sz="2800" b="1">
                <a:solidFill>
                  <a:srgbClr val="FFFFFF"/>
                </a:solidFill>
              </a:rPr>
              <a:t>{  q-&gt;nextarc=G-&gt;adjlist[k].firstarc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G-&gt;adjlist[k].firstarc=q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p-&gt;nextarc=G-&gt;adjlist[j].firstarc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G-&gt;adjlist[j].firstarc=p ;</a:t>
            </a:r>
          </a:p>
          <a:p>
            <a:pPr lvl="3" eaLnBrk="1" fontAlgn="base" hangingPunct="1">
              <a:lnSpc>
                <a:spcPct val="90000"/>
              </a:lnSpc>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是无向图</a:t>
            </a:r>
            <a:r>
              <a:rPr lang="en-US" altLang="zh-CN" b="1">
                <a:solidFill>
                  <a:srgbClr val="FFFFFF"/>
                </a:solidFill>
              </a:rPr>
              <a:t>, </a:t>
            </a:r>
            <a:r>
              <a:rPr lang="zh-CN" altLang="en-US" b="1">
                <a:solidFill>
                  <a:srgbClr val="FFFFFF"/>
                </a:solidFill>
              </a:rPr>
              <a:t>用头插入法插入到两个单链表  *</a:t>
            </a:r>
            <a:r>
              <a:rPr lang="en-US" altLang="zh-CN" b="1">
                <a:solidFill>
                  <a:srgbClr val="FFFFFF"/>
                </a:solidFill>
              </a:rPr>
              <a:t>/</a:t>
            </a:r>
          </a:p>
          <a:p>
            <a:pPr lvl="2" eaLnBrk="1" fontAlgn="base" hangingPunct="1">
              <a:lnSpc>
                <a:spcPct val="90000"/>
              </a:lnSpc>
              <a:spcBef>
                <a:spcPct val="20000"/>
              </a:spcBef>
              <a:spcAft>
                <a:spcPct val="0"/>
              </a:spcAft>
              <a:buClr>
                <a:srgbClr val="3366FF"/>
              </a:buClr>
              <a:buSzPct val="80000"/>
            </a:pPr>
            <a:r>
              <a:rPr lang="en-US" altLang="zh-CN" sz="2800" b="1">
                <a:solidFill>
                  <a:srgbClr val="FFFFFF"/>
                </a:solidFill>
              </a:rPr>
              <a:t>else       </a:t>
            </a:r>
            <a:r>
              <a:rPr lang="en-US" altLang="zh-CN" b="1">
                <a:solidFill>
                  <a:srgbClr val="FFFFFF"/>
                </a:solidFill>
              </a:rPr>
              <a:t>/*  </a:t>
            </a:r>
            <a:r>
              <a:rPr lang="zh-CN" altLang="en-US" b="1">
                <a:solidFill>
                  <a:srgbClr val="FFFFFF"/>
                </a:solidFill>
              </a:rPr>
              <a:t>建立有向图的邻接链表</a:t>
            </a:r>
            <a:r>
              <a:rPr lang="en-US" altLang="zh-CN" b="1">
                <a:solidFill>
                  <a:srgbClr val="FFFFFF"/>
                </a:solidFill>
              </a:rPr>
              <a:t>, </a:t>
            </a:r>
            <a:r>
              <a:rPr lang="zh-CN" altLang="en-US" b="1">
                <a:solidFill>
                  <a:srgbClr val="FFFFFF"/>
                </a:solidFill>
              </a:rPr>
              <a:t>用头插入法  *</a:t>
            </a:r>
            <a:r>
              <a:rPr lang="en-US" altLang="zh-CN" b="1">
                <a:solidFill>
                  <a:srgbClr val="FFFFFF"/>
                </a:solidFill>
              </a:rPr>
              <a:t>/</a:t>
            </a:r>
            <a:endParaRPr lang="en-US" altLang="zh-CN" sz="2800" b="1">
              <a:solidFill>
                <a:srgbClr val="FFFFFF"/>
              </a:solidFill>
            </a:endParaRPr>
          </a:p>
          <a:p>
            <a:pPr lvl="3" eaLnBrk="1" fontAlgn="base" hangingPunct="1">
              <a:lnSpc>
                <a:spcPct val="90000"/>
              </a:lnSpc>
              <a:spcBef>
                <a:spcPct val="20000"/>
              </a:spcBef>
              <a:spcAft>
                <a:spcPct val="0"/>
              </a:spcAft>
              <a:buClr>
                <a:srgbClr val="3366FF"/>
              </a:buClr>
              <a:buSzPct val="80000"/>
            </a:pPr>
            <a:r>
              <a:rPr lang="en-US" altLang="zh-CN" sz="2800" b="1">
                <a:solidFill>
                  <a:srgbClr val="FFFFFF"/>
                </a:solidFill>
              </a:rPr>
              <a:t>{  q-&gt;nextarc=G-&gt;adjlist[k].firstarc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G-&gt;adjlist[k].firstarc=q ;  </a:t>
            </a:r>
            <a:r>
              <a:rPr lang="en-US" altLang="zh-CN" b="1">
                <a:solidFill>
                  <a:srgbClr val="FFFFFF"/>
                </a:solidFill>
              </a:rPr>
              <a:t>/*  </a:t>
            </a:r>
            <a:r>
              <a:rPr lang="zh-CN" altLang="en-US" b="1">
                <a:solidFill>
                  <a:srgbClr val="FFFFFF"/>
                </a:solidFill>
              </a:rPr>
              <a:t>建立正邻接链表用 *</a:t>
            </a:r>
            <a:r>
              <a:rPr lang="en-US" altLang="zh-CN" b="1">
                <a:solidFill>
                  <a:srgbClr val="FFFFFF"/>
                </a:solidFill>
              </a:rPr>
              <a:t>/</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//q-&gt;nextarc=G-&gt;adjlist[j].firstarc ;</a:t>
            </a:r>
          </a:p>
          <a:p>
            <a:pPr lvl="4" eaLnBrk="1" fontAlgn="base" hangingPunct="1">
              <a:lnSpc>
                <a:spcPct val="90000"/>
              </a:lnSpc>
              <a:spcBef>
                <a:spcPct val="20000"/>
              </a:spcBef>
              <a:spcAft>
                <a:spcPct val="0"/>
              </a:spcAft>
              <a:buClr>
                <a:srgbClr val="3366FF"/>
              </a:buClr>
              <a:buSzPct val="80000"/>
            </a:pPr>
            <a:r>
              <a:rPr lang="en-US" altLang="zh-CN" sz="2800" b="1">
                <a:solidFill>
                  <a:srgbClr val="FFFFFF"/>
                </a:solidFill>
              </a:rPr>
              <a:t>//G-&gt;adjlist[j].firstarc=q ;  </a:t>
            </a:r>
            <a:r>
              <a:rPr lang="en-US" altLang="zh-CN" b="1">
                <a:solidFill>
                  <a:srgbClr val="FFFFFF"/>
                </a:solidFill>
              </a:rPr>
              <a:t>/* </a:t>
            </a:r>
            <a:r>
              <a:rPr lang="zh-CN" altLang="en-US" b="1">
                <a:solidFill>
                  <a:srgbClr val="FFFFFF"/>
                </a:solidFill>
              </a:rPr>
              <a:t>建立逆邻接链表用 *</a:t>
            </a:r>
            <a:r>
              <a:rPr lang="en-US" altLang="zh-CN" b="1">
                <a:solidFill>
                  <a:srgbClr val="FFFFFF"/>
                </a:solidFill>
              </a:rPr>
              <a:t>/</a:t>
            </a:r>
          </a:p>
          <a:p>
            <a:pPr lvl="3" eaLnBrk="1" fontAlgn="base" hangingPunct="1">
              <a:lnSpc>
                <a:spcPct val="90000"/>
              </a:lnSpc>
              <a:spcBef>
                <a:spcPct val="20000"/>
              </a:spcBef>
              <a:spcAft>
                <a:spcPct val="0"/>
              </a:spcAft>
              <a:buClr>
                <a:srgbClr val="3366FF"/>
              </a:buClr>
              <a:buSzPct val="80000"/>
            </a:pPr>
            <a:r>
              <a:rPr lang="en-US" altLang="zh-CN" sz="2800" b="1">
                <a:solidFill>
                  <a:srgbClr val="FFFFFF"/>
                </a:solidFill>
              </a:rPr>
              <a:t>}</a:t>
            </a:r>
          </a:p>
          <a:p>
            <a:pPr lvl="2" eaLnBrk="1" fontAlgn="base" hangingPunct="1">
              <a:lnSpc>
                <a:spcPct val="90000"/>
              </a:lnSpc>
              <a:spcBef>
                <a:spcPct val="20000"/>
              </a:spcBef>
              <a:spcAft>
                <a:spcPct val="0"/>
              </a:spcAft>
              <a:buClr>
                <a:srgbClr val="3366FF"/>
              </a:buClr>
              <a:buSzPct val="80000"/>
            </a:pPr>
            <a:r>
              <a:rPr lang="en-US" altLang="zh-CN" sz="2800" b="1">
                <a:solidFill>
                  <a:srgbClr val="FFFFFF"/>
                </a:solidFill>
              </a:rPr>
              <a:t>return(1);</a:t>
            </a:r>
          </a:p>
          <a:p>
            <a:pPr lvl="1" eaLnBrk="1" fontAlgn="base" hangingPunct="1">
              <a:lnSpc>
                <a:spcPct val="90000"/>
              </a:lnSpc>
              <a:spcBef>
                <a:spcPct val="2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1793772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50ABA2BD-D2C6-4149-A893-7CED8D987CB8}"/>
              </a:ext>
            </a:extLst>
          </p:cNvPr>
          <p:cNvSpPr>
            <a:spLocks noGrp="1" noChangeArrowheads="1"/>
          </p:cNvSpPr>
          <p:nvPr>
            <p:ph type="title"/>
          </p:nvPr>
        </p:nvSpPr>
        <p:spPr>
          <a:xfrm>
            <a:off x="2625725" y="290513"/>
            <a:ext cx="5486400" cy="762000"/>
          </a:xfrm>
        </p:spPr>
        <p:txBody>
          <a:bodyPr/>
          <a:lstStyle/>
          <a:p>
            <a:r>
              <a:rPr lang="en-US" altLang="zh-CN" b="1">
                <a:latin typeface="Times New Roman" panose="02020603050405020304" pitchFamily="18" charset="0"/>
              </a:rPr>
              <a:t>7.2.3</a:t>
            </a:r>
            <a:r>
              <a:rPr lang="en-US" altLang="zh-CN" b="1"/>
              <a:t>  </a:t>
            </a:r>
            <a:r>
              <a:rPr lang="zh-CN" altLang="en-US" b="1">
                <a:ea typeface="楷体_GB2312" pitchFamily="49" charset="-122"/>
              </a:rPr>
              <a:t>十字链表法</a:t>
            </a:r>
          </a:p>
        </p:txBody>
      </p:sp>
      <p:sp>
        <p:nvSpPr>
          <p:cNvPr id="572419" name="Rectangle 3">
            <a:extLst>
              <a:ext uri="{FF2B5EF4-FFF2-40B4-BE49-F238E27FC236}">
                <a16:creationId xmlns:a16="http://schemas.microsoft.com/office/drawing/2014/main" id="{6A45B081-9BF3-FB4D-9D15-30F05B8F7913}"/>
              </a:ext>
            </a:extLst>
          </p:cNvPr>
          <p:cNvSpPr>
            <a:spLocks noGrp="1" noChangeArrowheads="1"/>
          </p:cNvSpPr>
          <p:nvPr>
            <p:ph type="body" idx="1"/>
          </p:nvPr>
        </p:nvSpPr>
        <p:spPr>
          <a:xfrm>
            <a:off x="1676401" y="1206500"/>
            <a:ext cx="8812213" cy="3517900"/>
          </a:xfrm>
        </p:spPr>
        <p:txBody>
          <a:bodyPr/>
          <a:lstStyle/>
          <a:p>
            <a:pPr marL="0" indent="0">
              <a:lnSpc>
                <a:spcPct val="110000"/>
              </a:lnSpc>
              <a:buNone/>
            </a:pPr>
            <a:r>
              <a:rPr lang="zh-CN" altLang="en-US" b="1">
                <a:solidFill>
                  <a:schemeClr val="hlink"/>
                </a:solidFill>
              </a:rPr>
              <a:t>       </a:t>
            </a:r>
            <a:r>
              <a:rPr lang="zh-CN" altLang="en-US" b="1">
                <a:solidFill>
                  <a:schemeClr val="folHlink"/>
                </a:solidFill>
              </a:rPr>
              <a:t>十字链表</a:t>
            </a:r>
            <a:r>
              <a:rPr lang="en-US" altLang="zh-CN" b="1"/>
              <a:t>(Orthogonal List)</a:t>
            </a:r>
            <a:r>
              <a:rPr lang="zh-CN" altLang="en-US" sz="2800" b="1"/>
              <a:t>是有向图的另一种链式存储结构，是将有向图的正邻接表和逆邻接表结合起来得到的一种链表。</a:t>
            </a:r>
          </a:p>
          <a:p>
            <a:pPr marL="0" indent="0">
              <a:lnSpc>
                <a:spcPct val="110000"/>
              </a:lnSpc>
              <a:buNone/>
            </a:pPr>
            <a:r>
              <a:rPr lang="zh-CN" altLang="en-US" sz="2800" b="1"/>
              <a:t>        在这种结构中，每条弧的弧头结点和弧尾结点都存放在链表中，并将</a:t>
            </a:r>
            <a:r>
              <a:rPr lang="zh-CN" altLang="en-US" sz="2800" b="1">
                <a:solidFill>
                  <a:schemeClr val="folHlink"/>
                </a:solidFill>
              </a:rPr>
              <a:t>弧结点</a:t>
            </a:r>
            <a:r>
              <a:rPr lang="zh-CN" altLang="en-US" sz="2800" b="1"/>
              <a:t>分别组织到</a:t>
            </a:r>
            <a:r>
              <a:rPr lang="zh-CN" altLang="en-US" sz="2800" b="1" u="sng">
                <a:solidFill>
                  <a:schemeClr val="accent1"/>
                </a:solidFill>
              </a:rPr>
              <a:t>以弧尾结点为头</a:t>
            </a:r>
            <a:r>
              <a:rPr lang="en-US" altLang="zh-CN" sz="2800" b="1" u="sng">
                <a:solidFill>
                  <a:schemeClr val="accent1"/>
                </a:solidFill>
              </a:rPr>
              <a:t>(</a:t>
            </a:r>
            <a:r>
              <a:rPr lang="zh-CN" altLang="en-US" sz="2800" b="1" u="sng">
                <a:solidFill>
                  <a:schemeClr val="accent1"/>
                </a:solidFill>
              </a:rPr>
              <a:t>顶点</a:t>
            </a:r>
            <a:r>
              <a:rPr lang="en-US" altLang="zh-CN" sz="2800" b="1" u="sng">
                <a:solidFill>
                  <a:schemeClr val="accent1"/>
                </a:solidFill>
              </a:rPr>
              <a:t>)</a:t>
            </a:r>
            <a:r>
              <a:rPr lang="zh-CN" altLang="en-US" sz="2800" b="1" u="sng">
                <a:solidFill>
                  <a:schemeClr val="accent1"/>
                </a:solidFill>
              </a:rPr>
              <a:t>结点</a:t>
            </a:r>
            <a:r>
              <a:rPr lang="zh-CN" altLang="en-US" sz="2800" b="1"/>
              <a:t>和</a:t>
            </a:r>
            <a:r>
              <a:rPr lang="zh-CN" altLang="en-US" sz="2800" b="1" u="sng">
                <a:solidFill>
                  <a:schemeClr val="accent1"/>
                </a:solidFill>
              </a:rPr>
              <a:t>以弧头结点为头</a:t>
            </a:r>
            <a:r>
              <a:rPr lang="en-US" altLang="zh-CN" sz="2800" b="1" u="sng">
                <a:solidFill>
                  <a:schemeClr val="accent1"/>
                </a:solidFill>
              </a:rPr>
              <a:t>(</a:t>
            </a:r>
            <a:r>
              <a:rPr lang="zh-CN" altLang="en-US" sz="2800" b="1" u="sng">
                <a:solidFill>
                  <a:schemeClr val="accent1"/>
                </a:solidFill>
              </a:rPr>
              <a:t>顶点</a:t>
            </a:r>
            <a:r>
              <a:rPr lang="en-US" altLang="zh-CN" sz="2800" b="1" u="sng">
                <a:solidFill>
                  <a:schemeClr val="accent1"/>
                </a:solidFill>
              </a:rPr>
              <a:t>)</a:t>
            </a:r>
            <a:r>
              <a:rPr lang="zh-CN" altLang="en-US" sz="2800" b="1" u="sng">
                <a:solidFill>
                  <a:schemeClr val="accent1"/>
                </a:solidFill>
              </a:rPr>
              <a:t>结点</a:t>
            </a:r>
            <a:r>
              <a:rPr lang="zh-CN" altLang="en-US" sz="2800" b="1"/>
              <a:t>的链表中。这种结构的结点逻辑结构如图</a:t>
            </a:r>
            <a:r>
              <a:rPr lang="en-US" altLang="zh-CN" sz="2800" b="1"/>
              <a:t>7-12</a:t>
            </a:r>
            <a:r>
              <a:rPr lang="zh-CN" altLang="en-US" sz="2800" b="1"/>
              <a:t>所示。</a:t>
            </a:r>
          </a:p>
        </p:txBody>
      </p:sp>
      <p:grpSp>
        <p:nvGrpSpPr>
          <p:cNvPr id="572420" name="Group 4">
            <a:extLst>
              <a:ext uri="{FF2B5EF4-FFF2-40B4-BE49-F238E27FC236}">
                <a16:creationId xmlns:a16="http://schemas.microsoft.com/office/drawing/2014/main" id="{040FC3B1-FBD3-9E4B-8DF7-22AC2D4882EA}"/>
              </a:ext>
            </a:extLst>
          </p:cNvPr>
          <p:cNvGrpSpPr>
            <a:grpSpLocks/>
          </p:cNvGrpSpPr>
          <p:nvPr/>
        </p:nvGrpSpPr>
        <p:grpSpPr bwMode="auto">
          <a:xfrm>
            <a:off x="2209801" y="5084764"/>
            <a:ext cx="7731125" cy="1525587"/>
            <a:chOff x="432" y="2159"/>
            <a:chExt cx="4870" cy="961"/>
          </a:xfrm>
        </p:grpSpPr>
        <p:grpSp>
          <p:nvGrpSpPr>
            <p:cNvPr id="572421" name="Group 5">
              <a:extLst>
                <a:ext uri="{FF2B5EF4-FFF2-40B4-BE49-F238E27FC236}">
                  <a16:creationId xmlns:a16="http://schemas.microsoft.com/office/drawing/2014/main" id="{C0476168-E458-AE4B-8A12-DAE5F2F45D95}"/>
                </a:ext>
              </a:extLst>
            </p:cNvPr>
            <p:cNvGrpSpPr>
              <a:grpSpLocks/>
            </p:cNvGrpSpPr>
            <p:nvPr/>
          </p:nvGrpSpPr>
          <p:grpSpPr bwMode="auto">
            <a:xfrm>
              <a:off x="2400" y="2159"/>
              <a:ext cx="2902" cy="592"/>
              <a:chOff x="672" y="1984"/>
              <a:chExt cx="2902" cy="592"/>
            </a:xfrm>
          </p:grpSpPr>
          <p:sp>
            <p:nvSpPr>
              <p:cNvPr id="572422" name="Text Box 6">
                <a:extLst>
                  <a:ext uri="{FF2B5EF4-FFF2-40B4-BE49-F238E27FC236}">
                    <a16:creationId xmlns:a16="http://schemas.microsoft.com/office/drawing/2014/main" id="{943E8213-A5B1-7245-8051-5857F8E534E9}"/>
                  </a:ext>
                </a:extLst>
              </p:cNvPr>
              <p:cNvSpPr txBox="1">
                <a:spLocks noChangeArrowheads="1"/>
              </p:cNvSpPr>
              <p:nvPr/>
            </p:nvSpPr>
            <p:spPr bwMode="auto">
              <a:xfrm>
                <a:off x="1582" y="1984"/>
                <a:ext cx="77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0" fontAlgn="base" hangingPunct="0">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rPr>
                  <a:t>弧结点</a:t>
                </a:r>
              </a:p>
            </p:txBody>
          </p:sp>
          <p:grpSp>
            <p:nvGrpSpPr>
              <p:cNvPr id="572423" name="Group 7">
                <a:extLst>
                  <a:ext uri="{FF2B5EF4-FFF2-40B4-BE49-F238E27FC236}">
                    <a16:creationId xmlns:a16="http://schemas.microsoft.com/office/drawing/2014/main" id="{3E054684-FCAA-DD45-8CA3-CC04F82DE4DB}"/>
                  </a:ext>
                </a:extLst>
              </p:cNvPr>
              <p:cNvGrpSpPr>
                <a:grpSpLocks/>
              </p:cNvGrpSpPr>
              <p:nvPr/>
            </p:nvGrpSpPr>
            <p:grpSpPr bwMode="auto">
              <a:xfrm>
                <a:off x="672" y="2304"/>
                <a:ext cx="2902" cy="272"/>
                <a:chOff x="672" y="2304"/>
                <a:chExt cx="2902" cy="272"/>
              </a:xfrm>
            </p:grpSpPr>
            <p:sp>
              <p:nvSpPr>
                <p:cNvPr id="572424" name="Rectangle 8">
                  <a:extLst>
                    <a:ext uri="{FF2B5EF4-FFF2-40B4-BE49-F238E27FC236}">
                      <a16:creationId xmlns:a16="http://schemas.microsoft.com/office/drawing/2014/main" id="{39B60958-E389-E547-B73F-D1C957375443}"/>
                    </a:ext>
                  </a:extLst>
                </p:cNvPr>
                <p:cNvSpPr>
                  <a:spLocks noChangeArrowheads="1"/>
                </p:cNvSpPr>
                <p:nvPr/>
              </p:nvSpPr>
              <p:spPr bwMode="auto">
                <a:xfrm>
                  <a:off x="672" y="2304"/>
                  <a:ext cx="290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tailvex   headvex   info   hlink   tlink</a:t>
                  </a:r>
                </a:p>
              </p:txBody>
            </p:sp>
            <p:sp>
              <p:nvSpPr>
                <p:cNvPr id="572425" name="Line 9">
                  <a:extLst>
                    <a:ext uri="{FF2B5EF4-FFF2-40B4-BE49-F238E27FC236}">
                      <a16:creationId xmlns:a16="http://schemas.microsoft.com/office/drawing/2014/main" id="{91198EBE-1138-9B43-B487-AFF40B322538}"/>
                    </a:ext>
                  </a:extLst>
                </p:cNvPr>
                <p:cNvSpPr>
                  <a:spLocks noChangeShapeType="1"/>
                </p:cNvSpPr>
                <p:nvPr/>
              </p:nvSpPr>
              <p:spPr bwMode="auto">
                <a:xfrm>
                  <a:off x="1344" y="230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2426" name="Line 10">
                  <a:extLst>
                    <a:ext uri="{FF2B5EF4-FFF2-40B4-BE49-F238E27FC236}">
                      <a16:creationId xmlns:a16="http://schemas.microsoft.com/office/drawing/2014/main" id="{5D1956A3-F1DE-3A4E-994C-42EB25B7CF65}"/>
                    </a:ext>
                  </a:extLst>
                </p:cNvPr>
                <p:cNvSpPr>
                  <a:spLocks noChangeShapeType="1"/>
                </p:cNvSpPr>
                <p:nvPr/>
              </p:nvSpPr>
              <p:spPr bwMode="auto">
                <a:xfrm>
                  <a:off x="2136" y="230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2427" name="Line 11">
                  <a:extLst>
                    <a:ext uri="{FF2B5EF4-FFF2-40B4-BE49-F238E27FC236}">
                      <a16:creationId xmlns:a16="http://schemas.microsoft.com/office/drawing/2014/main" id="{844626B9-F210-0D41-9F3D-A7E7810D7E8B}"/>
                    </a:ext>
                  </a:extLst>
                </p:cNvPr>
                <p:cNvSpPr>
                  <a:spLocks noChangeShapeType="1"/>
                </p:cNvSpPr>
                <p:nvPr/>
              </p:nvSpPr>
              <p:spPr bwMode="auto">
                <a:xfrm>
                  <a:off x="2568" y="230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2428" name="Line 12">
                  <a:extLst>
                    <a:ext uri="{FF2B5EF4-FFF2-40B4-BE49-F238E27FC236}">
                      <a16:creationId xmlns:a16="http://schemas.microsoft.com/office/drawing/2014/main" id="{F1977A60-1CBD-A243-BB17-649E67F3EA02}"/>
                    </a:ext>
                  </a:extLst>
                </p:cNvPr>
                <p:cNvSpPr>
                  <a:spLocks noChangeShapeType="1"/>
                </p:cNvSpPr>
                <p:nvPr/>
              </p:nvSpPr>
              <p:spPr bwMode="auto">
                <a:xfrm>
                  <a:off x="3072" y="230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72429" name="Group 13">
              <a:extLst>
                <a:ext uri="{FF2B5EF4-FFF2-40B4-BE49-F238E27FC236}">
                  <a16:creationId xmlns:a16="http://schemas.microsoft.com/office/drawing/2014/main" id="{1EAC1A3E-835E-8C46-8885-E129D073CBCB}"/>
                </a:ext>
              </a:extLst>
            </p:cNvPr>
            <p:cNvGrpSpPr>
              <a:grpSpLocks/>
            </p:cNvGrpSpPr>
            <p:nvPr/>
          </p:nvGrpSpPr>
          <p:grpSpPr bwMode="auto">
            <a:xfrm>
              <a:off x="432" y="2167"/>
              <a:ext cx="1746" cy="592"/>
              <a:chOff x="3840" y="2080"/>
              <a:chExt cx="1746" cy="592"/>
            </a:xfrm>
          </p:grpSpPr>
          <p:sp>
            <p:nvSpPr>
              <p:cNvPr id="572430" name="Text Box 14">
                <a:extLst>
                  <a:ext uri="{FF2B5EF4-FFF2-40B4-BE49-F238E27FC236}">
                    <a16:creationId xmlns:a16="http://schemas.microsoft.com/office/drawing/2014/main" id="{9A506B84-0010-F84F-8761-6B33BFD7CB3F}"/>
                  </a:ext>
                </a:extLst>
              </p:cNvPr>
              <p:cNvSpPr txBox="1">
                <a:spLocks noChangeArrowheads="1"/>
              </p:cNvSpPr>
              <p:nvPr/>
            </p:nvSpPr>
            <p:spPr bwMode="auto">
              <a:xfrm>
                <a:off x="4156" y="2080"/>
                <a:ext cx="88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rPr>
                  <a:t>顶点结点</a:t>
                </a:r>
              </a:p>
            </p:txBody>
          </p:sp>
          <p:grpSp>
            <p:nvGrpSpPr>
              <p:cNvPr id="572431" name="Group 15">
                <a:extLst>
                  <a:ext uri="{FF2B5EF4-FFF2-40B4-BE49-F238E27FC236}">
                    <a16:creationId xmlns:a16="http://schemas.microsoft.com/office/drawing/2014/main" id="{685D13D3-25CF-354D-A14F-EE3EE4CDC482}"/>
                  </a:ext>
                </a:extLst>
              </p:cNvPr>
              <p:cNvGrpSpPr>
                <a:grpSpLocks/>
              </p:cNvGrpSpPr>
              <p:nvPr/>
            </p:nvGrpSpPr>
            <p:grpSpPr bwMode="auto">
              <a:xfrm>
                <a:off x="3840" y="2400"/>
                <a:ext cx="1746" cy="272"/>
                <a:chOff x="3840" y="2400"/>
                <a:chExt cx="1746" cy="272"/>
              </a:xfrm>
            </p:grpSpPr>
            <p:sp>
              <p:nvSpPr>
                <p:cNvPr id="572432" name="Rectangle 16">
                  <a:extLst>
                    <a:ext uri="{FF2B5EF4-FFF2-40B4-BE49-F238E27FC236}">
                      <a16:creationId xmlns:a16="http://schemas.microsoft.com/office/drawing/2014/main" id="{029DBE6B-FE9D-C94B-A8CE-9010DBA8CC9B}"/>
                    </a:ext>
                  </a:extLst>
                </p:cNvPr>
                <p:cNvSpPr>
                  <a:spLocks noChangeArrowheads="1"/>
                </p:cNvSpPr>
                <p:nvPr/>
              </p:nvSpPr>
              <p:spPr bwMode="auto">
                <a:xfrm>
                  <a:off x="3840" y="2400"/>
                  <a:ext cx="1746"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Data   firstin   firstout</a:t>
                  </a:r>
                </a:p>
              </p:txBody>
            </p:sp>
            <p:sp>
              <p:nvSpPr>
                <p:cNvPr id="572433" name="Line 17">
                  <a:extLst>
                    <a:ext uri="{FF2B5EF4-FFF2-40B4-BE49-F238E27FC236}">
                      <a16:creationId xmlns:a16="http://schemas.microsoft.com/office/drawing/2014/main" id="{CA2181B8-C722-5A41-93D0-276B95F5667A}"/>
                    </a:ext>
                  </a:extLst>
                </p:cNvPr>
                <p:cNvSpPr>
                  <a:spLocks noChangeShapeType="1"/>
                </p:cNvSpPr>
                <p:nvPr/>
              </p:nvSpPr>
              <p:spPr bwMode="auto">
                <a:xfrm>
                  <a:off x="4328" y="240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2434" name="Line 18">
                  <a:extLst>
                    <a:ext uri="{FF2B5EF4-FFF2-40B4-BE49-F238E27FC236}">
                      <a16:creationId xmlns:a16="http://schemas.microsoft.com/office/drawing/2014/main" id="{7BC91BAF-25F5-CE49-B565-7935B3D38C77}"/>
                    </a:ext>
                  </a:extLst>
                </p:cNvPr>
                <p:cNvSpPr>
                  <a:spLocks noChangeShapeType="1"/>
                </p:cNvSpPr>
                <p:nvPr/>
              </p:nvSpPr>
              <p:spPr bwMode="auto">
                <a:xfrm>
                  <a:off x="4944" y="240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72435" name="Rectangle 19">
              <a:extLst>
                <a:ext uri="{FF2B5EF4-FFF2-40B4-BE49-F238E27FC236}">
                  <a16:creationId xmlns:a16="http://schemas.microsoft.com/office/drawing/2014/main" id="{4A417FB7-A258-ED40-A554-EA571C54F30C}"/>
                </a:ext>
              </a:extLst>
            </p:cNvPr>
            <p:cNvSpPr>
              <a:spLocks noChangeArrowheads="1"/>
            </p:cNvSpPr>
            <p:nvPr/>
          </p:nvSpPr>
          <p:spPr bwMode="auto">
            <a:xfrm>
              <a:off x="1824" y="2871"/>
              <a:ext cx="199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7-12   </a:t>
              </a:r>
              <a:r>
                <a:rPr kumimoji="1" lang="zh-CN" altLang="en-US" sz="2000" b="1">
                  <a:solidFill>
                    <a:srgbClr val="FFFFFF"/>
                  </a:solidFill>
                  <a:latin typeface="Times New Roman" panose="02020603050405020304" pitchFamily="18" charset="0"/>
                  <a:ea typeface="宋体" panose="02010600030101010101" pitchFamily="2" charset="-122"/>
                </a:rPr>
                <a:t>十字链表结点结构</a:t>
              </a:r>
            </a:p>
          </p:txBody>
        </p:sp>
      </p:grpSp>
    </p:spTree>
    <p:extLst>
      <p:ext uri="{BB962C8B-B14F-4D97-AF65-F5344CB8AC3E}">
        <p14:creationId xmlns:p14="http://schemas.microsoft.com/office/powerpoint/2010/main" val="726255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48F3AF4B-EB61-6844-985D-F8FD182344BC}"/>
              </a:ext>
            </a:extLst>
          </p:cNvPr>
          <p:cNvSpPr>
            <a:spLocks noChangeArrowheads="1"/>
          </p:cNvSpPr>
          <p:nvPr/>
        </p:nvSpPr>
        <p:spPr bwMode="auto">
          <a:xfrm>
            <a:off x="1676401" y="252413"/>
            <a:ext cx="8812213" cy="540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a:t>
            </a:r>
            <a:r>
              <a:rPr lang="zh-CN" altLang="en-US" sz="2800" b="1">
                <a:solidFill>
                  <a:srgbClr val="FF0033"/>
                </a:solidFill>
              </a:rPr>
              <a:t> </a:t>
            </a:r>
            <a:r>
              <a:rPr lang="zh-CN" altLang="en-US" sz="2800" b="1">
                <a:solidFill>
                  <a:srgbClr val="FFFFFF"/>
                </a:solidFill>
              </a:rPr>
              <a:t> </a:t>
            </a:r>
            <a:r>
              <a:rPr lang="en-US" altLang="zh-CN" sz="2800" b="1">
                <a:solidFill>
                  <a:srgbClr val="FFFFFF"/>
                </a:solidFill>
              </a:rPr>
              <a:t>data</a:t>
            </a:r>
            <a:r>
              <a:rPr lang="zh-CN" altLang="en-US" sz="2800" b="1">
                <a:solidFill>
                  <a:srgbClr val="FFFFFF"/>
                </a:solidFill>
                <a:latin typeface="宋体" panose="02010600030101010101" pitchFamily="2" charset="-122"/>
              </a:rPr>
              <a:t>域：存储和顶点相关的信息；</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0033"/>
                </a:solidFill>
                <a:latin typeface="宋体" panose="02010600030101010101" pitchFamily="2" charset="-122"/>
              </a:rPr>
              <a:t> </a:t>
            </a:r>
            <a:r>
              <a:rPr lang="zh-CN" altLang="en-US" sz="2800" b="1">
                <a:solidFill>
                  <a:srgbClr val="FFFFFF"/>
                </a:solidFill>
                <a:latin typeface="宋体" panose="02010600030101010101" pitchFamily="2" charset="-122"/>
              </a:rPr>
              <a:t>指针域</a:t>
            </a:r>
            <a:r>
              <a:rPr lang="en-US" altLang="zh-CN" sz="2800" b="1">
                <a:solidFill>
                  <a:srgbClr val="FFFFFF"/>
                </a:solidFill>
              </a:rPr>
              <a:t>firstin</a:t>
            </a:r>
            <a:r>
              <a:rPr lang="zh-CN" altLang="en-US" sz="2800" b="1">
                <a:solidFill>
                  <a:srgbClr val="FFFFFF"/>
                </a:solidFill>
                <a:latin typeface="宋体" panose="02010600030101010101" pitchFamily="2" charset="-122"/>
              </a:rPr>
              <a:t>：指向</a:t>
            </a:r>
            <a:r>
              <a:rPr lang="zh-CN" altLang="en-US" sz="2800" b="1">
                <a:solidFill>
                  <a:srgbClr val="FFFF00"/>
                </a:solidFill>
                <a:latin typeface="宋体" panose="02010600030101010101" pitchFamily="2" charset="-122"/>
              </a:rPr>
              <a:t>以该顶点为弧头</a:t>
            </a:r>
            <a:r>
              <a:rPr lang="zh-CN" altLang="en-US" sz="2800" b="1">
                <a:solidFill>
                  <a:srgbClr val="FFFFFF"/>
                </a:solidFill>
                <a:latin typeface="宋体" panose="02010600030101010101" pitchFamily="2" charset="-122"/>
              </a:rPr>
              <a:t>的第一条弧所对应的弧结点；</a:t>
            </a:r>
          </a:p>
          <a:p>
            <a:pPr lvl="1" eaLnBrk="1" fontAlgn="base" hangingPunct="1">
              <a:lnSpc>
                <a:spcPct val="110000"/>
              </a:lnSpc>
              <a:spcBef>
                <a:spcPct val="20000"/>
              </a:spcBef>
              <a:spcAft>
                <a:spcPct val="0"/>
              </a:spcAft>
            </a:pPr>
            <a:r>
              <a:rPr lang="zh-CN" altLang="en-US" sz="2800" b="1">
                <a:solidFill>
                  <a:srgbClr val="FFFF00"/>
                </a:solidFill>
              </a:rPr>
              <a:t>◆ </a:t>
            </a:r>
            <a:r>
              <a:rPr lang="zh-CN" altLang="en-US" sz="2800" b="1">
                <a:solidFill>
                  <a:srgbClr val="FFFFFF"/>
                </a:solidFill>
              </a:rPr>
              <a:t>指针域</a:t>
            </a:r>
            <a:r>
              <a:rPr lang="en-US" altLang="zh-CN" sz="2800" b="1">
                <a:solidFill>
                  <a:srgbClr val="FFFFFF"/>
                </a:solidFill>
              </a:rPr>
              <a:t>firstout</a:t>
            </a:r>
            <a:r>
              <a:rPr lang="zh-CN" altLang="en-US" sz="2800" b="1">
                <a:solidFill>
                  <a:srgbClr val="FFFFFF"/>
                </a:solidFill>
              </a:rPr>
              <a:t>：指向</a:t>
            </a:r>
            <a:r>
              <a:rPr lang="zh-CN" altLang="en-US" sz="2800" b="1">
                <a:solidFill>
                  <a:srgbClr val="FFFF00"/>
                </a:solidFill>
              </a:rPr>
              <a:t>以该顶点为弧尾</a:t>
            </a:r>
            <a:r>
              <a:rPr lang="zh-CN" altLang="en-US" sz="2800" b="1">
                <a:solidFill>
                  <a:srgbClr val="FFFFFF"/>
                </a:solidFill>
              </a:rPr>
              <a:t>的第一条弧所对应的弧结点；</a:t>
            </a:r>
          </a:p>
          <a:p>
            <a:pPr lvl="1" eaLnBrk="1" fontAlgn="base" hangingPunct="1">
              <a:lnSpc>
                <a:spcPct val="110000"/>
              </a:lnSpc>
              <a:spcBef>
                <a:spcPct val="20000"/>
              </a:spcBef>
              <a:spcAft>
                <a:spcPct val="0"/>
              </a:spcAft>
            </a:pPr>
            <a:r>
              <a:rPr lang="zh-CN" altLang="en-US" sz="2800" b="1">
                <a:solidFill>
                  <a:srgbClr val="FFFF00"/>
                </a:solidFill>
              </a:rPr>
              <a:t>◆ </a:t>
            </a:r>
            <a:r>
              <a:rPr lang="zh-CN" altLang="en-US" sz="2800" b="1">
                <a:solidFill>
                  <a:srgbClr val="FFFFFF"/>
                </a:solidFill>
              </a:rPr>
              <a:t>尾域</a:t>
            </a:r>
            <a:r>
              <a:rPr lang="en-US" altLang="zh-CN" sz="2800" b="1">
                <a:solidFill>
                  <a:srgbClr val="FFFFFF"/>
                </a:solidFill>
              </a:rPr>
              <a:t>tailvex</a:t>
            </a:r>
            <a:r>
              <a:rPr lang="zh-CN" altLang="en-US" sz="2800" b="1">
                <a:solidFill>
                  <a:srgbClr val="FFFFFF"/>
                </a:solidFill>
              </a:rPr>
              <a:t>：指示弧尾顶点在图中的位置；</a:t>
            </a:r>
          </a:p>
          <a:p>
            <a:pPr lvl="1" eaLnBrk="1" fontAlgn="base" hangingPunct="1">
              <a:lnSpc>
                <a:spcPct val="110000"/>
              </a:lnSpc>
              <a:spcBef>
                <a:spcPct val="20000"/>
              </a:spcBef>
              <a:spcAft>
                <a:spcPct val="0"/>
              </a:spcAft>
            </a:pPr>
            <a:r>
              <a:rPr lang="zh-CN" altLang="en-US" sz="2800" b="1">
                <a:solidFill>
                  <a:srgbClr val="FFFF00"/>
                </a:solidFill>
              </a:rPr>
              <a:t>◆ </a:t>
            </a:r>
            <a:r>
              <a:rPr lang="zh-CN" altLang="en-US" sz="2800" b="1">
                <a:solidFill>
                  <a:srgbClr val="FFFFFF"/>
                </a:solidFill>
              </a:rPr>
              <a:t>头域</a:t>
            </a:r>
            <a:r>
              <a:rPr lang="en-US" altLang="zh-CN" sz="2800" b="1">
                <a:solidFill>
                  <a:srgbClr val="FFFFFF"/>
                </a:solidFill>
              </a:rPr>
              <a:t>headvex</a:t>
            </a:r>
            <a:r>
              <a:rPr lang="zh-CN" altLang="en-US" sz="2800" b="1">
                <a:solidFill>
                  <a:srgbClr val="FFFFFF"/>
                </a:solidFill>
              </a:rPr>
              <a:t>：指示弧头顶点在图中的位置；</a:t>
            </a:r>
          </a:p>
          <a:p>
            <a:pPr lvl="1" eaLnBrk="1" fontAlgn="base" hangingPunct="1">
              <a:lnSpc>
                <a:spcPct val="110000"/>
              </a:lnSpc>
              <a:spcBef>
                <a:spcPct val="20000"/>
              </a:spcBef>
              <a:spcAft>
                <a:spcPct val="0"/>
              </a:spcAft>
            </a:pPr>
            <a:r>
              <a:rPr lang="zh-CN" altLang="en-US" sz="2800" b="1">
                <a:solidFill>
                  <a:srgbClr val="FFFF00"/>
                </a:solidFill>
              </a:rPr>
              <a:t>◆ </a:t>
            </a:r>
            <a:r>
              <a:rPr lang="zh-CN" altLang="en-US" sz="2800" b="1">
                <a:solidFill>
                  <a:srgbClr val="FFFFFF"/>
                </a:solidFill>
              </a:rPr>
              <a:t>指针域</a:t>
            </a:r>
            <a:r>
              <a:rPr lang="en-US" altLang="zh-CN" sz="2800" b="1">
                <a:solidFill>
                  <a:srgbClr val="FFFFFF"/>
                </a:solidFill>
              </a:rPr>
              <a:t>hlink</a:t>
            </a:r>
            <a:r>
              <a:rPr lang="zh-CN" altLang="en-US" sz="2800" b="1">
                <a:solidFill>
                  <a:srgbClr val="FFFFFF"/>
                </a:solidFill>
              </a:rPr>
              <a:t>：指向弧头相同的下一条弧；</a:t>
            </a:r>
          </a:p>
          <a:p>
            <a:pPr lvl="1" eaLnBrk="1" fontAlgn="base" hangingPunct="1">
              <a:lnSpc>
                <a:spcPct val="110000"/>
              </a:lnSpc>
              <a:spcBef>
                <a:spcPct val="20000"/>
              </a:spcBef>
              <a:spcAft>
                <a:spcPct val="0"/>
              </a:spcAft>
            </a:pPr>
            <a:r>
              <a:rPr lang="zh-CN" altLang="en-US" sz="2800" b="1">
                <a:solidFill>
                  <a:srgbClr val="FFFF00"/>
                </a:solidFill>
              </a:rPr>
              <a:t>◆ </a:t>
            </a:r>
            <a:r>
              <a:rPr lang="zh-CN" altLang="en-US" sz="2800" b="1">
                <a:solidFill>
                  <a:srgbClr val="FFFFFF"/>
                </a:solidFill>
              </a:rPr>
              <a:t>指针域</a:t>
            </a:r>
            <a:r>
              <a:rPr lang="en-US" altLang="zh-CN" sz="2800" b="1">
                <a:solidFill>
                  <a:srgbClr val="FFFFFF"/>
                </a:solidFill>
              </a:rPr>
              <a:t>tlink</a:t>
            </a:r>
            <a:r>
              <a:rPr lang="zh-CN" altLang="en-US" sz="2800" b="1">
                <a:solidFill>
                  <a:srgbClr val="FFFFFF"/>
                </a:solidFill>
              </a:rPr>
              <a:t>：指向弧尾相同的下一条弧；</a:t>
            </a:r>
          </a:p>
          <a:p>
            <a:pPr lvl="1" eaLnBrk="1" fontAlgn="base" hangingPunct="1">
              <a:lnSpc>
                <a:spcPct val="110000"/>
              </a:lnSpc>
              <a:spcBef>
                <a:spcPct val="20000"/>
              </a:spcBef>
              <a:spcAft>
                <a:spcPct val="0"/>
              </a:spcAft>
            </a:pPr>
            <a:r>
              <a:rPr lang="zh-CN" altLang="en-US" sz="2800" b="1">
                <a:solidFill>
                  <a:srgbClr val="FFFF00"/>
                </a:solidFill>
              </a:rPr>
              <a:t>◆</a:t>
            </a:r>
            <a:r>
              <a:rPr lang="zh-CN" altLang="en-US" sz="2800" b="1">
                <a:solidFill>
                  <a:srgbClr val="FFFFFF"/>
                </a:solidFill>
              </a:rPr>
              <a:t> </a:t>
            </a:r>
            <a:r>
              <a:rPr lang="en-US" altLang="zh-CN" sz="2800" b="1">
                <a:solidFill>
                  <a:srgbClr val="FFFFFF"/>
                </a:solidFill>
              </a:rPr>
              <a:t>Info</a:t>
            </a:r>
            <a:r>
              <a:rPr lang="zh-CN" altLang="en-US" sz="2800" b="1">
                <a:solidFill>
                  <a:srgbClr val="FFFFFF"/>
                </a:solidFill>
              </a:rPr>
              <a:t>域：指向该弧的相关信息；</a:t>
            </a:r>
          </a:p>
        </p:txBody>
      </p:sp>
    </p:spTree>
    <p:extLst>
      <p:ext uri="{BB962C8B-B14F-4D97-AF65-F5344CB8AC3E}">
        <p14:creationId xmlns:p14="http://schemas.microsoft.com/office/powerpoint/2010/main" val="772004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55CA0AF2-1591-A243-A334-4E542BEA5FBC}"/>
              </a:ext>
            </a:extLst>
          </p:cNvPr>
          <p:cNvSpPr>
            <a:spLocks noGrp="1" noChangeArrowheads="1"/>
          </p:cNvSpPr>
          <p:nvPr>
            <p:ph type="body" idx="1"/>
          </p:nvPr>
        </p:nvSpPr>
        <p:spPr>
          <a:xfrm>
            <a:off x="1676401" y="260350"/>
            <a:ext cx="8812213" cy="6408738"/>
          </a:xfrm>
          <a:noFill/>
          <a:ln/>
        </p:spPr>
        <p:txBody>
          <a:bodyPr/>
          <a:lstStyle/>
          <a:p>
            <a:pPr marL="0" indent="0">
              <a:lnSpc>
                <a:spcPct val="110000"/>
              </a:lnSpc>
              <a:spcBef>
                <a:spcPct val="10000"/>
              </a:spcBef>
              <a:buNone/>
            </a:pPr>
            <a:r>
              <a:rPr lang="zh-CN" altLang="en-US" sz="3600" b="1">
                <a:solidFill>
                  <a:schemeClr val="tx2"/>
                </a:solidFill>
                <a:ea typeface="楷体_GB2312" pitchFamily="49" charset="-122"/>
              </a:rPr>
              <a:t>结点类型定义</a:t>
            </a:r>
            <a:endParaRPr lang="zh-CN" altLang="en-US" sz="2400">
              <a:ea typeface="楷体_GB2312" pitchFamily="49" charset="-122"/>
            </a:endParaRPr>
          </a:p>
          <a:p>
            <a:pPr marL="0" indent="0">
              <a:lnSpc>
                <a:spcPct val="110000"/>
              </a:lnSpc>
              <a:spcBef>
                <a:spcPct val="10000"/>
              </a:spcBef>
              <a:buNone/>
            </a:pPr>
            <a:r>
              <a:rPr lang="en-US" altLang="zh-CN" sz="2800" b="1"/>
              <a:t>#define INFINITY  MAX_VAL     </a:t>
            </a:r>
            <a:r>
              <a:rPr lang="en-US" altLang="zh-CN" sz="2400" b="1"/>
              <a:t>/* </a:t>
            </a:r>
            <a:r>
              <a:rPr lang="zh-CN" altLang="en-US" sz="2400" b="1"/>
              <a:t>最大值∞ *</a:t>
            </a:r>
            <a:r>
              <a:rPr lang="en-US" altLang="zh-CN" sz="2400" b="1"/>
              <a:t>/</a:t>
            </a:r>
          </a:p>
          <a:p>
            <a:pPr marL="0" indent="0">
              <a:lnSpc>
                <a:spcPct val="110000"/>
              </a:lnSpc>
              <a:spcBef>
                <a:spcPct val="10000"/>
              </a:spcBef>
              <a:buNone/>
            </a:pPr>
            <a:r>
              <a:rPr lang="en-US" altLang="zh-CN" sz="2800" b="1"/>
              <a:t>#define MAX_VEX  30     //</a:t>
            </a:r>
            <a:r>
              <a:rPr lang="en-US" altLang="zh-CN" sz="2400" b="1"/>
              <a:t>  </a:t>
            </a:r>
            <a:r>
              <a:rPr lang="zh-CN" altLang="en-US" sz="2400" b="1"/>
              <a:t>最大顶点数  </a:t>
            </a:r>
          </a:p>
          <a:p>
            <a:pPr marL="0" indent="0">
              <a:lnSpc>
                <a:spcPct val="110000"/>
              </a:lnSpc>
              <a:spcBef>
                <a:spcPct val="10000"/>
              </a:spcBef>
              <a:buNone/>
            </a:pPr>
            <a:r>
              <a:rPr lang="en-US" altLang="zh-CN" sz="2800" b="1"/>
              <a:t>typedef struct ArcNode</a:t>
            </a:r>
          </a:p>
          <a:p>
            <a:pPr marL="355600" lvl="1" indent="0">
              <a:lnSpc>
                <a:spcPct val="110000"/>
              </a:lnSpc>
              <a:spcBef>
                <a:spcPct val="10000"/>
              </a:spcBef>
              <a:buNone/>
            </a:pPr>
            <a:r>
              <a:rPr lang="en-US" altLang="zh-CN" b="1"/>
              <a:t>{   int  tailvex , headvex ;</a:t>
            </a:r>
            <a:r>
              <a:rPr lang="en-US" altLang="zh-CN" sz="2400" b="1"/>
              <a:t>   //  </a:t>
            </a:r>
            <a:r>
              <a:rPr lang="zh-CN" altLang="en-US" sz="2400" b="1"/>
              <a:t>尾结点和头结点在图中的位置</a:t>
            </a:r>
          </a:p>
          <a:p>
            <a:pPr marL="723900" lvl="2" indent="0">
              <a:lnSpc>
                <a:spcPct val="110000"/>
              </a:lnSpc>
              <a:spcBef>
                <a:spcPct val="10000"/>
              </a:spcBef>
              <a:buNone/>
            </a:pPr>
            <a:r>
              <a:rPr lang="en-US" altLang="zh-CN" sz="2800" b="1"/>
              <a:t>InfoType    info  ;</a:t>
            </a:r>
            <a:r>
              <a:rPr lang="en-US" altLang="zh-CN" b="1"/>
              <a:t>       // </a:t>
            </a:r>
            <a:r>
              <a:rPr lang="zh-CN" altLang="en-US" b="1"/>
              <a:t>与弧相关的信息</a:t>
            </a:r>
            <a:r>
              <a:rPr lang="en-US" altLang="zh-CN" b="1"/>
              <a:t>, </a:t>
            </a:r>
            <a:r>
              <a:rPr lang="zh-CN" altLang="en-US" b="1"/>
              <a:t>如权值</a:t>
            </a:r>
          </a:p>
          <a:p>
            <a:pPr marL="723900" lvl="2" indent="0">
              <a:lnSpc>
                <a:spcPct val="110000"/>
              </a:lnSpc>
              <a:spcBef>
                <a:spcPct val="10000"/>
              </a:spcBef>
              <a:buNone/>
            </a:pPr>
            <a:r>
              <a:rPr lang="en-US" altLang="zh-CN" sz="2800" b="1"/>
              <a:t>struct ArcNode  *hlink , *tlink ; </a:t>
            </a:r>
          </a:p>
          <a:p>
            <a:pPr marL="355600" lvl="1" indent="0">
              <a:lnSpc>
                <a:spcPct val="110000"/>
              </a:lnSpc>
              <a:spcBef>
                <a:spcPct val="10000"/>
              </a:spcBef>
              <a:buNone/>
            </a:pPr>
            <a:r>
              <a:rPr lang="en-US" altLang="zh-CN" b="1"/>
              <a:t>}ArcNode ;</a:t>
            </a:r>
            <a:r>
              <a:rPr lang="en-US" altLang="zh-CN" sz="2400" b="1"/>
              <a:t>    /*  </a:t>
            </a:r>
            <a:r>
              <a:rPr lang="zh-CN" altLang="en-US" sz="2400" b="1"/>
              <a:t>弧结点类型定义   *</a:t>
            </a:r>
            <a:r>
              <a:rPr lang="en-US" altLang="zh-CN" sz="2400" b="1"/>
              <a:t>/</a:t>
            </a:r>
          </a:p>
          <a:p>
            <a:pPr marL="0" indent="0">
              <a:lnSpc>
                <a:spcPct val="110000"/>
              </a:lnSpc>
              <a:spcBef>
                <a:spcPct val="10000"/>
              </a:spcBef>
              <a:buNone/>
            </a:pPr>
            <a:r>
              <a:rPr lang="en-US" altLang="zh-CN" sz="2800" b="1"/>
              <a:t>typedef struct VexNode</a:t>
            </a:r>
          </a:p>
          <a:p>
            <a:pPr marL="355600" lvl="1" indent="0">
              <a:lnSpc>
                <a:spcPct val="110000"/>
              </a:lnSpc>
              <a:spcBef>
                <a:spcPct val="10000"/>
              </a:spcBef>
              <a:buNone/>
            </a:pPr>
            <a:r>
              <a:rPr lang="en-US" altLang="zh-CN" b="1"/>
              <a:t>{  VexType  data;     </a:t>
            </a:r>
            <a:r>
              <a:rPr lang="en-US" altLang="zh-CN" sz="2400" b="1"/>
              <a:t>// </a:t>
            </a:r>
            <a:r>
              <a:rPr lang="zh-CN" altLang="en-US" sz="2400" b="1"/>
              <a:t>顶点信息</a:t>
            </a:r>
          </a:p>
          <a:p>
            <a:pPr marL="723900" lvl="2" indent="0">
              <a:lnSpc>
                <a:spcPct val="110000"/>
              </a:lnSpc>
              <a:spcBef>
                <a:spcPct val="10000"/>
              </a:spcBef>
              <a:buNone/>
            </a:pPr>
            <a:r>
              <a:rPr lang="en-US" altLang="zh-CN" sz="2800" b="1"/>
              <a:t>ArcNode  *firstin , *firstout ;</a:t>
            </a:r>
          </a:p>
          <a:p>
            <a:pPr marL="355600" lvl="1" indent="0">
              <a:lnSpc>
                <a:spcPct val="110000"/>
              </a:lnSpc>
              <a:spcBef>
                <a:spcPct val="10000"/>
              </a:spcBef>
              <a:buNone/>
            </a:pPr>
            <a:r>
              <a:rPr lang="en-US" altLang="zh-CN" b="1"/>
              <a:t>}VexNode ;</a:t>
            </a:r>
            <a:r>
              <a:rPr lang="en-US" altLang="zh-CN" sz="2400" b="1"/>
              <a:t>    /*  </a:t>
            </a:r>
            <a:r>
              <a:rPr lang="zh-CN" altLang="en-US" sz="2400" b="1"/>
              <a:t>顶点结点类型定义   *</a:t>
            </a:r>
            <a:r>
              <a:rPr lang="en-US" altLang="zh-CN" sz="2400" b="1"/>
              <a:t>/</a:t>
            </a:r>
          </a:p>
        </p:txBody>
      </p:sp>
    </p:spTree>
    <p:extLst>
      <p:ext uri="{BB962C8B-B14F-4D97-AF65-F5344CB8AC3E}">
        <p14:creationId xmlns:p14="http://schemas.microsoft.com/office/powerpoint/2010/main" val="2658826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99F97C31-DE2A-BB4E-9404-DD1F4C50493A}"/>
              </a:ext>
            </a:extLst>
          </p:cNvPr>
          <p:cNvSpPr>
            <a:spLocks noGrp="1" noChangeArrowheads="1"/>
          </p:cNvSpPr>
          <p:nvPr>
            <p:ph type="body" idx="1"/>
          </p:nvPr>
        </p:nvSpPr>
        <p:spPr>
          <a:xfrm>
            <a:off x="1676401" y="152400"/>
            <a:ext cx="8812213" cy="5221288"/>
          </a:xfrm>
        </p:spPr>
        <p:txBody>
          <a:bodyPr/>
          <a:lstStyle/>
          <a:p>
            <a:pPr marL="0" indent="0">
              <a:lnSpc>
                <a:spcPct val="110000"/>
              </a:lnSpc>
              <a:buNone/>
            </a:pPr>
            <a:r>
              <a:rPr lang="en-US" altLang="zh-CN" sz="2800" b="1"/>
              <a:t>typedef struct</a:t>
            </a:r>
          </a:p>
          <a:p>
            <a:pPr marL="355600" lvl="1" indent="0">
              <a:lnSpc>
                <a:spcPct val="110000"/>
              </a:lnSpc>
              <a:buNone/>
            </a:pPr>
            <a:r>
              <a:rPr lang="en-US" altLang="zh-CN" b="1"/>
              <a:t>{  int vexnum ;</a:t>
            </a:r>
          </a:p>
          <a:p>
            <a:pPr marL="723900" lvl="2" indent="0">
              <a:lnSpc>
                <a:spcPct val="110000"/>
              </a:lnSpc>
              <a:buNone/>
            </a:pPr>
            <a:r>
              <a:rPr lang="en-US" altLang="zh-CN" sz="2800" b="1"/>
              <a:t>VexNode  xlist[MAX_VEX] ;</a:t>
            </a:r>
          </a:p>
          <a:p>
            <a:pPr marL="355600" lvl="1" indent="0">
              <a:lnSpc>
                <a:spcPct val="110000"/>
              </a:lnSpc>
              <a:buNone/>
            </a:pPr>
            <a:r>
              <a:rPr lang="en-US" altLang="zh-CN" b="1"/>
              <a:t>}OLGraph ;   </a:t>
            </a:r>
            <a:r>
              <a:rPr lang="en-US" altLang="zh-CN" sz="2400" b="1"/>
              <a:t>/*  </a:t>
            </a:r>
            <a:r>
              <a:rPr lang="zh-CN" altLang="en-US" sz="2400" b="1"/>
              <a:t>图的类型定义   *</a:t>
            </a:r>
            <a:r>
              <a:rPr lang="en-US" altLang="zh-CN" sz="2400" b="1"/>
              <a:t>/</a:t>
            </a:r>
          </a:p>
          <a:p>
            <a:pPr marL="0" indent="0">
              <a:lnSpc>
                <a:spcPct val="110000"/>
              </a:lnSpc>
              <a:buNone/>
            </a:pPr>
            <a:r>
              <a:rPr lang="en-US" altLang="zh-CN" sz="2800" b="1"/>
              <a:t>        </a:t>
            </a:r>
            <a:r>
              <a:rPr lang="zh-CN" altLang="en-US" sz="2800" b="1"/>
              <a:t>图</a:t>
            </a:r>
            <a:r>
              <a:rPr lang="en-US" altLang="zh-CN" sz="2800" b="1"/>
              <a:t>7-13</a:t>
            </a:r>
            <a:r>
              <a:rPr lang="zh-CN" altLang="en-US" sz="2800" b="1"/>
              <a:t>所示是一个有向图及其十字链表</a:t>
            </a:r>
            <a:r>
              <a:rPr lang="en-US" altLang="zh-CN" sz="2800" b="1"/>
              <a:t>(</a:t>
            </a:r>
            <a:r>
              <a:rPr lang="zh-CN" altLang="en-US" sz="2800" b="1"/>
              <a:t>略去了表结点的</a:t>
            </a:r>
            <a:r>
              <a:rPr lang="en-US" altLang="zh-CN" sz="2800" b="1"/>
              <a:t>info</a:t>
            </a:r>
            <a:r>
              <a:rPr lang="zh-CN" altLang="en-US" sz="2800" b="1"/>
              <a:t>域</a:t>
            </a:r>
            <a:r>
              <a:rPr lang="en-US" altLang="zh-CN" sz="2800" b="1"/>
              <a:t>)</a:t>
            </a:r>
            <a:r>
              <a:rPr lang="zh-CN" altLang="en-US" sz="2800" b="1"/>
              <a:t>。</a:t>
            </a:r>
          </a:p>
          <a:p>
            <a:pPr marL="0" indent="0">
              <a:lnSpc>
                <a:spcPct val="110000"/>
              </a:lnSpc>
              <a:buNone/>
            </a:pPr>
            <a:r>
              <a:rPr lang="zh-CN" altLang="en-US" sz="2800" b="1"/>
              <a:t>        从这种存储结构图可以看出，从一个顶点结点的</a:t>
            </a:r>
            <a:r>
              <a:rPr lang="en-US" altLang="zh-CN" sz="2800" b="1"/>
              <a:t>firstout</a:t>
            </a:r>
            <a:r>
              <a:rPr lang="zh-CN" altLang="en-US" sz="2800" b="1"/>
              <a:t>出发，沿表结点的</a:t>
            </a:r>
            <a:r>
              <a:rPr lang="en-US" altLang="zh-CN" sz="2800" b="1"/>
              <a:t>tlink</a:t>
            </a:r>
            <a:r>
              <a:rPr lang="zh-CN" altLang="en-US" sz="2800" b="1"/>
              <a:t>指针构成了正邻接表的链表结构，而从一个顶点结点的</a:t>
            </a:r>
            <a:r>
              <a:rPr lang="en-US" altLang="zh-CN" sz="2800" b="1"/>
              <a:t>firstin</a:t>
            </a:r>
            <a:r>
              <a:rPr lang="zh-CN" altLang="en-US" sz="2800" b="1"/>
              <a:t>出发，沿表结点的</a:t>
            </a:r>
            <a:r>
              <a:rPr lang="en-US" altLang="zh-CN" sz="2800" b="1"/>
              <a:t>hlink</a:t>
            </a:r>
            <a:r>
              <a:rPr lang="zh-CN" altLang="en-US" sz="2800" b="1"/>
              <a:t>指针构成了逆邻接表的链表结构。</a:t>
            </a:r>
          </a:p>
        </p:txBody>
      </p:sp>
    </p:spTree>
    <p:extLst>
      <p:ext uri="{BB962C8B-B14F-4D97-AF65-F5344CB8AC3E}">
        <p14:creationId xmlns:p14="http://schemas.microsoft.com/office/powerpoint/2010/main" val="182941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667178D7-27EC-5A4C-B3E6-CBBA5E5414E4}"/>
              </a:ext>
            </a:extLst>
          </p:cNvPr>
          <p:cNvSpPr>
            <a:spLocks noGrp="1" noChangeArrowheads="1"/>
          </p:cNvSpPr>
          <p:nvPr>
            <p:ph type="body" idx="1"/>
          </p:nvPr>
        </p:nvSpPr>
        <p:spPr>
          <a:xfrm>
            <a:off x="1676400" y="152400"/>
            <a:ext cx="8839200" cy="6516688"/>
          </a:xfrm>
        </p:spPr>
        <p:txBody>
          <a:bodyPr/>
          <a:lstStyle/>
          <a:p>
            <a:pPr marL="0" indent="0">
              <a:lnSpc>
                <a:spcPct val="110000"/>
              </a:lnSpc>
              <a:buNone/>
            </a:pPr>
            <a:r>
              <a:rPr lang="zh-CN" altLang="en-US" sz="2800" b="1"/>
              <a:t>      在无向图中，若</a:t>
            </a:r>
            <a:r>
              <a:rPr lang="zh-CN" altLang="en-US" sz="2800" b="1">
                <a:latin typeface="宋体" panose="02010600030101010101" pitchFamily="2" charset="-122"/>
                <a:sym typeface="Symbol" pitchFamily="2" charset="2"/>
              </a:rPr>
              <a:t></a:t>
            </a:r>
            <a:r>
              <a:rPr lang="en-US" altLang="zh-CN" sz="2800" b="1"/>
              <a:t>&lt;v,w&gt;</a:t>
            </a:r>
            <a:r>
              <a:rPr lang="en-US" altLang="zh-CN" sz="2800" b="1">
                <a:latin typeface="楷体_GB2312" pitchFamily="49" charset="-122"/>
                <a:ea typeface="楷体_GB2312" pitchFamily="49" charset="-122"/>
                <a:sym typeface="Symbol" pitchFamily="2" charset="2"/>
              </a:rPr>
              <a:t></a:t>
            </a:r>
            <a:r>
              <a:rPr lang="en-US" altLang="zh-CN" sz="2800" b="1"/>
              <a:t>E(G) </a:t>
            </a:r>
            <a:r>
              <a:rPr lang="zh-CN" altLang="en-US" sz="2800" b="1"/>
              <a:t>，有</a:t>
            </a:r>
            <a:r>
              <a:rPr lang="en-US" altLang="zh-CN" sz="2800" b="1"/>
              <a:t>&lt;w,v&gt;</a:t>
            </a:r>
            <a:r>
              <a:rPr lang="en-US" altLang="zh-CN" sz="2800" b="1">
                <a:latin typeface="楷体_GB2312" pitchFamily="49" charset="-122"/>
                <a:ea typeface="楷体_GB2312" pitchFamily="49" charset="-122"/>
                <a:sym typeface="Symbol" pitchFamily="2" charset="2"/>
              </a:rPr>
              <a:t></a:t>
            </a:r>
            <a:r>
              <a:rPr lang="en-US" altLang="zh-CN" sz="2800" b="1"/>
              <a:t>E(G) </a:t>
            </a:r>
            <a:r>
              <a:rPr lang="zh-CN" altLang="en-US" sz="2800" b="1"/>
              <a:t>，即</a:t>
            </a:r>
            <a:r>
              <a:rPr lang="en-US" altLang="zh-CN" sz="2800" b="1"/>
              <a:t>E(G)</a:t>
            </a:r>
            <a:r>
              <a:rPr lang="zh-CN" altLang="en-US" sz="2800" b="1"/>
              <a:t>是对称，则用无序对</a:t>
            </a:r>
            <a:r>
              <a:rPr lang="en-US" altLang="zh-CN" sz="2800" b="1"/>
              <a:t>(v,w) </a:t>
            </a:r>
            <a:r>
              <a:rPr lang="zh-CN" altLang="en-US" sz="2800" b="1"/>
              <a:t>表示</a:t>
            </a:r>
            <a:r>
              <a:rPr lang="en-US" altLang="zh-CN" sz="2800" b="1"/>
              <a:t>v</a:t>
            </a:r>
            <a:r>
              <a:rPr lang="zh-CN" altLang="en-US" sz="2800" b="1"/>
              <a:t>和</a:t>
            </a:r>
            <a:r>
              <a:rPr lang="en-US" altLang="zh-CN" sz="2800" b="1"/>
              <a:t>w</a:t>
            </a:r>
            <a:r>
              <a:rPr lang="zh-CN" altLang="en-US" sz="2800" b="1"/>
              <a:t>之间的一条</a:t>
            </a:r>
            <a:r>
              <a:rPr lang="zh-CN" altLang="en-US" sz="2800" b="1">
                <a:solidFill>
                  <a:schemeClr val="folHlink"/>
                </a:solidFill>
              </a:rPr>
              <a:t>边</a:t>
            </a:r>
            <a:r>
              <a:rPr lang="en-US" altLang="zh-CN" sz="2800" b="1"/>
              <a:t>(Edge)</a:t>
            </a:r>
            <a:r>
              <a:rPr lang="zh-CN" altLang="en-US" sz="2800" b="1"/>
              <a:t>，因此</a:t>
            </a:r>
            <a:r>
              <a:rPr lang="en-US" altLang="zh-CN" sz="2800" b="1"/>
              <a:t>(v,w) </a:t>
            </a:r>
            <a:r>
              <a:rPr lang="zh-CN" altLang="en-US" sz="2800" b="1"/>
              <a:t>和</a:t>
            </a:r>
            <a:r>
              <a:rPr lang="en-US" altLang="zh-CN" sz="2800" b="1"/>
              <a:t>(w,v)</a:t>
            </a:r>
            <a:r>
              <a:rPr lang="zh-CN" altLang="en-US" sz="2800" b="1"/>
              <a:t>代表的是同一条边。</a:t>
            </a:r>
          </a:p>
          <a:p>
            <a:pPr marL="0" indent="0">
              <a:lnSpc>
                <a:spcPct val="110000"/>
              </a:lnSpc>
              <a:buNone/>
            </a:pPr>
            <a:r>
              <a:rPr lang="zh-CN" altLang="en-US" sz="2800" b="1"/>
              <a:t>例</a:t>
            </a:r>
            <a:r>
              <a:rPr lang="en-US" altLang="zh-CN" sz="2800" b="1"/>
              <a:t>1</a:t>
            </a:r>
            <a:r>
              <a:rPr lang="zh-CN" altLang="en-US" sz="2800" b="1"/>
              <a:t>：设有有向图</a:t>
            </a:r>
            <a:r>
              <a:rPr lang="en-US" altLang="zh-CN" sz="2800" b="1"/>
              <a:t>G1</a:t>
            </a:r>
            <a:r>
              <a:rPr lang="zh-CN" altLang="en-US" sz="2800" b="1"/>
              <a:t>和无向图</a:t>
            </a:r>
            <a:r>
              <a:rPr lang="en-US" altLang="zh-CN" sz="2800" b="1"/>
              <a:t>G2</a:t>
            </a:r>
            <a:r>
              <a:rPr lang="zh-CN" altLang="en-US" sz="2800" b="1"/>
              <a:t>，形式化定义分别是：</a:t>
            </a:r>
          </a:p>
          <a:p>
            <a:pPr marL="444500" lvl="1" indent="0">
              <a:lnSpc>
                <a:spcPct val="110000"/>
              </a:lnSpc>
              <a:buNone/>
            </a:pPr>
            <a:r>
              <a:rPr lang="en-US" altLang="zh-CN" b="1"/>
              <a:t>G1=(V1 </a:t>
            </a:r>
            <a:r>
              <a:rPr lang="zh-CN" altLang="en-US" b="1"/>
              <a:t>，</a:t>
            </a:r>
            <a:r>
              <a:rPr lang="en-US" altLang="zh-CN" b="1"/>
              <a:t>E1)</a:t>
            </a:r>
          </a:p>
          <a:p>
            <a:pPr marL="444500" lvl="1" indent="0">
              <a:lnSpc>
                <a:spcPct val="110000"/>
              </a:lnSpc>
              <a:buNone/>
            </a:pPr>
            <a:r>
              <a:rPr lang="en-US" altLang="zh-CN" b="1"/>
              <a:t>V1={a,b,c,d,e}</a:t>
            </a:r>
          </a:p>
          <a:p>
            <a:pPr marL="444500" lvl="1" indent="0">
              <a:lnSpc>
                <a:spcPct val="110000"/>
              </a:lnSpc>
              <a:buNone/>
            </a:pPr>
            <a:r>
              <a:rPr lang="en-US" altLang="zh-CN" b="1"/>
              <a:t>E1={&lt;a,b&gt;,&lt;a,c&gt;, &lt;a,e&gt;,&lt;c,d&gt;,&lt;c,e&gt; ,&lt;d,a&gt;,&lt;d,b&gt;,&lt;e,d&gt;}</a:t>
            </a:r>
          </a:p>
          <a:p>
            <a:pPr marL="444500" lvl="1" indent="0">
              <a:lnSpc>
                <a:spcPct val="110000"/>
              </a:lnSpc>
              <a:buNone/>
            </a:pPr>
            <a:r>
              <a:rPr lang="en-US" altLang="zh-CN" b="1"/>
              <a:t>G2=(V2 </a:t>
            </a:r>
            <a:r>
              <a:rPr lang="zh-CN" altLang="en-US" b="1"/>
              <a:t>，</a:t>
            </a:r>
            <a:r>
              <a:rPr lang="en-US" altLang="zh-CN" b="1"/>
              <a:t>E2)</a:t>
            </a:r>
          </a:p>
          <a:p>
            <a:pPr marL="444500" lvl="1" indent="0">
              <a:lnSpc>
                <a:spcPct val="110000"/>
              </a:lnSpc>
              <a:buNone/>
            </a:pPr>
            <a:r>
              <a:rPr lang="en-US" altLang="zh-CN" b="1"/>
              <a:t>V2={a,b,c,d}</a:t>
            </a:r>
          </a:p>
          <a:p>
            <a:pPr marL="444500" lvl="1" indent="0">
              <a:lnSpc>
                <a:spcPct val="110000"/>
              </a:lnSpc>
              <a:buNone/>
            </a:pPr>
            <a:r>
              <a:rPr lang="en-US" altLang="zh-CN" b="1"/>
              <a:t>E2={(a,b), (a,c), (a,d), (b,d), (b,c), (c,d)}</a:t>
            </a:r>
          </a:p>
          <a:p>
            <a:pPr marL="0" indent="0">
              <a:lnSpc>
                <a:spcPct val="110000"/>
              </a:lnSpc>
              <a:buNone/>
            </a:pPr>
            <a:r>
              <a:rPr lang="zh-CN" altLang="en-US" sz="2800" b="1"/>
              <a:t>它们所对应的图如图</a:t>
            </a:r>
            <a:r>
              <a:rPr lang="en-US" altLang="zh-CN" sz="2800" b="1"/>
              <a:t>7-1</a:t>
            </a:r>
            <a:r>
              <a:rPr lang="zh-CN" altLang="en-US" sz="2800" b="1"/>
              <a:t>所示。</a:t>
            </a:r>
          </a:p>
        </p:txBody>
      </p:sp>
    </p:spTree>
    <p:extLst>
      <p:ext uri="{BB962C8B-B14F-4D97-AF65-F5344CB8AC3E}">
        <p14:creationId xmlns:p14="http://schemas.microsoft.com/office/powerpoint/2010/main" val="3658470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76514" name="Group 2">
            <a:extLst>
              <a:ext uri="{FF2B5EF4-FFF2-40B4-BE49-F238E27FC236}">
                <a16:creationId xmlns:a16="http://schemas.microsoft.com/office/drawing/2014/main" id="{1B6B1761-4F20-BA47-8538-8323E26724C8}"/>
              </a:ext>
            </a:extLst>
          </p:cNvPr>
          <p:cNvGrpSpPr>
            <a:grpSpLocks/>
          </p:cNvGrpSpPr>
          <p:nvPr/>
        </p:nvGrpSpPr>
        <p:grpSpPr bwMode="auto">
          <a:xfrm>
            <a:off x="1828800" y="260350"/>
            <a:ext cx="8440738" cy="2832100"/>
            <a:chOff x="211" y="2400"/>
            <a:chExt cx="5317" cy="1784"/>
          </a:xfrm>
        </p:grpSpPr>
        <p:sp>
          <p:nvSpPr>
            <p:cNvPr id="576515" name="Line 3">
              <a:extLst>
                <a:ext uri="{FF2B5EF4-FFF2-40B4-BE49-F238E27FC236}">
                  <a16:creationId xmlns:a16="http://schemas.microsoft.com/office/drawing/2014/main" id="{CC48A86C-50D3-DA4A-BB64-1098928EFFCE}"/>
                </a:ext>
              </a:extLst>
            </p:cNvPr>
            <p:cNvSpPr>
              <a:spLocks noChangeShapeType="1"/>
            </p:cNvSpPr>
            <p:nvPr/>
          </p:nvSpPr>
          <p:spPr bwMode="auto">
            <a:xfrm>
              <a:off x="3408" y="3280"/>
              <a:ext cx="0" cy="272"/>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76516" name="Group 4">
              <a:extLst>
                <a:ext uri="{FF2B5EF4-FFF2-40B4-BE49-F238E27FC236}">
                  <a16:creationId xmlns:a16="http://schemas.microsoft.com/office/drawing/2014/main" id="{506656B2-FAB3-4842-AFEC-937CD561C2C3}"/>
                </a:ext>
              </a:extLst>
            </p:cNvPr>
            <p:cNvGrpSpPr>
              <a:grpSpLocks/>
            </p:cNvGrpSpPr>
            <p:nvPr/>
          </p:nvGrpSpPr>
          <p:grpSpPr bwMode="auto">
            <a:xfrm>
              <a:off x="211" y="2400"/>
              <a:ext cx="5317" cy="1784"/>
              <a:chOff x="211" y="2488"/>
              <a:chExt cx="5317" cy="1784"/>
            </a:xfrm>
          </p:grpSpPr>
          <p:grpSp>
            <p:nvGrpSpPr>
              <p:cNvPr id="576517" name="Group 5">
                <a:extLst>
                  <a:ext uri="{FF2B5EF4-FFF2-40B4-BE49-F238E27FC236}">
                    <a16:creationId xmlns:a16="http://schemas.microsoft.com/office/drawing/2014/main" id="{36F8501B-BF32-A640-8C95-99A3E3746641}"/>
                  </a:ext>
                </a:extLst>
              </p:cNvPr>
              <p:cNvGrpSpPr>
                <a:grpSpLocks/>
              </p:cNvGrpSpPr>
              <p:nvPr/>
            </p:nvGrpSpPr>
            <p:grpSpPr bwMode="auto">
              <a:xfrm>
                <a:off x="211" y="2591"/>
                <a:ext cx="1325" cy="1153"/>
                <a:chOff x="272" y="976"/>
                <a:chExt cx="1325" cy="1153"/>
              </a:xfrm>
            </p:grpSpPr>
            <p:sp>
              <p:nvSpPr>
                <p:cNvPr id="576518" name="Oval 6">
                  <a:extLst>
                    <a:ext uri="{FF2B5EF4-FFF2-40B4-BE49-F238E27FC236}">
                      <a16:creationId xmlns:a16="http://schemas.microsoft.com/office/drawing/2014/main" id="{D17E8FED-58F9-0C4A-93D6-3F9B257AB170}"/>
                    </a:ext>
                  </a:extLst>
                </p:cNvPr>
                <p:cNvSpPr>
                  <a:spLocks noChangeArrowheads="1"/>
                </p:cNvSpPr>
                <p:nvPr/>
              </p:nvSpPr>
              <p:spPr bwMode="auto">
                <a:xfrm>
                  <a:off x="272" y="976"/>
                  <a:ext cx="363" cy="31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fontAlgn="base" hangingPunct="0">
                    <a:spcBef>
                      <a:spcPct val="0"/>
                    </a:spcBef>
                    <a:spcAft>
                      <a:spcPct val="0"/>
                    </a:spcAft>
                  </a:pPr>
                  <a:r>
                    <a:rPr lang="en-US" altLang="zh-CN" sz="2400">
                      <a:solidFill>
                        <a:srgbClr val="FFFFFF"/>
                      </a:solidFill>
                      <a:latin typeface="宋体" panose="02010600030101010101" pitchFamily="2" charset="-122"/>
                      <a:ea typeface="宋体" panose="02010600030101010101" pitchFamily="2" charset="-122"/>
                    </a:rPr>
                    <a:t>V</a:t>
                  </a:r>
                  <a:r>
                    <a:rPr lang="en-US" altLang="zh-CN" sz="2400" baseline="-18000">
                      <a:solidFill>
                        <a:srgbClr val="FFFFFF"/>
                      </a:solidFill>
                      <a:latin typeface="宋体" panose="02010600030101010101" pitchFamily="2" charset="-122"/>
                      <a:ea typeface="宋体" panose="02010600030101010101" pitchFamily="2" charset="-122"/>
                    </a:rPr>
                    <a:t>0</a:t>
                  </a:r>
                </a:p>
              </p:txBody>
            </p:sp>
            <p:sp>
              <p:nvSpPr>
                <p:cNvPr id="576519" name="Oval 7">
                  <a:extLst>
                    <a:ext uri="{FF2B5EF4-FFF2-40B4-BE49-F238E27FC236}">
                      <a16:creationId xmlns:a16="http://schemas.microsoft.com/office/drawing/2014/main" id="{8B03728F-A033-CC44-B5F4-393B3913CE05}"/>
                    </a:ext>
                  </a:extLst>
                </p:cNvPr>
                <p:cNvSpPr>
                  <a:spLocks noChangeArrowheads="1"/>
                </p:cNvSpPr>
                <p:nvPr/>
              </p:nvSpPr>
              <p:spPr bwMode="auto">
                <a:xfrm>
                  <a:off x="1226" y="976"/>
                  <a:ext cx="363" cy="31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fontAlgn="base" hangingPunct="0">
                    <a:spcBef>
                      <a:spcPct val="0"/>
                    </a:spcBef>
                    <a:spcAft>
                      <a:spcPct val="0"/>
                    </a:spcAft>
                  </a:pPr>
                  <a:r>
                    <a:rPr lang="en-US" altLang="zh-CN" sz="2400">
                      <a:solidFill>
                        <a:srgbClr val="FFFFFF"/>
                      </a:solidFill>
                      <a:latin typeface="宋体" panose="02010600030101010101" pitchFamily="2" charset="-122"/>
                      <a:ea typeface="宋体" panose="02010600030101010101" pitchFamily="2" charset="-122"/>
                    </a:rPr>
                    <a:t>V</a:t>
                  </a:r>
                  <a:r>
                    <a:rPr lang="en-US" altLang="zh-CN" sz="2400" baseline="-18000">
                      <a:solidFill>
                        <a:srgbClr val="FFFFFF"/>
                      </a:solidFill>
                      <a:latin typeface="宋体" panose="02010600030101010101" pitchFamily="2" charset="-122"/>
                      <a:ea typeface="宋体" panose="02010600030101010101" pitchFamily="2" charset="-122"/>
                    </a:rPr>
                    <a:t>1</a:t>
                  </a:r>
                </a:p>
              </p:txBody>
            </p:sp>
            <p:sp>
              <p:nvSpPr>
                <p:cNvPr id="576520" name="Oval 8">
                  <a:extLst>
                    <a:ext uri="{FF2B5EF4-FFF2-40B4-BE49-F238E27FC236}">
                      <a16:creationId xmlns:a16="http://schemas.microsoft.com/office/drawing/2014/main" id="{8675FFE4-18CF-594C-B82D-554E71A7D965}"/>
                    </a:ext>
                  </a:extLst>
                </p:cNvPr>
                <p:cNvSpPr>
                  <a:spLocks noChangeArrowheads="1"/>
                </p:cNvSpPr>
                <p:nvPr/>
              </p:nvSpPr>
              <p:spPr bwMode="auto">
                <a:xfrm>
                  <a:off x="272" y="1812"/>
                  <a:ext cx="363" cy="31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fontAlgn="base" hangingPunct="0">
                    <a:spcBef>
                      <a:spcPct val="0"/>
                    </a:spcBef>
                    <a:spcAft>
                      <a:spcPct val="0"/>
                    </a:spcAft>
                  </a:pPr>
                  <a:r>
                    <a:rPr lang="en-US" altLang="zh-CN" sz="2400">
                      <a:solidFill>
                        <a:srgbClr val="FFFFFF"/>
                      </a:solidFill>
                      <a:latin typeface="宋体" panose="02010600030101010101" pitchFamily="2" charset="-122"/>
                      <a:ea typeface="宋体" panose="02010600030101010101" pitchFamily="2" charset="-122"/>
                    </a:rPr>
                    <a:t>V</a:t>
                  </a:r>
                  <a:r>
                    <a:rPr lang="en-US" altLang="zh-CN" sz="2400" baseline="-18000">
                      <a:solidFill>
                        <a:srgbClr val="FFFFFF"/>
                      </a:solidFill>
                      <a:latin typeface="宋体" panose="02010600030101010101" pitchFamily="2" charset="-122"/>
                      <a:ea typeface="宋体" panose="02010600030101010101" pitchFamily="2" charset="-122"/>
                    </a:rPr>
                    <a:t>2</a:t>
                  </a:r>
                </a:p>
              </p:txBody>
            </p:sp>
            <p:sp>
              <p:nvSpPr>
                <p:cNvPr id="576521" name="Oval 9">
                  <a:extLst>
                    <a:ext uri="{FF2B5EF4-FFF2-40B4-BE49-F238E27FC236}">
                      <a16:creationId xmlns:a16="http://schemas.microsoft.com/office/drawing/2014/main" id="{D01C78C0-1FE2-804C-B49C-DAF34D449A08}"/>
                    </a:ext>
                  </a:extLst>
                </p:cNvPr>
                <p:cNvSpPr>
                  <a:spLocks noChangeArrowheads="1"/>
                </p:cNvSpPr>
                <p:nvPr/>
              </p:nvSpPr>
              <p:spPr bwMode="auto">
                <a:xfrm>
                  <a:off x="1234" y="1788"/>
                  <a:ext cx="363" cy="31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fontAlgn="base" hangingPunct="0">
                    <a:spcBef>
                      <a:spcPct val="0"/>
                    </a:spcBef>
                    <a:spcAft>
                      <a:spcPct val="0"/>
                    </a:spcAft>
                  </a:pPr>
                  <a:r>
                    <a:rPr lang="en-US" altLang="zh-CN" sz="2400">
                      <a:solidFill>
                        <a:srgbClr val="FFFFFF"/>
                      </a:solidFill>
                      <a:latin typeface="宋体" panose="02010600030101010101" pitchFamily="2" charset="-122"/>
                      <a:ea typeface="宋体" panose="02010600030101010101" pitchFamily="2" charset="-122"/>
                    </a:rPr>
                    <a:t>V</a:t>
                  </a:r>
                  <a:r>
                    <a:rPr lang="en-US" altLang="zh-CN" sz="2400" baseline="-18000">
                      <a:solidFill>
                        <a:srgbClr val="FFFFFF"/>
                      </a:solidFill>
                      <a:latin typeface="宋体" panose="02010600030101010101" pitchFamily="2" charset="-122"/>
                      <a:ea typeface="宋体" panose="02010600030101010101" pitchFamily="2" charset="-122"/>
                    </a:rPr>
                    <a:t>3</a:t>
                  </a:r>
                </a:p>
              </p:txBody>
            </p:sp>
            <p:sp>
              <p:nvSpPr>
                <p:cNvPr id="576522" name="Line 10">
                  <a:extLst>
                    <a:ext uri="{FF2B5EF4-FFF2-40B4-BE49-F238E27FC236}">
                      <a16:creationId xmlns:a16="http://schemas.microsoft.com/office/drawing/2014/main" id="{8F22B366-54AF-F84B-9801-E633D85AD103}"/>
                    </a:ext>
                  </a:extLst>
                </p:cNvPr>
                <p:cNvSpPr>
                  <a:spLocks noChangeShapeType="1"/>
                </p:cNvSpPr>
                <p:nvPr/>
              </p:nvSpPr>
              <p:spPr bwMode="auto">
                <a:xfrm flipV="1">
                  <a:off x="1433" y="1281"/>
                  <a:ext cx="0" cy="51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23" name="Line 11">
                  <a:extLst>
                    <a:ext uri="{FF2B5EF4-FFF2-40B4-BE49-F238E27FC236}">
                      <a16:creationId xmlns:a16="http://schemas.microsoft.com/office/drawing/2014/main" id="{E7733C19-216D-DB43-A31F-2233C31BBCDC}"/>
                    </a:ext>
                  </a:extLst>
                </p:cNvPr>
                <p:cNvSpPr>
                  <a:spLocks noChangeShapeType="1"/>
                </p:cNvSpPr>
                <p:nvPr/>
              </p:nvSpPr>
              <p:spPr bwMode="auto">
                <a:xfrm>
                  <a:off x="638" y="1133"/>
                  <a:ext cx="59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24" name="Line 12">
                  <a:extLst>
                    <a:ext uri="{FF2B5EF4-FFF2-40B4-BE49-F238E27FC236}">
                      <a16:creationId xmlns:a16="http://schemas.microsoft.com/office/drawing/2014/main" id="{27D04F4C-53FA-634D-9D0E-3DE3D5D92343}"/>
                    </a:ext>
                  </a:extLst>
                </p:cNvPr>
                <p:cNvSpPr>
                  <a:spLocks noChangeShapeType="1"/>
                </p:cNvSpPr>
                <p:nvPr/>
              </p:nvSpPr>
              <p:spPr bwMode="auto">
                <a:xfrm>
                  <a:off x="488" y="1305"/>
                  <a:ext cx="0" cy="5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25" name="Line 13">
                  <a:extLst>
                    <a:ext uri="{FF2B5EF4-FFF2-40B4-BE49-F238E27FC236}">
                      <a16:creationId xmlns:a16="http://schemas.microsoft.com/office/drawing/2014/main" id="{966AF501-30B9-F04F-8DAA-39E2E0A7F52F}"/>
                    </a:ext>
                  </a:extLst>
                </p:cNvPr>
                <p:cNvSpPr>
                  <a:spLocks noChangeShapeType="1"/>
                </p:cNvSpPr>
                <p:nvPr/>
              </p:nvSpPr>
              <p:spPr bwMode="auto">
                <a:xfrm>
                  <a:off x="638" y="1936"/>
                  <a:ext cx="59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26" name="Line 14">
                  <a:extLst>
                    <a:ext uri="{FF2B5EF4-FFF2-40B4-BE49-F238E27FC236}">
                      <a16:creationId xmlns:a16="http://schemas.microsoft.com/office/drawing/2014/main" id="{8D3FA1F2-9AF7-DE45-864B-68368E32E68B}"/>
                    </a:ext>
                  </a:extLst>
                </p:cNvPr>
                <p:cNvSpPr>
                  <a:spLocks noChangeShapeType="1"/>
                </p:cNvSpPr>
                <p:nvPr/>
              </p:nvSpPr>
              <p:spPr bwMode="auto">
                <a:xfrm flipH="1" flipV="1">
                  <a:off x="595" y="1223"/>
                  <a:ext cx="680" cy="63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27" name="Line 15">
                  <a:extLst>
                    <a:ext uri="{FF2B5EF4-FFF2-40B4-BE49-F238E27FC236}">
                      <a16:creationId xmlns:a16="http://schemas.microsoft.com/office/drawing/2014/main" id="{FD9531ED-A133-A646-B66F-96CDFB8A33DA}"/>
                    </a:ext>
                  </a:extLst>
                </p:cNvPr>
                <p:cNvSpPr>
                  <a:spLocks noChangeShapeType="1"/>
                </p:cNvSpPr>
                <p:nvPr/>
              </p:nvSpPr>
              <p:spPr bwMode="auto">
                <a:xfrm flipV="1">
                  <a:off x="336" y="1255"/>
                  <a:ext cx="0" cy="6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28" name="Line 16">
                  <a:extLst>
                    <a:ext uri="{FF2B5EF4-FFF2-40B4-BE49-F238E27FC236}">
                      <a16:creationId xmlns:a16="http://schemas.microsoft.com/office/drawing/2014/main" id="{142238EE-2BCE-494B-9135-0187E19D8786}"/>
                    </a:ext>
                  </a:extLst>
                </p:cNvPr>
                <p:cNvSpPr>
                  <a:spLocks noChangeShapeType="1"/>
                </p:cNvSpPr>
                <p:nvPr/>
              </p:nvSpPr>
              <p:spPr bwMode="auto">
                <a:xfrm flipH="1">
                  <a:off x="586" y="2064"/>
                  <a:ext cx="70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29" name="Group 17">
                <a:extLst>
                  <a:ext uri="{FF2B5EF4-FFF2-40B4-BE49-F238E27FC236}">
                    <a16:creationId xmlns:a16="http://schemas.microsoft.com/office/drawing/2014/main" id="{4968CE4C-1F2E-A642-9E52-DD3563D42CB4}"/>
                  </a:ext>
                </a:extLst>
              </p:cNvPr>
              <p:cNvGrpSpPr>
                <a:grpSpLocks/>
              </p:cNvGrpSpPr>
              <p:nvPr/>
            </p:nvGrpSpPr>
            <p:grpSpPr bwMode="auto">
              <a:xfrm>
                <a:off x="1680" y="2488"/>
                <a:ext cx="3848" cy="1448"/>
                <a:chOff x="1728" y="2555"/>
                <a:chExt cx="3848" cy="1448"/>
              </a:xfrm>
            </p:grpSpPr>
            <p:grpSp>
              <p:nvGrpSpPr>
                <p:cNvPr id="576530" name="Group 18">
                  <a:extLst>
                    <a:ext uri="{FF2B5EF4-FFF2-40B4-BE49-F238E27FC236}">
                      <a16:creationId xmlns:a16="http://schemas.microsoft.com/office/drawing/2014/main" id="{61CB35B4-9BF7-8649-B525-39FB8A22D8B7}"/>
                    </a:ext>
                  </a:extLst>
                </p:cNvPr>
                <p:cNvGrpSpPr>
                  <a:grpSpLocks/>
                </p:cNvGrpSpPr>
                <p:nvPr/>
              </p:nvGrpSpPr>
              <p:grpSpPr bwMode="auto">
                <a:xfrm>
                  <a:off x="2688" y="2555"/>
                  <a:ext cx="2888" cy="235"/>
                  <a:chOff x="2688" y="2536"/>
                  <a:chExt cx="2888" cy="235"/>
                </a:xfrm>
              </p:grpSpPr>
              <p:grpSp>
                <p:nvGrpSpPr>
                  <p:cNvPr id="576531" name="Group 19">
                    <a:extLst>
                      <a:ext uri="{FF2B5EF4-FFF2-40B4-BE49-F238E27FC236}">
                        <a16:creationId xmlns:a16="http://schemas.microsoft.com/office/drawing/2014/main" id="{59985895-8734-CE43-AA93-5C354D5EEE11}"/>
                      </a:ext>
                    </a:extLst>
                  </p:cNvPr>
                  <p:cNvGrpSpPr>
                    <a:grpSpLocks/>
                  </p:cNvGrpSpPr>
                  <p:nvPr/>
                </p:nvGrpSpPr>
                <p:grpSpPr bwMode="auto">
                  <a:xfrm>
                    <a:off x="3504" y="2544"/>
                    <a:ext cx="771" cy="227"/>
                    <a:chOff x="3312" y="2544"/>
                    <a:chExt cx="771" cy="227"/>
                  </a:xfrm>
                </p:grpSpPr>
                <p:sp>
                  <p:nvSpPr>
                    <p:cNvPr id="576532" name="Rectangle 20">
                      <a:extLst>
                        <a:ext uri="{FF2B5EF4-FFF2-40B4-BE49-F238E27FC236}">
                          <a16:creationId xmlns:a16="http://schemas.microsoft.com/office/drawing/2014/main" id="{69F4338B-BA1F-CC45-B076-9BFB1C28F7BD}"/>
                        </a:ext>
                      </a:extLst>
                    </p:cNvPr>
                    <p:cNvSpPr>
                      <a:spLocks noChangeArrowheads="1"/>
                    </p:cNvSpPr>
                    <p:nvPr/>
                  </p:nvSpPr>
                  <p:spPr bwMode="auto">
                    <a:xfrm>
                      <a:off x="3312" y="2544"/>
                      <a:ext cx="77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0  1</a:t>
                      </a:r>
                    </a:p>
                  </p:txBody>
                </p:sp>
                <p:sp>
                  <p:nvSpPr>
                    <p:cNvPr id="576533" name="Line 21">
                      <a:extLst>
                        <a:ext uri="{FF2B5EF4-FFF2-40B4-BE49-F238E27FC236}">
                          <a16:creationId xmlns:a16="http://schemas.microsoft.com/office/drawing/2014/main" id="{F789A9A5-E113-A742-97C5-A8B67CCB63FF}"/>
                        </a:ext>
                      </a:extLst>
                    </p:cNvPr>
                    <p:cNvSpPr>
                      <a:spLocks noChangeShapeType="1"/>
                    </p:cNvSpPr>
                    <p:nvPr/>
                  </p:nvSpPr>
                  <p:spPr bwMode="auto">
                    <a:xfrm>
                      <a:off x="3520"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34" name="Line 22">
                      <a:extLst>
                        <a:ext uri="{FF2B5EF4-FFF2-40B4-BE49-F238E27FC236}">
                          <a16:creationId xmlns:a16="http://schemas.microsoft.com/office/drawing/2014/main" id="{95AF3D7D-BFAC-E545-BA43-158578EDCDCB}"/>
                        </a:ext>
                      </a:extLst>
                    </p:cNvPr>
                    <p:cNvSpPr>
                      <a:spLocks noChangeShapeType="1"/>
                    </p:cNvSpPr>
                    <p:nvPr/>
                  </p:nvSpPr>
                  <p:spPr bwMode="auto">
                    <a:xfrm>
                      <a:off x="3696"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35" name="Line 23">
                      <a:extLst>
                        <a:ext uri="{FF2B5EF4-FFF2-40B4-BE49-F238E27FC236}">
                          <a16:creationId xmlns:a16="http://schemas.microsoft.com/office/drawing/2014/main" id="{8BD91DEC-E67E-8C4C-A13A-E9AA64899D92}"/>
                        </a:ext>
                      </a:extLst>
                    </p:cNvPr>
                    <p:cNvSpPr>
                      <a:spLocks noChangeShapeType="1"/>
                    </p:cNvSpPr>
                    <p:nvPr/>
                  </p:nvSpPr>
                  <p:spPr bwMode="auto">
                    <a:xfrm>
                      <a:off x="3888"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36" name="Group 24">
                    <a:extLst>
                      <a:ext uri="{FF2B5EF4-FFF2-40B4-BE49-F238E27FC236}">
                        <a16:creationId xmlns:a16="http://schemas.microsoft.com/office/drawing/2014/main" id="{DE3E8EB4-5D47-344A-A45D-11987B8DE9A7}"/>
                      </a:ext>
                    </a:extLst>
                  </p:cNvPr>
                  <p:cNvGrpSpPr>
                    <a:grpSpLocks/>
                  </p:cNvGrpSpPr>
                  <p:nvPr/>
                </p:nvGrpSpPr>
                <p:grpSpPr bwMode="auto">
                  <a:xfrm>
                    <a:off x="4805" y="2536"/>
                    <a:ext cx="771" cy="227"/>
                    <a:chOff x="3312" y="2544"/>
                    <a:chExt cx="771" cy="227"/>
                  </a:xfrm>
                </p:grpSpPr>
                <p:sp>
                  <p:nvSpPr>
                    <p:cNvPr id="576537" name="Rectangle 25">
                      <a:extLst>
                        <a:ext uri="{FF2B5EF4-FFF2-40B4-BE49-F238E27FC236}">
                          <a16:creationId xmlns:a16="http://schemas.microsoft.com/office/drawing/2014/main" id="{CE42E0C1-071F-BC41-BDA3-A96D1E2259A7}"/>
                        </a:ext>
                      </a:extLst>
                    </p:cNvPr>
                    <p:cNvSpPr>
                      <a:spLocks noChangeArrowheads="1"/>
                    </p:cNvSpPr>
                    <p:nvPr/>
                  </p:nvSpPr>
                  <p:spPr bwMode="auto">
                    <a:xfrm>
                      <a:off x="3312" y="2544"/>
                      <a:ext cx="77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0  2     </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76538" name="Line 26">
                      <a:extLst>
                        <a:ext uri="{FF2B5EF4-FFF2-40B4-BE49-F238E27FC236}">
                          <a16:creationId xmlns:a16="http://schemas.microsoft.com/office/drawing/2014/main" id="{9FA3FD29-6274-9443-A227-BBA7A1509E8F}"/>
                        </a:ext>
                      </a:extLst>
                    </p:cNvPr>
                    <p:cNvSpPr>
                      <a:spLocks noChangeShapeType="1"/>
                    </p:cNvSpPr>
                    <p:nvPr/>
                  </p:nvSpPr>
                  <p:spPr bwMode="auto">
                    <a:xfrm>
                      <a:off x="3520"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39" name="Line 27">
                      <a:extLst>
                        <a:ext uri="{FF2B5EF4-FFF2-40B4-BE49-F238E27FC236}">
                          <a16:creationId xmlns:a16="http://schemas.microsoft.com/office/drawing/2014/main" id="{DAFF1E40-F6DA-C144-B97B-BFE2096BFF3C}"/>
                        </a:ext>
                      </a:extLst>
                    </p:cNvPr>
                    <p:cNvSpPr>
                      <a:spLocks noChangeShapeType="1"/>
                    </p:cNvSpPr>
                    <p:nvPr/>
                  </p:nvSpPr>
                  <p:spPr bwMode="auto">
                    <a:xfrm>
                      <a:off x="3696"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40" name="Line 28">
                      <a:extLst>
                        <a:ext uri="{FF2B5EF4-FFF2-40B4-BE49-F238E27FC236}">
                          <a16:creationId xmlns:a16="http://schemas.microsoft.com/office/drawing/2014/main" id="{2D3326D1-CBA4-C14B-BBB0-93E1BFFAEE85}"/>
                        </a:ext>
                      </a:extLst>
                    </p:cNvPr>
                    <p:cNvSpPr>
                      <a:spLocks noChangeShapeType="1"/>
                    </p:cNvSpPr>
                    <p:nvPr/>
                  </p:nvSpPr>
                  <p:spPr bwMode="auto">
                    <a:xfrm>
                      <a:off x="3888"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76541" name="Line 29">
                    <a:extLst>
                      <a:ext uri="{FF2B5EF4-FFF2-40B4-BE49-F238E27FC236}">
                        <a16:creationId xmlns:a16="http://schemas.microsoft.com/office/drawing/2014/main" id="{89CCB575-0B0D-EA45-B359-5629F44A29DB}"/>
                      </a:ext>
                    </a:extLst>
                  </p:cNvPr>
                  <p:cNvSpPr>
                    <a:spLocks noChangeShapeType="1"/>
                  </p:cNvSpPr>
                  <p:nvPr/>
                </p:nvSpPr>
                <p:spPr bwMode="auto">
                  <a:xfrm>
                    <a:off x="4200" y="2640"/>
                    <a:ext cx="612"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42" name="Line 30">
                    <a:extLst>
                      <a:ext uri="{FF2B5EF4-FFF2-40B4-BE49-F238E27FC236}">
                        <a16:creationId xmlns:a16="http://schemas.microsoft.com/office/drawing/2014/main" id="{37A87142-E1DF-A64F-B30A-12151C7D5BA9}"/>
                      </a:ext>
                    </a:extLst>
                  </p:cNvPr>
                  <p:cNvSpPr>
                    <a:spLocks noChangeShapeType="1"/>
                  </p:cNvSpPr>
                  <p:nvPr/>
                </p:nvSpPr>
                <p:spPr bwMode="auto">
                  <a:xfrm>
                    <a:off x="2688" y="2648"/>
                    <a:ext cx="81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43" name="Group 31">
                  <a:extLst>
                    <a:ext uri="{FF2B5EF4-FFF2-40B4-BE49-F238E27FC236}">
                      <a16:creationId xmlns:a16="http://schemas.microsoft.com/office/drawing/2014/main" id="{45BCD65A-B951-254C-B28D-66E6B83F1042}"/>
                    </a:ext>
                  </a:extLst>
                </p:cNvPr>
                <p:cNvGrpSpPr>
                  <a:grpSpLocks/>
                </p:cNvGrpSpPr>
                <p:nvPr/>
              </p:nvGrpSpPr>
              <p:grpSpPr bwMode="auto">
                <a:xfrm>
                  <a:off x="2696" y="3288"/>
                  <a:ext cx="2251" cy="235"/>
                  <a:chOff x="2696" y="3269"/>
                  <a:chExt cx="2251" cy="235"/>
                </a:xfrm>
              </p:grpSpPr>
              <p:grpSp>
                <p:nvGrpSpPr>
                  <p:cNvPr id="576544" name="Group 32">
                    <a:extLst>
                      <a:ext uri="{FF2B5EF4-FFF2-40B4-BE49-F238E27FC236}">
                        <a16:creationId xmlns:a16="http://schemas.microsoft.com/office/drawing/2014/main" id="{B3C75F7E-5B0C-0F40-A364-B258975A0D9C}"/>
                      </a:ext>
                    </a:extLst>
                  </p:cNvPr>
                  <p:cNvGrpSpPr>
                    <a:grpSpLocks/>
                  </p:cNvGrpSpPr>
                  <p:nvPr/>
                </p:nvGrpSpPr>
                <p:grpSpPr bwMode="auto">
                  <a:xfrm>
                    <a:off x="2941" y="3277"/>
                    <a:ext cx="771" cy="227"/>
                    <a:chOff x="3312" y="2544"/>
                    <a:chExt cx="771" cy="227"/>
                  </a:xfrm>
                </p:grpSpPr>
                <p:sp>
                  <p:nvSpPr>
                    <p:cNvPr id="576545" name="Rectangle 33">
                      <a:extLst>
                        <a:ext uri="{FF2B5EF4-FFF2-40B4-BE49-F238E27FC236}">
                          <a16:creationId xmlns:a16="http://schemas.microsoft.com/office/drawing/2014/main" id="{5835A57C-A6A3-9A47-BB3A-C9F911AB8471}"/>
                        </a:ext>
                      </a:extLst>
                    </p:cNvPr>
                    <p:cNvSpPr>
                      <a:spLocks noChangeArrowheads="1"/>
                    </p:cNvSpPr>
                    <p:nvPr/>
                  </p:nvSpPr>
                  <p:spPr bwMode="auto">
                    <a:xfrm>
                      <a:off x="3312" y="2544"/>
                      <a:ext cx="77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2  0</a:t>
                      </a:r>
                    </a:p>
                  </p:txBody>
                </p:sp>
                <p:sp>
                  <p:nvSpPr>
                    <p:cNvPr id="576546" name="Line 34">
                      <a:extLst>
                        <a:ext uri="{FF2B5EF4-FFF2-40B4-BE49-F238E27FC236}">
                          <a16:creationId xmlns:a16="http://schemas.microsoft.com/office/drawing/2014/main" id="{F5F22477-645D-DF4B-BAF8-237A9B50B30F}"/>
                        </a:ext>
                      </a:extLst>
                    </p:cNvPr>
                    <p:cNvSpPr>
                      <a:spLocks noChangeShapeType="1"/>
                    </p:cNvSpPr>
                    <p:nvPr/>
                  </p:nvSpPr>
                  <p:spPr bwMode="auto">
                    <a:xfrm>
                      <a:off x="3520"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47" name="Line 35">
                      <a:extLst>
                        <a:ext uri="{FF2B5EF4-FFF2-40B4-BE49-F238E27FC236}">
                          <a16:creationId xmlns:a16="http://schemas.microsoft.com/office/drawing/2014/main" id="{4FE3D594-82A0-894B-9626-4F443E960A0D}"/>
                        </a:ext>
                      </a:extLst>
                    </p:cNvPr>
                    <p:cNvSpPr>
                      <a:spLocks noChangeShapeType="1"/>
                    </p:cNvSpPr>
                    <p:nvPr/>
                  </p:nvSpPr>
                  <p:spPr bwMode="auto">
                    <a:xfrm>
                      <a:off x="3696"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48" name="Line 36">
                      <a:extLst>
                        <a:ext uri="{FF2B5EF4-FFF2-40B4-BE49-F238E27FC236}">
                          <a16:creationId xmlns:a16="http://schemas.microsoft.com/office/drawing/2014/main" id="{F23A6F96-C6B9-2F40-B25A-9CCE27039722}"/>
                        </a:ext>
                      </a:extLst>
                    </p:cNvPr>
                    <p:cNvSpPr>
                      <a:spLocks noChangeShapeType="1"/>
                    </p:cNvSpPr>
                    <p:nvPr/>
                  </p:nvSpPr>
                  <p:spPr bwMode="auto">
                    <a:xfrm>
                      <a:off x="3888"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49" name="Group 37">
                    <a:extLst>
                      <a:ext uri="{FF2B5EF4-FFF2-40B4-BE49-F238E27FC236}">
                        <a16:creationId xmlns:a16="http://schemas.microsoft.com/office/drawing/2014/main" id="{A0B2FCEB-0E62-AB42-9D10-721734BFD831}"/>
                      </a:ext>
                    </a:extLst>
                  </p:cNvPr>
                  <p:cNvGrpSpPr>
                    <a:grpSpLocks/>
                  </p:cNvGrpSpPr>
                  <p:nvPr/>
                </p:nvGrpSpPr>
                <p:grpSpPr bwMode="auto">
                  <a:xfrm>
                    <a:off x="4176" y="3269"/>
                    <a:ext cx="771" cy="227"/>
                    <a:chOff x="3312" y="2544"/>
                    <a:chExt cx="771" cy="227"/>
                  </a:xfrm>
                </p:grpSpPr>
                <p:sp>
                  <p:nvSpPr>
                    <p:cNvPr id="576550" name="Rectangle 38">
                      <a:extLst>
                        <a:ext uri="{FF2B5EF4-FFF2-40B4-BE49-F238E27FC236}">
                          <a16:creationId xmlns:a16="http://schemas.microsoft.com/office/drawing/2014/main" id="{2F374B37-CD82-B14B-B5C8-55224C173CDD}"/>
                        </a:ext>
                      </a:extLst>
                    </p:cNvPr>
                    <p:cNvSpPr>
                      <a:spLocks noChangeArrowheads="1"/>
                    </p:cNvSpPr>
                    <p:nvPr/>
                  </p:nvSpPr>
                  <p:spPr bwMode="auto">
                    <a:xfrm>
                      <a:off x="3312" y="2544"/>
                      <a:ext cx="77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2  3 </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76551" name="Line 39">
                      <a:extLst>
                        <a:ext uri="{FF2B5EF4-FFF2-40B4-BE49-F238E27FC236}">
                          <a16:creationId xmlns:a16="http://schemas.microsoft.com/office/drawing/2014/main" id="{71890C6B-6ED5-5A4B-B8CA-F04882F26A67}"/>
                        </a:ext>
                      </a:extLst>
                    </p:cNvPr>
                    <p:cNvSpPr>
                      <a:spLocks noChangeShapeType="1"/>
                    </p:cNvSpPr>
                    <p:nvPr/>
                  </p:nvSpPr>
                  <p:spPr bwMode="auto">
                    <a:xfrm>
                      <a:off x="3520"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52" name="Line 40">
                      <a:extLst>
                        <a:ext uri="{FF2B5EF4-FFF2-40B4-BE49-F238E27FC236}">
                          <a16:creationId xmlns:a16="http://schemas.microsoft.com/office/drawing/2014/main" id="{9D3EBB39-A4A6-A24D-9781-8D1BA8EBC913}"/>
                        </a:ext>
                      </a:extLst>
                    </p:cNvPr>
                    <p:cNvSpPr>
                      <a:spLocks noChangeShapeType="1"/>
                    </p:cNvSpPr>
                    <p:nvPr/>
                  </p:nvSpPr>
                  <p:spPr bwMode="auto">
                    <a:xfrm>
                      <a:off x="3696"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53" name="Line 41">
                      <a:extLst>
                        <a:ext uri="{FF2B5EF4-FFF2-40B4-BE49-F238E27FC236}">
                          <a16:creationId xmlns:a16="http://schemas.microsoft.com/office/drawing/2014/main" id="{D7930404-B64C-8C4D-9350-0CAB970D93A1}"/>
                        </a:ext>
                      </a:extLst>
                    </p:cNvPr>
                    <p:cNvSpPr>
                      <a:spLocks noChangeShapeType="1"/>
                    </p:cNvSpPr>
                    <p:nvPr/>
                  </p:nvSpPr>
                  <p:spPr bwMode="auto">
                    <a:xfrm>
                      <a:off x="3888"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76554" name="Line 42">
                    <a:extLst>
                      <a:ext uri="{FF2B5EF4-FFF2-40B4-BE49-F238E27FC236}">
                        <a16:creationId xmlns:a16="http://schemas.microsoft.com/office/drawing/2014/main" id="{A6569746-3C09-834B-9520-0F1573B341E6}"/>
                      </a:ext>
                    </a:extLst>
                  </p:cNvPr>
                  <p:cNvSpPr>
                    <a:spLocks noChangeShapeType="1"/>
                  </p:cNvSpPr>
                  <p:nvPr/>
                </p:nvSpPr>
                <p:spPr bwMode="auto">
                  <a:xfrm>
                    <a:off x="3629" y="3373"/>
                    <a:ext cx="54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55" name="Line 43">
                    <a:extLst>
                      <a:ext uri="{FF2B5EF4-FFF2-40B4-BE49-F238E27FC236}">
                        <a16:creationId xmlns:a16="http://schemas.microsoft.com/office/drawing/2014/main" id="{A43F11BA-BD54-0A40-AC2A-91F97FF91018}"/>
                      </a:ext>
                    </a:extLst>
                  </p:cNvPr>
                  <p:cNvSpPr>
                    <a:spLocks noChangeShapeType="1"/>
                  </p:cNvSpPr>
                  <p:nvPr/>
                </p:nvSpPr>
                <p:spPr bwMode="auto">
                  <a:xfrm>
                    <a:off x="2696" y="3397"/>
                    <a:ext cx="249"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56" name="Group 44">
                  <a:extLst>
                    <a:ext uri="{FF2B5EF4-FFF2-40B4-BE49-F238E27FC236}">
                      <a16:creationId xmlns:a16="http://schemas.microsoft.com/office/drawing/2014/main" id="{2C8F08E3-62ED-244B-B604-F51A83BA0F5C}"/>
                    </a:ext>
                  </a:extLst>
                </p:cNvPr>
                <p:cNvGrpSpPr>
                  <a:grpSpLocks/>
                </p:cNvGrpSpPr>
                <p:nvPr/>
              </p:nvGrpSpPr>
              <p:grpSpPr bwMode="auto">
                <a:xfrm>
                  <a:off x="2688" y="3696"/>
                  <a:ext cx="2888" cy="235"/>
                  <a:chOff x="2688" y="3677"/>
                  <a:chExt cx="2888" cy="235"/>
                </a:xfrm>
              </p:grpSpPr>
              <p:grpSp>
                <p:nvGrpSpPr>
                  <p:cNvPr id="576557" name="Group 45">
                    <a:extLst>
                      <a:ext uri="{FF2B5EF4-FFF2-40B4-BE49-F238E27FC236}">
                        <a16:creationId xmlns:a16="http://schemas.microsoft.com/office/drawing/2014/main" id="{EBC7E777-AE96-EE42-90D8-31409B68BF13}"/>
                      </a:ext>
                    </a:extLst>
                  </p:cNvPr>
                  <p:cNvGrpSpPr>
                    <a:grpSpLocks/>
                  </p:cNvGrpSpPr>
                  <p:nvPr/>
                </p:nvGrpSpPr>
                <p:grpSpPr bwMode="auto">
                  <a:xfrm>
                    <a:off x="2936" y="3677"/>
                    <a:ext cx="2640" cy="235"/>
                    <a:chOff x="3168" y="3600"/>
                    <a:chExt cx="2640" cy="235"/>
                  </a:xfrm>
                </p:grpSpPr>
                <p:grpSp>
                  <p:nvGrpSpPr>
                    <p:cNvPr id="576558" name="Group 46">
                      <a:extLst>
                        <a:ext uri="{FF2B5EF4-FFF2-40B4-BE49-F238E27FC236}">
                          <a16:creationId xmlns:a16="http://schemas.microsoft.com/office/drawing/2014/main" id="{849F41A6-A0E8-4449-8541-EAB3A98DDB16}"/>
                        </a:ext>
                      </a:extLst>
                    </p:cNvPr>
                    <p:cNvGrpSpPr>
                      <a:grpSpLocks/>
                    </p:cNvGrpSpPr>
                    <p:nvPr/>
                  </p:nvGrpSpPr>
                  <p:grpSpPr bwMode="auto">
                    <a:xfrm>
                      <a:off x="3168" y="3600"/>
                      <a:ext cx="1707" cy="235"/>
                      <a:chOff x="3312" y="2536"/>
                      <a:chExt cx="1707" cy="235"/>
                    </a:xfrm>
                  </p:grpSpPr>
                  <p:grpSp>
                    <p:nvGrpSpPr>
                      <p:cNvPr id="576559" name="Group 47">
                        <a:extLst>
                          <a:ext uri="{FF2B5EF4-FFF2-40B4-BE49-F238E27FC236}">
                            <a16:creationId xmlns:a16="http://schemas.microsoft.com/office/drawing/2014/main" id="{2EC63BEE-9A9B-EC42-8ED7-2249ADD15E09}"/>
                          </a:ext>
                        </a:extLst>
                      </p:cNvPr>
                      <p:cNvGrpSpPr>
                        <a:grpSpLocks/>
                      </p:cNvGrpSpPr>
                      <p:nvPr/>
                    </p:nvGrpSpPr>
                    <p:grpSpPr bwMode="auto">
                      <a:xfrm>
                        <a:off x="3312" y="2544"/>
                        <a:ext cx="771" cy="227"/>
                        <a:chOff x="3312" y="2544"/>
                        <a:chExt cx="771" cy="227"/>
                      </a:xfrm>
                    </p:grpSpPr>
                    <p:sp>
                      <p:nvSpPr>
                        <p:cNvPr id="576560" name="Rectangle 48">
                          <a:extLst>
                            <a:ext uri="{FF2B5EF4-FFF2-40B4-BE49-F238E27FC236}">
                              <a16:creationId xmlns:a16="http://schemas.microsoft.com/office/drawing/2014/main" id="{5388E796-9AD6-A94C-ACF6-B7CDF9992E76}"/>
                            </a:ext>
                          </a:extLst>
                        </p:cNvPr>
                        <p:cNvSpPr>
                          <a:spLocks noChangeArrowheads="1"/>
                        </p:cNvSpPr>
                        <p:nvPr/>
                      </p:nvSpPr>
                      <p:spPr bwMode="auto">
                        <a:xfrm>
                          <a:off x="3312" y="2544"/>
                          <a:ext cx="77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3  0 </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76561" name="Line 49">
                          <a:extLst>
                            <a:ext uri="{FF2B5EF4-FFF2-40B4-BE49-F238E27FC236}">
                              <a16:creationId xmlns:a16="http://schemas.microsoft.com/office/drawing/2014/main" id="{BD70A7A1-4D53-824A-BAB5-A3D5727B101C}"/>
                            </a:ext>
                          </a:extLst>
                        </p:cNvPr>
                        <p:cNvSpPr>
                          <a:spLocks noChangeShapeType="1"/>
                        </p:cNvSpPr>
                        <p:nvPr/>
                      </p:nvSpPr>
                      <p:spPr bwMode="auto">
                        <a:xfrm>
                          <a:off x="3520"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62" name="Line 50">
                          <a:extLst>
                            <a:ext uri="{FF2B5EF4-FFF2-40B4-BE49-F238E27FC236}">
                              <a16:creationId xmlns:a16="http://schemas.microsoft.com/office/drawing/2014/main" id="{914318FE-A351-3848-95D9-8AC51DCEA70B}"/>
                            </a:ext>
                          </a:extLst>
                        </p:cNvPr>
                        <p:cNvSpPr>
                          <a:spLocks noChangeShapeType="1"/>
                        </p:cNvSpPr>
                        <p:nvPr/>
                      </p:nvSpPr>
                      <p:spPr bwMode="auto">
                        <a:xfrm>
                          <a:off x="3696"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63" name="Line 51">
                          <a:extLst>
                            <a:ext uri="{FF2B5EF4-FFF2-40B4-BE49-F238E27FC236}">
                              <a16:creationId xmlns:a16="http://schemas.microsoft.com/office/drawing/2014/main" id="{BEBB0549-610C-EC45-AD27-09223B81EE5E}"/>
                            </a:ext>
                          </a:extLst>
                        </p:cNvPr>
                        <p:cNvSpPr>
                          <a:spLocks noChangeShapeType="1"/>
                        </p:cNvSpPr>
                        <p:nvPr/>
                      </p:nvSpPr>
                      <p:spPr bwMode="auto">
                        <a:xfrm>
                          <a:off x="3888"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64" name="Group 52">
                        <a:extLst>
                          <a:ext uri="{FF2B5EF4-FFF2-40B4-BE49-F238E27FC236}">
                            <a16:creationId xmlns:a16="http://schemas.microsoft.com/office/drawing/2014/main" id="{37D147BB-DD3D-F040-B1EE-97AE0E9569DD}"/>
                          </a:ext>
                        </a:extLst>
                      </p:cNvPr>
                      <p:cNvGrpSpPr>
                        <a:grpSpLocks/>
                      </p:cNvGrpSpPr>
                      <p:nvPr/>
                    </p:nvGrpSpPr>
                    <p:grpSpPr bwMode="auto">
                      <a:xfrm>
                        <a:off x="4248" y="2536"/>
                        <a:ext cx="771" cy="227"/>
                        <a:chOff x="3312" y="2544"/>
                        <a:chExt cx="771" cy="227"/>
                      </a:xfrm>
                    </p:grpSpPr>
                    <p:sp>
                      <p:nvSpPr>
                        <p:cNvPr id="576565" name="Rectangle 53">
                          <a:extLst>
                            <a:ext uri="{FF2B5EF4-FFF2-40B4-BE49-F238E27FC236}">
                              <a16:creationId xmlns:a16="http://schemas.microsoft.com/office/drawing/2014/main" id="{B2C387A7-2431-A244-B3D8-74D9400E2F76}"/>
                            </a:ext>
                          </a:extLst>
                        </p:cNvPr>
                        <p:cNvSpPr>
                          <a:spLocks noChangeArrowheads="1"/>
                        </p:cNvSpPr>
                        <p:nvPr/>
                      </p:nvSpPr>
                      <p:spPr bwMode="auto">
                        <a:xfrm>
                          <a:off x="3312" y="2544"/>
                          <a:ext cx="77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3  1 </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76566" name="Line 54">
                          <a:extLst>
                            <a:ext uri="{FF2B5EF4-FFF2-40B4-BE49-F238E27FC236}">
                              <a16:creationId xmlns:a16="http://schemas.microsoft.com/office/drawing/2014/main" id="{659D54FB-0769-964D-B56A-B26F00AFA41F}"/>
                            </a:ext>
                          </a:extLst>
                        </p:cNvPr>
                        <p:cNvSpPr>
                          <a:spLocks noChangeShapeType="1"/>
                        </p:cNvSpPr>
                        <p:nvPr/>
                      </p:nvSpPr>
                      <p:spPr bwMode="auto">
                        <a:xfrm>
                          <a:off x="3520"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67" name="Line 55">
                          <a:extLst>
                            <a:ext uri="{FF2B5EF4-FFF2-40B4-BE49-F238E27FC236}">
                              <a16:creationId xmlns:a16="http://schemas.microsoft.com/office/drawing/2014/main" id="{76795E8B-DD8A-6543-83F0-C51B0CF0E811}"/>
                            </a:ext>
                          </a:extLst>
                        </p:cNvPr>
                        <p:cNvSpPr>
                          <a:spLocks noChangeShapeType="1"/>
                        </p:cNvSpPr>
                        <p:nvPr/>
                      </p:nvSpPr>
                      <p:spPr bwMode="auto">
                        <a:xfrm>
                          <a:off x="3696"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68" name="Line 56">
                          <a:extLst>
                            <a:ext uri="{FF2B5EF4-FFF2-40B4-BE49-F238E27FC236}">
                              <a16:creationId xmlns:a16="http://schemas.microsoft.com/office/drawing/2014/main" id="{E51D47C5-ACF3-A64B-B556-87ECEFF9CD94}"/>
                            </a:ext>
                          </a:extLst>
                        </p:cNvPr>
                        <p:cNvSpPr>
                          <a:spLocks noChangeShapeType="1"/>
                        </p:cNvSpPr>
                        <p:nvPr/>
                      </p:nvSpPr>
                      <p:spPr bwMode="auto">
                        <a:xfrm>
                          <a:off x="3888"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76569" name="Line 57">
                        <a:extLst>
                          <a:ext uri="{FF2B5EF4-FFF2-40B4-BE49-F238E27FC236}">
                            <a16:creationId xmlns:a16="http://schemas.microsoft.com/office/drawing/2014/main" id="{BDF370C9-0E5B-A845-AC3A-CE15DC554DE4}"/>
                          </a:ext>
                        </a:extLst>
                      </p:cNvPr>
                      <p:cNvSpPr>
                        <a:spLocks noChangeShapeType="1"/>
                      </p:cNvSpPr>
                      <p:nvPr/>
                    </p:nvSpPr>
                    <p:spPr bwMode="auto">
                      <a:xfrm>
                        <a:off x="4008" y="2640"/>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70" name="Group 58">
                      <a:extLst>
                        <a:ext uri="{FF2B5EF4-FFF2-40B4-BE49-F238E27FC236}">
                          <a16:creationId xmlns:a16="http://schemas.microsoft.com/office/drawing/2014/main" id="{D53593E6-50C7-324B-A664-AAD588DC4D37}"/>
                        </a:ext>
                      </a:extLst>
                    </p:cNvPr>
                    <p:cNvGrpSpPr>
                      <a:grpSpLocks/>
                    </p:cNvGrpSpPr>
                    <p:nvPr/>
                  </p:nvGrpSpPr>
                  <p:grpSpPr bwMode="auto">
                    <a:xfrm>
                      <a:off x="5037" y="3600"/>
                      <a:ext cx="771" cy="227"/>
                      <a:chOff x="3312" y="2544"/>
                      <a:chExt cx="771" cy="227"/>
                    </a:xfrm>
                  </p:grpSpPr>
                  <p:sp>
                    <p:nvSpPr>
                      <p:cNvPr id="576571" name="Rectangle 59">
                        <a:extLst>
                          <a:ext uri="{FF2B5EF4-FFF2-40B4-BE49-F238E27FC236}">
                            <a16:creationId xmlns:a16="http://schemas.microsoft.com/office/drawing/2014/main" id="{B03B0B37-6841-0149-B2C8-5D904F537934}"/>
                          </a:ext>
                        </a:extLst>
                      </p:cNvPr>
                      <p:cNvSpPr>
                        <a:spLocks noChangeArrowheads="1"/>
                      </p:cNvSpPr>
                      <p:nvPr/>
                    </p:nvSpPr>
                    <p:spPr bwMode="auto">
                      <a:xfrm>
                        <a:off x="3312" y="2544"/>
                        <a:ext cx="77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3  2 </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76572" name="Line 60">
                        <a:extLst>
                          <a:ext uri="{FF2B5EF4-FFF2-40B4-BE49-F238E27FC236}">
                            <a16:creationId xmlns:a16="http://schemas.microsoft.com/office/drawing/2014/main" id="{5D4D5944-5887-A14D-8B19-FB7629AAD251}"/>
                          </a:ext>
                        </a:extLst>
                      </p:cNvPr>
                      <p:cNvSpPr>
                        <a:spLocks noChangeShapeType="1"/>
                      </p:cNvSpPr>
                      <p:nvPr/>
                    </p:nvSpPr>
                    <p:spPr bwMode="auto">
                      <a:xfrm>
                        <a:off x="3520"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73" name="Line 61">
                        <a:extLst>
                          <a:ext uri="{FF2B5EF4-FFF2-40B4-BE49-F238E27FC236}">
                            <a16:creationId xmlns:a16="http://schemas.microsoft.com/office/drawing/2014/main" id="{537762D8-4C0B-1E4F-A3F8-EF95B89DA3C4}"/>
                          </a:ext>
                        </a:extLst>
                      </p:cNvPr>
                      <p:cNvSpPr>
                        <a:spLocks noChangeShapeType="1"/>
                      </p:cNvSpPr>
                      <p:nvPr/>
                    </p:nvSpPr>
                    <p:spPr bwMode="auto">
                      <a:xfrm>
                        <a:off x="3696"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74" name="Line 62">
                        <a:extLst>
                          <a:ext uri="{FF2B5EF4-FFF2-40B4-BE49-F238E27FC236}">
                            <a16:creationId xmlns:a16="http://schemas.microsoft.com/office/drawing/2014/main" id="{9FDFF93D-A030-4741-B0E2-CF8FE8E0C1A2}"/>
                          </a:ext>
                        </a:extLst>
                      </p:cNvPr>
                      <p:cNvSpPr>
                        <a:spLocks noChangeShapeType="1"/>
                      </p:cNvSpPr>
                      <p:nvPr/>
                    </p:nvSpPr>
                    <p:spPr bwMode="auto">
                      <a:xfrm>
                        <a:off x="3888" y="2544"/>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76575" name="Line 63">
                      <a:extLst>
                        <a:ext uri="{FF2B5EF4-FFF2-40B4-BE49-F238E27FC236}">
                          <a16:creationId xmlns:a16="http://schemas.microsoft.com/office/drawing/2014/main" id="{31FAC040-7C77-2C49-A6BE-0D607D61A0AB}"/>
                        </a:ext>
                      </a:extLst>
                    </p:cNvPr>
                    <p:cNvSpPr>
                      <a:spLocks noChangeShapeType="1"/>
                    </p:cNvSpPr>
                    <p:nvPr/>
                  </p:nvSpPr>
                  <p:spPr bwMode="auto">
                    <a:xfrm>
                      <a:off x="4797" y="3704"/>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76576" name="Line 64">
                    <a:extLst>
                      <a:ext uri="{FF2B5EF4-FFF2-40B4-BE49-F238E27FC236}">
                        <a16:creationId xmlns:a16="http://schemas.microsoft.com/office/drawing/2014/main" id="{DC535454-F8A0-B94C-9065-3FCA9C4E7E50}"/>
                      </a:ext>
                    </a:extLst>
                  </p:cNvPr>
                  <p:cNvSpPr>
                    <a:spLocks noChangeShapeType="1"/>
                  </p:cNvSpPr>
                  <p:nvPr/>
                </p:nvSpPr>
                <p:spPr bwMode="auto">
                  <a:xfrm>
                    <a:off x="2688" y="3789"/>
                    <a:ext cx="249"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77" name="Group 65">
                  <a:extLst>
                    <a:ext uri="{FF2B5EF4-FFF2-40B4-BE49-F238E27FC236}">
                      <a16:creationId xmlns:a16="http://schemas.microsoft.com/office/drawing/2014/main" id="{C1686EF4-9F41-EC4B-8095-1D938167285C}"/>
                    </a:ext>
                  </a:extLst>
                </p:cNvPr>
                <p:cNvGrpSpPr>
                  <a:grpSpLocks/>
                </p:cNvGrpSpPr>
                <p:nvPr/>
              </p:nvGrpSpPr>
              <p:grpSpPr bwMode="auto">
                <a:xfrm>
                  <a:off x="1728" y="2563"/>
                  <a:ext cx="1056" cy="1440"/>
                  <a:chOff x="1728" y="2544"/>
                  <a:chExt cx="1056" cy="1440"/>
                </a:xfrm>
              </p:grpSpPr>
              <p:grpSp>
                <p:nvGrpSpPr>
                  <p:cNvPr id="576578" name="Group 66">
                    <a:extLst>
                      <a:ext uri="{FF2B5EF4-FFF2-40B4-BE49-F238E27FC236}">
                        <a16:creationId xmlns:a16="http://schemas.microsoft.com/office/drawing/2014/main" id="{4BEFEEA7-1B87-9D45-A252-4B8CEB92DF7C}"/>
                      </a:ext>
                    </a:extLst>
                  </p:cNvPr>
                  <p:cNvGrpSpPr>
                    <a:grpSpLocks/>
                  </p:cNvGrpSpPr>
                  <p:nvPr/>
                </p:nvGrpSpPr>
                <p:grpSpPr bwMode="auto">
                  <a:xfrm>
                    <a:off x="1728" y="2552"/>
                    <a:ext cx="227" cy="1428"/>
                    <a:chOff x="2256" y="2608"/>
                    <a:chExt cx="227" cy="1280"/>
                  </a:xfrm>
                </p:grpSpPr>
                <p:sp>
                  <p:nvSpPr>
                    <p:cNvPr id="576579" name="Rectangle 67">
                      <a:extLst>
                        <a:ext uri="{FF2B5EF4-FFF2-40B4-BE49-F238E27FC236}">
                          <a16:creationId xmlns:a16="http://schemas.microsoft.com/office/drawing/2014/main" id="{1898ECAE-9EC4-8E42-926B-2165090E0005}"/>
                        </a:ext>
                      </a:extLst>
                    </p:cNvPr>
                    <p:cNvSpPr>
                      <a:spLocks noChangeArrowheads="1"/>
                    </p:cNvSpPr>
                    <p:nvPr/>
                  </p:nvSpPr>
                  <p:spPr bwMode="auto">
                    <a:xfrm>
                      <a:off x="2256" y="2608"/>
                      <a:ext cx="22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a:t>
                      </a:r>
                    </a:p>
                  </p:txBody>
                </p:sp>
                <p:sp>
                  <p:nvSpPr>
                    <p:cNvPr id="576580" name="Rectangle 68">
                      <a:extLst>
                        <a:ext uri="{FF2B5EF4-FFF2-40B4-BE49-F238E27FC236}">
                          <a16:creationId xmlns:a16="http://schemas.microsoft.com/office/drawing/2014/main" id="{2C12C7B8-2C0E-8A45-A272-632AB9FD227E}"/>
                        </a:ext>
                      </a:extLst>
                    </p:cNvPr>
                    <p:cNvSpPr>
                      <a:spLocks noChangeArrowheads="1"/>
                    </p:cNvSpPr>
                    <p:nvPr/>
                  </p:nvSpPr>
                  <p:spPr bwMode="auto">
                    <a:xfrm>
                      <a:off x="2256" y="3248"/>
                      <a:ext cx="22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576581" name="Rectangle 69">
                      <a:extLst>
                        <a:ext uri="{FF2B5EF4-FFF2-40B4-BE49-F238E27FC236}">
                          <a16:creationId xmlns:a16="http://schemas.microsoft.com/office/drawing/2014/main" id="{378F8A25-38B7-AF4C-85CE-AB9CF703DE60}"/>
                        </a:ext>
                      </a:extLst>
                    </p:cNvPr>
                    <p:cNvSpPr>
                      <a:spLocks noChangeArrowheads="1"/>
                    </p:cNvSpPr>
                    <p:nvPr/>
                  </p:nvSpPr>
                  <p:spPr bwMode="auto">
                    <a:xfrm>
                      <a:off x="2256" y="2928"/>
                      <a:ext cx="22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576582" name="Rectangle 70">
                      <a:extLst>
                        <a:ext uri="{FF2B5EF4-FFF2-40B4-BE49-F238E27FC236}">
                          <a16:creationId xmlns:a16="http://schemas.microsoft.com/office/drawing/2014/main" id="{28F95CBA-07CD-A649-A50E-30F5AC79134E}"/>
                        </a:ext>
                      </a:extLst>
                    </p:cNvPr>
                    <p:cNvSpPr>
                      <a:spLocks noChangeArrowheads="1"/>
                    </p:cNvSpPr>
                    <p:nvPr/>
                  </p:nvSpPr>
                  <p:spPr bwMode="auto">
                    <a:xfrm>
                      <a:off x="2256" y="3571"/>
                      <a:ext cx="22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grpSp>
              <p:grpSp>
                <p:nvGrpSpPr>
                  <p:cNvPr id="576583" name="Group 71">
                    <a:extLst>
                      <a:ext uri="{FF2B5EF4-FFF2-40B4-BE49-F238E27FC236}">
                        <a16:creationId xmlns:a16="http://schemas.microsoft.com/office/drawing/2014/main" id="{03CA2701-9426-3E4D-9F21-4B123627EEAD}"/>
                      </a:ext>
                    </a:extLst>
                  </p:cNvPr>
                  <p:cNvGrpSpPr>
                    <a:grpSpLocks/>
                  </p:cNvGrpSpPr>
                  <p:nvPr/>
                </p:nvGrpSpPr>
                <p:grpSpPr bwMode="auto">
                  <a:xfrm>
                    <a:off x="1968" y="2544"/>
                    <a:ext cx="816" cy="1440"/>
                    <a:chOff x="1968" y="2544"/>
                    <a:chExt cx="816" cy="1440"/>
                  </a:xfrm>
                </p:grpSpPr>
                <p:grpSp>
                  <p:nvGrpSpPr>
                    <p:cNvPr id="576584" name="Group 72">
                      <a:extLst>
                        <a:ext uri="{FF2B5EF4-FFF2-40B4-BE49-F238E27FC236}">
                          <a16:creationId xmlns:a16="http://schemas.microsoft.com/office/drawing/2014/main" id="{0967E628-1680-C74C-83A4-51A97FFB93D3}"/>
                        </a:ext>
                      </a:extLst>
                    </p:cNvPr>
                    <p:cNvGrpSpPr>
                      <a:grpSpLocks/>
                    </p:cNvGrpSpPr>
                    <p:nvPr/>
                  </p:nvGrpSpPr>
                  <p:grpSpPr bwMode="auto">
                    <a:xfrm>
                      <a:off x="1968" y="2544"/>
                      <a:ext cx="816" cy="363"/>
                      <a:chOff x="1968" y="2544"/>
                      <a:chExt cx="816" cy="340"/>
                    </a:xfrm>
                  </p:grpSpPr>
                  <p:sp>
                    <p:nvSpPr>
                      <p:cNvPr id="576585" name="Rectangle 73">
                        <a:extLst>
                          <a:ext uri="{FF2B5EF4-FFF2-40B4-BE49-F238E27FC236}">
                            <a16:creationId xmlns:a16="http://schemas.microsoft.com/office/drawing/2014/main" id="{6D8D09D4-7CD1-4144-8ACB-385833E2DDE8}"/>
                          </a:ext>
                        </a:extLst>
                      </p:cNvPr>
                      <p:cNvSpPr>
                        <a:spLocks noChangeArrowheads="1"/>
                      </p:cNvSpPr>
                      <p:nvPr/>
                    </p:nvSpPr>
                    <p:spPr bwMode="auto">
                      <a:xfrm>
                        <a:off x="1968" y="2544"/>
                        <a:ext cx="816"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0</a:t>
                        </a:r>
                      </a:p>
                    </p:txBody>
                  </p:sp>
                  <p:sp>
                    <p:nvSpPr>
                      <p:cNvPr id="576586" name="Line 74">
                        <a:extLst>
                          <a:ext uri="{FF2B5EF4-FFF2-40B4-BE49-F238E27FC236}">
                            <a16:creationId xmlns:a16="http://schemas.microsoft.com/office/drawing/2014/main" id="{0C6C62F3-E6E8-D84A-B74E-6375EA0D9052}"/>
                          </a:ext>
                        </a:extLst>
                      </p:cNvPr>
                      <p:cNvSpPr>
                        <a:spLocks noChangeShapeType="1"/>
                      </p:cNvSpPr>
                      <p:nvPr/>
                    </p:nvSpPr>
                    <p:spPr bwMode="auto">
                      <a:xfrm>
                        <a:off x="2304" y="25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87" name="Line 75">
                        <a:extLst>
                          <a:ext uri="{FF2B5EF4-FFF2-40B4-BE49-F238E27FC236}">
                            <a16:creationId xmlns:a16="http://schemas.microsoft.com/office/drawing/2014/main" id="{72D98F0A-B3CC-DC46-9176-B83A1DF6C638}"/>
                          </a:ext>
                        </a:extLst>
                      </p:cNvPr>
                      <p:cNvSpPr>
                        <a:spLocks noChangeShapeType="1"/>
                      </p:cNvSpPr>
                      <p:nvPr/>
                    </p:nvSpPr>
                    <p:spPr bwMode="auto">
                      <a:xfrm>
                        <a:off x="2544" y="25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88" name="Line 76">
                        <a:extLst>
                          <a:ext uri="{FF2B5EF4-FFF2-40B4-BE49-F238E27FC236}">
                            <a16:creationId xmlns:a16="http://schemas.microsoft.com/office/drawing/2014/main" id="{46FED938-28DD-784F-B8F7-74D311537B9D}"/>
                          </a:ext>
                        </a:extLst>
                      </p:cNvPr>
                      <p:cNvSpPr>
                        <a:spLocks noChangeShapeType="1"/>
                      </p:cNvSpPr>
                      <p:nvPr/>
                    </p:nvSpPr>
                    <p:spPr bwMode="auto">
                      <a:xfrm>
                        <a:off x="1968" y="2824"/>
                        <a:ext cx="8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89" name="Group 77">
                      <a:extLst>
                        <a:ext uri="{FF2B5EF4-FFF2-40B4-BE49-F238E27FC236}">
                          <a16:creationId xmlns:a16="http://schemas.microsoft.com/office/drawing/2014/main" id="{458D8760-949C-9649-80C4-AD717916375C}"/>
                        </a:ext>
                      </a:extLst>
                    </p:cNvPr>
                    <p:cNvGrpSpPr>
                      <a:grpSpLocks/>
                    </p:cNvGrpSpPr>
                    <p:nvPr/>
                  </p:nvGrpSpPr>
                  <p:grpSpPr bwMode="auto">
                    <a:xfrm>
                      <a:off x="1968" y="2901"/>
                      <a:ext cx="816" cy="363"/>
                      <a:chOff x="1968" y="2544"/>
                      <a:chExt cx="816" cy="340"/>
                    </a:xfrm>
                  </p:grpSpPr>
                  <p:sp>
                    <p:nvSpPr>
                      <p:cNvPr id="576590" name="Rectangle 78">
                        <a:extLst>
                          <a:ext uri="{FF2B5EF4-FFF2-40B4-BE49-F238E27FC236}">
                            <a16:creationId xmlns:a16="http://schemas.microsoft.com/office/drawing/2014/main" id="{2F4D4B95-A7C7-CB4C-B6BC-CCE2FAAF161E}"/>
                          </a:ext>
                        </a:extLst>
                      </p:cNvPr>
                      <p:cNvSpPr>
                        <a:spLocks noChangeArrowheads="1"/>
                      </p:cNvSpPr>
                      <p:nvPr/>
                    </p:nvSpPr>
                    <p:spPr bwMode="auto">
                      <a:xfrm>
                        <a:off x="1968" y="2544"/>
                        <a:ext cx="816"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76591" name="Line 79">
                        <a:extLst>
                          <a:ext uri="{FF2B5EF4-FFF2-40B4-BE49-F238E27FC236}">
                            <a16:creationId xmlns:a16="http://schemas.microsoft.com/office/drawing/2014/main" id="{14E3086E-2947-C34E-8A4E-BAA3D15081F2}"/>
                          </a:ext>
                        </a:extLst>
                      </p:cNvPr>
                      <p:cNvSpPr>
                        <a:spLocks noChangeShapeType="1"/>
                      </p:cNvSpPr>
                      <p:nvPr/>
                    </p:nvSpPr>
                    <p:spPr bwMode="auto">
                      <a:xfrm>
                        <a:off x="2304" y="25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92" name="Line 80">
                        <a:extLst>
                          <a:ext uri="{FF2B5EF4-FFF2-40B4-BE49-F238E27FC236}">
                            <a16:creationId xmlns:a16="http://schemas.microsoft.com/office/drawing/2014/main" id="{4D6CEC28-5111-A643-B284-5C3A03A0E7A4}"/>
                          </a:ext>
                        </a:extLst>
                      </p:cNvPr>
                      <p:cNvSpPr>
                        <a:spLocks noChangeShapeType="1"/>
                      </p:cNvSpPr>
                      <p:nvPr/>
                    </p:nvSpPr>
                    <p:spPr bwMode="auto">
                      <a:xfrm>
                        <a:off x="2544" y="25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93" name="Line 81">
                        <a:extLst>
                          <a:ext uri="{FF2B5EF4-FFF2-40B4-BE49-F238E27FC236}">
                            <a16:creationId xmlns:a16="http://schemas.microsoft.com/office/drawing/2014/main" id="{77DF15DE-8E85-CE40-B98F-74A58CC27935}"/>
                          </a:ext>
                        </a:extLst>
                      </p:cNvPr>
                      <p:cNvSpPr>
                        <a:spLocks noChangeShapeType="1"/>
                      </p:cNvSpPr>
                      <p:nvPr/>
                    </p:nvSpPr>
                    <p:spPr bwMode="auto">
                      <a:xfrm>
                        <a:off x="1968" y="2824"/>
                        <a:ext cx="8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94" name="Group 82">
                      <a:extLst>
                        <a:ext uri="{FF2B5EF4-FFF2-40B4-BE49-F238E27FC236}">
                          <a16:creationId xmlns:a16="http://schemas.microsoft.com/office/drawing/2014/main" id="{F424D1CA-E067-9D49-8E62-CA51975AB0DE}"/>
                        </a:ext>
                      </a:extLst>
                    </p:cNvPr>
                    <p:cNvGrpSpPr>
                      <a:grpSpLocks/>
                    </p:cNvGrpSpPr>
                    <p:nvPr/>
                  </p:nvGrpSpPr>
                  <p:grpSpPr bwMode="auto">
                    <a:xfrm>
                      <a:off x="1968" y="3261"/>
                      <a:ext cx="816" cy="363"/>
                      <a:chOff x="1968" y="2544"/>
                      <a:chExt cx="816" cy="340"/>
                    </a:xfrm>
                  </p:grpSpPr>
                  <p:sp>
                    <p:nvSpPr>
                      <p:cNvPr id="576595" name="Rectangle 83">
                        <a:extLst>
                          <a:ext uri="{FF2B5EF4-FFF2-40B4-BE49-F238E27FC236}">
                            <a16:creationId xmlns:a16="http://schemas.microsoft.com/office/drawing/2014/main" id="{F31D9C2D-CB34-1B45-A7DC-6D39C398B5B2}"/>
                          </a:ext>
                        </a:extLst>
                      </p:cNvPr>
                      <p:cNvSpPr>
                        <a:spLocks noChangeArrowheads="1"/>
                      </p:cNvSpPr>
                      <p:nvPr/>
                    </p:nvSpPr>
                    <p:spPr bwMode="auto">
                      <a:xfrm>
                        <a:off x="1968" y="2544"/>
                        <a:ext cx="816"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576596" name="Line 84">
                        <a:extLst>
                          <a:ext uri="{FF2B5EF4-FFF2-40B4-BE49-F238E27FC236}">
                            <a16:creationId xmlns:a16="http://schemas.microsoft.com/office/drawing/2014/main" id="{2D6CEB18-DDE8-3840-BA4C-408734931C00}"/>
                          </a:ext>
                        </a:extLst>
                      </p:cNvPr>
                      <p:cNvSpPr>
                        <a:spLocks noChangeShapeType="1"/>
                      </p:cNvSpPr>
                      <p:nvPr/>
                    </p:nvSpPr>
                    <p:spPr bwMode="auto">
                      <a:xfrm>
                        <a:off x="2304" y="25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97" name="Line 85">
                        <a:extLst>
                          <a:ext uri="{FF2B5EF4-FFF2-40B4-BE49-F238E27FC236}">
                            <a16:creationId xmlns:a16="http://schemas.microsoft.com/office/drawing/2014/main" id="{F78FE96A-3FD2-964E-B0E7-6860D9C2F01F}"/>
                          </a:ext>
                        </a:extLst>
                      </p:cNvPr>
                      <p:cNvSpPr>
                        <a:spLocks noChangeShapeType="1"/>
                      </p:cNvSpPr>
                      <p:nvPr/>
                    </p:nvSpPr>
                    <p:spPr bwMode="auto">
                      <a:xfrm>
                        <a:off x="2544" y="25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598" name="Line 86">
                        <a:extLst>
                          <a:ext uri="{FF2B5EF4-FFF2-40B4-BE49-F238E27FC236}">
                            <a16:creationId xmlns:a16="http://schemas.microsoft.com/office/drawing/2014/main" id="{740A51C7-81F3-7D45-B0E8-58F10D20E1A0}"/>
                          </a:ext>
                        </a:extLst>
                      </p:cNvPr>
                      <p:cNvSpPr>
                        <a:spLocks noChangeShapeType="1"/>
                      </p:cNvSpPr>
                      <p:nvPr/>
                    </p:nvSpPr>
                    <p:spPr bwMode="auto">
                      <a:xfrm>
                        <a:off x="1968" y="2824"/>
                        <a:ext cx="8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599" name="Group 87">
                      <a:extLst>
                        <a:ext uri="{FF2B5EF4-FFF2-40B4-BE49-F238E27FC236}">
                          <a16:creationId xmlns:a16="http://schemas.microsoft.com/office/drawing/2014/main" id="{0AD8393F-D6E5-0C4B-93E8-2A3ECB139EA9}"/>
                        </a:ext>
                      </a:extLst>
                    </p:cNvPr>
                    <p:cNvGrpSpPr>
                      <a:grpSpLocks/>
                    </p:cNvGrpSpPr>
                    <p:nvPr/>
                  </p:nvGrpSpPr>
                  <p:grpSpPr bwMode="auto">
                    <a:xfrm>
                      <a:off x="1968" y="3621"/>
                      <a:ext cx="816" cy="363"/>
                      <a:chOff x="1968" y="2544"/>
                      <a:chExt cx="816" cy="340"/>
                    </a:xfrm>
                  </p:grpSpPr>
                  <p:sp>
                    <p:nvSpPr>
                      <p:cNvPr id="576600" name="Rectangle 88">
                        <a:extLst>
                          <a:ext uri="{FF2B5EF4-FFF2-40B4-BE49-F238E27FC236}">
                            <a16:creationId xmlns:a16="http://schemas.microsoft.com/office/drawing/2014/main" id="{7B656DC2-E570-D54D-A598-94823FFE6353}"/>
                          </a:ext>
                        </a:extLst>
                      </p:cNvPr>
                      <p:cNvSpPr>
                        <a:spLocks noChangeArrowheads="1"/>
                      </p:cNvSpPr>
                      <p:nvPr/>
                    </p:nvSpPr>
                    <p:spPr bwMode="auto">
                      <a:xfrm>
                        <a:off x="1968" y="2544"/>
                        <a:ext cx="816"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576601" name="Line 89">
                        <a:extLst>
                          <a:ext uri="{FF2B5EF4-FFF2-40B4-BE49-F238E27FC236}">
                            <a16:creationId xmlns:a16="http://schemas.microsoft.com/office/drawing/2014/main" id="{54C08AF4-B53F-8244-A2CE-FB99DC5E6AA5}"/>
                          </a:ext>
                        </a:extLst>
                      </p:cNvPr>
                      <p:cNvSpPr>
                        <a:spLocks noChangeShapeType="1"/>
                      </p:cNvSpPr>
                      <p:nvPr/>
                    </p:nvSpPr>
                    <p:spPr bwMode="auto">
                      <a:xfrm>
                        <a:off x="2304" y="25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602" name="Line 90">
                        <a:extLst>
                          <a:ext uri="{FF2B5EF4-FFF2-40B4-BE49-F238E27FC236}">
                            <a16:creationId xmlns:a16="http://schemas.microsoft.com/office/drawing/2014/main" id="{822ADD20-AC81-8741-9208-DCF65B9C6F7D}"/>
                          </a:ext>
                        </a:extLst>
                      </p:cNvPr>
                      <p:cNvSpPr>
                        <a:spLocks noChangeShapeType="1"/>
                      </p:cNvSpPr>
                      <p:nvPr/>
                    </p:nvSpPr>
                    <p:spPr bwMode="auto">
                      <a:xfrm>
                        <a:off x="2544" y="254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603" name="Line 91">
                        <a:extLst>
                          <a:ext uri="{FF2B5EF4-FFF2-40B4-BE49-F238E27FC236}">
                            <a16:creationId xmlns:a16="http://schemas.microsoft.com/office/drawing/2014/main" id="{29F82A01-D8AD-2040-88BC-6DEAA56161F7}"/>
                          </a:ext>
                        </a:extLst>
                      </p:cNvPr>
                      <p:cNvSpPr>
                        <a:spLocks noChangeShapeType="1"/>
                      </p:cNvSpPr>
                      <p:nvPr/>
                    </p:nvSpPr>
                    <p:spPr bwMode="auto">
                      <a:xfrm>
                        <a:off x="1968" y="2824"/>
                        <a:ext cx="8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576604" name="Group 92">
                  <a:extLst>
                    <a:ext uri="{FF2B5EF4-FFF2-40B4-BE49-F238E27FC236}">
                      <a16:creationId xmlns:a16="http://schemas.microsoft.com/office/drawing/2014/main" id="{718C531C-5490-A84A-BF2A-08708B35EDCB}"/>
                    </a:ext>
                  </a:extLst>
                </p:cNvPr>
                <p:cNvGrpSpPr>
                  <a:grpSpLocks/>
                </p:cNvGrpSpPr>
                <p:nvPr/>
              </p:nvGrpSpPr>
              <p:grpSpPr bwMode="auto">
                <a:xfrm>
                  <a:off x="2400" y="2747"/>
                  <a:ext cx="720" cy="546"/>
                  <a:chOff x="2400" y="2728"/>
                  <a:chExt cx="720" cy="546"/>
                </a:xfrm>
              </p:grpSpPr>
              <p:sp>
                <p:nvSpPr>
                  <p:cNvPr id="576605" name="Line 93">
                    <a:extLst>
                      <a:ext uri="{FF2B5EF4-FFF2-40B4-BE49-F238E27FC236}">
                        <a16:creationId xmlns:a16="http://schemas.microsoft.com/office/drawing/2014/main" id="{A56D7C33-176E-3A4E-B80E-4870776FE03C}"/>
                      </a:ext>
                    </a:extLst>
                  </p:cNvPr>
                  <p:cNvSpPr>
                    <a:spLocks noChangeShapeType="1"/>
                  </p:cNvSpPr>
                  <p:nvPr/>
                </p:nvSpPr>
                <p:spPr bwMode="auto">
                  <a:xfrm>
                    <a:off x="2400" y="2728"/>
                    <a:ext cx="0" cy="144"/>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606" name="Line 94">
                    <a:extLst>
                      <a:ext uri="{FF2B5EF4-FFF2-40B4-BE49-F238E27FC236}">
                        <a16:creationId xmlns:a16="http://schemas.microsoft.com/office/drawing/2014/main" id="{FB7D6AA6-AB87-364F-BE7C-4ECC5A9BBF71}"/>
                      </a:ext>
                    </a:extLst>
                  </p:cNvPr>
                  <p:cNvSpPr>
                    <a:spLocks noChangeShapeType="1"/>
                  </p:cNvSpPr>
                  <p:nvPr/>
                </p:nvSpPr>
                <p:spPr bwMode="auto">
                  <a:xfrm>
                    <a:off x="2400" y="2872"/>
                    <a:ext cx="72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607" name="Line 95">
                    <a:extLst>
                      <a:ext uri="{FF2B5EF4-FFF2-40B4-BE49-F238E27FC236}">
                        <a16:creationId xmlns:a16="http://schemas.microsoft.com/office/drawing/2014/main" id="{FE0630BA-EDEC-CE4D-BCA4-59A8125CC299}"/>
                      </a:ext>
                    </a:extLst>
                  </p:cNvPr>
                  <p:cNvSpPr>
                    <a:spLocks noChangeShapeType="1"/>
                  </p:cNvSpPr>
                  <p:nvPr/>
                </p:nvSpPr>
                <p:spPr bwMode="auto">
                  <a:xfrm>
                    <a:off x="3112" y="2880"/>
                    <a:ext cx="0" cy="394"/>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76608" name="Group 96">
                  <a:extLst>
                    <a:ext uri="{FF2B5EF4-FFF2-40B4-BE49-F238E27FC236}">
                      <a16:creationId xmlns:a16="http://schemas.microsoft.com/office/drawing/2014/main" id="{B8D2CC9C-8173-0E48-AC8F-718AC869BCBB}"/>
                    </a:ext>
                  </a:extLst>
                </p:cNvPr>
                <p:cNvGrpSpPr>
                  <a:grpSpLocks/>
                </p:cNvGrpSpPr>
                <p:nvPr/>
              </p:nvGrpSpPr>
              <p:grpSpPr bwMode="auto">
                <a:xfrm>
                  <a:off x="2464" y="2779"/>
                  <a:ext cx="1179" cy="476"/>
                  <a:chOff x="2464" y="2760"/>
                  <a:chExt cx="1179" cy="476"/>
                </a:xfrm>
              </p:grpSpPr>
              <p:sp>
                <p:nvSpPr>
                  <p:cNvPr id="576609" name="Line 97">
                    <a:extLst>
                      <a:ext uri="{FF2B5EF4-FFF2-40B4-BE49-F238E27FC236}">
                        <a16:creationId xmlns:a16="http://schemas.microsoft.com/office/drawing/2014/main" id="{83CE6574-6FA8-D947-AE85-CE3E6484F9FC}"/>
                      </a:ext>
                    </a:extLst>
                  </p:cNvPr>
                  <p:cNvSpPr>
                    <a:spLocks noChangeShapeType="1"/>
                  </p:cNvSpPr>
                  <p:nvPr/>
                </p:nvSpPr>
                <p:spPr bwMode="auto">
                  <a:xfrm>
                    <a:off x="2464" y="3086"/>
                    <a:ext cx="0" cy="144"/>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610" name="Line 98">
                    <a:extLst>
                      <a:ext uri="{FF2B5EF4-FFF2-40B4-BE49-F238E27FC236}">
                        <a16:creationId xmlns:a16="http://schemas.microsoft.com/office/drawing/2014/main" id="{32736755-70B7-4546-9272-D8AF38142B62}"/>
                      </a:ext>
                    </a:extLst>
                  </p:cNvPr>
                  <p:cNvSpPr>
                    <a:spLocks noChangeShapeType="1"/>
                  </p:cNvSpPr>
                  <p:nvPr/>
                </p:nvSpPr>
                <p:spPr bwMode="auto">
                  <a:xfrm>
                    <a:off x="2464" y="3230"/>
                    <a:ext cx="1179" cy="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611" name="Line 99">
                    <a:extLst>
                      <a:ext uri="{FF2B5EF4-FFF2-40B4-BE49-F238E27FC236}">
                        <a16:creationId xmlns:a16="http://schemas.microsoft.com/office/drawing/2014/main" id="{0820ABA4-D296-2F4E-9044-21E67ED19F3C}"/>
                      </a:ext>
                    </a:extLst>
                  </p:cNvPr>
                  <p:cNvSpPr>
                    <a:spLocks noChangeShapeType="1"/>
                  </p:cNvSpPr>
                  <p:nvPr/>
                </p:nvSpPr>
                <p:spPr bwMode="auto">
                  <a:xfrm>
                    <a:off x="3632" y="2760"/>
                    <a:ext cx="0" cy="476"/>
                  </a:xfrm>
                  <a:prstGeom prst="line">
                    <a:avLst/>
                  </a:prstGeom>
                  <a:noFill/>
                  <a:ln w="19050">
                    <a:solidFill>
                      <a:schemeClr val="hlink"/>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76612" name="Line 100">
                  <a:extLst>
                    <a:ext uri="{FF2B5EF4-FFF2-40B4-BE49-F238E27FC236}">
                      <a16:creationId xmlns:a16="http://schemas.microsoft.com/office/drawing/2014/main" id="{EFAF723C-523A-6B4D-B67A-CB1E5BEB1C7D}"/>
                    </a:ext>
                  </a:extLst>
                </p:cNvPr>
                <p:cNvSpPr>
                  <a:spLocks noChangeShapeType="1"/>
                </p:cNvSpPr>
                <p:nvPr/>
              </p:nvSpPr>
              <p:spPr bwMode="auto">
                <a:xfrm>
                  <a:off x="3984" y="2707"/>
                  <a:ext cx="0" cy="102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76613" name="Group 101">
                  <a:extLst>
                    <a:ext uri="{FF2B5EF4-FFF2-40B4-BE49-F238E27FC236}">
                      <a16:creationId xmlns:a16="http://schemas.microsoft.com/office/drawing/2014/main" id="{C1B15966-F4BB-8545-8968-9EE721506B9D}"/>
                    </a:ext>
                  </a:extLst>
                </p:cNvPr>
                <p:cNvGrpSpPr>
                  <a:grpSpLocks/>
                </p:cNvGrpSpPr>
                <p:nvPr/>
              </p:nvGrpSpPr>
              <p:grpSpPr bwMode="auto">
                <a:xfrm>
                  <a:off x="2448" y="2771"/>
                  <a:ext cx="2607" cy="842"/>
                  <a:chOff x="2448" y="2752"/>
                  <a:chExt cx="2539" cy="842"/>
                </a:xfrm>
              </p:grpSpPr>
              <p:sp>
                <p:nvSpPr>
                  <p:cNvPr id="576614" name="Line 102">
                    <a:extLst>
                      <a:ext uri="{FF2B5EF4-FFF2-40B4-BE49-F238E27FC236}">
                        <a16:creationId xmlns:a16="http://schemas.microsoft.com/office/drawing/2014/main" id="{3D79162C-F638-884C-83F7-FB2431FA8385}"/>
                      </a:ext>
                    </a:extLst>
                  </p:cNvPr>
                  <p:cNvSpPr>
                    <a:spLocks noChangeShapeType="1"/>
                  </p:cNvSpPr>
                  <p:nvPr/>
                </p:nvSpPr>
                <p:spPr bwMode="auto">
                  <a:xfrm>
                    <a:off x="2448" y="3450"/>
                    <a:ext cx="0" cy="144"/>
                  </a:xfrm>
                  <a:prstGeom prst="line">
                    <a:avLst/>
                  </a:prstGeom>
                  <a:noFill/>
                  <a:ln w="190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615" name="Line 103">
                    <a:extLst>
                      <a:ext uri="{FF2B5EF4-FFF2-40B4-BE49-F238E27FC236}">
                        <a16:creationId xmlns:a16="http://schemas.microsoft.com/office/drawing/2014/main" id="{129C9E7D-D478-C642-8A32-46C671CE2534}"/>
                      </a:ext>
                    </a:extLst>
                  </p:cNvPr>
                  <p:cNvSpPr>
                    <a:spLocks noChangeShapeType="1"/>
                  </p:cNvSpPr>
                  <p:nvPr/>
                </p:nvSpPr>
                <p:spPr bwMode="auto">
                  <a:xfrm>
                    <a:off x="2448" y="3594"/>
                    <a:ext cx="2539" cy="0"/>
                  </a:xfrm>
                  <a:prstGeom prst="line">
                    <a:avLst/>
                  </a:prstGeom>
                  <a:noFill/>
                  <a:ln w="190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616" name="Line 104">
                    <a:extLst>
                      <a:ext uri="{FF2B5EF4-FFF2-40B4-BE49-F238E27FC236}">
                        <a16:creationId xmlns:a16="http://schemas.microsoft.com/office/drawing/2014/main" id="{0D396527-0546-CC49-9061-94B307FFA3F0}"/>
                      </a:ext>
                    </a:extLst>
                  </p:cNvPr>
                  <p:cNvSpPr>
                    <a:spLocks noChangeShapeType="1"/>
                  </p:cNvSpPr>
                  <p:nvPr/>
                </p:nvSpPr>
                <p:spPr bwMode="auto">
                  <a:xfrm>
                    <a:off x="4976" y="2752"/>
                    <a:ext cx="0" cy="839"/>
                  </a:xfrm>
                  <a:prstGeom prst="line">
                    <a:avLst/>
                  </a:prstGeom>
                  <a:noFill/>
                  <a:ln w="19050">
                    <a:solidFill>
                      <a:schemeClr val="tx2"/>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76617" name="Line 105">
                  <a:extLst>
                    <a:ext uri="{FF2B5EF4-FFF2-40B4-BE49-F238E27FC236}">
                      <a16:creationId xmlns:a16="http://schemas.microsoft.com/office/drawing/2014/main" id="{07F5246A-924B-E241-A78D-8F3536119AD4}"/>
                    </a:ext>
                  </a:extLst>
                </p:cNvPr>
                <p:cNvSpPr>
                  <a:spLocks noChangeShapeType="1"/>
                </p:cNvSpPr>
                <p:nvPr/>
              </p:nvSpPr>
              <p:spPr bwMode="auto">
                <a:xfrm>
                  <a:off x="5280" y="2683"/>
                  <a:ext cx="0" cy="1008"/>
                </a:xfrm>
                <a:prstGeom prst="line">
                  <a:avLst/>
                </a:prstGeom>
                <a:noFill/>
                <a:ln w="190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76618" name="Group 106">
                  <a:extLst>
                    <a:ext uri="{FF2B5EF4-FFF2-40B4-BE49-F238E27FC236}">
                      <a16:creationId xmlns:a16="http://schemas.microsoft.com/office/drawing/2014/main" id="{EBA3A2B6-04F4-D14D-9DA3-1318C92A396F}"/>
                    </a:ext>
                  </a:extLst>
                </p:cNvPr>
                <p:cNvGrpSpPr>
                  <a:grpSpLocks/>
                </p:cNvGrpSpPr>
                <p:nvPr/>
              </p:nvGrpSpPr>
              <p:grpSpPr bwMode="auto">
                <a:xfrm>
                  <a:off x="2448" y="3503"/>
                  <a:ext cx="2267" cy="476"/>
                  <a:chOff x="2448" y="3484"/>
                  <a:chExt cx="2267" cy="476"/>
                </a:xfrm>
              </p:grpSpPr>
              <p:sp>
                <p:nvSpPr>
                  <p:cNvPr id="576619" name="Line 107">
                    <a:extLst>
                      <a:ext uri="{FF2B5EF4-FFF2-40B4-BE49-F238E27FC236}">
                        <a16:creationId xmlns:a16="http://schemas.microsoft.com/office/drawing/2014/main" id="{3102D4A6-9127-504C-A7E4-6C058E7B4836}"/>
                      </a:ext>
                    </a:extLst>
                  </p:cNvPr>
                  <p:cNvSpPr>
                    <a:spLocks noChangeShapeType="1"/>
                  </p:cNvSpPr>
                  <p:nvPr/>
                </p:nvSpPr>
                <p:spPr bwMode="auto">
                  <a:xfrm>
                    <a:off x="2448" y="3810"/>
                    <a:ext cx="0" cy="144"/>
                  </a:xfrm>
                  <a:prstGeom prst="line">
                    <a:avLst/>
                  </a:prstGeom>
                  <a:noFill/>
                  <a:ln w="19050">
                    <a:solidFill>
                      <a:srgbClr val="33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620" name="Line 108">
                    <a:extLst>
                      <a:ext uri="{FF2B5EF4-FFF2-40B4-BE49-F238E27FC236}">
                        <a16:creationId xmlns:a16="http://schemas.microsoft.com/office/drawing/2014/main" id="{952D929E-F70C-3A4A-BF53-C2D64B19D8D1}"/>
                      </a:ext>
                    </a:extLst>
                  </p:cNvPr>
                  <p:cNvSpPr>
                    <a:spLocks noChangeShapeType="1"/>
                  </p:cNvSpPr>
                  <p:nvPr/>
                </p:nvSpPr>
                <p:spPr bwMode="auto">
                  <a:xfrm>
                    <a:off x="2448" y="3954"/>
                    <a:ext cx="2267" cy="0"/>
                  </a:xfrm>
                  <a:prstGeom prst="line">
                    <a:avLst/>
                  </a:prstGeom>
                  <a:noFill/>
                  <a:ln w="19050">
                    <a:solidFill>
                      <a:srgbClr val="33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6621" name="Line 109">
                    <a:extLst>
                      <a:ext uri="{FF2B5EF4-FFF2-40B4-BE49-F238E27FC236}">
                        <a16:creationId xmlns:a16="http://schemas.microsoft.com/office/drawing/2014/main" id="{63B415F5-EC95-BF45-A00F-8EE1FB0E0153}"/>
                      </a:ext>
                    </a:extLst>
                  </p:cNvPr>
                  <p:cNvSpPr>
                    <a:spLocks noChangeShapeType="1"/>
                  </p:cNvSpPr>
                  <p:nvPr/>
                </p:nvSpPr>
                <p:spPr bwMode="auto">
                  <a:xfrm>
                    <a:off x="4704" y="3484"/>
                    <a:ext cx="0" cy="476"/>
                  </a:xfrm>
                  <a:prstGeom prst="line">
                    <a:avLst/>
                  </a:prstGeom>
                  <a:noFill/>
                  <a:ln w="19050">
                    <a:solidFill>
                      <a:srgbClr val="3366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76622" name="Rectangle 110">
                <a:extLst>
                  <a:ext uri="{FF2B5EF4-FFF2-40B4-BE49-F238E27FC236}">
                    <a16:creationId xmlns:a16="http://schemas.microsoft.com/office/drawing/2014/main" id="{010EB6F9-4BE8-274B-A0DD-47D068473F6C}"/>
                  </a:ext>
                </a:extLst>
              </p:cNvPr>
              <p:cNvSpPr>
                <a:spLocks noChangeArrowheads="1"/>
              </p:cNvSpPr>
              <p:nvPr/>
            </p:nvSpPr>
            <p:spPr bwMode="auto">
              <a:xfrm>
                <a:off x="1576" y="4045"/>
                <a:ext cx="231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7-13   </a:t>
                </a:r>
                <a:r>
                  <a:rPr kumimoji="1" lang="zh-CN" altLang="en-US" sz="2000" b="1">
                    <a:solidFill>
                      <a:srgbClr val="FFFFFF"/>
                    </a:solidFill>
                    <a:latin typeface="Times New Roman" panose="02020603050405020304" pitchFamily="18" charset="0"/>
                    <a:ea typeface="宋体" panose="02010600030101010101" pitchFamily="2" charset="-122"/>
                  </a:rPr>
                  <a:t>有向图的十字链表结构</a:t>
                </a:r>
              </a:p>
            </p:txBody>
          </p:sp>
        </p:grpSp>
      </p:grpSp>
    </p:spTree>
    <p:extLst>
      <p:ext uri="{BB962C8B-B14F-4D97-AF65-F5344CB8AC3E}">
        <p14:creationId xmlns:p14="http://schemas.microsoft.com/office/powerpoint/2010/main" val="1211895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5924423E-0835-1844-88A0-A9C0E0F32752}"/>
              </a:ext>
            </a:extLst>
          </p:cNvPr>
          <p:cNvSpPr>
            <a:spLocks noGrp="1" noChangeArrowheads="1"/>
          </p:cNvSpPr>
          <p:nvPr>
            <p:ph type="title"/>
          </p:nvPr>
        </p:nvSpPr>
        <p:spPr>
          <a:xfrm>
            <a:off x="2209800" y="152400"/>
            <a:ext cx="5562600" cy="685800"/>
          </a:xfrm>
        </p:spPr>
        <p:txBody>
          <a:bodyPr/>
          <a:lstStyle/>
          <a:p>
            <a:r>
              <a:rPr lang="en-US" altLang="zh-CN" b="1">
                <a:latin typeface="Times New Roman" panose="02020603050405020304" pitchFamily="18" charset="0"/>
              </a:rPr>
              <a:t>7.2.4</a:t>
            </a:r>
            <a:r>
              <a:rPr lang="en-US" altLang="zh-CN" b="1"/>
              <a:t>  </a:t>
            </a:r>
            <a:r>
              <a:rPr lang="zh-CN" altLang="en-US" b="1">
                <a:ea typeface="楷体_GB2312" pitchFamily="49" charset="-122"/>
              </a:rPr>
              <a:t>邻接多重表</a:t>
            </a:r>
          </a:p>
        </p:txBody>
      </p:sp>
      <p:sp>
        <p:nvSpPr>
          <p:cNvPr id="577539" name="Rectangle 3">
            <a:extLst>
              <a:ext uri="{FF2B5EF4-FFF2-40B4-BE49-F238E27FC236}">
                <a16:creationId xmlns:a16="http://schemas.microsoft.com/office/drawing/2014/main" id="{5865A44E-2919-7042-B2CC-38E0119B497D}"/>
              </a:ext>
            </a:extLst>
          </p:cNvPr>
          <p:cNvSpPr>
            <a:spLocks noGrp="1" noChangeArrowheads="1"/>
          </p:cNvSpPr>
          <p:nvPr>
            <p:ph type="body" idx="1"/>
          </p:nvPr>
        </p:nvSpPr>
        <p:spPr>
          <a:xfrm>
            <a:off x="1676400" y="990601"/>
            <a:ext cx="8839200" cy="4525963"/>
          </a:xfrm>
        </p:spPr>
        <p:txBody>
          <a:bodyPr/>
          <a:lstStyle/>
          <a:p>
            <a:pPr marL="0" indent="0">
              <a:lnSpc>
                <a:spcPct val="110000"/>
              </a:lnSpc>
              <a:buNone/>
            </a:pPr>
            <a:r>
              <a:rPr lang="zh-CN" altLang="en-US" b="1">
                <a:solidFill>
                  <a:schemeClr val="hlink"/>
                </a:solidFill>
              </a:rPr>
              <a:t>       </a:t>
            </a:r>
            <a:r>
              <a:rPr lang="zh-CN" altLang="en-US" b="1">
                <a:solidFill>
                  <a:schemeClr val="folHlink"/>
                </a:solidFill>
              </a:rPr>
              <a:t>邻接多重表</a:t>
            </a:r>
            <a:r>
              <a:rPr lang="en-US" altLang="zh-CN" b="1"/>
              <a:t>(Adjacency Multilist)</a:t>
            </a:r>
            <a:r>
              <a:rPr lang="zh-CN" altLang="en-US" sz="2800" b="1"/>
              <a:t>是无向图的另一种链式存储结构。</a:t>
            </a:r>
          </a:p>
          <a:p>
            <a:pPr marL="0" indent="0">
              <a:lnSpc>
                <a:spcPct val="110000"/>
              </a:lnSpc>
              <a:buNone/>
            </a:pPr>
            <a:r>
              <a:rPr lang="zh-CN" altLang="en-US" sz="2800" b="1"/>
              <a:t>        邻接表是无向图的一种有效的存储结构，在无向图的邻接表中，一条边</a:t>
            </a:r>
            <a:r>
              <a:rPr lang="en-US" altLang="zh-CN" sz="2800" b="1"/>
              <a:t>(v,w)</a:t>
            </a:r>
            <a:r>
              <a:rPr lang="zh-CN" altLang="en-US" sz="2800" b="1"/>
              <a:t>的两个表结点分别初选在以</a:t>
            </a:r>
            <a:r>
              <a:rPr lang="en-US" altLang="zh-CN" sz="2800" b="1"/>
              <a:t>v</a:t>
            </a:r>
            <a:r>
              <a:rPr lang="zh-CN" altLang="en-US" sz="2800" b="1"/>
              <a:t>和</a:t>
            </a:r>
            <a:r>
              <a:rPr lang="en-US" altLang="zh-CN" sz="2800" b="1"/>
              <a:t>w</a:t>
            </a:r>
            <a:r>
              <a:rPr lang="zh-CN" altLang="en-US" sz="2800" b="1"/>
              <a:t>为头结点的链表中，很容易求得顶点和边的信息，但在涉及到边的操作会带来不便。</a:t>
            </a:r>
          </a:p>
          <a:p>
            <a:pPr marL="0" indent="0">
              <a:lnSpc>
                <a:spcPct val="110000"/>
              </a:lnSpc>
              <a:buNone/>
            </a:pPr>
            <a:r>
              <a:rPr lang="zh-CN" altLang="en-US" sz="2800" b="1"/>
              <a:t>        邻接多重表的结构和十字链表类似，</a:t>
            </a:r>
            <a:r>
              <a:rPr lang="zh-CN" altLang="en-US" sz="2800" b="1">
                <a:solidFill>
                  <a:schemeClr val="folHlink"/>
                </a:solidFill>
              </a:rPr>
              <a:t>每条边用一个结点表示</a:t>
            </a:r>
            <a:r>
              <a:rPr lang="zh-CN" altLang="en-US" sz="2800" b="1"/>
              <a:t>；邻接多重表中的顶点结点结构与邻接表中的完全相同，而表结点包括六个域如图</a:t>
            </a:r>
            <a:r>
              <a:rPr lang="en-US" altLang="zh-CN" sz="2800" b="1"/>
              <a:t>7-14</a:t>
            </a:r>
            <a:r>
              <a:rPr lang="zh-CN" altLang="en-US" sz="2800" b="1"/>
              <a:t>所示。</a:t>
            </a:r>
          </a:p>
        </p:txBody>
      </p:sp>
      <p:grpSp>
        <p:nvGrpSpPr>
          <p:cNvPr id="577540" name="Group 4">
            <a:extLst>
              <a:ext uri="{FF2B5EF4-FFF2-40B4-BE49-F238E27FC236}">
                <a16:creationId xmlns:a16="http://schemas.microsoft.com/office/drawing/2014/main" id="{7289267E-6588-1B4A-8770-976EAC5AB626}"/>
              </a:ext>
            </a:extLst>
          </p:cNvPr>
          <p:cNvGrpSpPr>
            <a:grpSpLocks/>
          </p:cNvGrpSpPr>
          <p:nvPr/>
        </p:nvGrpSpPr>
        <p:grpSpPr bwMode="auto">
          <a:xfrm>
            <a:off x="2566988" y="5518150"/>
            <a:ext cx="7200900" cy="1295400"/>
            <a:chOff x="657" y="3312"/>
            <a:chExt cx="4536" cy="816"/>
          </a:xfrm>
        </p:grpSpPr>
        <p:grpSp>
          <p:nvGrpSpPr>
            <p:cNvPr id="577541" name="Group 5">
              <a:extLst>
                <a:ext uri="{FF2B5EF4-FFF2-40B4-BE49-F238E27FC236}">
                  <a16:creationId xmlns:a16="http://schemas.microsoft.com/office/drawing/2014/main" id="{E79C0CF0-2636-554D-9772-E57373BAD71A}"/>
                </a:ext>
              </a:extLst>
            </p:cNvPr>
            <p:cNvGrpSpPr>
              <a:grpSpLocks/>
            </p:cNvGrpSpPr>
            <p:nvPr/>
          </p:nvGrpSpPr>
          <p:grpSpPr bwMode="auto">
            <a:xfrm>
              <a:off x="657" y="3588"/>
              <a:ext cx="1298" cy="249"/>
              <a:chOff x="657" y="3588"/>
              <a:chExt cx="1298" cy="249"/>
            </a:xfrm>
          </p:grpSpPr>
          <p:sp>
            <p:nvSpPr>
              <p:cNvPr id="577542" name="Rectangle 6">
                <a:extLst>
                  <a:ext uri="{FF2B5EF4-FFF2-40B4-BE49-F238E27FC236}">
                    <a16:creationId xmlns:a16="http://schemas.microsoft.com/office/drawing/2014/main" id="{EDD864EE-19F2-AE40-8A90-3EFBD99ECD56}"/>
                  </a:ext>
                </a:extLst>
              </p:cNvPr>
              <p:cNvSpPr>
                <a:spLocks noChangeArrowheads="1"/>
              </p:cNvSpPr>
              <p:nvPr/>
            </p:nvSpPr>
            <p:spPr bwMode="auto">
              <a:xfrm>
                <a:off x="657" y="3588"/>
                <a:ext cx="129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data   firstedge</a:t>
                </a:r>
              </a:p>
            </p:txBody>
          </p:sp>
          <p:sp>
            <p:nvSpPr>
              <p:cNvPr id="577543" name="Line 7">
                <a:extLst>
                  <a:ext uri="{FF2B5EF4-FFF2-40B4-BE49-F238E27FC236}">
                    <a16:creationId xmlns:a16="http://schemas.microsoft.com/office/drawing/2014/main" id="{A9A5FA44-7888-9445-8502-499DFA63B59B}"/>
                  </a:ext>
                </a:extLst>
              </p:cNvPr>
              <p:cNvSpPr>
                <a:spLocks noChangeShapeType="1"/>
              </p:cNvSpPr>
              <p:nvPr/>
            </p:nvSpPr>
            <p:spPr bwMode="auto">
              <a:xfrm>
                <a:off x="1168" y="358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77544" name="Rectangle 8">
              <a:extLst>
                <a:ext uri="{FF2B5EF4-FFF2-40B4-BE49-F238E27FC236}">
                  <a16:creationId xmlns:a16="http://schemas.microsoft.com/office/drawing/2014/main" id="{40087840-22B4-7143-8509-F6E98FB821D3}"/>
                </a:ext>
              </a:extLst>
            </p:cNvPr>
            <p:cNvSpPr>
              <a:spLocks noChangeArrowheads="1"/>
            </p:cNvSpPr>
            <p:nvPr/>
          </p:nvSpPr>
          <p:spPr bwMode="auto">
            <a:xfrm>
              <a:off x="1040" y="3312"/>
              <a:ext cx="77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000" b="1">
                  <a:solidFill>
                    <a:srgbClr val="FFFFFF"/>
                  </a:solidFill>
                  <a:latin typeface="宋体" panose="02010600030101010101" pitchFamily="2" charset="-122"/>
                  <a:ea typeface="宋体" panose="02010600030101010101" pitchFamily="2" charset="-122"/>
                </a:rPr>
                <a:t>顶点结点</a:t>
              </a:r>
              <a:endParaRPr kumimoji="1" lang="zh-CN" altLang="en-US" sz="2000" b="1">
                <a:solidFill>
                  <a:srgbClr val="FFFFFF"/>
                </a:solidFill>
                <a:latin typeface="Times New Roman" panose="02020603050405020304" pitchFamily="18" charset="0"/>
                <a:ea typeface="宋体" panose="02010600030101010101" pitchFamily="2" charset="-122"/>
              </a:endParaRPr>
            </a:p>
          </p:txBody>
        </p:sp>
        <p:sp>
          <p:nvSpPr>
            <p:cNvPr id="577545" name="Rectangle 9">
              <a:extLst>
                <a:ext uri="{FF2B5EF4-FFF2-40B4-BE49-F238E27FC236}">
                  <a16:creationId xmlns:a16="http://schemas.microsoft.com/office/drawing/2014/main" id="{26DF9E72-A54E-5B4D-AA41-09C9FA34BF1E}"/>
                </a:ext>
              </a:extLst>
            </p:cNvPr>
            <p:cNvSpPr>
              <a:spLocks noChangeArrowheads="1"/>
            </p:cNvSpPr>
            <p:nvPr/>
          </p:nvSpPr>
          <p:spPr bwMode="auto">
            <a:xfrm>
              <a:off x="1714" y="3924"/>
              <a:ext cx="222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7-14   </a:t>
              </a:r>
              <a:r>
                <a:rPr kumimoji="1" lang="zh-CN" altLang="en-US" sz="2000" b="1">
                  <a:solidFill>
                    <a:srgbClr val="FFFFFF"/>
                  </a:solidFill>
                  <a:latin typeface="Times New Roman" panose="02020603050405020304" pitchFamily="18" charset="0"/>
                  <a:ea typeface="宋体" panose="02010600030101010101" pitchFamily="2" charset="-122"/>
                </a:rPr>
                <a:t>邻接多重表的结点结构</a:t>
              </a:r>
            </a:p>
          </p:txBody>
        </p:sp>
        <p:sp>
          <p:nvSpPr>
            <p:cNvPr id="577546" name="Rectangle 10">
              <a:extLst>
                <a:ext uri="{FF2B5EF4-FFF2-40B4-BE49-F238E27FC236}">
                  <a16:creationId xmlns:a16="http://schemas.microsoft.com/office/drawing/2014/main" id="{9DD3F6A4-E1A0-6F4B-B1D1-59DE140A9173}"/>
                </a:ext>
              </a:extLst>
            </p:cNvPr>
            <p:cNvSpPr>
              <a:spLocks noChangeArrowheads="1"/>
            </p:cNvSpPr>
            <p:nvPr/>
          </p:nvSpPr>
          <p:spPr bwMode="auto">
            <a:xfrm>
              <a:off x="3406" y="3312"/>
              <a:ext cx="54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000" b="1">
                  <a:solidFill>
                    <a:srgbClr val="FFFFFF"/>
                  </a:solidFill>
                  <a:latin typeface="宋体" panose="02010600030101010101" pitchFamily="2" charset="-122"/>
                  <a:ea typeface="宋体" panose="02010600030101010101" pitchFamily="2" charset="-122"/>
                </a:rPr>
                <a:t>表结点</a:t>
              </a:r>
              <a:endParaRPr kumimoji="1" lang="zh-CN" altLang="en-US" sz="2000" b="1">
                <a:solidFill>
                  <a:srgbClr val="FFFFFF"/>
                </a:solidFill>
                <a:latin typeface="Times New Roman" panose="02020603050405020304" pitchFamily="18" charset="0"/>
                <a:ea typeface="宋体" panose="02010600030101010101" pitchFamily="2" charset="-122"/>
              </a:endParaRPr>
            </a:p>
          </p:txBody>
        </p:sp>
        <p:grpSp>
          <p:nvGrpSpPr>
            <p:cNvPr id="577547" name="Group 11">
              <a:extLst>
                <a:ext uri="{FF2B5EF4-FFF2-40B4-BE49-F238E27FC236}">
                  <a16:creationId xmlns:a16="http://schemas.microsoft.com/office/drawing/2014/main" id="{B2DDD09D-5602-534C-827C-AD8823EDB454}"/>
                </a:ext>
              </a:extLst>
            </p:cNvPr>
            <p:cNvGrpSpPr>
              <a:grpSpLocks/>
            </p:cNvGrpSpPr>
            <p:nvPr/>
          </p:nvGrpSpPr>
          <p:grpSpPr bwMode="auto">
            <a:xfrm>
              <a:off x="2206" y="3592"/>
              <a:ext cx="2987" cy="254"/>
              <a:chOff x="2206" y="3592"/>
              <a:chExt cx="2987" cy="254"/>
            </a:xfrm>
          </p:grpSpPr>
          <p:sp>
            <p:nvSpPr>
              <p:cNvPr id="577548" name="Rectangle 12">
                <a:extLst>
                  <a:ext uri="{FF2B5EF4-FFF2-40B4-BE49-F238E27FC236}">
                    <a16:creationId xmlns:a16="http://schemas.microsoft.com/office/drawing/2014/main" id="{9B4099C6-1ECA-7341-89A8-035686002093}"/>
                  </a:ext>
                </a:extLst>
              </p:cNvPr>
              <p:cNvSpPr>
                <a:spLocks noChangeArrowheads="1"/>
              </p:cNvSpPr>
              <p:nvPr/>
            </p:nvSpPr>
            <p:spPr bwMode="auto">
              <a:xfrm>
                <a:off x="2206" y="3597"/>
                <a:ext cx="2987"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mark  ivex   jvex   info  ilink   jlink</a:t>
                </a:r>
              </a:p>
            </p:txBody>
          </p:sp>
          <p:sp>
            <p:nvSpPr>
              <p:cNvPr id="577549" name="Line 13">
                <a:extLst>
                  <a:ext uri="{FF2B5EF4-FFF2-40B4-BE49-F238E27FC236}">
                    <a16:creationId xmlns:a16="http://schemas.microsoft.com/office/drawing/2014/main" id="{D0374780-1750-F445-A84E-B50A50BB0B0A}"/>
                  </a:ext>
                </a:extLst>
              </p:cNvPr>
              <p:cNvSpPr>
                <a:spLocks noChangeShapeType="1"/>
              </p:cNvSpPr>
              <p:nvPr/>
            </p:nvSpPr>
            <p:spPr bwMode="auto">
              <a:xfrm>
                <a:off x="2755" y="359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7550" name="Line 14">
                <a:extLst>
                  <a:ext uri="{FF2B5EF4-FFF2-40B4-BE49-F238E27FC236}">
                    <a16:creationId xmlns:a16="http://schemas.microsoft.com/office/drawing/2014/main" id="{1B4E7804-F528-154E-92CF-F3029BA0B86B}"/>
                  </a:ext>
                </a:extLst>
              </p:cNvPr>
              <p:cNvSpPr>
                <a:spLocks noChangeShapeType="1"/>
              </p:cNvSpPr>
              <p:nvPr/>
            </p:nvSpPr>
            <p:spPr bwMode="auto">
              <a:xfrm>
                <a:off x="3699" y="359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7551" name="Line 15">
                <a:extLst>
                  <a:ext uri="{FF2B5EF4-FFF2-40B4-BE49-F238E27FC236}">
                    <a16:creationId xmlns:a16="http://schemas.microsoft.com/office/drawing/2014/main" id="{76398F39-092B-3148-8836-BB685D56A7FD}"/>
                  </a:ext>
                </a:extLst>
              </p:cNvPr>
              <p:cNvSpPr>
                <a:spLocks noChangeShapeType="1"/>
              </p:cNvSpPr>
              <p:nvPr/>
            </p:nvSpPr>
            <p:spPr bwMode="auto">
              <a:xfrm>
                <a:off x="3238" y="359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7552" name="Line 16">
                <a:extLst>
                  <a:ext uri="{FF2B5EF4-FFF2-40B4-BE49-F238E27FC236}">
                    <a16:creationId xmlns:a16="http://schemas.microsoft.com/office/drawing/2014/main" id="{F4A864E2-FAF4-CE47-B05D-B319ADD4FB0F}"/>
                  </a:ext>
                </a:extLst>
              </p:cNvPr>
              <p:cNvSpPr>
                <a:spLocks noChangeShapeType="1"/>
              </p:cNvSpPr>
              <p:nvPr/>
            </p:nvSpPr>
            <p:spPr bwMode="auto">
              <a:xfrm>
                <a:off x="4129" y="3592"/>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77553" name="Line 17">
                <a:extLst>
                  <a:ext uri="{FF2B5EF4-FFF2-40B4-BE49-F238E27FC236}">
                    <a16:creationId xmlns:a16="http://schemas.microsoft.com/office/drawing/2014/main" id="{3B28842A-890B-9041-BBE5-B88131AB5B38}"/>
                  </a:ext>
                </a:extLst>
              </p:cNvPr>
              <p:cNvSpPr>
                <a:spLocks noChangeShapeType="1"/>
              </p:cNvSpPr>
              <p:nvPr/>
            </p:nvSpPr>
            <p:spPr bwMode="auto">
              <a:xfrm>
                <a:off x="4643" y="3597"/>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65677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2E65E001-A473-7444-9BC9-E1B884F0BEB2}"/>
              </a:ext>
            </a:extLst>
          </p:cNvPr>
          <p:cNvSpPr>
            <a:spLocks noChangeArrowheads="1"/>
          </p:cNvSpPr>
          <p:nvPr/>
        </p:nvSpPr>
        <p:spPr bwMode="auto">
          <a:xfrm>
            <a:off x="1676401" y="228600"/>
            <a:ext cx="8812213"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a:t>
            </a:r>
            <a:r>
              <a:rPr lang="zh-CN" altLang="en-US" sz="2800" b="1">
                <a:solidFill>
                  <a:srgbClr val="FF0033"/>
                </a:solidFill>
              </a:rPr>
              <a:t> </a:t>
            </a:r>
            <a:r>
              <a:rPr lang="zh-CN" altLang="en-US" sz="2800" b="1">
                <a:solidFill>
                  <a:srgbClr val="FFFFFF"/>
                </a:solidFill>
              </a:rPr>
              <a:t> </a:t>
            </a:r>
            <a:r>
              <a:rPr lang="en-US" altLang="zh-CN" sz="2800" b="1">
                <a:solidFill>
                  <a:srgbClr val="FFFFFF"/>
                </a:solidFill>
              </a:rPr>
              <a:t>Data</a:t>
            </a:r>
            <a:r>
              <a:rPr lang="zh-CN" altLang="en-US" sz="2800" b="1">
                <a:solidFill>
                  <a:srgbClr val="FFFFFF"/>
                </a:solidFill>
                <a:latin typeface="宋体" panose="02010600030101010101" pitchFamily="2" charset="-122"/>
              </a:rPr>
              <a:t>域：存储和顶点相关的信息；</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00"/>
                </a:solidFill>
                <a:latin typeface="宋体" panose="02010600030101010101" pitchFamily="2" charset="-122"/>
              </a:rPr>
              <a:t> </a:t>
            </a:r>
            <a:r>
              <a:rPr lang="zh-CN" altLang="en-US" sz="2800" b="1">
                <a:solidFill>
                  <a:srgbClr val="FFFFFF"/>
                </a:solidFill>
                <a:latin typeface="宋体" panose="02010600030101010101" pitchFamily="2" charset="-122"/>
              </a:rPr>
              <a:t>指针域</a:t>
            </a:r>
            <a:r>
              <a:rPr lang="en-US" altLang="zh-CN" sz="2800" b="1">
                <a:solidFill>
                  <a:srgbClr val="FFFFFF"/>
                </a:solidFill>
              </a:rPr>
              <a:t>firstedge</a:t>
            </a:r>
            <a:r>
              <a:rPr lang="zh-CN" altLang="en-US" sz="2800" b="1">
                <a:solidFill>
                  <a:srgbClr val="FFFFFF"/>
                </a:solidFill>
                <a:latin typeface="宋体" panose="02010600030101010101" pitchFamily="2" charset="-122"/>
              </a:rPr>
              <a:t>：指向依附于该顶点的第一条边所对应的表结点；</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00"/>
                </a:solidFill>
                <a:latin typeface="宋体" panose="02010600030101010101" pitchFamily="2" charset="-122"/>
              </a:rPr>
              <a:t> </a:t>
            </a:r>
            <a:r>
              <a:rPr lang="zh-CN" altLang="en-US" sz="2800" b="1">
                <a:solidFill>
                  <a:srgbClr val="FFFFFF"/>
                </a:solidFill>
                <a:latin typeface="宋体" panose="02010600030101010101" pitchFamily="2" charset="-122"/>
              </a:rPr>
              <a:t>标志域</a:t>
            </a:r>
            <a:r>
              <a:rPr lang="en-US" altLang="zh-CN" sz="2800" b="1">
                <a:solidFill>
                  <a:srgbClr val="FFFFFF"/>
                </a:solidFill>
              </a:rPr>
              <a:t>mark</a:t>
            </a:r>
            <a:r>
              <a:rPr lang="zh-CN" altLang="en-US" sz="2800" b="1">
                <a:solidFill>
                  <a:srgbClr val="FFFFFF"/>
                </a:solidFill>
                <a:latin typeface="宋体" panose="02010600030101010101" pitchFamily="2" charset="-122"/>
              </a:rPr>
              <a:t>：用以标识该条边是否被访问过；</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FF"/>
                </a:solidFill>
              </a:rPr>
              <a:t> </a:t>
            </a:r>
            <a:r>
              <a:rPr lang="en-US" altLang="zh-CN" sz="2800" b="1">
                <a:solidFill>
                  <a:srgbClr val="FFFFFF"/>
                </a:solidFill>
              </a:rPr>
              <a:t>ivex</a:t>
            </a:r>
            <a:r>
              <a:rPr lang="zh-CN" altLang="en-US" sz="2800" b="1">
                <a:solidFill>
                  <a:srgbClr val="FFFFFF"/>
                </a:solidFill>
              </a:rPr>
              <a:t>和</a:t>
            </a:r>
            <a:r>
              <a:rPr lang="en-US" altLang="zh-CN" sz="2800" b="1">
                <a:solidFill>
                  <a:srgbClr val="FFFFFF"/>
                </a:solidFill>
              </a:rPr>
              <a:t>jvex</a:t>
            </a:r>
            <a:r>
              <a:rPr lang="zh-CN" altLang="en-US" sz="2800" b="1">
                <a:solidFill>
                  <a:srgbClr val="FFFFFF"/>
                </a:solidFill>
                <a:latin typeface="宋体" panose="02010600030101010101" pitchFamily="2" charset="-122"/>
              </a:rPr>
              <a:t>域：分别保存该边所依附的两个顶点在图中的位置；</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FF"/>
                </a:solidFill>
              </a:rPr>
              <a:t> </a:t>
            </a:r>
            <a:r>
              <a:rPr lang="en-US" altLang="zh-CN" sz="2800" b="1">
                <a:solidFill>
                  <a:srgbClr val="FFFFFF"/>
                </a:solidFill>
              </a:rPr>
              <a:t>info</a:t>
            </a:r>
            <a:r>
              <a:rPr lang="zh-CN" altLang="en-US" sz="2800" b="1">
                <a:solidFill>
                  <a:srgbClr val="FFFFFF"/>
                </a:solidFill>
                <a:latin typeface="宋体" panose="02010600030101010101" pitchFamily="2" charset="-122"/>
              </a:rPr>
              <a:t>域：保存该边的相关信息；</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00"/>
                </a:solidFill>
                <a:latin typeface="宋体" panose="02010600030101010101" pitchFamily="2" charset="-122"/>
              </a:rPr>
              <a:t> </a:t>
            </a:r>
            <a:r>
              <a:rPr lang="zh-CN" altLang="en-US" sz="2800" b="1">
                <a:solidFill>
                  <a:srgbClr val="FFFFFF"/>
                </a:solidFill>
                <a:latin typeface="宋体" panose="02010600030101010101" pitchFamily="2" charset="-122"/>
              </a:rPr>
              <a:t>指针域</a:t>
            </a:r>
            <a:r>
              <a:rPr lang="en-US" altLang="zh-CN" sz="2800" b="1">
                <a:solidFill>
                  <a:srgbClr val="FFFFFF"/>
                </a:solidFill>
              </a:rPr>
              <a:t>ilink</a:t>
            </a:r>
            <a:r>
              <a:rPr lang="zh-CN" altLang="en-US" sz="2800" b="1">
                <a:solidFill>
                  <a:srgbClr val="FFFFFF"/>
                </a:solidFill>
                <a:latin typeface="宋体" panose="02010600030101010101" pitchFamily="2" charset="-122"/>
              </a:rPr>
              <a:t>：指向下一条依附于顶点</a:t>
            </a:r>
            <a:r>
              <a:rPr lang="en-US" altLang="zh-CN" sz="2800" b="1">
                <a:solidFill>
                  <a:srgbClr val="FFFFFF"/>
                </a:solidFill>
              </a:rPr>
              <a:t>ivex</a:t>
            </a:r>
            <a:r>
              <a:rPr lang="zh-CN" altLang="en-US" sz="2800" b="1">
                <a:solidFill>
                  <a:srgbClr val="FFFFFF"/>
                </a:solidFill>
                <a:latin typeface="宋体" panose="02010600030101010101" pitchFamily="2" charset="-122"/>
              </a:rPr>
              <a:t>的边；</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00"/>
                </a:solidFill>
                <a:latin typeface="宋体" panose="02010600030101010101" pitchFamily="2" charset="-122"/>
              </a:rPr>
              <a:t> </a:t>
            </a:r>
            <a:r>
              <a:rPr lang="zh-CN" altLang="en-US" sz="2800" b="1">
                <a:solidFill>
                  <a:srgbClr val="FFFFFF"/>
                </a:solidFill>
                <a:latin typeface="宋体" panose="02010600030101010101" pitchFamily="2" charset="-122"/>
              </a:rPr>
              <a:t>指针域</a:t>
            </a:r>
            <a:r>
              <a:rPr lang="en-US" altLang="zh-CN" sz="2800" b="1">
                <a:solidFill>
                  <a:srgbClr val="FFFFFF"/>
                </a:solidFill>
              </a:rPr>
              <a:t>jlink</a:t>
            </a:r>
            <a:r>
              <a:rPr lang="zh-CN" altLang="en-US" sz="2800" b="1">
                <a:solidFill>
                  <a:srgbClr val="FFFFFF"/>
                </a:solidFill>
                <a:latin typeface="宋体" panose="02010600030101010101" pitchFamily="2" charset="-122"/>
              </a:rPr>
              <a:t>：指向下一条依附于顶点</a:t>
            </a:r>
            <a:r>
              <a:rPr lang="en-US" altLang="zh-CN" sz="2800" b="1">
                <a:solidFill>
                  <a:srgbClr val="FFFFFF"/>
                </a:solidFill>
              </a:rPr>
              <a:t>jvex</a:t>
            </a:r>
            <a:r>
              <a:rPr lang="zh-CN" altLang="en-US" sz="2800" b="1">
                <a:solidFill>
                  <a:srgbClr val="FFFFFF"/>
                </a:solidFill>
                <a:latin typeface="宋体" panose="02010600030101010101" pitchFamily="2" charset="-122"/>
              </a:rPr>
              <a:t>的边；</a:t>
            </a:r>
          </a:p>
        </p:txBody>
      </p:sp>
    </p:spTree>
    <p:extLst>
      <p:ext uri="{BB962C8B-B14F-4D97-AF65-F5344CB8AC3E}">
        <p14:creationId xmlns:p14="http://schemas.microsoft.com/office/powerpoint/2010/main" val="532036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DE4E0D1B-B606-B84F-BDD2-6A25FB3B4A67}"/>
              </a:ext>
            </a:extLst>
          </p:cNvPr>
          <p:cNvSpPr>
            <a:spLocks noGrp="1" noChangeArrowheads="1"/>
          </p:cNvSpPr>
          <p:nvPr>
            <p:ph type="body" idx="1"/>
          </p:nvPr>
        </p:nvSpPr>
        <p:spPr>
          <a:xfrm>
            <a:off x="1676401" y="260350"/>
            <a:ext cx="8812213" cy="6192838"/>
          </a:xfrm>
        </p:spPr>
        <p:txBody>
          <a:bodyPr/>
          <a:lstStyle/>
          <a:p>
            <a:pPr marL="0" indent="0">
              <a:lnSpc>
                <a:spcPct val="110000"/>
              </a:lnSpc>
              <a:buNone/>
            </a:pPr>
            <a:r>
              <a:rPr lang="zh-CN" altLang="en-US" sz="3600" b="1">
                <a:solidFill>
                  <a:schemeClr val="tx2"/>
                </a:solidFill>
              </a:rPr>
              <a:t>结点类型定义</a:t>
            </a:r>
            <a:endParaRPr lang="zh-CN" altLang="en-US" sz="3600" b="1"/>
          </a:p>
          <a:p>
            <a:pPr marL="0" indent="0">
              <a:lnSpc>
                <a:spcPct val="110000"/>
              </a:lnSpc>
              <a:buNone/>
            </a:pPr>
            <a:r>
              <a:rPr lang="en-US" altLang="zh-CN" sz="2800" b="1"/>
              <a:t>#define INFINITY  MAX_VAL     </a:t>
            </a:r>
            <a:r>
              <a:rPr lang="en-US" altLang="zh-CN" sz="2400" b="1"/>
              <a:t>/* </a:t>
            </a:r>
            <a:r>
              <a:rPr lang="zh-CN" altLang="en-US" sz="2400" b="1"/>
              <a:t>最大值∞ *</a:t>
            </a:r>
            <a:r>
              <a:rPr lang="en-US" altLang="zh-CN" sz="2400" b="1"/>
              <a:t>/</a:t>
            </a:r>
          </a:p>
          <a:p>
            <a:pPr marL="0" indent="0">
              <a:lnSpc>
                <a:spcPct val="110000"/>
              </a:lnSpc>
              <a:buNone/>
            </a:pPr>
            <a:r>
              <a:rPr lang="en-US" altLang="zh-CN" sz="2800" b="1"/>
              <a:t>#define MAX_VEX  30     </a:t>
            </a:r>
            <a:r>
              <a:rPr lang="en-US" altLang="zh-CN" sz="2400" b="1"/>
              <a:t>/*  </a:t>
            </a:r>
            <a:r>
              <a:rPr lang="zh-CN" altLang="en-US" sz="2400" b="1"/>
              <a:t>最大顶点数  *</a:t>
            </a:r>
            <a:r>
              <a:rPr lang="en-US" altLang="zh-CN" sz="2400" b="1"/>
              <a:t>/</a:t>
            </a:r>
          </a:p>
          <a:p>
            <a:pPr marL="0" indent="0">
              <a:lnSpc>
                <a:spcPct val="110000"/>
              </a:lnSpc>
              <a:buNone/>
            </a:pPr>
            <a:r>
              <a:rPr lang="en-US" altLang="zh-CN" sz="2800" b="1"/>
              <a:t>typedef  emnu {unvisited , visited}  Visitting ;</a:t>
            </a:r>
            <a:endParaRPr lang="en-US" altLang="zh-CN" sz="2800" b="1">
              <a:latin typeface="宋体" panose="02010600030101010101" pitchFamily="2" charset="-122"/>
            </a:endParaRPr>
          </a:p>
          <a:p>
            <a:pPr marL="0" indent="0">
              <a:lnSpc>
                <a:spcPct val="110000"/>
              </a:lnSpc>
              <a:buNone/>
            </a:pPr>
            <a:r>
              <a:rPr lang="en-US" altLang="zh-CN" sz="2800" b="1"/>
              <a:t>typedef struct EdgeNode</a:t>
            </a:r>
          </a:p>
          <a:p>
            <a:pPr marL="355600" lvl="1" indent="0">
              <a:lnSpc>
                <a:spcPct val="110000"/>
              </a:lnSpc>
              <a:buNone/>
            </a:pPr>
            <a:r>
              <a:rPr lang="en-US" altLang="zh-CN" b="1"/>
              <a:t>{  Visitting  mark ;</a:t>
            </a:r>
            <a:r>
              <a:rPr lang="en-US" altLang="zh-CN" sz="2400" b="1"/>
              <a:t>    // </a:t>
            </a:r>
            <a:r>
              <a:rPr lang="zh-CN" altLang="en-US" sz="2400" b="1"/>
              <a:t>访问标记</a:t>
            </a:r>
          </a:p>
          <a:p>
            <a:pPr marL="723900" lvl="2" indent="0">
              <a:lnSpc>
                <a:spcPct val="110000"/>
              </a:lnSpc>
              <a:buNone/>
            </a:pPr>
            <a:r>
              <a:rPr lang="en-US" altLang="zh-CN" sz="2800" b="1"/>
              <a:t>int  ivex , jvex  ;</a:t>
            </a:r>
            <a:r>
              <a:rPr lang="en-US" altLang="zh-CN" b="1"/>
              <a:t>   // </a:t>
            </a:r>
            <a:r>
              <a:rPr lang="zh-CN" altLang="en-US" b="1"/>
              <a:t>该边依附的两个结点在图中的位置</a:t>
            </a:r>
          </a:p>
          <a:p>
            <a:pPr marL="723900" lvl="2" indent="0">
              <a:lnSpc>
                <a:spcPct val="110000"/>
              </a:lnSpc>
              <a:buNone/>
            </a:pPr>
            <a:r>
              <a:rPr lang="en-US" altLang="zh-CN" sz="2800" b="1"/>
              <a:t>InfoType    info  ;</a:t>
            </a:r>
            <a:r>
              <a:rPr lang="en-US" altLang="zh-CN" b="1"/>
              <a:t>       // </a:t>
            </a:r>
            <a:r>
              <a:rPr lang="zh-CN" altLang="en-US" b="1"/>
              <a:t>与边相关的信息</a:t>
            </a:r>
            <a:r>
              <a:rPr lang="en-US" altLang="zh-CN" b="1"/>
              <a:t>, </a:t>
            </a:r>
            <a:r>
              <a:rPr lang="zh-CN" altLang="en-US" b="1"/>
              <a:t>如权值</a:t>
            </a:r>
          </a:p>
          <a:p>
            <a:pPr marL="723900" lvl="2" indent="0">
              <a:lnSpc>
                <a:spcPct val="110000"/>
              </a:lnSpc>
              <a:buNone/>
            </a:pPr>
            <a:r>
              <a:rPr lang="en-US" altLang="zh-CN" sz="2800" b="1"/>
              <a:t>struct EdgeNode  *ilink , *jlink ;</a:t>
            </a:r>
            <a:r>
              <a:rPr lang="en-US" altLang="zh-CN" b="1"/>
              <a:t> </a:t>
            </a:r>
          </a:p>
          <a:p>
            <a:pPr marL="1079500" lvl="3" indent="0">
              <a:lnSpc>
                <a:spcPct val="110000"/>
              </a:lnSpc>
              <a:buNone/>
            </a:pPr>
            <a:r>
              <a:rPr lang="en-US" altLang="zh-CN" sz="2400" b="1"/>
              <a:t>// </a:t>
            </a:r>
            <a:r>
              <a:rPr lang="zh-CN" altLang="en-US" sz="2400" b="1"/>
              <a:t>分别指向依附于这两个顶点的下一条边</a:t>
            </a:r>
          </a:p>
          <a:p>
            <a:pPr marL="355600" lvl="1" indent="0">
              <a:lnSpc>
                <a:spcPct val="110000"/>
              </a:lnSpc>
              <a:buNone/>
            </a:pPr>
            <a:r>
              <a:rPr lang="en-US" altLang="zh-CN" b="1"/>
              <a:t>}EdgeNode ;</a:t>
            </a:r>
            <a:r>
              <a:rPr lang="en-US" altLang="zh-CN" sz="2400" b="1"/>
              <a:t>    /*  </a:t>
            </a:r>
            <a:r>
              <a:rPr lang="zh-CN" altLang="en-US" sz="2400" b="1"/>
              <a:t>弧边结点类型定义   *</a:t>
            </a:r>
            <a:r>
              <a:rPr lang="en-US" altLang="zh-CN" sz="2400" b="1"/>
              <a:t>/</a:t>
            </a:r>
          </a:p>
        </p:txBody>
      </p:sp>
    </p:spTree>
    <p:extLst>
      <p:ext uri="{BB962C8B-B14F-4D97-AF65-F5344CB8AC3E}">
        <p14:creationId xmlns:p14="http://schemas.microsoft.com/office/powerpoint/2010/main" val="2099486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3E6CE93A-3370-6447-B3E0-B718B47FEFD2}"/>
              </a:ext>
            </a:extLst>
          </p:cNvPr>
          <p:cNvSpPr>
            <a:spLocks noGrp="1" noChangeArrowheads="1"/>
          </p:cNvSpPr>
          <p:nvPr>
            <p:ph type="body" idx="1"/>
          </p:nvPr>
        </p:nvSpPr>
        <p:spPr>
          <a:xfrm>
            <a:off x="1676401" y="260350"/>
            <a:ext cx="8812213" cy="6337300"/>
          </a:xfrm>
        </p:spPr>
        <p:txBody>
          <a:bodyPr/>
          <a:lstStyle/>
          <a:p>
            <a:pPr marL="0" indent="0">
              <a:lnSpc>
                <a:spcPct val="110000"/>
              </a:lnSpc>
              <a:buNone/>
            </a:pPr>
            <a:r>
              <a:rPr lang="en-US" altLang="zh-CN" sz="2800" b="1"/>
              <a:t>typedef struct VexNode</a:t>
            </a:r>
          </a:p>
          <a:p>
            <a:pPr marL="355600" lvl="1" indent="0">
              <a:lnSpc>
                <a:spcPct val="110000"/>
              </a:lnSpc>
              <a:buNone/>
            </a:pPr>
            <a:r>
              <a:rPr lang="en-US" altLang="zh-CN" b="1"/>
              <a:t>{  VexType  data;     </a:t>
            </a:r>
            <a:r>
              <a:rPr lang="en-US" altLang="zh-CN" sz="2400" b="1"/>
              <a:t>// </a:t>
            </a:r>
            <a:r>
              <a:rPr lang="zh-CN" altLang="en-US" sz="2400" b="1"/>
              <a:t>顶点信息</a:t>
            </a:r>
          </a:p>
          <a:p>
            <a:pPr marL="723900" lvl="2" indent="0">
              <a:lnSpc>
                <a:spcPct val="110000"/>
              </a:lnSpc>
              <a:buNone/>
            </a:pPr>
            <a:r>
              <a:rPr lang="en-US" altLang="zh-CN" sz="2800" b="1"/>
              <a:t>ArcNode  *firsedge ;   </a:t>
            </a:r>
            <a:r>
              <a:rPr lang="en-US" altLang="zh-CN" b="1"/>
              <a:t>//  </a:t>
            </a:r>
            <a:r>
              <a:rPr lang="zh-CN" altLang="en-US" b="1"/>
              <a:t>指向依附于该顶点的第一条边</a:t>
            </a:r>
          </a:p>
          <a:p>
            <a:pPr marL="355600" lvl="1" indent="0">
              <a:lnSpc>
                <a:spcPct val="110000"/>
              </a:lnSpc>
              <a:buNone/>
            </a:pPr>
            <a:r>
              <a:rPr lang="en-US" altLang="zh-CN" b="1"/>
              <a:t>}VexNode ;    </a:t>
            </a:r>
            <a:r>
              <a:rPr lang="en-US" altLang="zh-CN" sz="2400" b="1"/>
              <a:t>/*  </a:t>
            </a:r>
            <a:r>
              <a:rPr lang="zh-CN" altLang="en-US" sz="2400" b="1"/>
              <a:t>顶点结点类型定义   *</a:t>
            </a:r>
            <a:r>
              <a:rPr lang="en-US" altLang="zh-CN" sz="2400" b="1"/>
              <a:t>/</a:t>
            </a:r>
          </a:p>
          <a:p>
            <a:pPr marL="0" indent="0">
              <a:lnSpc>
                <a:spcPct val="110000"/>
              </a:lnSpc>
              <a:buNone/>
            </a:pPr>
            <a:r>
              <a:rPr lang="en-US" altLang="zh-CN" sz="2800" b="1"/>
              <a:t>typedef struct</a:t>
            </a:r>
          </a:p>
          <a:p>
            <a:pPr marL="355600" lvl="1" indent="0">
              <a:lnSpc>
                <a:spcPct val="110000"/>
              </a:lnSpc>
              <a:buNone/>
            </a:pPr>
            <a:r>
              <a:rPr lang="en-US" altLang="zh-CN" b="1"/>
              <a:t>{  int vexnum ;</a:t>
            </a:r>
          </a:p>
          <a:p>
            <a:pPr marL="723900" lvl="2" indent="0">
              <a:lnSpc>
                <a:spcPct val="110000"/>
              </a:lnSpc>
              <a:buNone/>
            </a:pPr>
            <a:r>
              <a:rPr lang="en-US" altLang="zh-CN" sz="2800" b="1"/>
              <a:t>VexNode mullist[MAX_VEX] ;</a:t>
            </a:r>
          </a:p>
          <a:p>
            <a:pPr marL="0" indent="0">
              <a:lnSpc>
                <a:spcPct val="110000"/>
              </a:lnSpc>
              <a:buNone/>
            </a:pPr>
            <a:r>
              <a:rPr lang="en-US" altLang="zh-CN" sz="2800" b="1"/>
              <a:t>}AMGraph ;</a:t>
            </a:r>
          </a:p>
          <a:p>
            <a:pPr marL="0" indent="0">
              <a:lnSpc>
                <a:spcPct val="110000"/>
              </a:lnSpc>
              <a:buNone/>
            </a:pPr>
            <a:r>
              <a:rPr lang="en-US" altLang="zh-CN" sz="2800" b="1"/>
              <a:t>        </a:t>
            </a:r>
            <a:r>
              <a:rPr lang="zh-CN" altLang="en-US" sz="2800" b="1"/>
              <a:t>图</a:t>
            </a:r>
            <a:r>
              <a:rPr lang="en-US" altLang="zh-CN" sz="2800" b="1"/>
              <a:t>7-15</a:t>
            </a:r>
            <a:r>
              <a:rPr lang="zh-CN" altLang="en-US" sz="2800" b="1"/>
              <a:t>所示是一个无向图及其邻接多重表。</a:t>
            </a:r>
          </a:p>
        </p:txBody>
      </p:sp>
    </p:spTree>
    <p:extLst>
      <p:ext uri="{BB962C8B-B14F-4D97-AF65-F5344CB8AC3E}">
        <p14:creationId xmlns:p14="http://schemas.microsoft.com/office/powerpoint/2010/main" val="1713671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6530B1FE-2AF1-0A4E-AF33-0613FDACABDD}"/>
              </a:ext>
            </a:extLst>
          </p:cNvPr>
          <p:cNvSpPr>
            <a:spLocks noGrp="1" noChangeArrowheads="1"/>
          </p:cNvSpPr>
          <p:nvPr>
            <p:ph type="body" idx="1"/>
          </p:nvPr>
        </p:nvSpPr>
        <p:spPr>
          <a:xfrm>
            <a:off x="1676401" y="152400"/>
            <a:ext cx="8812213" cy="2197100"/>
          </a:xfrm>
          <a:noFill/>
          <a:ln/>
        </p:spPr>
        <p:txBody>
          <a:bodyPr/>
          <a:lstStyle/>
          <a:p>
            <a:pPr marL="0" indent="0">
              <a:lnSpc>
                <a:spcPct val="110000"/>
              </a:lnSpc>
              <a:buNone/>
            </a:pPr>
            <a:r>
              <a:rPr lang="zh-CN" altLang="en-US" b="1">
                <a:solidFill>
                  <a:schemeClr val="folHlink"/>
                </a:solidFill>
              </a:rPr>
              <a:t>邻接多重表与邻接表的区别</a:t>
            </a:r>
            <a:r>
              <a:rPr lang="zh-CN" altLang="en-US" b="1"/>
              <a:t>：</a:t>
            </a:r>
          </a:p>
          <a:p>
            <a:pPr marL="0" indent="0">
              <a:lnSpc>
                <a:spcPct val="110000"/>
              </a:lnSpc>
              <a:buNone/>
            </a:pPr>
            <a:r>
              <a:rPr lang="zh-CN" altLang="en-US" sz="2800"/>
              <a:t>        </a:t>
            </a:r>
            <a:r>
              <a:rPr lang="zh-CN" altLang="en-US" sz="2800" b="1"/>
              <a:t>后者的同一条边用两个表结点表示，而前者只用一个表结点表示</a:t>
            </a:r>
            <a:r>
              <a:rPr lang="zh-CN" altLang="en-US" sz="2800" b="1">
                <a:latin typeface="宋体" panose="02010600030101010101" pitchFamily="2" charset="-122"/>
              </a:rPr>
              <a:t>；</a:t>
            </a:r>
            <a:r>
              <a:rPr lang="zh-CN" altLang="en-US" sz="2800" b="1"/>
              <a:t>除标志域外，邻接多重表与邻接表表达的信息是相同的，因此，操作的实现也基本相似。</a:t>
            </a:r>
          </a:p>
        </p:txBody>
      </p:sp>
      <p:grpSp>
        <p:nvGrpSpPr>
          <p:cNvPr id="581635" name="Group 3">
            <a:extLst>
              <a:ext uri="{FF2B5EF4-FFF2-40B4-BE49-F238E27FC236}">
                <a16:creationId xmlns:a16="http://schemas.microsoft.com/office/drawing/2014/main" id="{7FB6F3DA-DD51-4E41-80B5-7E2D024EDAD8}"/>
              </a:ext>
            </a:extLst>
          </p:cNvPr>
          <p:cNvGrpSpPr>
            <a:grpSpLocks/>
          </p:cNvGrpSpPr>
          <p:nvPr/>
        </p:nvGrpSpPr>
        <p:grpSpPr bwMode="auto">
          <a:xfrm>
            <a:off x="2436814" y="2600325"/>
            <a:ext cx="7316787" cy="2268538"/>
            <a:chOff x="575" y="2747"/>
            <a:chExt cx="4609" cy="1429"/>
          </a:xfrm>
        </p:grpSpPr>
        <p:sp>
          <p:nvSpPr>
            <p:cNvPr id="581636" name="Rectangle 4">
              <a:extLst>
                <a:ext uri="{FF2B5EF4-FFF2-40B4-BE49-F238E27FC236}">
                  <a16:creationId xmlns:a16="http://schemas.microsoft.com/office/drawing/2014/main" id="{4D295BA3-248E-B647-8AAC-4FACE6A3B6E8}"/>
                </a:ext>
              </a:extLst>
            </p:cNvPr>
            <p:cNvSpPr>
              <a:spLocks noChangeArrowheads="1"/>
            </p:cNvSpPr>
            <p:nvPr/>
          </p:nvSpPr>
          <p:spPr bwMode="auto">
            <a:xfrm>
              <a:off x="1470" y="3972"/>
              <a:ext cx="23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7-15  </a:t>
              </a:r>
              <a:r>
                <a:rPr kumimoji="1" lang="zh-CN" altLang="en-US" sz="2000" b="1">
                  <a:solidFill>
                    <a:srgbClr val="FFFFFF"/>
                  </a:solidFill>
                  <a:latin typeface="Times New Roman" panose="02020603050405020304" pitchFamily="18" charset="0"/>
                  <a:ea typeface="宋体" panose="02010600030101010101" pitchFamily="2" charset="-122"/>
                </a:rPr>
                <a:t>无向图及其多重邻接链表</a:t>
              </a:r>
            </a:p>
          </p:txBody>
        </p:sp>
        <p:grpSp>
          <p:nvGrpSpPr>
            <p:cNvPr id="581637" name="Group 5">
              <a:extLst>
                <a:ext uri="{FF2B5EF4-FFF2-40B4-BE49-F238E27FC236}">
                  <a16:creationId xmlns:a16="http://schemas.microsoft.com/office/drawing/2014/main" id="{6944DFFE-F10B-7A49-9B72-CDBADB668868}"/>
                </a:ext>
              </a:extLst>
            </p:cNvPr>
            <p:cNvGrpSpPr>
              <a:grpSpLocks/>
            </p:cNvGrpSpPr>
            <p:nvPr/>
          </p:nvGrpSpPr>
          <p:grpSpPr bwMode="auto">
            <a:xfrm>
              <a:off x="575" y="2917"/>
              <a:ext cx="913" cy="731"/>
              <a:chOff x="392" y="3253"/>
              <a:chExt cx="913" cy="731"/>
            </a:xfrm>
          </p:grpSpPr>
          <p:sp>
            <p:nvSpPr>
              <p:cNvPr id="581638" name="Oval 6">
                <a:extLst>
                  <a:ext uri="{FF2B5EF4-FFF2-40B4-BE49-F238E27FC236}">
                    <a16:creationId xmlns:a16="http://schemas.microsoft.com/office/drawing/2014/main" id="{2B3336ED-D7A6-0843-A3E0-07C77027BFA2}"/>
                  </a:ext>
                </a:extLst>
              </p:cNvPr>
              <p:cNvSpPr>
                <a:spLocks noChangeArrowheads="1"/>
              </p:cNvSpPr>
              <p:nvPr/>
            </p:nvSpPr>
            <p:spPr bwMode="auto">
              <a:xfrm>
                <a:off x="392" y="3289"/>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1</a:t>
                </a:r>
              </a:p>
            </p:txBody>
          </p:sp>
          <p:sp>
            <p:nvSpPr>
              <p:cNvPr id="581639" name="Oval 7">
                <a:extLst>
                  <a:ext uri="{FF2B5EF4-FFF2-40B4-BE49-F238E27FC236}">
                    <a16:creationId xmlns:a16="http://schemas.microsoft.com/office/drawing/2014/main" id="{718C5A99-4766-6D4A-AD75-789331B5494F}"/>
                  </a:ext>
                </a:extLst>
              </p:cNvPr>
              <p:cNvSpPr>
                <a:spLocks noChangeArrowheads="1"/>
              </p:cNvSpPr>
              <p:nvPr/>
            </p:nvSpPr>
            <p:spPr bwMode="auto">
              <a:xfrm>
                <a:off x="409" y="3757"/>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2</a:t>
                </a:r>
              </a:p>
            </p:txBody>
          </p:sp>
          <p:sp>
            <p:nvSpPr>
              <p:cNvPr id="581640" name="Oval 8">
                <a:extLst>
                  <a:ext uri="{FF2B5EF4-FFF2-40B4-BE49-F238E27FC236}">
                    <a16:creationId xmlns:a16="http://schemas.microsoft.com/office/drawing/2014/main" id="{D4F8AD3F-6C10-9149-8FB7-D9FFEA6F00C0}"/>
                  </a:ext>
                </a:extLst>
              </p:cNvPr>
              <p:cNvSpPr>
                <a:spLocks noChangeArrowheads="1"/>
              </p:cNvSpPr>
              <p:nvPr/>
            </p:nvSpPr>
            <p:spPr bwMode="auto">
              <a:xfrm>
                <a:off x="1010" y="3749"/>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3</a:t>
                </a:r>
              </a:p>
            </p:txBody>
          </p:sp>
          <p:sp>
            <p:nvSpPr>
              <p:cNvPr id="581641" name="Oval 9">
                <a:extLst>
                  <a:ext uri="{FF2B5EF4-FFF2-40B4-BE49-F238E27FC236}">
                    <a16:creationId xmlns:a16="http://schemas.microsoft.com/office/drawing/2014/main" id="{FB9AB73B-E2D0-284B-B255-3EE46BF87E4E}"/>
                  </a:ext>
                </a:extLst>
              </p:cNvPr>
              <p:cNvSpPr>
                <a:spLocks noChangeArrowheads="1"/>
              </p:cNvSpPr>
              <p:nvPr/>
            </p:nvSpPr>
            <p:spPr bwMode="auto">
              <a:xfrm>
                <a:off x="993" y="3253"/>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4</a:t>
                </a:r>
              </a:p>
            </p:txBody>
          </p:sp>
          <p:sp>
            <p:nvSpPr>
              <p:cNvPr id="581642" name="Line 10">
                <a:extLst>
                  <a:ext uri="{FF2B5EF4-FFF2-40B4-BE49-F238E27FC236}">
                    <a16:creationId xmlns:a16="http://schemas.microsoft.com/office/drawing/2014/main" id="{235B6B80-3369-314C-8429-BACBC4174A98}"/>
                  </a:ext>
                </a:extLst>
              </p:cNvPr>
              <p:cNvSpPr>
                <a:spLocks noChangeShapeType="1"/>
              </p:cNvSpPr>
              <p:nvPr/>
            </p:nvSpPr>
            <p:spPr bwMode="auto">
              <a:xfrm>
                <a:off x="536" y="3524"/>
                <a:ext cx="0" cy="24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43" name="Line 11">
                <a:extLst>
                  <a:ext uri="{FF2B5EF4-FFF2-40B4-BE49-F238E27FC236}">
                    <a16:creationId xmlns:a16="http://schemas.microsoft.com/office/drawing/2014/main" id="{BBC72368-E059-4846-A92F-40B325C80C2C}"/>
                  </a:ext>
                </a:extLst>
              </p:cNvPr>
              <p:cNvSpPr>
                <a:spLocks noChangeShapeType="1"/>
              </p:cNvSpPr>
              <p:nvPr/>
            </p:nvSpPr>
            <p:spPr bwMode="auto">
              <a:xfrm>
                <a:off x="1144" y="3488"/>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44" name="Line 12">
                <a:extLst>
                  <a:ext uri="{FF2B5EF4-FFF2-40B4-BE49-F238E27FC236}">
                    <a16:creationId xmlns:a16="http://schemas.microsoft.com/office/drawing/2014/main" id="{1C546E51-F789-F545-9A20-62CEBA882B80}"/>
                  </a:ext>
                </a:extLst>
              </p:cNvPr>
              <p:cNvSpPr>
                <a:spLocks noChangeShapeType="1"/>
              </p:cNvSpPr>
              <p:nvPr/>
            </p:nvSpPr>
            <p:spPr bwMode="auto">
              <a:xfrm>
                <a:off x="654" y="3469"/>
                <a:ext cx="380" cy="3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45" name="Line 13">
                <a:extLst>
                  <a:ext uri="{FF2B5EF4-FFF2-40B4-BE49-F238E27FC236}">
                    <a16:creationId xmlns:a16="http://schemas.microsoft.com/office/drawing/2014/main" id="{9C8241C6-BF31-3747-9581-9558A307B570}"/>
                  </a:ext>
                </a:extLst>
              </p:cNvPr>
              <p:cNvSpPr>
                <a:spLocks noChangeShapeType="1"/>
              </p:cNvSpPr>
              <p:nvPr/>
            </p:nvSpPr>
            <p:spPr bwMode="auto">
              <a:xfrm flipV="1">
                <a:off x="695" y="3392"/>
                <a:ext cx="29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46" name="Line 14">
                <a:extLst>
                  <a:ext uri="{FF2B5EF4-FFF2-40B4-BE49-F238E27FC236}">
                    <a16:creationId xmlns:a16="http://schemas.microsoft.com/office/drawing/2014/main" id="{3F227683-31F5-C147-9169-C6FBBF8A69A6}"/>
                  </a:ext>
                </a:extLst>
              </p:cNvPr>
              <p:cNvSpPr>
                <a:spLocks noChangeShapeType="1"/>
              </p:cNvSpPr>
              <p:nvPr/>
            </p:nvSpPr>
            <p:spPr bwMode="auto">
              <a:xfrm>
                <a:off x="702" y="3874"/>
                <a:ext cx="3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647" name="Group 15">
              <a:extLst>
                <a:ext uri="{FF2B5EF4-FFF2-40B4-BE49-F238E27FC236}">
                  <a16:creationId xmlns:a16="http://schemas.microsoft.com/office/drawing/2014/main" id="{2F04B662-D99A-0F4D-9E60-D506D0614C42}"/>
                </a:ext>
              </a:extLst>
            </p:cNvPr>
            <p:cNvGrpSpPr>
              <a:grpSpLocks/>
            </p:cNvGrpSpPr>
            <p:nvPr/>
          </p:nvGrpSpPr>
          <p:grpSpPr bwMode="auto">
            <a:xfrm>
              <a:off x="1728" y="2747"/>
              <a:ext cx="3456" cy="1141"/>
              <a:chOff x="1728" y="2736"/>
              <a:chExt cx="3456" cy="1141"/>
            </a:xfrm>
          </p:grpSpPr>
          <p:grpSp>
            <p:nvGrpSpPr>
              <p:cNvPr id="581648" name="Group 16">
                <a:extLst>
                  <a:ext uri="{FF2B5EF4-FFF2-40B4-BE49-F238E27FC236}">
                    <a16:creationId xmlns:a16="http://schemas.microsoft.com/office/drawing/2014/main" id="{0D3B683E-A171-C543-A45A-4BB050BD0E76}"/>
                  </a:ext>
                </a:extLst>
              </p:cNvPr>
              <p:cNvGrpSpPr>
                <a:grpSpLocks/>
              </p:cNvGrpSpPr>
              <p:nvPr/>
            </p:nvGrpSpPr>
            <p:grpSpPr bwMode="auto">
              <a:xfrm>
                <a:off x="2880" y="3312"/>
                <a:ext cx="680" cy="227"/>
                <a:chOff x="2976" y="2832"/>
                <a:chExt cx="1104" cy="227"/>
              </a:xfrm>
            </p:grpSpPr>
            <p:sp>
              <p:nvSpPr>
                <p:cNvPr id="581649" name="Line 17">
                  <a:extLst>
                    <a:ext uri="{FF2B5EF4-FFF2-40B4-BE49-F238E27FC236}">
                      <a16:creationId xmlns:a16="http://schemas.microsoft.com/office/drawing/2014/main" id="{ABA25E3E-5A5C-BB40-9B14-D8D3A1060A30}"/>
                    </a:ext>
                  </a:extLst>
                </p:cNvPr>
                <p:cNvSpPr>
                  <a:spLocks noChangeShapeType="1"/>
                </p:cNvSpPr>
                <p:nvPr/>
              </p:nvSpPr>
              <p:spPr bwMode="auto">
                <a:xfrm>
                  <a:off x="2976" y="2832"/>
                  <a:ext cx="0" cy="227"/>
                </a:xfrm>
                <a:prstGeom prst="line">
                  <a:avLst/>
                </a:prstGeom>
                <a:noFill/>
                <a:ln w="190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50" name="Line 18">
                  <a:extLst>
                    <a:ext uri="{FF2B5EF4-FFF2-40B4-BE49-F238E27FC236}">
                      <a16:creationId xmlns:a16="http://schemas.microsoft.com/office/drawing/2014/main" id="{28726F34-F8E1-0549-80DA-80E717F238D1}"/>
                    </a:ext>
                  </a:extLst>
                </p:cNvPr>
                <p:cNvSpPr>
                  <a:spLocks noChangeShapeType="1"/>
                </p:cNvSpPr>
                <p:nvPr/>
              </p:nvSpPr>
              <p:spPr bwMode="auto">
                <a:xfrm>
                  <a:off x="2976" y="2832"/>
                  <a:ext cx="1104" cy="0"/>
                </a:xfrm>
                <a:prstGeom prst="line">
                  <a:avLst/>
                </a:prstGeom>
                <a:noFill/>
                <a:ln w="9525">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51" name="Line 19">
                  <a:extLst>
                    <a:ext uri="{FF2B5EF4-FFF2-40B4-BE49-F238E27FC236}">
                      <a16:creationId xmlns:a16="http://schemas.microsoft.com/office/drawing/2014/main" id="{D5C2F5D4-ED0A-334C-A34D-8F67E31E288C}"/>
                    </a:ext>
                  </a:extLst>
                </p:cNvPr>
                <p:cNvSpPr>
                  <a:spLocks noChangeShapeType="1"/>
                </p:cNvSpPr>
                <p:nvPr/>
              </p:nvSpPr>
              <p:spPr bwMode="auto">
                <a:xfrm>
                  <a:off x="4080" y="2832"/>
                  <a:ext cx="0" cy="144"/>
                </a:xfrm>
                <a:prstGeom prst="line">
                  <a:avLst/>
                </a:prstGeom>
                <a:noFill/>
                <a:ln w="190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652" name="Group 20">
                <a:extLst>
                  <a:ext uri="{FF2B5EF4-FFF2-40B4-BE49-F238E27FC236}">
                    <a16:creationId xmlns:a16="http://schemas.microsoft.com/office/drawing/2014/main" id="{F3EBAAD0-FBAC-7849-B51D-F272D136979A}"/>
                  </a:ext>
                </a:extLst>
              </p:cNvPr>
              <p:cNvGrpSpPr>
                <a:grpSpLocks/>
              </p:cNvGrpSpPr>
              <p:nvPr/>
            </p:nvGrpSpPr>
            <p:grpSpPr bwMode="auto">
              <a:xfrm>
                <a:off x="1728" y="2736"/>
                <a:ext cx="3456" cy="1141"/>
                <a:chOff x="1824" y="2832"/>
                <a:chExt cx="3456" cy="1141"/>
              </a:xfrm>
            </p:grpSpPr>
            <p:sp>
              <p:nvSpPr>
                <p:cNvPr id="581653" name="Line 21">
                  <a:extLst>
                    <a:ext uri="{FF2B5EF4-FFF2-40B4-BE49-F238E27FC236}">
                      <a16:creationId xmlns:a16="http://schemas.microsoft.com/office/drawing/2014/main" id="{C272127D-7D7C-E54F-88C0-09EE859BEBFE}"/>
                    </a:ext>
                  </a:extLst>
                </p:cNvPr>
                <p:cNvSpPr>
                  <a:spLocks noChangeShapeType="1"/>
                </p:cNvSpPr>
                <p:nvPr/>
              </p:nvSpPr>
              <p:spPr bwMode="auto">
                <a:xfrm>
                  <a:off x="2333" y="3648"/>
                  <a:ext cx="227" cy="0"/>
                </a:xfrm>
                <a:prstGeom prst="line">
                  <a:avLst/>
                </a:prstGeom>
                <a:noFill/>
                <a:ln w="190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54" name="Line 22">
                  <a:extLst>
                    <a:ext uri="{FF2B5EF4-FFF2-40B4-BE49-F238E27FC236}">
                      <a16:creationId xmlns:a16="http://schemas.microsoft.com/office/drawing/2014/main" id="{BDDD618B-F5FB-3547-AD0A-FAD6B72135E5}"/>
                    </a:ext>
                  </a:extLst>
                </p:cNvPr>
                <p:cNvSpPr>
                  <a:spLocks noChangeShapeType="1"/>
                </p:cNvSpPr>
                <p:nvPr/>
              </p:nvSpPr>
              <p:spPr bwMode="auto">
                <a:xfrm>
                  <a:off x="2336" y="3080"/>
                  <a:ext cx="227" cy="0"/>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81655" name="Group 23">
                  <a:extLst>
                    <a:ext uri="{FF2B5EF4-FFF2-40B4-BE49-F238E27FC236}">
                      <a16:creationId xmlns:a16="http://schemas.microsoft.com/office/drawing/2014/main" id="{A011E87C-89A9-7E47-B6AA-02022487CECA}"/>
                    </a:ext>
                  </a:extLst>
                </p:cNvPr>
                <p:cNvGrpSpPr>
                  <a:grpSpLocks/>
                </p:cNvGrpSpPr>
                <p:nvPr/>
              </p:nvGrpSpPr>
              <p:grpSpPr bwMode="auto">
                <a:xfrm>
                  <a:off x="1824" y="2976"/>
                  <a:ext cx="600" cy="997"/>
                  <a:chOff x="1803" y="2976"/>
                  <a:chExt cx="600" cy="993"/>
                </a:xfrm>
              </p:grpSpPr>
              <p:grpSp>
                <p:nvGrpSpPr>
                  <p:cNvPr id="581656" name="Group 24">
                    <a:extLst>
                      <a:ext uri="{FF2B5EF4-FFF2-40B4-BE49-F238E27FC236}">
                        <a16:creationId xmlns:a16="http://schemas.microsoft.com/office/drawing/2014/main" id="{03BC4BB4-743C-5441-8194-B6234FFFB94B}"/>
                      </a:ext>
                    </a:extLst>
                  </p:cNvPr>
                  <p:cNvGrpSpPr>
                    <a:grpSpLocks/>
                  </p:cNvGrpSpPr>
                  <p:nvPr/>
                </p:nvGrpSpPr>
                <p:grpSpPr bwMode="auto">
                  <a:xfrm>
                    <a:off x="2016" y="2976"/>
                    <a:ext cx="387" cy="993"/>
                    <a:chOff x="2016" y="2976"/>
                    <a:chExt cx="387" cy="993"/>
                  </a:xfrm>
                </p:grpSpPr>
                <p:grpSp>
                  <p:nvGrpSpPr>
                    <p:cNvPr id="581657" name="Group 25">
                      <a:extLst>
                        <a:ext uri="{FF2B5EF4-FFF2-40B4-BE49-F238E27FC236}">
                          <a16:creationId xmlns:a16="http://schemas.microsoft.com/office/drawing/2014/main" id="{1A361FC9-C3A4-7140-AAC6-8BECF5FA2B41}"/>
                        </a:ext>
                      </a:extLst>
                    </p:cNvPr>
                    <p:cNvGrpSpPr>
                      <a:grpSpLocks/>
                    </p:cNvGrpSpPr>
                    <p:nvPr/>
                  </p:nvGrpSpPr>
                  <p:grpSpPr bwMode="auto">
                    <a:xfrm>
                      <a:off x="2017" y="2976"/>
                      <a:ext cx="385" cy="249"/>
                      <a:chOff x="1728" y="3552"/>
                      <a:chExt cx="385" cy="204"/>
                    </a:xfrm>
                  </p:grpSpPr>
                  <p:sp>
                    <p:nvSpPr>
                      <p:cNvPr id="581658" name="Rectangle 26">
                        <a:extLst>
                          <a:ext uri="{FF2B5EF4-FFF2-40B4-BE49-F238E27FC236}">
                            <a16:creationId xmlns:a16="http://schemas.microsoft.com/office/drawing/2014/main" id="{09E8B31B-4B65-A34B-AB18-AD2A9BFF51AB}"/>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1</a:t>
                        </a:r>
                      </a:p>
                    </p:txBody>
                  </p:sp>
                  <p:sp>
                    <p:nvSpPr>
                      <p:cNvPr id="581659" name="Line 27">
                        <a:extLst>
                          <a:ext uri="{FF2B5EF4-FFF2-40B4-BE49-F238E27FC236}">
                            <a16:creationId xmlns:a16="http://schemas.microsoft.com/office/drawing/2014/main" id="{8C9FB91E-8CAD-C144-8DC1-3EBCC36CC3EE}"/>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660" name="Group 28">
                      <a:extLst>
                        <a:ext uri="{FF2B5EF4-FFF2-40B4-BE49-F238E27FC236}">
                          <a16:creationId xmlns:a16="http://schemas.microsoft.com/office/drawing/2014/main" id="{6533D612-5DFD-5D45-AB15-B0688930778F}"/>
                        </a:ext>
                      </a:extLst>
                    </p:cNvPr>
                    <p:cNvGrpSpPr>
                      <a:grpSpLocks/>
                    </p:cNvGrpSpPr>
                    <p:nvPr/>
                  </p:nvGrpSpPr>
                  <p:grpSpPr bwMode="auto">
                    <a:xfrm>
                      <a:off x="2016" y="3223"/>
                      <a:ext cx="385" cy="249"/>
                      <a:chOff x="1728" y="3552"/>
                      <a:chExt cx="385" cy="204"/>
                    </a:xfrm>
                  </p:grpSpPr>
                  <p:sp>
                    <p:nvSpPr>
                      <p:cNvPr id="581661" name="Rectangle 29">
                        <a:extLst>
                          <a:ext uri="{FF2B5EF4-FFF2-40B4-BE49-F238E27FC236}">
                            <a16:creationId xmlns:a16="http://schemas.microsoft.com/office/drawing/2014/main" id="{C47E5C0B-485C-2446-BD0D-4AE5A89D0146}"/>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2</a:t>
                        </a:r>
                      </a:p>
                    </p:txBody>
                  </p:sp>
                  <p:sp>
                    <p:nvSpPr>
                      <p:cNvPr id="581662" name="Line 30">
                        <a:extLst>
                          <a:ext uri="{FF2B5EF4-FFF2-40B4-BE49-F238E27FC236}">
                            <a16:creationId xmlns:a16="http://schemas.microsoft.com/office/drawing/2014/main" id="{4D9600EE-99AA-6643-B9FD-67F57EA104FD}"/>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663" name="Group 31">
                      <a:extLst>
                        <a:ext uri="{FF2B5EF4-FFF2-40B4-BE49-F238E27FC236}">
                          <a16:creationId xmlns:a16="http://schemas.microsoft.com/office/drawing/2014/main" id="{AAFF2854-5F15-8349-8F92-1DAAB70511F0}"/>
                        </a:ext>
                      </a:extLst>
                    </p:cNvPr>
                    <p:cNvGrpSpPr>
                      <a:grpSpLocks/>
                    </p:cNvGrpSpPr>
                    <p:nvPr/>
                  </p:nvGrpSpPr>
                  <p:grpSpPr bwMode="auto">
                    <a:xfrm>
                      <a:off x="2018" y="3472"/>
                      <a:ext cx="385" cy="249"/>
                      <a:chOff x="1728" y="3552"/>
                      <a:chExt cx="385" cy="204"/>
                    </a:xfrm>
                  </p:grpSpPr>
                  <p:sp>
                    <p:nvSpPr>
                      <p:cNvPr id="581664" name="Rectangle 32">
                        <a:extLst>
                          <a:ext uri="{FF2B5EF4-FFF2-40B4-BE49-F238E27FC236}">
                            <a16:creationId xmlns:a16="http://schemas.microsoft.com/office/drawing/2014/main" id="{60677BBB-E81F-EB44-B35D-CF53DA8E4C4D}"/>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3</a:t>
                        </a:r>
                      </a:p>
                    </p:txBody>
                  </p:sp>
                  <p:sp>
                    <p:nvSpPr>
                      <p:cNvPr id="581665" name="Line 33">
                        <a:extLst>
                          <a:ext uri="{FF2B5EF4-FFF2-40B4-BE49-F238E27FC236}">
                            <a16:creationId xmlns:a16="http://schemas.microsoft.com/office/drawing/2014/main" id="{A92A2776-99BE-F442-957F-85F40E11A894}"/>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666" name="Group 34">
                      <a:extLst>
                        <a:ext uri="{FF2B5EF4-FFF2-40B4-BE49-F238E27FC236}">
                          <a16:creationId xmlns:a16="http://schemas.microsoft.com/office/drawing/2014/main" id="{85B1EC95-622D-604E-BE75-6EC3B403A05D}"/>
                        </a:ext>
                      </a:extLst>
                    </p:cNvPr>
                    <p:cNvGrpSpPr>
                      <a:grpSpLocks/>
                    </p:cNvGrpSpPr>
                    <p:nvPr/>
                  </p:nvGrpSpPr>
                  <p:grpSpPr bwMode="auto">
                    <a:xfrm>
                      <a:off x="2018" y="3720"/>
                      <a:ext cx="385" cy="249"/>
                      <a:chOff x="1728" y="3552"/>
                      <a:chExt cx="385" cy="204"/>
                    </a:xfrm>
                  </p:grpSpPr>
                  <p:sp>
                    <p:nvSpPr>
                      <p:cNvPr id="581667" name="Rectangle 35">
                        <a:extLst>
                          <a:ext uri="{FF2B5EF4-FFF2-40B4-BE49-F238E27FC236}">
                            <a16:creationId xmlns:a16="http://schemas.microsoft.com/office/drawing/2014/main" id="{75932E59-EF96-AB4B-A7AD-586F7BEA3DDB}"/>
                          </a:ext>
                        </a:extLst>
                      </p:cNvPr>
                      <p:cNvSpPr>
                        <a:spLocks noChangeArrowheads="1"/>
                      </p:cNvSpPr>
                      <p:nvPr/>
                    </p:nvSpPr>
                    <p:spPr bwMode="auto">
                      <a:xfrm>
                        <a:off x="1728" y="3552"/>
                        <a:ext cx="38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4</a:t>
                        </a:r>
                      </a:p>
                    </p:txBody>
                  </p:sp>
                  <p:sp>
                    <p:nvSpPr>
                      <p:cNvPr id="581668" name="Line 36">
                        <a:extLst>
                          <a:ext uri="{FF2B5EF4-FFF2-40B4-BE49-F238E27FC236}">
                            <a16:creationId xmlns:a16="http://schemas.microsoft.com/office/drawing/2014/main" id="{4A1B1F07-D7FE-2845-B91F-ACB414B5D938}"/>
                          </a:ext>
                        </a:extLst>
                      </p:cNvPr>
                      <p:cNvSpPr>
                        <a:spLocks noChangeShapeType="1"/>
                      </p:cNvSpPr>
                      <p:nvPr/>
                    </p:nvSpPr>
                    <p:spPr bwMode="auto">
                      <a:xfrm>
                        <a:off x="1968" y="3552"/>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81669" name="Group 37">
                    <a:extLst>
                      <a:ext uri="{FF2B5EF4-FFF2-40B4-BE49-F238E27FC236}">
                        <a16:creationId xmlns:a16="http://schemas.microsoft.com/office/drawing/2014/main" id="{C6C19D7E-8C78-3745-AEE8-2F119338A418}"/>
                      </a:ext>
                    </a:extLst>
                  </p:cNvPr>
                  <p:cNvGrpSpPr>
                    <a:grpSpLocks/>
                  </p:cNvGrpSpPr>
                  <p:nvPr/>
                </p:nvGrpSpPr>
                <p:grpSpPr bwMode="auto">
                  <a:xfrm>
                    <a:off x="1803" y="2976"/>
                    <a:ext cx="181" cy="992"/>
                    <a:chOff x="1584" y="2976"/>
                    <a:chExt cx="181" cy="992"/>
                  </a:xfrm>
                </p:grpSpPr>
                <p:sp>
                  <p:nvSpPr>
                    <p:cNvPr id="581670" name="Rectangle 38">
                      <a:extLst>
                        <a:ext uri="{FF2B5EF4-FFF2-40B4-BE49-F238E27FC236}">
                          <a16:creationId xmlns:a16="http://schemas.microsoft.com/office/drawing/2014/main" id="{3AC06C01-534A-6443-95B2-E6E39CD517A5}"/>
                        </a:ext>
                      </a:extLst>
                    </p:cNvPr>
                    <p:cNvSpPr>
                      <a:spLocks noChangeArrowheads="1"/>
                    </p:cNvSpPr>
                    <p:nvPr/>
                  </p:nvSpPr>
                  <p:spPr bwMode="auto">
                    <a:xfrm>
                      <a:off x="1584" y="2976"/>
                      <a:ext cx="18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a:t>
                      </a:r>
                    </a:p>
                  </p:txBody>
                </p:sp>
                <p:sp>
                  <p:nvSpPr>
                    <p:cNvPr id="581671" name="Rectangle 39">
                      <a:extLst>
                        <a:ext uri="{FF2B5EF4-FFF2-40B4-BE49-F238E27FC236}">
                          <a16:creationId xmlns:a16="http://schemas.microsoft.com/office/drawing/2014/main" id="{0E4B4992-3CFD-2048-839F-D2923B2BA58F}"/>
                        </a:ext>
                      </a:extLst>
                    </p:cNvPr>
                    <p:cNvSpPr>
                      <a:spLocks noChangeArrowheads="1"/>
                    </p:cNvSpPr>
                    <p:nvPr/>
                  </p:nvSpPr>
                  <p:spPr bwMode="auto">
                    <a:xfrm>
                      <a:off x="1584" y="3223"/>
                      <a:ext cx="18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581672" name="Rectangle 40">
                      <a:extLst>
                        <a:ext uri="{FF2B5EF4-FFF2-40B4-BE49-F238E27FC236}">
                          <a16:creationId xmlns:a16="http://schemas.microsoft.com/office/drawing/2014/main" id="{DC6BEC6E-A5CE-6742-A73F-F69B7B172F31}"/>
                        </a:ext>
                      </a:extLst>
                    </p:cNvPr>
                    <p:cNvSpPr>
                      <a:spLocks noChangeArrowheads="1"/>
                    </p:cNvSpPr>
                    <p:nvPr/>
                  </p:nvSpPr>
                  <p:spPr bwMode="auto">
                    <a:xfrm>
                      <a:off x="1584" y="3471"/>
                      <a:ext cx="18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581673" name="Rectangle 41">
                      <a:extLst>
                        <a:ext uri="{FF2B5EF4-FFF2-40B4-BE49-F238E27FC236}">
                          <a16:creationId xmlns:a16="http://schemas.microsoft.com/office/drawing/2014/main" id="{D9F85A38-5311-3548-82EB-65EAC4AF95AC}"/>
                        </a:ext>
                      </a:extLst>
                    </p:cNvPr>
                    <p:cNvSpPr>
                      <a:spLocks noChangeArrowheads="1"/>
                    </p:cNvSpPr>
                    <p:nvPr/>
                  </p:nvSpPr>
                  <p:spPr bwMode="auto">
                    <a:xfrm>
                      <a:off x="1584" y="3719"/>
                      <a:ext cx="18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grpSp>
            </p:grpSp>
            <p:grpSp>
              <p:nvGrpSpPr>
                <p:cNvPr id="581674" name="Group 42">
                  <a:extLst>
                    <a:ext uri="{FF2B5EF4-FFF2-40B4-BE49-F238E27FC236}">
                      <a16:creationId xmlns:a16="http://schemas.microsoft.com/office/drawing/2014/main" id="{9FA10DE7-9E18-6241-845D-184000417C5F}"/>
                    </a:ext>
                  </a:extLst>
                </p:cNvPr>
                <p:cNvGrpSpPr>
                  <a:grpSpLocks/>
                </p:cNvGrpSpPr>
                <p:nvPr/>
              </p:nvGrpSpPr>
              <p:grpSpPr bwMode="auto">
                <a:xfrm>
                  <a:off x="2560" y="2976"/>
                  <a:ext cx="816" cy="204"/>
                  <a:chOff x="4512" y="2976"/>
                  <a:chExt cx="816" cy="204"/>
                </a:xfrm>
              </p:grpSpPr>
              <p:sp>
                <p:nvSpPr>
                  <p:cNvPr id="581675" name="Rectangle 43">
                    <a:extLst>
                      <a:ext uri="{FF2B5EF4-FFF2-40B4-BE49-F238E27FC236}">
                        <a16:creationId xmlns:a16="http://schemas.microsoft.com/office/drawing/2014/main" id="{DAB86B45-C4C1-FB45-B64B-8ECC4D546951}"/>
                      </a:ext>
                    </a:extLst>
                  </p:cNvPr>
                  <p:cNvSpPr>
                    <a:spLocks noChangeArrowheads="1"/>
                  </p:cNvSpPr>
                  <p:nvPr/>
                </p:nvSpPr>
                <p:spPr bwMode="auto">
                  <a:xfrm>
                    <a:off x="4512" y="2976"/>
                    <a:ext cx="816"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0     1</a:t>
                    </a:r>
                  </a:p>
                </p:txBody>
              </p:sp>
              <p:sp>
                <p:nvSpPr>
                  <p:cNvPr id="581676" name="Line 44">
                    <a:extLst>
                      <a:ext uri="{FF2B5EF4-FFF2-40B4-BE49-F238E27FC236}">
                        <a16:creationId xmlns:a16="http://schemas.microsoft.com/office/drawing/2014/main" id="{C47088E5-8589-B648-A16B-2F858C4D1D94}"/>
                      </a:ext>
                    </a:extLst>
                  </p:cNvPr>
                  <p:cNvSpPr>
                    <a:spLocks noChangeShapeType="1"/>
                  </p:cNvSpPr>
                  <p:nvPr/>
                </p:nvSpPr>
                <p:spPr bwMode="auto">
                  <a:xfrm>
                    <a:off x="4656"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77" name="Line 45">
                    <a:extLst>
                      <a:ext uri="{FF2B5EF4-FFF2-40B4-BE49-F238E27FC236}">
                        <a16:creationId xmlns:a16="http://schemas.microsoft.com/office/drawing/2014/main" id="{AB19B2F7-A97D-4646-A69A-179B967D93A6}"/>
                      </a:ext>
                    </a:extLst>
                  </p:cNvPr>
                  <p:cNvSpPr>
                    <a:spLocks noChangeShapeType="1"/>
                  </p:cNvSpPr>
                  <p:nvPr/>
                </p:nvSpPr>
                <p:spPr bwMode="auto">
                  <a:xfrm>
                    <a:off x="4848"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78" name="Line 46">
                    <a:extLst>
                      <a:ext uri="{FF2B5EF4-FFF2-40B4-BE49-F238E27FC236}">
                        <a16:creationId xmlns:a16="http://schemas.microsoft.com/office/drawing/2014/main" id="{00A28AA3-58CB-D14E-A65B-0EAA181856D4}"/>
                      </a:ext>
                    </a:extLst>
                  </p:cNvPr>
                  <p:cNvSpPr>
                    <a:spLocks noChangeShapeType="1"/>
                  </p:cNvSpPr>
                  <p:nvPr/>
                </p:nvSpPr>
                <p:spPr bwMode="auto">
                  <a:xfrm>
                    <a:off x="4992"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79" name="Line 47">
                    <a:extLst>
                      <a:ext uri="{FF2B5EF4-FFF2-40B4-BE49-F238E27FC236}">
                        <a16:creationId xmlns:a16="http://schemas.microsoft.com/office/drawing/2014/main" id="{AAA47BD6-B4E3-594F-950D-18CE73C54FD2}"/>
                      </a:ext>
                    </a:extLst>
                  </p:cNvPr>
                  <p:cNvSpPr>
                    <a:spLocks noChangeShapeType="1"/>
                  </p:cNvSpPr>
                  <p:nvPr/>
                </p:nvSpPr>
                <p:spPr bwMode="auto">
                  <a:xfrm>
                    <a:off x="5184"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680" name="Group 48">
                  <a:extLst>
                    <a:ext uri="{FF2B5EF4-FFF2-40B4-BE49-F238E27FC236}">
                      <a16:creationId xmlns:a16="http://schemas.microsoft.com/office/drawing/2014/main" id="{2BD6EB83-B24D-F346-BAC1-43C83122DE89}"/>
                    </a:ext>
                  </a:extLst>
                </p:cNvPr>
                <p:cNvGrpSpPr>
                  <a:grpSpLocks/>
                </p:cNvGrpSpPr>
                <p:nvPr/>
              </p:nvGrpSpPr>
              <p:grpSpPr bwMode="auto">
                <a:xfrm>
                  <a:off x="3504" y="2976"/>
                  <a:ext cx="816" cy="204"/>
                  <a:chOff x="4512" y="2976"/>
                  <a:chExt cx="816" cy="204"/>
                </a:xfrm>
              </p:grpSpPr>
              <p:sp>
                <p:nvSpPr>
                  <p:cNvPr id="581681" name="Rectangle 49">
                    <a:extLst>
                      <a:ext uri="{FF2B5EF4-FFF2-40B4-BE49-F238E27FC236}">
                        <a16:creationId xmlns:a16="http://schemas.microsoft.com/office/drawing/2014/main" id="{59C08E72-3E82-FF4B-91A0-5C07F00F16B6}"/>
                      </a:ext>
                    </a:extLst>
                  </p:cNvPr>
                  <p:cNvSpPr>
                    <a:spLocks noChangeArrowheads="1"/>
                  </p:cNvSpPr>
                  <p:nvPr/>
                </p:nvSpPr>
                <p:spPr bwMode="auto">
                  <a:xfrm>
                    <a:off x="4512" y="2976"/>
                    <a:ext cx="816"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0     2</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81682" name="Line 50">
                    <a:extLst>
                      <a:ext uri="{FF2B5EF4-FFF2-40B4-BE49-F238E27FC236}">
                        <a16:creationId xmlns:a16="http://schemas.microsoft.com/office/drawing/2014/main" id="{98EB2B01-8132-DD47-914A-BDC82EBF7169}"/>
                      </a:ext>
                    </a:extLst>
                  </p:cNvPr>
                  <p:cNvSpPr>
                    <a:spLocks noChangeShapeType="1"/>
                  </p:cNvSpPr>
                  <p:nvPr/>
                </p:nvSpPr>
                <p:spPr bwMode="auto">
                  <a:xfrm>
                    <a:off x="4656"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83" name="Line 51">
                    <a:extLst>
                      <a:ext uri="{FF2B5EF4-FFF2-40B4-BE49-F238E27FC236}">
                        <a16:creationId xmlns:a16="http://schemas.microsoft.com/office/drawing/2014/main" id="{31ECE583-97E5-4E4D-B0ED-DDF0AB09F4B2}"/>
                      </a:ext>
                    </a:extLst>
                  </p:cNvPr>
                  <p:cNvSpPr>
                    <a:spLocks noChangeShapeType="1"/>
                  </p:cNvSpPr>
                  <p:nvPr/>
                </p:nvSpPr>
                <p:spPr bwMode="auto">
                  <a:xfrm>
                    <a:off x="4848"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84" name="Line 52">
                    <a:extLst>
                      <a:ext uri="{FF2B5EF4-FFF2-40B4-BE49-F238E27FC236}">
                        <a16:creationId xmlns:a16="http://schemas.microsoft.com/office/drawing/2014/main" id="{A7DC3B2F-B5C9-E24E-A3AD-1F77EE72CADC}"/>
                      </a:ext>
                    </a:extLst>
                  </p:cNvPr>
                  <p:cNvSpPr>
                    <a:spLocks noChangeShapeType="1"/>
                  </p:cNvSpPr>
                  <p:nvPr/>
                </p:nvSpPr>
                <p:spPr bwMode="auto">
                  <a:xfrm>
                    <a:off x="4992"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85" name="Line 53">
                    <a:extLst>
                      <a:ext uri="{FF2B5EF4-FFF2-40B4-BE49-F238E27FC236}">
                        <a16:creationId xmlns:a16="http://schemas.microsoft.com/office/drawing/2014/main" id="{01E39883-D0D3-D449-9532-425CEFF7B05D}"/>
                      </a:ext>
                    </a:extLst>
                  </p:cNvPr>
                  <p:cNvSpPr>
                    <a:spLocks noChangeShapeType="1"/>
                  </p:cNvSpPr>
                  <p:nvPr/>
                </p:nvSpPr>
                <p:spPr bwMode="auto">
                  <a:xfrm>
                    <a:off x="5184"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686" name="Group 54">
                  <a:extLst>
                    <a:ext uri="{FF2B5EF4-FFF2-40B4-BE49-F238E27FC236}">
                      <a16:creationId xmlns:a16="http://schemas.microsoft.com/office/drawing/2014/main" id="{345B1D09-97E8-1B47-BCCF-83A3B02B50ED}"/>
                    </a:ext>
                  </a:extLst>
                </p:cNvPr>
                <p:cNvGrpSpPr>
                  <a:grpSpLocks/>
                </p:cNvGrpSpPr>
                <p:nvPr/>
              </p:nvGrpSpPr>
              <p:grpSpPr bwMode="auto">
                <a:xfrm>
                  <a:off x="2344" y="3184"/>
                  <a:ext cx="453" cy="159"/>
                  <a:chOff x="2344" y="3184"/>
                  <a:chExt cx="453" cy="159"/>
                </a:xfrm>
              </p:grpSpPr>
              <p:sp>
                <p:nvSpPr>
                  <p:cNvPr id="581687" name="Line 55">
                    <a:extLst>
                      <a:ext uri="{FF2B5EF4-FFF2-40B4-BE49-F238E27FC236}">
                        <a16:creationId xmlns:a16="http://schemas.microsoft.com/office/drawing/2014/main" id="{953CDFFF-5D47-264C-B3E9-D912BB4C4133}"/>
                      </a:ext>
                    </a:extLst>
                  </p:cNvPr>
                  <p:cNvSpPr>
                    <a:spLocks noChangeShapeType="1"/>
                  </p:cNvSpPr>
                  <p:nvPr/>
                </p:nvSpPr>
                <p:spPr bwMode="auto">
                  <a:xfrm>
                    <a:off x="2344" y="3336"/>
                    <a:ext cx="453" cy="0"/>
                  </a:xfrm>
                  <a:prstGeom prst="line">
                    <a:avLst/>
                  </a:prstGeom>
                  <a:noFill/>
                  <a:ln w="190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88" name="Line 56">
                    <a:extLst>
                      <a:ext uri="{FF2B5EF4-FFF2-40B4-BE49-F238E27FC236}">
                        <a16:creationId xmlns:a16="http://schemas.microsoft.com/office/drawing/2014/main" id="{258F1149-3792-AD46-A7B2-3155D42DE06F}"/>
                      </a:ext>
                    </a:extLst>
                  </p:cNvPr>
                  <p:cNvSpPr>
                    <a:spLocks noChangeShapeType="1"/>
                  </p:cNvSpPr>
                  <p:nvPr/>
                </p:nvSpPr>
                <p:spPr bwMode="auto">
                  <a:xfrm flipV="1">
                    <a:off x="2792" y="3184"/>
                    <a:ext cx="0" cy="159"/>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689" name="Group 57">
                  <a:extLst>
                    <a:ext uri="{FF2B5EF4-FFF2-40B4-BE49-F238E27FC236}">
                      <a16:creationId xmlns:a16="http://schemas.microsoft.com/office/drawing/2014/main" id="{C60D8482-0F62-FD48-9275-7DE7006F0A47}"/>
                    </a:ext>
                  </a:extLst>
                </p:cNvPr>
                <p:cNvGrpSpPr>
                  <a:grpSpLocks/>
                </p:cNvGrpSpPr>
                <p:nvPr/>
              </p:nvGrpSpPr>
              <p:grpSpPr bwMode="auto">
                <a:xfrm>
                  <a:off x="2560" y="3548"/>
                  <a:ext cx="816" cy="204"/>
                  <a:chOff x="4512" y="2976"/>
                  <a:chExt cx="816" cy="204"/>
                </a:xfrm>
              </p:grpSpPr>
              <p:sp>
                <p:nvSpPr>
                  <p:cNvPr id="581690" name="Rectangle 58">
                    <a:extLst>
                      <a:ext uri="{FF2B5EF4-FFF2-40B4-BE49-F238E27FC236}">
                        <a16:creationId xmlns:a16="http://schemas.microsoft.com/office/drawing/2014/main" id="{B236C3D9-1C50-AA4C-9346-591F752B47A3}"/>
                      </a:ext>
                    </a:extLst>
                  </p:cNvPr>
                  <p:cNvSpPr>
                    <a:spLocks noChangeArrowheads="1"/>
                  </p:cNvSpPr>
                  <p:nvPr/>
                </p:nvSpPr>
                <p:spPr bwMode="auto">
                  <a:xfrm>
                    <a:off x="4512" y="2976"/>
                    <a:ext cx="816"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2     1</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81691" name="Line 59">
                    <a:extLst>
                      <a:ext uri="{FF2B5EF4-FFF2-40B4-BE49-F238E27FC236}">
                        <a16:creationId xmlns:a16="http://schemas.microsoft.com/office/drawing/2014/main" id="{725129EB-D2A4-744B-8978-EDE7CBBC8FE9}"/>
                      </a:ext>
                    </a:extLst>
                  </p:cNvPr>
                  <p:cNvSpPr>
                    <a:spLocks noChangeShapeType="1"/>
                  </p:cNvSpPr>
                  <p:nvPr/>
                </p:nvSpPr>
                <p:spPr bwMode="auto">
                  <a:xfrm>
                    <a:off x="4656"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92" name="Line 60">
                    <a:extLst>
                      <a:ext uri="{FF2B5EF4-FFF2-40B4-BE49-F238E27FC236}">
                        <a16:creationId xmlns:a16="http://schemas.microsoft.com/office/drawing/2014/main" id="{EC6DD67C-D91A-3440-A6C5-4E9B858BEA3F}"/>
                      </a:ext>
                    </a:extLst>
                  </p:cNvPr>
                  <p:cNvSpPr>
                    <a:spLocks noChangeShapeType="1"/>
                  </p:cNvSpPr>
                  <p:nvPr/>
                </p:nvSpPr>
                <p:spPr bwMode="auto">
                  <a:xfrm>
                    <a:off x="4848"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93" name="Line 61">
                    <a:extLst>
                      <a:ext uri="{FF2B5EF4-FFF2-40B4-BE49-F238E27FC236}">
                        <a16:creationId xmlns:a16="http://schemas.microsoft.com/office/drawing/2014/main" id="{D147F29F-473A-A84F-AFDC-1C8C2C535F0C}"/>
                      </a:ext>
                    </a:extLst>
                  </p:cNvPr>
                  <p:cNvSpPr>
                    <a:spLocks noChangeShapeType="1"/>
                  </p:cNvSpPr>
                  <p:nvPr/>
                </p:nvSpPr>
                <p:spPr bwMode="auto">
                  <a:xfrm>
                    <a:off x="4992"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94" name="Line 62">
                    <a:extLst>
                      <a:ext uri="{FF2B5EF4-FFF2-40B4-BE49-F238E27FC236}">
                        <a16:creationId xmlns:a16="http://schemas.microsoft.com/office/drawing/2014/main" id="{A39633B7-9FC7-194D-8C32-C262156AE059}"/>
                      </a:ext>
                    </a:extLst>
                  </p:cNvPr>
                  <p:cNvSpPr>
                    <a:spLocks noChangeShapeType="1"/>
                  </p:cNvSpPr>
                  <p:nvPr/>
                </p:nvSpPr>
                <p:spPr bwMode="auto">
                  <a:xfrm>
                    <a:off x="5184"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695" name="Group 63">
                  <a:extLst>
                    <a:ext uri="{FF2B5EF4-FFF2-40B4-BE49-F238E27FC236}">
                      <a16:creationId xmlns:a16="http://schemas.microsoft.com/office/drawing/2014/main" id="{E14F24B3-40B4-7B46-9F59-4F0070BD05EA}"/>
                    </a:ext>
                  </a:extLst>
                </p:cNvPr>
                <p:cNvGrpSpPr>
                  <a:grpSpLocks/>
                </p:cNvGrpSpPr>
                <p:nvPr/>
              </p:nvGrpSpPr>
              <p:grpSpPr bwMode="auto">
                <a:xfrm>
                  <a:off x="3504" y="3548"/>
                  <a:ext cx="816" cy="204"/>
                  <a:chOff x="4512" y="2976"/>
                  <a:chExt cx="816" cy="204"/>
                </a:xfrm>
              </p:grpSpPr>
              <p:sp>
                <p:nvSpPr>
                  <p:cNvPr id="581696" name="Rectangle 64">
                    <a:extLst>
                      <a:ext uri="{FF2B5EF4-FFF2-40B4-BE49-F238E27FC236}">
                        <a16:creationId xmlns:a16="http://schemas.microsoft.com/office/drawing/2014/main" id="{F3C5FD04-EA17-E143-97B7-4FA44A581F3E}"/>
                      </a:ext>
                    </a:extLst>
                  </p:cNvPr>
                  <p:cNvSpPr>
                    <a:spLocks noChangeArrowheads="1"/>
                  </p:cNvSpPr>
                  <p:nvPr/>
                </p:nvSpPr>
                <p:spPr bwMode="auto">
                  <a:xfrm>
                    <a:off x="4512" y="2976"/>
                    <a:ext cx="816"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2     3</a:t>
                    </a: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81697" name="Line 65">
                    <a:extLst>
                      <a:ext uri="{FF2B5EF4-FFF2-40B4-BE49-F238E27FC236}">
                        <a16:creationId xmlns:a16="http://schemas.microsoft.com/office/drawing/2014/main" id="{E868DE86-BDC4-6E4B-A705-B44EADB6FE78}"/>
                      </a:ext>
                    </a:extLst>
                  </p:cNvPr>
                  <p:cNvSpPr>
                    <a:spLocks noChangeShapeType="1"/>
                  </p:cNvSpPr>
                  <p:nvPr/>
                </p:nvSpPr>
                <p:spPr bwMode="auto">
                  <a:xfrm>
                    <a:off x="4656"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98" name="Line 66">
                    <a:extLst>
                      <a:ext uri="{FF2B5EF4-FFF2-40B4-BE49-F238E27FC236}">
                        <a16:creationId xmlns:a16="http://schemas.microsoft.com/office/drawing/2014/main" id="{4DA39440-B25E-1841-AB75-027507492EB1}"/>
                      </a:ext>
                    </a:extLst>
                  </p:cNvPr>
                  <p:cNvSpPr>
                    <a:spLocks noChangeShapeType="1"/>
                  </p:cNvSpPr>
                  <p:nvPr/>
                </p:nvSpPr>
                <p:spPr bwMode="auto">
                  <a:xfrm>
                    <a:off x="4848"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699" name="Line 67">
                    <a:extLst>
                      <a:ext uri="{FF2B5EF4-FFF2-40B4-BE49-F238E27FC236}">
                        <a16:creationId xmlns:a16="http://schemas.microsoft.com/office/drawing/2014/main" id="{DFC59F0F-4EEB-9349-96F3-45725ED26A7E}"/>
                      </a:ext>
                    </a:extLst>
                  </p:cNvPr>
                  <p:cNvSpPr>
                    <a:spLocks noChangeShapeType="1"/>
                  </p:cNvSpPr>
                  <p:nvPr/>
                </p:nvSpPr>
                <p:spPr bwMode="auto">
                  <a:xfrm>
                    <a:off x="4992"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700" name="Line 68">
                    <a:extLst>
                      <a:ext uri="{FF2B5EF4-FFF2-40B4-BE49-F238E27FC236}">
                        <a16:creationId xmlns:a16="http://schemas.microsoft.com/office/drawing/2014/main" id="{B5C2476F-8D0F-BA47-9A93-B94748BC37B8}"/>
                      </a:ext>
                    </a:extLst>
                  </p:cNvPr>
                  <p:cNvSpPr>
                    <a:spLocks noChangeShapeType="1"/>
                  </p:cNvSpPr>
                  <p:nvPr/>
                </p:nvSpPr>
                <p:spPr bwMode="auto">
                  <a:xfrm>
                    <a:off x="5184"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701" name="Group 69">
                  <a:extLst>
                    <a:ext uri="{FF2B5EF4-FFF2-40B4-BE49-F238E27FC236}">
                      <a16:creationId xmlns:a16="http://schemas.microsoft.com/office/drawing/2014/main" id="{0E5C9680-EC75-CB4D-94BF-6CB75DB7D475}"/>
                    </a:ext>
                  </a:extLst>
                </p:cNvPr>
                <p:cNvGrpSpPr>
                  <a:grpSpLocks/>
                </p:cNvGrpSpPr>
                <p:nvPr/>
              </p:nvGrpSpPr>
              <p:grpSpPr bwMode="auto">
                <a:xfrm>
                  <a:off x="2976" y="2832"/>
                  <a:ext cx="680" cy="227"/>
                  <a:chOff x="2976" y="2832"/>
                  <a:chExt cx="1104" cy="227"/>
                </a:xfrm>
              </p:grpSpPr>
              <p:sp>
                <p:nvSpPr>
                  <p:cNvPr id="581702" name="Line 70">
                    <a:extLst>
                      <a:ext uri="{FF2B5EF4-FFF2-40B4-BE49-F238E27FC236}">
                        <a16:creationId xmlns:a16="http://schemas.microsoft.com/office/drawing/2014/main" id="{90513A7E-C9A8-F749-B801-F9B9CCE73262}"/>
                      </a:ext>
                    </a:extLst>
                  </p:cNvPr>
                  <p:cNvSpPr>
                    <a:spLocks noChangeShapeType="1"/>
                  </p:cNvSpPr>
                  <p:nvPr/>
                </p:nvSpPr>
                <p:spPr bwMode="auto">
                  <a:xfrm>
                    <a:off x="2976" y="2832"/>
                    <a:ext cx="0" cy="227"/>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703" name="Line 71">
                    <a:extLst>
                      <a:ext uri="{FF2B5EF4-FFF2-40B4-BE49-F238E27FC236}">
                        <a16:creationId xmlns:a16="http://schemas.microsoft.com/office/drawing/2014/main" id="{494CAF6E-C368-E04D-A783-AF95B022A1D6}"/>
                      </a:ext>
                    </a:extLst>
                  </p:cNvPr>
                  <p:cNvSpPr>
                    <a:spLocks noChangeShapeType="1"/>
                  </p:cNvSpPr>
                  <p:nvPr/>
                </p:nvSpPr>
                <p:spPr bwMode="auto">
                  <a:xfrm>
                    <a:off x="2976" y="2832"/>
                    <a:ext cx="1104"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704" name="Line 72">
                    <a:extLst>
                      <a:ext uri="{FF2B5EF4-FFF2-40B4-BE49-F238E27FC236}">
                        <a16:creationId xmlns:a16="http://schemas.microsoft.com/office/drawing/2014/main" id="{5D5DC004-07F4-9F46-BD01-541ED663F9F8}"/>
                      </a:ext>
                    </a:extLst>
                  </p:cNvPr>
                  <p:cNvSpPr>
                    <a:spLocks noChangeShapeType="1"/>
                  </p:cNvSpPr>
                  <p:nvPr/>
                </p:nvSpPr>
                <p:spPr bwMode="auto">
                  <a:xfrm>
                    <a:off x="4080" y="2832"/>
                    <a:ext cx="0" cy="144"/>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81705" name="Line 73">
                  <a:extLst>
                    <a:ext uri="{FF2B5EF4-FFF2-40B4-BE49-F238E27FC236}">
                      <a16:creationId xmlns:a16="http://schemas.microsoft.com/office/drawing/2014/main" id="{4B6C2369-B9EE-E949-BE5D-DB1670728A5F}"/>
                    </a:ext>
                  </a:extLst>
                </p:cNvPr>
                <p:cNvSpPr>
                  <a:spLocks noChangeShapeType="1"/>
                </p:cNvSpPr>
                <p:nvPr/>
              </p:nvSpPr>
              <p:spPr bwMode="auto">
                <a:xfrm>
                  <a:off x="3312" y="3120"/>
                  <a:ext cx="0" cy="432"/>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81706" name="Group 74">
                  <a:extLst>
                    <a:ext uri="{FF2B5EF4-FFF2-40B4-BE49-F238E27FC236}">
                      <a16:creationId xmlns:a16="http://schemas.microsoft.com/office/drawing/2014/main" id="{9C13D8D2-07BD-5041-9CF8-F6A042C7D661}"/>
                    </a:ext>
                  </a:extLst>
                </p:cNvPr>
                <p:cNvGrpSpPr>
                  <a:grpSpLocks/>
                </p:cNvGrpSpPr>
                <p:nvPr/>
              </p:nvGrpSpPr>
              <p:grpSpPr bwMode="auto">
                <a:xfrm>
                  <a:off x="3928" y="2832"/>
                  <a:ext cx="680" cy="227"/>
                  <a:chOff x="2976" y="2832"/>
                  <a:chExt cx="1104" cy="227"/>
                </a:xfrm>
              </p:grpSpPr>
              <p:sp>
                <p:nvSpPr>
                  <p:cNvPr id="581707" name="Line 75">
                    <a:extLst>
                      <a:ext uri="{FF2B5EF4-FFF2-40B4-BE49-F238E27FC236}">
                        <a16:creationId xmlns:a16="http://schemas.microsoft.com/office/drawing/2014/main" id="{D3CBCE97-8A7A-7447-A19B-E00FBA307CB3}"/>
                      </a:ext>
                    </a:extLst>
                  </p:cNvPr>
                  <p:cNvSpPr>
                    <a:spLocks noChangeShapeType="1"/>
                  </p:cNvSpPr>
                  <p:nvPr/>
                </p:nvSpPr>
                <p:spPr bwMode="auto">
                  <a:xfrm>
                    <a:off x="2976" y="2832"/>
                    <a:ext cx="0" cy="227"/>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708" name="Line 76">
                    <a:extLst>
                      <a:ext uri="{FF2B5EF4-FFF2-40B4-BE49-F238E27FC236}">
                        <a16:creationId xmlns:a16="http://schemas.microsoft.com/office/drawing/2014/main" id="{2BE5E9FB-4F7F-8F48-9A4E-FDF592A26BBC}"/>
                      </a:ext>
                    </a:extLst>
                  </p:cNvPr>
                  <p:cNvSpPr>
                    <a:spLocks noChangeShapeType="1"/>
                  </p:cNvSpPr>
                  <p:nvPr/>
                </p:nvSpPr>
                <p:spPr bwMode="auto">
                  <a:xfrm>
                    <a:off x="2976" y="2832"/>
                    <a:ext cx="1104"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709" name="Line 77">
                    <a:extLst>
                      <a:ext uri="{FF2B5EF4-FFF2-40B4-BE49-F238E27FC236}">
                        <a16:creationId xmlns:a16="http://schemas.microsoft.com/office/drawing/2014/main" id="{E69EA5A2-560E-0F4A-9961-A6951A39F158}"/>
                      </a:ext>
                    </a:extLst>
                  </p:cNvPr>
                  <p:cNvSpPr>
                    <a:spLocks noChangeShapeType="1"/>
                  </p:cNvSpPr>
                  <p:nvPr/>
                </p:nvSpPr>
                <p:spPr bwMode="auto">
                  <a:xfrm>
                    <a:off x="4080" y="2832"/>
                    <a:ext cx="0" cy="144"/>
                  </a:xfrm>
                  <a:prstGeom prst="line">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710" name="Group 78">
                  <a:extLst>
                    <a:ext uri="{FF2B5EF4-FFF2-40B4-BE49-F238E27FC236}">
                      <a16:creationId xmlns:a16="http://schemas.microsoft.com/office/drawing/2014/main" id="{7241713D-7E28-C243-879A-1B7B5C5061E6}"/>
                    </a:ext>
                  </a:extLst>
                </p:cNvPr>
                <p:cNvGrpSpPr>
                  <a:grpSpLocks/>
                </p:cNvGrpSpPr>
                <p:nvPr/>
              </p:nvGrpSpPr>
              <p:grpSpPr bwMode="auto">
                <a:xfrm>
                  <a:off x="4464" y="2976"/>
                  <a:ext cx="816" cy="204"/>
                  <a:chOff x="4512" y="2976"/>
                  <a:chExt cx="816" cy="204"/>
                </a:xfrm>
              </p:grpSpPr>
              <p:sp>
                <p:nvSpPr>
                  <p:cNvPr id="581711" name="Rectangle 79">
                    <a:extLst>
                      <a:ext uri="{FF2B5EF4-FFF2-40B4-BE49-F238E27FC236}">
                        <a16:creationId xmlns:a16="http://schemas.microsoft.com/office/drawing/2014/main" id="{BB653FF7-0C7B-874A-B00C-10B56C4389EA}"/>
                      </a:ext>
                    </a:extLst>
                  </p:cNvPr>
                  <p:cNvSpPr>
                    <a:spLocks noChangeArrowheads="1"/>
                  </p:cNvSpPr>
                  <p:nvPr/>
                </p:nvSpPr>
                <p:spPr bwMode="auto">
                  <a:xfrm>
                    <a:off x="4512" y="2976"/>
                    <a:ext cx="816"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0</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a:solidFill>
                          <a:srgbClr val="FFFFFF"/>
                        </a:solidFill>
                        <a:latin typeface="Times New Roman" panose="02020603050405020304" pitchFamily="18" charset="0"/>
                        <a:ea typeface="宋体" panose="02010600030101010101" pitchFamily="2" charset="-122"/>
                      </a:rPr>
                      <a:t> 3</a:t>
                    </a: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81712" name="Line 80">
                    <a:extLst>
                      <a:ext uri="{FF2B5EF4-FFF2-40B4-BE49-F238E27FC236}">
                        <a16:creationId xmlns:a16="http://schemas.microsoft.com/office/drawing/2014/main" id="{B01E677C-84C2-AF4C-A4B3-AD6DAF60B624}"/>
                      </a:ext>
                    </a:extLst>
                  </p:cNvPr>
                  <p:cNvSpPr>
                    <a:spLocks noChangeShapeType="1"/>
                  </p:cNvSpPr>
                  <p:nvPr/>
                </p:nvSpPr>
                <p:spPr bwMode="auto">
                  <a:xfrm>
                    <a:off x="4656"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713" name="Line 81">
                    <a:extLst>
                      <a:ext uri="{FF2B5EF4-FFF2-40B4-BE49-F238E27FC236}">
                        <a16:creationId xmlns:a16="http://schemas.microsoft.com/office/drawing/2014/main" id="{FC2365D9-C4B5-CE48-B2D4-2D1473B291BB}"/>
                      </a:ext>
                    </a:extLst>
                  </p:cNvPr>
                  <p:cNvSpPr>
                    <a:spLocks noChangeShapeType="1"/>
                  </p:cNvSpPr>
                  <p:nvPr/>
                </p:nvSpPr>
                <p:spPr bwMode="auto">
                  <a:xfrm>
                    <a:off x="4848"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714" name="Line 82">
                    <a:extLst>
                      <a:ext uri="{FF2B5EF4-FFF2-40B4-BE49-F238E27FC236}">
                        <a16:creationId xmlns:a16="http://schemas.microsoft.com/office/drawing/2014/main" id="{707DFEFA-382A-5F48-8232-351E0251C4B8}"/>
                      </a:ext>
                    </a:extLst>
                  </p:cNvPr>
                  <p:cNvSpPr>
                    <a:spLocks noChangeShapeType="1"/>
                  </p:cNvSpPr>
                  <p:nvPr/>
                </p:nvSpPr>
                <p:spPr bwMode="auto">
                  <a:xfrm>
                    <a:off x="4992"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715" name="Line 83">
                    <a:extLst>
                      <a:ext uri="{FF2B5EF4-FFF2-40B4-BE49-F238E27FC236}">
                        <a16:creationId xmlns:a16="http://schemas.microsoft.com/office/drawing/2014/main" id="{D39595DD-A448-7C4E-BE53-28EC69606C15}"/>
                      </a:ext>
                    </a:extLst>
                  </p:cNvPr>
                  <p:cNvSpPr>
                    <a:spLocks noChangeShapeType="1"/>
                  </p:cNvSpPr>
                  <p:nvPr/>
                </p:nvSpPr>
                <p:spPr bwMode="auto">
                  <a:xfrm>
                    <a:off x="5184" y="29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81716" name="Line 84">
                  <a:extLst>
                    <a:ext uri="{FF2B5EF4-FFF2-40B4-BE49-F238E27FC236}">
                      <a16:creationId xmlns:a16="http://schemas.microsoft.com/office/drawing/2014/main" id="{0BA6120C-AEB6-954D-A093-CE35E560895B}"/>
                    </a:ext>
                  </a:extLst>
                </p:cNvPr>
                <p:cNvSpPr>
                  <a:spLocks noChangeShapeType="1"/>
                </p:cNvSpPr>
                <p:nvPr/>
              </p:nvSpPr>
              <p:spPr bwMode="auto">
                <a:xfrm flipV="1">
                  <a:off x="3912" y="3176"/>
                  <a:ext cx="0" cy="453"/>
                </a:xfrm>
                <a:prstGeom prst="line">
                  <a:avLst/>
                </a:prstGeom>
                <a:noFill/>
                <a:ln w="190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81717" name="Group 85">
                  <a:extLst>
                    <a:ext uri="{FF2B5EF4-FFF2-40B4-BE49-F238E27FC236}">
                      <a16:creationId xmlns:a16="http://schemas.microsoft.com/office/drawing/2014/main" id="{48917D8D-8285-0A43-B1B5-FED5991ACDA2}"/>
                    </a:ext>
                  </a:extLst>
                </p:cNvPr>
                <p:cNvGrpSpPr>
                  <a:grpSpLocks/>
                </p:cNvGrpSpPr>
                <p:nvPr/>
              </p:nvGrpSpPr>
              <p:grpSpPr bwMode="auto">
                <a:xfrm>
                  <a:off x="2336" y="3744"/>
                  <a:ext cx="1587" cy="159"/>
                  <a:chOff x="2336" y="3744"/>
                  <a:chExt cx="1587" cy="159"/>
                </a:xfrm>
              </p:grpSpPr>
              <p:sp>
                <p:nvSpPr>
                  <p:cNvPr id="581718" name="Line 86">
                    <a:extLst>
                      <a:ext uri="{FF2B5EF4-FFF2-40B4-BE49-F238E27FC236}">
                        <a16:creationId xmlns:a16="http://schemas.microsoft.com/office/drawing/2014/main" id="{25AD699F-9446-7044-A0C4-52B83F28ADAB}"/>
                      </a:ext>
                    </a:extLst>
                  </p:cNvPr>
                  <p:cNvSpPr>
                    <a:spLocks noChangeShapeType="1"/>
                  </p:cNvSpPr>
                  <p:nvPr/>
                </p:nvSpPr>
                <p:spPr bwMode="auto">
                  <a:xfrm>
                    <a:off x="2336" y="3896"/>
                    <a:ext cx="1587" cy="0"/>
                  </a:xfrm>
                  <a:prstGeom prst="line">
                    <a:avLst/>
                  </a:prstGeom>
                  <a:noFill/>
                  <a:ln w="190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719" name="Line 87">
                    <a:extLst>
                      <a:ext uri="{FF2B5EF4-FFF2-40B4-BE49-F238E27FC236}">
                        <a16:creationId xmlns:a16="http://schemas.microsoft.com/office/drawing/2014/main" id="{345A32F8-C447-654F-A04E-CE937A788826}"/>
                      </a:ext>
                    </a:extLst>
                  </p:cNvPr>
                  <p:cNvSpPr>
                    <a:spLocks noChangeShapeType="1"/>
                  </p:cNvSpPr>
                  <p:nvPr/>
                </p:nvSpPr>
                <p:spPr bwMode="auto">
                  <a:xfrm flipV="1">
                    <a:off x="3920" y="3744"/>
                    <a:ext cx="0" cy="159"/>
                  </a:xfrm>
                  <a:prstGeom prst="line">
                    <a:avLst/>
                  </a:prstGeom>
                  <a:noFill/>
                  <a:ln w="190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1720" name="Group 88">
                  <a:extLst>
                    <a:ext uri="{FF2B5EF4-FFF2-40B4-BE49-F238E27FC236}">
                      <a16:creationId xmlns:a16="http://schemas.microsoft.com/office/drawing/2014/main" id="{FE378122-B1C2-AC45-8688-C4068FDE9D48}"/>
                    </a:ext>
                  </a:extLst>
                </p:cNvPr>
                <p:cNvGrpSpPr>
                  <a:grpSpLocks/>
                </p:cNvGrpSpPr>
                <p:nvPr/>
              </p:nvGrpSpPr>
              <p:grpSpPr bwMode="auto">
                <a:xfrm>
                  <a:off x="4232" y="3176"/>
                  <a:ext cx="952" cy="456"/>
                  <a:chOff x="4232" y="3176"/>
                  <a:chExt cx="952" cy="456"/>
                </a:xfrm>
              </p:grpSpPr>
              <p:sp>
                <p:nvSpPr>
                  <p:cNvPr id="581721" name="Line 89">
                    <a:extLst>
                      <a:ext uri="{FF2B5EF4-FFF2-40B4-BE49-F238E27FC236}">
                        <a16:creationId xmlns:a16="http://schemas.microsoft.com/office/drawing/2014/main" id="{2FC950C1-F5E8-014B-B367-2F0C6929C2C7}"/>
                      </a:ext>
                    </a:extLst>
                  </p:cNvPr>
                  <p:cNvSpPr>
                    <a:spLocks noChangeShapeType="1"/>
                  </p:cNvSpPr>
                  <p:nvPr/>
                </p:nvSpPr>
                <p:spPr bwMode="auto">
                  <a:xfrm flipV="1">
                    <a:off x="5184" y="3176"/>
                    <a:ext cx="0" cy="453"/>
                  </a:xfrm>
                  <a:prstGeom prst="line">
                    <a:avLst/>
                  </a:prstGeom>
                  <a:noFill/>
                  <a:ln w="190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1722" name="Line 90">
                    <a:extLst>
                      <a:ext uri="{FF2B5EF4-FFF2-40B4-BE49-F238E27FC236}">
                        <a16:creationId xmlns:a16="http://schemas.microsoft.com/office/drawing/2014/main" id="{CF767450-06F2-B64F-B72A-AD08309A0F08}"/>
                      </a:ext>
                    </a:extLst>
                  </p:cNvPr>
                  <p:cNvSpPr>
                    <a:spLocks noChangeShapeType="1"/>
                  </p:cNvSpPr>
                  <p:nvPr/>
                </p:nvSpPr>
                <p:spPr bwMode="auto">
                  <a:xfrm>
                    <a:off x="4232" y="3632"/>
                    <a:ext cx="952" cy="0"/>
                  </a:xfrm>
                  <a:prstGeom prst="line">
                    <a:avLst/>
                  </a:prstGeom>
                  <a:noFill/>
                  <a:ln w="952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Tree>
    <p:extLst>
      <p:ext uri="{BB962C8B-B14F-4D97-AF65-F5344CB8AC3E}">
        <p14:creationId xmlns:p14="http://schemas.microsoft.com/office/powerpoint/2010/main" val="1680760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2658" name="Rectangle 2">
            <a:extLst>
              <a:ext uri="{FF2B5EF4-FFF2-40B4-BE49-F238E27FC236}">
                <a16:creationId xmlns:a16="http://schemas.microsoft.com/office/drawing/2014/main" id="{82C2520D-0030-A94B-9CEE-760621EB2C72}"/>
              </a:ext>
            </a:extLst>
          </p:cNvPr>
          <p:cNvSpPr>
            <a:spLocks noGrp="1" noChangeArrowheads="1"/>
          </p:cNvSpPr>
          <p:nvPr>
            <p:ph type="title"/>
          </p:nvPr>
        </p:nvSpPr>
        <p:spPr>
          <a:xfrm>
            <a:off x="2209800" y="152400"/>
            <a:ext cx="6248400" cy="685800"/>
          </a:xfrm>
        </p:spPr>
        <p:txBody>
          <a:bodyPr/>
          <a:lstStyle/>
          <a:p>
            <a:r>
              <a:rPr lang="en-US" altLang="zh-CN" b="1">
                <a:latin typeface="Times New Roman" panose="02020603050405020304" pitchFamily="18" charset="0"/>
              </a:rPr>
              <a:t>7.2.5</a:t>
            </a:r>
            <a:r>
              <a:rPr lang="en-US" altLang="zh-CN" b="1"/>
              <a:t>  </a:t>
            </a:r>
            <a:r>
              <a:rPr lang="zh-CN" altLang="en-US" b="1">
                <a:ea typeface="楷体_GB2312" pitchFamily="49" charset="-122"/>
              </a:rPr>
              <a:t>图的边表存储结构</a:t>
            </a:r>
          </a:p>
        </p:txBody>
      </p:sp>
      <p:sp>
        <p:nvSpPr>
          <p:cNvPr id="582659" name="Rectangle 3">
            <a:extLst>
              <a:ext uri="{FF2B5EF4-FFF2-40B4-BE49-F238E27FC236}">
                <a16:creationId xmlns:a16="http://schemas.microsoft.com/office/drawing/2014/main" id="{F944A444-1452-4B42-95F0-19D036299A53}"/>
              </a:ext>
            </a:extLst>
          </p:cNvPr>
          <p:cNvSpPr>
            <a:spLocks noGrp="1" noChangeArrowheads="1"/>
          </p:cNvSpPr>
          <p:nvPr>
            <p:ph type="body" idx="1"/>
          </p:nvPr>
        </p:nvSpPr>
        <p:spPr>
          <a:xfrm>
            <a:off x="1676400" y="990600"/>
            <a:ext cx="8839200" cy="5607050"/>
          </a:xfrm>
        </p:spPr>
        <p:txBody>
          <a:bodyPr/>
          <a:lstStyle/>
          <a:p>
            <a:pPr marL="0" indent="0">
              <a:lnSpc>
                <a:spcPct val="110000"/>
              </a:lnSpc>
              <a:buNone/>
            </a:pPr>
            <a:r>
              <a:rPr lang="zh-CN" altLang="en-US" b="1">
                <a:solidFill>
                  <a:schemeClr val="hlink"/>
                </a:solidFill>
              </a:rPr>
              <a:t>       </a:t>
            </a:r>
            <a:r>
              <a:rPr lang="zh-CN" altLang="en-US" sz="2800" b="1"/>
              <a:t>在某些应用中，有时主要考察图中各个边的权值以及所依附的两个顶点，即</a:t>
            </a:r>
            <a:r>
              <a:rPr lang="zh-CN" altLang="en-US" sz="2800" b="1">
                <a:solidFill>
                  <a:schemeClr val="folHlink"/>
                </a:solidFill>
              </a:rPr>
              <a:t>图的结构主要由边来表示</a:t>
            </a:r>
            <a:r>
              <a:rPr lang="zh-CN" altLang="en-US" sz="2800" b="1"/>
              <a:t>，称为</a:t>
            </a:r>
            <a:r>
              <a:rPr lang="zh-CN" altLang="en-US" sz="2800" b="1">
                <a:solidFill>
                  <a:schemeClr val="folHlink"/>
                </a:solidFill>
              </a:rPr>
              <a:t>边表存储结构</a:t>
            </a:r>
            <a:r>
              <a:rPr lang="zh-CN" altLang="en-US" sz="2800" b="1"/>
              <a:t>。</a:t>
            </a:r>
          </a:p>
          <a:p>
            <a:pPr marL="0" indent="0">
              <a:lnSpc>
                <a:spcPct val="110000"/>
              </a:lnSpc>
              <a:buNone/>
            </a:pPr>
            <a:r>
              <a:rPr lang="zh-CN" altLang="en-US" sz="2800" b="1"/>
              <a:t>        在边表结构中，边采用顺序存储，每个边元素由三部分组成</a:t>
            </a:r>
            <a:r>
              <a:rPr lang="zh-CN" altLang="en-US" sz="2800" b="1">
                <a:latin typeface="宋体" panose="02010600030101010101" pitchFamily="2" charset="-122"/>
              </a:rPr>
              <a:t>：边所依附的</a:t>
            </a:r>
            <a:r>
              <a:rPr lang="zh-CN" altLang="en-US" sz="2800" b="1"/>
              <a:t>两个顶点和边的权值</a:t>
            </a:r>
            <a:r>
              <a:rPr lang="zh-CN" altLang="en-US" sz="2800" b="1">
                <a:latin typeface="宋体" panose="02010600030101010101" pitchFamily="2" charset="-122"/>
              </a:rPr>
              <a:t>；</a:t>
            </a:r>
            <a:r>
              <a:rPr lang="zh-CN" altLang="en-US" sz="2800" b="1"/>
              <a:t>图的顶点用另一个顺序结构的顶点表存储。如图</a:t>
            </a:r>
            <a:r>
              <a:rPr lang="en-US" altLang="zh-CN" sz="2800" b="1"/>
              <a:t>7-16</a:t>
            </a:r>
            <a:r>
              <a:rPr lang="zh-CN" altLang="en-US" sz="2800" b="1"/>
              <a:t>所示。</a:t>
            </a:r>
          </a:p>
          <a:p>
            <a:pPr marL="0" indent="0">
              <a:lnSpc>
                <a:spcPct val="110000"/>
              </a:lnSpc>
              <a:spcAft>
                <a:spcPct val="10000"/>
              </a:spcAft>
              <a:buNone/>
            </a:pPr>
            <a:r>
              <a:rPr lang="zh-CN" altLang="en-US" sz="3600" b="1">
                <a:solidFill>
                  <a:schemeClr val="tx2"/>
                </a:solidFill>
              </a:rPr>
              <a:t>边表存储结构的形式描述如下</a:t>
            </a:r>
            <a:r>
              <a:rPr lang="zh-CN" altLang="en-US" sz="3600">
                <a:latin typeface="宋体" panose="02010600030101010101" pitchFamily="2" charset="-122"/>
              </a:rPr>
              <a:t>：</a:t>
            </a:r>
            <a:endParaRPr lang="zh-CN" altLang="en-US" sz="3600"/>
          </a:p>
          <a:p>
            <a:pPr marL="0" indent="0">
              <a:lnSpc>
                <a:spcPct val="110000"/>
              </a:lnSpc>
              <a:buNone/>
            </a:pPr>
            <a:r>
              <a:rPr lang="en-US" altLang="zh-CN" sz="2800" b="1"/>
              <a:t>#define INFINITY  MAX_VAL     </a:t>
            </a:r>
            <a:r>
              <a:rPr lang="en-US" altLang="zh-CN" sz="2400" b="1"/>
              <a:t>/* </a:t>
            </a:r>
            <a:r>
              <a:rPr lang="zh-CN" altLang="en-US" sz="2400" b="1"/>
              <a:t>最大值∞ *</a:t>
            </a:r>
            <a:r>
              <a:rPr lang="en-US" altLang="zh-CN" sz="2400" b="1"/>
              <a:t>/</a:t>
            </a:r>
          </a:p>
          <a:p>
            <a:pPr marL="0" indent="0">
              <a:lnSpc>
                <a:spcPct val="110000"/>
              </a:lnSpc>
              <a:buNone/>
            </a:pPr>
            <a:r>
              <a:rPr lang="en-US" altLang="zh-CN" sz="2800" b="1"/>
              <a:t>#define MAX_VEX  30     </a:t>
            </a:r>
            <a:r>
              <a:rPr lang="en-US" altLang="zh-CN" sz="2400" b="1"/>
              <a:t>/*  </a:t>
            </a:r>
            <a:r>
              <a:rPr lang="zh-CN" altLang="en-US" sz="2400" b="1"/>
              <a:t>最大顶点数  *</a:t>
            </a:r>
            <a:r>
              <a:rPr lang="en-US" altLang="zh-CN" sz="2400" b="1"/>
              <a:t>/</a:t>
            </a:r>
            <a:endParaRPr lang="en-US" altLang="zh-CN" sz="2800" b="1"/>
          </a:p>
          <a:p>
            <a:pPr marL="0" indent="0">
              <a:lnSpc>
                <a:spcPct val="110000"/>
              </a:lnSpc>
              <a:buNone/>
            </a:pPr>
            <a:r>
              <a:rPr lang="en-US" altLang="zh-CN" sz="2800" b="1"/>
              <a:t>#define MAX_EDGE  100     </a:t>
            </a:r>
            <a:r>
              <a:rPr lang="en-US" altLang="zh-CN" sz="2400" b="1"/>
              <a:t>/*  </a:t>
            </a:r>
            <a:r>
              <a:rPr lang="zh-CN" altLang="en-US" sz="2400" b="1"/>
              <a:t>最大边数  *</a:t>
            </a:r>
            <a:r>
              <a:rPr lang="en-US" altLang="zh-CN" sz="2400" b="1"/>
              <a:t>/</a:t>
            </a:r>
            <a:endParaRPr lang="en-US" altLang="zh-CN" sz="2800" b="1"/>
          </a:p>
        </p:txBody>
      </p:sp>
    </p:spTree>
    <p:extLst>
      <p:ext uri="{BB962C8B-B14F-4D97-AF65-F5344CB8AC3E}">
        <p14:creationId xmlns:p14="http://schemas.microsoft.com/office/powerpoint/2010/main" val="360436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1808DFC4-2AA1-E74D-B72B-C6C48CFF59F4}"/>
              </a:ext>
            </a:extLst>
          </p:cNvPr>
          <p:cNvSpPr>
            <a:spLocks noGrp="1" noChangeArrowheads="1"/>
          </p:cNvSpPr>
          <p:nvPr>
            <p:ph type="body" idx="1"/>
          </p:nvPr>
        </p:nvSpPr>
        <p:spPr>
          <a:xfrm>
            <a:off x="1676401" y="188913"/>
            <a:ext cx="8812213" cy="5111750"/>
          </a:xfrm>
        </p:spPr>
        <p:txBody>
          <a:bodyPr/>
          <a:lstStyle/>
          <a:p>
            <a:pPr marL="0" indent="0">
              <a:lnSpc>
                <a:spcPct val="110000"/>
              </a:lnSpc>
              <a:buNone/>
            </a:pPr>
            <a:r>
              <a:rPr lang="en-US" altLang="zh-CN" sz="2800" b="1"/>
              <a:t>typedef struct ENode</a:t>
            </a:r>
          </a:p>
          <a:p>
            <a:pPr marL="355600" lvl="1" indent="0">
              <a:lnSpc>
                <a:spcPct val="110000"/>
              </a:lnSpc>
              <a:buNone/>
            </a:pPr>
            <a:r>
              <a:rPr lang="en-US" altLang="zh-CN" b="1"/>
              <a:t>{  int  ivex , jvex  ;   </a:t>
            </a:r>
            <a:r>
              <a:rPr lang="en-US" altLang="zh-CN" sz="2400" b="1"/>
              <a:t>/*   </a:t>
            </a:r>
            <a:r>
              <a:rPr lang="zh-CN" altLang="en-US" sz="2400" b="1"/>
              <a:t>边所依附的两个顶点  *</a:t>
            </a:r>
            <a:r>
              <a:rPr lang="en-US" altLang="zh-CN" sz="2400" b="1"/>
              <a:t>/</a:t>
            </a:r>
          </a:p>
          <a:p>
            <a:pPr marL="723900" lvl="2" indent="0">
              <a:lnSpc>
                <a:spcPct val="110000"/>
              </a:lnSpc>
              <a:buNone/>
            </a:pPr>
            <a:r>
              <a:rPr lang="en-US" altLang="zh-CN" sz="2800" b="1"/>
              <a:t>WeightType    weight  ;       </a:t>
            </a:r>
            <a:r>
              <a:rPr lang="en-US" altLang="zh-CN" b="1"/>
              <a:t>/*   </a:t>
            </a:r>
            <a:r>
              <a:rPr lang="zh-CN" altLang="en-US" b="1"/>
              <a:t>边的权值   *</a:t>
            </a:r>
            <a:r>
              <a:rPr lang="en-US" altLang="zh-CN" b="1"/>
              <a:t>/</a:t>
            </a:r>
          </a:p>
          <a:p>
            <a:pPr marL="355600" lvl="1" indent="0">
              <a:lnSpc>
                <a:spcPct val="110000"/>
              </a:lnSpc>
              <a:buNone/>
            </a:pPr>
            <a:r>
              <a:rPr lang="en-US" altLang="zh-CN" b="1"/>
              <a:t>}ENode ;    </a:t>
            </a:r>
            <a:r>
              <a:rPr lang="en-US" altLang="zh-CN" sz="2400" b="1"/>
              <a:t>/*  </a:t>
            </a:r>
            <a:r>
              <a:rPr lang="zh-CN" altLang="en-US" sz="2400" b="1"/>
              <a:t>边表元素类型定义   *</a:t>
            </a:r>
            <a:r>
              <a:rPr lang="en-US" altLang="zh-CN" sz="2400" b="1"/>
              <a:t>/</a:t>
            </a:r>
          </a:p>
          <a:p>
            <a:pPr marL="0" indent="0">
              <a:lnSpc>
                <a:spcPct val="110000"/>
              </a:lnSpc>
              <a:buNone/>
            </a:pPr>
            <a:r>
              <a:rPr lang="en-US" altLang="zh-CN" sz="2800" b="1"/>
              <a:t>typedef struct </a:t>
            </a:r>
          </a:p>
          <a:p>
            <a:pPr marL="355600" lvl="1" indent="0">
              <a:lnSpc>
                <a:spcPct val="110000"/>
              </a:lnSpc>
              <a:buNone/>
            </a:pPr>
            <a:r>
              <a:rPr lang="en-US" altLang="zh-CN" b="1"/>
              <a:t>{  int  vexnum , edgenum ;     </a:t>
            </a:r>
            <a:r>
              <a:rPr lang="en-US" altLang="zh-CN" sz="2400" b="1"/>
              <a:t>/*   </a:t>
            </a:r>
            <a:r>
              <a:rPr lang="zh-CN" altLang="en-US" sz="2400" b="1"/>
              <a:t>顶点数和边数    *</a:t>
            </a:r>
            <a:r>
              <a:rPr lang="en-US" altLang="zh-CN" sz="2400" b="1"/>
              <a:t>/</a:t>
            </a:r>
          </a:p>
          <a:p>
            <a:pPr marL="723900" lvl="2" indent="0">
              <a:lnSpc>
                <a:spcPct val="110000"/>
              </a:lnSpc>
              <a:buNone/>
            </a:pPr>
            <a:r>
              <a:rPr lang="en-US" altLang="zh-CN" sz="2800" b="1"/>
              <a:t>VexType  vexlist[MAX_VEX] ;    </a:t>
            </a:r>
            <a:r>
              <a:rPr lang="en-US" altLang="zh-CN" b="1"/>
              <a:t>/*   </a:t>
            </a:r>
            <a:r>
              <a:rPr lang="zh-CN" altLang="en-US" b="1"/>
              <a:t>顶点表    *</a:t>
            </a:r>
            <a:r>
              <a:rPr lang="en-US" altLang="zh-CN" b="1"/>
              <a:t>/</a:t>
            </a:r>
          </a:p>
          <a:p>
            <a:pPr marL="723900" lvl="2" indent="0">
              <a:lnSpc>
                <a:spcPct val="110000"/>
              </a:lnSpc>
              <a:buNone/>
            </a:pPr>
            <a:r>
              <a:rPr lang="en-US" altLang="zh-CN" sz="2800" b="1"/>
              <a:t>ENode  edgelist[MAX_EDGE] ;     </a:t>
            </a:r>
            <a:r>
              <a:rPr lang="en-US" altLang="zh-CN" b="1"/>
              <a:t>/*   </a:t>
            </a:r>
            <a:r>
              <a:rPr lang="zh-CN" altLang="en-US" b="1"/>
              <a:t>边表    *</a:t>
            </a:r>
            <a:r>
              <a:rPr lang="en-US" altLang="zh-CN" b="1"/>
              <a:t>/</a:t>
            </a:r>
            <a:r>
              <a:rPr lang="en-US" altLang="zh-CN" sz="2800" b="1"/>
              <a:t> </a:t>
            </a:r>
          </a:p>
          <a:p>
            <a:pPr marL="355600" lvl="1" indent="0">
              <a:lnSpc>
                <a:spcPct val="110000"/>
              </a:lnSpc>
              <a:buNone/>
            </a:pPr>
            <a:r>
              <a:rPr lang="en-US" altLang="zh-CN" b="1"/>
              <a:t>}ELGraph ; </a:t>
            </a:r>
            <a:r>
              <a:rPr lang="en-US" altLang="zh-CN"/>
              <a:t>   </a:t>
            </a:r>
          </a:p>
        </p:txBody>
      </p:sp>
    </p:spTree>
    <p:extLst>
      <p:ext uri="{BB962C8B-B14F-4D97-AF65-F5344CB8AC3E}">
        <p14:creationId xmlns:p14="http://schemas.microsoft.com/office/powerpoint/2010/main" val="16740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4706" name="Group 2">
            <a:extLst>
              <a:ext uri="{FF2B5EF4-FFF2-40B4-BE49-F238E27FC236}">
                <a16:creationId xmlns:a16="http://schemas.microsoft.com/office/drawing/2014/main" id="{BC2D7970-8D31-5E46-9F5F-E951B9BBF443}"/>
              </a:ext>
            </a:extLst>
          </p:cNvPr>
          <p:cNvGrpSpPr>
            <a:grpSpLocks/>
          </p:cNvGrpSpPr>
          <p:nvPr/>
        </p:nvGrpSpPr>
        <p:grpSpPr bwMode="auto">
          <a:xfrm>
            <a:off x="2768600" y="44450"/>
            <a:ext cx="5429250" cy="2679700"/>
            <a:chOff x="784" y="2440"/>
            <a:chExt cx="3420" cy="1688"/>
          </a:xfrm>
        </p:grpSpPr>
        <p:sp>
          <p:nvSpPr>
            <p:cNvPr id="584707" name="Rectangle 3">
              <a:extLst>
                <a:ext uri="{FF2B5EF4-FFF2-40B4-BE49-F238E27FC236}">
                  <a16:creationId xmlns:a16="http://schemas.microsoft.com/office/drawing/2014/main" id="{CD65990A-5183-AB41-9960-FEAC83FFCDE9}"/>
                </a:ext>
              </a:extLst>
            </p:cNvPr>
            <p:cNvSpPr>
              <a:spLocks noChangeArrowheads="1"/>
            </p:cNvSpPr>
            <p:nvPr/>
          </p:nvSpPr>
          <p:spPr bwMode="auto">
            <a:xfrm>
              <a:off x="1344" y="3924"/>
              <a:ext cx="195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7-16   </a:t>
              </a:r>
              <a:r>
                <a:rPr kumimoji="1" lang="zh-CN" altLang="en-US" sz="2000" b="1">
                  <a:solidFill>
                    <a:srgbClr val="FFFFFF"/>
                  </a:solidFill>
                  <a:latin typeface="Times New Roman" panose="02020603050405020304" pitchFamily="18" charset="0"/>
                  <a:ea typeface="宋体" panose="02010600030101010101" pitchFamily="2" charset="-122"/>
                </a:rPr>
                <a:t>无向图的边表表示</a:t>
              </a:r>
            </a:p>
          </p:txBody>
        </p:sp>
        <p:grpSp>
          <p:nvGrpSpPr>
            <p:cNvPr id="584708" name="Group 4">
              <a:extLst>
                <a:ext uri="{FF2B5EF4-FFF2-40B4-BE49-F238E27FC236}">
                  <a16:creationId xmlns:a16="http://schemas.microsoft.com/office/drawing/2014/main" id="{44D7E295-B285-6A48-806F-93852D6E0EE1}"/>
                </a:ext>
              </a:extLst>
            </p:cNvPr>
            <p:cNvGrpSpPr>
              <a:grpSpLocks/>
            </p:cNvGrpSpPr>
            <p:nvPr/>
          </p:nvGrpSpPr>
          <p:grpSpPr bwMode="auto">
            <a:xfrm>
              <a:off x="784" y="2544"/>
              <a:ext cx="1184" cy="1112"/>
              <a:chOff x="240" y="3024"/>
              <a:chExt cx="1184" cy="1112"/>
            </a:xfrm>
          </p:grpSpPr>
          <p:sp>
            <p:nvSpPr>
              <p:cNvPr id="584709" name="Oval 5">
                <a:extLst>
                  <a:ext uri="{FF2B5EF4-FFF2-40B4-BE49-F238E27FC236}">
                    <a16:creationId xmlns:a16="http://schemas.microsoft.com/office/drawing/2014/main" id="{92C7F9AB-E81D-9C4E-A328-8121DDEA861C}"/>
                  </a:ext>
                </a:extLst>
              </p:cNvPr>
              <p:cNvSpPr>
                <a:spLocks noChangeArrowheads="1"/>
              </p:cNvSpPr>
              <p:nvPr/>
            </p:nvSpPr>
            <p:spPr bwMode="auto">
              <a:xfrm>
                <a:off x="672" y="3024"/>
                <a:ext cx="288"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0</a:t>
                </a:r>
              </a:p>
            </p:txBody>
          </p:sp>
          <p:sp>
            <p:nvSpPr>
              <p:cNvPr id="584710" name="Oval 6">
                <a:extLst>
                  <a:ext uri="{FF2B5EF4-FFF2-40B4-BE49-F238E27FC236}">
                    <a16:creationId xmlns:a16="http://schemas.microsoft.com/office/drawing/2014/main" id="{F07345E0-F521-7A4E-A4B6-96DCD1EAF94B}"/>
                  </a:ext>
                </a:extLst>
              </p:cNvPr>
              <p:cNvSpPr>
                <a:spLocks noChangeArrowheads="1"/>
              </p:cNvSpPr>
              <p:nvPr/>
            </p:nvSpPr>
            <p:spPr bwMode="auto">
              <a:xfrm>
                <a:off x="1136" y="3392"/>
                <a:ext cx="288"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584711" name="Oval 7">
                <a:extLst>
                  <a:ext uri="{FF2B5EF4-FFF2-40B4-BE49-F238E27FC236}">
                    <a16:creationId xmlns:a16="http://schemas.microsoft.com/office/drawing/2014/main" id="{A8A779B5-246E-C443-8AE9-FA098DADC239}"/>
                  </a:ext>
                </a:extLst>
              </p:cNvPr>
              <p:cNvSpPr>
                <a:spLocks noChangeArrowheads="1"/>
              </p:cNvSpPr>
              <p:nvPr/>
            </p:nvSpPr>
            <p:spPr bwMode="auto">
              <a:xfrm>
                <a:off x="1008" y="3896"/>
                <a:ext cx="288"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4</a:t>
                </a:r>
              </a:p>
            </p:txBody>
          </p:sp>
          <p:sp>
            <p:nvSpPr>
              <p:cNvPr id="584712" name="Oval 8">
                <a:extLst>
                  <a:ext uri="{FF2B5EF4-FFF2-40B4-BE49-F238E27FC236}">
                    <a16:creationId xmlns:a16="http://schemas.microsoft.com/office/drawing/2014/main" id="{6B17BD35-5349-1449-B56D-D8FEB2F79CDD}"/>
                  </a:ext>
                </a:extLst>
              </p:cNvPr>
              <p:cNvSpPr>
                <a:spLocks noChangeArrowheads="1"/>
              </p:cNvSpPr>
              <p:nvPr/>
            </p:nvSpPr>
            <p:spPr bwMode="auto">
              <a:xfrm>
                <a:off x="392" y="3880"/>
                <a:ext cx="288"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584713" name="Oval 9">
                <a:extLst>
                  <a:ext uri="{FF2B5EF4-FFF2-40B4-BE49-F238E27FC236}">
                    <a16:creationId xmlns:a16="http://schemas.microsoft.com/office/drawing/2014/main" id="{ACA5E459-26B7-E94D-AB6D-15DBF663DF0D}"/>
                  </a:ext>
                </a:extLst>
              </p:cNvPr>
              <p:cNvSpPr>
                <a:spLocks noChangeArrowheads="1"/>
              </p:cNvSpPr>
              <p:nvPr/>
            </p:nvSpPr>
            <p:spPr bwMode="auto">
              <a:xfrm>
                <a:off x="240" y="3400"/>
                <a:ext cx="288" cy="24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1</a:t>
                </a:r>
              </a:p>
            </p:txBody>
          </p:sp>
          <p:grpSp>
            <p:nvGrpSpPr>
              <p:cNvPr id="584714" name="Group 10">
                <a:extLst>
                  <a:ext uri="{FF2B5EF4-FFF2-40B4-BE49-F238E27FC236}">
                    <a16:creationId xmlns:a16="http://schemas.microsoft.com/office/drawing/2014/main" id="{084A1C28-5C30-814E-A2BC-A8DE61031B41}"/>
                  </a:ext>
                </a:extLst>
              </p:cNvPr>
              <p:cNvGrpSpPr>
                <a:grpSpLocks/>
              </p:cNvGrpSpPr>
              <p:nvPr/>
            </p:nvGrpSpPr>
            <p:grpSpPr bwMode="auto">
              <a:xfrm>
                <a:off x="424" y="3160"/>
                <a:ext cx="288" cy="256"/>
                <a:chOff x="424" y="3160"/>
                <a:chExt cx="288" cy="256"/>
              </a:xfrm>
            </p:grpSpPr>
            <p:sp>
              <p:nvSpPr>
                <p:cNvPr id="584715" name="Line 11">
                  <a:extLst>
                    <a:ext uri="{FF2B5EF4-FFF2-40B4-BE49-F238E27FC236}">
                      <a16:creationId xmlns:a16="http://schemas.microsoft.com/office/drawing/2014/main" id="{529EAD67-603A-0346-B054-AF81ED624524}"/>
                    </a:ext>
                  </a:extLst>
                </p:cNvPr>
                <p:cNvSpPr>
                  <a:spLocks noChangeShapeType="1"/>
                </p:cNvSpPr>
                <p:nvPr/>
              </p:nvSpPr>
              <p:spPr bwMode="auto">
                <a:xfrm flipH="1">
                  <a:off x="472" y="3224"/>
                  <a:ext cx="240"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4716" name="Rectangle 12">
                  <a:extLst>
                    <a:ext uri="{FF2B5EF4-FFF2-40B4-BE49-F238E27FC236}">
                      <a16:creationId xmlns:a16="http://schemas.microsoft.com/office/drawing/2014/main" id="{2A346857-CEA1-6340-B395-AFF426BBE09B}"/>
                    </a:ext>
                  </a:extLst>
                </p:cNvPr>
                <p:cNvSpPr>
                  <a:spLocks noChangeArrowheads="1"/>
                </p:cNvSpPr>
                <p:nvPr/>
              </p:nvSpPr>
              <p:spPr bwMode="auto">
                <a:xfrm>
                  <a:off x="424" y="316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a:t>
                  </a:r>
                </a:p>
              </p:txBody>
            </p:sp>
          </p:grpSp>
          <p:grpSp>
            <p:nvGrpSpPr>
              <p:cNvPr id="584717" name="Group 13">
                <a:extLst>
                  <a:ext uri="{FF2B5EF4-FFF2-40B4-BE49-F238E27FC236}">
                    <a16:creationId xmlns:a16="http://schemas.microsoft.com/office/drawing/2014/main" id="{714A687D-3B9C-544F-983F-9D06A572F741}"/>
                  </a:ext>
                </a:extLst>
              </p:cNvPr>
              <p:cNvGrpSpPr>
                <a:grpSpLocks/>
              </p:cNvGrpSpPr>
              <p:nvPr/>
            </p:nvGrpSpPr>
            <p:grpSpPr bwMode="auto">
              <a:xfrm>
                <a:off x="944" y="3120"/>
                <a:ext cx="288" cy="280"/>
                <a:chOff x="944" y="3120"/>
                <a:chExt cx="288" cy="280"/>
              </a:xfrm>
            </p:grpSpPr>
            <p:sp>
              <p:nvSpPr>
                <p:cNvPr id="584718" name="Rectangle 14">
                  <a:extLst>
                    <a:ext uri="{FF2B5EF4-FFF2-40B4-BE49-F238E27FC236}">
                      <a16:creationId xmlns:a16="http://schemas.microsoft.com/office/drawing/2014/main" id="{47EE62EF-6380-9743-AB18-EFBDCEE15E3F}"/>
                    </a:ext>
                  </a:extLst>
                </p:cNvPr>
                <p:cNvSpPr>
                  <a:spLocks noChangeArrowheads="1"/>
                </p:cNvSpPr>
                <p:nvPr/>
              </p:nvSpPr>
              <p:spPr bwMode="auto">
                <a:xfrm>
                  <a:off x="1016" y="312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a:t>
                  </a:r>
                </a:p>
              </p:txBody>
            </p:sp>
            <p:sp>
              <p:nvSpPr>
                <p:cNvPr id="584719" name="Line 15">
                  <a:extLst>
                    <a:ext uri="{FF2B5EF4-FFF2-40B4-BE49-F238E27FC236}">
                      <a16:creationId xmlns:a16="http://schemas.microsoft.com/office/drawing/2014/main" id="{8E500B5C-A415-A140-8816-14B98AF6A097}"/>
                    </a:ext>
                  </a:extLst>
                </p:cNvPr>
                <p:cNvSpPr>
                  <a:spLocks noChangeShapeType="1"/>
                </p:cNvSpPr>
                <p:nvPr/>
              </p:nvSpPr>
              <p:spPr bwMode="auto">
                <a:xfrm>
                  <a:off x="944" y="3208"/>
                  <a:ext cx="288"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4720" name="Group 16">
                <a:extLst>
                  <a:ext uri="{FF2B5EF4-FFF2-40B4-BE49-F238E27FC236}">
                    <a16:creationId xmlns:a16="http://schemas.microsoft.com/office/drawing/2014/main" id="{7192D3B2-406B-8641-B026-988FA82F4F31}"/>
                  </a:ext>
                </a:extLst>
              </p:cNvPr>
              <p:cNvGrpSpPr>
                <a:grpSpLocks/>
              </p:cNvGrpSpPr>
              <p:nvPr/>
            </p:nvGrpSpPr>
            <p:grpSpPr bwMode="auto">
              <a:xfrm>
                <a:off x="688" y="3840"/>
                <a:ext cx="317" cy="192"/>
                <a:chOff x="768" y="3848"/>
                <a:chExt cx="317" cy="192"/>
              </a:xfrm>
            </p:grpSpPr>
            <p:sp>
              <p:nvSpPr>
                <p:cNvPr id="584721" name="Rectangle 17">
                  <a:extLst>
                    <a:ext uri="{FF2B5EF4-FFF2-40B4-BE49-F238E27FC236}">
                      <a16:creationId xmlns:a16="http://schemas.microsoft.com/office/drawing/2014/main" id="{59BDF831-A1E6-F44D-82D0-8A4476DA77F3}"/>
                    </a:ext>
                  </a:extLst>
                </p:cNvPr>
                <p:cNvSpPr>
                  <a:spLocks noChangeArrowheads="1"/>
                </p:cNvSpPr>
                <p:nvPr/>
              </p:nvSpPr>
              <p:spPr bwMode="auto">
                <a:xfrm>
                  <a:off x="824" y="384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p>
              </p:txBody>
            </p:sp>
            <p:sp>
              <p:nvSpPr>
                <p:cNvPr id="584722" name="Line 18">
                  <a:extLst>
                    <a:ext uri="{FF2B5EF4-FFF2-40B4-BE49-F238E27FC236}">
                      <a16:creationId xmlns:a16="http://schemas.microsoft.com/office/drawing/2014/main" id="{4D1EBEBD-2AF2-E941-8515-BFA41B3051A7}"/>
                    </a:ext>
                  </a:extLst>
                </p:cNvPr>
                <p:cNvSpPr>
                  <a:spLocks noChangeShapeType="1"/>
                </p:cNvSpPr>
                <p:nvPr/>
              </p:nvSpPr>
              <p:spPr bwMode="auto">
                <a:xfrm>
                  <a:off x="768" y="4032"/>
                  <a:ext cx="317"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4723" name="Group 19">
                <a:extLst>
                  <a:ext uri="{FF2B5EF4-FFF2-40B4-BE49-F238E27FC236}">
                    <a16:creationId xmlns:a16="http://schemas.microsoft.com/office/drawing/2014/main" id="{B853F433-E06A-CD45-9134-898318E410B5}"/>
                  </a:ext>
                </a:extLst>
              </p:cNvPr>
              <p:cNvGrpSpPr>
                <a:grpSpLocks/>
              </p:cNvGrpSpPr>
              <p:nvPr/>
            </p:nvGrpSpPr>
            <p:grpSpPr bwMode="auto">
              <a:xfrm>
                <a:off x="280" y="3648"/>
                <a:ext cx="216" cy="240"/>
                <a:chOff x="264" y="3648"/>
                <a:chExt cx="216" cy="240"/>
              </a:xfrm>
            </p:grpSpPr>
            <p:sp>
              <p:nvSpPr>
                <p:cNvPr id="584724" name="Rectangle 20">
                  <a:extLst>
                    <a:ext uri="{FF2B5EF4-FFF2-40B4-BE49-F238E27FC236}">
                      <a16:creationId xmlns:a16="http://schemas.microsoft.com/office/drawing/2014/main" id="{6051D383-6530-2449-AC83-EEC92D5F2D1B}"/>
                    </a:ext>
                  </a:extLst>
                </p:cNvPr>
                <p:cNvSpPr>
                  <a:spLocks noChangeArrowheads="1"/>
                </p:cNvSpPr>
                <p:nvPr/>
              </p:nvSpPr>
              <p:spPr bwMode="auto">
                <a:xfrm>
                  <a:off x="264" y="368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p>
              </p:txBody>
            </p:sp>
            <p:sp>
              <p:nvSpPr>
                <p:cNvPr id="584725" name="Line 21">
                  <a:extLst>
                    <a:ext uri="{FF2B5EF4-FFF2-40B4-BE49-F238E27FC236}">
                      <a16:creationId xmlns:a16="http://schemas.microsoft.com/office/drawing/2014/main" id="{10514CD7-49AB-5B4D-89CB-B080DA2DFB0C}"/>
                    </a:ext>
                  </a:extLst>
                </p:cNvPr>
                <p:cNvSpPr>
                  <a:spLocks noChangeShapeType="1"/>
                </p:cNvSpPr>
                <p:nvPr/>
              </p:nvSpPr>
              <p:spPr bwMode="auto">
                <a:xfrm>
                  <a:off x="384" y="3648"/>
                  <a:ext cx="96"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4726" name="Group 22">
                <a:extLst>
                  <a:ext uri="{FF2B5EF4-FFF2-40B4-BE49-F238E27FC236}">
                    <a16:creationId xmlns:a16="http://schemas.microsoft.com/office/drawing/2014/main" id="{79BAD738-2C0A-8941-B6AC-5CCDD2A309BC}"/>
                  </a:ext>
                </a:extLst>
              </p:cNvPr>
              <p:cNvGrpSpPr>
                <a:grpSpLocks/>
              </p:cNvGrpSpPr>
              <p:nvPr/>
            </p:nvGrpSpPr>
            <p:grpSpPr bwMode="auto">
              <a:xfrm>
                <a:off x="1128" y="3616"/>
                <a:ext cx="232" cy="288"/>
                <a:chOff x="1128" y="3616"/>
                <a:chExt cx="232" cy="288"/>
              </a:xfrm>
            </p:grpSpPr>
            <p:sp>
              <p:nvSpPr>
                <p:cNvPr id="584727" name="Rectangle 23">
                  <a:extLst>
                    <a:ext uri="{FF2B5EF4-FFF2-40B4-BE49-F238E27FC236}">
                      <a16:creationId xmlns:a16="http://schemas.microsoft.com/office/drawing/2014/main" id="{D6BA0959-F412-804D-90BD-4454A7A4380D}"/>
                    </a:ext>
                  </a:extLst>
                </p:cNvPr>
                <p:cNvSpPr>
                  <a:spLocks noChangeArrowheads="1"/>
                </p:cNvSpPr>
                <p:nvPr/>
              </p:nvSpPr>
              <p:spPr bwMode="auto">
                <a:xfrm>
                  <a:off x="1168" y="368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p>
              </p:txBody>
            </p:sp>
            <p:sp>
              <p:nvSpPr>
                <p:cNvPr id="584728" name="Line 24">
                  <a:extLst>
                    <a:ext uri="{FF2B5EF4-FFF2-40B4-BE49-F238E27FC236}">
                      <a16:creationId xmlns:a16="http://schemas.microsoft.com/office/drawing/2014/main" id="{275BCAA9-BF2C-854B-9E6B-FEE6552F4937}"/>
                    </a:ext>
                  </a:extLst>
                </p:cNvPr>
                <p:cNvSpPr>
                  <a:spLocks noChangeShapeType="1"/>
                </p:cNvSpPr>
                <p:nvPr/>
              </p:nvSpPr>
              <p:spPr bwMode="auto">
                <a:xfrm flipH="1">
                  <a:off x="1128" y="3616"/>
                  <a:ext cx="96"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4729" name="Group 25">
                <a:extLst>
                  <a:ext uri="{FF2B5EF4-FFF2-40B4-BE49-F238E27FC236}">
                    <a16:creationId xmlns:a16="http://schemas.microsoft.com/office/drawing/2014/main" id="{E6DE812B-AB70-4A44-9515-8A518FF96993}"/>
                  </a:ext>
                </a:extLst>
              </p:cNvPr>
              <p:cNvGrpSpPr>
                <a:grpSpLocks/>
              </p:cNvGrpSpPr>
              <p:nvPr/>
            </p:nvGrpSpPr>
            <p:grpSpPr bwMode="auto">
              <a:xfrm>
                <a:off x="528" y="3472"/>
                <a:ext cx="576" cy="432"/>
                <a:chOff x="528" y="3472"/>
                <a:chExt cx="576" cy="432"/>
              </a:xfrm>
            </p:grpSpPr>
            <p:sp>
              <p:nvSpPr>
                <p:cNvPr id="584730" name="Rectangle 26">
                  <a:extLst>
                    <a:ext uri="{FF2B5EF4-FFF2-40B4-BE49-F238E27FC236}">
                      <a16:creationId xmlns:a16="http://schemas.microsoft.com/office/drawing/2014/main" id="{0059C31B-E0F5-F541-962E-575548D3EDE4}"/>
                    </a:ext>
                  </a:extLst>
                </p:cNvPr>
                <p:cNvSpPr>
                  <a:spLocks noChangeArrowheads="1"/>
                </p:cNvSpPr>
                <p:nvPr/>
              </p:nvSpPr>
              <p:spPr bwMode="auto">
                <a:xfrm>
                  <a:off x="600" y="347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9</a:t>
                  </a:r>
                </a:p>
              </p:txBody>
            </p:sp>
            <p:sp>
              <p:nvSpPr>
                <p:cNvPr id="584731" name="Line 27">
                  <a:extLst>
                    <a:ext uri="{FF2B5EF4-FFF2-40B4-BE49-F238E27FC236}">
                      <a16:creationId xmlns:a16="http://schemas.microsoft.com/office/drawing/2014/main" id="{7DC7643F-B493-F04D-BC5D-05798B8A70E9}"/>
                    </a:ext>
                  </a:extLst>
                </p:cNvPr>
                <p:cNvSpPr>
                  <a:spLocks noChangeShapeType="1"/>
                </p:cNvSpPr>
                <p:nvPr/>
              </p:nvSpPr>
              <p:spPr bwMode="auto">
                <a:xfrm>
                  <a:off x="528" y="3568"/>
                  <a:ext cx="576" cy="3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4732" name="Group 28">
                <a:extLst>
                  <a:ext uri="{FF2B5EF4-FFF2-40B4-BE49-F238E27FC236}">
                    <a16:creationId xmlns:a16="http://schemas.microsoft.com/office/drawing/2014/main" id="{2E18FE02-0401-7A42-B4D2-3B5A13DCFE40}"/>
                  </a:ext>
                </a:extLst>
              </p:cNvPr>
              <p:cNvGrpSpPr>
                <a:grpSpLocks/>
              </p:cNvGrpSpPr>
              <p:nvPr/>
            </p:nvGrpSpPr>
            <p:grpSpPr bwMode="auto">
              <a:xfrm>
                <a:off x="568" y="3488"/>
                <a:ext cx="576" cy="400"/>
                <a:chOff x="568" y="3488"/>
                <a:chExt cx="576" cy="400"/>
              </a:xfrm>
            </p:grpSpPr>
            <p:sp>
              <p:nvSpPr>
                <p:cNvPr id="584733" name="Rectangle 29">
                  <a:extLst>
                    <a:ext uri="{FF2B5EF4-FFF2-40B4-BE49-F238E27FC236}">
                      <a16:creationId xmlns:a16="http://schemas.microsoft.com/office/drawing/2014/main" id="{8D7C2A73-ED7D-2645-9FA8-B5FC34E79BAD}"/>
                    </a:ext>
                  </a:extLst>
                </p:cNvPr>
                <p:cNvSpPr>
                  <a:spLocks noChangeArrowheads="1"/>
                </p:cNvSpPr>
                <p:nvPr/>
              </p:nvSpPr>
              <p:spPr bwMode="auto">
                <a:xfrm>
                  <a:off x="832" y="348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sp>
              <p:nvSpPr>
                <p:cNvPr id="584734" name="Line 30">
                  <a:extLst>
                    <a:ext uri="{FF2B5EF4-FFF2-40B4-BE49-F238E27FC236}">
                      <a16:creationId xmlns:a16="http://schemas.microsoft.com/office/drawing/2014/main" id="{14AE9CA6-CF15-9C42-B31E-4715561167CD}"/>
                    </a:ext>
                  </a:extLst>
                </p:cNvPr>
                <p:cNvSpPr>
                  <a:spLocks noChangeShapeType="1"/>
                </p:cNvSpPr>
                <p:nvPr/>
              </p:nvSpPr>
              <p:spPr bwMode="auto">
                <a:xfrm flipH="1">
                  <a:off x="568" y="3552"/>
                  <a:ext cx="576" cy="3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84735" name="Group 31">
              <a:extLst>
                <a:ext uri="{FF2B5EF4-FFF2-40B4-BE49-F238E27FC236}">
                  <a16:creationId xmlns:a16="http://schemas.microsoft.com/office/drawing/2014/main" id="{9A61DBED-D22A-D146-85F3-55DF5C9827F7}"/>
                </a:ext>
              </a:extLst>
            </p:cNvPr>
            <p:cNvGrpSpPr>
              <a:grpSpLocks/>
            </p:cNvGrpSpPr>
            <p:nvPr/>
          </p:nvGrpSpPr>
          <p:grpSpPr bwMode="auto">
            <a:xfrm>
              <a:off x="2448" y="2448"/>
              <a:ext cx="672" cy="1283"/>
              <a:chOff x="2544" y="2989"/>
              <a:chExt cx="672" cy="1283"/>
            </a:xfrm>
          </p:grpSpPr>
          <p:sp>
            <p:nvSpPr>
              <p:cNvPr id="584736" name="Rectangle 32">
                <a:extLst>
                  <a:ext uri="{FF2B5EF4-FFF2-40B4-BE49-F238E27FC236}">
                    <a16:creationId xmlns:a16="http://schemas.microsoft.com/office/drawing/2014/main" id="{00861AA9-CE85-0847-ADB6-C5B19D5A2DC6}"/>
                  </a:ext>
                </a:extLst>
              </p:cNvPr>
              <p:cNvSpPr>
                <a:spLocks noChangeArrowheads="1"/>
              </p:cNvSpPr>
              <p:nvPr/>
            </p:nvSpPr>
            <p:spPr bwMode="auto">
              <a:xfrm>
                <a:off x="2640" y="2989"/>
                <a:ext cx="5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000" b="1">
                    <a:solidFill>
                      <a:srgbClr val="FFFFFF"/>
                    </a:solidFill>
                    <a:latin typeface="宋体" panose="02010600030101010101" pitchFamily="2" charset="-122"/>
                    <a:ea typeface="宋体" panose="02010600030101010101" pitchFamily="2" charset="-122"/>
                  </a:rPr>
                  <a:t>顶点表</a:t>
                </a:r>
                <a:endParaRPr kumimoji="1" lang="zh-CN" altLang="en-US" sz="2000" b="1">
                  <a:solidFill>
                    <a:srgbClr val="FFFFFF"/>
                  </a:solidFill>
                  <a:latin typeface="Times New Roman" panose="02020603050405020304" pitchFamily="18" charset="0"/>
                  <a:ea typeface="宋体" panose="02010600030101010101" pitchFamily="2" charset="-122"/>
                </a:endParaRPr>
              </a:p>
            </p:txBody>
          </p:sp>
          <p:grpSp>
            <p:nvGrpSpPr>
              <p:cNvPr id="584737" name="Group 33">
                <a:extLst>
                  <a:ext uri="{FF2B5EF4-FFF2-40B4-BE49-F238E27FC236}">
                    <a16:creationId xmlns:a16="http://schemas.microsoft.com/office/drawing/2014/main" id="{9B9358F6-073B-1340-9390-6F439CB261F0}"/>
                  </a:ext>
                </a:extLst>
              </p:cNvPr>
              <p:cNvGrpSpPr>
                <a:grpSpLocks/>
              </p:cNvGrpSpPr>
              <p:nvPr/>
            </p:nvGrpSpPr>
            <p:grpSpPr bwMode="auto">
              <a:xfrm>
                <a:off x="2544" y="3264"/>
                <a:ext cx="544" cy="1008"/>
                <a:chOff x="2560" y="2736"/>
                <a:chExt cx="544" cy="1008"/>
              </a:xfrm>
            </p:grpSpPr>
            <p:grpSp>
              <p:nvGrpSpPr>
                <p:cNvPr id="584738" name="Group 34">
                  <a:extLst>
                    <a:ext uri="{FF2B5EF4-FFF2-40B4-BE49-F238E27FC236}">
                      <a16:creationId xmlns:a16="http://schemas.microsoft.com/office/drawing/2014/main" id="{5C835C04-C29E-A441-B877-DB9BD9FC79DC}"/>
                    </a:ext>
                  </a:extLst>
                </p:cNvPr>
                <p:cNvGrpSpPr>
                  <a:grpSpLocks/>
                </p:cNvGrpSpPr>
                <p:nvPr/>
              </p:nvGrpSpPr>
              <p:grpSpPr bwMode="auto">
                <a:xfrm>
                  <a:off x="2832" y="2736"/>
                  <a:ext cx="272" cy="1008"/>
                  <a:chOff x="2784" y="2928"/>
                  <a:chExt cx="249" cy="1008"/>
                </a:xfrm>
              </p:grpSpPr>
              <p:sp>
                <p:nvSpPr>
                  <p:cNvPr id="584739" name="Rectangle 35">
                    <a:extLst>
                      <a:ext uri="{FF2B5EF4-FFF2-40B4-BE49-F238E27FC236}">
                        <a16:creationId xmlns:a16="http://schemas.microsoft.com/office/drawing/2014/main" id="{20D8BB54-8463-1044-AB27-03C2EB43FF80}"/>
                      </a:ext>
                    </a:extLst>
                  </p:cNvPr>
                  <p:cNvSpPr>
                    <a:spLocks noChangeArrowheads="1"/>
                  </p:cNvSpPr>
                  <p:nvPr/>
                </p:nvSpPr>
                <p:spPr bwMode="auto">
                  <a:xfrm>
                    <a:off x="2784" y="2928"/>
                    <a:ext cx="24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0</a:t>
                    </a:r>
                  </a:p>
                </p:txBody>
              </p:sp>
              <p:sp>
                <p:nvSpPr>
                  <p:cNvPr id="584740" name="Rectangle 36">
                    <a:extLst>
                      <a:ext uri="{FF2B5EF4-FFF2-40B4-BE49-F238E27FC236}">
                        <a16:creationId xmlns:a16="http://schemas.microsoft.com/office/drawing/2014/main" id="{C3E3FD07-3CFA-124A-AA23-0CEAA15B46C0}"/>
                      </a:ext>
                    </a:extLst>
                  </p:cNvPr>
                  <p:cNvSpPr>
                    <a:spLocks noChangeArrowheads="1"/>
                  </p:cNvSpPr>
                  <p:nvPr/>
                </p:nvSpPr>
                <p:spPr bwMode="auto">
                  <a:xfrm>
                    <a:off x="2784" y="3132"/>
                    <a:ext cx="24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1</a:t>
                    </a:r>
                  </a:p>
                </p:txBody>
              </p:sp>
              <p:sp>
                <p:nvSpPr>
                  <p:cNvPr id="584741" name="Rectangle 37">
                    <a:extLst>
                      <a:ext uri="{FF2B5EF4-FFF2-40B4-BE49-F238E27FC236}">
                        <a16:creationId xmlns:a16="http://schemas.microsoft.com/office/drawing/2014/main" id="{ED7EADD8-A8E3-F14C-8662-D2E0D334BD46}"/>
                      </a:ext>
                    </a:extLst>
                  </p:cNvPr>
                  <p:cNvSpPr>
                    <a:spLocks noChangeArrowheads="1"/>
                  </p:cNvSpPr>
                  <p:nvPr/>
                </p:nvSpPr>
                <p:spPr bwMode="auto">
                  <a:xfrm>
                    <a:off x="2784" y="3332"/>
                    <a:ext cx="24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584742" name="Rectangle 38">
                    <a:extLst>
                      <a:ext uri="{FF2B5EF4-FFF2-40B4-BE49-F238E27FC236}">
                        <a16:creationId xmlns:a16="http://schemas.microsoft.com/office/drawing/2014/main" id="{4D9C215C-A355-3742-B2D0-FFCC3615BC34}"/>
                      </a:ext>
                    </a:extLst>
                  </p:cNvPr>
                  <p:cNvSpPr>
                    <a:spLocks noChangeArrowheads="1"/>
                  </p:cNvSpPr>
                  <p:nvPr/>
                </p:nvSpPr>
                <p:spPr bwMode="auto">
                  <a:xfrm>
                    <a:off x="2784" y="3532"/>
                    <a:ext cx="24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584743" name="Rectangle 39">
                    <a:extLst>
                      <a:ext uri="{FF2B5EF4-FFF2-40B4-BE49-F238E27FC236}">
                        <a16:creationId xmlns:a16="http://schemas.microsoft.com/office/drawing/2014/main" id="{722D1073-0867-9F44-B488-5D2E37E79BAF}"/>
                      </a:ext>
                    </a:extLst>
                  </p:cNvPr>
                  <p:cNvSpPr>
                    <a:spLocks noChangeArrowheads="1"/>
                  </p:cNvSpPr>
                  <p:nvPr/>
                </p:nvSpPr>
                <p:spPr bwMode="auto">
                  <a:xfrm>
                    <a:off x="2784" y="3732"/>
                    <a:ext cx="24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4</a:t>
                    </a:r>
                  </a:p>
                </p:txBody>
              </p:sp>
            </p:grpSp>
            <p:grpSp>
              <p:nvGrpSpPr>
                <p:cNvPr id="584744" name="Group 40">
                  <a:extLst>
                    <a:ext uri="{FF2B5EF4-FFF2-40B4-BE49-F238E27FC236}">
                      <a16:creationId xmlns:a16="http://schemas.microsoft.com/office/drawing/2014/main" id="{8D89DF36-B604-F34A-A3EB-CB43F5C49B93}"/>
                    </a:ext>
                  </a:extLst>
                </p:cNvPr>
                <p:cNvGrpSpPr>
                  <a:grpSpLocks/>
                </p:cNvGrpSpPr>
                <p:nvPr/>
              </p:nvGrpSpPr>
              <p:grpSpPr bwMode="auto">
                <a:xfrm>
                  <a:off x="2560" y="2736"/>
                  <a:ext cx="272" cy="1008"/>
                  <a:chOff x="2784" y="2928"/>
                  <a:chExt cx="249" cy="1008"/>
                </a:xfrm>
              </p:grpSpPr>
              <p:sp>
                <p:nvSpPr>
                  <p:cNvPr id="584745" name="Rectangle 41">
                    <a:extLst>
                      <a:ext uri="{FF2B5EF4-FFF2-40B4-BE49-F238E27FC236}">
                        <a16:creationId xmlns:a16="http://schemas.microsoft.com/office/drawing/2014/main" id="{523FE287-E8BE-2B49-88BC-66BFD0597320}"/>
                      </a:ext>
                    </a:extLst>
                  </p:cNvPr>
                  <p:cNvSpPr>
                    <a:spLocks noChangeArrowheads="1"/>
                  </p:cNvSpPr>
                  <p:nvPr/>
                </p:nvSpPr>
                <p:spPr bwMode="auto">
                  <a:xfrm>
                    <a:off x="2784" y="292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a:t>
                    </a:r>
                    <a:endParaRPr kumimoji="1" lang="en-US" altLang="zh-CN" sz="2400" baseline="-18000">
                      <a:solidFill>
                        <a:srgbClr val="FFFFFF"/>
                      </a:solidFill>
                      <a:latin typeface="Times New Roman" panose="02020603050405020304" pitchFamily="18" charset="0"/>
                      <a:ea typeface="宋体" panose="02010600030101010101" pitchFamily="2" charset="-122"/>
                    </a:endParaRPr>
                  </a:p>
                </p:txBody>
              </p:sp>
              <p:sp>
                <p:nvSpPr>
                  <p:cNvPr id="584746" name="Rectangle 42">
                    <a:extLst>
                      <a:ext uri="{FF2B5EF4-FFF2-40B4-BE49-F238E27FC236}">
                        <a16:creationId xmlns:a16="http://schemas.microsoft.com/office/drawing/2014/main" id="{21C66451-0F1D-A04E-885E-5FB3B2E5417C}"/>
                      </a:ext>
                    </a:extLst>
                  </p:cNvPr>
                  <p:cNvSpPr>
                    <a:spLocks noChangeArrowheads="1"/>
                  </p:cNvSpPr>
                  <p:nvPr/>
                </p:nvSpPr>
                <p:spPr bwMode="auto">
                  <a:xfrm>
                    <a:off x="2784" y="3132"/>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endParaRPr kumimoji="1" lang="en-US" altLang="zh-CN" sz="2400" baseline="-18000">
                      <a:solidFill>
                        <a:srgbClr val="FFFFFF"/>
                      </a:solidFill>
                      <a:latin typeface="Times New Roman" panose="02020603050405020304" pitchFamily="18" charset="0"/>
                      <a:ea typeface="宋体" panose="02010600030101010101" pitchFamily="2" charset="-122"/>
                    </a:endParaRPr>
                  </a:p>
                </p:txBody>
              </p:sp>
              <p:sp>
                <p:nvSpPr>
                  <p:cNvPr id="584747" name="Rectangle 43">
                    <a:extLst>
                      <a:ext uri="{FF2B5EF4-FFF2-40B4-BE49-F238E27FC236}">
                        <a16:creationId xmlns:a16="http://schemas.microsoft.com/office/drawing/2014/main" id="{B999FB9F-CC15-CA47-BBB9-450A06746B7D}"/>
                      </a:ext>
                    </a:extLst>
                  </p:cNvPr>
                  <p:cNvSpPr>
                    <a:spLocks noChangeArrowheads="1"/>
                  </p:cNvSpPr>
                  <p:nvPr/>
                </p:nvSpPr>
                <p:spPr bwMode="auto">
                  <a:xfrm>
                    <a:off x="2784" y="3332"/>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a:t>
                    </a:r>
                    <a:endParaRPr kumimoji="1" lang="en-US" altLang="zh-CN" sz="2400" baseline="-18000">
                      <a:solidFill>
                        <a:srgbClr val="FFFFFF"/>
                      </a:solidFill>
                      <a:latin typeface="Times New Roman" panose="02020603050405020304" pitchFamily="18" charset="0"/>
                      <a:ea typeface="宋体" panose="02010600030101010101" pitchFamily="2" charset="-122"/>
                    </a:endParaRPr>
                  </a:p>
                </p:txBody>
              </p:sp>
              <p:sp>
                <p:nvSpPr>
                  <p:cNvPr id="584748" name="Rectangle 44">
                    <a:extLst>
                      <a:ext uri="{FF2B5EF4-FFF2-40B4-BE49-F238E27FC236}">
                        <a16:creationId xmlns:a16="http://schemas.microsoft.com/office/drawing/2014/main" id="{C9A4D7E2-189A-DF4F-9E16-7F29C0A13A3C}"/>
                      </a:ext>
                    </a:extLst>
                  </p:cNvPr>
                  <p:cNvSpPr>
                    <a:spLocks noChangeArrowheads="1"/>
                  </p:cNvSpPr>
                  <p:nvPr/>
                </p:nvSpPr>
                <p:spPr bwMode="auto">
                  <a:xfrm>
                    <a:off x="2784" y="3532"/>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a:t>
                    </a:r>
                    <a:endParaRPr kumimoji="1" lang="en-US" altLang="zh-CN" sz="2400" baseline="-18000">
                      <a:solidFill>
                        <a:srgbClr val="FFFFFF"/>
                      </a:solidFill>
                      <a:latin typeface="Times New Roman" panose="02020603050405020304" pitchFamily="18" charset="0"/>
                      <a:ea typeface="宋体" panose="02010600030101010101" pitchFamily="2" charset="-122"/>
                    </a:endParaRPr>
                  </a:p>
                </p:txBody>
              </p:sp>
              <p:sp>
                <p:nvSpPr>
                  <p:cNvPr id="584749" name="Rectangle 45">
                    <a:extLst>
                      <a:ext uri="{FF2B5EF4-FFF2-40B4-BE49-F238E27FC236}">
                        <a16:creationId xmlns:a16="http://schemas.microsoft.com/office/drawing/2014/main" id="{975C5B91-502E-5642-BC37-CBDF79BA5453}"/>
                      </a:ext>
                    </a:extLst>
                  </p:cNvPr>
                  <p:cNvSpPr>
                    <a:spLocks noChangeArrowheads="1"/>
                  </p:cNvSpPr>
                  <p:nvPr/>
                </p:nvSpPr>
                <p:spPr bwMode="auto">
                  <a:xfrm>
                    <a:off x="2784" y="3732"/>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a:t>
                    </a:r>
                    <a:endParaRPr kumimoji="1" lang="en-US" altLang="zh-CN" sz="2400" baseline="-18000">
                      <a:solidFill>
                        <a:srgbClr val="FFFFFF"/>
                      </a:solidFill>
                      <a:latin typeface="Times New Roman" panose="02020603050405020304" pitchFamily="18" charset="0"/>
                      <a:ea typeface="宋体" panose="02010600030101010101" pitchFamily="2" charset="-122"/>
                    </a:endParaRPr>
                  </a:p>
                </p:txBody>
              </p:sp>
            </p:grpSp>
          </p:grpSp>
        </p:grpSp>
        <p:grpSp>
          <p:nvGrpSpPr>
            <p:cNvPr id="584750" name="Group 46">
              <a:extLst>
                <a:ext uri="{FF2B5EF4-FFF2-40B4-BE49-F238E27FC236}">
                  <a16:creationId xmlns:a16="http://schemas.microsoft.com/office/drawing/2014/main" id="{BBFE7DD0-C4D7-9544-9FC4-F289FAB6386B}"/>
                </a:ext>
              </a:extLst>
            </p:cNvPr>
            <p:cNvGrpSpPr>
              <a:grpSpLocks/>
            </p:cNvGrpSpPr>
            <p:nvPr/>
          </p:nvGrpSpPr>
          <p:grpSpPr bwMode="auto">
            <a:xfrm>
              <a:off x="3456" y="2440"/>
              <a:ext cx="748" cy="1688"/>
              <a:chOff x="3456" y="2440"/>
              <a:chExt cx="748" cy="1688"/>
            </a:xfrm>
          </p:grpSpPr>
          <p:sp>
            <p:nvSpPr>
              <p:cNvPr id="584751" name="Rectangle 47">
                <a:extLst>
                  <a:ext uri="{FF2B5EF4-FFF2-40B4-BE49-F238E27FC236}">
                    <a16:creationId xmlns:a16="http://schemas.microsoft.com/office/drawing/2014/main" id="{C0CAA923-10A2-E146-B596-82129C71F7C8}"/>
                  </a:ext>
                </a:extLst>
              </p:cNvPr>
              <p:cNvSpPr>
                <a:spLocks noChangeArrowheads="1"/>
              </p:cNvSpPr>
              <p:nvPr/>
            </p:nvSpPr>
            <p:spPr bwMode="auto">
              <a:xfrm>
                <a:off x="3552" y="2440"/>
                <a:ext cx="54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lang="zh-CN" altLang="en-US" sz="2000" b="1">
                    <a:solidFill>
                      <a:srgbClr val="FFFFFF"/>
                    </a:solidFill>
                    <a:latin typeface="宋体" panose="02010600030101010101" pitchFamily="2" charset="-122"/>
                    <a:ea typeface="宋体" panose="02010600030101010101" pitchFamily="2" charset="-122"/>
                  </a:rPr>
                  <a:t>边  表</a:t>
                </a:r>
                <a:endParaRPr kumimoji="1" lang="zh-CN" altLang="en-US" sz="2000" b="1">
                  <a:solidFill>
                    <a:srgbClr val="FFFFFF"/>
                  </a:solidFill>
                  <a:latin typeface="Times New Roman" panose="02020603050405020304" pitchFamily="18" charset="0"/>
                  <a:ea typeface="宋体" panose="02010600030101010101" pitchFamily="2" charset="-122"/>
                </a:endParaRPr>
              </a:p>
            </p:txBody>
          </p:sp>
          <p:grpSp>
            <p:nvGrpSpPr>
              <p:cNvPr id="584752" name="Group 48">
                <a:extLst>
                  <a:ext uri="{FF2B5EF4-FFF2-40B4-BE49-F238E27FC236}">
                    <a16:creationId xmlns:a16="http://schemas.microsoft.com/office/drawing/2014/main" id="{C68DE1CB-726C-0148-8F19-D6D5FBBF2273}"/>
                  </a:ext>
                </a:extLst>
              </p:cNvPr>
              <p:cNvGrpSpPr>
                <a:grpSpLocks/>
              </p:cNvGrpSpPr>
              <p:nvPr/>
            </p:nvGrpSpPr>
            <p:grpSpPr bwMode="auto">
              <a:xfrm>
                <a:off x="3456" y="2704"/>
                <a:ext cx="748" cy="1424"/>
                <a:chOff x="3888" y="2704"/>
                <a:chExt cx="748" cy="1424"/>
              </a:xfrm>
            </p:grpSpPr>
            <p:sp>
              <p:nvSpPr>
                <p:cNvPr id="584753" name="Rectangle 49">
                  <a:extLst>
                    <a:ext uri="{FF2B5EF4-FFF2-40B4-BE49-F238E27FC236}">
                      <a16:creationId xmlns:a16="http://schemas.microsoft.com/office/drawing/2014/main" id="{E7F250AC-E50B-BE44-943D-85525CA39AC9}"/>
                    </a:ext>
                  </a:extLst>
                </p:cNvPr>
                <p:cNvSpPr>
                  <a:spLocks noChangeArrowheads="1"/>
                </p:cNvSpPr>
                <p:nvPr/>
              </p:nvSpPr>
              <p:spPr bwMode="auto">
                <a:xfrm>
                  <a:off x="3888" y="3120"/>
                  <a:ext cx="74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1    3    2</a:t>
                  </a:r>
                </a:p>
              </p:txBody>
            </p:sp>
            <p:sp>
              <p:nvSpPr>
                <p:cNvPr id="584754" name="Rectangle 50">
                  <a:extLst>
                    <a:ext uri="{FF2B5EF4-FFF2-40B4-BE49-F238E27FC236}">
                      <a16:creationId xmlns:a16="http://schemas.microsoft.com/office/drawing/2014/main" id="{269A1F02-74BA-0A41-9499-B1446945E906}"/>
                    </a:ext>
                  </a:extLst>
                </p:cNvPr>
                <p:cNvSpPr>
                  <a:spLocks noChangeArrowheads="1"/>
                </p:cNvSpPr>
                <p:nvPr/>
              </p:nvSpPr>
              <p:spPr bwMode="auto">
                <a:xfrm>
                  <a:off x="3888" y="3324"/>
                  <a:ext cx="74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1    4    9</a:t>
                  </a:r>
                </a:p>
              </p:txBody>
            </p:sp>
            <p:sp>
              <p:nvSpPr>
                <p:cNvPr id="584755" name="Rectangle 51">
                  <a:extLst>
                    <a:ext uri="{FF2B5EF4-FFF2-40B4-BE49-F238E27FC236}">
                      <a16:creationId xmlns:a16="http://schemas.microsoft.com/office/drawing/2014/main" id="{33A62AFA-46B5-9444-855D-CBEE8D4FF14B}"/>
                    </a:ext>
                  </a:extLst>
                </p:cNvPr>
                <p:cNvSpPr>
                  <a:spLocks noChangeArrowheads="1"/>
                </p:cNvSpPr>
                <p:nvPr/>
              </p:nvSpPr>
              <p:spPr bwMode="auto">
                <a:xfrm>
                  <a:off x="3888" y="3524"/>
                  <a:ext cx="74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2    3    8</a:t>
                  </a:r>
                </a:p>
              </p:txBody>
            </p:sp>
            <p:sp>
              <p:nvSpPr>
                <p:cNvPr id="584756" name="Rectangle 52">
                  <a:extLst>
                    <a:ext uri="{FF2B5EF4-FFF2-40B4-BE49-F238E27FC236}">
                      <a16:creationId xmlns:a16="http://schemas.microsoft.com/office/drawing/2014/main" id="{C2907C0C-52EE-174B-8DFF-B8902631DC46}"/>
                    </a:ext>
                  </a:extLst>
                </p:cNvPr>
                <p:cNvSpPr>
                  <a:spLocks noChangeArrowheads="1"/>
                </p:cNvSpPr>
                <p:nvPr/>
              </p:nvSpPr>
              <p:spPr bwMode="auto">
                <a:xfrm>
                  <a:off x="3888" y="3724"/>
                  <a:ext cx="74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2    4    3</a:t>
                  </a:r>
                </a:p>
              </p:txBody>
            </p:sp>
            <p:sp>
              <p:nvSpPr>
                <p:cNvPr id="584757" name="Rectangle 53">
                  <a:extLst>
                    <a:ext uri="{FF2B5EF4-FFF2-40B4-BE49-F238E27FC236}">
                      <a16:creationId xmlns:a16="http://schemas.microsoft.com/office/drawing/2014/main" id="{6A07AB1C-E2ED-5E4C-81CC-B9A90202D91B}"/>
                    </a:ext>
                  </a:extLst>
                </p:cNvPr>
                <p:cNvSpPr>
                  <a:spLocks noChangeArrowheads="1"/>
                </p:cNvSpPr>
                <p:nvPr/>
              </p:nvSpPr>
              <p:spPr bwMode="auto">
                <a:xfrm>
                  <a:off x="3888" y="3924"/>
                  <a:ext cx="74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3    4    4</a:t>
                  </a:r>
                </a:p>
              </p:txBody>
            </p:sp>
            <p:sp>
              <p:nvSpPr>
                <p:cNvPr id="584758" name="Rectangle 54">
                  <a:extLst>
                    <a:ext uri="{FF2B5EF4-FFF2-40B4-BE49-F238E27FC236}">
                      <a16:creationId xmlns:a16="http://schemas.microsoft.com/office/drawing/2014/main" id="{0589183D-5E94-B147-9464-87D620B10AF3}"/>
                    </a:ext>
                  </a:extLst>
                </p:cNvPr>
                <p:cNvSpPr>
                  <a:spLocks noChangeArrowheads="1"/>
                </p:cNvSpPr>
                <p:nvPr/>
              </p:nvSpPr>
              <p:spPr bwMode="auto">
                <a:xfrm>
                  <a:off x="3888" y="2912"/>
                  <a:ext cx="74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0    2    7</a:t>
                  </a:r>
                </a:p>
              </p:txBody>
            </p:sp>
            <p:sp>
              <p:nvSpPr>
                <p:cNvPr id="584759" name="Rectangle 55">
                  <a:extLst>
                    <a:ext uri="{FF2B5EF4-FFF2-40B4-BE49-F238E27FC236}">
                      <a16:creationId xmlns:a16="http://schemas.microsoft.com/office/drawing/2014/main" id="{D4E4A90F-CAEF-2B4E-ABE4-6B73571601AD}"/>
                    </a:ext>
                  </a:extLst>
                </p:cNvPr>
                <p:cNvSpPr>
                  <a:spLocks noChangeArrowheads="1"/>
                </p:cNvSpPr>
                <p:nvPr/>
              </p:nvSpPr>
              <p:spPr bwMode="auto">
                <a:xfrm>
                  <a:off x="3888" y="2704"/>
                  <a:ext cx="74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0    1    6</a:t>
                  </a:r>
                </a:p>
              </p:txBody>
            </p:sp>
          </p:grpSp>
        </p:grpSp>
      </p:grpSp>
    </p:spTree>
    <p:extLst>
      <p:ext uri="{BB962C8B-B14F-4D97-AF65-F5344CB8AC3E}">
        <p14:creationId xmlns:p14="http://schemas.microsoft.com/office/powerpoint/2010/main" val="4488505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35F0325D-70E9-354C-8438-728ECB62F624}"/>
              </a:ext>
            </a:extLst>
          </p:cNvPr>
          <p:cNvSpPr>
            <a:spLocks noGrp="1" noChangeArrowheads="1"/>
          </p:cNvSpPr>
          <p:nvPr>
            <p:ph type="title"/>
          </p:nvPr>
        </p:nvSpPr>
        <p:spPr>
          <a:xfrm>
            <a:off x="2667000" y="152400"/>
            <a:ext cx="6019800" cy="914400"/>
          </a:xfrm>
        </p:spPr>
        <p:txBody>
          <a:bodyPr/>
          <a:lstStyle/>
          <a:p>
            <a:r>
              <a:rPr lang="en-US" altLang="zh-CN" sz="5400" b="1">
                <a:latin typeface="Times New Roman" panose="02020603050405020304" pitchFamily="18" charset="0"/>
              </a:rPr>
              <a:t>7.3</a:t>
            </a:r>
            <a:r>
              <a:rPr lang="en-US" altLang="zh-CN" sz="5400" b="1"/>
              <a:t>  </a:t>
            </a:r>
            <a:r>
              <a:rPr lang="zh-CN" altLang="en-US" sz="5400" b="1">
                <a:ea typeface="楷体_GB2312" pitchFamily="49" charset="-122"/>
              </a:rPr>
              <a:t>图的遍历</a:t>
            </a:r>
          </a:p>
        </p:txBody>
      </p:sp>
      <p:sp>
        <p:nvSpPr>
          <p:cNvPr id="585731" name="Rectangle 3">
            <a:extLst>
              <a:ext uri="{FF2B5EF4-FFF2-40B4-BE49-F238E27FC236}">
                <a16:creationId xmlns:a16="http://schemas.microsoft.com/office/drawing/2014/main" id="{34DEDA9B-1859-3545-9DAE-C67CB2A14D2B}"/>
              </a:ext>
            </a:extLst>
          </p:cNvPr>
          <p:cNvSpPr>
            <a:spLocks noGrp="1" noChangeArrowheads="1"/>
          </p:cNvSpPr>
          <p:nvPr>
            <p:ph type="body" idx="1"/>
          </p:nvPr>
        </p:nvSpPr>
        <p:spPr>
          <a:xfrm>
            <a:off x="1676401" y="1066800"/>
            <a:ext cx="8812213" cy="5562600"/>
          </a:xfrm>
        </p:spPr>
        <p:txBody>
          <a:bodyPr/>
          <a:lstStyle/>
          <a:p>
            <a:pPr marL="0" indent="0">
              <a:buNone/>
            </a:pPr>
            <a:r>
              <a:rPr lang="zh-CN" altLang="en-US" b="1">
                <a:solidFill>
                  <a:schemeClr val="folHlink"/>
                </a:solidFill>
                <a:latin typeface="宋体" panose="02010600030101010101" pitchFamily="2" charset="-122"/>
              </a:rPr>
              <a:t>   图的遍历</a:t>
            </a:r>
            <a:r>
              <a:rPr lang="en-US" altLang="zh-CN" b="1"/>
              <a:t>(Travering Graph)</a:t>
            </a:r>
            <a:r>
              <a:rPr lang="zh-CN" altLang="en-US" b="1">
                <a:latin typeface="宋体" panose="02010600030101010101" pitchFamily="2" charset="-122"/>
              </a:rPr>
              <a:t>：</a:t>
            </a:r>
            <a:r>
              <a:rPr lang="zh-CN" altLang="en-US" sz="2800" b="1">
                <a:latin typeface="宋体" panose="02010600030101010101" pitchFamily="2" charset="-122"/>
              </a:rPr>
              <a:t>从图的某一顶点出发，访遍图中的其余顶点，且每个顶点仅被访问一次。图的遍历算法是各种图的操作的基础。</a:t>
            </a:r>
          </a:p>
          <a:p>
            <a:pPr marL="533400" lvl="1" indent="0">
              <a:buNone/>
            </a:pPr>
            <a:r>
              <a:rPr lang="zh-CN" altLang="en-US" b="1">
                <a:solidFill>
                  <a:schemeClr val="folHlink"/>
                </a:solidFill>
                <a:latin typeface="宋体" panose="02010600030101010101" pitchFamily="2" charset="-122"/>
              </a:rPr>
              <a:t> ◆ 复杂性：</a:t>
            </a:r>
            <a:r>
              <a:rPr lang="zh-CN" altLang="en-US" b="1">
                <a:latin typeface="宋体" panose="02010600030101010101" pitchFamily="2" charset="-122"/>
              </a:rPr>
              <a:t>图的任意顶点可能和其余的顶点相邻接，可能在访问了某个顶点后，沿某条路径搜索后又回到原顶点。</a:t>
            </a:r>
          </a:p>
          <a:p>
            <a:pPr marL="533400" lvl="1" indent="0">
              <a:buNone/>
            </a:pPr>
            <a:r>
              <a:rPr lang="zh-CN" altLang="en-US" b="1">
                <a:solidFill>
                  <a:schemeClr val="folHlink"/>
                </a:solidFill>
                <a:latin typeface="宋体" panose="02010600030101010101" pitchFamily="2" charset="-122"/>
              </a:rPr>
              <a:t> ◆ 解决办法：</a:t>
            </a:r>
            <a:r>
              <a:rPr lang="zh-CN" altLang="en-US" b="1">
                <a:latin typeface="宋体" panose="02010600030101010101" pitchFamily="2" charset="-122"/>
              </a:rPr>
              <a:t>在遍历过程中记下已被访问过的顶点。设置一个辅助向量</a:t>
            </a:r>
            <a:r>
              <a:rPr lang="en-US" altLang="zh-CN" b="1"/>
              <a:t>Visited[1</a:t>
            </a:r>
            <a:r>
              <a:rPr lang="en-US" altLang="zh-CN" b="1">
                <a:cs typeface="Times New Roman" panose="02020603050405020304" pitchFamily="18" charset="0"/>
              </a:rPr>
              <a:t>…</a:t>
            </a:r>
            <a:r>
              <a:rPr lang="en-US" altLang="zh-CN" b="1"/>
              <a:t>n](n</a:t>
            </a:r>
            <a:r>
              <a:rPr lang="zh-CN" altLang="en-US" b="1"/>
              <a:t>为顶点数</a:t>
            </a:r>
            <a:r>
              <a:rPr lang="en-US" altLang="zh-CN" b="1"/>
              <a:t>)</a:t>
            </a:r>
            <a:r>
              <a:rPr lang="zh-CN" altLang="en-US" b="1">
                <a:latin typeface="宋体" panose="02010600030101010101" pitchFamily="2" charset="-122"/>
              </a:rPr>
              <a:t>，其初值为</a:t>
            </a:r>
            <a:r>
              <a:rPr lang="en-US" altLang="zh-CN" b="1"/>
              <a:t>0</a:t>
            </a:r>
            <a:r>
              <a:rPr lang="zh-CN" altLang="en-US" b="1">
                <a:latin typeface="宋体" panose="02010600030101010101" pitchFamily="2" charset="-122"/>
              </a:rPr>
              <a:t>，一旦访问了顶点</a:t>
            </a:r>
            <a:r>
              <a:rPr lang="en-US" altLang="zh-CN" b="1"/>
              <a:t>v</a:t>
            </a:r>
            <a:r>
              <a:rPr lang="en-US" altLang="zh-CN" b="1" baseline="-18000"/>
              <a:t>i</a:t>
            </a:r>
            <a:r>
              <a:rPr lang="zh-CN" altLang="en-US" b="1">
                <a:latin typeface="宋体" panose="02010600030101010101" pitchFamily="2" charset="-122"/>
              </a:rPr>
              <a:t>后，使</a:t>
            </a:r>
            <a:r>
              <a:rPr lang="en-US" altLang="zh-CN" b="1"/>
              <a:t>Visited[i]</a:t>
            </a:r>
            <a:r>
              <a:rPr lang="zh-CN" altLang="en-US" b="1"/>
              <a:t>为</a:t>
            </a:r>
            <a:r>
              <a:rPr lang="en-US" altLang="zh-CN" b="1"/>
              <a:t>1</a:t>
            </a:r>
            <a:r>
              <a:rPr lang="zh-CN" altLang="en-US" b="1"/>
              <a:t>或为访问的次序号</a:t>
            </a:r>
            <a:r>
              <a:rPr lang="zh-CN" altLang="en-US" b="1">
                <a:latin typeface="宋体" panose="02010600030101010101" pitchFamily="2" charset="-122"/>
              </a:rPr>
              <a:t>。</a:t>
            </a:r>
          </a:p>
          <a:p>
            <a:pPr marL="0" indent="0">
              <a:buNone/>
            </a:pPr>
            <a:r>
              <a:rPr lang="zh-CN" altLang="en-US" sz="2800" b="1">
                <a:latin typeface="宋体" panose="02010600030101010101" pitchFamily="2" charset="-122"/>
              </a:rPr>
              <a:t>    图的遍历算法有</a:t>
            </a:r>
            <a:r>
              <a:rPr lang="zh-CN" altLang="en-US" sz="2800" b="1">
                <a:solidFill>
                  <a:schemeClr val="accent1"/>
                </a:solidFill>
                <a:latin typeface="宋体" panose="02010600030101010101" pitchFamily="2" charset="-122"/>
              </a:rPr>
              <a:t>深度优先搜索算法</a:t>
            </a:r>
            <a:r>
              <a:rPr lang="zh-CN" altLang="en-US" sz="2800" b="1">
                <a:latin typeface="宋体" panose="02010600030101010101" pitchFamily="2" charset="-122"/>
              </a:rPr>
              <a:t>和</a:t>
            </a:r>
            <a:r>
              <a:rPr lang="zh-CN" altLang="en-US" sz="2800" b="1">
                <a:solidFill>
                  <a:schemeClr val="accent1"/>
                </a:solidFill>
                <a:latin typeface="宋体" panose="02010600030101010101" pitchFamily="2" charset="-122"/>
              </a:rPr>
              <a:t>广度优先搜索算法</a:t>
            </a:r>
            <a:r>
              <a:rPr lang="zh-CN" altLang="en-US" sz="2800" b="1">
                <a:latin typeface="宋体" panose="02010600030101010101" pitchFamily="2" charset="-122"/>
              </a:rPr>
              <a:t>。采用的数据结构是</a:t>
            </a:r>
            <a:r>
              <a:rPr lang="en-US" altLang="zh-CN" sz="2800" b="1">
                <a:solidFill>
                  <a:schemeClr val="folHlink"/>
                </a:solidFill>
                <a:latin typeface="宋体" panose="02010600030101010101" pitchFamily="2" charset="-122"/>
              </a:rPr>
              <a:t>(</a:t>
            </a:r>
            <a:r>
              <a:rPr lang="zh-CN" altLang="en-US" sz="2800" b="1">
                <a:solidFill>
                  <a:schemeClr val="folHlink"/>
                </a:solidFill>
                <a:latin typeface="宋体" panose="02010600030101010101" pitchFamily="2" charset="-122"/>
              </a:rPr>
              <a:t>正</a:t>
            </a:r>
            <a:r>
              <a:rPr lang="en-US" altLang="zh-CN" sz="2800" b="1">
                <a:solidFill>
                  <a:schemeClr val="folHlink"/>
                </a:solidFill>
                <a:latin typeface="宋体" panose="02010600030101010101" pitchFamily="2" charset="-122"/>
              </a:rPr>
              <a:t>)</a:t>
            </a:r>
            <a:r>
              <a:rPr lang="zh-CN" altLang="en-US" sz="2800" b="1">
                <a:solidFill>
                  <a:schemeClr val="folHlink"/>
                </a:solidFill>
                <a:latin typeface="宋体" panose="02010600030101010101" pitchFamily="2" charset="-122"/>
              </a:rPr>
              <a:t>邻接链表</a:t>
            </a:r>
            <a:r>
              <a:rPr lang="zh-CN" altLang="en-US" sz="2800" b="1">
                <a:latin typeface="宋体" panose="02010600030101010101" pitchFamily="2" charset="-122"/>
              </a:rPr>
              <a:t>。</a:t>
            </a:r>
          </a:p>
        </p:txBody>
      </p:sp>
    </p:spTree>
    <p:extLst>
      <p:ext uri="{BB962C8B-B14F-4D97-AF65-F5344CB8AC3E}">
        <p14:creationId xmlns:p14="http://schemas.microsoft.com/office/powerpoint/2010/main" val="280833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id="{B5594000-2344-C44A-96DD-C9D0DA8B927C}"/>
              </a:ext>
            </a:extLst>
          </p:cNvPr>
          <p:cNvSpPr>
            <a:spLocks noChangeArrowheads="1"/>
          </p:cNvSpPr>
          <p:nvPr/>
        </p:nvSpPr>
        <p:spPr bwMode="auto">
          <a:xfrm>
            <a:off x="1676401" y="2492375"/>
            <a:ext cx="881221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852488"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271588"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0688"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09788"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66988"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4188"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1388"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38588"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3200" b="1">
                <a:solidFill>
                  <a:srgbClr val="FFFF00"/>
                </a:solidFill>
              </a:rPr>
              <a:t>完全无向图</a:t>
            </a:r>
            <a:r>
              <a:rPr lang="zh-CN" altLang="en-US" sz="3200" b="1">
                <a:solidFill>
                  <a:srgbClr val="FFFFFF"/>
                </a:solidFill>
              </a:rPr>
              <a:t>：</a:t>
            </a:r>
            <a:r>
              <a:rPr lang="zh-CN" altLang="en-US" sz="2800" b="1">
                <a:solidFill>
                  <a:srgbClr val="FFFFFF"/>
                </a:solidFill>
              </a:rPr>
              <a:t>对于无向图，若图中顶点数为</a:t>
            </a:r>
            <a:r>
              <a:rPr lang="en-US" altLang="zh-CN" sz="2800" b="1">
                <a:solidFill>
                  <a:srgbClr val="FFFFFF"/>
                </a:solidFill>
              </a:rPr>
              <a:t>n </a:t>
            </a:r>
            <a:r>
              <a:rPr lang="zh-CN" altLang="en-US" sz="2800" b="1">
                <a:solidFill>
                  <a:srgbClr val="FFFFFF"/>
                </a:solidFill>
              </a:rPr>
              <a:t>，用</a:t>
            </a:r>
            <a:r>
              <a:rPr lang="en-US" altLang="zh-CN" sz="2800" b="1">
                <a:solidFill>
                  <a:srgbClr val="FFFFFF"/>
                </a:solidFill>
              </a:rPr>
              <a:t>e</a:t>
            </a:r>
            <a:r>
              <a:rPr lang="zh-CN" altLang="en-US" sz="2800" b="1">
                <a:solidFill>
                  <a:srgbClr val="FFFFFF"/>
                </a:solidFill>
              </a:rPr>
              <a:t>表示边的数目，则</a:t>
            </a:r>
            <a:r>
              <a:rPr lang="en-US" altLang="zh-CN" sz="2800" b="1">
                <a:solidFill>
                  <a:srgbClr val="FFFFFF"/>
                </a:solidFill>
              </a:rPr>
              <a:t>e </a:t>
            </a:r>
            <a:r>
              <a:rPr lang="en-US" altLang="zh-CN" sz="2800" b="1">
                <a:solidFill>
                  <a:srgbClr val="FFFFFF"/>
                </a:solidFill>
                <a:latin typeface="楷体_GB2312" pitchFamily="49" charset="-122"/>
                <a:ea typeface="楷体_GB2312" pitchFamily="49" charset="-122"/>
                <a:sym typeface="Symbol" pitchFamily="2" charset="2"/>
              </a:rPr>
              <a:t></a:t>
            </a:r>
            <a:r>
              <a:rPr lang="en-US" altLang="zh-CN" sz="2800" b="1">
                <a:solidFill>
                  <a:srgbClr val="FFFFFF"/>
                </a:solidFill>
              </a:rPr>
              <a:t>[0</a:t>
            </a:r>
            <a:r>
              <a:rPr lang="zh-CN" altLang="en-US" sz="2800" b="1">
                <a:solidFill>
                  <a:srgbClr val="FFFFFF"/>
                </a:solidFill>
              </a:rPr>
              <a:t>，</a:t>
            </a:r>
            <a:r>
              <a:rPr lang="en-US" altLang="zh-CN" sz="2800" b="1">
                <a:solidFill>
                  <a:srgbClr val="FFFFFF"/>
                </a:solidFill>
              </a:rPr>
              <a:t>n(n-1)/2] </a:t>
            </a:r>
            <a:r>
              <a:rPr lang="zh-CN" altLang="en-US" sz="2800" b="1">
                <a:solidFill>
                  <a:srgbClr val="FFFFFF"/>
                </a:solidFill>
              </a:rPr>
              <a:t>。具有</a:t>
            </a:r>
            <a:r>
              <a:rPr lang="en-US" altLang="zh-CN" sz="2800" b="1">
                <a:solidFill>
                  <a:srgbClr val="FFFFFF"/>
                </a:solidFill>
              </a:rPr>
              <a:t>n(n-1)/2</a:t>
            </a:r>
            <a:r>
              <a:rPr lang="zh-CN" altLang="en-US" sz="2800" b="1">
                <a:solidFill>
                  <a:srgbClr val="FFFFFF"/>
                </a:solidFill>
              </a:rPr>
              <a:t>条边的无向图称为完全无向图。</a:t>
            </a:r>
          </a:p>
          <a:p>
            <a:pPr eaLnBrk="1" fontAlgn="base" hangingPunct="1">
              <a:lnSpc>
                <a:spcPct val="110000"/>
              </a:lnSpc>
              <a:spcBef>
                <a:spcPct val="20000"/>
              </a:spcBef>
              <a:spcAft>
                <a:spcPct val="0"/>
              </a:spcAft>
            </a:pPr>
            <a:r>
              <a:rPr lang="zh-CN" altLang="en-US" sz="2800" b="1">
                <a:solidFill>
                  <a:srgbClr val="FFFFFF"/>
                </a:solidFill>
              </a:rPr>
              <a:t>完全无向图另外的定义是：</a:t>
            </a:r>
          </a:p>
          <a:p>
            <a:pPr eaLnBrk="1" fontAlgn="base" hangingPunct="1">
              <a:lnSpc>
                <a:spcPct val="110000"/>
              </a:lnSpc>
              <a:spcBef>
                <a:spcPct val="20000"/>
              </a:spcBef>
              <a:spcAft>
                <a:spcPct val="0"/>
              </a:spcAft>
            </a:pPr>
            <a:r>
              <a:rPr lang="zh-CN" altLang="en-US" sz="2800" b="1">
                <a:solidFill>
                  <a:srgbClr val="FFFFFF"/>
                </a:solidFill>
              </a:rPr>
              <a:t>        对于无向图</a:t>
            </a:r>
            <a:r>
              <a:rPr lang="en-US" altLang="zh-CN" sz="2800" b="1">
                <a:solidFill>
                  <a:srgbClr val="FFFFFF"/>
                </a:solidFill>
              </a:rPr>
              <a:t>G=(V</a:t>
            </a:r>
            <a:r>
              <a:rPr lang="zh-CN" altLang="en-US" sz="2800" b="1">
                <a:solidFill>
                  <a:srgbClr val="FFFFFF"/>
                </a:solidFill>
              </a:rPr>
              <a:t>，</a:t>
            </a:r>
            <a:r>
              <a:rPr lang="en-US" altLang="zh-CN" sz="2800" b="1">
                <a:solidFill>
                  <a:srgbClr val="FFFFFF"/>
                </a:solidFill>
              </a:rPr>
              <a:t>E)</a:t>
            </a:r>
            <a:r>
              <a:rPr lang="zh-CN" altLang="en-US" sz="2800" b="1">
                <a:solidFill>
                  <a:srgbClr val="FFFFFF"/>
                </a:solidFill>
              </a:rPr>
              <a:t>，若</a:t>
            </a:r>
            <a:r>
              <a:rPr lang="zh-CN" altLang="en-US" sz="2800" b="1">
                <a:solidFill>
                  <a:srgbClr val="FFFFFF"/>
                </a:solidFill>
                <a:sym typeface="Symbol" pitchFamily="2" charset="2"/>
              </a:rPr>
              <a:t></a:t>
            </a:r>
            <a:r>
              <a:rPr lang="en-US" altLang="zh-CN" sz="2800" b="1">
                <a:solidFill>
                  <a:srgbClr val="FFFFFF"/>
                </a:solidFill>
              </a:rPr>
              <a:t>v</a:t>
            </a:r>
            <a:r>
              <a:rPr lang="en-US" altLang="zh-CN" sz="2800" b="1" baseline="-20000">
                <a:solidFill>
                  <a:srgbClr val="FFFFFF"/>
                </a:solidFill>
              </a:rPr>
              <a:t>i</a:t>
            </a:r>
            <a:r>
              <a:rPr lang="zh-CN" altLang="en-US" sz="2800" b="1">
                <a:solidFill>
                  <a:srgbClr val="FFFFFF"/>
                </a:solidFill>
              </a:rPr>
              <a:t>，</a:t>
            </a:r>
            <a:r>
              <a:rPr lang="en-US" altLang="zh-CN" sz="2800" b="1">
                <a:solidFill>
                  <a:srgbClr val="FFFFFF"/>
                </a:solidFill>
              </a:rPr>
              <a:t>v</a:t>
            </a:r>
            <a:r>
              <a:rPr lang="en-US" altLang="zh-CN" sz="2800" b="1" baseline="-20000">
                <a:solidFill>
                  <a:srgbClr val="FFFFFF"/>
                </a:solidFill>
              </a:rPr>
              <a:t>j</a:t>
            </a:r>
            <a:r>
              <a:rPr lang="en-US" altLang="zh-CN" sz="2800" b="1">
                <a:solidFill>
                  <a:srgbClr val="FFFFFF"/>
                </a:solidFill>
              </a:rPr>
              <a:t> </a:t>
            </a:r>
            <a:r>
              <a:rPr lang="en-US" altLang="zh-CN" sz="2800" b="1">
                <a:solidFill>
                  <a:srgbClr val="FFFFFF"/>
                </a:solidFill>
                <a:sym typeface="Symbol" pitchFamily="2" charset="2"/>
              </a:rPr>
              <a:t></a:t>
            </a:r>
            <a:r>
              <a:rPr lang="en-US" altLang="zh-CN" sz="2800" b="1">
                <a:solidFill>
                  <a:srgbClr val="FFFFFF"/>
                </a:solidFill>
              </a:rPr>
              <a:t>V </a:t>
            </a:r>
            <a:r>
              <a:rPr lang="zh-CN" altLang="en-US" sz="2800" b="1">
                <a:solidFill>
                  <a:srgbClr val="FFFFFF"/>
                </a:solidFill>
              </a:rPr>
              <a:t>，当</a:t>
            </a:r>
            <a:r>
              <a:rPr lang="en-US" altLang="zh-CN" sz="2800" b="1">
                <a:solidFill>
                  <a:srgbClr val="FFFFFF"/>
                </a:solidFill>
              </a:rPr>
              <a:t>v</a:t>
            </a:r>
            <a:r>
              <a:rPr lang="en-US" altLang="zh-CN" sz="2800" b="1" baseline="-20000">
                <a:solidFill>
                  <a:srgbClr val="FFFFFF"/>
                </a:solidFill>
              </a:rPr>
              <a:t>i</a:t>
            </a:r>
            <a:r>
              <a:rPr lang="en-US" altLang="zh-CN" sz="2800" b="1">
                <a:solidFill>
                  <a:srgbClr val="FFFFFF"/>
                </a:solidFill>
              </a:rPr>
              <a:t>≠v</a:t>
            </a:r>
            <a:r>
              <a:rPr lang="en-US" altLang="zh-CN" sz="2800" b="1" baseline="-20000">
                <a:solidFill>
                  <a:srgbClr val="FFFFFF"/>
                </a:solidFill>
              </a:rPr>
              <a:t>j</a:t>
            </a:r>
            <a:r>
              <a:rPr lang="zh-CN" altLang="en-US" sz="2800" b="1">
                <a:solidFill>
                  <a:srgbClr val="FFFFFF"/>
                </a:solidFill>
              </a:rPr>
              <a:t>时，有</a:t>
            </a:r>
            <a:r>
              <a:rPr lang="en-US" altLang="zh-CN" sz="2800" b="1">
                <a:solidFill>
                  <a:srgbClr val="FFFFFF"/>
                </a:solidFill>
              </a:rPr>
              <a:t>(v</a:t>
            </a:r>
            <a:r>
              <a:rPr lang="en-US" altLang="zh-CN" sz="2800" b="1" baseline="-20000">
                <a:solidFill>
                  <a:srgbClr val="FFFFFF"/>
                </a:solidFill>
              </a:rPr>
              <a:t>i</a:t>
            </a:r>
            <a:r>
              <a:rPr lang="en-US" altLang="zh-CN" sz="2800" b="1">
                <a:solidFill>
                  <a:srgbClr val="FFFFFF"/>
                </a:solidFill>
              </a:rPr>
              <a:t> ,v</a:t>
            </a:r>
            <a:r>
              <a:rPr lang="en-US" altLang="zh-CN" sz="2800" b="1" baseline="-20000">
                <a:solidFill>
                  <a:srgbClr val="FFFFFF"/>
                </a:solidFill>
              </a:rPr>
              <a:t>j</a:t>
            </a:r>
            <a:r>
              <a:rPr lang="en-US" altLang="zh-CN" sz="2800" b="1">
                <a:solidFill>
                  <a:srgbClr val="FFFFFF"/>
                </a:solidFill>
              </a:rPr>
              <a:t>)</a:t>
            </a:r>
            <a:r>
              <a:rPr lang="en-US" altLang="zh-CN" sz="2800" b="1">
                <a:solidFill>
                  <a:srgbClr val="FFFFFF"/>
                </a:solidFill>
                <a:sym typeface="Symbol" pitchFamily="2" charset="2"/>
              </a:rPr>
              <a:t></a:t>
            </a:r>
            <a:r>
              <a:rPr lang="en-US" altLang="zh-CN" sz="2800" b="1">
                <a:solidFill>
                  <a:srgbClr val="FFFFFF"/>
                </a:solidFill>
              </a:rPr>
              <a:t>E</a:t>
            </a:r>
            <a:r>
              <a:rPr lang="zh-CN" altLang="en-US" sz="2800" b="1">
                <a:solidFill>
                  <a:srgbClr val="FFFFFF"/>
                </a:solidFill>
              </a:rPr>
              <a:t>，即</a:t>
            </a:r>
            <a:r>
              <a:rPr lang="zh-CN" altLang="en-US" sz="2800" b="1">
                <a:solidFill>
                  <a:srgbClr val="00FFFF"/>
                </a:solidFill>
              </a:rPr>
              <a:t>图中任意两个不同的顶点间都有一条无向边</a:t>
            </a:r>
            <a:r>
              <a:rPr lang="zh-CN" altLang="en-US" sz="2800" b="1">
                <a:solidFill>
                  <a:srgbClr val="FFFFFF"/>
                </a:solidFill>
              </a:rPr>
              <a:t>，这样的无向图称为</a:t>
            </a:r>
            <a:r>
              <a:rPr lang="zh-CN" altLang="en-US" sz="2800" b="1">
                <a:solidFill>
                  <a:srgbClr val="FFFF00"/>
                </a:solidFill>
              </a:rPr>
              <a:t>完全无向图</a:t>
            </a:r>
            <a:r>
              <a:rPr lang="zh-CN" altLang="en-US" sz="2800" b="1">
                <a:solidFill>
                  <a:srgbClr val="FFFFFF"/>
                </a:solidFill>
              </a:rPr>
              <a:t>。</a:t>
            </a:r>
          </a:p>
        </p:txBody>
      </p:sp>
      <p:grpSp>
        <p:nvGrpSpPr>
          <p:cNvPr id="531459" name="Group 3">
            <a:extLst>
              <a:ext uri="{FF2B5EF4-FFF2-40B4-BE49-F238E27FC236}">
                <a16:creationId xmlns:a16="http://schemas.microsoft.com/office/drawing/2014/main" id="{984E44C6-1EFB-6B48-8754-3B37C011BC4E}"/>
              </a:ext>
            </a:extLst>
          </p:cNvPr>
          <p:cNvGrpSpPr>
            <a:grpSpLocks/>
          </p:cNvGrpSpPr>
          <p:nvPr/>
        </p:nvGrpSpPr>
        <p:grpSpPr bwMode="auto">
          <a:xfrm>
            <a:off x="3013075" y="188914"/>
            <a:ext cx="4451350" cy="2016125"/>
            <a:chOff x="370" y="117"/>
            <a:chExt cx="2804" cy="1270"/>
          </a:xfrm>
        </p:grpSpPr>
        <p:grpSp>
          <p:nvGrpSpPr>
            <p:cNvPr id="531460" name="Group 4">
              <a:extLst>
                <a:ext uri="{FF2B5EF4-FFF2-40B4-BE49-F238E27FC236}">
                  <a16:creationId xmlns:a16="http://schemas.microsoft.com/office/drawing/2014/main" id="{EE99B065-34EC-924C-8CAE-02F5E319344D}"/>
                </a:ext>
              </a:extLst>
            </p:cNvPr>
            <p:cNvGrpSpPr>
              <a:grpSpLocks/>
            </p:cNvGrpSpPr>
            <p:nvPr/>
          </p:nvGrpSpPr>
          <p:grpSpPr bwMode="auto">
            <a:xfrm>
              <a:off x="2109" y="119"/>
              <a:ext cx="1065" cy="952"/>
              <a:chOff x="2109" y="119"/>
              <a:chExt cx="1065" cy="952"/>
            </a:xfrm>
          </p:grpSpPr>
          <p:grpSp>
            <p:nvGrpSpPr>
              <p:cNvPr id="531461" name="Group 5">
                <a:extLst>
                  <a:ext uri="{FF2B5EF4-FFF2-40B4-BE49-F238E27FC236}">
                    <a16:creationId xmlns:a16="http://schemas.microsoft.com/office/drawing/2014/main" id="{4452B54D-C756-384D-91BE-0104DBD728B5}"/>
                  </a:ext>
                </a:extLst>
              </p:cNvPr>
              <p:cNvGrpSpPr>
                <a:grpSpLocks/>
              </p:cNvGrpSpPr>
              <p:nvPr/>
            </p:nvGrpSpPr>
            <p:grpSpPr bwMode="auto">
              <a:xfrm>
                <a:off x="2205" y="119"/>
                <a:ext cx="816" cy="680"/>
                <a:chOff x="2679" y="3216"/>
                <a:chExt cx="826" cy="699"/>
              </a:xfrm>
            </p:grpSpPr>
            <p:sp>
              <p:nvSpPr>
                <p:cNvPr id="531462" name="Oval 6">
                  <a:extLst>
                    <a:ext uri="{FF2B5EF4-FFF2-40B4-BE49-F238E27FC236}">
                      <a16:creationId xmlns:a16="http://schemas.microsoft.com/office/drawing/2014/main" id="{04AC18E3-6FFA-D94A-AE84-CE6C9D04756D}"/>
                    </a:ext>
                  </a:extLst>
                </p:cNvPr>
                <p:cNvSpPr>
                  <a:spLocks noChangeArrowheads="1"/>
                </p:cNvSpPr>
                <p:nvPr/>
              </p:nvSpPr>
              <p:spPr bwMode="auto">
                <a:xfrm>
                  <a:off x="2679" y="321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31463" name="Oval 7">
                  <a:extLst>
                    <a:ext uri="{FF2B5EF4-FFF2-40B4-BE49-F238E27FC236}">
                      <a16:creationId xmlns:a16="http://schemas.microsoft.com/office/drawing/2014/main" id="{4348918A-6B73-8242-9A32-369459245833}"/>
                    </a:ext>
                  </a:extLst>
                </p:cNvPr>
                <p:cNvSpPr>
                  <a:spLocks noChangeArrowheads="1"/>
                </p:cNvSpPr>
                <p:nvPr/>
              </p:nvSpPr>
              <p:spPr bwMode="auto">
                <a:xfrm>
                  <a:off x="2696" y="3688"/>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31464" name="Oval 8">
                  <a:extLst>
                    <a:ext uri="{FF2B5EF4-FFF2-40B4-BE49-F238E27FC236}">
                      <a16:creationId xmlns:a16="http://schemas.microsoft.com/office/drawing/2014/main" id="{631EB336-7E4D-D243-AB8B-5E9728DA30F2}"/>
                    </a:ext>
                  </a:extLst>
                </p:cNvPr>
                <p:cNvSpPr>
                  <a:spLocks noChangeArrowheads="1"/>
                </p:cNvSpPr>
                <p:nvPr/>
              </p:nvSpPr>
              <p:spPr bwMode="auto">
                <a:xfrm>
                  <a:off x="3256" y="3680"/>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31465" name="Oval 9">
                  <a:extLst>
                    <a:ext uri="{FF2B5EF4-FFF2-40B4-BE49-F238E27FC236}">
                      <a16:creationId xmlns:a16="http://schemas.microsoft.com/office/drawing/2014/main" id="{BA050BBD-1C6C-0944-A9F8-12722A7FEC26}"/>
                    </a:ext>
                  </a:extLst>
                </p:cNvPr>
                <p:cNvSpPr>
                  <a:spLocks noChangeArrowheads="1"/>
                </p:cNvSpPr>
                <p:nvPr/>
              </p:nvSpPr>
              <p:spPr bwMode="auto">
                <a:xfrm>
                  <a:off x="3246" y="3216"/>
                  <a:ext cx="249"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31466" name="Line 10">
                  <a:extLst>
                    <a:ext uri="{FF2B5EF4-FFF2-40B4-BE49-F238E27FC236}">
                      <a16:creationId xmlns:a16="http://schemas.microsoft.com/office/drawing/2014/main" id="{966A82A5-BD4F-D34E-B1BD-1C9913767664}"/>
                    </a:ext>
                  </a:extLst>
                </p:cNvPr>
                <p:cNvSpPr>
                  <a:spLocks noChangeShapeType="1"/>
                </p:cNvSpPr>
                <p:nvPr/>
              </p:nvSpPr>
              <p:spPr bwMode="auto">
                <a:xfrm>
                  <a:off x="2816" y="3448"/>
                  <a:ext cx="0" cy="24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67" name="Line 11">
                  <a:extLst>
                    <a:ext uri="{FF2B5EF4-FFF2-40B4-BE49-F238E27FC236}">
                      <a16:creationId xmlns:a16="http://schemas.microsoft.com/office/drawing/2014/main" id="{004F5C46-0AA2-8743-8980-6151C6A4DAE8}"/>
                    </a:ext>
                  </a:extLst>
                </p:cNvPr>
                <p:cNvSpPr>
                  <a:spLocks noChangeShapeType="1"/>
                </p:cNvSpPr>
                <p:nvPr/>
              </p:nvSpPr>
              <p:spPr bwMode="auto">
                <a:xfrm>
                  <a:off x="3376" y="3440"/>
                  <a:ext cx="0" cy="24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68" name="Line 12">
                  <a:extLst>
                    <a:ext uri="{FF2B5EF4-FFF2-40B4-BE49-F238E27FC236}">
                      <a16:creationId xmlns:a16="http://schemas.microsoft.com/office/drawing/2014/main" id="{8256F24F-D8BA-3F43-8B78-C61931FE060A}"/>
                    </a:ext>
                  </a:extLst>
                </p:cNvPr>
                <p:cNvSpPr>
                  <a:spLocks noChangeShapeType="1"/>
                </p:cNvSpPr>
                <p:nvPr/>
              </p:nvSpPr>
              <p:spPr bwMode="auto">
                <a:xfrm>
                  <a:off x="2896" y="3392"/>
                  <a:ext cx="384"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69" name="Line 13">
                  <a:extLst>
                    <a:ext uri="{FF2B5EF4-FFF2-40B4-BE49-F238E27FC236}">
                      <a16:creationId xmlns:a16="http://schemas.microsoft.com/office/drawing/2014/main" id="{5CA8A976-C024-694F-8541-ED3751DC08F8}"/>
                    </a:ext>
                  </a:extLst>
                </p:cNvPr>
                <p:cNvSpPr>
                  <a:spLocks noChangeShapeType="1"/>
                </p:cNvSpPr>
                <p:nvPr/>
              </p:nvSpPr>
              <p:spPr bwMode="auto">
                <a:xfrm>
                  <a:off x="2928" y="3312"/>
                  <a:ext cx="31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70" name="Line 14">
                  <a:extLst>
                    <a:ext uri="{FF2B5EF4-FFF2-40B4-BE49-F238E27FC236}">
                      <a16:creationId xmlns:a16="http://schemas.microsoft.com/office/drawing/2014/main" id="{26F369DA-83F4-674C-9507-682129F06360}"/>
                    </a:ext>
                  </a:extLst>
                </p:cNvPr>
                <p:cNvSpPr>
                  <a:spLocks noChangeShapeType="1"/>
                </p:cNvSpPr>
                <p:nvPr/>
              </p:nvSpPr>
              <p:spPr bwMode="auto">
                <a:xfrm>
                  <a:off x="2944" y="3808"/>
                  <a:ext cx="31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71" name="Line 15">
                  <a:extLst>
                    <a:ext uri="{FF2B5EF4-FFF2-40B4-BE49-F238E27FC236}">
                      <a16:creationId xmlns:a16="http://schemas.microsoft.com/office/drawing/2014/main" id="{74C31D44-5368-E749-9261-0591D9F2AF11}"/>
                    </a:ext>
                  </a:extLst>
                </p:cNvPr>
                <p:cNvSpPr>
                  <a:spLocks noChangeShapeType="1"/>
                </p:cNvSpPr>
                <p:nvPr/>
              </p:nvSpPr>
              <p:spPr bwMode="auto">
                <a:xfrm flipV="1">
                  <a:off x="2936" y="3400"/>
                  <a:ext cx="34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31472" name="Rectangle 16">
                <a:extLst>
                  <a:ext uri="{FF2B5EF4-FFF2-40B4-BE49-F238E27FC236}">
                    <a16:creationId xmlns:a16="http://schemas.microsoft.com/office/drawing/2014/main" id="{E51196CD-0B58-8E42-9257-43022A21C30C}"/>
                  </a:ext>
                </a:extLst>
              </p:cNvPr>
              <p:cNvSpPr>
                <a:spLocks noChangeArrowheads="1"/>
              </p:cNvSpPr>
              <p:nvPr/>
            </p:nvSpPr>
            <p:spPr bwMode="auto">
              <a:xfrm>
                <a:off x="2109" y="867"/>
                <a:ext cx="10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无向图</a:t>
                </a:r>
                <a:r>
                  <a:rPr kumimoji="1" lang="en-US" altLang="zh-CN" sz="2000" b="1">
                    <a:solidFill>
                      <a:srgbClr val="FFFFFF"/>
                    </a:solidFill>
                    <a:latin typeface="Times New Roman" panose="02020603050405020304" pitchFamily="18" charset="0"/>
                    <a:ea typeface="宋体" panose="02010600030101010101" pitchFamily="2" charset="-122"/>
                  </a:rPr>
                  <a:t>G2</a:t>
                </a:r>
                <a:r>
                  <a:rPr kumimoji="1" lang="en-US" altLang="zh-CN" sz="2000">
                    <a:solidFill>
                      <a:srgbClr val="FFFFFF"/>
                    </a:solidFill>
                    <a:latin typeface="Times New Roman" panose="02020603050405020304" pitchFamily="18" charset="0"/>
                    <a:ea typeface="宋体" panose="02010600030101010101" pitchFamily="2" charset="-122"/>
                  </a:rPr>
                  <a:t> </a:t>
                </a:r>
              </a:p>
            </p:txBody>
          </p:sp>
        </p:grpSp>
        <p:sp>
          <p:nvSpPr>
            <p:cNvPr id="531473" name="Rectangle 17">
              <a:extLst>
                <a:ext uri="{FF2B5EF4-FFF2-40B4-BE49-F238E27FC236}">
                  <a16:creationId xmlns:a16="http://schemas.microsoft.com/office/drawing/2014/main" id="{93C173A3-0CAC-B64D-B871-EBD419EF4A6E}"/>
                </a:ext>
              </a:extLst>
            </p:cNvPr>
            <p:cNvSpPr>
              <a:spLocks noChangeArrowheads="1"/>
            </p:cNvSpPr>
            <p:nvPr/>
          </p:nvSpPr>
          <p:spPr bwMode="auto">
            <a:xfrm>
              <a:off x="1429" y="1183"/>
              <a:ext cx="117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  </a:t>
              </a:r>
              <a:r>
                <a:rPr kumimoji="1" lang="zh-CN" altLang="en-US" sz="2000" b="1">
                  <a:solidFill>
                    <a:srgbClr val="FFFFFF"/>
                  </a:solidFill>
                  <a:latin typeface="Times New Roman" panose="02020603050405020304" pitchFamily="18" charset="0"/>
                  <a:ea typeface="宋体" panose="02010600030101010101" pitchFamily="2" charset="-122"/>
                </a:rPr>
                <a:t>图的示例</a:t>
              </a:r>
            </a:p>
          </p:txBody>
        </p:sp>
        <p:grpSp>
          <p:nvGrpSpPr>
            <p:cNvPr id="531474" name="Group 18">
              <a:extLst>
                <a:ext uri="{FF2B5EF4-FFF2-40B4-BE49-F238E27FC236}">
                  <a16:creationId xmlns:a16="http://schemas.microsoft.com/office/drawing/2014/main" id="{5C7D2F7D-343D-BC42-9694-3346CC808E36}"/>
                </a:ext>
              </a:extLst>
            </p:cNvPr>
            <p:cNvGrpSpPr>
              <a:grpSpLocks/>
            </p:cNvGrpSpPr>
            <p:nvPr/>
          </p:nvGrpSpPr>
          <p:grpSpPr bwMode="auto">
            <a:xfrm>
              <a:off x="370" y="117"/>
              <a:ext cx="1104" cy="1022"/>
              <a:chOff x="370" y="117"/>
              <a:chExt cx="1104" cy="1022"/>
            </a:xfrm>
          </p:grpSpPr>
          <p:sp>
            <p:nvSpPr>
              <p:cNvPr id="531475" name="Rectangle 19">
                <a:extLst>
                  <a:ext uri="{FF2B5EF4-FFF2-40B4-BE49-F238E27FC236}">
                    <a16:creationId xmlns:a16="http://schemas.microsoft.com/office/drawing/2014/main" id="{E7ABF311-DA93-2B42-8F98-8C9ED3E9D370}"/>
                  </a:ext>
                </a:extLst>
              </p:cNvPr>
              <p:cNvSpPr>
                <a:spLocks noChangeArrowheads="1"/>
              </p:cNvSpPr>
              <p:nvPr/>
            </p:nvSpPr>
            <p:spPr bwMode="auto">
              <a:xfrm>
                <a:off x="376" y="935"/>
                <a:ext cx="10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有向图</a:t>
                </a:r>
                <a:r>
                  <a:rPr kumimoji="1" lang="en-US" altLang="zh-CN" sz="2000" b="1">
                    <a:solidFill>
                      <a:srgbClr val="FFFFFF"/>
                    </a:solidFill>
                    <a:latin typeface="Times New Roman" panose="02020603050405020304" pitchFamily="18" charset="0"/>
                    <a:ea typeface="宋体" panose="02010600030101010101" pitchFamily="2" charset="-122"/>
                  </a:rPr>
                  <a:t>G1</a:t>
                </a:r>
                <a:r>
                  <a:rPr kumimoji="1" lang="en-US" altLang="zh-CN" sz="2000">
                    <a:solidFill>
                      <a:srgbClr val="FFFFFF"/>
                    </a:solidFill>
                    <a:latin typeface="Times New Roman" panose="02020603050405020304" pitchFamily="18" charset="0"/>
                    <a:ea typeface="宋体" panose="02010600030101010101" pitchFamily="2" charset="-122"/>
                  </a:rPr>
                  <a:t> </a:t>
                </a:r>
              </a:p>
            </p:txBody>
          </p:sp>
          <p:grpSp>
            <p:nvGrpSpPr>
              <p:cNvPr id="531476" name="Group 20">
                <a:extLst>
                  <a:ext uri="{FF2B5EF4-FFF2-40B4-BE49-F238E27FC236}">
                    <a16:creationId xmlns:a16="http://schemas.microsoft.com/office/drawing/2014/main" id="{1967A916-AEF1-114D-BD74-8FDAA892BF83}"/>
                  </a:ext>
                </a:extLst>
              </p:cNvPr>
              <p:cNvGrpSpPr>
                <a:grpSpLocks/>
              </p:cNvGrpSpPr>
              <p:nvPr/>
            </p:nvGrpSpPr>
            <p:grpSpPr bwMode="auto">
              <a:xfrm>
                <a:off x="370" y="117"/>
                <a:ext cx="1104" cy="773"/>
                <a:chOff x="4287" y="1759"/>
                <a:chExt cx="1104" cy="773"/>
              </a:xfrm>
            </p:grpSpPr>
            <p:sp>
              <p:nvSpPr>
                <p:cNvPr id="531477" name="Oval 21">
                  <a:extLst>
                    <a:ext uri="{FF2B5EF4-FFF2-40B4-BE49-F238E27FC236}">
                      <a16:creationId xmlns:a16="http://schemas.microsoft.com/office/drawing/2014/main" id="{90EDABA8-A80E-4646-BF5C-55369CCBFC8B}"/>
                    </a:ext>
                  </a:extLst>
                </p:cNvPr>
                <p:cNvSpPr>
                  <a:spLocks noChangeArrowheads="1"/>
                </p:cNvSpPr>
                <p:nvPr/>
              </p:nvSpPr>
              <p:spPr bwMode="auto">
                <a:xfrm>
                  <a:off x="4288" y="1759"/>
                  <a:ext cx="247" cy="22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531478" name="Oval 22">
                  <a:extLst>
                    <a:ext uri="{FF2B5EF4-FFF2-40B4-BE49-F238E27FC236}">
                      <a16:creationId xmlns:a16="http://schemas.microsoft.com/office/drawing/2014/main" id="{888BAB50-9159-284B-B080-55BACEDC5C09}"/>
                    </a:ext>
                  </a:extLst>
                </p:cNvPr>
                <p:cNvSpPr>
                  <a:spLocks noChangeArrowheads="1"/>
                </p:cNvSpPr>
                <p:nvPr/>
              </p:nvSpPr>
              <p:spPr bwMode="auto">
                <a:xfrm>
                  <a:off x="4287" y="2306"/>
                  <a:ext cx="247" cy="22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531479" name="Oval 23">
                  <a:extLst>
                    <a:ext uri="{FF2B5EF4-FFF2-40B4-BE49-F238E27FC236}">
                      <a16:creationId xmlns:a16="http://schemas.microsoft.com/office/drawing/2014/main" id="{8D66A25B-225B-464B-BC79-12D2DDF5E47B}"/>
                    </a:ext>
                  </a:extLst>
                </p:cNvPr>
                <p:cNvSpPr>
                  <a:spLocks noChangeArrowheads="1"/>
                </p:cNvSpPr>
                <p:nvPr/>
              </p:nvSpPr>
              <p:spPr bwMode="auto">
                <a:xfrm>
                  <a:off x="5145" y="1767"/>
                  <a:ext cx="246" cy="22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531480" name="Oval 24">
                  <a:extLst>
                    <a:ext uri="{FF2B5EF4-FFF2-40B4-BE49-F238E27FC236}">
                      <a16:creationId xmlns:a16="http://schemas.microsoft.com/office/drawing/2014/main" id="{977A533B-D535-4C43-ACEF-88D5D5B8CCE3}"/>
                    </a:ext>
                  </a:extLst>
                </p:cNvPr>
                <p:cNvSpPr>
                  <a:spLocks noChangeArrowheads="1"/>
                </p:cNvSpPr>
                <p:nvPr/>
              </p:nvSpPr>
              <p:spPr bwMode="auto">
                <a:xfrm>
                  <a:off x="5129" y="2301"/>
                  <a:ext cx="247" cy="22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531481" name="Oval 25">
                  <a:extLst>
                    <a:ext uri="{FF2B5EF4-FFF2-40B4-BE49-F238E27FC236}">
                      <a16:creationId xmlns:a16="http://schemas.microsoft.com/office/drawing/2014/main" id="{DBB73A74-7B59-BA4C-8649-170F28BF56F1}"/>
                    </a:ext>
                  </a:extLst>
                </p:cNvPr>
                <p:cNvSpPr>
                  <a:spLocks noChangeArrowheads="1"/>
                </p:cNvSpPr>
                <p:nvPr/>
              </p:nvSpPr>
              <p:spPr bwMode="auto">
                <a:xfrm>
                  <a:off x="4716" y="2059"/>
                  <a:ext cx="247" cy="22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531482" name="Line 26">
                  <a:extLst>
                    <a:ext uri="{FF2B5EF4-FFF2-40B4-BE49-F238E27FC236}">
                      <a16:creationId xmlns:a16="http://schemas.microsoft.com/office/drawing/2014/main" id="{5D7D8FE5-5E73-E044-BDA8-E8551884A773}"/>
                    </a:ext>
                  </a:extLst>
                </p:cNvPr>
                <p:cNvSpPr>
                  <a:spLocks noChangeShapeType="1"/>
                </p:cNvSpPr>
                <p:nvPr/>
              </p:nvSpPr>
              <p:spPr bwMode="auto">
                <a:xfrm>
                  <a:off x="4399" y="1990"/>
                  <a:ext cx="0" cy="31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83" name="Line 27">
                  <a:extLst>
                    <a:ext uri="{FF2B5EF4-FFF2-40B4-BE49-F238E27FC236}">
                      <a16:creationId xmlns:a16="http://schemas.microsoft.com/office/drawing/2014/main" id="{5E26E5D7-3D90-B24B-95ED-99F1D193EFB7}"/>
                    </a:ext>
                  </a:extLst>
                </p:cNvPr>
                <p:cNvSpPr>
                  <a:spLocks noChangeShapeType="1"/>
                </p:cNvSpPr>
                <p:nvPr/>
              </p:nvSpPr>
              <p:spPr bwMode="auto">
                <a:xfrm>
                  <a:off x="5256" y="1990"/>
                  <a:ext cx="0" cy="316"/>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84" name="Line 28">
                  <a:extLst>
                    <a:ext uri="{FF2B5EF4-FFF2-40B4-BE49-F238E27FC236}">
                      <a16:creationId xmlns:a16="http://schemas.microsoft.com/office/drawing/2014/main" id="{F7A67D5F-2887-9142-8A97-D806DF225133}"/>
                    </a:ext>
                  </a:extLst>
                </p:cNvPr>
                <p:cNvSpPr>
                  <a:spLocks noChangeShapeType="1"/>
                </p:cNvSpPr>
                <p:nvPr/>
              </p:nvSpPr>
              <p:spPr bwMode="auto">
                <a:xfrm>
                  <a:off x="4526" y="1863"/>
                  <a:ext cx="619"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85" name="Line 29">
                  <a:extLst>
                    <a:ext uri="{FF2B5EF4-FFF2-40B4-BE49-F238E27FC236}">
                      <a16:creationId xmlns:a16="http://schemas.microsoft.com/office/drawing/2014/main" id="{246F78E8-198E-BD45-A5E6-7EB9D29C063C}"/>
                    </a:ext>
                  </a:extLst>
                </p:cNvPr>
                <p:cNvSpPr>
                  <a:spLocks noChangeShapeType="1"/>
                </p:cNvSpPr>
                <p:nvPr/>
              </p:nvSpPr>
              <p:spPr bwMode="auto">
                <a:xfrm>
                  <a:off x="4494" y="1951"/>
                  <a:ext cx="247" cy="15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86" name="Line 30">
                  <a:extLst>
                    <a:ext uri="{FF2B5EF4-FFF2-40B4-BE49-F238E27FC236}">
                      <a16:creationId xmlns:a16="http://schemas.microsoft.com/office/drawing/2014/main" id="{3C6703E5-F20A-FB48-85A7-151B22AF9775}"/>
                    </a:ext>
                  </a:extLst>
                </p:cNvPr>
                <p:cNvSpPr>
                  <a:spLocks noChangeShapeType="1"/>
                </p:cNvSpPr>
                <p:nvPr/>
              </p:nvSpPr>
              <p:spPr bwMode="auto">
                <a:xfrm>
                  <a:off x="4542" y="2429"/>
                  <a:ext cx="58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87" name="Line 31">
                  <a:extLst>
                    <a:ext uri="{FF2B5EF4-FFF2-40B4-BE49-F238E27FC236}">
                      <a16:creationId xmlns:a16="http://schemas.microsoft.com/office/drawing/2014/main" id="{0F4494C1-8E65-A449-96A9-456B34A139BD}"/>
                    </a:ext>
                  </a:extLst>
                </p:cNvPr>
                <p:cNvSpPr>
                  <a:spLocks noChangeShapeType="1"/>
                </p:cNvSpPr>
                <p:nvPr/>
              </p:nvSpPr>
              <p:spPr bwMode="auto">
                <a:xfrm>
                  <a:off x="4946" y="2221"/>
                  <a:ext cx="225" cy="11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88" name="Line 32">
                  <a:extLst>
                    <a:ext uri="{FF2B5EF4-FFF2-40B4-BE49-F238E27FC236}">
                      <a16:creationId xmlns:a16="http://schemas.microsoft.com/office/drawing/2014/main" id="{18892F93-4561-6F43-BF9C-8AA264478A0E}"/>
                    </a:ext>
                  </a:extLst>
                </p:cNvPr>
                <p:cNvSpPr>
                  <a:spLocks noChangeShapeType="1"/>
                </p:cNvSpPr>
                <p:nvPr/>
              </p:nvSpPr>
              <p:spPr bwMode="auto">
                <a:xfrm flipV="1">
                  <a:off x="4512" y="2256"/>
                  <a:ext cx="240" cy="9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31489" name="Freeform 33">
                  <a:extLst>
                    <a:ext uri="{FF2B5EF4-FFF2-40B4-BE49-F238E27FC236}">
                      <a16:creationId xmlns:a16="http://schemas.microsoft.com/office/drawing/2014/main" id="{158B7C61-B6A6-DC4C-9214-C0D0ADBE98FA}"/>
                    </a:ext>
                  </a:extLst>
                </p:cNvPr>
                <p:cNvSpPr>
                  <a:spLocks/>
                </p:cNvSpPr>
                <p:nvPr/>
              </p:nvSpPr>
              <p:spPr bwMode="auto">
                <a:xfrm>
                  <a:off x="4520" y="1904"/>
                  <a:ext cx="720" cy="400"/>
                </a:xfrm>
                <a:custGeom>
                  <a:avLst/>
                  <a:gdLst>
                    <a:gd name="T0" fmla="*/ 720 w 720"/>
                    <a:gd name="T1" fmla="*/ 400 h 400"/>
                    <a:gd name="T2" fmla="*/ 384 w 720"/>
                    <a:gd name="T3" fmla="*/ 64 h 400"/>
                    <a:gd name="T4" fmla="*/ 0 w 720"/>
                    <a:gd name="T5" fmla="*/ 16 h 400"/>
                  </a:gdLst>
                  <a:ahLst/>
                  <a:cxnLst>
                    <a:cxn ang="0">
                      <a:pos x="T0" y="T1"/>
                    </a:cxn>
                    <a:cxn ang="0">
                      <a:pos x="T2" y="T3"/>
                    </a:cxn>
                    <a:cxn ang="0">
                      <a:pos x="T4" y="T5"/>
                    </a:cxn>
                  </a:cxnLst>
                  <a:rect l="0" t="0" r="r" b="b"/>
                  <a:pathLst>
                    <a:path w="720" h="400">
                      <a:moveTo>
                        <a:pt x="720" y="400"/>
                      </a:moveTo>
                      <a:cubicBezTo>
                        <a:pt x="612" y="264"/>
                        <a:pt x="504" y="128"/>
                        <a:pt x="384" y="64"/>
                      </a:cubicBezTo>
                      <a:cubicBezTo>
                        <a:pt x="264" y="0"/>
                        <a:pt x="64" y="24"/>
                        <a:pt x="0" y="16"/>
                      </a:cubicBezTo>
                    </a:path>
                  </a:pathLst>
                </a:custGeom>
                <a:noFill/>
                <a:ln w="1905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3163487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B858D308-8E58-E64F-A00B-BB1FCFC5E735}"/>
              </a:ext>
            </a:extLst>
          </p:cNvPr>
          <p:cNvSpPr>
            <a:spLocks noGrp="1" noChangeArrowheads="1"/>
          </p:cNvSpPr>
          <p:nvPr>
            <p:ph type="title"/>
          </p:nvPr>
        </p:nvSpPr>
        <p:spPr>
          <a:xfrm>
            <a:off x="2368550" y="222250"/>
            <a:ext cx="6248400" cy="685800"/>
          </a:xfrm>
        </p:spPr>
        <p:txBody>
          <a:bodyPr/>
          <a:lstStyle/>
          <a:p>
            <a:r>
              <a:rPr lang="en-US" altLang="zh-CN" b="1">
                <a:latin typeface="Times New Roman" panose="02020603050405020304" pitchFamily="18" charset="0"/>
              </a:rPr>
              <a:t>7.3.1  </a:t>
            </a:r>
            <a:r>
              <a:rPr lang="zh-CN" altLang="en-US" b="1">
                <a:latin typeface="楷体_GB2312" pitchFamily="49" charset="-122"/>
                <a:ea typeface="楷体_GB2312" pitchFamily="49" charset="-122"/>
              </a:rPr>
              <a:t>深度优先搜索算法</a:t>
            </a:r>
          </a:p>
        </p:txBody>
      </p:sp>
      <p:sp>
        <p:nvSpPr>
          <p:cNvPr id="586755" name="Rectangle 3">
            <a:extLst>
              <a:ext uri="{FF2B5EF4-FFF2-40B4-BE49-F238E27FC236}">
                <a16:creationId xmlns:a16="http://schemas.microsoft.com/office/drawing/2014/main" id="{CC4A7710-9A2F-D740-8A9E-B0FD749AEAA9}"/>
              </a:ext>
            </a:extLst>
          </p:cNvPr>
          <p:cNvSpPr>
            <a:spLocks noGrp="1" noChangeArrowheads="1"/>
          </p:cNvSpPr>
          <p:nvPr>
            <p:ph type="body" idx="1"/>
          </p:nvPr>
        </p:nvSpPr>
        <p:spPr>
          <a:xfrm>
            <a:off x="1676401" y="1111250"/>
            <a:ext cx="8812213" cy="5557838"/>
          </a:xfrm>
          <a:noFill/>
          <a:ln/>
        </p:spPr>
        <p:txBody>
          <a:bodyPr/>
          <a:lstStyle/>
          <a:p>
            <a:pPr marL="0" indent="0">
              <a:lnSpc>
                <a:spcPct val="110000"/>
              </a:lnSpc>
              <a:buNone/>
            </a:pPr>
            <a:r>
              <a:rPr lang="zh-CN" altLang="en-US" b="1">
                <a:solidFill>
                  <a:schemeClr val="folHlink"/>
                </a:solidFill>
                <a:latin typeface="宋体" panose="02010600030101010101" pitchFamily="2" charset="-122"/>
              </a:rPr>
              <a:t>   深度优先搜索</a:t>
            </a:r>
            <a:r>
              <a:rPr lang="en-US" altLang="zh-CN" b="1"/>
              <a:t>(</a:t>
            </a:r>
            <a:r>
              <a:rPr lang="en-US" altLang="zh-CN" b="1">
                <a:solidFill>
                  <a:schemeClr val="accent1"/>
                </a:solidFill>
              </a:rPr>
              <a:t>D</a:t>
            </a:r>
            <a:r>
              <a:rPr lang="en-US" altLang="zh-CN" b="1"/>
              <a:t>epth</a:t>
            </a:r>
            <a:r>
              <a:rPr lang="en-US" altLang="zh-CN" b="1">
                <a:solidFill>
                  <a:schemeClr val="accent1"/>
                </a:solidFill>
              </a:rPr>
              <a:t> F</a:t>
            </a:r>
            <a:r>
              <a:rPr lang="en-US" altLang="zh-CN" b="1"/>
              <a:t>irst </a:t>
            </a:r>
            <a:r>
              <a:rPr lang="en-US" altLang="zh-CN" b="1">
                <a:solidFill>
                  <a:schemeClr val="accent1"/>
                </a:solidFill>
              </a:rPr>
              <a:t>S</a:t>
            </a:r>
            <a:r>
              <a:rPr lang="en-US" altLang="zh-CN" b="1"/>
              <a:t>earch--</a:t>
            </a:r>
            <a:r>
              <a:rPr lang="en-US" altLang="zh-CN" b="1">
                <a:solidFill>
                  <a:schemeClr val="folHlink"/>
                </a:solidFill>
              </a:rPr>
              <a:t>DFS</a:t>
            </a:r>
            <a:r>
              <a:rPr lang="en-US" altLang="zh-CN" b="1"/>
              <a:t>)</a:t>
            </a:r>
            <a:r>
              <a:rPr lang="zh-CN" altLang="en-US" sz="2800" b="1"/>
              <a:t>遍历类似</a:t>
            </a:r>
            <a:r>
              <a:rPr lang="zh-CN" altLang="en-US" b="1">
                <a:solidFill>
                  <a:schemeClr val="folHlink"/>
                </a:solidFill>
              </a:rPr>
              <a:t>树的先序遍历</a:t>
            </a:r>
            <a:r>
              <a:rPr lang="zh-CN" altLang="en-US" sz="2800" b="1">
                <a:latin typeface="宋体" panose="02010600030101010101" pitchFamily="2" charset="-122"/>
              </a:rPr>
              <a:t>，是</a:t>
            </a:r>
            <a:r>
              <a:rPr lang="zh-CN" altLang="en-US" sz="2800" b="1"/>
              <a:t>树的先序遍历的推广</a:t>
            </a:r>
            <a:r>
              <a:rPr lang="zh-CN" altLang="en-US" sz="2800" b="1">
                <a:latin typeface="宋体" panose="02010600030101010101" pitchFamily="2" charset="-122"/>
              </a:rPr>
              <a:t>。</a:t>
            </a:r>
          </a:p>
          <a:p>
            <a:pPr marL="0" indent="0">
              <a:lnSpc>
                <a:spcPct val="110000"/>
              </a:lnSpc>
              <a:buNone/>
            </a:pPr>
            <a:r>
              <a:rPr lang="en-US" altLang="zh-CN" sz="3600" b="1">
                <a:solidFill>
                  <a:schemeClr val="tx2"/>
                </a:solidFill>
              </a:rPr>
              <a:t>1</a:t>
            </a:r>
            <a:r>
              <a:rPr lang="en-US" altLang="zh-CN" sz="3600" b="1">
                <a:solidFill>
                  <a:schemeClr val="tx2"/>
                </a:solidFill>
                <a:latin typeface="宋体" panose="02010600030101010101" pitchFamily="2" charset="-122"/>
              </a:rPr>
              <a:t> </a:t>
            </a:r>
            <a:r>
              <a:rPr lang="zh-CN" altLang="en-US" sz="3600" b="1">
                <a:solidFill>
                  <a:schemeClr val="tx2"/>
                </a:solidFill>
                <a:latin typeface="楷体_GB2312" pitchFamily="49" charset="-122"/>
                <a:ea typeface="楷体_GB2312" pitchFamily="49" charset="-122"/>
              </a:rPr>
              <a:t>算法思想</a:t>
            </a:r>
          </a:p>
          <a:p>
            <a:pPr marL="0" indent="0">
              <a:lnSpc>
                <a:spcPct val="110000"/>
              </a:lnSpc>
              <a:buNone/>
            </a:pPr>
            <a:r>
              <a:rPr lang="zh-CN" altLang="en-US" sz="2800" b="1">
                <a:latin typeface="宋体" panose="02010600030101010101" pitchFamily="2" charset="-122"/>
              </a:rPr>
              <a:t>设初始状态时图中的所有顶点未被访问，则：</a:t>
            </a:r>
          </a:p>
          <a:p>
            <a:pPr marL="533400" lvl="1" indent="0">
              <a:lnSpc>
                <a:spcPct val="110000"/>
              </a:lnSpc>
              <a:buNone/>
            </a:pPr>
            <a:r>
              <a:rPr lang="zh-CN" altLang="en-US" b="1">
                <a:latin typeface="宋体" panose="02010600030101010101" pitchFamily="2" charset="-122"/>
              </a:rPr>
              <a:t>⑴</a:t>
            </a:r>
            <a:r>
              <a:rPr lang="zh-CN" altLang="en-US" b="1"/>
              <a:t> </a:t>
            </a:r>
            <a:r>
              <a:rPr lang="zh-CN" altLang="en-US" b="1">
                <a:latin typeface="宋体" panose="02010600030101010101" pitchFamily="2" charset="-122"/>
              </a:rPr>
              <a:t>：</a:t>
            </a:r>
            <a:r>
              <a:rPr lang="zh-CN" altLang="en-US" b="1"/>
              <a:t>从图中某个顶点</a:t>
            </a:r>
            <a:r>
              <a:rPr lang="en-US" altLang="zh-CN" b="1"/>
              <a:t>v</a:t>
            </a:r>
            <a:r>
              <a:rPr lang="en-US" altLang="zh-CN" b="1" baseline="-18000"/>
              <a:t>i</a:t>
            </a:r>
            <a:r>
              <a:rPr lang="zh-CN" altLang="en-US" b="1"/>
              <a:t>出发</a:t>
            </a:r>
            <a:r>
              <a:rPr lang="zh-CN" altLang="en-US" b="1">
                <a:latin typeface="宋体" panose="02010600030101010101" pitchFamily="2" charset="-122"/>
              </a:rPr>
              <a:t>，访问</a:t>
            </a:r>
            <a:r>
              <a:rPr lang="en-US" altLang="zh-CN" b="1"/>
              <a:t>v</a:t>
            </a:r>
            <a:r>
              <a:rPr lang="en-US" altLang="zh-CN" b="1" baseline="-18000"/>
              <a:t>i</a:t>
            </a:r>
            <a:r>
              <a:rPr lang="zh-CN" altLang="en-US" b="1">
                <a:latin typeface="宋体" panose="02010600030101010101" pitchFamily="2" charset="-122"/>
              </a:rPr>
              <a:t>；然后找到</a:t>
            </a:r>
            <a:r>
              <a:rPr lang="en-US" altLang="zh-CN" b="1"/>
              <a:t>v</a:t>
            </a:r>
            <a:r>
              <a:rPr lang="en-US" altLang="zh-CN" b="1" baseline="-18000"/>
              <a:t>i</a:t>
            </a:r>
            <a:r>
              <a:rPr lang="zh-CN" altLang="en-US" b="1"/>
              <a:t>的</a:t>
            </a:r>
            <a:r>
              <a:rPr lang="zh-CN" altLang="en-US" b="1">
                <a:latin typeface="宋体" panose="02010600030101010101" pitchFamily="2" charset="-122"/>
              </a:rPr>
              <a:t>一个邻接顶点</a:t>
            </a:r>
            <a:r>
              <a:rPr lang="en-US" altLang="zh-CN" b="1"/>
              <a:t>v</a:t>
            </a:r>
            <a:r>
              <a:rPr lang="en-US" altLang="zh-CN" b="1" baseline="-18000"/>
              <a:t>i1 </a:t>
            </a:r>
            <a:r>
              <a:rPr lang="zh-CN" altLang="en-US" b="1">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⑵：从</a:t>
            </a:r>
            <a:r>
              <a:rPr lang="en-US" altLang="zh-CN" b="1"/>
              <a:t>v</a:t>
            </a:r>
            <a:r>
              <a:rPr lang="en-US" altLang="zh-CN" b="1" baseline="-18000"/>
              <a:t>i1</a:t>
            </a:r>
            <a:r>
              <a:rPr lang="zh-CN" altLang="en-US" b="1">
                <a:latin typeface="宋体" panose="02010600030101010101" pitchFamily="2" charset="-122"/>
              </a:rPr>
              <a:t>出发，深度优先搜索访问和</a:t>
            </a:r>
            <a:r>
              <a:rPr lang="en-US" altLang="zh-CN" b="1"/>
              <a:t>v</a:t>
            </a:r>
            <a:r>
              <a:rPr lang="en-US" altLang="zh-CN" b="1" baseline="-18000"/>
              <a:t>i1</a:t>
            </a:r>
            <a:r>
              <a:rPr lang="zh-CN" altLang="en-US" b="1"/>
              <a:t>相</a:t>
            </a:r>
            <a:r>
              <a:rPr lang="zh-CN" altLang="en-US" b="1">
                <a:latin typeface="宋体" panose="02010600030101010101" pitchFamily="2" charset="-122"/>
              </a:rPr>
              <a:t>邻接且未被访问的所有顶点；</a:t>
            </a:r>
          </a:p>
          <a:p>
            <a:pPr marL="533400" lvl="1" indent="0">
              <a:lnSpc>
                <a:spcPct val="110000"/>
              </a:lnSpc>
              <a:buNone/>
            </a:pPr>
            <a:r>
              <a:rPr lang="zh-CN" altLang="en-US" b="1">
                <a:latin typeface="宋体" panose="02010600030101010101" pitchFamily="2" charset="-122"/>
              </a:rPr>
              <a:t>⑶：转⑴</a:t>
            </a:r>
            <a:r>
              <a:rPr lang="zh-CN" altLang="en-US" b="1"/>
              <a:t> </a:t>
            </a:r>
            <a:r>
              <a:rPr lang="zh-CN" altLang="en-US" b="1">
                <a:latin typeface="宋体" panose="02010600030101010101" pitchFamily="2" charset="-122"/>
              </a:rPr>
              <a:t>，直到和</a:t>
            </a:r>
            <a:r>
              <a:rPr lang="en-US" altLang="zh-CN" b="1"/>
              <a:t>v</a:t>
            </a:r>
            <a:r>
              <a:rPr lang="en-US" altLang="zh-CN" b="1" baseline="-18000"/>
              <a:t>i</a:t>
            </a:r>
            <a:r>
              <a:rPr lang="zh-CN" altLang="en-US" b="1"/>
              <a:t>相</a:t>
            </a:r>
            <a:r>
              <a:rPr lang="zh-CN" altLang="en-US" b="1">
                <a:latin typeface="宋体" panose="02010600030101010101" pitchFamily="2" charset="-122"/>
              </a:rPr>
              <a:t>邻接的所有顶点都被访问为止 </a:t>
            </a:r>
          </a:p>
        </p:txBody>
      </p:sp>
    </p:spTree>
    <p:extLst>
      <p:ext uri="{BB962C8B-B14F-4D97-AF65-F5344CB8AC3E}">
        <p14:creationId xmlns:p14="http://schemas.microsoft.com/office/powerpoint/2010/main" val="20000311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7778" name="Group 2">
            <a:extLst>
              <a:ext uri="{FF2B5EF4-FFF2-40B4-BE49-F238E27FC236}">
                <a16:creationId xmlns:a16="http://schemas.microsoft.com/office/drawing/2014/main" id="{BD00C70E-F637-FC41-A39D-DE2EA63D7BB6}"/>
              </a:ext>
            </a:extLst>
          </p:cNvPr>
          <p:cNvGrpSpPr>
            <a:grpSpLocks/>
          </p:cNvGrpSpPr>
          <p:nvPr/>
        </p:nvGrpSpPr>
        <p:grpSpPr bwMode="auto">
          <a:xfrm>
            <a:off x="2201864" y="2636839"/>
            <a:ext cx="6905625" cy="3876675"/>
            <a:chOff x="427" y="1283"/>
            <a:chExt cx="4350" cy="2442"/>
          </a:xfrm>
        </p:grpSpPr>
        <p:sp>
          <p:nvSpPr>
            <p:cNvPr id="587779" name="Rectangle 3">
              <a:extLst>
                <a:ext uri="{FF2B5EF4-FFF2-40B4-BE49-F238E27FC236}">
                  <a16:creationId xmlns:a16="http://schemas.microsoft.com/office/drawing/2014/main" id="{B095983E-3895-E049-8E7A-EC2F71DF94D9}"/>
                </a:ext>
              </a:extLst>
            </p:cNvPr>
            <p:cNvSpPr>
              <a:spLocks noChangeArrowheads="1"/>
            </p:cNvSpPr>
            <p:nvPr/>
          </p:nvSpPr>
          <p:spPr bwMode="auto">
            <a:xfrm>
              <a:off x="1104" y="3521"/>
              <a:ext cx="242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7-17  </a:t>
              </a:r>
              <a:r>
                <a:rPr kumimoji="1" lang="zh-CN" altLang="en-US" sz="2000" b="1">
                  <a:solidFill>
                    <a:srgbClr val="FFFFFF"/>
                  </a:solidFill>
                  <a:latin typeface="Times New Roman" panose="02020603050405020304" pitchFamily="18" charset="0"/>
                  <a:ea typeface="宋体" panose="02010600030101010101" pitchFamily="2" charset="-122"/>
                </a:rPr>
                <a:t>无向图深度优先搜索遍历</a:t>
              </a:r>
            </a:p>
          </p:txBody>
        </p:sp>
        <p:grpSp>
          <p:nvGrpSpPr>
            <p:cNvPr id="587780" name="Group 4">
              <a:extLst>
                <a:ext uri="{FF2B5EF4-FFF2-40B4-BE49-F238E27FC236}">
                  <a16:creationId xmlns:a16="http://schemas.microsoft.com/office/drawing/2014/main" id="{70243AB8-B95F-BE44-AE46-E12B1211E986}"/>
                </a:ext>
              </a:extLst>
            </p:cNvPr>
            <p:cNvGrpSpPr>
              <a:grpSpLocks/>
            </p:cNvGrpSpPr>
            <p:nvPr/>
          </p:nvGrpSpPr>
          <p:grpSpPr bwMode="auto">
            <a:xfrm>
              <a:off x="427" y="1669"/>
              <a:ext cx="1541" cy="1148"/>
              <a:chOff x="427" y="1669"/>
              <a:chExt cx="1541" cy="1148"/>
            </a:xfrm>
          </p:grpSpPr>
          <p:sp>
            <p:nvSpPr>
              <p:cNvPr id="587781" name="Rectangle 5">
                <a:extLst>
                  <a:ext uri="{FF2B5EF4-FFF2-40B4-BE49-F238E27FC236}">
                    <a16:creationId xmlns:a16="http://schemas.microsoft.com/office/drawing/2014/main" id="{43FE6363-4388-8B44-8E9C-5CD9EA49C16A}"/>
                  </a:ext>
                </a:extLst>
              </p:cNvPr>
              <p:cNvSpPr>
                <a:spLocks noChangeArrowheads="1"/>
              </p:cNvSpPr>
              <p:nvPr/>
            </p:nvSpPr>
            <p:spPr bwMode="auto">
              <a:xfrm>
                <a:off x="720" y="2613"/>
                <a:ext cx="90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无向图</a:t>
                </a:r>
                <a:r>
                  <a:rPr kumimoji="1" lang="en-US" altLang="zh-CN" sz="2000" b="1">
                    <a:solidFill>
                      <a:srgbClr val="FFFFFF"/>
                    </a:solidFill>
                    <a:latin typeface="Times New Roman" panose="02020603050405020304" pitchFamily="18" charset="0"/>
                    <a:ea typeface="宋体" panose="02010600030101010101" pitchFamily="2" charset="-122"/>
                  </a:rPr>
                  <a:t>G</a:t>
                </a:r>
              </a:p>
            </p:txBody>
          </p:sp>
          <p:grpSp>
            <p:nvGrpSpPr>
              <p:cNvPr id="587782" name="Group 6">
                <a:extLst>
                  <a:ext uri="{FF2B5EF4-FFF2-40B4-BE49-F238E27FC236}">
                    <a16:creationId xmlns:a16="http://schemas.microsoft.com/office/drawing/2014/main" id="{CE502371-8957-144B-AEEF-C6F566B83F7C}"/>
                  </a:ext>
                </a:extLst>
              </p:cNvPr>
              <p:cNvGrpSpPr>
                <a:grpSpLocks/>
              </p:cNvGrpSpPr>
              <p:nvPr/>
            </p:nvGrpSpPr>
            <p:grpSpPr bwMode="auto">
              <a:xfrm>
                <a:off x="427" y="1669"/>
                <a:ext cx="992" cy="864"/>
                <a:chOff x="384" y="160"/>
                <a:chExt cx="992" cy="864"/>
              </a:xfrm>
            </p:grpSpPr>
            <p:sp>
              <p:nvSpPr>
                <p:cNvPr id="587783" name="Oval 7">
                  <a:extLst>
                    <a:ext uri="{FF2B5EF4-FFF2-40B4-BE49-F238E27FC236}">
                      <a16:creationId xmlns:a16="http://schemas.microsoft.com/office/drawing/2014/main" id="{B75C1F8A-6417-A249-B43C-5A4E16E9ABA7}"/>
                    </a:ext>
                  </a:extLst>
                </p:cNvPr>
                <p:cNvSpPr>
                  <a:spLocks noChangeArrowheads="1"/>
                </p:cNvSpPr>
                <p:nvPr/>
              </p:nvSpPr>
              <p:spPr bwMode="auto">
                <a:xfrm>
                  <a:off x="384" y="240"/>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1</a:t>
                  </a:r>
                </a:p>
              </p:txBody>
            </p:sp>
            <p:sp>
              <p:nvSpPr>
                <p:cNvPr id="587784" name="Oval 8">
                  <a:extLst>
                    <a:ext uri="{FF2B5EF4-FFF2-40B4-BE49-F238E27FC236}">
                      <a16:creationId xmlns:a16="http://schemas.microsoft.com/office/drawing/2014/main" id="{194D75B5-4153-7E49-9053-3D13FAD347B9}"/>
                    </a:ext>
                  </a:extLst>
                </p:cNvPr>
                <p:cNvSpPr>
                  <a:spLocks noChangeArrowheads="1"/>
                </p:cNvSpPr>
                <p:nvPr/>
              </p:nvSpPr>
              <p:spPr bwMode="auto">
                <a:xfrm>
                  <a:off x="384" y="775"/>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587785" name="Oval 9">
                  <a:extLst>
                    <a:ext uri="{FF2B5EF4-FFF2-40B4-BE49-F238E27FC236}">
                      <a16:creationId xmlns:a16="http://schemas.microsoft.com/office/drawing/2014/main" id="{BC382504-3DFD-524E-A64A-0984DBA02C5B}"/>
                    </a:ext>
                  </a:extLst>
                </p:cNvPr>
                <p:cNvSpPr>
                  <a:spLocks noChangeArrowheads="1"/>
                </p:cNvSpPr>
                <p:nvPr/>
              </p:nvSpPr>
              <p:spPr bwMode="auto">
                <a:xfrm>
                  <a:off x="1059" y="240"/>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587786" name="Line 10">
                  <a:extLst>
                    <a:ext uri="{FF2B5EF4-FFF2-40B4-BE49-F238E27FC236}">
                      <a16:creationId xmlns:a16="http://schemas.microsoft.com/office/drawing/2014/main" id="{CC5DD0FC-DD93-0840-A35F-AE0ECBC7D44C}"/>
                    </a:ext>
                  </a:extLst>
                </p:cNvPr>
                <p:cNvSpPr>
                  <a:spLocks noChangeShapeType="1"/>
                </p:cNvSpPr>
                <p:nvPr/>
              </p:nvSpPr>
              <p:spPr bwMode="auto">
                <a:xfrm>
                  <a:off x="544" y="488"/>
                  <a:ext cx="0"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7787" name="Line 11">
                  <a:extLst>
                    <a:ext uri="{FF2B5EF4-FFF2-40B4-BE49-F238E27FC236}">
                      <a16:creationId xmlns:a16="http://schemas.microsoft.com/office/drawing/2014/main" id="{397CB191-7F51-3F42-8E97-EAFE01A8FE5C}"/>
                    </a:ext>
                  </a:extLst>
                </p:cNvPr>
                <p:cNvSpPr>
                  <a:spLocks noChangeShapeType="1"/>
                </p:cNvSpPr>
                <p:nvPr/>
              </p:nvSpPr>
              <p:spPr bwMode="auto">
                <a:xfrm flipV="1">
                  <a:off x="672" y="480"/>
                  <a:ext cx="480" cy="32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7788" name="Line 12">
                  <a:extLst>
                    <a:ext uri="{FF2B5EF4-FFF2-40B4-BE49-F238E27FC236}">
                      <a16:creationId xmlns:a16="http://schemas.microsoft.com/office/drawing/2014/main" id="{EB42F9E0-CE73-9243-9FA7-8C7DD2ABF301}"/>
                    </a:ext>
                  </a:extLst>
                </p:cNvPr>
                <p:cNvSpPr>
                  <a:spLocks noChangeShapeType="1"/>
                </p:cNvSpPr>
                <p:nvPr/>
              </p:nvSpPr>
              <p:spPr bwMode="auto">
                <a:xfrm>
                  <a:off x="704" y="352"/>
                  <a:ext cx="363"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7789" name="Freeform 13">
                  <a:extLst>
                    <a:ext uri="{FF2B5EF4-FFF2-40B4-BE49-F238E27FC236}">
                      <a16:creationId xmlns:a16="http://schemas.microsoft.com/office/drawing/2014/main" id="{2871490B-85F9-CD4D-AF3B-7F8FAB9334DB}"/>
                    </a:ext>
                  </a:extLst>
                </p:cNvPr>
                <p:cNvSpPr>
                  <a:spLocks/>
                </p:cNvSpPr>
                <p:nvPr/>
              </p:nvSpPr>
              <p:spPr bwMode="auto">
                <a:xfrm>
                  <a:off x="592" y="160"/>
                  <a:ext cx="528" cy="96"/>
                </a:xfrm>
                <a:custGeom>
                  <a:avLst/>
                  <a:gdLst>
                    <a:gd name="T0" fmla="*/ 0 w 528"/>
                    <a:gd name="T1" fmla="*/ 96 h 96"/>
                    <a:gd name="T2" fmla="*/ 192 w 528"/>
                    <a:gd name="T3" fmla="*/ 0 h 96"/>
                    <a:gd name="T4" fmla="*/ 528 w 528"/>
                    <a:gd name="T5" fmla="*/ 96 h 96"/>
                  </a:gdLst>
                  <a:ahLst/>
                  <a:cxnLst>
                    <a:cxn ang="0">
                      <a:pos x="T0" y="T1"/>
                    </a:cxn>
                    <a:cxn ang="0">
                      <a:pos x="T2" y="T3"/>
                    </a:cxn>
                    <a:cxn ang="0">
                      <a:pos x="T4" y="T5"/>
                    </a:cxn>
                  </a:cxnLst>
                  <a:rect l="0" t="0" r="r" b="b"/>
                  <a:pathLst>
                    <a:path w="528" h="96">
                      <a:moveTo>
                        <a:pt x="0" y="96"/>
                      </a:moveTo>
                      <a:cubicBezTo>
                        <a:pt x="52" y="48"/>
                        <a:pt x="104" y="0"/>
                        <a:pt x="192" y="0"/>
                      </a:cubicBezTo>
                      <a:cubicBezTo>
                        <a:pt x="280" y="0"/>
                        <a:pt x="472" y="80"/>
                        <a:pt x="528" y="96"/>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7790" name="Freeform 14">
                  <a:extLst>
                    <a:ext uri="{FF2B5EF4-FFF2-40B4-BE49-F238E27FC236}">
                      <a16:creationId xmlns:a16="http://schemas.microsoft.com/office/drawing/2014/main" id="{D50ABEBE-F15D-F045-8281-E50426A70013}"/>
                    </a:ext>
                  </a:extLst>
                </p:cNvPr>
                <p:cNvSpPr>
                  <a:spLocks/>
                </p:cNvSpPr>
                <p:nvPr/>
              </p:nvSpPr>
              <p:spPr bwMode="auto">
                <a:xfrm>
                  <a:off x="696" y="496"/>
                  <a:ext cx="528" cy="384"/>
                </a:xfrm>
                <a:custGeom>
                  <a:avLst/>
                  <a:gdLst>
                    <a:gd name="T0" fmla="*/ 528 w 528"/>
                    <a:gd name="T1" fmla="*/ 0 h 384"/>
                    <a:gd name="T2" fmla="*/ 432 w 528"/>
                    <a:gd name="T3" fmla="*/ 192 h 384"/>
                    <a:gd name="T4" fmla="*/ 0 w 528"/>
                    <a:gd name="T5" fmla="*/ 384 h 384"/>
                  </a:gdLst>
                  <a:ahLst/>
                  <a:cxnLst>
                    <a:cxn ang="0">
                      <a:pos x="T0" y="T1"/>
                    </a:cxn>
                    <a:cxn ang="0">
                      <a:pos x="T2" y="T3"/>
                    </a:cxn>
                    <a:cxn ang="0">
                      <a:pos x="T4" y="T5"/>
                    </a:cxn>
                  </a:cxnLst>
                  <a:rect l="0" t="0" r="r" b="b"/>
                  <a:pathLst>
                    <a:path w="528" h="384">
                      <a:moveTo>
                        <a:pt x="528" y="0"/>
                      </a:moveTo>
                      <a:cubicBezTo>
                        <a:pt x="524" y="64"/>
                        <a:pt x="520" y="128"/>
                        <a:pt x="432" y="192"/>
                      </a:cubicBezTo>
                      <a:cubicBezTo>
                        <a:pt x="344" y="256"/>
                        <a:pt x="72" y="352"/>
                        <a:pt x="0" y="384"/>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791" name="Group 15">
                <a:extLst>
                  <a:ext uri="{FF2B5EF4-FFF2-40B4-BE49-F238E27FC236}">
                    <a16:creationId xmlns:a16="http://schemas.microsoft.com/office/drawing/2014/main" id="{48C25C2C-303B-364A-A38D-313B4C1173AE}"/>
                  </a:ext>
                </a:extLst>
              </p:cNvPr>
              <p:cNvGrpSpPr>
                <a:grpSpLocks/>
              </p:cNvGrpSpPr>
              <p:nvPr/>
            </p:nvGrpSpPr>
            <p:grpSpPr bwMode="auto">
              <a:xfrm>
                <a:off x="1003" y="2197"/>
                <a:ext cx="965" cy="329"/>
                <a:chOff x="1003" y="2197"/>
                <a:chExt cx="965" cy="329"/>
              </a:xfrm>
            </p:grpSpPr>
            <p:grpSp>
              <p:nvGrpSpPr>
                <p:cNvPr id="587792" name="Group 16">
                  <a:extLst>
                    <a:ext uri="{FF2B5EF4-FFF2-40B4-BE49-F238E27FC236}">
                      <a16:creationId xmlns:a16="http://schemas.microsoft.com/office/drawing/2014/main" id="{3EFBD59C-CB51-7D48-8556-8364B4A55640}"/>
                    </a:ext>
                  </a:extLst>
                </p:cNvPr>
                <p:cNvGrpSpPr>
                  <a:grpSpLocks/>
                </p:cNvGrpSpPr>
                <p:nvPr/>
              </p:nvGrpSpPr>
              <p:grpSpPr bwMode="auto">
                <a:xfrm>
                  <a:off x="1003" y="2277"/>
                  <a:ext cx="965" cy="249"/>
                  <a:chOff x="1360" y="664"/>
                  <a:chExt cx="965" cy="249"/>
                </a:xfrm>
              </p:grpSpPr>
              <p:sp>
                <p:nvSpPr>
                  <p:cNvPr id="587793" name="Oval 17">
                    <a:extLst>
                      <a:ext uri="{FF2B5EF4-FFF2-40B4-BE49-F238E27FC236}">
                        <a16:creationId xmlns:a16="http://schemas.microsoft.com/office/drawing/2014/main" id="{086FE1E1-0772-FE43-A62A-BC0DC4006349}"/>
                      </a:ext>
                    </a:extLst>
                  </p:cNvPr>
                  <p:cNvSpPr>
                    <a:spLocks noChangeArrowheads="1"/>
                  </p:cNvSpPr>
                  <p:nvPr/>
                </p:nvSpPr>
                <p:spPr bwMode="auto">
                  <a:xfrm>
                    <a:off x="1360" y="664"/>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4</a:t>
                    </a:r>
                  </a:p>
                </p:txBody>
              </p:sp>
              <p:sp>
                <p:nvSpPr>
                  <p:cNvPr id="587794" name="Oval 18">
                    <a:extLst>
                      <a:ext uri="{FF2B5EF4-FFF2-40B4-BE49-F238E27FC236}">
                        <a16:creationId xmlns:a16="http://schemas.microsoft.com/office/drawing/2014/main" id="{4C08C188-C4F0-A746-ADC4-71969F88FD07}"/>
                      </a:ext>
                    </a:extLst>
                  </p:cNvPr>
                  <p:cNvSpPr>
                    <a:spLocks noChangeArrowheads="1"/>
                  </p:cNvSpPr>
                  <p:nvPr/>
                </p:nvSpPr>
                <p:spPr bwMode="auto">
                  <a:xfrm>
                    <a:off x="2008" y="664"/>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5</a:t>
                    </a:r>
                  </a:p>
                </p:txBody>
              </p:sp>
              <p:sp>
                <p:nvSpPr>
                  <p:cNvPr id="587795" name="Line 19">
                    <a:extLst>
                      <a:ext uri="{FF2B5EF4-FFF2-40B4-BE49-F238E27FC236}">
                        <a16:creationId xmlns:a16="http://schemas.microsoft.com/office/drawing/2014/main" id="{BACC1F3E-E3C1-1B45-973E-79DCEBE8136F}"/>
                      </a:ext>
                    </a:extLst>
                  </p:cNvPr>
                  <p:cNvSpPr>
                    <a:spLocks noChangeShapeType="1"/>
                  </p:cNvSpPr>
                  <p:nvPr/>
                </p:nvSpPr>
                <p:spPr bwMode="auto">
                  <a:xfrm>
                    <a:off x="1680" y="776"/>
                    <a:ext cx="317"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87796" name="Freeform 20">
                  <a:extLst>
                    <a:ext uri="{FF2B5EF4-FFF2-40B4-BE49-F238E27FC236}">
                      <a16:creationId xmlns:a16="http://schemas.microsoft.com/office/drawing/2014/main" id="{2AC60042-32B8-7D4F-8862-24AA7C76917F}"/>
                    </a:ext>
                  </a:extLst>
                </p:cNvPr>
                <p:cNvSpPr>
                  <a:spLocks/>
                </p:cNvSpPr>
                <p:nvPr/>
              </p:nvSpPr>
              <p:spPr bwMode="auto">
                <a:xfrm>
                  <a:off x="1243" y="2197"/>
                  <a:ext cx="480" cy="96"/>
                </a:xfrm>
                <a:custGeom>
                  <a:avLst/>
                  <a:gdLst>
                    <a:gd name="T0" fmla="*/ 0 w 480"/>
                    <a:gd name="T1" fmla="*/ 96 h 96"/>
                    <a:gd name="T2" fmla="*/ 192 w 480"/>
                    <a:gd name="T3" fmla="*/ 0 h 96"/>
                    <a:gd name="T4" fmla="*/ 480 w 480"/>
                    <a:gd name="T5" fmla="*/ 96 h 96"/>
                  </a:gdLst>
                  <a:ahLst/>
                  <a:cxnLst>
                    <a:cxn ang="0">
                      <a:pos x="T0" y="T1"/>
                    </a:cxn>
                    <a:cxn ang="0">
                      <a:pos x="T2" y="T3"/>
                    </a:cxn>
                    <a:cxn ang="0">
                      <a:pos x="T4" y="T5"/>
                    </a:cxn>
                  </a:cxnLst>
                  <a:rect l="0" t="0" r="r" b="b"/>
                  <a:pathLst>
                    <a:path w="480" h="96">
                      <a:moveTo>
                        <a:pt x="0" y="96"/>
                      </a:moveTo>
                      <a:cubicBezTo>
                        <a:pt x="56" y="48"/>
                        <a:pt x="112" y="0"/>
                        <a:pt x="192" y="0"/>
                      </a:cubicBezTo>
                      <a:cubicBezTo>
                        <a:pt x="272" y="0"/>
                        <a:pt x="432" y="80"/>
                        <a:pt x="480" y="96"/>
                      </a:cubicBezTo>
                    </a:path>
                  </a:pathLst>
                </a:custGeom>
                <a:noFill/>
                <a:ln w="28575"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87797" name="Group 21">
              <a:extLst>
                <a:ext uri="{FF2B5EF4-FFF2-40B4-BE49-F238E27FC236}">
                  <a16:creationId xmlns:a16="http://schemas.microsoft.com/office/drawing/2014/main" id="{B6CDFB76-37D5-0A48-8942-D1F142744BD3}"/>
                </a:ext>
              </a:extLst>
            </p:cNvPr>
            <p:cNvGrpSpPr>
              <a:grpSpLocks/>
            </p:cNvGrpSpPr>
            <p:nvPr/>
          </p:nvGrpSpPr>
          <p:grpSpPr bwMode="auto">
            <a:xfrm>
              <a:off x="1973" y="1283"/>
              <a:ext cx="2804" cy="2147"/>
              <a:chOff x="1973" y="1787"/>
              <a:chExt cx="2804" cy="2147"/>
            </a:xfrm>
          </p:grpSpPr>
          <p:sp>
            <p:nvSpPr>
              <p:cNvPr id="587798" name="Rectangle 22">
                <a:extLst>
                  <a:ext uri="{FF2B5EF4-FFF2-40B4-BE49-F238E27FC236}">
                    <a16:creationId xmlns:a16="http://schemas.microsoft.com/office/drawing/2014/main" id="{69E8BE11-5ABE-5F47-BC31-925110746601}"/>
                  </a:ext>
                </a:extLst>
              </p:cNvPr>
              <p:cNvSpPr>
                <a:spLocks noChangeArrowheads="1"/>
              </p:cNvSpPr>
              <p:nvPr/>
            </p:nvSpPr>
            <p:spPr bwMode="auto">
              <a:xfrm>
                <a:off x="2864" y="3730"/>
                <a:ext cx="127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G</a:t>
                </a:r>
                <a:r>
                  <a:rPr kumimoji="1" lang="zh-CN" altLang="en-US" sz="2000" b="1">
                    <a:solidFill>
                      <a:srgbClr val="FFFFFF"/>
                    </a:solidFill>
                    <a:latin typeface="Times New Roman" panose="02020603050405020304" pitchFamily="18" charset="0"/>
                    <a:ea typeface="宋体" panose="02010600030101010101" pitchFamily="2" charset="-122"/>
                  </a:rPr>
                  <a:t>的邻接链表</a:t>
                </a:r>
              </a:p>
            </p:txBody>
          </p:sp>
          <p:grpSp>
            <p:nvGrpSpPr>
              <p:cNvPr id="587799" name="Group 23">
                <a:extLst>
                  <a:ext uri="{FF2B5EF4-FFF2-40B4-BE49-F238E27FC236}">
                    <a16:creationId xmlns:a16="http://schemas.microsoft.com/office/drawing/2014/main" id="{2157E7B6-7F95-694F-A458-2E51722132CA}"/>
                  </a:ext>
                </a:extLst>
              </p:cNvPr>
              <p:cNvGrpSpPr>
                <a:grpSpLocks/>
              </p:cNvGrpSpPr>
              <p:nvPr/>
            </p:nvGrpSpPr>
            <p:grpSpPr bwMode="auto">
              <a:xfrm>
                <a:off x="1973" y="1787"/>
                <a:ext cx="2804" cy="1865"/>
                <a:chOff x="1973" y="1787"/>
                <a:chExt cx="2804" cy="1865"/>
              </a:xfrm>
            </p:grpSpPr>
            <p:sp>
              <p:nvSpPr>
                <p:cNvPr id="587800" name="Freeform 24">
                  <a:extLst>
                    <a:ext uri="{FF2B5EF4-FFF2-40B4-BE49-F238E27FC236}">
                      <a16:creationId xmlns:a16="http://schemas.microsoft.com/office/drawing/2014/main" id="{5EBB6A51-3078-1E4D-A5D1-2654FD32FAF6}"/>
                    </a:ext>
                  </a:extLst>
                </p:cNvPr>
                <p:cNvSpPr>
                  <a:spLocks/>
                </p:cNvSpPr>
                <p:nvPr/>
              </p:nvSpPr>
              <p:spPr bwMode="auto">
                <a:xfrm>
                  <a:off x="3424" y="2336"/>
                  <a:ext cx="1048" cy="56"/>
                </a:xfrm>
                <a:custGeom>
                  <a:avLst/>
                  <a:gdLst>
                    <a:gd name="T0" fmla="*/ 40 w 1048"/>
                    <a:gd name="T1" fmla="*/ 56 h 56"/>
                    <a:gd name="T2" fmla="*/ 136 w 1048"/>
                    <a:gd name="T3" fmla="*/ 8 h 56"/>
                    <a:gd name="T4" fmla="*/ 856 w 1048"/>
                    <a:gd name="T5" fmla="*/ 8 h 56"/>
                    <a:gd name="T6" fmla="*/ 1048 w 1048"/>
                    <a:gd name="T7" fmla="*/ 56 h 56"/>
                  </a:gdLst>
                  <a:ahLst/>
                  <a:cxnLst>
                    <a:cxn ang="0">
                      <a:pos x="T0" y="T1"/>
                    </a:cxn>
                    <a:cxn ang="0">
                      <a:pos x="T2" y="T3"/>
                    </a:cxn>
                    <a:cxn ang="0">
                      <a:pos x="T4" y="T5"/>
                    </a:cxn>
                    <a:cxn ang="0">
                      <a:pos x="T6" y="T7"/>
                    </a:cxn>
                  </a:cxnLst>
                  <a:rect l="0" t="0" r="r" b="b"/>
                  <a:pathLst>
                    <a:path w="1048" h="56">
                      <a:moveTo>
                        <a:pt x="40" y="56"/>
                      </a:moveTo>
                      <a:cubicBezTo>
                        <a:pt x="20" y="36"/>
                        <a:pt x="0" y="16"/>
                        <a:pt x="136" y="8"/>
                      </a:cubicBezTo>
                      <a:cubicBezTo>
                        <a:pt x="272" y="0"/>
                        <a:pt x="704" y="0"/>
                        <a:pt x="856" y="8"/>
                      </a:cubicBezTo>
                      <a:cubicBezTo>
                        <a:pt x="1008" y="16"/>
                        <a:pt x="1016" y="48"/>
                        <a:pt x="1048" y="56"/>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7801" name="Line 25">
                  <a:extLst>
                    <a:ext uri="{FF2B5EF4-FFF2-40B4-BE49-F238E27FC236}">
                      <a16:creationId xmlns:a16="http://schemas.microsoft.com/office/drawing/2014/main" id="{4C33A98F-928D-D543-849A-42B65F743CBE}"/>
                    </a:ext>
                  </a:extLst>
                </p:cNvPr>
                <p:cNvSpPr>
                  <a:spLocks noChangeShapeType="1"/>
                </p:cNvSpPr>
                <p:nvPr/>
              </p:nvSpPr>
              <p:spPr bwMode="auto">
                <a:xfrm>
                  <a:off x="3424" y="2698"/>
                  <a:ext cx="336" cy="0"/>
                </a:xfrm>
                <a:prstGeom prst="line">
                  <a:avLst/>
                </a:prstGeom>
                <a:noFill/>
                <a:ln w="28575">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7802" name="Rectangle 26">
                  <a:extLst>
                    <a:ext uri="{FF2B5EF4-FFF2-40B4-BE49-F238E27FC236}">
                      <a16:creationId xmlns:a16="http://schemas.microsoft.com/office/drawing/2014/main" id="{9AE3D438-1EB7-0844-AAE0-64946079DADD}"/>
                    </a:ext>
                  </a:extLst>
                </p:cNvPr>
                <p:cNvSpPr>
                  <a:spLocks noChangeArrowheads="1"/>
                </p:cNvSpPr>
                <p:nvPr/>
              </p:nvSpPr>
              <p:spPr bwMode="auto">
                <a:xfrm>
                  <a:off x="2742" y="1804"/>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587803" name="Rectangle 27">
                  <a:extLst>
                    <a:ext uri="{FF2B5EF4-FFF2-40B4-BE49-F238E27FC236}">
                      <a16:creationId xmlns:a16="http://schemas.microsoft.com/office/drawing/2014/main" id="{D0EA3E83-7254-D742-B83E-B3FB8591B47F}"/>
                    </a:ext>
                  </a:extLst>
                </p:cNvPr>
                <p:cNvSpPr>
                  <a:spLocks noChangeArrowheads="1"/>
                </p:cNvSpPr>
                <p:nvPr/>
              </p:nvSpPr>
              <p:spPr bwMode="auto">
                <a:xfrm>
                  <a:off x="1973" y="3408"/>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MAX_VEX-1</a:t>
                  </a:r>
                </a:p>
              </p:txBody>
            </p:sp>
            <p:grpSp>
              <p:nvGrpSpPr>
                <p:cNvPr id="587804" name="Group 28">
                  <a:extLst>
                    <a:ext uri="{FF2B5EF4-FFF2-40B4-BE49-F238E27FC236}">
                      <a16:creationId xmlns:a16="http://schemas.microsoft.com/office/drawing/2014/main" id="{8173442E-E4D1-3648-846D-40E5D02A102E}"/>
                    </a:ext>
                  </a:extLst>
                </p:cNvPr>
                <p:cNvGrpSpPr>
                  <a:grpSpLocks/>
                </p:cNvGrpSpPr>
                <p:nvPr/>
              </p:nvGrpSpPr>
              <p:grpSpPr bwMode="auto">
                <a:xfrm>
                  <a:off x="2971" y="1811"/>
                  <a:ext cx="590" cy="1841"/>
                  <a:chOff x="1973" y="518"/>
                  <a:chExt cx="590" cy="1841"/>
                </a:xfrm>
              </p:grpSpPr>
              <p:grpSp>
                <p:nvGrpSpPr>
                  <p:cNvPr id="587805" name="Group 29">
                    <a:extLst>
                      <a:ext uri="{FF2B5EF4-FFF2-40B4-BE49-F238E27FC236}">
                        <a16:creationId xmlns:a16="http://schemas.microsoft.com/office/drawing/2014/main" id="{D4B95563-5C9B-1248-AF2F-B789D48B52BB}"/>
                      </a:ext>
                    </a:extLst>
                  </p:cNvPr>
                  <p:cNvGrpSpPr>
                    <a:grpSpLocks/>
                  </p:cNvGrpSpPr>
                  <p:nvPr/>
                </p:nvGrpSpPr>
                <p:grpSpPr bwMode="auto">
                  <a:xfrm>
                    <a:off x="1973" y="518"/>
                    <a:ext cx="590" cy="262"/>
                    <a:chOff x="476" y="2750"/>
                    <a:chExt cx="544" cy="226"/>
                  </a:xfrm>
                </p:grpSpPr>
                <p:sp>
                  <p:nvSpPr>
                    <p:cNvPr id="587806" name="Rectangle 30">
                      <a:extLst>
                        <a:ext uri="{FF2B5EF4-FFF2-40B4-BE49-F238E27FC236}">
                          <a16:creationId xmlns:a16="http://schemas.microsoft.com/office/drawing/2014/main" id="{8AD59DCD-2668-E049-B5EA-CF21BA2C2D75}"/>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587807" name="Line 31">
                      <a:extLst>
                        <a:ext uri="{FF2B5EF4-FFF2-40B4-BE49-F238E27FC236}">
                          <a16:creationId xmlns:a16="http://schemas.microsoft.com/office/drawing/2014/main" id="{3930C2AB-1D5C-1647-8C39-28AC67D024D7}"/>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08" name="Group 32">
                    <a:extLst>
                      <a:ext uri="{FF2B5EF4-FFF2-40B4-BE49-F238E27FC236}">
                        <a16:creationId xmlns:a16="http://schemas.microsoft.com/office/drawing/2014/main" id="{F6983458-87F3-3E43-B020-8F98FB5BFDF5}"/>
                      </a:ext>
                    </a:extLst>
                  </p:cNvPr>
                  <p:cNvGrpSpPr>
                    <a:grpSpLocks/>
                  </p:cNvGrpSpPr>
                  <p:nvPr/>
                </p:nvGrpSpPr>
                <p:grpSpPr bwMode="auto">
                  <a:xfrm>
                    <a:off x="1973" y="781"/>
                    <a:ext cx="590" cy="263"/>
                    <a:chOff x="476" y="2750"/>
                    <a:chExt cx="544" cy="226"/>
                  </a:xfrm>
                </p:grpSpPr>
                <p:sp>
                  <p:nvSpPr>
                    <p:cNvPr id="587809" name="Rectangle 33">
                      <a:extLst>
                        <a:ext uri="{FF2B5EF4-FFF2-40B4-BE49-F238E27FC236}">
                          <a16:creationId xmlns:a16="http://schemas.microsoft.com/office/drawing/2014/main" id="{AD986634-37F0-4146-A5B3-61DA8F2E4184}"/>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587810" name="Line 34">
                      <a:extLst>
                        <a:ext uri="{FF2B5EF4-FFF2-40B4-BE49-F238E27FC236}">
                          <a16:creationId xmlns:a16="http://schemas.microsoft.com/office/drawing/2014/main" id="{373E8270-3963-F34D-AC39-B78155E267D9}"/>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11" name="Group 35">
                    <a:extLst>
                      <a:ext uri="{FF2B5EF4-FFF2-40B4-BE49-F238E27FC236}">
                        <a16:creationId xmlns:a16="http://schemas.microsoft.com/office/drawing/2014/main" id="{83A1D85E-D112-834B-897F-3308F5A347AB}"/>
                      </a:ext>
                    </a:extLst>
                  </p:cNvPr>
                  <p:cNvGrpSpPr>
                    <a:grpSpLocks/>
                  </p:cNvGrpSpPr>
                  <p:nvPr/>
                </p:nvGrpSpPr>
                <p:grpSpPr bwMode="auto">
                  <a:xfrm>
                    <a:off x="1973" y="1045"/>
                    <a:ext cx="590" cy="262"/>
                    <a:chOff x="476" y="2750"/>
                    <a:chExt cx="544" cy="226"/>
                  </a:xfrm>
                </p:grpSpPr>
                <p:sp>
                  <p:nvSpPr>
                    <p:cNvPr id="587812" name="Rectangle 36">
                      <a:extLst>
                        <a:ext uri="{FF2B5EF4-FFF2-40B4-BE49-F238E27FC236}">
                          <a16:creationId xmlns:a16="http://schemas.microsoft.com/office/drawing/2014/main" id="{4641E034-2169-2741-964E-7DECD4DC9A09}"/>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587813" name="Line 37">
                      <a:extLst>
                        <a:ext uri="{FF2B5EF4-FFF2-40B4-BE49-F238E27FC236}">
                          <a16:creationId xmlns:a16="http://schemas.microsoft.com/office/drawing/2014/main" id="{2D44BC3E-E518-1941-92EE-D5C161C4E79B}"/>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14" name="Group 38">
                    <a:extLst>
                      <a:ext uri="{FF2B5EF4-FFF2-40B4-BE49-F238E27FC236}">
                        <a16:creationId xmlns:a16="http://schemas.microsoft.com/office/drawing/2014/main" id="{2422F435-2B00-8E4D-954B-09C2FD2E7F09}"/>
                      </a:ext>
                    </a:extLst>
                  </p:cNvPr>
                  <p:cNvGrpSpPr>
                    <a:grpSpLocks/>
                  </p:cNvGrpSpPr>
                  <p:nvPr/>
                </p:nvGrpSpPr>
                <p:grpSpPr bwMode="auto">
                  <a:xfrm>
                    <a:off x="1973" y="1308"/>
                    <a:ext cx="590" cy="262"/>
                    <a:chOff x="476" y="2750"/>
                    <a:chExt cx="544" cy="226"/>
                  </a:xfrm>
                </p:grpSpPr>
                <p:sp>
                  <p:nvSpPr>
                    <p:cNvPr id="587815" name="Rectangle 39">
                      <a:extLst>
                        <a:ext uri="{FF2B5EF4-FFF2-40B4-BE49-F238E27FC236}">
                          <a16:creationId xmlns:a16="http://schemas.microsoft.com/office/drawing/2014/main" id="{EA38FBBE-9F42-EF47-88C0-70F82D7409CE}"/>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587816" name="Line 40">
                      <a:extLst>
                        <a:ext uri="{FF2B5EF4-FFF2-40B4-BE49-F238E27FC236}">
                          <a16:creationId xmlns:a16="http://schemas.microsoft.com/office/drawing/2014/main" id="{3F08F651-E4D5-F049-85D0-8C8E1886023A}"/>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17" name="Group 41">
                    <a:extLst>
                      <a:ext uri="{FF2B5EF4-FFF2-40B4-BE49-F238E27FC236}">
                        <a16:creationId xmlns:a16="http://schemas.microsoft.com/office/drawing/2014/main" id="{11A69380-0816-1444-8D33-8291E236CB0D}"/>
                      </a:ext>
                    </a:extLst>
                  </p:cNvPr>
                  <p:cNvGrpSpPr>
                    <a:grpSpLocks/>
                  </p:cNvGrpSpPr>
                  <p:nvPr/>
                </p:nvGrpSpPr>
                <p:grpSpPr bwMode="auto">
                  <a:xfrm>
                    <a:off x="1973" y="1835"/>
                    <a:ext cx="590" cy="262"/>
                    <a:chOff x="476" y="2750"/>
                    <a:chExt cx="544" cy="226"/>
                  </a:xfrm>
                </p:grpSpPr>
                <p:sp>
                  <p:nvSpPr>
                    <p:cNvPr id="587818" name="Rectangle 42">
                      <a:extLst>
                        <a:ext uri="{FF2B5EF4-FFF2-40B4-BE49-F238E27FC236}">
                          <a16:creationId xmlns:a16="http://schemas.microsoft.com/office/drawing/2014/main" id="{BEB382E6-CD05-A64D-BC19-51869D9153F0}"/>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宋体" panose="02010600030101010101" pitchFamily="2" charset="-122"/>
                          <a:ea typeface="宋体" panose="02010600030101010101" pitchFamily="2" charset="-122"/>
                        </a:rPr>
                        <a:t>┇</a:t>
                      </a:r>
                      <a:r>
                        <a:rPr kumimoji="1" lang="zh-CN" altLang="en-US" sz="2400" b="1">
                          <a:solidFill>
                            <a:srgbClr val="FFFFFF"/>
                          </a:solidFill>
                          <a:latin typeface="Times New Roman" panose="02020603050405020304" pitchFamily="18" charset="0"/>
                          <a:ea typeface="宋体" panose="02010600030101010101" pitchFamily="2" charset="-122"/>
                        </a:rPr>
                        <a:t> ┇ </a:t>
                      </a:r>
                    </a:p>
                  </p:txBody>
                </p:sp>
                <p:sp>
                  <p:nvSpPr>
                    <p:cNvPr id="587819" name="Line 43">
                      <a:extLst>
                        <a:ext uri="{FF2B5EF4-FFF2-40B4-BE49-F238E27FC236}">
                          <a16:creationId xmlns:a16="http://schemas.microsoft.com/office/drawing/2014/main" id="{E11BE102-59AA-1540-9B80-9175A79BB16D}"/>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20" name="Group 44">
                    <a:extLst>
                      <a:ext uri="{FF2B5EF4-FFF2-40B4-BE49-F238E27FC236}">
                        <a16:creationId xmlns:a16="http://schemas.microsoft.com/office/drawing/2014/main" id="{2A17357C-02ED-1F44-92A6-58A912B9D38F}"/>
                      </a:ext>
                    </a:extLst>
                  </p:cNvPr>
                  <p:cNvGrpSpPr>
                    <a:grpSpLocks/>
                  </p:cNvGrpSpPr>
                  <p:nvPr/>
                </p:nvGrpSpPr>
                <p:grpSpPr bwMode="auto">
                  <a:xfrm>
                    <a:off x="1973" y="2097"/>
                    <a:ext cx="590" cy="262"/>
                    <a:chOff x="1565" y="3884"/>
                    <a:chExt cx="544" cy="226"/>
                  </a:xfrm>
                </p:grpSpPr>
                <p:sp>
                  <p:nvSpPr>
                    <p:cNvPr id="587821" name="Rectangle 45">
                      <a:extLst>
                        <a:ext uri="{FF2B5EF4-FFF2-40B4-BE49-F238E27FC236}">
                          <a16:creationId xmlns:a16="http://schemas.microsoft.com/office/drawing/2014/main" id="{4CF9B2ED-89CA-4944-A193-160B41B3B15A}"/>
                        </a:ext>
                      </a:extLst>
                    </p:cNvPr>
                    <p:cNvSpPr>
                      <a:spLocks noChangeArrowheads="1"/>
                    </p:cNvSpPr>
                    <p:nvPr/>
                  </p:nvSpPr>
                  <p:spPr bwMode="auto">
                    <a:xfrm>
                      <a:off x="1565" y="3884"/>
                      <a:ext cx="544" cy="22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sp>
                  <p:nvSpPr>
                    <p:cNvPr id="587822" name="Line 46">
                      <a:extLst>
                        <a:ext uri="{FF2B5EF4-FFF2-40B4-BE49-F238E27FC236}">
                          <a16:creationId xmlns:a16="http://schemas.microsoft.com/office/drawing/2014/main" id="{C06F96F2-6B9B-A84D-9A7B-85848E4E6322}"/>
                        </a:ext>
                      </a:extLst>
                    </p:cNvPr>
                    <p:cNvSpPr>
                      <a:spLocks noChangeShapeType="1"/>
                    </p:cNvSpPr>
                    <p:nvPr/>
                  </p:nvSpPr>
                  <p:spPr bwMode="auto">
                    <a:xfrm>
                      <a:off x="1858" y="3884"/>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23" name="Group 47">
                    <a:extLst>
                      <a:ext uri="{FF2B5EF4-FFF2-40B4-BE49-F238E27FC236}">
                        <a16:creationId xmlns:a16="http://schemas.microsoft.com/office/drawing/2014/main" id="{4FC85060-4042-FE42-87C0-BFD12926CB85}"/>
                      </a:ext>
                    </a:extLst>
                  </p:cNvPr>
                  <p:cNvGrpSpPr>
                    <a:grpSpLocks/>
                  </p:cNvGrpSpPr>
                  <p:nvPr/>
                </p:nvGrpSpPr>
                <p:grpSpPr bwMode="auto">
                  <a:xfrm>
                    <a:off x="1973" y="1571"/>
                    <a:ext cx="590" cy="263"/>
                    <a:chOff x="476" y="2750"/>
                    <a:chExt cx="544" cy="226"/>
                  </a:xfrm>
                </p:grpSpPr>
                <p:sp>
                  <p:nvSpPr>
                    <p:cNvPr id="587824" name="Rectangle 48">
                      <a:extLst>
                        <a:ext uri="{FF2B5EF4-FFF2-40B4-BE49-F238E27FC236}">
                          <a16:creationId xmlns:a16="http://schemas.microsoft.com/office/drawing/2014/main" id="{9262BC7E-CB31-B346-91B9-B97810160122}"/>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587825" name="Line 49">
                      <a:extLst>
                        <a:ext uri="{FF2B5EF4-FFF2-40B4-BE49-F238E27FC236}">
                          <a16:creationId xmlns:a16="http://schemas.microsoft.com/office/drawing/2014/main" id="{093F1579-91F9-BD46-959E-B05A47DCFC2F}"/>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87826" name="Group 50">
                  <a:extLst>
                    <a:ext uri="{FF2B5EF4-FFF2-40B4-BE49-F238E27FC236}">
                      <a16:creationId xmlns:a16="http://schemas.microsoft.com/office/drawing/2014/main" id="{56DEED42-C1ED-014F-A8D5-BBE788797715}"/>
                    </a:ext>
                  </a:extLst>
                </p:cNvPr>
                <p:cNvGrpSpPr>
                  <a:grpSpLocks/>
                </p:cNvGrpSpPr>
                <p:nvPr/>
              </p:nvGrpSpPr>
              <p:grpSpPr bwMode="auto">
                <a:xfrm>
                  <a:off x="3424" y="1787"/>
                  <a:ext cx="1353" cy="235"/>
                  <a:chOff x="2925" y="2081"/>
                  <a:chExt cx="1353" cy="235"/>
                </a:xfrm>
              </p:grpSpPr>
              <p:grpSp>
                <p:nvGrpSpPr>
                  <p:cNvPr id="587827" name="Group 51">
                    <a:extLst>
                      <a:ext uri="{FF2B5EF4-FFF2-40B4-BE49-F238E27FC236}">
                        <a16:creationId xmlns:a16="http://schemas.microsoft.com/office/drawing/2014/main" id="{30419E2C-A47E-9C40-AD65-611AA21F9F05}"/>
                      </a:ext>
                    </a:extLst>
                  </p:cNvPr>
                  <p:cNvGrpSpPr>
                    <a:grpSpLocks/>
                  </p:cNvGrpSpPr>
                  <p:nvPr/>
                </p:nvGrpSpPr>
                <p:grpSpPr bwMode="auto">
                  <a:xfrm>
                    <a:off x="3200" y="2081"/>
                    <a:ext cx="456" cy="226"/>
                    <a:chOff x="3467" y="510"/>
                    <a:chExt cx="456" cy="226"/>
                  </a:xfrm>
                </p:grpSpPr>
                <p:sp>
                  <p:nvSpPr>
                    <p:cNvPr id="587828" name="Rectangle 52">
                      <a:extLst>
                        <a:ext uri="{FF2B5EF4-FFF2-40B4-BE49-F238E27FC236}">
                          <a16:creationId xmlns:a16="http://schemas.microsoft.com/office/drawing/2014/main" id="{7914BDD6-B1DE-CD42-A39C-ABEF58878D3B}"/>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587829" name="Line 53">
                      <a:extLst>
                        <a:ext uri="{FF2B5EF4-FFF2-40B4-BE49-F238E27FC236}">
                          <a16:creationId xmlns:a16="http://schemas.microsoft.com/office/drawing/2014/main" id="{B97CB444-C548-E644-86D8-A47C43D94539}"/>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30" name="Group 54">
                    <a:extLst>
                      <a:ext uri="{FF2B5EF4-FFF2-40B4-BE49-F238E27FC236}">
                        <a16:creationId xmlns:a16="http://schemas.microsoft.com/office/drawing/2014/main" id="{B1EE2B6B-B297-7543-86EF-61DBEFEE4485}"/>
                      </a:ext>
                    </a:extLst>
                  </p:cNvPr>
                  <p:cNvGrpSpPr>
                    <a:grpSpLocks/>
                  </p:cNvGrpSpPr>
                  <p:nvPr/>
                </p:nvGrpSpPr>
                <p:grpSpPr bwMode="auto">
                  <a:xfrm>
                    <a:off x="3822" y="2090"/>
                    <a:ext cx="456" cy="226"/>
                    <a:chOff x="3467" y="510"/>
                    <a:chExt cx="456" cy="226"/>
                  </a:xfrm>
                </p:grpSpPr>
                <p:sp>
                  <p:nvSpPr>
                    <p:cNvPr id="587831" name="Rectangle 55">
                      <a:extLst>
                        <a:ext uri="{FF2B5EF4-FFF2-40B4-BE49-F238E27FC236}">
                          <a16:creationId xmlns:a16="http://schemas.microsoft.com/office/drawing/2014/main" id="{885D6A6C-DB1B-8B48-A746-1F7C0FC2A5F6}"/>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87832" name="Line 56">
                      <a:extLst>
                        <a:ext uri="{FF2B5EF4-FFF2-40B4-BE49-F238E27FC236}">
                          <a16:creationId xmlns:a16="http://schemas.microsoft.com/office/drawing/2014/main" id="{C66F09C1-8C15-A649-8307-23709E49E372}"/>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87833" name="Line 57">
                    <a:extLst>
                      <a:ext uri="{FF2B5EF4-FFF2-40B4-BE49-F238E27FC236}">
                        <a16:creationId xmlns:a16="http://schemas.microsoft.com/office/drawing/2014/main" id="{46F49D77-0BB5-304D-B20D-849B1C4CD68E}"/>
                      </a:ext>
                    </a:extLst>
                  </p:cNvPr>
                  <p:cNvSpPr>
                    <a:spLocks noChangeShapeType="1"/>
                  </p:cNvSpPr>
                  <p:nvPr/>
                </p:nvSpPr>
                <p:spPr bwMode="auto">
                  <a:xfrm>
                    <a:off x="2925" y="2210"/>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7834" name="Line 58">
                    <a:extLst>
                      <a:ext uri="{FF2B5EF4-FFF2-40B4-BE49-F238E27FC236}">
                        <a16:creationId xmlns:a16="http://schemas.microsoft.com/office/drawing/2014/main" id="{364A97B5-CD03-F441-ACA4-AA8E55576476}"/>
                      </a:ext>
                    </a:extLst>
                  </p:cNvPr>
                  <p:cNvSpPr>
                    <a:spLocks noChangeShapeType="1"/>
                  </p:cNvSpPr>
                  <p:nvPr/>
                </p:nvSpPr>
                <p:spPr bwMode="auto">
                  <a:xfrm>
                    <a:off x="3550" y="2205"/>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35" name="Group 59">
                  <a:extLst>
                    <a:ext uri="{FF2B5EF4-FFF2-40B4-BE49-F238E27FC236}">
                      <a16:creationId xmlns:a16="http://schemas.microsoft.com/office/drawing/2014/main" id="{DE697415-D7BF-8044-B1CB-E63FCE9E17C6}"/>
                    </a:ext>
                  </a:extLst>
                </p:cNvPr>
                <p:cNvGrpSpPr>
                  <a:grpSpLocks/>
                </p:cNvGrpSpPr>
                <p:nvPr/>
              </p:nvGrpSpPr>
              <p:grpSpPr bwMode="auto">
                <a:xfrm>
                  <a:off x="3424" y="2068"/>
                  <a:ext cx="1353" cy="235"/>
                  <a:chOff x="2426" y="791"/>
                  <a:chExt cx="1353" cy="235"/>
                </a:xfrm>
              </p:grpSpPr>
              <p:grpSp>
                <p:nvGrpSpPr>
                  <p:cNvPr id="587836" name="Group 60">
                    <a:extLst>
                      <a:ext uri="{FF2B5EF4-FFF2-40B4-BE49-F238E27FC236}">
                        <a16:creationId xmlns:a16="http://schemas.microsoft.com/office/drawing/2014/main" id="{CC57CDE2-DAB8-CE41-B918-AF69A95BC083}"/>
                      </a:ext>
                    </a:extLst>
                  </p:cNvPr>
                  <p:cNvGrpSpPr>
                    <a:grpSpLocks/>
                  </p:cNvGrpSpPr>
                  <p:nvPr/>
                </p:nvGrpSpPr>
                <p:grpSpPr bwMode="auto">
                  <a:xfrm>
                    <a:off x="2701" y="791"/>
                    <a:ext cx="456" cy="226"/>
                    <a:chOff x="3467" y="510"/>
                    <a:chExt cx="456" cy="226"/>
                  </a:xfrm>
                </p:grpSpPr>
                <p:sp>
                  <p:nvSpPr>
                    <p:cNvPr id="587837" name="Rectangle 61">
                      <a:extLst>
                        <a:ext uri="{FF2B5EF4-FFF2-40B4-BE49-F238E27FC236}">
                          <a16:creationId xmlns:a16="http://schemas.microsoft.com/office/drawing/2014/main" id="{0FB4183E-4AEC-D149-B42B-225AE907FCD9}"/>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587838" name="Line 62">
                      <a:extLst>
                        <a:ext uri="{FF2B5EF4-FFF2-40B4-BE49-F238E27FC236}">
                          <a16:creationId xmlns:a16="http://schemas.microsoft.com/office/drawing/2014/main" id="{D4C55199-CEAE-8B4F-BBD5-18EA80A8501D}"/>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39" name="Group 63">
                    <a:extLst>
                      <a:ext uri="{FF2B5EF4-FFF2-40B4-BE49-F238E27FC236}">
                        <a16:creationId xmlns:a16="http://schemas.microsoft.com/office/drawing/2014/main" id="{524E5DDB-CDC9-4C44-8302-8D3FA6E9CE01}"/>
                      </a:ext>
                    </a:extLst>
                  </p:cNvPr>
                  <p:cNvGrpSpPr>
                    <a:grpSpLocks/>
                  </p:cNvGrpSpPr>
                  <p:nvPr/>
                </p:nvGrpSpPr>
                <p:grpSpPr bwMode="auto">
                  <a:xfrm>
                    <a:off x="3323" y="800"/>
                    <a:ext cx="456" cy="226"/>
                    <a:chOff x="3467" y="510"/>
                    <a:chExt cx="456" cy="226"/>
                  </a:xfrm>
                </p:grpSpPr>
                <p:sp>
                  <p:nvSpPr>
                    <p:cNvPr id="587840" name="Rectangle 64">
                      <a:extLst>
                        <a:ext uri="{FF2B5EF4-FFF2-40B4-BE49-F238E27FC236}">
                          <a16:creationId xmlns:a16="http://schemas.microsoft.com/office/drawing/2014/main" id="{8DF1C49C-B6B4-E042-8C4C-9C66E5C1B8A8}"/>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87841" name="Line 65">
                      <a:extLst>
                        <a:ext uri="{FF2B5EF4-FFF2-40B4-BE49-F238E27FC236}">
                          <a16:creationId xmlns:a16="http://schemas.microsoft.com/office/drawing/2014/main" id="{89140892-BF3F-634D-8000-146007693DC7}"/>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87842" name="Line 66">
                    <a:extLst>
                      <a:ext uri="{FF2B5EF4-FFF2-40B4-BE49-F238E27FC236}">
                        <a16:creationId xmlns:a16="http://schemas.microsoft.com/office/drawing/2014/main" id="{454D7A47-1FCF-7744-BD19-8243C9C0116C}"/>
                      </a:ext>
                    </a:extLst>
                  </p:cNvPr>
                  <p:cNvSpPr>
                    <a:spLocks noChangeShapeType="1"/>
                  </p:cNvSpPr>
                  <p:nvPr/>
                </p:nvSpPr>
                <p:spPr bwMode="auto">
                  <a:xfrm>
                    <a:off x="2426" y="920"/>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87843" name="Line 67">
                    <a:extLst>
                      <a:ext uri="{FF2B5EF4-FFF2-40B4-BE49-F238E27FC236}">
                        <a16:creationId xmlns:a16="http://schemas.microsoft.com/office/drawing/2014/main" id="{7F5780D3-3B74-5048-A995-43C4E394AD19}"/>
                      </a:ext>
                    </a:extLst>
                  </p:cNvPr>
                  <p:cNvSpPr>
                    <a:spLocks noChangeShapeType="1"/>
                  </p:cNvSpPr>
                  <p:nvPr/>
                </p:nvSpPr>
                <p:spPr bwMode="auto">
                  <a:xfrm>
                    <a:off x="3051" y="915"/>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44" name="Group 68">
                  <a:extLst>
                    <a:ext uri="{FF2B5EF4-FFF2-40B4-BE49-F238E27FC236}">
                      <a16:creationId xmlns:a16="http://schemas.microsoft.com/office/drawing/2014/main" id="{A8523A68-6678-8D49-B9EB-131D24D932FA}"/>
                    </a:ext>
                  </a:extLst>
                </p:cNvPr>
                <p:cNvGrpSpPr>
                  <a:grpSpLocks/>
                </p:cNvGrpSpPr>
                <p:nvPr/>
              </p:nvGrpSpPr>
              <p:grpSpPr bwMode="auto">
                <a:xfrm>
                  <a:off x="3424" y="2356"/>
                  <a:ext cx="1340" cy="235"/>
                  <a:chOff x="2925" y="2650"/>
                  <a:chExt cx="1340" cy="235"/>
                </a:xfrm>
              </p:grpSpPr>
              <p:grpSp>
                <p:nvGrpSpPr>
                  <p:cNvPr id="587845" name="Group 69">
                    <a:extLst>
                      <a:ext uri="{FF2B5EF4-FFF2-40B4-BE49-F238E27FC236}">
                        <a16:creationId xmlns:a16="http://schemas.microsoft.com/office/drawing/2014/main" id="{3BF3771E-90F9-9147-9FCF-A353309A620B}"/>
                      </a:ext>
                    </a:extLst>
                  </p:cNvPr>
                  <p:cNvGrpSpPr>
                    <a:grpSpLocks/>
                  </p:cNvGrpSpPr>
                  <p:nvPr/>
                </p:nvGrpSpPr>
                <p:grpSpPr bwMode="auto">
                  <a:xfrm>
                    <a:off x="3200" y="2650"/>
                    <a:ext cx="456" cy="226"/>
                    <a:chOff x="3467" y="510"/>
                    <a:chExt cx="456" cy="226"/>
                  </a:xfrm>
                </p:grpSpPr>
                <p:sp>
                  <p:nvSpPr>
                    <p:cNvPr id="587846" name="Rectangle 70">
                      <a:extLst>
                        <a:ext uri="{FF2B5EF4-FFF2-40B4-BE49-F238E27FC236}">
                          <a16:creationId xmlns:a16="http://schemas.microsoft.com/office/drawing/2014/main" id="{2F69E47A-3430-3444-AFA4-0075C2BADE57}"/>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587847" name="Line 71">
                      <a:extLst>
                        <a:ext uri="{FF2B5EF4-FFF2-40B4-BE49-F238E27FC236}">
                          <a16:creationId xmlns:a16="http://schemas.microsoft.com/office/drawing/2014/main" id="{A419285C-205E-7E44-8383-3512C95940EC}"/>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87848" name="Line 72">
                    <a:extLst>
                      <a:ext uri="{FF2B5EF4-FFF2-40B4-BE49-F238E27FC236}">
                        <a16:creationId xmlns:a16="http://schemas.microsoft.com/office/drawing/2014/main" id="{FA07668A-BEDA-C445-8368-CBF388106C03}"/>
                      </a:ext>
                    </a:extLst>
                  </p:cNvPr>
                  <p:cNvSpPr>
                    <a:spLocks noChangeShapeType="1"/>
                  </p:cNvSpPr>
                  <p:nvPr/>
                </p:nvSpPr>
                <p:spPr bwMode="auto">
                  <a:xfrm>
                    <a:off x="2925" y="2773"/>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87849" name="Group 73">
                    <a:extLst>
                      <a:ext uri="{FF2B5EF4-FFF2-40B4-BE49-F238E27FC236}">
                        <a16:creationId xmlns:a16="http://schemas.microsoft.com/office/drawing/2014/main" id="{4C1949D7-1615-0F41-8B8B-E49815F580CE}"/>
                      </a:ext>
                    </a:extLst>
                  </p:cNvPr>
                  <p:cNvGrpSpPr>
                    <a:grpSpLocks/>
                  </p:cNvGrpSpPr>
                  <p:nvPr/>
                </p:nvGrpSpPr>
                <p:grpSpPr bwMode="auto">
                  <a:xfrm>
                    <a:off x="3809" y="2659"/>
                    <a:ext cx="456" cy="226"/>
                    <a:chOff x="3467" y="510"/>
                    <a:chExt cx="456" cy="226"/>
                  </a:xfrm>
                </p:grpSpPr>
                <p:sp>
                  <p:nvSpPr>
                    <p:cNvPr id="587850" name="Rectangle 74">
                      <a:extLst>
                        <a:ext uri="{FF2B5EF4-FFF2-40B4-BE49-F238E27FC236}">
                          <a16:creationId xmlns:a16="http://schemas.microsoft.com/office/drawing/2014/main" id="{0176CF93-6124-FA44-9A46-E8AEEFAF33E9}"/>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87851" name="Line 75">
                      <a:extLst>
                        <a:ext uri="{FF2B5EF4-FFF2-40B4-BE49-F238E27FC236}">
                          <a16:creationId xmlns:a16="http://schemas.microsoft.com/office/drawing/2014/main" id="{E0DEE27D-6CD6-4445-B20A-4764F80C205F}"/>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87852" name="Line 76">
                    <a:extLst>
                      <a:ext uri="{FF2B5EF4-FFF2-40B4-BE49-F238E27FC236}">
                        <a16:creationId xmlns:a16="http://schemas.microsoft.com/office/drawing/2014/main" id="{84F3885B-90BE-504E-8D2E-D95F2A17D743}"/>
                      </a:ext>
                    </a:extLst>
                  </p:cNvPr>
                  <p:cNvSpPr>
                    <a:spLocks noChangeShapeType="1"/>
                  </p:cNvSpPr>
                  <p:nvPr/>
                </p:nvSpPr>
                <p:spPr bwMode="auto">
                  <a:xfrm>
                    <a:off x="3528" y="277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53" name="Group 77">
                  <a:extLst>
                    <a:ext uri="{FF2B5EF4-FFF2-40B4-BE49-F238E27FC236}">
                      <a16:creationId xmlns:a16="http://schemas.microsoft.com/office/drawing/2014/main" id="{F7CD22BF-C069-3C4A-A79A-54D4161E2117}"/>
                    </a:ext>
                  </a:extLst>
                </p:cNvPr>
                <p:cNvGrpSpPr>
                  <a:grpSpLocks/>
                </p:cNvGrpSpPr>
                <p:nvPr/>
              </p:nvGrpSpPr>
              <p:grpSpPr bwMode="auto">
                <a:xfrm>
                  <a:off x="3424" y="2651"/>
                  <a:ext cx="729" cy="226"/>
                  <a:chOff x="2925" y="2945"/>
                  <a:chExt cx="729" cy="226"/>
                </a:xfrm>
              </p:grpSpPr>
              <p:grpSp>
                <p:nvGrpSpPr>
                  <p:cNvPr id="587854" name="Group 78">
                    <a:extLst>
                      <a:ext uri="{FF2B5EF4-FFF2-40B4-BE49-F238E27FC236}">
                        <a16:creationId xmlns:a16="http://schemas.microsoft.com/office/drawing/2014/main" id="{E8C73352-92F0-1249-9BD1-D7419E2D137F}"/>
                      </a:ext>
                    </a:extLst>
                  </p:cNvPr>
                  <p:cNvGrpSpPr>
                    <a:grpSpLocks/>
                  </p:cNvGrpSpPr>
                  <p:nvPr/>
                </p:nvGrpSpPr>
                <p:grpSpPr bwMode="auto">
                  <a:xfrm>
                    <a:off x="3198" y="2945"/>
                    <a:ext cx="456" cy="226"/>
                    <a:chOff x="3467" y="510"/>
                    <a:chExt cx="456" cy="226"/>
                  </a:xfrm>
                </p:grpSpPr>
                <p:sp>
                  <p:nvSpPr>
                    <p:cNvPr id="587855" name="Rectangle 79">
                      <a:extLst>
                        <a:ext uri="{FF2B5EF4-FFF2-40B4-BE49-F238E27FC236}">
                          <a16:creationId xmlns:a16="http://schemas.microsoft.com/office/drawing/2014/main" id="{030CE418-2A63-5640-8794-B0FBB073B429}"/>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87856" name="Line 80">
                      <a:extLst>
                        <a:ext uri="{FF2B5EF4-FFF2-40B4-BE49-F238E27FC236}">
                          <a16:creationId xmlns:a16="http://schemas.microsoft.com/office/drawing/2014/main" id="{C2BACF6A-05D2-1349-801B-7C8207D66977}"/>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87857" name="Line 81">
                    <a:extLst>
                      <a:ext uri="{FF2B5EF4-FFF2-40B4-BE49-F238E27FC236}">
                        <a16:creationId xmlns:a16="http://schemas.microsoft.com/office/drawing/2014/main" id="{F340557C-8FF5-1A46-9172-F25BCC0F8C10}"/>
                      </a:ext>
                    </a:extLst>
                  </p:cNvPr>
                  <p:cNvSpPr>
                    <a:spLocks noChangeShapeType="1"/>
                  </p:cNvSpPr>
                  <p:nvPr/>
                </p:nvSpPr>
                <p:spPr bwMode="auto">
                  <a:xfrm>
                    <a:off x="2925" y="3060"/>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87858" name="Group 82">
                  <a:extLst>
                    <a:ext uri="{FF2B5EF4-FFF2-40B4-BE49-F238E27FC236}">
                      <a16:creationId xmlns:a16="http://schemas.microsoft.com/office/drawing/2014/main" id="{5F0A529D-43CB-7F44-85D7-AA8F1AC75FC0}"/>
                    </a:ext>
                  </a:extLst>
                </p:cNvPr>
                <p:cNvGrpSpPr>
                  <a:grpSpLocks/>
                </p:cNvGrpSpPr>
                <p:nvPr/>
              </p:nvGrpSpPr>
              <p:grpSpPr bwMode="auto">
                <a:xfrm>
                  <a:off x="3424" y="2923"/>
                  <a:ext cx="729" cy="226"/>
                  <a:chOff x="2925" y="3217"/>
                  <a:chExt cx="729" cy="226"/>
                </a:xfrm>
              </p:grpSpPr>
              <p:grpSp>
                <p:nvGrpSpPr>
                  <p:cNvPr id="587859" name="Group 83">
                    <a:extLst>
                      <a:ext uri="{FF2B5EF4-FFF2-40B4-BE49-F238E27FC236}">
                        <a16:creationId xmlns:a16="http://schemas.microsoft.com/office/drawing/2014/main" id="{ADF433DC-619D-ED46-B23B-A2D0BFB08E04}"/>
                      </a:ext>
                    </a:extLst>
                  </p:cNvPr>
                  <p:cNvGrpSpPr>
                    <a:grpSpLocks/>
                  </p:cNvGrpSpPr>
                  <p:nvPr/>
                </p:nvGrpSpPr>
                <p:grpSpPr bwMode="auto">
                  <a:xfrm>
                    <a:off x="3198" y="3217"/>
                    <a:ext cx="456" cy="226"/>
                    <a:chOff x="3467" y="510"/>
                    <a:chExt cx="456" cy="226"/>
                  </a:xfrm>
                </p:grpSpPr>
                <p:sp>
                  <p:nvSpPr>
                    <p:cNvPr id="587860" name="Rectangle 84">
                      <a:extLst>
                        <a:ext uri="{FF2B5EF4-FFF2-40B4-BE49-F238E27FC236}">
                          <a16:creationId xmlns:a16="http://schemas.microsoft.com/office/drawing/2014/main" id="{B66A6AA6-7A6A-A349-9DBE-960C3F4ED81B}"/>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87861" name="Line 85">
                      <a:extLst>
                        <a:ext uri="{FF2B5EF4-FFF2-40B4-BE49-F238E27FC236}">
                          <a16:creationId xmlns:a16="http://schemas.microsoft.com/office/drawing/2014/main" id="{0C8D04B0-99CA-CA40-B10A-9B636C82A767}"/>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87862" name="Line 86">
                    <a:extLst>
                      <a:ext uri="{FF2B5EF4-FFF2-40B4-BE49-F238E27FC236}">
                        <a16:creationId xmlns:a16="http://schemas.microsoft.com/office/drawing/2014/main" id="{C7CEF23E-091B-0A48-B26D-9A922B89C07D}"/>
                      </a:ext>
                    </a:extLst>
                  </p:cNvPr>
                  <p:cNvSpPr>
                    <a:spLocks noChangeShapeType="1"/>
                  </p:cNvSpPr>
                  <p:nvPr/>
                </p:nvSpPr>
                <p:spPr bwMode="auto">
                  <a:xfrm>
                    <a:off x="2925" y="3321"/>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87863" name="Line 87">
                  <a:extLst>
                    <a:ext uri="{FF2B5EF4-FFF2-40B4-BE49-F238E27FC236}">
                      <a16:creationId xmlns:a16="http://schemas.microsoft.com/office/drawing/2014/main" id="{42FAE2F4-7910-8E47-9653-6471EBADF438}"/>
                    </a:ext>
                  </a:extLst>
                </p:cNvPr>
                <p:cNvSpPr>
                  <a:spLocks noChangeShapeType="1"/>
                </p:cNvSpPr>
                <p:nvPr/>
              </p:nvSpPr>
              <p:spPr bwMode="auto">
                <a:xfrm>
                  <a:off x="3424" y="1866"/>
                  <a:ext cx="318" cy="0"/>
                </a:xfrm>
                <a:prstGeom prst="line">
                  <a:avLst/>
                </a:prstGeom>
                <a:noFill/>
                <a:ln w="28575">
                  <a:solidFill>
                    <a:schemeClr va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587864" name="Rectangle 88">
            <a:extLst>
              <a:ext uri="{FF2B5EF4-FFF2-40B4-BE49-F238E27FC236}">
                <a16:creationId xmlns:a16="http://schemas.microsoft.com/office/drawing/2014/main" id="{789D82E2-F8B3-DD4F-83C0-9FBC86140DB4}"/>
              </a:ext>
            </a:extLst>
          </p:cNvPr>
          <p:cNvSpPr>
            <a:spLocks noGrp="1" noChangeArrowheads="1"/>
          </p:cNvSpPr>
          <p:nvPr>
            <p:ph type="body" idx="1"/>
          </p:nvPr>
        </p:nvSpPr>
        <p:spPr>
          <a:xfrm>
            <a:off x="1676401" y="260350"/>
            <a:ext cx="8812213" cy="2160588"/>
          </a:xfrm>
          <a:noFill/>
          <a:ln/>
        </p:spPr>
        <p:txBody>
          <a:bodyPr/>
          <a:lstStyle/>
          <a:p>
            <a:pPr marL="533400" lvl="1" indent="0">
              <a:lnSpc>
                <a:spcPct val="110000"/>
              </a:lnSpc>
              <a:buNone/>
            </a:pPr>
            <a:r>
              <a:rPr lang="zh-CN" altLang="en-US" b="1">
                <a:latin typeface="宋体" panose="02010600030101010101" pitchFamily="2" charset="-122"/>
              </a:rPr>
              <a:t>⑷</a:t>
            </a:r>
            <a:r>
              <a:rPr lang="zh-CN" altLang="en-US" b="1"/>
              <a:t> ：继续选取图中未被访问顶点</a:t>
            </a:r>
            <a:r>
              <a:rPr lang="en-US" altLang="zh-CN" b="1"/>
              <a:t>vj</a:t>
            </a:r>
            <a:r>
              <a:rPr lang="zh-CN" altLang="en-US" b="1"/>
              <a:t>作为起始顶点，转</a:t>
            </a:r>
            <a:r>
              <a:rPr lang="en-US" altLang="zh-CN" b="1"/>
              <a:t>(1)</a:t>
            </a:r>
            <a:r>
              <a:rPr lang="zh-CN" altLang="en-US" b="1"/>
              <a:t>，直到图中所有顶点都被访问为止。</a:t>
            </a:r>
          </a:p>
          <a:p>
            <a:pPr marL="0" indent="0">
              <a:lnSpc>
                <a:spcPct val="110000"/>
              </a:lnSpc>
              <a:buNone/>
            </a:pPr>
            <a:r>
              <a:rPr lang="zh-CN" altLang="en-US" sz="2800" b="1"/>
              <a:t>       图</a:t>
            </a:r>
            <a:r>
              <a:rPr lang="en-US" altLang="zh-CN" sz="2800" b="1"/>
              <a:t>7-17</a:t>
            </a:r>
            <a:r>
              <a:rPr lang="zh-CN" altLang="en-US" sz="2800" b="1"/>
              <a:t>是无向图的深度优先搜索遍历示例</a:t>
            </a:r>
            <a:r>
              <a:rPr lang="en-US" altLang="zh-CN" sz="2800" b="1"/>
              <a:t>(</a:t>
            </a:r>
            <a:r>
              <a:rPr lang="zh-CN" altLang="en-US" sz="2800" b="1"/>
              <a:t>红色箭头</a:t>
            </a:r>
            <a:r>
              <a:rPr lang="en-US" altLang="zh-CN" sz="2800" b="1"/>
              <a:t>)</a:t>
            </a:r>
            <a:r>
              <a:rPr lang="zh-CN" altLang="en-US" sz="2800" b="1"/>
              <a:t>。某种</a:t>
            </a:r>
            <a:r>
              <a:rPr lang="en-US" altLang="zh-CN" sz="2800" b="1"/>
              <a:t>DFS</a:t>
            </a:r>
            <a:r>
              <a:rPr lang="zh-CN" altLang="en-US" sz="2800" b="1"/>
              <a:t>次序是</a:t>
            </a:r>
            <a:r>
              <a:rPr lang="zh-CN" altLang="en-US" sz="2800" b="1">
                <a:latin typeface="宋体" panose="02010600030101010101" pitchFamily="2" charset="-122"/>
              </a:rPr>
              <a:t>：</a:t>
            </a:r>
            <a:r>
              <a:rPr lang="en-US" altLang="zh-CN" b="1"/>
              <a:t>v</a:t>
            </a:r>
            <a:r>
              <a:rPr lang="en-US" altLang="zh-CN" b="1" baseline="-18000"/>
              <a:t>1</a:t>
            </a:r>
            <a:r>
              <a:rPr lang="en-US" altLang="zh-CN" b="1">
                <a:ea typeface="Arial Unicode MS" panose="020B0604020202020204" pitchFamily="34" charset="-128"/>
                <a:cs typeface="Arial Unicode MS" panose="020B0604020202020204" pitchFamily="34" charset="-128"/>
              </a:rPr>
              <a:t>→</a:t>
            </a:r>
            <a:r>
              <a:rPr lang="en-US" altLang="zh-CN" b="1" baseline="-18000"/>
              <a:t> </a:t>
            </a:r>
            <a:r>
              <a:rPr lang="en-US" altLang="zh-CN" b="1"/>
              <a:t>v</a:t>
            </a:r>
            <a:r>
              <a:rPr lang="en-US" altLang="zh-CN" b="1" baseline="-18000"/>
              <a:t>3 </a:t>
            </a:r>
            <a:r>
              <a:rPr lang="en-US" altLang="zh-CN" b="1">
                <a:ea typeface="Arial Unicode MS" panose="020B0604020202020204" pitchFamily="34" charset="-128"/>
                <a:cs typeface="Arial Unicode MS" panose="020B0604020202020204" pitchFamily="34" charset="-128"/>
              </a:rPr>
              <a:t>→</a:t>
            </a:r>
            <a:r>
              <a:rPr lang="en-US" altLang="zh-CN" b="1" baseline="-18000"/>
              <a:t> </a:t>
            </a:r>
            <a:r>
              <a:rPr lang="en-US" altLang="zh-CN" b="1"/>
              <a:t>v</a:t>
            </a:r>
            <a:r>
              <a:rPr lang="en-US" altLang="zh-CN" b="1" baseline="-18000"/>
              <a:t>2 </a:t>
            </a:r>
            <a:r>
              <a:rPr lang="en-US" altLang="zh-CN" b="1">
                <a:ea typeface="Arial Unicode MS" panose="020B0604020202020204" pitchFamily="34" charset="-128"/>
                <a:cs typeface="Arial Unicode MS" panose="020B0604020202020204" pitchFamily="34" charset="-128"/>
              </a:rPr>
              <a:t>→</a:t>
            </a:r>
            <a:r>
              <a:rPr lang="en-US" altLang="zh-CN" b="1" baseline="-18000"/>
              <a:t> </a:t>
            </a:r>
            <a:r>
              <a:rPr lang="en-US" altLang="zh-CN" b="1"/>
              <a:t>v</a:t>
            </a:r>
            <a:r>
              <a:rPr lang="en-US" altLang="zh-CN" b="1" baseline="-18000"/>
              <a:t>4 </a:t>
            </a:r>
            <a:r>
              <a:rPr lang="en-US" altLang="zh-CN" b="1">
                <a:ea typeface="Arial Unicode MS" panose="020B0604020202020204" pitchFamily="34" charset="-128"/>
                <a:cs typeface="Arial Unicode MS" panose="020B0604020202020204" pitchFamily="34" charset="-128"/>
              </a:rPr>
              <a:t>→</a:t>
            </a:r>
            <a:r>
              <a:rPr lang="en-US" altLang="zh-CN" b="1" baseline="-18000"/>
              <a:t> </a:t>
            </a:r>
            <a:r>
              <a:rPr lang="en-US" altLang="zh-CN" b="1"/>
              <a:t>v</a:t>
            </a:r>
            <a:r>
              <a:rPr lang="en-US" altLang="zh-CN" b="1" baseline="-18000"/>
              <a:t>5</a:t>
            </a:r>
            <a:endParaRPr lang="en-US" altLang="zh-CN" b="1"/>
          </a:p>
        </p:txBody>
      </p:sp>
    </p:spTree>
    <p:extLst>
      <p:ext uri="{BB962C8B-B14F-4D97-AF65-F5344CB8AC3E}">
        <p14:creationId xmlns:p14="http://schemas.microsoft.com/office/powerpoint/2010/main" val="21959787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8802" name="Rectangle 2">
            <a:extLst>
              <a:ext uri="{FF2B5EF4-FFF2-40B4-BE49-F238E27FC236}">
                <a16:creationId xmlns:a16="http://schemas.microsoft.com/office/drawing/2014/main" id="{F6CE6B84-B865-6146-BD7E-BA315B135A54}"/>
              </a:ext>
            </a:extLst>
          </p:cNvPr>
          <p:cNvSpPr>
            <a:spLocks noGrp="1" noChangeArrowheads="1"/>
          </p:cNvSpPr>
          <p:nvPr>
            <p:ph type="body" idx="1"/>
          </p:nvPr>
        </p:nvSpPr>
        <p:spPr>
          <a:xfrm>
            <a:off x="1676401" y="260350"/>
            <a:ext cx="8812213" cy="4464050"/>
          </a:xfrm>
        </p:spPr>
        <p:txBody>
          <a:bodyPr/>
          <a:lstStyle/>
          <a:p>
            <a:pPr marL="0" indent="0">
              <a:lnSpc>
                <a:spcPct val="110000"/>
              </a:lnSpc>
              <a:spcAft>
                <a:spcPct val="20000"/>
              </a:spcAft>
              <a:buClrTx/>
              <a:buSzTx/>
              <a:buNone/>
            </a:pPr>
            <a:r>
              <a:rPr lang="en-US" altLang="zh-CN" sz="3600" b="1">
                <a:solidFill>
                  <a:schemeClr val="tx2"/>
                </a:solidFill>
              </a:rPr>
              <a:t>2</a:t>
            </a:r>
            <a:r>
              <a:rPr lang="en-US" altLang="zh-CN" sz="3600" b="1">
                <a:solidFill>
                  <a:schemeClr val="tx2"/>
                </a:solidFill>
                <a:latin typeface="宋体" panose="02010600030101010101" pitchFamily="2" charset="-122"/>
              </a:rPr>
              <a:t> </a:t>
            </a:r>
            <a:r>
              <a:rPr lang="zh-CN" altLang="en-US" sz="3600" b="1">
                <a:solidFill>
                  <a:schemeClr val="tx2"/>
                </a:solidFill>
                <a:latin typeface="楷体_GB2312" pitchFamily="49" charset="-122"/>
                <a:ea typeface="楷体_GB2312" pitchFamily="49" charset="-122"/>
              </a:rPr>
              <a:t>算法实现</a:t>
            </a:r>
          </a:p>
          <a:p>
            <a:pPr marL="0" indent="0">
              <a:lnSpc>
                <a:spcPct val="110000"/>
              </a:lnSpc>
              <a:buClrTx/>
              <a:buSzTx/>
              <a:buNone/>
            </a:pPr>
            <a:r>
              <a:rPr lang="zh-CN" altLang="en-US" sz="2800">
                <a:latin typeface="宋体" panose="02010600030101010101" pitchFamily="2" charset="-122"/>
              </a:rPr>
              <a:t>    </a:t>
            </a:r>
            <a:r>
              <a:rPr lang="zh-CN" altLang="en-US" sz="2800" b="1">
                <a:latin typeface="宋体" panose="02010600030101010101" pitchFamily="2" charset="-122"/>
              </a:rPr>
              <a:t>由算法思想知，这是一个递归过程。因此，先设计一个从某个顶点</a:t>
            </a:r>
            <a:r>
              <a:rPr lang="en-US" altLang="zh-CN" sz="2800" b="1">
                <a:latin typeface="宋体" panose="02010600030101010101" pitchFamily="2" charset="-122"/>
              </a:rPr>
              <a:t>(</a:t>
            </a:r>
            <a:r>
              <a:rPr lang="zh-CN" altLang="en-US" sz="2800" b="1">
                <a:latin typeface="宋体" panose="02010600030101010101" pitchFamily="2" charset="-122"/>
              </a:rPr>
              <a:t>编号</a:t>
            </a:r>
            <a:r>
              <a:rPr lang="en-US" altLang="zh-CN" sz="2800" b="1">
                <a:latin typeface="宋体" panose="02010600030101010101" pitchFamily="2" charset="-122"/>
              </a:rPr>
              <a:t>)</a:t>
            </a:r>
            <a:r>
              <a:rPr lang="zh-CN" altLang="en-US" sz="2800" b="1">
                <a:latin typeface="宋体" panose="02010600030101010101" pitchFamily="2" charset="-122"/>
              </a:rPr>
              <a:t>为</a:t>
            </a:r>
            <a:r>
              <a:rPr lang="en-US" altLang="zh-CN" sz="2800" b="1"/>
              <a:t>v</a:t>
            </a:r>
            <a:r>
              <a:rPr lang="en-US" altLang="zh-CN" sz="2800" b="1" baseline="-18000"/>
              <a:t>0</a:t>
            </a:r>
            <a:r>
              <a:rPr lang="zh-CN" altLang="en-US" sz="2800" b="1"/>
              <a:t>开始</a:t>
            </a:r>
            <a:r>
              <a:rPr lang="zh-CN" altLang="en-US" sz="2800" b="1">
                <a:latin typeface="宋体" panose="02010600030101010101" pitchFamily="2" charset="-122"/>
              </a:rPr>
              <a:t>深度优先</a:t>
            </a:r>
            <a:r>
              <a:rPr lang="zh-CN" altLang="en-US" sz="2800" b="1"/>
              <a:t>搜索的函数</a:t>
            </a:r>
            <a:r>
              <a:rPr lang="zh-CN" altLang="en-US" sz="2800" b="1">
                <a:latin typeface="宋体" panose="02010600030101010101" pitchFamily="2" charset="-122"/>
              </a:rPr>
              <a:t>，便于调用。</a:t>
            </a:r>
          </a:p>
          <a:p>
            <a:pPr marL="0" indent="0">
              <a:lnSpc>
                <a:spcPct val="110000"/>
              </a:lnSpc>
              <a:buClrTx/>
              <a:buSzTx/>
              <a:buNone/>
            </a:pPr>
            <a:r>
              <a:rPr lang="zh-CN" altLang="en-US" sz="2800" b="1">
                <a:latin typeface="宋体" panose="02010600030101010101" pitchFamily="2" charset="-122"/>
              </a:rPr>
              <a:t>    在遍历整个图时，可以对图中的每一个未访问的顶点执行所定义的函数。</a:t>
            </a:r>
          </a:p>
          <a:p>
            <a:pPr marL="0" indent="0">
              <a:lnSpc>
                <a:spcPct val="110000"/>
              </a:lnSpc>
              <a:buNone/>
            </a:pPr>
            <a:r>
              <a:rPr lang="en-US" altLang="zh-CN" sz="2800" b="1"/>
              <a:t>typedef  emnu {FALSE , TRUE} BOOLEAN ;</a:t>
            </a:r>
          </a:p>
          <a:p>
            <a:pPr marL="0" indent="0">
              <a:lnSpc>
                <a:spcPct val="110000"/>
              </a:lnSpc>
              <a:buNone/>
            </a:pPr>
            <a:r>
              <a:rPr lang="en-US" altLang="zh-CN" sz="2800" b="1"/>
              <a:t>BOOLEAN  Visited[MAX_VEX] ;</a:t>
            </a:r>
            <a:endParaRPr lang="en-US" altLang="zh-CN" sz="2800" b="1">
              <a:latin typeface="宋体" panose="02010600030101010101" pitchFamily="2" charset="-122"/>
            </a:endParaRPr>
          </a:p>
        </p:txBody>
      </p:sp>
    </p:spTree>
    <p:extLst>
      <p:ext uri="{BB962C8B-B14F-4D97-AF65-F5344CB8AC3E}">
        <p14:creationId xmlns:p14="http://schemas.microsoft.com/office/powerpoint/2010/main" val="777395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CB205270-AA7C-B24B-9C75-233CEE924B27}"/>
              </a:ext>
            </a:extLst>
          </p:cNvPr>
          <p:cNvSpPr>
            <a:spLocks noChangeArrowheads="1"/>
          </p:cNvSpPr>
          <p:nvPr/>
        </p:nvSpPr>
        <p:spPr bwMode="auto">
          <a:xfrm>
            <a:off x="1676400" y="152400"/>
            <a:ext cx="8839200" cy="630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void  DFS(ALGraph *G , int v)</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LinkNode  *p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Visited[v]=TRUE ;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Visit[v] ;       </a:t>
            </a:r>
            <a:r>
              <a:rPr lang="en-US" altLang="zh-CN" b="1">
                <a:solidFill>
                  <a:srgbClr val="FFFFFF"/>
                </a:solidFill>
              </a:rPr>
              <a:t>/*  </a:t>
            </a:r>
            <a:r>
              <a:rPr lang="zh-CN" altLang="en-US" b="1">
                <a:solidFill>
                  <a:srgbClr val="FFFFFF"/>
                </a:solidFill>
              </a:rPr>
              <a:t>置访问标志</a:t>
            </a:r>
            <a:r>
              <a:rPr lang="zh-CN" altLang="en-US" b="1">
                <a:solidFill>
                  <a:srgbClr val="FFFFFF"/>
                </a:solidFill>
                <a:latin typeface="宋体" panose="02010600030101010101" pitchFamily="2" charset="-122"/>
              </a:rPr>
              <a:t>，</a:t>
            </a:r>
            <a:r>
              <a:rPr lang="zh-CN" altLang="en-US" b="1">
                <a:solidFill>
                  <a:srgbClr val="FFFFFF"/>
                </a:solidFill>
              </a:rPr>
              <a:t>访问顶点</a:t>
            </a:r>
            <a:r>
              <a:rPr lang="en-US" altLang="zh-CN" b="1">
                <a:solidFill>
                  <a:srgbClr val="FFFFFF"/>
                </a:solidFill>
              </a:rPr>
              <a:t>v  */</a:t>
            </a:r>
            <a:r>
              <a:rPr lang="en-US" altLang="zh-CN" sz="2800" b="1">
                <a:solidFill>
                  <a:srgbClr val="FFFFFF"/>
                </a:solidFill>
              </a:rPr>
              <a:t>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p=G-&gt;AdjList[v].firstarc;   </a:t>
            </a:r>
            <a:r>
              <a:rPr lang="en-US" altLang="zh-CN" b="1">
                <a:solidFill>
                  <a:srgbClr val="FFFFFF"/>
                </a:solidFill>
              </a:rPr>
              <a:t>/*  </a:t>
            </a:r>
            <a:r>
              <a:rPr lang="zh-CN" altLang="en-US" b="1">
                <a:solidFill>
                  <a:srgbClr val="FFFFFF"/>
                </a:solidFill>
              </a:rPr>
              <a:t>链表的第一个结点  *</a:t>
            </a:r>
            <a:r>
              <a:rPr lang="en-US" altLang="zh-CN" b="1">
                <a:solidFill>
                  <a:srgbClr val="FFFFFF"/>
                </a:solidFill>
              </a:rPr>
              <a:t>/</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while (p!=NULL)</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if  (!Visited[p-&gt;adjvex]) DFS(G, p-&gt;adjvex)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从</a:t>
            </a:r>
            <a:r>
              <a:rPr lang="en-US" altLang="zh-CN" b="1">
                <a:solidFill>
                  <a:srgbClr val="FFFFFF"/>
                </a:solidFill>
              </a:rPr>
              <a:t>v</a:t>
            </a:r>
            <a:r>
              <a:rPr lang="zh-CN" altLang="en-US" b="1">
                <a:solidFill>
                  <a:srgbClr val="FFFFFF"/>
                </a:solidFill>
              </a:rPr>
              <a:t>的未访问过的邻接顶点出发</a:t>
            </a:r>
            <a:r>
              <a:rPr lang="zh-CN" altLang="en-US" b="1">
                <a:solidFill>
                  <a:srgbClr val="FFFFFF"/>
                </a:solidFill>
                <a:latin typeface="宋体" panose="02010600030101010101" pitchFamily="2" charset="-122"/>
              </a:rPr>
              <a:t>深度优先</a:t>
            </a:r>
            <a:r>
              <a:rPr lang="zh-CN" altLang="en-US" b="1">
                <a:solidFill>
                  <a:srgbClr val="FFFFFF"/>
                </a:solidFill>
              </a:rPr>
              <a:t>搜索   *</a:t>
            </a:r>
            <a:r>
              <a:rPr lang="en-US" altLang="zh-CN" b="1">
                <a:solidFill>
                  <a:srgbClr val="FFFFFF"/>
                </a:solidFill>
              </a:rPr>
              <a:t>/</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p=p-&gt;nextarc ;</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2191385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D5463D84-30A9-4047-A1B4-A29DD2B3C9FA}"/>
              </a:ext>
            </a:extLst>
          </p:cNvPr>
          <p:cNvSpPr>
            <a:spLocks noChangeArrowheads="1"/>
          </p:cNvSpPr>
          <p:nvPr/>
        </p:nvSpPr>
        <p:spPr bwMode="auto">
          <a:xfrm>
            <a:off x="1676400" y="152400"/>
            <a:ext cx="8839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3255963"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7131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703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27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84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void DFS_traverse_Grapg(ALGraph *G)</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int v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(v=0 ; v&lt;G-&gt;vexnum ; v++)</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Visited[v]=FALSE ;   </a:t>
            </a:r>
            <a:r>
              <a:rPr lang="en-US" altLang="zh-CN" b="1">
                <a:solidFill>
                  <a:srgbClr val="FFFFFF"/>
                </a:solidFill>
              </a:rPr>
              <a:t> /*  </a:t>
            </a:r>
            <a:r>
              <a:rPr lang="zh-CN" altLang="en-US" b="1">
                <a:solidFill>
                  <a:srgbClr val="FFFFFF"/>
                </a:solidFill>
              </a:rPr>
              <a:t>访问标志初始化  *</a:t>
            </a:r>
            <a:r>
              <a:rPr lang="en-US" altLang="zh-CN" b="1">
                <a:solidFill>
                  <a:srgbClr val="FFFFFF"/>
                </a:solidFill>
              </a:rPr>
              <a:t>/</a:t>
            </a:r>
            <a:r>
              <a:rPr lang="en-US" altLang="zh-CN" sz="2800" b="1">
                <a:solidFill>
                  <a:srgbClr val="FFFFFF"/>
                </a:solidFill>
              </a:rPr>
              <a:t>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p=G-&gt;AdjList[v].firstarc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(v=0 ; v&lt;G-&gt;vexnum ; v++)</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if (!Visited[v])   DFS(G , v);</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a:p>
            <a:pPr eaLnBrk="1" fontAlgn="base" hangingPunct="1">
              <a:lnSpc>
                <a:spcPct val="110000"/>
              </a:lnSpc>
              <a:spcBef>
                <a:spcPct val="10000"/>
              </a:spcBef>
              <a:spcAft>
                <a:spcPct val="0"/>
              </a:spcAft>
            </a:pPr>
            <a:r>
              <a:rPr lang="en-US" altLang="zh-CN" sz="3600" b="1">
                <a:solidFill>
                  <a:srgbClr val="FFCC66"/>
                </a:solidFill>
              </a:rPr>
              <a:t>3 </a:t>
            </a:r>
            <a:r>
              <a:rPr lang="zh-CN" altLang="en-US" sz="3600" b="1">
                <a:solidFill>
                  <a:srgbClr val="FFCC66"/>
                </a:solidFill>
                <a:ea typeface="楷体_GB2312" pitchFamily="49" charset="-122"/>
              </a:rPr>
              <a:t>算法分析</a:t>
            </a:r>
          </a:p>
          <a:p>
            <a:pPr eaLnBrk="1" fontAlgn="base" hangingPunct="1">
              <a:lnSpc>
                <a:spcPct val="110000"/>
              </a:lnSpc>
              <a:spcBef>
                <a:spcPct val="10000"/>
              </a:spcBef>
              <a:spcAft>
                <a:spcPct val="0"/>
              </a:spcAft>
            </a:pPr>
            <a:r>
              <a:rPr lang="zh-CN" altLang="en-US">
                <a:solidFill>
                  <a:srgbClr val="FFFFFF"/>
                </a:solidFill>
              </a:rPr>
              <a:t>          </a:t>
            </a:r>
            <a:r>
              <a:rPr lang="zh-CN" altLang="en-US" sz="2800" b="1">
                <a:solidFill>
                  <a:srgbClr val="FFFFFF"/>
                </a:solidFill>
              </a:rPr>
              <a:t>遍历时，对图的每个顶点至多调用一次</a:t>
            </a:r>
            <a:r>
              <a:rPr lang="en-US" altLang="zh-CN" sz="2800" b="1">
                <a:solidFill>
                  <a:srgbClr val="FFFFFF"/>
                </a:solidFill>
              </a:rPr>
              <a:t>DFS</a:t>
            </a:r>
            <a:r>
              <a:rPr lang="zh-CN" altLang="en-US" sz="2800" b="1">
                <a:solidFill>
                  <a:srgbClr val="FFFFFF"/>
                </a:solidFill>
              </a:rPr>
              <a:t>函数。其实质就是对每个顶点查找邻接顶点的过程，取决于存储结构。当图有</a:t>
            </a:r>
            <a:r>
              <a:rPr lang="en-US" altLang="zh-CN" sz="2800" b="1">
                <a:solidFill>
                  <a:srgbClr val="FFFFFF"/>
                </a:solidFill>
              </a:rPr>
              <a:t>e</a:t>
            </a:r>
            <a:r>
              <a:rPr lang="zh-CN" altLang="en-US" sz="2800" b="1">
                <a:solidFill>
                  <a:srgbClr val="FFFFFF"/>
                </a:solidFill>
              </a:rPr>
              <a:t>条边，其时间复杂度为</a:t>
            </a:r>
            <a:r>
              <a:rPr lang="en-US" altLang="zh-CN" sz="2800" b="1">
                <a:solidFill>
                  <a:srgbClr val="FFFFFF"/>
                </a:solidFill>
              </a:rPr>
              <a:t>O(e)</a:t>
            </a:r>
            <a:r>
              <a:rPr lang="zh-CN" altLang="en-US" sz="2800" b="1">
                <a:solidFill>
                  <a:srgbClr val="FFFFFF"/>
                </a:solidFill>
              </a:rPr>
              <a:t>，总时间复杂度为</a:t>
            </a:r>
            <a:r>
              <a:rPr lang="en-US" altLang="zh-CN" sz="2800" b="1">
                <a:solidFill>
                  <a:srgbClr val="FFFFFF"/>
                </a:solidFill>
              </a:rPr>
              <a:t>O(n+e) </a:t>
            </a:r>
            <a:r>
              <a:rPr lang="zh-CN" altLang="en-US" sz="2800" b="1">
                <a:solidFill>
                  <a:srgbClr val="FFFFFF"/>
                </a:solidFill>
              </a:rPr>
              <a:t>。</a:t>
            </a:r>
          </a:p>
        </p:txBody>
      </p:sp>
    </p:spTree>
    <p:extLst>
      <p:ext uri="{BB962C8B-B14F-4D97-AF65-F5344CB8AC3E}">
        <p14:creationId xmlns:p14="http://schemas.microsoft.com/office/powerpoint/2010/main" val="2205456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E9C3046D-2B34-CC41-A486-90C1A731A31A}"/>
              </a:ext>
            </a:extLst>
          </p:cNvPr>
          <p:cNvSpPr>
            <a:spLocks noGrp="1" noChangeArrowheads="1"/>
          </p:cNvSpPr>
          <p:nvPr>
            <p:ph type="title"/>
          </p:nvPr>
        </p:nvSpPr>
        <p:spPr>
          <a:xfrm>
            <a:off x="2439988" y="366713"/>
            <a:ext cx="6248400" cy="685800"/>
          </a:xfrm>
        </p:spPr>
        <p:txBody>
          <a:bodyPr/>
          <a:lstStyle/>
          <a:p>
            <a:r>
              <a:rPr lang="en-US" altLang="zh-CN" b="1">
                <a:latin typeface="Times New Roman" panose="02020603050405020304" pitchFamily="18" charset="0"/>
              </a:rPr>
              <a:t>7.3.2  </a:t>
            </a:r>
            <a:r>
              <a:rPr lang="zh-CN" altLang="en-US" b="1">
                <a:latin typeface="楷体_GB2312" pitchFamily="49" charset="-122"/>
                <a:ea typeface="楷体_GB2312" pitchFamily="49" charset="-122"/>
              </a:rPr>
              <a:t>广度优先搜索算法</a:t>
            </a:r>
          </a:p>
        </p:txBody>
      </p:sp>
      <p:sp>
        <p:nvSpPr>
          <p:cNvPr id="591875" name="Rectangle 3">
            <a:extLst>
              <a:ext uri="{FF2B5EF4-FFF2-40B4-BE49-F238E27FC236}">
                <a16:creationId xmlns:a16="http://schemas.microsoft.com/office/drawing/2014/main" id="{606C226B-12CE-DE4E-87B7-5A5F9AD97C3E}"/>
              </a:ext>
            </a:extLst>
          </p:cNvPr>
          <p:cNvSpPr>
            <a:spLocks noGrp="1" noChangeArrowheads="1"/>
          </p:cNvSpPr>
          <p:nvPr>
            <p:ph type="body" idx="1"/>
          </p:nvPr>
        </p:nvSpPr>
        <p:spPr>
          <a:xfrm>
            <a:off x="1676401" y="1268414"/>
            <a:ext cx="8812213" cy="5241925"/>
          </a:xfrm>
          <a:noFill/>
          <a:ln/>
        </p:spPr>
        <p:txBody>
          <a:bodyPr/>
          <a:lstStyle/>
          <a:p>
            <a:pPr marL="0" indent="0">
              <a:lnSpc>
                <a:spcPct val="110000"/>
              </a:lnSpc>
              <a:buNone/>
            </a:pPr>
            <a:r>
              <a:rPr lang="zh-CN" altLang="en-US" sz="3600" b="1">
                <a:solidFill>
                  <a:schemeClr val="folHlink"/>
                </a:solidFill>
                <a:latin typeface="宋体" panose="02010600030101010101" pitchFamily="2" charset="-122"/>
              </a:rPr>
              <a:t>   </a:t>
            </a:r>
            <a:r>
              <a:rPr lang="zh-CN" altLang="en-US" b="1">
                <a:solidFill>
                  <a:schemeClr val="folHlink"/>
                </a:solidFill>
                <a:latin typeface="宋体" panose="02010600030101010101" pitchFamily="2" charset="-122"/>
              </a:rPr>
              <a:t>广度优先搜索</a:t>
            </a:r>
            <a:r>
              <a:rPr lang="en-US" altLang="zh-CN" b="1"/>
              <a:t>(</a:t>
            </a:r>
            <a:r>
              <a:rPr lang="en-US" altLang="zh-CN" b="1">
                <a:solidFill>
                  <a:schemeClr val="accent1"/>
                </a:solidFill>
              </a:rPr>
              <a:t>B</a:t>
            </a:r>
            <a:r>
              <a:rPr lang="en-US" altLang="zh-CN" b="1"/>
              <a:t>readth </a:t>
            </a:r>
            <a:r>
              <a:rPr lang="en-US" altLang="zh-CN" b="1">
                <a:solidFill>
                  <a:schemeClr val="accent1"/>
                </a:solidFill>
              </a:rPr>
              <a:t>F</a:t>
            </a:r>
            <a:r>
              <a:rPr lang="en-US" altLang="zh-CN" b="1"/>
              <a:t>irst </a:t>
            </a:r>
            <a:r>
              <a:rPr lang="en-US" altLang="zh-CN" b="1">
                <a:solidFill>
                  <a:schemeClr val="accent1"/>
                </a:solidFill>
              </a:rPr>
              <a:t>S</a:t>
            </a:r>
            <a:r>
              <a:rPr lang="en-US" altLang="zh-CN" b="1"/>
              <a:t>earch--</a:t>
            </a:r>
            <a:r>
              <a:rPr lang="en-US" altLang="zh-CN" b="1">
                <a:solidFill>
                  <a:schemeClr val="folHlink"/>
                </a:solidFill>
              </a:rPr>
              <a:t>BFS</a:t>
            </a:r>
            <a:r>
              <a:rPr lang="en-US" altLang="zh-CN" b="1"/>
              <a:t>)</a:t>
            </a:r>
            <a:r>
              <a:rPr lang="zh-CN" altLang="en-US" b="1"/>
              <a:t>遍历类似</a:t>
            </a:r>
            <a:r>
              <a:rPr lang="zh-CN" altLang="en-US" b="1">
                <a:solidFill>
                  <a:schemeClr val="folHlink"/>
                </a:solidFill>
              </a:rPr>
              <a:t>树的按层次遍历</a:t>
            </a:r>
            <a:r>
              <a:rPr lang="zh-CN" altLang="en-US" b="1"/>
              <a:t>的过程</a:t>
            </a:r>
            <a:r>
              <a:rPr lang="zh-CN" altLang="en-US" b="1">
                <a:latin typeface="宋体" panose="02010600030101010101" pitchFamily="2" charset="-122"/>
              </a:rPr>
              <a:t>。</a:t>
            </a:r>
          </a:p>
          <a:p>
            <a:pPr marL="0" indent="0">
              <a:lnSpc>
                <a:spcPct val="110000"/>
              </a:lnSpc>
              <a:buNone/>
            </a:pPr>
            <a:r>
              <a:rPr lang="en-US" altLang="zh-CN" sz="3600" b="1">
                <a:solidFill>
                  <a:schemeClr val="tx2"/>
                </a:solidFill>
              </a:rPr>
              <a:t>1</a:t>
            </a:r>
            <a:r>
              <a:rPr lang="en-US" altLang="zh-CN" sz="3600" b="1">
                <a:solidFill>
                  <a:schemeClr val="tx2"/>
                </a:solidFill>
                <a:latin typeface="宋体" panose="02010600030101010101" pitchFamily="2" charset="-122"/>
              </a:rPr>
              <a:t> </a:t>
            </a:r>
            <a:r>
              <a:rPr lang="zh-CN" altLang="en-US" sz="3600" b="1">
                <a:solidFill>
                  <a:schemeClr val="tx2"/>
                </a:solidFill>
                <a:latin typeface="宋体" panose="02010600030101010101" pitchFamily="2" charset="-122"/>
              </a:rPr>
              <a:t>算法思想</a:t>
            </a:r>
          </a:p>
          <a:p>
            <a:pPr marL="0" indent="0">
              <a:lnSpc>
                <a:spcPct val="110000"/>
              </a:lnSpc>
              <a:buNone/>
            </a:pPr>
            <a:r>
              <a:rPr lang="zh-CN" altLang="en-US" sz="2800" b="1">
                <a:latin typeface="宋体" panose="02010600030101010101" pitchFamily="2" charset="-122"/>
              </a:rPr>
              <a:t>    设初始状态时图中的所有顶点未被访问，则：</a:t>
            </a:r>
          </a:p>
          <a:p>
            <a:pPr marL="533400" lvl="1" indent="0">
              <a:lnSpc>
                <a:spcPct val="110000"/>
              </a:lnSpc>
              <a:buNone/>
            </a:pPr>
            <a:r>
              <a:rPr lang="zh-CN" altLang="en-US" b="1">
                <a:latin typeface="宋体" panose="02010600030101010101" pitchFamily="2" charset="-122"/>
              </a:rPr>
              <a:t>⑴</a:t>
            </a:r>
            <a:r>
              <a:rPr lang="zh-CN" altLang="en-US" b="1"/>
              <a:t> </a:t>
            </a:r>
            <a:r>
              <a:rPr lang="zh-CN" altLang="en-US" b="1">
                <a:latin typeface="宋体" panose="02010600030101010101" pitchFamily="2" charset="-122"/>
              </a:rPr>
              <a:t>：</a:t>
            </a:r>
            <a:r>
              <a:rPr lang="zh-CN" altLang="en-US" b="1"/>
              <a:t>从图中某个顶点</a:t>
            </a:r>
            <a:r>
              <a:rPr lang="en-US" altLang="zh-CN" b="1"/>
              <a:t>v</a:t>
            </a:r>
            <a:r>
              <a:rPr lang="en-US" altLang="zh-CN" b="1" baseline="-18000"/>
              <a:t>i</a:t>
            </a:r>
            <a:r>
              <a:rPr lang="zh-CN" altLang="en-US" b="1"/>
              <a:t>出发</a:t>
            </a:r>
            <a:r>
              <a:rPr lang="zh-CN" altLang="en-US" b="1">
                <a:latin typeface="宋体" panose="02010600030101010101" pitchFamily="2" charset="-122"/>
              </a:rPr>
              <a:t>，访问</a:t>
            </a:r>
            <a:r>
              <a:rPr lang="en-US" altLang="zh-CN" b="1"/>
              <a:t>v</a:t>
            </a:r>
            <a:r>
              <a:rPr lang="en-US" altLang="zh-CN" b="1" baseline="-18000"/>
              <a:t>i</a:t>
            </a:r>
            <a:r>
              <a:rPr lang="zh-CN" altLang="en-US" b="1">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⑵：访问</a:t>
            </a:r>
            <a:r>
              <a:rPr lang="en-US" altLang="zh-CN" b="1"/>
              <a:t>v</a:t>
            </a:r>
            <a:r>
              <a:rPr lang="en-US" altLang="zh-CN" b="1" baseline="-18000"/>
              <a:t>i</a:t>
            </a:r>
            <a:r>
              <a:rPr lang="zh-CN" altLang="en-US" b="1"/>
              <a:t>的所有相</a:t>
            </a:r>
            <a:r>
              <a:rPr lang="zh-CN" altLang="en-US" b="1">
                <a:latin typeface="宋体" panose="02010600030101010101" pitchFamily="2" charset="-122"/>
              </a:rPr>
              <a:t>邻接且未被访问的所有顶点</a:t>
            </a:r>
            <a:r>
              <a:rPr lang="en-US" altLang="zh-CN" b="1"/>
              <a:t>v</a:t>
            </a:r>
            <a:r>
              <a:rPr lang="en-US" altLang="zh-CN" b="1" baseline="-18000"/>
              <a:t>i1</a:t>
            </a:r>
            <a:r>
              <a:rPr lang="zh-CN" altLang="en-US" b="1">
                <a:latin typeface="宋体" panose="02010600030101010101" pitchFamily="2" charset="-122"/>
              </a:rPr>
              <a:t>，</a:t>
            </a:r>
            <a:r>
              <a:rPr lang="en-US" altLang="zh-CN" b="1"/>
              <a:t>v</a:t>
            </a:r>
            <a:r>
              <a:rPr lang="en-US" altLang="zh-CN" b="1" baseline="-18000"/>
              <a:t>i2</a:t>
            </a:r>
            <a:r>
              <a:rPr lang="zh-CN" altLang="en-US" b="1">
                <a:latin typeface="宋体" panose="02010600030101010101" pitchFamily="2" charset="-122"/>
              </a:rPr>
              <a:t>，</a:t>
            </a:r>
            <a:r>
              <a:rPr lang="en-US" altLang="zh-CN" b="1">
                <a:cs typeface="Times New Roman" panose="02020603050405020304" pitchFamily="18" charset="0"/>
              </a:rPr>
              <a:t>…</a:t>
            </a:r>
            <a:r>
              <a:rPr lang="zh-CN" altLang="en-US" b="1">
                <a:latin typeface="宋体" panose="02010600030101010101" pitchFamily="2" charset="-122"/>
              </a:rPr>
              <a:t>，</a:t>
            </a:r>
            <a:r>
              <a:rPr lang="en-US" altLang="zh-CN" b="1"/>
              <a:t>v</a:t>
            </a:r>
            <a:r>
              <a:rPr lang="en-US" altLang="zh-CN" b="1" baseline="-18000"/>
              <a:t>im</a:t>
            </a:r>
            <a:r>
              <a:rPr lang="zh-CN" altLang="en-US" b="1">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⑶：以</a:t>
            </a:r>
            <a:r>
              <a:rPr lang="en-US" altLang="zh-CN" b="1"/>
              <a:t>v</a:t>
            </a:r>
            <a:r>
              <a:rPr lang="en-US" altLang="zh-CN" b="1" baseline="-18000"/>
              <a:t>i1</a:t>
            </a:r>
            <a:r>
              <a:rPr lang="zh-CN" altLang="en-US" b="1">
                <a:latin typeface="宋体" panose="02010600030101010101" pitchFamily="2" charset="-122"/>
              </a:rPr>
              <a:t>，</a:t>
            </a:r>
            <a:r>
              <a:rPr lang="en-US" altLang="zh-CN" b="1"/>
              <a:t>v</a:t>
            </a:r>
            <a:r>
              <a:rPr lang="en-US" altLang="zh-CN" b="1" baseline="-18000"/>
              <a:t>i2</a:t>
            </a:r>
            <a:r>
              <a:rPr lang="zh-CN" altLang="en-US" b="1">
                <a:latin typeface="宋体" panose="02010600030101010101" pitchFamily="2" charset="-122"/>
              </a:rPr>
              <a:t>， </a:t>
            </a:r>
            <a:r>
              <a:rPr lang="en-US" altLang="zh-CN" b="1">
                <a:cs typeface="Times New Roman" panose="02020603050405020304" pitchFamily="18" charset="0"/>
              </a:rPr>
              <a:t>…</a:t>
            </a:r>
            <a:r>
              <a:rPr lang="zh-CN" altLang="en-US" b="1">
                <a:latin typeface="宋体" panose="02010600030101010101" pitchFamily="2" charset="-122"/>
              </a:rPr>
              <a:t>，</a:t>
            </a:r>
            <a:r>
              <a:rPr lang="en-US" altLang="zh-CN" b="1"/>
              <a:t>v</a:t>
            </a:r>
            <a:r>
              <a:rPr lang="en-US" altLang="zh-CN" b="1" baseline="-18000"/>
              <a:t>im</a:t>
            </a:r>
            <a:r>
              <a:rPr lang="zh-CN" altLang="en-US" b="1"/>
              <a:t>的次序</a:t>
            </a:r>
            <a:r>
              <a:rPr lang="zh-CN" altLang="en-US" b="1">
                <a:latin typeface="宋体" panose="02010600030101010101" pitchFamily="2" charset="-122"/>
              </a:rPr>
              <a:t>，以</a:t>
            </a:r>
            <a:r>
              <a:rPr lang="en-US" altLang="zh-CN" b="1"/>
              <a:t>v</a:t>
            </a:r>
            <a:r>
              <a:rPr lang="en-US" altLang="zh-CN" b="1" baseline="-18000"/>
              <a:t>ij</a:t>
            </a:r>
            <a:r>
              <a:rPr lang="en-US" altLang="zh-CN" b="1"/>
              <a:t>(1</a:t>
            </a:r>
            <a:r>
              <a:rPr lang="en-US" altLang="zh-CN" b="1">
                <a:ea typeface="Arial Unicode MS" panose="020B0604020202020204" pitchFamily="34" charset="-128"/>
                <a:cs typeface="Arial Unicode MS" panose="020B0604020202020204" pitchFamily="34" charset="-128"/>
              </a:rPr>
              <a:t>≦</a:t>
            </a:r>
            <a:r>
              <a:rPr lang="en-US" altLang="zh-CN" b="1"/>
              <a:t>j</a:t>
            </a:r>
            <a:r>
              <a:rPr lang="en-US" altLang="zh-CN" b="1">
                <a:ea typeface="Arial Unicode MS" panose="020B0604020202020204" pitchFamily="34" charset="-128"/>
                <a:cs typeface="Arial Unicode MS" panose="020B0604020202020204" pitchFamily="34" charset="-128"/>
              </a:rPr>
              <a:t>≦</a:t>
            </a:r>
            <a:r>
              <a:rPr lang="en-US" altLang="zh-CN" b="1"/>
              <a:t>m)</a:t>
            </a:r>
            <a:r>
              <a:rPr lang="zh-CN" altLang="en-US" b="1"/>
              <a:t>依此作为</a:t>
            </a:r>
            <a:r>
              <a:rPr lang="en-US" altLang="zh-CN" b="1"/>
              <a:t>v</a:t>
            </a:r>
            <a:r>
              <a:rPr lang="en-US" altLang="zh-CN" b="1" baseline="-18000"/>
              <a:t>i </a:t>
            </a:r>
            <a:r>
              <a:rPr lang="zh-CN" altLang="en-US" b="1">
                <a:latin typeface="宋体" panose="02010600030101010101" pitchFamily="2" charset="-122"/>
              </a:rPr>
              <a:t>，转⑴；  </a:t>
            </a:r>
          </a:p>
        </p:txBody>
      </p:sp>
    </p:spTree>
    <p:extLst>
      <p:ext uri="{BB962C8B-B14F-4D97-AF65-F5344CB8AC3E}">
        <p14:creationId xmlns:p14="http://schemas.microsoft.com/office/powerpoint/2010/main" val="21326128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572B57B5-AD9A-9E4C-8950-9246C1067A1E}"/>
              </a:ext>
            </a:extLst>
          </p:cNvPr>
          <p:cNvSpPr>
            <a:spLocks noGrp="1" noChangeArrowheads="1"/>
          </p:cNvSpPr>
          <p:nvPr>
            <p:ph type="body" idx="1"/>
          </p:nvPr>
        </p:nvSpPr>
        <p:spPr>
          <a:xfrm>
            <a:off x="1676401" y="242888"/>
            <a:ext cx="8812213" cy="2106612"/>
          </a:xfrm>
          <a:noFill/>
          <a:ln/>
        </p:spPr>
        <p:txBody>
          <a:bodyPr/>
          <a:lstStyle/>
          <a:p>
            <a:pPr marL="533400" lvl="1" indent="0">
              <a:lnSpc>
                <a:spcPct val="110000"/>
              </a:lnSpc>
              <a:buNone/>
            </a:pPr>
            <a:r>
              <a:rPr lang="zh-CN" altLang="en-US" b="1">
                <a:latin typeface="宋体" panose="02010600030101010101" pitchFamily="2" charset="-122"/>
              </a:rPr>
              <a:t>⑷</a:t>
            </a:r>
            <a:r>
              <a:rPr lang="zh-CN" altLang="en-US" b="1"/>
              <a:t> </a:t>
            </a:r>
            <a:r>
              <a:rPr lang="zh-CN" altLang="en-US" b="1">
                <a:latin typeface="宋体" panose="02010600030101010101" pitchFamily="2" charset="-122"/>
              </a:rPr>
              <a:t>：</a:t>
            </a:r>
            <a:r>
              <a:rPr lang="zh-CN" altLang="en-US" b="1"/>
              <a:t>继续选取图中</a:t>
            </a:r>
            <a:r>
              <a:rPr lang="zh-CN" altLang="en-US" b="1">
                <a:latin typeface="宋体" panose="02010600030101010101" pitchFamily="2" charset="-122"/>
              </a:rPr>
              <a:t>未被访问</a:t>
            </a:r>
            <a:r>
              <a:rPr lang="zh-CN" altLang="en-US" b="1"/>
              <a:t>顶点</a:t>
            </a:r>
            <a:r>
              <a:rPr lang="en-US" altLang="zh-CN" b="1"/>
              <a:t>v</a:t>
            </a:r>
            <a:r>
              <a:rPr lang="en-US" altLang="zh-CN" b="1" baseline="-18000"/>
              <a:t>k</a:t>
            </a:r>
            <a:r>
              <a:rPr lang="zh-CN" altLang="en-US" b="1"/>
              <a:t>作为起始顶点</a:t>
            </a:r>
            <a:r>
              <a:rPr lang="zh-CN" altLang="en-US" b="1">
                <a:latin typeface="宋体" panose="02010600030101010101" pitchFamily="2" charset="-122"/>
              </a:rPr>
              <a:t>，转⑴，直到图中所有顶点都被访问为止。</a:t>
            </a:r>
          </a:p>
          <a:p>
            <a:pPr marL="0" indent="0">
              <a:lnSpc>
                <a:spcPct val="110000"/>
              </a:lnSpc>
              <a:buNone/>
            </a:pPr>
            <a:r>
              <a:rPr lang="zh-CN" altLang="en-US" sz="2800" b="1"/>
              <a:t>图</a:t>
            </a:r>
            <a:r>
              <a:rPr lang="en-US" altLang="zh-CN" sz="2800" b="1"/>
              <a:t>7-18</a:t>
            </a:r>
            <a:r>
              <a:rPr lang="zh-CN" altLang="en-US" sz="2800" b="1"/>
              <a:t>是有向图的广度优先搜索遍历示例</a:t>
            </a:r>
            <a:r>
              <a:rPr lang="en-US" altLang="zh-CN" sz="2800" b="1"/>
              <a:t>(</a:t>
            </a:r>
            <a:r>
              <a:rPr lang="zh-CN" altLang="en-US" sz="2800" b="1">
                <a:solidFill>
                  <a:schemeClr val="accent1"/>
                </a:solidFill>
              </a:rPr>
              <a:t>红色箭头</a:t>
            </a:r>
            <a:r>
              <a:rPr lang="en-US" altLang="zh-CN" sz="2800" b="1"/>
              <a:t>)</a:t>
            </a:r>
            <a:r>
              <a:rPr lang="zh-CN" altLang="en-US" sz="2800" b="1">
                <a:latin typeface="宋体" panose="02010600030101010101" pitchFamily="2" charset="-122"/>
              </a:rPr>
              <a:t>。</a:t>
            </a:r>
            <a:r>
              <a:rPr lang="zh-CN" altLang="en-US" sz="2800" b="1"/>
              <a:t>上述图的</a:t>
            </a:r>
            <a:r>
              <a:rPr lang="en-US" altLang="zh-CN" sz="2800" b="1"/>
              <a:t>BFS</a:t>
            </a:r>
            <a:r>
              <a:rPr lang="zh-CN" altLang="en-US" sz="2800" b="1"/>
              <a:t>次序是</a:t>
            </a:r>
            <a:r>
              <a:rPr lang="zh-CN" altLang="en-US" sz="2800" b="1">
                <a:latin typeface="宋体" panose="02010600030101010101" pitchFamily="2" charset="-122"/>
              </a:rPr>
              <a:t>：</a:t>
            </a:r>
            <a:r>
              <a:rPr lang="en-US" altLang="zh-CN" sz="2800" b="1"/>
              <a:t>v</a:t>
            </a:r>
            <a:r>
              <a:rPr lang="en-US" altLang="zh-CN" sz="2800" b="1" baseline="-18000"/>
              <a:t>1</a:t>
            </a:r>
            <a:r>
              <a:rPr lang="en-US" altLang="zh-CN" sz="2800" b="1">
                <a:ea typeface="Arial Unicode MS" panose="020B0604020202020204" pitchFamily="34" charset="-128"/>
                <a:cs typeface="Arial Unicode MS" panose="020B0604020202020204" pitchFamily="34" charset="-128"/>
              </a:rPr>
              <a:t>→</a:t>
            </a:r>
            <a:r>
              <a:rPr lang="en-US" altLang="zh-CN" sz="2800" b="1" baseline="-18000"/>
              <a:t> </a:t>
            </a:r>
            <a:r>
              <a:rPr lang="en-US" altLang="zh-CN" sz="2800" b="1"/>
              <a:t>v</a:t>
            </a:r>
            <a:r>
              <a:rPr lang="en-US" altLang="zh-CN" sz="2800" b="1" baseline="-18000"/>
              <a:t>2 </a:t>
            </a:r>
            <a:r>
              <a:rPr lang="en-US" altLang="zh-CN" sz="2800" b="1">
                <a:ea typeface="Arial Unicode MS" panose="020B0604020202020204" pitchFamily="34" charset="-128"/>
                <a:cs typeface="Arial Unicode MS" panose="020B0604020202020204" pitchFamily="34" charset="-128"/>
              </a:rPr>
              <a:t>→</a:t>
            </a:r>
            <a:r>
              <a:rPr lang="en-US" altLang="zh-CN" sz="2800" b="1" baseline="-18000"/>
              <a:t> </a:t>
            </a:r>
            <a:r>
              <a:rPr lang="en-US" altLang="zh-CN" sz="2800" b="1"/>
              <a:t>v</a:t>
            </a:r>
            <a:r>
              <a:rPr lang="en-US" altLang="zh-CN" sz="2800" b="1" baseline="-18000"/>
              <a:t>4 </a:t>
            </a:r>
            <a:r>
              <a:rPr lang="en-US" altLang="zh-CN" sz="2800" b="1">
                <a:ea typeface="Arial Unicode MS" panose="020B0604020202020204" pitchFamily="34" charset="-128"/>
                <a:cs typeface="Arial Unicode MS" panose="020B0604020202020204" pitchFamily="34" charset="-128"/>
              </a:rPr>
              <a:t>→</a:t>
            </a:r>
            <a:r>
              <a:rPr lang="en-US" altLang="zh-CN" sz="2800" b="1" baseline="-18000"/>
              <a:t> </a:t>
            </a:r>
            <a:r>
              <a:rPr lang="en-US" altLang="zh-CN" sz="2800" b="1"/>
              <a:t>v</a:t>
            </a:r>
            <a:r>
              <a:rPr lang="en-US" altLang="zh-CN" sz="2800" b="1" baseline="-18000"/>
              <a:t>3 </a:t>
            </a:r>
            <a:r>
              <a:rPr lang="en-US" altLang="zh-CN" sz="2800" b="1">
                <a:ea typeface="Arial Unicode MS" panose="020B0604020202020204" pitchFamily="34" charset="-128"/>
                <a:cs typeface="Arial Unicode MS" panose="020B0604020202020204" pitchFamily="34" charset="-128"/>
              </a:rPr>
              <a:t>→</a:t>
            </a:r>
            <a:r>
              <a:rPr lang="en-US" altLang="zh-CN" sz="2800" b="1" baseline="-18000"/>
              <a:t> </a:t>
            </a:r>
            <a:r>
              <a:rPr lang="en-US" altLang="zh-CN" sz="2800" b="1"/>
              <a:t>v</a:t>
            </a:r>
            <a:r>
              <a:rPr lang="en-US" altLang="zh-CN" sz="2800" b="1" baseline="-18000"/>
              <a:t>5</a:t>
            </a:r>
          </a:p>
        </p:txBody>
      </p:sp>
      <p:grpSp>
        <p:nvGrpSpPr>
          <p:cNvPr id="592899" name="Group 3">
            <a:extLst>
              <a:ext uri="{FF2B5EF4-FFF2-40B4-BE49-F238E27FC236}">
                <a16:creationId xmlns:a16="http://schemas.microsoft.com/office/drawing/2014/main" id="{39D91482-C358-5749-8BFF-2B0566C80F97}"/>
              </a:ext>
            </a:extLst>
          </p:cNvPr>
          <p:cNvGrpSpPr>
            <a:grpSpLocks/>
          </p:cNvGrpSpPr>
          <p:nvPr/>
        </p:nvGrpSpPr>
        <p:grpSpPr bwMode="auto">
          <a:xfrm>
            <a:off x="2351089" y="2565401"/>
            <a:ext cx="7780337" cy="3751263"/>
            <a:chOff x="521" y="1815"/>
            <a:chExt cx="4901" cy="2363"/>
          </a:xfrm>
        </p:grpSpPr>
        <p:grpSp>
          <p:nvGrpSpPr>
            <p:cNvPr id="592900" name="Group 4">
              <a:extLst>
                <a:ext uri="{FF2B5EF4-FFF2-40B4-BE49-F238E27FC236}">
                  <a16:creationId xmlns:a16="http://schemas.microsoft.com/office/drawing/2014/main" id="{789008C1-55E4-B541-BA5A-21EE8363E304}"/>
                </a:ext>
              </a:extLst>
            </p:cNvPr>
            <p:cNvGrpSpPr>
              <a:grpSpLocks/>
            </p:cNvGrpSpPr>
            <p:nvPr/>
          </p:nvGrpSpPr>
          <p:grpSpPr bwMode="auto">
            <a:xfrm>
              <a:off x="1791" y="1815"/>
              <a:ext cx="3631" cy="2120"/>
              <a:chOff x="1791" y="1497"/>
              <a:chExt cx="3631" cy="2120"/>
            </a:xfrm>
          </p:grpSpPr>
          <p:sp>
            <p:nvSpPr>
              <p:cNvPr id="592901" name="Rectangle 5">
                <a:extLst>
                  <a:ext uri="{FF2B5EF4-FFF2-40B4-BE49-F238E27FC236}">
                    <a16:creationId xmlns:a16="http://schemas.microsoft.com/office/drawing/2014/main" id="{4F575184-C86A-1B47-A349-C06CE710DADE}"/>
                  </a:ext>
                </a:extLst>
              </p:cNvPr>
              <p:cNvSpPr>
                <a:spLocks noChangeArrowheads="1"/>
              </p:cNvSpPr>
              <p:nvPr/>
            </p:nvSpPr>
            <p:spPr bwMode="auto">
              <a:xfrm>
                <a:off x="2336" y="3413"/>
                <a:ext cx="158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G’</a:t>
                </a:r>
                <a:r>
                  <a:rPr kumimoji="1" lang="zh-CN" altLang="en-US" sz="2000" b="1">
                    <a:solidFill>
                      <a:srgbClr val="FFFFFF"/>
                    </a:solidFill>
                    <a:latin typeface="Times New Roman" panose="02020603050405020304" pitchFamily="18" charset="0"/>
                    <a:ea typeface="宋体" panose="02010600030101010101" pitchFamily="2" charset="-122"/>
                  </a:rPr>
                  <a:t>的正邻接链表</a:t>
                </a:r>
              </a:p>
            </p:txBody>
          </p:sp>
          <p:grpSp>
            <p:nvGrpSpPr>
              <p:cNvPr id="592902" name="Group 6">
                <a:extLst>
                  <a:ext uri="{FF2B5EF4-FFF2-40B4-BE49-F238E27FC236}">
                    <a16:creationId xmlns:a16="http://schemas.microsoft.com/office/drawing/2014/main" id="{986D1FD6-5EB1-4349-BA3C-30BC067FF3C7}"/>
                  </a:ext>
                </a:extLst>
              </p:cNvPr>
              <p:cNvGrpSpPr>
                <a:grpSpLocks/>
              </p:cNvGrpSpPr>
              <p:nvPr/>
            </p:nvGrpSpPr>
            <p:grpSpPr bwMode="auto">
              <a:xfrm>
                <a:off x="1791" y="1497"/>
                <a:ext cx="3631" cy="1848"/>
                <a:chOff x="1791" y="1497"/>
                <a:chExt cx="3631" cy="1848"/>
              </a:xfrm>
            </p:grpSpPr>
            <p:grpSp>
              <p:nvGrpSpPr>
                <p:cNvPr id="592903" name="Group 7">
                  <a:extLst>
                    <a:ext uri="{FF2B5EF4-FFF2-40B4-BE49-F238E27FC236}">
                      <a16:creationId xmlns:a16="http://schemas.microsoft.com/office/drawing/2014/main" id="{2CAC4BFE-7211-3948-912B-6BC4FCEDDED6}"/>
                    </a:ext>
                  </a:extLst>
                </p:cNvPr>
                <p:cNvGrpSpPr>
                  <a:grpSpLocks/>
                </p:cNvGrpSpPr>
                <p:nvPr/>
              </p:nvGrpSpPr>
              <p:grpSpPr bwMode="auto">
                <a:xfrm>
                  <a:off x="3469" y="1521"/>
                  <a:ext cx="1364" cy="234"/>
                  <a:chOff x="2426" y="495"/>
                  <a:chExt cx="1364" cy="234"/>
                </a:xfrm>
              </p:grpSpPr>
              <p:grpSp>
                <p:nvGrpSpPr>
                  <p:cNvPr id="592904" name="Group 8">
                    <a:extLst>
                      <a:ext uri="{FF2B5EF4-FFF2-40B4-BE49-F238E27FC236}">
                        <a16:creationId xmlns:a16="http://schemas.microsoft.com/office/drawing/2014/main" id="{9FEBAE64-4489-4E44-B10D-32F1A120A088}"/>
                      </a:ext>
                    </a:extLst>
                  </p:cNvPr>
                  <p:cNvGrpSpPr>
                    <a:grpSpLocks/>
                  </p:cNvGrpSpPr>
                  <p:nvPr/>
                </p:nvGrpSpPr>
                <p:grpSpPr bwMode="auto">
                  <a:xfrm>
                    <a:off x="2701" y="495"/>
                    <a:ext cx="456" cy="226"/>
                    <a:chOff x="3467" y="510"/>
                    <a:chExt cx="456" cy="226"/>
                  </a:xfrm>
                </p:grpSpPr>
                <p:sp>
                  <p:nvSpPr>
                    <p:cNvPr id="592905" name="Rectangle 9">
                      <a:extLst>
                        <a:ext uri="{FF2B5EF4-FFF2-40B4-BE49-F238E27FC236}">
                          <a16:creationId xmlns:a16="http://schemas.microsoft.com/office/drawing/2014/main" id="{63F6E299-3C5A-7B42-956F-E4A06E10555B}"/>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592906" name="Line 10">
                      <a:extLst>
                        <a:ext uri="{FF2B5EF4-FFF2-40B4-BE49-F238E27FC236}">
                          <a16:creationId xmlns:a16="http://schemas.microsoft.com/office/drawing/2014/main" id="{6BA55EF5-7846-BB46-A5E5-4D5700E0407F}"/>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07" name="Group 11">
                    <a:extLst>
                      <a:ext uri="{FF2B5EF4-FFF2-40B4-BE49-F238E27FC236}">
                        <a16:creationId xmlns:a16="http://schemas.microsoft.com/office/drawing/2014/main" id="{5B8A8D2A-EF25-4C41-A618-CC52CB5AB7BE}"/>
                      </a:ext>
                    </a:extLst>
                  </p:cNvPr>
                  <p:cNvGrpSpPr>
                    <a:grpSpLocks/>
                  </p:cNvGrpSpPr>
                  <p:nvPr/>
                </p:nvGrpSpPr>
                <p:grpSpPr bwMode="auto">
                  <a:xfrm>
                    <a:off x="3334" y="503"/>
                    <a:ext cx="456" cy="226"/>
                    <a:chOff x="3467" y="510"/>
                    <a:chExt cx="456" cy="226"/>
                  </a:xfrm>
                </p:grpSpPr>
                <p:sp>
                  <p:nvSpPr>
                    <p:cNvPr id="592908" name="Rectangle 12">
                      <a:extLst>
                        <a:ext uri="{FF2B5EF4-FFF2-40B4-BE49-F238E27FC236}">
                          <a16:creationId xmlns:a16="http://schemas.microsoft.com/office/drawing/2014/main" id="{047FBFFB-6D9D-9341-825E-E2495B5C3B00}"/>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92909" name="Line 13">
                      <a:extLst>
                        <a:ext uri="{FF2B5EF4-FFF2-40B4-BE49-F238E27FC236}">
                          <a16:creationId xmlns:a16="http://schemas.microsoft.com/office/drawing/2014/main" id="{7C4B6A2B-B980-6E47-A37E-DE455CF6B51C}"/>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2910" name="Line 14">
                    <a:extLst>
                      <a:ext uri="{FF2B5EF4-FFF2-40B4-BE49-F238E27FC236}">
                        <a16:creationId xmlns:a16="http://schemas.microsoft.com/office/drawing/2014/main" id="{807CD459-6900-D646-9B41-FC180782FA74}"/>
                      </a:ext>
                    </a:extLst>
                  </p:cNvPr>
                  <p:cNvSpPr>
                    <a:spLocks noChangeShapeType="1"/>
                  </p:cNvSpPr>
                  <p:nvPr/>
                </p:nvSpPr>
                <p:spPr bwMode="auto">
                  <a:xfrm>
                    <a:off x="2426" y="618"/>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11" name="Line 15">
                    <a:extLst>
                      <a:ext uri="{FF2B5EF4-FFF2-40B4-BE49-F238E27FC236}">
                        <a16:creationId xmlns:a16="http://schemas.microsoft.com/office/drawing/2014/main" id="{43D5E13B-49E3-5F48-A303-4A7BE04104C4}"/>
                      </a:ext>
                    </a:extLst>
                  </p:cNvPr>
                  <p:cNvSpPr>
                    <a:spLocks noChangeShapeType="1"/>
                  </p:cNvSpPr>
                  <p:nvPr/>
                </p:nvSpPr>
                <p:spPr bwMode="auto">
                  <a:xfrm>
                    <a:off x="3056" y="623"/>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12" name="Group 16">
                  <a:extLst>
                    <a:ext uri="{FF2B5EF4-FFF2-40B4-BE49-F238E27FC236}">
                      <a16:creationId xmlns:a16="http://schemas.microsoft.com/office/drawing/2014/main" id="{CB50C6C6-CC25-324B-B62B-E42DCA9CDD97}"/>
                    </a:ext>
                  </a:extLst>
                </p:cNvPr>
                <p:cNvGrpSpPr>
                  <a:grpSpLocks/>
                </p:cNvGrpSpPr>
                <p:nvPr/>
              </p:nvGrpSpPr>
              <p:grpSpPr bwMode="auto">
                <a:xfrm>
                  <a:off x="3469" y="2041"/>
                  <a:ext cx="1953" cy="235"/>
                  <a:chOff x="2426" y="1055"/>
                  <a:chExt cx="1953" cy="235"/>
                </a:xfrm>
              </p:grpSpPr>
              <p:grpSp>
                <p:nvGrpSpPr>
                  <p:cNvPr id="592913" name="Group 17">
                    <a:extLst>
                      <a:ext uri="{FF2B5EF4-FFF2-40B4-BE49-F238E27FC236}">
                        <a16:creationId xmlns:a16="http://schemas.microsoft.com/office/drawing/2014/main" id="{4D592EF4-15E0-FD4A-9949-88DECF8F0E03}"/>
                      </a:ext>
                    </a:extLst>
                  </p:cNvPr>
                  <p:cNvGrpSpPr>
                    <a:grpSpLocks/>
                  </p:cNvGrpSpPr>
                  <p:nvPr/>
                </p:nvGrpSpPr>
                <p:grpSpPr bwMode="auto">
                  <a:xfrm>
                    <a:off x="2701" y="1055"/>
                    <a:ext cx="456" cy="226"/>
                    <a:chOff x="3467" y="510"/>
                    <a:chExt cx="456" cy="226"/>
                  </a:xfrm>
                </p:grpSpPr>
                <p:sp>
                  <p:nvSpPr>
                    <p:cNvPr id="592914" name="Rectangle 18">
                      <a:extLst>
                        <a:ext uri="{FF2B5EF4-FFF2-40B4-BE49-F238E27FC236}">
                          <a16:creationId xmlns:a16="http://schemas.microsoft.com/office/drawing/2014/main" id="{A59A561C-13C6-AE4D-A416-8C47B3A1D8A7}"/>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592915" name="Line 19">
                      <a:extLst>
                        <a:ext uri="{FF2B5EF4-FFF2-40B4-BE49-F238E27FC236}">
                          <a16:creationId xmlns:a16="http://schemas.microsoft.com/office/drawing/2014/main" id="{4C4F6725-531D-3040-B963-C2C4BE4FDD1E}"/>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2916" name="Line 20">
                    <a:extLst>
                      <a:ext uri="{FF2B5EF4-FFF2-40B4-BE49-F238E27FC236}">
                        <a16:creationId xmlns:a16="http://schemas.microsoft.com/office/drawing/2014/main" id="{FFCF7C60-A6AE-8044-A68C-4EB1488867F6}"/>
                      </a:ext>
                    </a:extLst>
                  </p:cNvPr>
                  <p:cNvSpPr>
                    <a:spLocks noChangeShapeType="1"/>
                  </p:cNvSpPr>
                  <p:nvPr/>
                </p:nvSpPr>
                <p:spPr bwMode="auto">
                  <a:xfrm>
                    <a:off x="2426" y="1178"/>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92917" name="Group 21">
                    <a:extLst>
                      <a:ext uri="{FF2B5EF4-FFF2-40B4-BE49-F238E27FC236}">
                        <a16:creationId xmlns:a16="http://schemas.microsoft.com/office/drawing/2014/main" id="{74B96DEC-1502-AA4C-A4F9-7AE085D8490E}"/>
                      </a:ext>
                    </a:extLst>
                  </p:cNvPr>
                  <p:cNvGrpSpPr>
                    <a:grpSpLocks/>
                  </p:cNvGrpSpPr>
                  <p:nvPr/>
                </p:nvGrpSpPr>
                <p:grpSpPr bwMode="auto">
                  <a:xfrm>
                    <a:off x="3304" y="1056"/>
                    <a:ext cx="456" cy="226"/>
                    <a:chOff x="3467" y="510"/>
                    <a:chExt cx="456" cy="226"/>
                  </a:xfrm>
                </p:grpSpPr>
                <p:sp>
                  <p:nvSpPr>
                    <p:cNvPr id="592918" name="Rectangle 22">
                      <a:extLst>
                        <a:ext uri="{FF2B5EF4-FFF2-40B4-BE49-F238E27FC236}">
                          <a16:creationId xmlns:a16="http://schemas.microsoft.com/office/drawing/2014/main" id="{3764B970-5C77-9941-A97A-811D1379E936}"/>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592919" name="Line 23">
                      <a:extLst>
                        <a:ext uri="{FF2B5EF4-FFF2-40B4-BE49-F238E27FC236}">
                          <a16:creationId xmlns:a16="http://schemas.microsoft.com/office/drawing/2014/main" id="{B147D1A4-BE77-0B4E-8640-4DB5523F34FC}"/>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20" name="Group 24">
                    <a:extLst>
                      <a:ext uri="{FF2B5EF4-FFF2-40B4-BE49-F238E27FC236}">
                        <a16:creationId xmlns:a16="http://schemas.microsoft.com/office/drawing/2014/main" id="{A034D5C8-67F1-394E-8D42-3AD294554209}"/>
                      </a:ext>
                    </a:extLst>
                  </p:cNvPr>
                  <p:cNvGrpSpPr>
                    <a:grpSpLocks/>
                  </p:cNvGrpSpPr>
                  <p:nvPr/>
                </p:nvGrpSpPr>
                <p:grpSpPr bwMode="auto">
                  <a:xfrm>
                    <a:off x="3923" y="1064"/>
                    <a:ext cx="456" cy="226"/>
                    <a:chOff x="3467" y="510"/>
                    <a:chExt cx="456" cy="226"/>
                  </a:xfrm>
                </p:grpSpPr>
                <p:sp>
                  <p:nvSpPr>
                    <p:cNvPr id="592921" name="Rectangle 25">
                      <a:extLst>
                        <a:ext uri="{FF2B5EF4-FFF2-40B4-BE49-F238E27FC236}">
                          <a16:creationId xmlns:a16="http://schemas.microsoft.com/office/drawing/2014/main" id="{EB500920-719F-F647-9056-3D723D1AC3FD}"/>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92922" name="Line 26">
                      <a:extLst>
                        <a:ext uri="{FF2B5EF4-FFF2-40B4-BE49-F238E27FC236}">
                          <a16:creationId xmlns:a16="http://schemas.microsoft.com/office/drawing/2014/main" id="{9A3D576D-D1B7-F94A-85AD-DF7FDEB81D38}"/>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2923" name="Line 27">
                    <a:extLst>
                      <a:ext uri="{FF2B5EF4-FFF2-40B4-BE49-F238E27FC236}">
                        <a16:creationId xmlns:a16="http://schemas.microsoft.com/office/drawing/2014/main" id="{17F35F61-04B7-3B41-80AC-F55D12D30E6B}"/>
                      </a:ext>
                    </a:extLst>
                  </p:cNvPr>
                  <p:cNvSpPr>
                    <a:spLocks noChangeShapeType="1"/>
                  </p:cNvSpPr>
                  <p:nvPr/>
                </p:nvSpPr>
                <p:spPr bwMode="auto">
                  <a:xfrm>
                    <a:off x="3029" y="1179"/>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24" name="Line 28">
                    <a:extLst>
                      <a:ext uri="{FF2B5EF4-FFF2-40B4-BE49-F238E27FC236}">
                        <a16:creationId xmlns:a16="http://schemas.microsoft.com/office/drawing/2014/main" id="{FFD22441-B61F-4847-A517-01EC549E4310}"/>
                      </a:ext>
                    </a:extLst>
                  </p:cNvPr>
                  <p:cNvSpPr>
                    <a:spLocks noChangeShapeType="1"/>
                  </p:cNvSpPr>
                  <p:nvPr/>
                </p:nvSpPr>
                <p:spPr bwMode="auto">
                  <a:xfrm>
                    <a:off x="3651" y="1179"/>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25" name="Group 29">
                  <a:extLst>
                    <a:ext uri="{FF2B5EF4-FFF2-40B4-BE49-F238E27FC236}">
                      <a16:creationId xmlns:a16="http://schemas.microsoft.com/office/drawing/2014/main" id="{1C41101B-3F40-6C42-957F-2CD5D06EDB35}"/>
                    </a:ext>
                  </a:extLst>
                </p:cNvPr>
                <p:cNvGrpSpPr>
                  <a:grpSpLocks/>
                </p:cNvGrpSpPr>
                <p:nvPr/>
              </p:nvGrpSpPr>
              <p:grpSpPr bwMode="auto">
                <a:xfrm>
                  <a:off x="3469" y="2328"/>
                  <a:ext cx="729" cy="226"/>
                  <a:chOff x="2426" y="1342"/>
                  <a:chExt cx="729" cy="226"/>
                </a:xfrm>
              </p:grpSpPr>
              <p:grpSp>
                <p:nvGrpSpPr>
                  <p:cNvPr id="592926" name="Group 30">
                    <a:extLst>
                      <a:ext uri="{FF2B5EF4-FFF2-40B4-BE49-F238E27FC236}">
                        <a16:creationId xmlns:a16="http://schemas.microsoft.com/office/drawing/2014/main" id="{474B4FA1-4FCF-744C-9AD5-125F1DCB8A5F}"/>
                      </a:ext>
                    </a:extLst>
                  </p:cNvPr>
                  <p:cNvGrpSpPr>
                    <a:grpSpLocks/>
                  </p:cNvGrpSpPr>
                  <p:nvPr/>
                </p:nvGrpSpPr>
                <p:grpSpPr bwMode="auto">
                  <a:xfrm>
                    <a:off x="2699" y="1342"/>
                    <a:ext cx="456" cy="226"/>
                    <a:chOff x="3467" y="510"/>
                    <a:chExt cx="456" cy="226"/>
                  </a:xfrm>
                </p:grpSpPr>
                <p:sp>
                  <p:nvSpPr>
                    <p:cNvPr id="592927" name="Rectangle 31">
                      <a:extLst>
                        <a:ext uri="{FF2B5EF4-FFF2-40B4-BE49-F238E27FC236}">
                          <a16:creationId xmlns:a16="http://schemas.microsoft.com/office/drawing/2014/main" id="{7F7215CF-2D2F-C146-879B-B6B1F168D3D2}"/>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92928" name="Line 32">
                      <a:extLst>
                        <a:ext uri="{FF2B5EF4-FFF2-40B4-BE49-F238E27FC236}">
                          <a16:creationId xmlns:a16="http://schemas.microsoft.com/office/drawing/2014/main" id="{00DCD088-AA71-D742-A542-09914E71050E}"/>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2929" name="Line 33">
                    <a:extLst>
                      <a:ext uri="{FF2B5EF4-FFF2-40B4-BE49-F238E27FC236}">
                        <a16:creationId xmlns:a16="http://schemas.microsoft.com/office/drawing/2014/main" id="{A486E0A6-CF73-814E-A108-AD7096262F18}"/>
                      </a:ext>
                    </a:extLst>
                  </p:cNvPr>
                  <p:cNvSpPr>
                    <a:spLocks noChangeShapeType="1"/>
                  </p:cNvSpPr>
                  <p:nvPr/>
                </p:nvSpPr>
                <p:spPr bwMode="auto">
                  <a:xfrm>
                    <a:off x="2426" y="1457"/>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30" name="Group 34">
                  <a:extLst>
                    <a:ext uri="{FF2B5EF4-FFF2-40B4-BE49-F238E27FC236}">
                      <a16:creationId xmlns:a16="http://schemas.microsoft.com/office/drawing/2014/main" id="{F70FB495-23D9-A346-9E3B-792EC0D154CA}"/>
                    </a:ext>
                  </a:extLst>
                </p:cNvPr>
                <p:cNvGrpSpPr>
                  <a:grpSpLocks/>
                </p:cNvGrpSpPr>
                <p:nvPr/>
              </p:nvGrpSpPr>
              <p:grpSpPr bwMode="auto">
                <a:xfrm>
                  <a:off x="3469" y="2600"/>
                  <a:ext cx="729" cy="226"/>
                  <a:chOff x="2426" y="1614"/>
                  <a:chExt cx="729" cy="226"/>
                </a:xfrm>
              </p:grpSpPr>
              <p:grpSp>
                <p:nvGrpSpPr>
                  <p:cNvPr id="592931" name="Group 35">
                    <a:extLst>
                      <a:ext uri="{FF2B5EF4-FFF2-40B4-BE49-F238E27FC236}">
                        <a16:creationId xmlns:a16="http://schemas.microsoft.com/office/drawing/2014/main" id="{2A847992-4078-7F42-BE30-2CDCD00B4968}"/>
                      </a:ext>
                    </a:extLst>
                  </p:cNvPr>
                  <p:cNvGrpSpPr>
                    <a:grpSpLocks/>
                  </p:cNvGrpSpPr>
                  <p:nvPr/>
                </p:nvGrpSpPr>
                <p:grpSpPr bwMode="auto">
                  <a:xfrm>
                    <a:off x="2699" y="1614"/>
                    <a:ext cx="456" cy="226"/>
                    <a:chOff x="3467" y="510"/>
                    <a:chExt cx="456" cy="226"/>
                  </a:xfrm>
                </p:grpSpPr>
                <p:sp>
                  <p:nvSpPr>
                    <p:cNvPr id="592932" name="Rectangle 36">
                      <a:extLst>
                        <a:ext uri="{FF2B5EF4-FFF2-40B4-BE49-F238E27FC236}">
                          <a16:creationId xmlns:a16="http://schemas.microsoft.com/office/drawing/2014/main" id="{AD3E66AA-6F93-DF46-BD78-7DCDF13B53C4}"/>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92933" name="Line 37">
                      <a:extLst>
                        <a:ext uri="{FF2B5EF4-FFF2-40B4-BE49-F238E27FC236}">
                          <a16:creationId xmlns:a16="http://schemas.microsoft.com/office/drawing/2014/main" id="{FBF4696E-5825-8C45-9B46-E7AB0DEBF712}"/>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2934" name="Line 38">
                    <a:extLst>
                      <a:ext uri="{FF2B5EF4-FFF2-40B4-BE49-F238E27FC236}">
                        <a16:creationId xmlns:a16="http://schemas.microsoft.com/office/drawing/2014/main" id="{B0910978-E698-E34F-BF6F-A34C89855CF6}"/>
                      </a:ext>
                    </a:extLst>
                  </p:cNvPr>
                  <p:cNvSpPr>
                    <a:spLocks noChangeShapeType="1"/>
                  </p:cNvSpPr>
                  <p:nvPr/>
                </p:nvSpPr>
                <p:spPr bwMode="auto">
                  <a:xfrm>
                    <a:off x="2426" y="173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2935" name="Rectangle 39">
                  <a:extLst>
                    <a:ext uri="{FF2B5EF4-FFF2-40B4-BE49-F238E27FC236}">
                      <a16:creationId xmlns:a16="http://schemas.microsoft.com/office/drawing/2014/main" id="{4029E90E-543A-934C-8D2F-E079C13F4F33}"/>
                    </a:ext>
                  </a:extLst>
                </p:cNvPr>
                <p:cNvSpPr>
                  <a:spLocks noChangeArrowheads="1"/>
                </p:cNvSpPr>
                <p:nvPr/>
              </p:nvSpPr>
              <p:spPr bwMode="auto">
                <a:xfrm>
                  <a:off x="2560" y="1497"/>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592936" name="Rectangle 40">
                  <a:extLst>
                    <a:ext uri="{FF2B5EF4-FFF2-40B4-BE49-F238E27FC236}">
                      <a16:creationId xmlns:a16="http://schemas.microsoft.com/office/drawing/2014/main" id="{C64CD08A-A8FF-7343-9721-1F33B03E7408}"/>
                    </a:ext>
                  </a:extLst>
                </p:cNvPr>
                <p:cNvSpPr>
                  <a:spLocks noChangeArrowheads="1"/>
                </p:cNvSpPr>
                <p:nvPr/>
              </p:nvSpPr>
              <p:spPr bwMode="auto">
                <a:xfrm>
                  <a:off x="1791" y="3101"/>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MAX_VEX-1</a:t>
                  </a:r>
                </a:p>
              </p:txBody>
            </p:sp>
            <p:grpSp>
              <p:nvGrpSpPr>
                <p:cNvPr id="592937" name="Group 41">
                  <a:extLst>
                    <a:ext uri="{FF2B5EF4-FFF2-40B4-BE49-F238E27FC236}">
                      <a16:creationId xmlns:a16="http://schemas.microsoft.com/office/drawing/2014/main" id="{B0319ED8-0B82-EA47-8B22-824AC02F5A23}"/>
                    </a:ext>
                  </a:extLst>
                </p:cNvPr>
                <p:cNvGrpSpPr>
                  <a:grpSpLocks/>
                </p:cNvGrpSpPr>
                <p:nvPr/>
              </p:nvGrpSpPr>
              <p:grpSpPr bwMode="auto">
                <a:xfrm>
                  <a:off x="2834" y="1504"/>
                  <a:ext cx="772" cy="1841"/>
                  <a:chOff x="1791" y="518"/>
                  <a:chExt cx="772" cy="1841"/>
                </a:xfrm>
              </p:grpSpPr>
              <p:grpSp>
                <p:nvGrpSpPr>
                  <p:cNvPr id="592938" name="Group 42">
                    <a:extLst>
                      <a:ext uri="{FF2B5EF4-FFF2-40B4-BE49-F238E27FC236}">
                        <a16:creationId xmlns:a16="http://schemas.microsoft.com/office/drawing/2014/main" id="{922F347A-9457-EB45-9138-5A0FF5582C17}"/>
                      </a:ext>
                    </a:extLst>
                  </p:cNvPr>
                  <p:cNvGrpSpPr>
                    <a:grpSpLocks/>
                  </p:cNvGrpSpPr>
                  <p:nvPr/>
                </p:nvGrpSpPr>
                <p:grpSpPr bwMode="auto">
                  <a:xfrm>
                    <a:off x="1791" y="518"/>
                    <a:ext cx="772" cy="262"/>
                    <a:chOff x="1791" y="518"/>
                    <a:chExt cx="772" cy="262"/>
                  </a:xfrm>
                </p:grpSpPr>
                <p:sp>
                  <p:nvSpPr>
                    <p:cNvPr id="592939" name="Rectangle 43">
                      <a:extLst>
                        <a:ext uri="{FF2B5EF4-FFF2-40B4-BE49-F238E27FC236}">
                          <a16:creationId xmlns:a16="http://schemas.microsoft.com/office/drawing/2014/main" id="{0C992B1D-6E6A-E74D-948B-CFBCF70870A8}"/>
                        </a:ext>
                      </a:extLst>
                    </p:cNvPr>
                    <p:cNvSpPr>
                      <a:spLocks noChangeArrowheads="1"/>
                    </p:cNvSpPr>
                    <p:nvPr/>
                  </p:nvSpPr>
                  <p:spPr bwMode="auto">
                    <a:xfrm>
                      <a:off x="1791" y="518"/>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宋体" panose="02010600030101010101" pitchFamily="2" charset="-122"/>
                        </a:rPr>
                        <a:t>    2     </a:t>
                      </a:r>
                    </a:p>
                  </p:txBody>
                </p:sp>
                <p:sp>
                  <p:nvSpPr>
                    <p:cNvPr id="592940" name="Line 44">
                      <a:extLst>
                        <a:ext uri="{FF2B5EF4-FFF2-40B4-BE49-F238E27FC236}">
                          <a16:creationId xmlns:a16="http://schemas.microsoft.com/office/drawing/2014/main" id="{8A9AC635-0D54-734D-9E8F-F4F5DB507386}"/>
                        </a:ext>
                      </a:extLst>
                    </p:cNvPr>
                    <p:cNvSpPr>
                      <a:spLocks noChangeShapeType="1"/>
                    </p:cNvSpPr>
                    <p:nvPr/>
                  </p:nvSpPr>
                  <p:spPr bwMode="auto">
                    <a:xfrm>
                      <a:off x="2344" y="51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41" name="Line 45">
                      <a:extLst>
                        <a:ext uri="{FF2B5EF4-FFF2-40B4-BE49-F238E27FC236}">
                          <a16:creationId xmlns:a16="http://schemas.microsoft.com/office/drawing/2014/main" id="{EF48E256-A176-A54F-B0E3-55C6A63E97C9}"/>
                        </a:ext>
                      </a:extLst>
                    </p:cNvPr>
                    <p:cNvSpPr>
                      <a:spLocks noChangeShapeType="1"/>
                    </p:cNvSpPr>
                    <p:nvPr/>
                  </p:nvSpPr>
                  <p:spPr bwMode="auto">
                    <a:xfrm>
                      <a:off x="2093" y="51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42" name="Group 46">
                    <a:extLst>
                      <a:ext uri="{FF2B5EF4-FFF2-40B4-BE49-F238E27FC236}">
                        <a16:creationId xmlns:a16="http://schemas.microsoft.com/office/drawing/2014/main" id="{AB58188F-24D2-0A4F-A23B-6E423F8CC155}"/>
                      </a:ext>
                    </a:extLst>
                  </p:cNvPr>
                  <p:cNvGrpSpPr>
                    <a:grpSpLocks/>
                  </p:cNvGrpSpPr>
                  <p:nvPr/>
                </p:nvGrpSpPr>
                <p:grpSpPr bwMode="auto">
                  <a:xfrm>
                    <a:off x="1791" y="781"/>
                    <a:ext cx="772" cy="263"/>
                    <a:chOff x="1791" y="781"/>
                    <a:chExt cx="772" cy="263"/>
                  </a:xfrm>
                </p:grpSpPr>
                <p:sp>
                  <p:nvSpPr>
                    <p:cNvPr id="592943" name="Rectangle 47">
                      <a:extLst>
                        <a:ext uri="{FF2B5EF4-FFF2-40B4-BE49-F238E27FC236}">
                          <a16:creationId xmlns:a16="http://schemas.microsoft.com/office/drawing/2014/main" id="{A76664DE-2FE5-A048-8E52-DE9444B2F605}"/>
                        </a:ext>
                      </a:extLst>
                    </p:cNvPr>
                    <p:cNvSpPr>
                      <a:spLocks noChangeArrowheads="1"/>
                    </p:cNvSpPr>
                    <p:nvPr/>
                  </p:nvSpPr>
                  <p:spPr bwMode="auto">
                    <a:xfrm>
                      <a:off x="1791" y="781"/>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 </a:t>
                      </a:r>
                      <a:r>
                        <a:rPr kumimoji="1" lang="en-US" altLang="zh-CN" sz="2400" b="1">
                          <a:solidFill>
                            <a:srgbClr val="FFFFFF"/>
                          </a:solidFill>
                          <a:latin typeface="Times New Roman" panose="02020603050405020304" pitchFamily="18" charset="0"/>
                          <a:ea typeface="宋体" panose="02010600030101010101" pitchFamily="2" charset="-122"/>
                        </a:rPr>
                        <a:t>   0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92944" name="Line 48">
                      <a:extLst>
                        <a:ext uri="{FF2B5EF4-FFF2-40B4-BE49-F238E27FC236}">
                          <a16:creationId xmlns:a16="http://schemas.microsoft.com/office/drawing/2014/main" id="{56C508C1-CE88-5D49-98BC-08644A388199}"/>
                        </a:ext>
                      </a:extLst>
                    </p:cNvPr>
                    <p:cNvSpPr>
                      <a:spLocks noChangeShapeType="1"/>
                    </p:cNvSpPr>
                    <p:nvPr/>
                  </p:nvSpPr>
                  <p:spPr bwMode="auto">
                    <a:xfrm>
                      <a:off x="2344" y="78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45" name="Line 49">
                      <a:extLst>
                        <a:ext uri="{FF2B5EF4-FFF2-40B4-BE49-F238E27FC236}">
                          <a16:creationId xmlns:a16="http://schemas.microsoft.com/office/drawing/2014/main" id="{F3771EB6-56AE-F84B-B354-F8A184379F56}"/>
                        </a:ext>
                      </a:extLst>
                    </p:cNvPr>
                    <p:cNvSpPr>
                      <a:spLocks noChangeShapeType="1"/>
                    </p:cNvSpPr>
                    <p:nvPr/>
                  </p:nvSpPr>
                  <p:spPr bwMode="auto">
                    <a:xfrm>
                      <a:off x="2093" y="78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46" name="Group 50">
                    <a:extLst>
                      <a:ext uri="{FF2B5EF4-FFF2-40B4-BE49-F238E27FC236}">
                        <a16:creationId xmlns:a16="http://schemas.microsoft.com/office/drawing/2014/main" id="{9C103405-B749-6E4D-A0F4-1BA94CDFE54D}"/>
                      </a:ext>
                    </a:extLst>
                  </p:cNvPr>
                  <p:cNvGrpSpPr>
                    <a:grpSpLocks/>
                  </p:cNvGrpSpPr>
                  <p:nvPr/>
                </p:nvGrpSpPr>
                <p:grpSpPr bwMode="auto">
                  <a:xfrm>
                    <a:off x="1791" y="1045"/>
                    <a:ext cx="772" cy="262"/>
                    <a:chOff x="1791" y="1045"/>
                    <a:chExt cx="772" cy="262"/>
                  </a:xfrm>
                </p:grpSpPr>
                <p:sp>
                  <p:nvSpPr>
                    <p:cNvPr id="592947" name="Rectangle 51">
                      <a:extLst>
                        <a:ext uri="{FF2B5EF4-FFF2-40B4-BE49-F238E27FC236}">
                          <a16:creationId xmlns:a16="http://schemas.microsoft.com/office/drawing/2014/main" id="{FC2D3992-85AA-EB4B-8C76-6E178AC867E6}"/>
                        </a:ext>
                      </a:extLst>
                    </p:cNvPr>
                    <p:cNvSpPr>
                      <a:spLocks noChangeArrowheads="1"/>
                    </p:cNvSpPr>
                    <p:nvPr/>
                  </p:nvSpPr>
                  <p:spPr bwMode="auto">
                    <a:xfrm>
                      <a:off x="1791" y="1045"/>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r>
                        <a:rPr kumimoji="1" lang="en-US" altLang="zh-CN" sz="2400" b="1">
                          <a:solidFill>
                            <a:srgbClr val="FFFFFF"/>
                          </a:solidFill>
                          <a:latin typeface="Times New Roman" panose="02020603050405020304" pitchFamily="18" charset="0"/>
                          <a:ea typeface="宋体" panose="02010600030101010101" pitchFamily="2" charset="-122"/>
                        </a:rPr>
                        <a:t>    3</a:t>
                      </a:r>
                    </a:p>
                  </p:txBody>
                </p:sp>
                <p:sp>
                  <p:nvSpPr>
                    <p:cNvPr id="592948" name="Line 52">
                      <a:extLst>
                        <a:ext uri="{FF2B5EF4-FFF2-40B4-BE49-F238E27FC236}">
                          <a16:creationId xmlns:a16="http://schemas.microsoft.com/office/drawing/2014/main" id="{7F76010C-962D-0A46-9C81-DB046763ACBD}"/>
                        </a:ext>
                      </a:extLst>
                    </p:cNvPr>
                    <p:cNvSpPr>
                      <a:spLocks noChangeShapeType="1"/>
                    </p:cNvSpPr>
                    <p:nvPr/>
                  </p:nvSpPr>
                  <p:spPr bwMode="auto">
                    <a:xfrm>
                      <a:off x="2344" y="104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49" name="Line 53">
                      <a:extLst>
                        <a:ext uri="{FF2B5EF4-FFF2-40B4-BE49-F238E27FC236}">
                          <a16:creationId xmlns:a16="http://schemas.microsoft.com/office/drawing/2014/main" id="{93E52597-B598-E74F-B4BE-FEBB7F38B2F7}"/>
                        </a:ext>
                      </a:extLst>
                    </p:cNvPr>
                    <p:cNvSpPr>
                      <a:spLocks noChangeShapeType="1"/>
                    </p:cNvSpPr>
                    <p:nvPr/>
                  </p:nvSpPr>
                  <p:spPr bwMode="auto">
                    <a:xfrm>
                      <a:off x="2093" y="104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50" name="Group 54">
                    <a:extLst>
                      <a:ext uri="{FF2B5EF4-FFF2-40B4-BE49-F238E27FC236}">
                        <a16:creationId xmlns:a16="http://schemas.microsoft.com/office/drawing/2014/main" id="{A2508F78-950D-384F-BA90-7BC8479205DE}"/>
                      </a:ext>
                    </a:extLst>
                  </p:cNvPr>
                  <p:cNvGrpSpPr>
                    <a:grpSpLocks/>
                  </p:cNvGrpSpPr>
                  <p:nvPr/>
                </p:nvGrpSpPr>
                <p:grpSpPr bwMode="auto">
                  <a:xfrm>
                    <a:off x="1791" y="1308"/>
                    <a:ext cx="772" cy="262"/>
                    <a:chOff x="1791" y="1308"/>
                    <a:chExt cx="772" cy="262"/>
                  </a:xfrm>
                </p:grpSpPr>
                <p:sp>
                  <p:nvSpPr>
                    <p:cNvPr id="592951" name="Rectangle 55">
                      <a:extLst>
                        <a:ext uri="{FF2B5EF4-FFF2-40B4-BE49-F238E27FC236}">
                          <a16:creationId xmlns:a16="http://schemas.microsoft.com/office/drawing/2014/main" id="{17F53F97-85FA-8B41-93D9-C5962C94A979}"/>
                        </a:ext>
                      </a:extLst>
                    </p:cNvPr>
                    <p:cNvSpPr>
                      <a:spLocks noChangeArrowheads="1"/>
                    </p:cNvSpPr>
                    <p:nvPr/>
                  </p:nvSpPr>
                  <p:spPr bwMode="auto">
                    <a:xfrm>
                      <a:off x="1791" y="1308"/>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r>
                        <a:rPr kumimoji="1" lang="en-US" altLang="zh-CN" sz="2400" b="1">
                          <a:solidFill>
                            <a:srgbClr val="FFFFFF"/>
                          </a:solidFill>
                          <a:latin typeface="Times New Roman" panose="02020603050405020304" pitchFamily="18" charset="0"/>
                          <a:ea typeface="宋体" panose="02010600030101010101" pitchFamily="2" charset="-122"/>
                        </a:rPr>
                        <a:t>    1</a:t>
                      </a:r>
                    </a:p>
                  </p:txBody>
                </p:sp>
                <p:sp>
                  <p:nvSpPr>
                    <p:cNvPr id="592952" name="Line 56">
                      <a:extLst>
                        <a:ext uri="{FF2B5EF4-FFF2-40B4-BE49-F238E27FC236}">
                          <a16:creationId xmlns:a16="http://schemas.microsoft.com/office/drawing/2014/main" id="{9230D2A0-B1A4-8740-8C29-D1047319935B}"/>
                        </a:ext>
                      </a:extLst>
                    </p:cNvPr>
                    <p:cNvSpPr>
                      <a:spLocks noChangeShapeType="1"/>
                    </p:cNvSpPr>
                    <p:nvPr/>
                  </p:nvSpPr>
                  <p:spPr bwMode="auto">
                    <a:xfrm>
                      <a:off x="2344" y="130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53" name="Line 57">
                      <a:extLst>
                        <a:ext uri="{FF2B5EF4-FFF2-40B4-BE49-F238E27FC236}">
                          <a16:creationId xmlns:a16="http://schemas.microsoft.com/office/drawing/2014/main" id="{F15649D9-CB81-B24A-926E-17A019D678DC}"/>
                        </a:ext>
                      </a:extLst>
                    </p:cNvPr>
                    <p:cNvSpPr>
                      <a:spLocks noChangeShapeType="1"/>
                    </p:cNvSpPr>
                    <p:nvPr/>
                  </p:nvSpPr>
                  <p:spPr bwMode="auto">
                    <a:xfrm>
                      <a:off x="2093" y="1308"/>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54" name="Group 58">
                    <a:extLst>
                      <a:ext uri="{FF2B5EF4-FFF2-40B4-BE49-F238E27FC236}">
                        <a16:creationId xmlns:a16="http://schemas.microsoft.com/office/drawing/2014/main" id="{7E469BDA-E3C9-0D49-8F04-F495A8110A50}"/>
                      </a:ext>
                    </a:extLst>
                  </p:cNvPr>
                  <p:cNvGrpSpPr>
                    <a:grpSpLocks/>
                  </p:cNvGrpSpPr>
                  <p:nvPr/>
                </p:nvGrpSpPr>
                <p:grpSpPr bwMode="auto">
                  <a:xfrm>
                    <a:off x="1791" y="1835"/>
                    <a:ext cx="772" cy="262"/>
                    <a:chOff x="1791" y="1835"/>
                    <a:chExt cx="772" cy="262"/>
                  </a:xfrm>
                </p:grpSpPr>
                <p:sp>
                  <p:nvSpPr>
                    <p:cNvPr id="592955" name="Rectangle 59">
                      <a:extLst>
                        <a:ext uri="{FF2B5EF4-FFF2-40B4-BE49-F238E27FC236}">
                          <a16:creationId xmlns:a16="http://schemas.microsoft.com/office/drawing/2014/main" id="{B9532E46-B9F6-924F-B466-C92E858DE702}"/>
                        </a:ext>
                      </a:extLst>
                    </p:cNvPr>
                    <p:cNvSpPr>
                      <a:spLocks noChangeArrowheads="1"/>
                    </p:cNvSpPr>
                    <p:nvPr/>
                  </p:nvSpPr>
                  <p:spPr bwMode="auto">
                    <a:xfrm>
                      <a:off x="1791" y="1835"/>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宋体" panose="02010600030101010101" pitchFamily="2" charset="-122"/>
                          <a:ea typeface="宋体" panose="02010600030101010101" pitchFamily="2" charset="-122"/>
                        </a:rPr>
                        <a:t>┇</a:t>
                      </a:r>
                      <a:r>
                        <a:rPr kumimoji="1" lang="zh-CN" altLang="en-US" sz="2400" b="1">
                          <a:solidFill>
                            <a:srgbClr val="FFFFFF"/>
                          </a:solidFill>
                          <a:latin typeface="Times New Roman" panose="02020603050405020304" pitchFamily="18" charset="0"/>
                          <a:ea typeface="宋体" panose="02010600030101010101" pitchFamily="2" charset="-122"/>
                        </a:rPr>
                        <a:t> ┇ ┇</a:t>
                      </a:r>
                    </a:p>
                  </p:txBody>
                </p:sp>
                <p:sp>
                  <p:nvSpPr>
                    <p:cNvPr id="592956" name="Line 60">
                      <a:extLst>
                        <a:ext uri="{FF2B5EF4-FFF2-40B4-BE49-F238E27FC236}">
                          <a16:creationId xmlns:a16="http://schemas.microsoft.com/office/drawing/2014/main" id="{2F67B8A2-AE8F-B64D-8EAC-537B990FE4BE}"/>
                        </a:ext>
                      </a:extLst>
                    </p:cNvPr>
                    <p:cNvSpPr>
                      <a:spLocks noChangeShapeType="1"/>
                    </p:cNvSpPr>
                    <p:nvPr/>
                  </p:nvSpPr>
                  <p:spPr bwMode="auto">
                    <a:xfrm>
                      <a:off x="2344" y="183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57" name="Line 61">
                      <a:extLst>
                        <a:ext uri="{FF2B5EF4-FFF2-40B4-BE49-F238E27FC236}">
                          <a16:creationId xmlns:a16="http://schemas.microsoft.com/office/drawing/2014/main" id="{9EE5322B-D289-174F-AE72-BFC67AB6244D}"/>
                        </a:ext>
                      </a:extLst>
                    </p:cNvPr>
                    <p:cNvSpPr>
                      <a:spLocks noChangeShapeType="1"/>
                    </p:cNvSpPr>
                    <p:nvPr/>
                  </p:nvSpPr>
                  <p:spPr bwMode="auto">
                    <a:xfrm>
                      <a:off x="2093" y="1835"/>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58" name="Group 62">
                    <a:extLst>
                      <a:ext uri="{FF2B5EF4-FFF2-40B4-BE49-F238E27FC236}">
                        <a16:creationId xmlns:a16="http://schemas.microsoft.com/office/drawing/2014/main" id="{96CBA3BA-1049-1141-B3BD-41AC8A17DB0B}"/>
                      </a:ext>
                    </a:extLst>
                  </p:cNvPr>
                  <p:cNvGrpSpPr>
                    <a:grpSpLocks/>
                  </p:cNvGrpSpPr>
                  <p:nvPr/>
                </p:nvGrpSpPr>
                <p:grpSpPr bwMode="auto">
                  <a:xfrm>
                    <a:off x="1791" y="2097"/>
                    <a:ext cx="772" cy="262"/>
                    <a:chOff x="1791" y="2097"/>
                    <a:chExt cx="772" cy="262"/>
                  </a:xfrm>
                </p:grpSpPr>
                <p:sp>
                  <p:nvSpPr>
                    <p:cNvPr id="592959" name="Rectangle 63">
                      <a:extLst>
                        <a:ext uri="{FF2B5EF4-FFF2-40B4-BE49-F238E27FC236}">
                          <a16:creationId xmlns:a16="http://schemas.microsoft.com/office/drawing/2014/main" id="{D082168B-EA5F-CC44-A1ED-85E35841A1AA}"/>
                        </a:ext>
                      </a:extLst>
                    </p:cNvPr>
                    <p:cNvSpPr>
                      <a:spLocks noChangeArrowheads="1"/>
                    </p:cNvSpPr>
                    <p:nvPr/>
                  </p:nvSpPr>
                  <p:spPr bwMode="auto">
                    <a:xfrm>
                      <a:off x="1791" y="2097"/>
                      <a:ext cx="772" cy="2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sp>
                  <p:nvSpPr>
                    <p:cNvPr id="592960" name="Line 64">
                      <a:extLst>
                        <a:ext uri="{FF2B5EF4-FFF2-40B4-BE49-F238E27FC236}">
                          <a16:creationId xmlns:a16="http://schemas.microsoft.com/office/drawing/2014/main" id="{C5C422C0-B570-E14E-81AD-19D53A61D702}"/>
                        </a:ext>
                      </a:extLst>
                    </p:cNvPr>
                    <p:cNvSpPr>
                      <a:spLocks noChangeShapeType="1"/>
                    </p:cNvSpPr>
                    <p:nvPr/>
                  </p:nvSpPr>
                  <p:spPr bwMode="auto">
                    <a:xfrm>
                      <a:off x="2344" y="2097"/>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61" name="Line 65">
                      <a:extLst>
                        <a:ext uri="{FF2B5EF4-FFF2-40B4-BE49-F238E27FC236}">
                          <a16:creationId xmlns:a16="http://schemas.microsoft.com/office/drawing/2014/main" id="{D44EC625-2F6E-5C45-BBF2-7FB3860593C2}"/>
                        </a:ext>
                      </a:extLst>
                    </p:cNvPr>
                    <p:cNvSpPr>
                      <a:spLocks noChangeShapeType="1"/>
                    </p:cNvSpPr>
                    <p:nvPr/>
                  </p:nvSpPr>
                  <p:spPr bwMode="auto">
                    <a:xfrm>
                      <a:off x="2093" y="2097"/>
                      <a:ext cx="0" cy="2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2962" name="Group 66">
                    <a:extLst>
                      <a:ext uri="{FF2B5EF4-FFF2-40B4-BE49-F238E27FC236}">
                        <a16:creationId xmlns:a16="http://schemas.microsoft.com/office/drawing/2014/main" id="{F5459033-DFC8-0340-B8B4-B7B4A791C2AB}"/>
                      </a:ext>
                    </a:extLst>
                  </p:cNvPr>
                  <p:cNvGrpSpPr>
                    <a:grpSpLocks/>
                  </p:cNvGrpSpPr>
                  <p:nvPr/>
                </p:nvGrpSpPr>
                <p:grpSpPr bwMode="auto">
                  <a:xfrm>
                    <a:off x="1791" y="1571"/>
                    <a:ext cx="772" cy="263"/>
                    <a:chOff x="1791" y="1571"/>
                    <a:chExt cx="772" cy="263"/>
                  </a:xfrm>
                </p:grpSpPr>
                <p:sp>
                  <p:nvSpPr>
                    <p:cNvPr id="592963" name="Rectangle 67">
                      <a:extLst>
                        <a:ext uri="{FF2B5EF4-FFF2-40B4-BE49-F238E27FC236}">
                          <a16:creationId xmlns:a16="http://schemas.microsoft.com/office/drawing/2014/main" id="{ACEA9D1F-BB69-3A4A-B74D-026654289F3D}"/>
                        </a:ext>
                      </a:extLst>
                    </p:cNvPr>
                    <p:cNvSpPr>
                      <a:spLocks noChangeArrowheads="1"/>
                    </p:cNvSpPr>
                    <p:nvPr/>
                  </p:nvSpPr>
                  <p:spPr bwMode="auto">
                    <a:xfrm>
                      <a:off x="1791" y="1571"/>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r>
                        <a:rPr kumimoji="1" lang="en-US" altLang="zh-CN" sz="2400" b="1">
                          <a:solidFill>
                            <a:srgbClr val="FFFFFF"/>
                          </a:solidFill>
                          <a:latin typeface="Times New Roman" panose="02020603050405020304" pitchFamily="18" charset="0"/>
                          <a:ea typeface="宋体" panose="02010600030101010101" pitchFamily="2" charset="-122"/>
                        </a:rPr>
                        <a:t>   1 </a:t>
                      </a:r>
                    </a:p>
                  </p:txBody>
                </p:sp>
                <p:sp>
                  <p:nvSpPr>
                    <p:cNvPr id="592964" name="Line 68">
                      <a:extLst>
                        <a:ext uri="{FF2B5EF4-FFF2-40B4-BE49-F238E27FC236}">
                          <a16:creationId xmlns:a16="http://schemas.microsoft.com/office/drawing/2014/main" id="{DE1CCCD2-91EA-E349-A0C6-1B8E73CC8101}"/>
                        </a:ext>
                      </a:extLst>
                    </p:cNvPr>
                    <p:cNvSpPr>
                      <a:spLocks noChangeShapeType="1"/>
                    </p:cNvSpPr>
                    <p:nvPr/>
                  </p:nvSpPr>
                  <p:spPr bwMode="auto">
                    <a:xfrm>
                      <a:off x="2344" y="157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65" name="Line 69">
                      <a:extLst>
                        <a:ext uri="{FF2B5EF4-FFF2-40B4-BE49-F238E27FC236}">
                          <a16:creationId xmlns:a16="http://schemas.microsoft.com/office/drawing/2014/main" id="{DBAEB2C1-1FB4-4241-BBCA-C7BC03FB6DA7}"/>
                        </a:ext>
                      </a:extLst>
                    </p:cNvPr>
                    <p:cNvSpPr>
                      <a:spLocks noChangeShapeType="1"/>
                    </p:cNvSpPr>
                    <p:nvPr/>
                  </p:nvSpPr>
                  <p:spPr bwMode="auto">
                    <a:xfrm>
                      <a:off x="2093" y="1571"/>
                      <a:ext cx="0" cy="2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92966" name="Freeform 70">
                  <a:extLst>
                    <a:ext uri="{FF2B5EF4-FFF2-40B4-BE49-F238E27FC236}">
                      <a16:creationId xmlns:a16="http://schemas.microsoft.com/office/drawing/2014/main" id="{4B0B44BA-C4EA-1D49-851C-B06F9D102562}"/>
                    </a:ext>
                  </a:extLst>
                </p:cNvPr>
                <p:cNvSpPr>
                  <a:spLocks/>
                </p:cNvSpPr>
                <p:nvPr/>
              </p:nvSpPr>
              <p:spPr bwMode="auto">
                <a:xfrm flipV="1">
                  <a:off x="3472" y="1544"/>
                  <a:ext cx="998" cy="44"/>
                </a:xfrm>
                <a:custGeom>
                  <a:avLst/>
                  <a:gdLst>
                    <a:gd name="T0" fmla="*/ 0 w 816"/>
                    <a:gd name="T1" fmla="*/ 0 h 1"/>
                    <a:gd name="T2" fmla="*/ 816 w 816"/>
                    <a:gd name="T3" fmla="*/ 0 h 1"/>
                  </a:gdLst>
                  <a:ahLst/>
                  <a:cxnLst>
                    <a:cxn ang="0">
                      <a:pos x="T0" y="T1"/>
                    </a:cxn>
                    <a:cxn ang="0">
                      <a:pos x="T2" y="T3"/>
                    </a:cxn>
                  </a:cxnLst>
                  <a:rect l="0" t="0" r="r" b="b"/>
                  <a:pathLst>
                    <a:path w="816" h="1">
                      <a:moveTo>
                        <a:pt x="0" y="0"/>
                      </a:moveTo>
                      <a:cubicBezTo>
                        <a:pt x="340" y="0"/>
                        <a:pt x="680" y="0"/>
                        <a:pt x="816" y="0"/>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67" name="Line 71">
                  <a:extLst>
                    <a:ext uri="{FF2B5EF4-FFF2-40B4-BE49-F238E27FC236}">
                      <a16:creationId xmlns:a16="http://schemas.microsoft.com/office/drawing/2014/main" id="{DD4CF4A1-0626-1947-BDF5-496CE96D0EF9}"/>
                    </a:ext>
                  </a:extLst>
                </p:cNvPr>
                <p:cNvSpPr>
                  <a:spLocks noChangeShapeType="1"/>
                </p:cNvSpPr>
                <p:nvPr/>
              </p:nvSpPr>
              <p:spPr bwMode="auto">
                <a:xfrm>
                  <a:off x="3472" y="2367"/>
                  <a:ext cx="384" cy="0"/>
                </a:xfrm>
                <a:prstGeom prst="line">
                  <a:avLst/>
                </a:prstGeom>
                <a:noFill/>
                <a:ln w="28575">
                  <a:solidFill>
                    <a:schemeClr va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68" name="Freeform 72">
                  <a:extLst>
                    <a:ext uri="{FF2B5EF4-FFF2-40B4-BE49-F238E27FC236}">
                      <a16:creationId xmlns:a16="http://schemas.microsoft.com/office/drawing/2014/main" id="{C8A88E01-A5F0-AB4F-9729-6E58DACED447}"/>
                    </a:ext>
                  </a:extLst>
                </p:cNvPr>
                <p:cNvSpPr>
                  <a:spLocks/>
                </p:cNvSpPr>
                <p:nvPr/>
              </p:nvSpPr>
              <p:spPr bwMode="auto">
                <a:xfrm>
                  <a:off x="3472" y="1871"/>
                  <a:ext cx="1488" cy="216"/>
                </a:xfrm>
                <a:custGeom>
                  <a:avLst/>
                  <a:gdLst>
                    <a:gd name="T0" fmla="*/ 0 w 1488"/>
                    <a:gd name="T1" fmla="*/ 216 h 216"/>
                    <a:gd name="T2" fmla="*/ 240 w 1488"/>
                    <a:gd name="T3" fmla="*/ 72 h 216"/>
                    <a:gd name="T4" fmla="*/ 1056 w 1488"/>
                    <a:gd name="T5" fmla="*/ 24 h 216"/>
                    <a:gd name="T6" fmla="*/ 1488 w 1488"/>
                    <a:gd name="T7" fmla="*/ 216 h 216"/>
                  </a:gdLst>
                  <a:ahLst/>
                  <a:cxnLst>
                    <a:cxn ang="0">
                      <a:pos x="T0" y="T1"/>
                    </a:cxn>
                    <a:cxn ang="0">
                      <a:pos x="T2" y="T3"/>
                    </a:cxn>
                    <a:cxn ang="0">
                      <a:pos x="T4" y="T5"/>
                    </a:cxn>
                    <a:cxn ang="0">
                      <a:pos x="T6" y="T7"/>
                    </a:cxn>
                  </a:cxnLst>
                  <a:rect l="0" t="0" r="r" b="b"/>
                  <a:pathLst>
                    <a:path w="1488" h="216">
                      <a:moveTo>
                        <a:pt x="0" y="216"/>
                      </a:moveTo>
                      <a:cubicBezTo>
                        <a:pt x="32" y="160"/>
                        <a:pt x="64" y="104"/>
                        <a:pt x="240" y="72"/>
                      </a:cubicBezTo>
                      <a:cubicBezTo>
                        <a:pt x="416" y="40"/>
                        <a:pt x="848" y="0"/>
                        <a:pt x="1056" y="24"/>
                      </a:cubicBezTo>
                      <a:cubicBezTo>
                        <a:pt x="1264" y="48"/>
                        <a:pt x="1416" y="184"/>
                        <a:pt x="1488" y="216"/>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92969" name="Rectangle 73">
              <a:extLst>
                <a:ext uri="{FF2B5EF4-FFF2-40B4-BE49-F238E27FC236}">
                  <a16:creationId xmlns:a16="http://schemas.microsoft.com/office/drawing/2014/main" id="{A4794D65-0B77-3440-8240-690A4176CFE5}"/>
                </a:ext>
              </a:extLst>
            </p:cNvPr>
            <p:cNvSpPr>
              <a:spLocks noChangeArrowheads="1"/>
            </p:cNvSpPr>
            <p:nvPr/>
          </p:nvSpPr>
          <p:spPr bwMode="auto">
            <a:xfrm>
              <a:off x="1247" y="3974"/>
              <a:ext cx="242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7-18  </a:t>
              </a:r>
              <a:r>
                <a:rPr kumimoji="1" lang="zh-CN" altLang="en-US" sz="2000" b="1">
                  <a:solidFill>
                    <a:srgbClr val="FFFFFF"/>
                  </a:solidFill>
                  <a:latin typeface="Times New Roman" panose="02020603050405020304" pitchFamily="18" charset="0"/>
                  <a:ea typeface="宋体" panose="02010600030101010101" pitchFamily="2" charset="-122"/>
                </a:rPr>
                <a:t>有向图广度优先搜索遍历</a:t>
              </a:r>
            </a:p>
          </p:txBody>
        </p:sp>
        <p:grpSp>
          <p:nvGrpSpPr>
            <p:cNvPr id="592970" name="Group 74">
              <a:extLst>
                <a:ext uri="{FF2B5EF4-FFF2-40B4-BE49-F238E27FC236}">
                  <a16:creationId xmlns:a16="http://schemas.microsoft.com/office/drawing/2014/main" id="{D569042E-DA40-9745-8948-580B35655CBB}"/>
                </a:ext>
              </a:extLst>
            </p:cNvPr>
            <p:cNvGrpSpPr>
              <a:grpSpLocks/>
            </p:cNvGrpSpPr>
            <p:nvPr/>
          </p:nvGrpSpPr>
          <p:grpSpPr bwMode="auto">
            <a:xfrm>
              <a:off x="521" y="2042"/>
              <a:ext cx="1384" cy="1116"/>
              <a:chOff x="48" y="2100"/>
              <a:chExt cx="1384" cy="1116"/>
            </a:xfrm>
          </p:grpSpPr>
          <p:sp>
            <p:nvSpPr>
              <p:cNvPr id="592971" name="Rectangle 75">
                <a:extLst>
                  <a:ext uri="{FF2B5EF4-FFF2-40B4-BE49-F238E27FC236}">
                    <a16:creationId xmlns:a16="http://schemas.microsoft.com/office/drawing/2014/main" id="{BD9240A5-7E42-B64A-85B6-990E2FCE8166}"/>
                  </a:ext>
                </a:extLst>
              </p:cNvPr>
              <p:cNvSpPr>
                <a:spLocks noChangeArrowheads="1"/>
              </p:cNvSpPr>
              <p:nvPr/>
            </p:nvSpPr>
            <p:spPr bwMode="auto">
              <a:xfrm>
                <a:off x="240" y="3012"/>
                <a:ext cx="99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有向图</a:t>
                </a:r>
                <a:r>
                  <a:rPr kumimoji="1" lang="en-US" altLang="zh-CN" sz="2000" b="1">
                    <a:solidFill>
                      <a:srgbClr val="FFFFFF"/>
                    </a:solidFill>
                    <a:latin typeface="Times New Roman" panose="02020603050405020304" pitchFamily="18" charset="0"/>
                    <a:ea typeface="宋体" panose="02010600030101010101" pitchFamily="2" charset="-122"/>
                  </a:rPr>
                  <a:t>G’</a:t>
                </a:r>
              </a:p>
            </p:txBody>
          </p:sp>
          <p:grpSp>
            <p:nvGrpSpPr>
              <p:cNvPr id="592972" name="Group 76">
                <a:extLst>
                  <a:ext uri="{FF2B5EF4-FFF2-40B4-BE49-F238E27FC236}">
                    <a16:creationId xmlns:a16="http://schemas.microsoft.com/office/drawing/2014/main" id="{95E7CB32-AEE2-B144-A2CA-9ABD34A8A69A}"/>
                  </a:ext>
                </a:extLst>
              </p:cNvPr>
              <p:cNvGrpSpPr>
                <a:grpSpLocks/>
              </p:cNvGrpSpPr>
              <p:nvPr/>
            </p:nvGrpSpPr>
            <p:grpSpPr bwMode="auto">
              <a:xfrm>
                <a:off x="48" y="2100"/>
                <a:ext cx="1384" cy="839"/>
                <a:chOff x="48" y="2100"/>
                <a:chExt cx="1384" cy="839"/>
              </a:xfrm>
            </p:grpSpPr>
            <p:sp>
              <p:nvSpPr>
                <p:cNvPr id="592973" name="Oval 77">
                  <a:extLst>
                    <a:ext uri="{FF2B5EF4-FFF2-40B4-BE49-F238E27FC236}">
                      <a16:creationId xmlns:a16="http://schemas.microsoft.com/office/drawing/2014/main" id="{DED042DE-3728-6D45-9435-37E1DB090AF7}"/>
                    </a:ext>
                  </a:extLst>
                </p:cNvPr>
                <p:cNvSpPr>
                  <a:spLocks noChangeArrowheads="1"/>
                </p:cNvSpPr>
                <p:nvPr/>
              </p:nvSpPr>
              <p:spPr bwMode="auto">
                <a:xfrm>
                  <a:off x="48" y="2244"/>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1</a:t>
                  </a:r>
                </a:p>
              </p:txBody>
            </p:sp>
            <p:sp>
              <p:nvSpPr>
                <p:cNvPr id="592974" name="Oval 78">
                  <a:extLst>
                    <a:ext uri="{FF2B5EF4-FFF2-40B4-BE49-F238E27FC236}">
                      <a16:creationId xmlns:a16="http://schemas.microsoft.com/office/drawing/2014/main" id="{CFF4DE96-2D5A-9F41-BFBD-1C7633FDE452}"/>
                    </a:ext>
                  </a:extLst>
                </p:cNvPr>
                <p:cNvSpPr>
                  <a:spLocks noChangeArrowheads="1"/>
                </p:cNvSpPr>
                <p:nvPr/>
              </p:nvSpPr>
              <p:spPr bwMode="auto">
                <a:xfrm>
                  <a:off x="65" y="2712"/>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2</a:t>
                  </a:r>
                </a:p>
              </p:txBody>
            </p:sp>
            <p:sp>
              <p:nvSpPr>
                <p:cNvPr id="592975" name="Oval 79">
                  <a:extLst>
                    <a:ext uri="{FF2B5EF4-FFF2-40B4-BE49-F238E27FC236}">
                      <a16:creationId xmlns:a16="http://schemas.microsoft.com/office/drawing/2014/main" id="{E35260BE-CF80-6C4C-B9DF-A5CED9F5051C}"/>
                    </a:ext>
                  </a:extLst>
                </p:cNvPr>
                <p:cNvSpPr>
                  <a:spLocks noChangeArrowheads="1"/>
                </p:cNvSpPr>
                <p:nvPr/>
              </p:nvSpPr>
              <p:spPr bwMode="auto">
                <a:xfrm>
                  <a:off x="666" y="2704"/>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3</a:t>
                  </a:r>
                </a:p>
              </p:txBody>
            </p:sp>
            <p:sp>
              <p:nvSpPr>
                <p:cNvPr id="592976" name="Oval 80">
                  <a:extLst>
                    <a:ext uri="{FF2B5EF4-FFF2-40B4-BE49-F238E27FC236}">
                      <a16:creationId xmlns:a16="http://schemas.microsoft.com/office/drawing/2014/main" id="{A2AD6A9C-E415-5D41-AEA7-DD4C0F01C36D}"/>
                    </a:ext>
                  </a:extLst>
                </p:cNvPr>
                <p:cNvSpPr>
                  <a:spLocks noChangeArrowheads="1"/>
                </p:cNvSpPr>
                <p:nvPr/>
              </p:nvSpPr>
              <p:spPr bwMode="auto">
                <a:xfrm>
                  <a:off x="617" y="2100"/>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4</a:t>
                  </a:r>
                </a:p>
              </p:txBody>
            </p:sp>
            <p:sp>
              <p:nvSpPr>
                <p:cNvPr id="592977" name="Line 81">
                  <a:extLst>
                    <a:ext uri="{FF2B5EF4-FFF2-40B4-BE49-F238E27FC236}">
                      <a16:creationId xmlns:a16="http://schemas.microsoft.com/office/drawing/2014/main" id="{115CA4A6-AEB3-AE41-A25B-C55EF3A52156}"/>
                    </a:ext>
                  </a:extLst>
                </p:cNvPr>
                <p:cNvSpPr>
                  <a:spLocks noChangeShapeType="1"/>
                </p:cNvSpPr>
                <p:nvPr/>
              </p:nvSpPr>
              <p:spPr bwMode="auto">
                <a:xfrm>
                  <a:off x="192" y="2479"/>
                  <a:ext cx="0" cy="24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78" name="Line 82">
                  <a:extLst>
                    <a:ext uri="{FF2B5EF4-FFF2-40B4-BE49-F238E27FC236}">
                      <a16:creationId xmlns:a16="http://schemas.microsoft.com/office/drawing/2014/main" id="{F7929D47-B261-EF40-A0A1-6C2A9CAFDCA3}"/>
                    </a:ext>
                  </a:extLst>
                </p:cNvPr>
                <p:cNvSpPr>
                  <a:spLocks noChangeShapeType="1"/>
                </p:cNvSpPr>
                <p:nvPr/>
              </p:nvSpPr>
              <p:spPr bwMode="auto">
                <a:xfrm>
                  <a:off x="792" y="2323"/>
                  <a:ext cx="0" cy="385"/>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79" name="Line 83">
                  <a:extLst>
                    <a:ext uri="{FF2B5EF4-FFF2-40B4-BE49-F238E27FC236}">
                      <a16:creationId xmlns:a16="http://schemas.microsoft.com/office/drawing/2014/main" id="{395B0CAE-FFBC-1F48-A447-9608BD2BE91C}"/>
                    </a:ext>
                  </a:extLst>
                </p:cNvPr>
                <p:cNvSpPr>
                  <a:spLocks noChangeShapeType="1"/>
                </p:cNvSpPr>
                <p:nvPr/>
              </p:nvSpPr>
              <p:spPr bwMode="auto">
                <a:xfrm>
                  <a:off x="310" y="2432"/>
                  <a:ext cx="380" cy="327"/>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80" name="Line 84">
                  <a:extLst>
                    <a:ext uri="{FF2B5EF4-FFF2-40B4-BE49-F238E27FC236}">
                      <a16:creationId xmlns:a16="http://schemas.microsoft.com/office/drawing/2014/main" id="{C43C4A94-FF38-0848-8D08-DAA59C46BF56}"/>
                    </a:ext>
                  </a:extLst>
                </p:cNvPr>
                <p:cNvSpPr>
                  <a:spLocks noChangeShapeType="1"/>
                </p:cNvSpPr>
                <p:nvPr/>
              </p:nvSpPr>
              <p:spPr bwMode="auto">
                <a:xfrm flipV="1">
                  <a:off x="342" y="2244"/>
                  <a:ext cx="282" cy="10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81" name="Line 85">
                  <a:extLst>
                    <a:ext uri="{FF2B5EF4-FFF2-40B4-BE49-F238E27FC236}">
                      <a16:creationId xmlns:a16="http://schemas.microsoft.com/office/drawing/2014/main" id="{E2505C89-549F-3E4A-A76F-06F457E539DA}"/>
                    </a:ext>
                  </a:extLst>
                </p:cNvPr>
                <p:cNvSpPr>
                  <a:spLocks noChangeShapeType="1"/>
                </p:cNvSpPr>
                <p:nvPr/>
              </p:nvSpPr>
              <p:spPr bwMode="auto">
                <a:xfrm>
                  <a:off x="358" y="2829"/>
                  <a:ext cx="313" cy="0"/>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82" name="Oval 86">
                  <a:extLst>
                    <a:ext uri="{FF2B5EF4-FFF2-40B4-BE49-F238E27FC236}">
                      <a16:creationId xmlns:a16="http://schemas.microsoft.com/office/drawing/2014/main" id="{191DBA56-2524-BB4A-8AD6-22CA05BD5CDA}"/>
                    </a:ext>
                  </a:extLst>
                </p:cNvPr>
                <p:cNvSpPr>
                  <a:spLocks noChangeArrowheads="1"/>
                </p:cNvSpPr>
                <p:nvPr/>
              </p:nvSpPr>
              <p:spPr bwMode="auto">
                <a:xfrm>
                  <a:off x="1137" y="2433"/>
                  <a:ext cx="295" cy="22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20000">
                      <a:solidFill>
                        <a:srgbClr val="FFFFFF"/>
                      </a:solidFill>
                      <a:latin typeface="Times New Roman" panose="02020603050405020304" pitchFamily="18" charset="0"/>
                      <a:ea typeface="宋体" panose="02010600030101010101" pitchFamily="2" charset="-122"/>
                    </a:rPr>
                    <a:t>5</a:t>
                  </a:r>
                </a:p>
              </p:txBody>
            </p:sp>
            <p:sp>
              <p:nvSpPr>
                <p:cNvPr id="592983" name="Line 87">
                  <a:extLst>
                    <a:ext uri="{FF2B5EF4-FFF2-40B4-BE49-F238E27FC236}">
                      <a16:creationId xmlns:a16="http://schemas.microsoft.com/office/drawing/2014/main" id="{B32BB031-5481-F04B-91DA-183C7C6C2084}"/>
                    </a:ext>
                  </a:extLst>
                </p:cNvPr>
                <p:cNvSpPr>
                  <a:spLocks noChangeShapeType="1"/>
                </p:cNvSpPr>
                <p:nvPr/>
              </p:nvSpPr>
              <p:spPr bwMode="auto">
                <a:xfrm>
                  <a:off x="912" y="2244"/>
                  <a:ext cx="336" cy="192"/>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84" name="Line 88">
                  <a:extLst>
                    <a:ext uri="{FF2B5EF4-FFF2-40B4-BE49-F238E27FC236}">
                      <a16:creationId xmlns:a16="http://schemas.microsoft.com/office/drawing/2014/main" id="{3DF48BC9-5F8C-384E-B10A-0123797E1539}"/>
                    </a:ext>
                  </a:extLst>
                </p:cNvPr>
                <p:cNvSpPr>
                  <a:spLocks noChangeShapeType="1"/>
                </p:cNvSpPr>
                <p:nvPr/>
              </p:nvSpPr>
              <p:spPr bwMode="auto">
                <a:xfrm flipV="1">
                  <a:off x="960" y="2636"/>
                  <a:ext cx="24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85" name="Freeform 89">
                  <a:extLst>
                    <a:ext uri="{FF2B5EF4-FFF2-40B4-BE49-F238E27FC236}">
                      <a16:creationId xmlns:a16="http://schemas.microsoft.com/office/drawing/2014/main" id="{306FB25C-2C66-B146-A87E-97D97CE79116}"/>
                    </a:ext>
                  </a:extLst>
                </p:cNvPr>
                <p:cNvSpPr>
                  <a:spLocks/>
                </p:cNvSpPr>
                <p:nvPr/>
              </p:nvSpPr>
              <p:spPr bwMode="auto">
                <a:xfrm>
                  <a:off x="288" y="2144"/>
                  <a:ext cx="336" cy="112"/>
                </a:xfrm>
                <a:custGeom>
                  <a:avLst/>
                  <a:gdLst>
                    <a:gd name="T0" fmla="*/ 0 w 336"/>
                    <a:gd name="T1" fmla="*/ 112 h 112"/>
                    <a:gd name="T2" fmla="*/ 144 w 336"/>
                    <a:gd name="T3" fmla="*/ 16 h 112"/>
                    <a:gd name="T4" fmla="*/ 336 w 336"/>
                    <a:gd name="T5" fmla="*/ 16 h 112"/>
                  </a:gdLst>
                  <a:ahLst/>
                  <a:cxnLst>
                    <a:cxn ang="0">
                      <a:pos x="T0" y="T1"/>
                    </a:cxn>
                    <a:cxn ang="0">
                      <a:pos x="T2" y="T3"/>
                    </a:cxn>
                    <a:cxn ang="0">
                      <a:pos x="T4" y="T5"/>
                    </a:cxn>
                  </a:cxnLst>
                  <a:rect l="0" t="0" r="r" b="b"/>
                  <a:pathLst>
                    <a:path w="336" h="112">
                      <a:moveTo>
                        <a:pt x="0" y="112"/>
                      </a:moveTo>
                      <a:cubicBezTo>
                        <a:pt x="44" y="72"/>
                        <a:pt x="88" y="32"/>
                        <a:pt x="144" y="16"/>
                      </a:cubicBezTo>
                      <a:cubicBezTo>
                        <a:pt x="200" y="0"/>
                        <a:pt x="304" y="16"/>
                        <a:pt x="336" y="16"/>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86" name="Freeform 90">
                  <a:extLst>
                    <a:ext uri="{FF2B5EF4-FFF2-40B4-BE49-F238E27FC236}">
                      <a16:creationId xmlns:a16="http://schemas.microsoft.com/office/drawing/2014/main" id="{ECEEF99C-1F5F-0D41-8016-C44A9D7D7FFC}"/>
                    </a:ext>
                  </a:extLst>
                </p:cNvPr>
                <p:cNvSpPr>
                  <a:spLocks/>
                </p:cNvSpPr>
                <p:nvPr/>
              </p:nvSpPr>
              <p:spPr bwMode="auto">
                <a:xfrm>
                  <a:off x="64" y="2472"/>
                  <a:ext cx="104" cy="240"/>
                </a:xfrm>
                <a:custGeom>
                  <a:avLst/>
                  <a:gdLst>
                    <a:gd name="T0" fmla="*/ 104 w 104"/>
                    <a:gd name="T1" fmla="*/ 0 h 240"/>
                    <a:gd name="T2" fmla="*/ 8 w 104"/>
                    <a:gd name="T3" fmla="*/ 96 h 240"/>
                    <a:gd name="T4" fmla="*/ 56 w 104"/>
                    <a:gd name="T5" fmla="*/ 240 h 240"/>
                  </a:gdLst>
                  <a:ahLst/>
                  <a:cxnLst>
                    <a:cxn ang="0">
                      <a:pos x="T0" y="T1"/>
                    </a:cxn>
                    <a:cxn ang="0">
                      <a:pos x="T2" y="T3"/>
                    </a:cxn>
                    <a:cxn ang="0">
                      <a:pos x="T4" y="T5"/>
                    </a:cxn>
                  </a:cxnLst>
                  <a:rect l="0" t="0" r="r" b="b"/>
                  <a:pathLst>
                    <a:path w="104" h="240">
                      <a:moveTo>
                        <a:pt x="104" y="0"/>
                      </a:moveTo>
                      <a:cubicBezTo>
                        <a:pt x="60" y="28"/>
                        <a:pt x="16" y="56"/>
                        <a:pt x="8" y="96"/>
                      </a:cubicBezTo>
                      <a:cubicBezTo>
                        <a:pt x="0" y="136"/>
                        <a:pt x="48" y="216"/>
                        <a:pt x="56" y="240"/>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87" name="Freeform 91">
                  <a:extLst>
                    <a:ext uri="{FF2B5EF4-FFF2-40B4-BE49-F238E27FC236}">
                      <a16:creationId xmlns:a16="http://schemas.microsoft.com/office/drawing/2014/main" id="{FA4F5E30-FBF6-F541-A482-AD7A818DCAF7}"/>
                    </a:ext>
                  </a:extLst>
                </p:cNvPr>
                <p:cNvSpPr>
                  <a:spLocks/>
                </p:cNvSpPr>
                <p:nvPr/>
              </p:nvSpPr>
              <p:spPr bwMode="auto">
                <a:xfrm>
                  <a:off x="856" y="2320"/>
                  <a:ext cx="48" cy="384"/>
                </a:xfrm>
                <a:custGeom>
                  <a:avLst/>
                  <a:gdLst>
                    <a:gd name="T0" fmla="*/ 0 w 48"/>
                    <a:gd name="T1" fmla="*/ 0 h 384"/>
                    <a:gd name="T2" fmla="*/ 48 w 48"/>
                    <a:gd name="T3" fmla="*/ 144 h 384"/>
                    <a:gd name="T4" fmla="*/ 0 w 48"/>
                    <a:gd name="T5" fmla="*/ 384 h 384"/>
                  </a:gdLst>
                  <a:ahLst/>
                  <a:cxnLst>
                    <a:cxn ang="0">
                      <a:pos x="T0" y="T1"/>
                    </a:cxn>
                    <a:cxn ang="0">
                      <a:pos x="T2" y="T3"/>
                    </a:cxn>
                    <a:cxn ang="0">
                      <a:pos x="T4" y="T5"/>
                    </a:cxn>
                  </a:cxnLst>
                  <a:rect l="0" t="0" r="r" b="b"/>
                  <a:pathLst>
                    <a:path w="48" h="384">
                      <a:moveTo>
                        <a:pt x="0" y="0"/>
                      </a:moveTo>
                      <a:cubicBezTo>
                        <a:pt x="24" y="40"/>
                        <a:pt x="48" y="80"/>
                        <a:pt x="48" y="144"/>
                      </a:cubicBezTo>
                      <a:cubicBezTo>
                        <a:pt x="48" y="208"/>
                        <a:pt x="8" y="344"/>
                        <a:pt x="0" y="384"/>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2988" name="Freeform 92">
                  <a:extLst>
                    <a:ext uri="{FF2B5EF4-FFF2-40B4-BE49-F238E27FC236}">
                      <a16:creationId xmlns:a16="http://schemas.microsoft.com/office/drawing/2014/main" id="{6E7FBAFC-6673-1744-ACD9-AA786B77055D}"/>
                    </a:ext>
                  </a:extLst>
                </p:cNvPr>
                <p:cNvSpPr>
                  <a:spLocks/>
                </p:cNvSpPr>
                <p:nvPr/>
              </p:nvSpPr>
              <p:spPr bwMode="auto">
                <a:xfrm>
                  <a:off x="952" y="2664"/>
                  <a:ext cx="336" cy="224"/>
                </a:xfrm>
                <a:custGeom>
                  <a:avLst/>
                  <a:gdLst>
                    <a:gd name="T0" fmla="*/ 0 w 336"/>
                    <a:gd name="T1" fmla="*/ 192 h 224"/>
                    <a:gd name="T2" fmla="*/ 192 w 336"/>
                    <a:gd name="T3" fmla="*/ 192 h 224"/>
                    <a:gd name="T4" fmla="*/ 336 w 336"/>
                    <a:gd name="T5" fmla="*/ 0 h 224"/>
                  </a:gdLst>
                  <a:ahLst/>
                  <a:cxnLst>
                    <a:cxn ang="0">
                      <a:pos x="T0" y="T1"/>
                    </a:cxn>
                    <a:cxn ang="0">
                      <a:pos x="T2" y="T3"/>
                    </a:cxn>
                    <a:cxn ang="0">
                      <a:pos x="T4" y="T5"/>
                    </a:cxn>
                  </a:cxnLst>
                  <a:rect l="0" t="0" r="r" b="b"/>
                  <a:pathLst>
                    <a:path w="336" h="224">
                      <a:moveTo>
                        <a:pt x="0" y="192"/>
                      </a:moveTo>
                      <a:cubicBezTo>
                        <a:pt x="68" y="208"/>
                        <a:pt x="136" y="224"/>
                        <a:pt x="192" y="192"/>
                      </a:cubicBezTo>
                      <a:cubicBezTo>
                        <a:pt x="248" y="160"/>
                        <a:pt x="312" y="32"/>
                        <a:pt x="336" y="0"/>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19278510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909A1B87-11F9-BF45-BF6A-845903229598}"/>
              </a:ext>
            </a:extLst>
          </p:cNvPr>
          <p:cNvSpPr>
            <a:spLocks noGrp="1" noChangeArrowheads="1"/>
          </p:cNvSpPr>
          <p:nvPr>
            <p:ph type="body" idx="1"/>
          </p:nvPr>
        </p:nvSpPr>
        <p:spPr>
          <a:xfrm>
            <a:off x="1676401" y="188913"/>
            <a:ext cx="8812213" cy="5688012"/>
          </a:xfrm>
        </p:spPr>
        <p:txBody>
          <a:bodyPr/>
          <a:lstStyle/>
          <a:p>
            <a:pPr marL="0" indent="0">
              <a:lnSpc>
                <a:spcPct val="110000"/>
              </a:lnSpc>
              <a:buClrTx/>
              <a:buSzTx/>
              <a:buNone/>
            </a:pPr>
            <a:r>
              <a:rPr lang="en-US" altLang="zh-CN" sz="3600" b="1">
                <a:solidFill>
                  <a:schemeClr val="tx2"/>
                </a:solidFill>
              </a:rPr>
              <a:t>2</a:t>
            </a:r>
            <a:r>
              <a:rPr lang="en-US" altLang="zh-CN" sz="3600" b="1">
                <a:solidFill>
                  <a:schemeClr val="tx2"/>
                </a:solidFill>
                <a:latin typeface="宋体" panose="02010600030101010101" pitchFamily="2" charset="-122"/>
              </a:rPr>
              <a:t> </a:t>
            </a:r>
            <a:r>
              <a:rPr lang="zh-CN" altLang="en-US" sz="3600" b="1">
                <a:solidFill>
                  <a:schemeClr val="tx2"/>
                </a:solidFill>
                <a:latin typeface="楷体_GB2312" pitchFamily="49" charset="-122"/>
                <a:ea typeface="楷体_GB2312" pitchFamily="49" charset="-122"/>
              </a:rPr>
              <a:t>算法实现</a:t>
            </a:r>
          </a:p>
          <a:p>
            <a:pPr marL="0" indent="0">
              <a:lnSpc>
                <a:spcPct val="110000"/>
              </a:lnSpc>
              <a:buClrTx/>
              <a:buSzTx/>
              <a:buNone/>
            </a:pPr>
            <a:r>
              <a:rPr lang="zh-CN" altLang="en-US" sz="2800">
                <a:latin typeface="宋体" panose="02010600030101010101" pitchFamily="2" charset="-122"/>
              </a:rPr>
              <a:t>    </a:t>
            </a:r>
            <a:r>
              <a:rPr lang="zh-CN" altLang="en-US" sz="2800" b="1">
                <a:latin typeface="宋体" panose="02010600030101010101" pitchFamily="2" charset="-122"/>
              </a:rPr>
              <a:t>为了标记图中顶点是否被访问过，同样需要一个访问标记数组；其次，为了依此访问与</a:t>
            </a:r>
            <a:r>
              <a:rPr lang="en-US" altLang="zh-CN" sz="2800" b="1"/>
              <a:t>v</a:t>
            </a:r>
            <a:r>
              <a:rPr lang="en-US" altLang="zh-CN" sz="2800" b="1" baseline="-18000"/>
              <a:t>i</a:t>
            </a:r>
            <a:r>
              <a:rPr lang="zh-CN" altLang="en-US" sz="2800" b="1"/>
              <a:t>相邻接的各个顶点</a:t>
            </a:r>
            <a:r>
              <a:rPr lang="zh-CN" altLang="en-US" sz="2800" b="1">
                <a:latin typeface="宋体" panose="02010600030101010101" pitchFamily="2" charset="-122"/>
              </a:rPr>
              <a:t>，需要附加一个队列来保存访问</a:t>
            </a:r>
            <a:r>
              <a:rPr lang="en-US" altLang="zh-CN" sz="2800" b="1"/>
              <a:t>v</a:t>
            </a:r>
            <a:r>
              <a:rPr lang="en-US" altLang="zh-CN" sz="2800" b="1" baseline="-18000"/>
              <a:t>i</a:t>
            </a:r>
            <a:r>
              <a:rPr lang="zh-CN" altLang="en-US" sz="2800" b="1"/>
              <a:t>的相邻接的</a:t>
            </a:r>
            <a:r>
              <a:rPr lang="zh-CN" altLang="en-US" sz="2800" b="1">
                <a:latin typeface="宋体" panose="02010600030101010101" pitchFamily="2" charset="-122"/>
              </a:rPr>
              <a:t>顶点。</a:t>
            </a:r>
          </a:p>
          <a:p>
            <a:pPr marL="0" indent="0">
              <a:lnSpc>
                <a:spcPct val="110000"/>
              </a:lnSpc>
              <a:buNone/>
            </a:pPr>
            <a:r>
              <a:rPr lang="en-US" altLang="zh-CN" sz="2800" b="1"/>
              <a:t>typedef  emnu {FALSE , TRUE} BOOLEAN ;</a:t>
            </a:r>
          </a:p>
          <a:p>
            <a:pPr marL="0" indent="0">
              <a:lnSpc>
                <a:spcPct val="110000"/>
              </a:lnSpc>
              <a:buNone/>
            </a:pPr>
            <a:r>
              <a:rPr lang="en-US" altLang="zh-CN" sz="2800" b="1"/>
              <a:t>BOOLEAN  Visited[MAX_VEX] ;</a:t>
            </a:r>
          </a:p>
          <a:p>
            <a:pPr marL="0" indent="0">
              <a:lnSpc>
                <a:spcPct val="110000"/>
              </a:lnSpc>
              <a:buNone/>
            </a:pPr>
            <a:r>
              <a:rPr lang="en-US" altLang="zh-CN" sz="2800" b="1"/>
              <a:t>typedef struct Queue</a:t>
            </a:r>
          </a:p>
          <a:p>
            <a:pPr marL="355600" lvl="1" indent="0">
              <a:lnSpc>
                <a:spcPct val="110000"/>
              </a:lnSpc>
              <a:buNone/>
            </a:pPr>
            <a:r>
              <a:rPr lang="en-US" altLang="zh-CN" b="1"/>
              <a:t>{  int   elem[MAX_VEX] ;</a:t>
            </a:r>
          </a:p>
          <a:p>
            <a:pPr marL="723900" lvl="2" indent="0">
              <a:lnSpc>
                <a:spcPct val="110000"/>
              </a:lnSpc>
              <a:buNone/>
            </a:pPr>
            <a:r>
              <a:rPr lang="en-US" altLang="zh-CN" sz="2800" b="1"/>
              <a:t>int  front , rear ;</a:t>
            </a:r>
          </a:p>
          <a:p>
            <a:pPr marL="355600" lvl="1" indent="0">
              <a:lnSpc>
                <a:spcPct val="110000"/>
              </a:lnSpc>
              <a:buNone/>
            </a:pPr>
            <a:r>
              <a:rPr lang="en-US" altLang="zh-CN" b="1"/>
              <a:t>}Queue ;</a:t>
            </a:r>
            <a:r>
              <a:rPr lang="en-US" altLang="zh-CN" sz="2400" b="1"/>
              <a:t>     /*   </a:t>
            </a:r>
            <a:r>
              <a:rPr lang="zh-CN" altLang="en-US" sz="2400" b="1"/>
              <a:t>定义一个队列保存将要访问顶点  *</a:t>
            </a:r>
            <a:r>
              <a:rPr lang="en-US" altLang="zh-CN" sz="2400" b="1"/>
              <a:t>/</a:t>
            </a:r>
          </a:p>
        </p:txBody>
      </p:sp>
    </p:spTree>
    <p:extLst>
      <p:ext uri="{BB962C8B-B14F-4D97-AF65-F5344CB8AC3E}">
        <p14:creationId xmlns:p14="http://schemas.microsoft.com/office/powerpoint/2010/main" val="24937590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BA679E5D-FBE1-E942-8FAF-1E880D3AA7E7}"/>
              </a:ext>
            </a:extLst>
          </p:cNvPr>
          <p:cNvSpPr>
            <a:spLocks noChangeArrowheads="1"/>
          </p:cNvSpPr>
          <p:nvPr/>
        </p:nvSpPr>
        <p:spPr bwMode="auto">
          <a:xfrm>
            <a:off x="1676400" y="265114"/>
            <a:ext cx="8839200" cy="618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void BFS_traverse_Grapg(ALGraph *G)</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int k ,v , w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LinkNode  *p ; Queue  *Q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Q=(Queue *)malloc(sizeof(Queue))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Q-&gt;front=Q-&gt;rear=0 ;   </a:t>
            </a:r>
            <a:r>
              <a:rPr lang="en-US" altLang="zh-CN" b="1">
                <a:solidFill>
                  <a:srgbClr val="FFFFFF"/>
                </a:solidFill>
              </a:rPr>
              <a:t>/*  </a:t>
            </a:r>
            <a:r>
              <a:rPr lang="zh-CN" altLang="en-US" b="1">
                <a:solidFill>
                  <a:srgbClr val="FFFFFF"/>
                </a:solidFill>
              </a:rPr>
              <a:t>建立空队列并初始化  *</a:t>
            </a:r>
            <a:r>
              <a:rPr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(k=0 ; k&lt;G-&gt;vexnum ; k++)</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Visited[k]=FALSE ; </a:t>
            </a:r>
            <a:r>
              <a:rPr lang="en-US" altLang="zh-CN" b="1">
                <a:solidFill>
                  <a:srgbClr val="FFFFFF"/>
                </a:solidFill>
              </a:rPr>
              <a:t>     /*  </a:t>
            </a:r>
            <a:r>
              <a:rPr lang="zh-CN" altLang="en-US" b="1">
                <a:solidFill>
                  <a:srgbClr val="FFFFFF"/>
                </a:solidFill>
              </a:rPr>
              <a:t>访问标志初始化  *</a:t>
            </a:r>
            <a:r>
              <a:rPr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(k=0 ; k&lt;G-&gt;vexnum ; k++)</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v=G-&gt;AdjList[k].data ;</a:t>
            </a:r>
            <a:r>
              <a:rPr lang="en-US" altLang="zh-CN" b="1">
                <a:solidFill>
                  <a:srgbClr val="FFFFFF"/>
                </a:solidFill>
              </a:rPr>
              <a:t>     /*  </a:t>
            </a:r>
            <a:r>
              <a:rPr lang="zh-CN" altLang="en-US" b="1">
                <a:solidFill>
                  <a:srgbClr val="FFFFFF"/>
                </a:solidFill>
              </a:rPr>
              <a:t>单链表的头顶点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if (!Visited[v])</a:t>
            </a:r>
            <a:r>
              <a:rPr lang="en-US" altLang="zh-CN" b="1">
                <a:solidFill>
                  <a:srgbClr val="FFFFFF"/>
                </a:solidFill>
              </a:rPr>
              <a:t>     /*   v</a:t>
            </a:r>
            <a:r>
              <a:rPr lang="zh-CN" altLang="en-US" b="1">
                <a:solidFill>
                  <a:srgbClr val="FFFFFF"/>
                </a:solidFill>
              </a:rPr>
              <a:t>尚未访问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b="1">
                <a:solidFill>
                  <a:srgbClr val="FFFFFF"/>
                </a:solidFill>
              </a:rPr>
              <a:t>    </a:t>
            </a:r>
            <a:r>
              <a:rPr lang="en-US" altLang="zh-CN" sz="2800" b="1">
                <a:solidFill>
                  <a:srgbClr val="FFFFFF"/>
                </a:solidFill>
              </a:rPr>
              <a:t>{  Q-&gt;elem[++Q-&gt;rear]=v ;</a:t>
            </a:r>
            <a:r>
              <a:rPr lang="en-US" altLang="zh-CN" b="1">
                <a:solidFill>
                  <a:srgbClr val="FFFFFF"/>
                </a:solidFill>
              </a:rPr>
              <a:t>    /*   v</a:t>
            </a:r>
            <a:r>
              <a:rPr lang="zh-CN" altLang="en-US" b="1">
                <a:solidFill>
                  <a:srgbClr val="FFFFFF"/>
                </a:solidFill>
              </a:rPr>
              <a:t>入对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while (Q-&gt;front!=Q-&gt;rear)</a:t>
            </a:r>
          </a:p>
        </p:txBody>
      </p:sp>
    </p:spTree>
    <p:extLst>
      <p:ext uri="{BB962C8B-B14F-4D97-AF65-F5344CB8AC3E}">
        <p14:creationId xmlns:p14="http://schemas.microsoft.com/office/powerpoint/2010/main" val="12054927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5970" name="Rectangle 2">
            <a:extLst>
              <a:ext uri="{FF2B5EF4-FFF2-40B4-BE49-F238E27FC236}">
                <a16:creationId xmlns:a16="http://schemas.microsoft.com/office/drawing/2014/main" id="{B61D96A4-40CB-DF4C-9881-B23A9327F454}"/>
              </a:ext>
            </a:extLst>
          </p:cNvPr>
          <p:cNvSpPr>
            <a:spLocks noChangeArrowheads="1"/>
          </p:cNvSpPr>
          <p:nvPr/>
        </p:nvSpPr>
        <p:spPr bwMode="auto">
          <a:xfrm>
            <a:off x="1676401" y="152401"/>
            <a:ext cx="8812213" cy="637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10000"/>
              </a:spcBef>
              <a:spcAft>
                <a:spcPct val="0"/>
              </a:spcAft>
              <a:buClr>
                <a:srgbClr val="3366FF"/>
              </a:buClr>
              <a:buSzPct val="80000"/>
            </a:pPr>
            <a:r>
              <a:rPr lang="zh-CN" altLang="en-US" sz="2800" b="1">
                <a:solidFill>
                  <a:srgbClr val="FFFFFF"/>
                </a:solidFill>
              </a:rPr>
              <a:t>        </a:t>
            </a:r>
            <a:r>
              <a:rPr lang="en-US" altLang="zh-CN" sz="2800" b="1">
                <a:solidFill>
                  <a:srgbClr val="FFFFFF"/>
                </a:solidFill>
              </a:rPr>
              <a:t>{  w=Q-&gt;elem[++Q-&gt;front]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Visited[w]=TRUE ;     </a:t>
            </a:r>
            <a:r>
              <a:rPr lang="en-US" altLang="zh-CN" b="1">
                <a:solidFill>
                  <a:srgbClr val="FFFFFF"/>
                </a:solidFill>
              </a:rPr>
              <a:t>/*  </a:t>
            </a:r>
            <a:r>
              <a:rPr lang="zh-CN" altLang="en-US" b="1">
                <a:solidFill>
                  <a:srgbClr val="FFFFFF"/>
                </a:solidFill>
              </a:rPr>
              <a:t>置访问标志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Visit(w) ;     </a:t>
            </a:r>
            <a:r>
              <a:rPr lang="en-US" altLang="zh-CN" b="1">
                <a:solidFill>
                  <a:srgbClr val="FFFFFF"/>
                </a:solidFill>
              </a:rPr>
              <a:t>/*  </a:t>
            </a:r>
            <a:r>
              <a:rPr lang="zh-CN" altLang="en-US" b="1">
                <a:solidFill>
                  <a:srgbClr val="FFFFFF"/>
                </a:solidFill>
              </a:rPr>
              <a:t>访问队首元素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p=G-&gt;AdjList[w].firstarc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while (p!=NULL)</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if (!Visited[p-&gt;adjvex])</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Q-&gt;elem[++Q-&gt;rear]=p-&gt;adjvex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p=p-&gt;nextarc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a:t>
            </a:r>
            <a:r>
              <a:rPr lang="en-US" altLang="zh-CN" b="1">
                <a:solidFill>
                  <a:srgbClr val="FFFFFF"/>
                </a:solidFill>
              </a:rPr>
              <a:t>/*  end  while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r>
              <a:rPr lang="en-US" altLang="zh-CN" b="1">
                <a:solidFill>
                  <a:srgbClr val="FFFFFF"/>
                </a:solidFill>
              </a:rPr>
              <a:t>/*  end  if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r>
              <a:rPr lang="en-US" altLang="zh-CN" b="1">
                <a:solidFill>
                  <a:srgbClr val="FFFFFF"/>
                </a:solidFill>
              </a:rPr>
              <a:t>/*  end for  */</a:t>
            </a:r>
          </a:p>
          <a:p>
            <a:pPr lvl="1" eaLnBrk="1" fontAlgn="base" hangingPunct="1">
              <a:lnSpc>
                <a:spcPct val="110000"/>
              </a:lnSpc>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151251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82" name="Rectangle 2">
            <a:extLst>
              <a:ext uri="{FF2B5EF4-FFF2-40B4-BE49-F238E27FC236}">
                <a16:creationId xmlns:a16="http://schemas.microsoft.com/office/drawing/2014/main" id="{9A6C1DE7-A910-D14E-B273-DCDEBF6E3D8D}"/>
              </a:ext>
            </a:extLst>
          </p:cNvPr>
          <p:cNvSpPr>
            <a:spLocks noGrp="1" noChangeArrowheads="1"/>
          </p:cNvSpPr>
          <p:nvPr>
            <p:ph type="body" idx="1"/>
          </p:nvPr>
        </p:nvSpPr>
        <p:spPr>
          <a:xfrm>
            <a:off x="1676400" y="152400"/>
            <a:ext cx="8839200" cy="5797550"/>
          </a:xfrm>
        </p:spPr>
        <p:txBody>
          <a:bodyPr/>
          <a:lstStyle/>
          <a:p>
            <a:pPr marL="0" indent="0">
              <a:lnSpc>
                <a:spcPct val="110000"/>
              </a:lnSpc>
              <a:buNone/>
            </a:pPr>
            <a:r>
              <a:rPr lang="zh-CN" altLang="en-US" b="1">
                <a:solidFill>
                  <a:schemeClr val="folHlink"/>
                </a:solidFill>
              </a:rPr>
              <a:t>      完全有向图</a:t>
            </a:r>
            <a:r>
              <a:rPr lang="zh-CN" altLang="en-US" b="1"/>
              <a:t>：</a:t>
            </a:r>
            <a:r>
              <a:rPr lang="zh-CN" altLang="en-US" sz="2800" b="1"/>
              <a:t>对于有向图，若图中顶点数为</a:t>
            </a:r>
            <a:r>
              <a:rPr lang="en-US" altLang="zh-CN" sz="2800" b="1"/>
              <a:t>n </a:t>
            </a:r>
            <a:r>
              <a:rPr lang="zh-CN" altLang="en-US" sz="2800" b="1"/>
              <a:t>，用</a:t>
            </a:r>
            <a:r>
              <a:rPr lang="en-US" altLang="zh-CN" sz="2800" b="1"/>
              <a:t>e</a:t>
            </a:r>
            <a:r>
              <a:rPr lang="zh-CN" altLang="en-US" sz="2800" b="1"/>
              <a:t>表示弧的数目，则</a:t>
            </a:r>
            <a:r>
              <a:rPr lang="en-US" altLang="zh-CN" sz="2800" b="1"/>
              <a:t>e</a:t>
            </a:r>
            <a:r>
              <a:rPr lang="en-US" altLang="zh-CN" sz="2800" b="1">
                <a:latin typeface="楷体_GB2312" pitchFamily="49" charset="-122"/>
                <a:ea typeface="楷体_GB2312" pitchFamily="49" charset="-122"/>
                <a:sym typeface="Symbol" pitchFamily="2" charset="2"/>
              </a:rPr>
              <a:t></a:t>
            </a:r>
            <a:r>
              <a:rPr lang="en-US" altLang="zh-CN" sz="2800" b="1"/>
              <a:t>[0</a:t>
            </a:r>
            <a:r>
              <a:rPr lang="zh-CN" altLang="en-US" sz="2800" b="1"/>
              <a:t>，</a:t>
            </a:r>
            <a:r>
              <a:rPr lang="en-US" altLang="zh-CN" sz="2800" b="1"/>
              <a:t>n(n-1)] </a:t>
            </a:r>
            <a:r>
              <a:rPr lang="zh-CN" altLang="en-US" sz="2800" b="1"/>
              <a:t>。具有</a:t>
            </a:r>
            <a:r>
              <a:rPr lang="en-US" altLang="zh-CN" sz="2800" b="1"/>
              <a:t>n(n-1)</a:t>
            </a:r>
            <a:r>
              <a:rPr lang="zh-CN" altLang="en-US" sz="2800" b="1"/>
              <a:t>条边的有向图称为完全有向图。</a:t>
            </a:r>
          </a:p>
          <a:p>
            <a:pPr marL="0" indent="0">
              <a:lnSpc>
                <a:spcPct val="110000"/>
              </a:lnSpc>
              <a:buNone/>
            </a:pPr>
            <a:r>
              <a:rPr lang="zh-CN" altLang="en-US" sz="2800" b="1"/>
              <a:t>完全有向图另外的定义是：</a:t>
            </a:r>
          </a:p>
          <a:p>
            <a:pPr marL="0" indent="0">
              <a:lnSpc>
                <a:spcPct val="110000"/>
              </a:lnSpc>
              <a:buNone/>
            </a:pPr>
            <a:r>
              <a:rPr lang="zh-CN" altLang="en-US" sz="2800" b="1"/>
              <a:t>        对于有向图</a:t>
            </a:r>
            <a:r>
              <a:rPr lang="en-US" altLang="zh-CN" sz="2800" b="1"/>
              <a:t>G=(V</a:t>
            </a:r>
            <a:r>
              <a:rPr lang="zh-CN" altLang="en-US" sz="2800" b="1"/>
              <a:t>，</a:t>
            </a:r>
            <a:r>
              <a:rPr lang="en-US" altLang="zh-CN" sz="2800" b="1"/>
              <a:t>E)</a:t>
            </a:r>
            <a:r>
              <a:rPr lang="zh-CN" altLang="en-US" sz="2800" b="1"/>
              <a:t>，若</a:t>
            </a:r>
            <a:r>
              <a:rPr lang="zh-CN" altLang="en-US" sz="2800" b="1">
                <a:latin typeface="宋体" panose="02010600030101010101" pitchFamily="2" charset="-122"/>
                <a:sym typeface="Symbol" pitchFamily="2" charset="2"/>
              </a:rPr>
              <a:t></a:t>
            </a:r>
            <a:r>
              <a:rPr lang="en-US" altLang="zh-CN" sz="2800" b="1"/>
              <a:t>v</a:t>
            </a:r>
            <a:r>
              <a:rPr lang="en-US" altLang="zh-CN" sz="2800" b="1" baseline="-18000"/>
              <a:t>i</a:t>
            </a:r>
            <a:r>
              <a:rPr lang="zh-CN" altLang="en-US" sz="2800" b="1"/>
              <a:t>，</a:t>
            </a:r>
            <a:r>
              <a:rPr lang="en-US" altLang="zh-CN" sz="2800" b="1"/>
              <a:t>v</a:t>
            </a:r>
            <a:r>
              <a:rPr lang="en-US" altLang="zh-CN" sz="2800" b="1" baseline="-18000"/>
              <a:t>j</a:t>
            </a:r>
            <a:r>
              <a:rPr lang="en-US" altLang="zh-CN" sz="2800" b="1">
                <a:latin typeface="楷体_GB2312" pitchFamily="49" charset="-122"/>
                <a:ea typeface="楷体_GB2312" pitchFamily="49" charset="-122"/>
                <a:sym typeface="Symbol" pitchFamily="2" charset="2"/>
              </a:rPr>
              <a:t></a:t>
            </a:r>
            <a:r>
              <a:rPr lang="en-US" altLang="zh-CN" sz="2800" b="1">
                <a:ea typeface="Arial Unicode MS" panose="020B0604020202020204" pitchFamily="34" charset="-128"/>
                <a:cs typeface="Arial Unicode MS" panose="020B0604020202020204" pitchFamily="34" charset="-128"/>
              </a:rPr>
              <a:t>V </a:t>
            </a:r>
            <a:r>
              <a:rPr lang="zh-CN" altLang="en-US" sz="2800" b="1"/>
              <a:t>，当</a:t>
            </a:r>
            <a:r>
              <a:rPr lang="en-US" altLang="zh-CN" sz="2800" b="1"/>
              <a:t>v</a:t>
            </a:r>
            <a:r>
              <a:rPr lang="en-US" altLang="zh-CN" sz="2800" b="1" baseline="-18000"/>
              <a:t>i </a:t>
            </a:r>
            <a:r>
              <a:rPr lang="en-US" altLang="zh-CN" sz="2800" b="1">
                <a:ea typeface="Arial Unicode MS" panose="020B0604020202020204" pitchFamily="34" charset="-128"/>
                <a:cs typeface="Arial Unicode MS" panose="020B0604020202020204" pitchFamily="34" charset="-128"/>
              </a:rPr>
              <a:t>≠</a:t>
            </a:r>
            <a:r>
              <a:rPr lang="en-US" altLang="zh-CN" sz="2800" b="1"/>
              <a:t>v</a:t>
            </a:r>
            <a:r>
              <a:rPr lang="en-US" altLang="zh-CN" sz="2800" b="1" baseline="-18000"/>
              <a:t>j</a:t>
            </a:r>
            <a:r>
              <a:rPr lang="zh-CN" altLang="en-US" sz="2800" b="1"/>
              <a:t>时，有</a:t>
            </a:r>
            <a:r>
              <a:rPr lang="en-US" altLang="zh-CN" sz="2800" b="1">
                <a:ea typeface="Arial Unicode MS" panose="020B0604020202020204" pitchFamily="34" charset="-128"/>
                <a:cs typeface="Arial Unicode MS" panose="020B0604020202020204" pitchFamily="34" charset="-128"/>
              </a:rPr>
              <a:t>&lt;</a:t>
            </a:r>
            <a:r>
              <a:rPr lang="en-US" altLang="zh-CN" sz="2800" b="1"/>
              <a:t>v</a:t>
            </a:r>
            <a:r>
              <a:rPr lang="en-US" altLang="zh-CN" sz="2800" b="1" baseline="-18000"/>
              <a:t>i </a:t>
            </a:r>
            <a:r>
              <a:rPr lang="en-US" altLang="zh-CN" sz="2800" b="1"/>
              <a:t>,v</a:t>
            </a:r>
            <a:r>
              <a:rPr lang="en-US" altLang="zh-CN" sz="2800" b="1" baseline="-18000"/>
              <a:t>j</a:t>
            </a:r>
            <a:r>
              <a:rPr lang="en-US" altLang="zh-CN" sz="2800" b="1">
                <a:ea typeface="Arial Unicode MS" panose="020B0604020202020204" pitchFamily="34" charset="-128"/>
                <a:cs typeface="Arial Unicode MS" panose="020B0604020202020204" pitchFamily="34" charset="-128"/>
              </a:rPr>
              <a:t>&gt;</a:t>
            </a:r>
            <a:r>
              <a:rPr lang="en-US" altLang="zh-CN" sz="2800" b="1">
                <a:latin typeface="楷体_GB2312" pitchFamily="49" charset="-122"/>
                <a:ea typeface="楷体_GB2312" pitchFamily="49" charset="-122"/>
                <a:sym typeface="Symbol" pitchFamily="2" charset="2"/>
              </a:rPr>
              <a:t></a:t>
            </a:r>
            <a:r>
              <a:rPr lang="en-US" altLang="zh-CN" sz="2800" b="1">
                <a:ea typeface="Arial Unicode MS" panose="020B0604020202020204" pitchFamily="34" charset="-128"/>
                <a:cs typeface="Arial Unicode MS" panose="020B0604020202020204" pitchFamily="34" charset="-128"/>
              </a:rPr>
              <a:t>E</a:t>
            </a:r>
            <a:r>
              <a:rPr lang="en-US" altLang="zh-CN" sz="2800" b="1">
                <a:cs typeface="Times New Roman" panose="02020603050405020304" pitchFamily="18" charset="0"/>
              </a:rPr>
              <a:t>∧</a:t>
            </a:r>
            <a:r>
              <a:rPr lang="en-US" altLang="zh-CN" sz="2800" b="1">
                <a:ea typeface="Arial Unicode MS" panose="020B0604020202020204" pitchFamily="34" charset="-128"/>
                <a:cs typeface="Arial Unicode MS" panose="020B0604020202020204" pitchFamily="34" charset="-128"/>
              </a:rPr>
              <a:t>&lt;</a:t>
            </a:r>
            <a:r>
              <a:rPr lang="en-US" altLang="zh-CN" sz="2800" b="1"/>
              <a:t>v</a:t>
            </a:r>
            <a:r>
              <a:rPr lang="en-US" altLang="zh-CN" sz="2800" b="1" baseline="-18000"/>
              <a:t>j </a:t>
            </a:r>
            <a:r>
              <a:rPr lang="en-US" altLang="zh-CN" sz="2800" b="1"/>
              <a:t>,</a:t>
            </a:r>
            <a:r>
              <a:rPr lang="en-US" altLang="zh-CN" sz="2800" b="1" baseline="-18000"/>
              <a:t> </a:t>
            </a:r>
            <a:r>
              <a:rPr lang="en-US" altLang="zh-CN" sz="2800" b="1"/>
              <a:t>v</a:t>
            </a:r>
            <a:r>
              <a:rPr lang="en-US" altLang="zh-CN" sz="2800" b="1" baseline="-18000"/>
              <a:t>i </a:t>
            </a:r>
            <a:r>
              <a:rPr lang="en-US" altLang="zh-CN" sz="2800" b="1">
                <a:ea typeface="Arial Unicode MS" panose="020B0604020202020204" pitchFamily="34" charset="-128"/>
                <a:cs typeface="Arial Unicode MS" panose="020B0604020202020204" pitchFamily="34" charset="-128"/>
              </a:rPr>
              <a:t>&gt;</a:t>
            </a:r>
            <a:r>
              <a:rPr lang="en-US" altLang="zh-CN" sz="2800" b="1">
                <a:latin typeface="楷体_GB2312" pitchFamily="49" charset="-122"/>
                <a:ea typeface="楷体_GB2312" pitchFamily="49" charset="-122"/>
                <a:sym typeface="Symbol" pitchFamily="2" charset="2"/>
              </a:rPr>
              <a:t></a:t>
            </a:r>
            <a:r>
              <a:rPr lang="en-US" altLang="zh-CN" sz="2800" b="1">
                <a:ea typeface="Arial Unicode MS" panose="020B0604020202020204" pitchFamily="34" charset="-128"/>
                <a:cs typeface="Arial Unicode MS" panose="020B0604020202020204" pitchFamily="34" charset="-128"/>
              </a:rPr>
              <a:t>E </a:t>
            </a:r>
            <a:r>
              <a:rPr lang="zh-CN" altLang="en-US" sz="2800" b="1"/>
              <a:t>，即</a:t>
            </a:r>
            <a:r>
              <a:rPr lang="zh-CN" altLang="en-US" sz="2800" b="1">
                <a:solidFill>
                  <a:schemeClr val="accent1"/>
                </a:solidFill>
              </a:rPr>
              <a:t>图中任意两个不同的顶点间都有一条弧</a:t>
            </a:r>
            <a:r>
              <a:rPr lang="zh-CN" altLang="en-US" sz="2800" b="1"/>
              <a:t>，这样的有向图称为</a:t>
            </a:r>
            <a:r>
              <a:rPr lang="zh-CN" altLang="en-US" sz="2800" b="1">
                <a:solidFill>
                  <a:schemeClr val="folHlink"/>
                </a:solidFill>
              </a:rPr>
              <a:t>完全有向图</a:t>
            </a:r>
            <a:r>
              <a:rPr lang="zh-CN" altLang="en-US" sz="2800" b="1"/>
              <a:t>。</a:t>
            </a:r>
          </a:p>
          <a:p>
            <a:pPr marL="0" indent="0">
              <a:lnSpc>
                <a:spcPct val="110000"/>
              </a:lnSpc>
              <a:buNone/>
            </a:pPr>
            <a:r>
              <a:rPr lang="zh-CN" altLang="en-US" sz="2800" b="1"/>
              <a:t>        有很少边或弧的图（</a:t>
            </a:r>
            <a:r>
              <a:rPr lang="en-US" altLang="zh-CN" sz="2800" b="1"/>
              <a:t>e&lt;n㏒n</a:t>
            </a:r>
            <a:r>
              <a:rPr lang="zh-CN" altLang="en-US" sz="2800" b="1"/>
              <a:t>）的图称为</a:t>
            </a:r>
            <a:r>
              <a:rPr lang="zh-CN" altLang="en-US" sz="2800" b="1">
                <a:solidFill>
                  <a:schemeClr val="folHlink"/>
                </a:solidFill>
              </a:rPr>
              <a:t>稀疏图</a:t>
            </a:r>
            <a:r>
              <a:rPr lang="zh-CN" altLang="en-US" sz="2800" b="1"/>
              <a:t>，反之称为</a:t>
            </a:r>
            <a:r>
              <a:rPr lang="zh-CN" altLang="en-US" sz="2800" b="1">
                <a:solidFill>
                  <a:schemeClr val="folHlink"/>
                </a:solidFill>
              </a:rPr>
              <a:t>稠密图</a:t>
            </a:r>
            <a:r>
              <a:rPr lang="zh-CN" altLang="en-US" sz="2800" b="1"/>
              <a:t>。</a:t>
            </a:r>
          </a:p>
          <a:p>
            <a:pPr marL="0" indent="0">
              <a:lnSpc>
                <a:spcPct val="110000"/>
              </a:lnSpc>
              <a:buNone/>
            </a:pPr>
            <a:r>
              <a:rPr lang="zh-CN" altLang="en-US" b="1">
                <a:solidFill>
                  <a:schemeClr val="folHlink"/>
                </a:solidFill>
              </a:rPr>
              <a:t>权</a:t>
            </a:r>
            <a:r>
              <a:rPr lang="en-US" altLang="zh-CN" b="1"/>
              <a:t>(</a:t>
            </a:r>
            <a:r>
              <a:rPr lang="en-US" altLang="zh-CN" b="1">
                <a:solidFill>
                  <a:schemeClr val="accent1"/>
                </a:solidFill>
              </a:rPr>
              <a:t>Weight</a:t>
            </a:r>
            <a:r>
              <a:rPr lang="en-US" altLang="zh-CN" b="1"/>
              <a:t>)</a:t>
            </a:r>
            <a:r>
              <a:rPr lang="zh-CN" altLang="en-US" b="1"/>
              <a:t>：</a:t>
            </a:r>
            <a:r>
              <a:rPr lang="zh-CN" altLang="en-US" sz="2800" b="1"/>
              <a:t>与图的边和弧相关的数。权可以表示从一个顶点到另一个顶点的距离或耗费。</a:t>
            </a:r>
          </a:p>
        </p:txBody>
      </p:sp>
    </p:spTree>
    <p:extLst>
      <p:ext uri="{BB962C8B-B14F-4D97-AF65-F5344CB8AC3E}">
        <p14:creationId xmlns:p14="http://schemas.microsoft.com/office/powerpoint/2010/main" val="25258315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2E6A7D83-697C-7C45-A7EA-BF8D67D95603}"/>
              </a:ext>
            </a:extLst>
          </p:cNvPr>
          <p:cNvSpPr>
            <a:spLocks noChangeArrowheads="1"/>
          </p:cNvSpPr>
          <p:nvPr/>
        </p:nvSpPr>
        <p:spPr bwMode="auto">
          <a:xfrm>
            <a:off x="1676400" y="152400"/>
            <a:ext cx="88392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1623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91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用</a:t>
            </a:r>
            <a:r>
              <a:rPr lang="zh-CN" altLang="en-US" sz="2800" b="1">
                <a:solidFill>
                  <a:srgbClr val="FFFF00"/>
                </a:solidFill>
                <a:latin typeface="宋体" panose="02010600030101010101" pitchFamily="2" charset="-122"/>
              </a:rPr>
              <a:t>广度优先搜索算法</a:t>
            </a:r>
            <a:r>
              <a:rPr lang="zh-CN" altLang="en-US" sz="2800" b="1">
                <a:solidFill>
                  <a:srgbClr val="FFFFFF"/>
                </a:solidFill>
                <a:latin typeface="宋体" panose="02010600030101010101" pitchFamily="2" charset="-122"/>
              </a:rPr>
              <a:t>遍历图与</a:t>
            </a:r>
            <a:r>
              <a:rPr lang="zh-CN" altLang="en-US" sz="2800" b="1">
                <a:solidFill>
                  <a:srgbClr val="FFFF00"/>
                </a:solidFill>
                <a:latin typeface="宋体" panose="02010600030101010101" pitchFamily="2" charset="-122"/>
              </a:rPr>
              <a:t>深度优先搜索算法</a:t>
            </a:r>
            <a:r>
              <a:rPr lang="zh-CN" altLang="en-US" sz="2800" b="1">
                <a:solidFill>
                  <a:srgbClr val="FFFFFF"/>
                </a:solidFill>
                <a:latin typeface="宋体" panose="02010600030101010101" pitchFamily="2" charset="-122"/>
              </a:rPr>
              <a:t>遍历图的</a:t>
            </a:r>
            <a:r>
              <a:rPr lang="zh-CN" altLang="en-US" sz="2800" b="1">
                <a:solidFill>
                  <a:srgbClr val="00FFFF"/>
                </a:solidFill>
                <a:latin typeface="宋体" panose="02010600030101010101" pitchFamily="2" charset="-122"/>
              </a:rPr>
              <a:t>唯一区别</a:t>
            </a:r>
            <a:r>
              <a:rPr lang="zh-CN" altLang="en-US" sz="2800" b="1">
                <a:solidFill>
                  <a:srgbClr val="FFFFFF"/>
                </a:solidFill>
                <a:latin typeface="宋体" panose="02010600030101010101" pitchFamily="2" charset="-122"/>
              </a:rPr>
              <a:t>是</a:t>
            </a:r>
            <a:r>
              <a:rPr lang="zh-CN" altLang="en-US" sz="2800" b="1">
                <a:solidFill>
                  <a:srgbClr val="FFFF00"/>
                </a:solidFill>
                <a:latin typeface="宋体" panose="02010600030101010101" pitchFamily="2" charset="-122"/>
              </a:rPr>
              <a:t>邻接点搜索次序不同</a:t>
            </a:r>
            <a:r>
              <a:rPr lang="zh-CN" altLang="en-US" sz="2800" b="1">
                <a:solidFill>
                  <a:srgbClr val="FFFFFF"/>
                </a:solidFill>
                <a:latin typeface="宋体" panose="02010600030101010101" pitchFamily="2" charset="-122"/>
              </a:rPr>
              <a:t>，因此，</a:t>
            </a:r>
            <a:r>
              <a:rPr lang="zh-CN" altLang="en-US" sz="2800" b="1">
                <a:solidFill>
                  <a:srgbClr val="FFFF00"/>
                </a:solidFill>
                <a:latin typeface="宋体" panose="02010600030101010101" pitchFamily="2" charset="-122"/>
              </a:rPr>
              <a:t>广度优先搜索算法</a:t>
            </a:r>
            <a:r>
              <a:rPr lang="zh-CN" altLang="en-US" sz="2800" b="1">
                <a:solidFill>
                  <a:srgbClr val="FFFFFF"/>
                </a:solidFill>
                <a:latin typeface="宋体" panose="02010600030101010101" pitchFamily="2" charset="-122"/>
              </a:rPr>
              <a:t>遍历图的总时间复杂度为</a:t>
            </a:r>
            <a:r>
              <a:rPr lang="en-US" altLang="zh-CN" sz="2800" b="1">
                <a:solidFill>
                  <a:srgbClr val="FFFFFF"/>
                </a:solidFill>
              </a:rPr>
              <a:t>O(n+e) </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图的遍历可以系统地访问图中的每个顶点，因此，图的遍历算法是图的最基本</a:t>
            </a:r>
            <a:r>
              <a:rPr lang="zh-CN" altLang="en-US" sz="2800" b="1">
                <a:solidFill>
                  <a:srgbClr val="FFFFFF"/>
                </a:solidFill>
              </a:rPr>
              <a:t>、</a:t>
            </a:r>
            <a:r>
              <a:rPr lang="zh-CN" altLang="en-US" sz="2800" b="1">
                <a:solidFill>
                  <a:srgbClr val="FFFFFF"/>
                </a:solidFill>
                <a:latin typeface="宋体" panose="02010600030101010101" pitchFamily="2" charset="-122"/>
              </a:rPr>
              <a:t>最重要的算法，许多有关图的操作都是在图的遍历基础之上加以变化来实现的。</a:t>
            </a:r>
          </a:p>
        </p:txBody>
      </p:sp>
    </p:spTree>
    <p:extLst>
      <p:ext uri="{BB962C8B-B14F-4D97-AF65-F5344CB8AC3E}">
        <p14:creationId xmlns:p14="http://schemas.microsoft.com/office/powerpoint/2010/main" val="19863554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8018" name="Rectangle 2">
            <a:extLst>
              <a:ext uri="{FF2B5EF4-FFF2-40B4-BE49-F238E27FC236}">
                <a16:creationId xmlns:a16="http://schemas.microsoft.com/office/drawing/2014/main" id="{A48F98EA-6818-FD43-96A4-ADEC453E7F8B}"/>
              </a:ext>
            </a:extLst>
          </p:cNvPr>
          <p:cNvSpPr>
            <a:spLocks noGrp="1" noChangeArrowheads="1"/>
          </p:cNvSpPr>
          <p:nvPr>
            <p:ph type="title"/>
          </p:nvPr>
        </p:nvSpPr>
        <p:spPr>
          <a:xfrm>
            <a:off x="2209800" y="214313"/>
            <a:ext cx="7315200" cy="838200"/>
          </a:xfrm>
        </p:spPr>
        <p:txBody>
          <a:bodyPr/>
          <a:lstStyle/>
          <a:p>
            <a:r>
              <a:rPr lang="en-US" altLang="zh-CN" sz="5400" b="1">
                <a:latin typeface="Times New Roman" panose="02020603050405020304" pitchFamily="18" charset="0"/>
              </a:rPr>
              <a:t>7.4</a:t>
            </a:r>
            <a:r>
              <a:rPr lang="en-US" altLang="zh-CN" sz="5400" b="1"/>
              <a:t>   </a:t>
            </a:r>
            <a:r>
              <a:rPr lang="zh-CN" altLang="en-US" sz="5400" b="1">
                <a:ea typeface="楷体_GB2312" pitchFamily="49" charset="-122"/>
              </a:rPr>
              <a:t>图的连通性问题</a:t>
            </a:r>
          </a:p>
        </p:txBody>
      </p:sp>
      <p:sp>
        <p:nvSpPr>
          <p:cNvPr id="598019" name="Rectangle 3">
            <a:extLst>
              <a:ext uri="{FF2B5EF4-FFF2-40B4-BE49-F238E27FC236}">
                <a16:creationId xmlns:a16="http://schemas.microsoft.com/office/drawing/2014/main" id="{582B0661-488B-D149-8605-7C275919BE40}"/>
              </a:ext>
            </a:extLst>
          </p:cNvPr>
          <p:cNvSpPr>
            <a:spLocks noGrp="1" noChangeArrowheads="1"/>
          </p:cNvSpPr>
          <p:nvPr>
            <p:ph type="body" idx="1"/>
          </p:nvPr>
        </p:nvSpPr>
        <p:spPr>
          <a:xfrm>
            <a:off x="1676400" y="1214439"/>
            <a:ext cx="8839200" cy="5310187"/>
          </a:xfrm>
        </p:spPr>
        <p:txBody>
          <a:bodyPr/>
          <a:lstStyle/>
          <a:p>
            <a:pPr marL="0" indent="0">
              <a:lnSpc>
                <a:spcPct val="110000"/>
              </a:lnSpc>
              <a:buNone/>
            </a:pPr>
            <a:r>
              <a:rPr lang="zh-CN" altLang="en-US" sz="2800">
                <a:latin typeface="宋体" panose="02010600030101010101" pitchFamily="2" charset="-122"/>
              </a:rPr>
              <a:t>    </a:t>
            </a:r>
            <a:r>
              <a:rPr lang="zh-CN" altLang="en-US" sz="2800" b="1">
                <a:latin typeface="宋体" panose="02010600030101010101" pitchFamily="2" charset="-122"/>
              </a:rPr>
              <a:t>本节所讨论的内容是图的遍历算法的具体应用。</a:t>
            </a:r>
          </a:p>
          <a:p>
            <a:pPr marL="0" indent="0" algn="ctr">
              <a:lnSpc>
                <a:spcPct val="110000"/>
              </a:lnSpc>
              <a:buNone/>
            </a:pPr>
            <a:r>
              <a:rPr lang="en-US" altLang="zh-CN" sz="4400" b="1">
                <a:solidFill>
                  <a:schemeClr val="tx2"/>
                </a:solidFill>
              </a:rPr>
              <a:t>7.4.1 </a:t>
            </a:r>
            <a:r>
              <a:rPr lang="zh-CN" altLang="en-US" sz="4400" b="1">
                <a:solidFill>
                  <a:schemeClr val="tx2"/>
                </a:solidFill>
                <a:ea typeface="楷体_GB2312" pitchFamily="49" charset="-122"/>
              </a:rPr>
              <a:t>无向图的连通分量与生成树</a:t>
            </a:r>
          </a:p>
          <a:p>
            <a:pPr marL="0" indent="0">
              <a:lnSpc>
                <a:spcPct val="110000"/>
              </a:lnSpc>
              <a:buNone/>
            </a:pPr>
            <a:r>
              <a:rPr lang="en-US" altLang="zh-CN" sz="4000" b="1">
                <a:solidFill>
                  <a:schemeClr val="folHlink"/>
                </a:solidFill>
              </a:rPr>
              <a:t>1 </a:t>
            </a:r>
            <a:r>
              <a:rPr lang="zh-CN" altLang="en-US" sz="4000" b="1">
                <a:solidFill>
                  <a:schemeClr val="folHlink"/>
                </a:solidFill>
                <a:ea typeface="楷体_GB2312" pitchFamily="49" charset="-122"/>
              </a:rPr>
              <a:t>无向图的连通分量和生成树</a:t>
            </a:r>
          </a:p>
          <a:p>
            <a:pPr marL="0" indent="0">
              <a:lnSpc>
                <a:spcPct val="110000"/>
              </a:lnSpc>
              <a:buNone/>
            </a:pPr>
            <a:r>
              <a:rPr lang="zh-CN" altLang="en-US" sz="2800"/>
              <a:t>    </a:t>
            </a:r>
            <a:r>
              <a:rPr lang="zh-CN" altLang="en-US" sz="2800" b="1"/>
              <a:t>对于无向图，对其进行遍历时：</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rPr>
              <a:t> </a:t>
            </a:r>
            <a:r>
              <a:rPr lang="zh-CN" altLang="en-US" b="1"/>
              <a:t>若是</a:t>
            </a:r>
            <a:r>
              <a:rPr lang="zh-CN" altLang="en-US" b="1">
                <a:solidFill>
                  <a:schemeClr val="folHlink"/>
                </a:solidFill>
              </a:rPr>
              <a:t>连通图</a:t>
            </a:r>
            <a:r>
              <a:rPr lang="zh-CN" altLang="en-US" b="1"/>
              <a:t>：仅需从图中</a:t>
            </a:r>
            <a:r>
              <a:rPr lang="zh-CN" altLang="en-US" b="1">
                <a:solidFill>
                  <a:schemeClr val="accent1"/>
                </a:solidFill>
              </a:rPr>
              <a:t>任一顶点出发</a:t>
            </a:r>
            <a:r>
              <a:rPr lang="zh-CN" altLang="en-US" b="1"/>
              <a:t>，就能访问图中的所有顶点；</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rPr>
              <a:t> </a:t>
            </a:r>
            <a:r>
              <a:rPr lang="zh-CN" altLang="en-US" b="1"/>
              <a:t>若是</a:t>
            </a:r>
            <a:r>
              <a:rPr lang="zh-CN" altLang="en-US" b="1">
                <a:solidFill>
                  <a:schemeClr val="folHlink"/>
                </a:solidFill>
              </a:rPr>
              <a:t>非连通图</a:t>
            </a:r>
            <a:r>
              <a:rPr lang="zh-CN" altLang="en-US" b="1"/>
              <a:t>：需从图中</a:t>
            </a:r>
            <a:r>
              <a:rPr lang="zh-CN" altLang="en-US" b="1">
                <a:solidFill>
                  <a:schemeClr val="accent1"/>
                </a:solidFill>
              </a:rPr>
              <a:t>多个顶点出发</a:t>
            </a:r>
            <a:r>
              <a:rPr lang="zh-CN" altLang="en-US" b="1"/>
              <a:t>。每次从一个新顶点出发所访问的顶点集序列</a:t>
            </a:r>
            <a:r>
              <a:rPr lang="zh-CN" altLang="en-US" b="1">
                <a:solidFill>
                  <a:schemeClr val="folHlink"/>
                </a:solidFill>
              </a:rPr>
              <a:t>恰好是</a:t>
            </a:r>
            <a:r>
              <a:rPr lang="zh-CN" altLang="en-US" b="1"/>
              <a:t>各个连通分量的顶点集；</a:t>
            </a:r>
          </a:p>
        </p:txBody>
      </p:sp>
    </p:spTree>
    <p:extLst>
      <p:ext uri="{BB962C8B-B14F-4D97-AF65-F5344CB8AC3E}">
        <p14:creationId xmlns:p14="http://schemas.microsoft.com/office/powerpoint/2010/main" val="37697569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99042" name="Group 2">
            <a:extLst>
              <a:ext uri="{FF2B5EF4-FFF2-40B4-BE49-F238E27FC236}">
                <a16:creationId xmlns:a16="http://schemas.microsoft.com/office/drawing/2014/main" id="{D7D99FEB-D038-4249-B124-A3CFA9ADC812}"/>
              </a:ext>
            </a:extLst>
          </p:cNvPr>
          <p:cNvGrpSpPr>
            <a:grpSpLocks/>
          </p:cNvGrpSpPr>
          <p:nvPr/>
        </p:nvGrpSpPr>
        <p:grpSpPr bwMode="auto">
          <a:xfrm>
            <a:off x="1774826" y="2079626"/>
            <a:ext cx="8558213" cy="3870325"/>
            <a:chOff x="158" y="312"/>
            <a:chExt cx="5391" cy="2438"/>
          </a:xfrm>
        </p:grpSpPr>
        <p:grpSp>
          <p:nvGrpSpPr>
            <p:cNvPr id="599043" name="Group 3">
              <a:extLst>
                <a:ext uri="{FF2B5EF4-FFF2-40B4-BE49-F238E27FC236}">
                  <a16:creationId xmlns:a16="http://schemas.microsoft.com/office/drawing/2014/main" id="{5F5C7D97-B442-6B44-BB64-640CC2E1774D}"/>
                </a:ext>
              </a:extLst>
            </p:cNvPr>
            <p:cNvGrpSpPr>
              <a:grpSpLocks/>
            </p:cNvGrpSpPr>
            <p:nvPr/>
          </p:nvGrpSpPr>
          <p:grpSpPr bwMode="auto">
            <a:xfrm>
              <a:off x="158" y="422"/>
              <a:ext cx="1541" cy="1148"/>
              <a:chOff x="158" y="422"/>
              <a:chExt cx="1541" cy="1148"/>
            </a:xfrm>
          </p:grpSpPr>
          <p:sp>
            <p:nvSpPr>
              <p:cNvPr id="599044" name="Rectangle 4">
                <a:extLst>
                  <a:ext uri="{FF2B5EF4-FFF2-40B4-BE49-F238E27FC236}">
                    <a16:creationId xmlns:a16="http://schemas.microsoft.com/office/drawing/2014/main" id="{ED6E55D4-422A-6C4E-8D18-84BC072BCDB3}"/>
                  </a:ext>
                </a:extLst>
              </p:cNvPr>
              <p:cNvSpPr>
                <a:spLocks noChangeArrowheads="1"/>
              </p:cNvSpPr>
              <p:nvPr/>
            </p:nvSpPr>
            <p:spPr bwMode="auto">
              <a:xfrm>
                <a:off x="451" y="1366"/>
                <a:ext cx="90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无向图</a:t>
                </a:r>
                <a:r>
                  <a:rPr kumimoji="1" lang="en-US" altLang="zh-CN" sz="2000" b="1">
                    <a:solidFill>
                      <a:srgbClr val="FFFFFF"/>
                    </a:solidFill>
                    <a:latin typeface="Times New Roman" panose="02020603050405020304" pitchFamily="18" charset="0"/>
                    <a:ea typeface="宋体" panose="02010600030101010101" pitchFamily="2" charset="-122"/>
                  </a:rPr>
                  <a:t>G</a:t>
                </a:r>
              </a:p>
            </p:txBody>
          </p:sp>
          <p:grpSp>
            <p:nvGrpSpPr>
              <p:cNvPr id="599045" name="Group 5">
                <a:extLst>
                  <a:ext uri="{FF2B5EF4-FFF2-40B4-BE49-F238E27FC236}">
                    <a16:creationId xmlns:a16="http://schemas.microsoft.com/office/drawing/2014/main" id="{040ACBEF-B1D8-9046-A770-42C42C1BC70A}"/>
                  </a:ext>
                </a:extLst>
              </p:cNvPr>
              <p:cNvGrpSpPr>
                <a:grpSpLocks/>
              </p:cNvGrpSpPr>
              <p:nvPr/>
            </p:nvGrpSpPr>
            <p:grpSpPr bwMode="auto">
              <a:xfrm>
                <a:off x="158" y="422"/>
                <a:ext cx="992" cy="864"/>
                <a:chOff x="384" y="160"/>
                <a:chExt cx="992" cy="864"/>
              </a:xfrm>
            </p:grpSpPr>
            <p:sp>
              <p:nvSpPr>
                <p:cNvPr id="599046" name="Oval 6">
                  <a:extLst>
                    <a:ext uri="{FF2B5EF4-FFF2-40B4-BE49-F238E27FC236}">
                      <a16:creationId xmlns:a16="http://schemas.microsoft.com/office/drawing/2014/main" id="{1029C70D-2AB3-9548-A993-A49EC2B84B73}"/>
                    </a:ext>
                  </a:extLst>
                </p:cNvPr>
                <p:cNvSpPr>
                  <a:spLocks noChangeArrowheads="1"/>
                </p:cNvSpPr>
                <p:nvPr/>
              </p:nvSpPr>
              <p:spPr bwMode="auto">
                <a:xfrm>
                  <a:off x="384" y="240"/>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1</a:t>
                  </a:r>
                </a:p>
              </p:txBody>
            </p:sp>
            <p:sp>
              <p:nvSpPr>
                <p:cNvPr id="599047" name="Oval 7">
                  <a:extLst>
                    <a:ext uri="{FF2B5EF4-FFF2-40B4-BE49-F238E27FC236}">
                      <a16:creationId xmlns:a16="http://schemas.microsoft.com/office/drawing/2014/main" id="{BD99A905-5B93-0244-95E9-2D813449C402}"/>
                    </a:ext>
                  </a:extLst>
                </p:cNvPr>
                <p:cNvSpPr>
                  <a:spLocks noChangeArrowheads="1"/>
                </p:cNvSpPr>
                <p:nvPr/>
              </p:nvSpPr>
              <p:spPr bwMode="auto">
                <a:xfrm>
                  <a:off x="384" y="775"/>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599048" name="Oval 8">
                  <a:extLst>
                    <a:ext uri="{FF2B5EF4-FFF2-40B4-BE49-F238E27FC236}">
                      <a16:creationId xmlns:a16="http://schemas.microsoft.com/office/drawing/2014/main" id="{9D1F18B1-45BC-9042-801D-201CF5D2E4AF}"/>
                    </a:ext>
                  </a:extLst>
                </p:cNvPr>
                <p:cNvSpPr>
                  <a:spLocks noChangeArrowheads="1"/>
                </p:cNvSpPr>
                <p:nvPr/>
              </p:nvSpPr>
              <p:spPr bwMode="auto">
                <a:xfrm>
                  <a:off x="1059" y="240"/>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599049" name="Line 9">
                  <a:extLst>
                    <a:ext uri="{FF2B5EF4-FFF2-40B4-BE49-F238E27FC236}">
                      <a16:creationId xmlns:a16="http://schemas.microsoft.com/office/drawing/2014/main" id="{878B8D95-FD83-2E4C-BED2-5EF2169B6418}"/>
                    </a:ext>
                  </a:extLst>
                </p:cNvPr>
                <p:cNvSpPr>
                  <a:spLocks noChangeShapeType="1"/>
                </p:cNvSpPr>
                <p:nvPr/>
              </p:nvSpPr>
              <p:spPr bwMode="auto">
                <a:xfrm>
                  <a:off x="544" y="488"/>
                  <a:ext cx="0"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9050" name="Line 10">
                  <a:extLst>
                    <a:ext uri="{FF2B5EF4-FFF2-40B4-BE49-F238E27FC236}">
                      <a16:creationId xmlns:a16="http://schemas.microsoft.com/office/drawing/2014/main" id="{6CBA678B-7134-7846-8678-347F7F560247}"/>
                    </a:ext>
                  </a:extLst>
                </p:cNvPr>
                <p:cNvSpPr>
                  <a:spLocks noChangeShapeType="1"/>
                </p:cNvSpPr>
                <p:nvPr/>
              </p:nvSpPr>
              <p:spPr bwMode="auto">
                <a:xfrm flipV="1">
                  <a:off x="672" y="480"/>
                  <a:ext cx="480" cy="32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9051" name="Line 11">
                  <a:extLst>
                    <a:ext uri="{FF2B5EF4-FFF2-40B4-BE49-F238E27FC236}">
                      <a16:creationId xmlns:a16="http://schemas.microsoft.com/office/drawing/2014/main" id="{92C0444B-3326-8D41-B657-93DABA83C589}"/>
                    </a:ext>
                  </a:extLst>
                </p:cNvPr>
                <p:cNvSpPr>
                  <a:spLocks noChangeShapeType="1"/>
                </p:cNvSpPr>
                <p:nvPr/>
              </p:nvSpPr>
              <p:spPr bwMode="auto">
                <a:xfrm>
                  <a:off x="704" y="352"/>
                  <a:ext cx="363"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9052" name="Freeform 12">
                  <a:extLst>
                    <a:ext uri="{FF2B5EF4-FFF2-40B4-BE49-F238E27FC236}">
                      <a16:creationId xmlns:a16="http://schemas.microsoft.com/office/drawing/2014/main" id="{7CD59664-3133-A740-BB2B-DACB83C81E99}"/>
                    </a:ext>
                  </a:extLst>
                </p:cNvPr>
                <p:cNvSpPr>
                  <a:spLocks/>
                </p:cNvSpPr>
                <p:nvPr/>
              </p:nvSpPr>
              <p:spPr bwMode="auto">
                <a:xfrm>
                  <a:off x="592" y="160"/>
                  <a:ext cx="528" cy="96"/>
                </a:xfrm>
                <a:custGeom>
                  <a:avLst/>
                  <a:gdLst>
                    <a:gd name="T0" fmla="*/ 0 w 528"/>
                    <a:gd name="T1" fmla="*/ 96 h 96"/>
                    <a:gd name="T2" fmla="*/ 192 w 528"/>
                    <a:gd name="T3" fmla="*/ 0 h 96"/>
                    <a:gd name="T4" fmla="*/ 528 w 528"/>
                    <a:gd name="T5" fmla="*/ 96 h 96"/>
                  </a:gdLst>
                  <a:ahLst/>
                  <a:cxnLst>
                    <a:cxn ang="0">
                      <a:pos x="T0" y="T1"/>
                    </a:cxn>
                    <a:cxn ang="0">
                      <a:pos x="T2" y="T3"/>
                    </a:cxn>
                    <a:cxn ang="0">
                      <a:pos x="T4" y="T5"/>
                    </a:cxn>
                  </a:cxnLst>
                  <a:rect l="0" t="0" r="r" b="b"/>
                  <a:pathLst>
                    <a:path w="528" h="96">
                      <a:moveTo>
                        <a:pt x="0" y="96"/>
                      </a:moveTo>
                      <a:cubicBezTo>
                        <a:pt x="52" y="48"/>
                        <a:pt x="104" y="0"/>
                        <a:pt x="192" y="0"/>
                      </a:cubicBezTo>
                      <a:cubicBezTo>
                        <a:pt x="280" y="0"/>
                        <a:pt x="472" y="80"/>
                        <a:pt x="528" y="96"/>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9053" name="Freeform 13">
                  <a:extLst>
                    <a:ext uri="{FF2B5EF4-FFF2-40B4-BE49-F238E27FC236}">
                      <a16:creationId xmlns:a16="http://schemas.microsoft.com/office/drawing/2014/main" id="{AB384582-4324-6742-B806-2B71C8A5D827}"/>
                    </a:ext>
                  </a:extLst>
                </p:cNvPr>
                <p:cNvSpPr>
                  <a:spLocks/>
                </p:cNvSpPr>
                <p:nvPr/>
              </p:nvSpPr>
              <p:spPr bwMode="auto">
                <a:xfrm>
                  <a:off x="696" y="496"/>
                  <a:ext cx="528" cy="384"/>
                </a:xfrm>
                <a:custGeom>
                  <a:avLst/>
                  <a:gdLst>
                    <a:gd name="T0" fmla="*/ 528 w 528"/>
                    <a:gd name="T1" fmla="*/ 0 h 384"/>
                    <a:gd name="T2" fmla="*/ 432 w 528"/>
                    <a:gd name="T3" fmla="*/ 192 h 384"/>
                    <a:gd name="T4" fmla="*/ 0 w 528"/>
                    <a:gd name="T5" fmla="*/ 384 h 384"/>
                  </a:gdLst>
                  <a:ahLst/>
                  <a:cxnLst>
                    <a:cxn ang="0">
                      <a:pos x="T0" y="T1"/>
                    </a:cxn>
                    <a:cxn ang="0">
                      <a:pos x="T2" y="T3"/>
                    </a:cxn>
                    <a:cxn ang="0">
                      <a:pos x="T4" y="T5"/>
                    </a:cxn>
                  </a:cxnLst>
                  <a:rect l="0" t="0" r="r" b="b"/>
                  <a:pathLst>
                    <a:path w="528" h="384">
                      <a:moveTo>
                        <a:pt x="528" y="0"/>
                      </a:moveTo>
                      <a:cubicBezTo>
                        <a:pt x="524" y="64"/>
                        <a:pt x="520" y="128"/>
                        <a:pt x="432" y="192"/>
                      </a:cubicBezTo>
                      <a:cubicBezTo>
                        <a:pt x="344" y="256"/>
                        <a:pt x="72" y="352"/>
                        <a:pt x="0" y="384"/>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054" name="Group 14">
                <a:extLst>
                  <a:ext uri="{FF2B5EF4-FFF2-40B4-BE49-F238E27FC236}">
                    <a16:creationId xmlns:a16="http://schemas.microsoft.com/office/drawing/2014/main" id="{26EF9D72-A2C9-2E4A-9224-426381C3176E}"/>
                  </a:ext>
                </a:extLst>
              </p:cNvPr>
              <p:cNvGrpSpPr>
                <a:grpSpLocks/>
              </p:cNvGrpSpPr>
              <p:nvPr/>
            </p:nvGrpSpPr>
            <p:grpSpPr bwMode="auto">
              <a:xfrm>
                <a:off x="734" y="950"/>
                <a:ext cx="965" cy="329"/>
                <a:chOff x="734" y="950"/>
                <a:chExt cx="965" cy="329"/>
              </a:xfrm>
            </p:grpSpPr>
            <p:grpSp>
              <p:nvGrpSpPr>
                <p:cNvPr id="599055" name="Group 15">
                  <a:extLst>
                    <a:ext uri="{FF2B5EF4-FFF2-40B4-BE49-F238E27FC236}">
                      <a16:creationId xmlns:a16="http://schemas.microsoft.com/office/drawing/2014/main" id="{EF57F37E-129F-9342-9532-6BD320C33CD8}"/>
                    </a:ext>
                  </a:extLst>
                </p:cNvPr>
                <p:cNvGrpSpPr>
                  <a:grpSpLocks/>
                </p:cNvGrpSpPr>
                <p:nvPr/>
              </p:nvGrpSpPr>
              <p:grpSpPr bwMode="auto">
                <a:xfrm>
                  <a:off x="734" y="1030"/>
                  <a:ext cx="965" cy="249"/>
                  <a:chOff x="1360" y="664"/>
                  <a:chExt cx="965" cy="249"/>
                </a:xfrm>
              </p:grpSpPr>
              <p:sp>
                <p:nvSpPr>
                  <p:cNvPr id="599056" name="Oval 16">
                    <a:extLst>
                      <a:ext uri="{FF2B5EF4-FFF2-40B4-BE49-F238E27FC236}">
                        <a16:creationId xmlns:a16="http://schemas.microsoft.com/office/drawing/2014/main" id="{4FA1E16A-D800-DA42-B595-E1AD2084192F}"/>
                      </a:ext>
                    </a:extLst>
                  </p:cNvPr>
                  <p:cNvSpPr>
                    <a:spLocks noChangeArrowheads="1"/>
                  </p:cNvSpPr>
                  <p:nvPr/>
                </p:nvSpPr>
                <p:spPr bwMode="auto">
                  <a:xfrm>
                    <a:off x="1360" y="664"/>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4</a:t>
                    </a:r>
                  </a:p>
                </p:txBody>
              </p:sp>
              <p:sp>
                <p:nvSpPr>
                  <p:cNvPr id="599057" name="Oval 17">
                    <a:extLst>
                      <a:ext uri="{FF2B5EF4-FFF2-40B4-BE49-F238E27FC236}">
                        <a16:creationId xmlns:a16="http://schemas.microsoft.com/office/drawing/2014/main" id="{942C9CDE-2D3E-2C44-9204-CE8AD6F3D2A2}"/>
                      </a:ext>
                    </a:extLst>
                  </p:cNvPr>
                  <p:cNvSpPr>
                    <a:spLocks noChangeArrowheads="1"/>
                  </p:cNvSpPr>
                  <p:nvPr/>
                </p:nvSpPr>
                <p:spPr bwMode="auto">
                  <a:xfrm>
                    <a:off x="2008" y="664"/>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5</a:t>
                    </a:r>
                  </a:p>
                </p:txBody>
              </p:sp>
              <p:sp>
                <p:nvSpPr>
                  <p:cNvPr id="599058" name="Line 18">
                    <a:extLst>
                      <a:ext uri="{FF2B5EF4-FFF2-40B4-BE49-F238E27FC236}">
                        <a16:creationId xmlns:a16="http://schemas.microsoft.com/office/drawing/2014/main" id="{E8DA8D4B-EA84-744D-9F6A-BE11B6CC2B0D}"/>
                      </a:ext>
                    </a:extLst>
                  </p:cNvPr>
                  <p:cNvSpPr>
                    <a:spLocks noChangeShapeType="1"/>
                  </p:cNvSpPr>
                  <p:nvPr/>
                </p:nvSpPr>
                <p:spPr bwMode="auto">
                  <a:xfrm>
                    <a:off x="1680" y="776"/>
                    <a:ext cx="317"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9059" name="Freeform 19">
                  <a:extLst>
                    <a:ext uri="{FF2B5EF4-FFF2-40B4-BE49-F238E27FC236}">
                      <a16:creationId xmlns:a16="http://schemas.microsoft.com/office/drawing/2014/main" id="{6FD79E32-C0AF-2F41-AA9F-BA37C4314682}"/>
                    </a:ext>
                  </a:extLst>
                </p:cNvPr>
                <p:cNvSpPr>
                  <a:spLocks/>
                </p:cNvSpPr>
                <p:nvPr/>
              </p:nvSpPr>
              <p:spPr bwMode="auto">
                <a:xfrm>
                  <a:off x="974" y="950"/>
                  <a:ext cx="480" cy="96"/>
                </a:xfrm>
                <a:custGeom>
                  <a:avLst/>
                  <a:gdLst>
                    <a:gd name="T0" fmla="*/ 0 w 480"/>
                    <a:gd name="T1" fmla="*/ 96 h 96"/>
                    <a:gd name="T2" fmla="*/ 192 w 480"/>
                    <a:gd name="T3" fmla="*/ 0 h 96"/>
                    <a:gd name="T4" fmla="*/ 480 w 480"/>
                    <a:gd name="T5" fmla="*/ 96 h 96"/>
                  </a:gdLst>
                  <a:ahLst/>
                  <a:cxnLst>
                    <a:cxn ang="0">
                      <a:pos x="T0" y="T1"/>
                    </a:cxn>
                    <a:cxn ang="0">
                      <a:pos x="T2" y="T3"/>
                    </a:cxn>
                    <a:cxn ang="0">
                      <a:pos x="T4" y="T5"/>
                    </a:cxn>
                  </a:cxnLst>
                  <a:rect l="0" t="0" r="r" b="b"/>
                  <a:pathLst>
                    <a:path w="480" h="96">
                      <a:moveTo>
                        <a:pt x="0" y="96"/>
                      </a:moveTo>
                      <a:cubicBezTo>
                        <a:pt x="56" y="48"/>
                        <a:pt x="112" y="0"/>
                        <a:pt x="192" y="0"/>
                      </a:cubicBezTo>
                      <a:cubicBezTo>
                        <a:pt x="272" y="0"/>
                        <a:pt x="432" y="80"/>
                        <a:pt x="480" y="96"/>
                      </a:cubicBezTo>
                    </a:path>
                  </a:pathLst>
                </a:custGeom>
                <a:noFill/>
                <a:ln w="28575" cap="flat" cmpd="sng">
                  <a:solidFill>
                    <a:schemeClr val="fo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99060" name="Group 20">
              <a:extLst>
                <a:ext uri="{FF2B5EF4-FFF2-40B4-BE49-F238E27FC236}">
                  <a16:creationId xmlns:a16="http://schemas.microsoft.com/office/drawing/2014/main" id="{C0146AC2-87E3-9E41-8D62-45913350AA2E}"/>
                </a:ext>
              </a:extLst>
            </p:cNvPr>
            <p:cNvGrpSpPr>
              <a:grpSpLocks/>
            </p:cNvGrpSpPr>
            <p:nvPr/>
          </p:nvGrpSpPr>
          <p:grpSpPr bwMode="auto">
            <a:xfrm>
              <a:off x="1111" y="312"/>
              <a:ext cx="2804" cy="2147"/>
              <a:chOff x="1111" y="312"/>
              <a:chExt cx="2804" cy="2147"/>
            </a:xfrm>
          </p:grpSpPr>
          <p:sp>
            <p:nvSpPr>
              <p:cNvPr id="599061" name="Rectangle 21">
                <a:extLst>
                  <a:ext uri="{FF2B5EF4-FFF2-40B4-BE49-F238E27FC236}">
                    <a16:creationId xmlns:a16="http://schemas.microsoft.com/office/drawing/2014/main" id="{B22EA2BA-F333-7445-BEAA-B825119C9FDB}"/>
                  </a:ext>
                </a:extLst>
              </p:cNvPr>
              <p:cNvSpPr>
                <a:spLocks noChangeArrowheads="1"/>
              </p:cNvSpPr>
              <p:nvPr/>
            </p:nvSpPr>
            <p:spPr bwMode="auto">
              <a:xfrm>
                <a:off x="1791" y="2255"/>
                <a:ext cx="127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G</a:t>
                </a:r>
                <a:r>
                  <a:rPr kumimoji="1" lang="zh-CN" altLang="en-US" sz="2000" b="1">
                    <a:solidFill>
                      <a:srgbClr val="FFFFFF"/>
                    </a:solidFill>
                    <a:latin typeface="Times New Roman" panose="02020603050405020304" pitchFamily="18" charset="0"/>
                    <a:ea typeface="宋体" panose="02010600030101010101" pitchFamily="2" charset="-122"/>
                  </a:rPr>
                  <a:t>的邻接链表</a:t>
                </a:r>
              </a:p>
            </p:txBody>
          </p:sp>
          <p:grpSp>
            <p:nvGrpSpPr>
              <p:cNvPr id="599062" name="Group 22">
                <a:extLst>
                  <a:ext uri="{FF2B5EF4-FFF2-40B4-BE49-F238E27FC236}">
                    <a16:creationId xmlns:a16="http://schemas.microsoft.com/office/drawing/2014/main" id="{340F554A-016E-4746-80E7-12275DA4CF35}"/>
                  </a:ext>
                </a:extLst>
              </p:cNvPr>
              <p:cNvGrpSpPr>
                <a:grpSpLocks/>
              </p:cNvGrpSpPr>
              <p:nvPr/>
            </p:nvGrpSpPr>
            <p:grpSpPr bwMode="auto">
              <a:xfrm>
                <a:off x="1111" y="312"/>
                <a:ext cx="2804" cy="1865"/>
                <a:chOff x="1111" y="312"/>
                <a:chExt cx="2804" cy="1865"/>
              </a:xfrm>
            </p:grpSpPr>
            <p:sp>
              <p:nvSpPr>
                <p:cNvPr id="599063" name="Freeform 23">
                  <a:extLst>
                    <a:ext uri="{FF2B5EF4-FFF2-40B4-BE49-F238E27FC236}">
                      <a16:creationId xmlns:a16="http://schemas.microsoft.com/office/drawing/2014/main" id="{31CB64DC-0EE9-024C-A4B4-3FD3C7BB137B}"/>
                    </a:ext>
                  </a:extLst>
                </p:cNvPr>
                <p:cNvSpPr>
                  <a:spLocks/>
                </p:cNvSpPr>
                <p:nvPr/>
              </p:nvSpPr>
              <p:spPr bwMode="auto">
                <a:xfrm>
                  <a:off x="2562" y="861"/>
                  <a:ext cx="1048" cy="56"/>
                </a:xfrm>
                <a:custGeom>
                  <a:avLst/>
                  <a:gdLst>
                    <a:gd name="T0" fmla="*/ 40 w 1048"/>
                    <a:gd name="T1" fmla="*/ 56 h 56"/>
                    <a:gd name="T2" fmla="*/ 136 w 1048"/>
                    <a:gd name="T3" fmla="*/ 8 h 56"/>
                    <a:gd name="T4" fmla="*/ 856 w 1048"/>
                    <a:gd name="T5" fmla="*/ 8 h 56"/>
                    <a:gd name="T6" fmla="*/ 1048 w 1048"/>
                    <a:gd name="T7" fmla="*/ 56 h 56"/>
                  </a:gdLst>
                  <a:ahLst/>
                  <a:cxnLst>
                    <a:cxn ang="0">
                      <a:pos x="T0" y="T1"/>
                    </a:cxn>
                    <a:cxn ang="0">
                      <a:pos x="T2" y="T3"/>
                    </a:cxn>
                    <a:cxn ang="0">
                      <a:pos x="T4" y="T5"/>
                    </a:cxn>
                    <a:cxn ang="0">
                      <a:pos x="T6" y="T7"/>
                    </a:cxn>
                  </a:cxnLst>
                  <a:rect l="0" t="0" r="r" b="b"/>
                  <a:pathLst>
                    <a:path w="1048" h="56">
                      <a:moveTo>
                        <a:pt x="40" y="56"/>
                      </a:moveTo>
                      <a:cubicBezTo>
                        <a:pt x="20" y="36"/>
                        <a:pt x="0" y="16"/>
                        <a:pt x="136" y="8"/>
                      </a:cubicBezTo>
                      <a:cubicBezTo>
                        <a:pt x="272" y="0"/>
                        <a:pt x="704" y="0"/>
                        <a:pt x="856" y="8"/>
                      </a:cubicBezTo>
                      <a:cubicBezTo>
                        <a:pt x="1008" y="16"/>
                        <a:pt x="1016" y="48"/>
                        <a:pt x="1048" y="56"/>
                      </a:cubicBezTo>
                    </a:path>
                  </a:pathLst>
                </a:custGeom>
                <a:noFill/>
                <a:ln w="28575" cap="flat" cmpd="sng">
                  <a:solidFill>
                    <a:schemeClr val="hlink"/>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9064" name="Line 24">
                  <a:extLst>
                    <a:ext uri="{FF2B5EF4-FFF2-40B4-BE49-F238E27FC236}">
                      <a16:creationId xmlns:a16="http://schemas.microsoft.com/office/drawing/2014/main" id="{2743D0E4-D9E0-3744-A68C-7C627ADEE4C4}"/>
                    </a:ext>
                  </a:extLst>
                </p:cNvPr>
                <p:cNvSpPr>
                  <a:spLocks noChangeShapeType="1"/>
                </p:cNvSpPr>
                <p:nvPr/>
              </p:nvSpPr>
              <p:spPr bwMode="auto">
                <a:xfrm>
                  <a:off x="2562" y="1223"/>
                  <a:ext cx="336" cy="0"/>
                </a:xfrm>
                <a:prstGeom prst="line">
                  <a:avLst/>
                </a:prstGeom>
                <a:noFill/>
                <a:ln w="28575">
                  <a:solidFill>
                    <a:schemeClr val="fo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99065" name="Group 25">
                  <a:extLst>
                    <a:ext uri="{FF2B5EF4-FFF2-40B4-BE49-F238E27FC236}">
                      <a16:creationId xmlns:a16="http://schemas.microsoft.com/office/drawing/2014/main" id="{2CFFFE32-7E1B-674D-A213-6521525E38CE}"/>
                    </a:ext>
                  </a:extLst>
                </p:cNvPr>
                <p:cNvGrpSpPr>
                  <a:grpSpLocks/>
                </p:cNvGrpSpPr>
                <p:nvPr/>
              </p:nvGrpSpPr>
              <p:grpSpPr bwMode="auto">
                <a:xfrm>
                  <a:off x="1111" y="312"/>
                  <a:ext cx="2804" cy="1865"/>
                  <a:chOff x="1111" y="312"/>
                  <a:chExt cx="2804" cy="1865"/>
                </a:xfrm>
              </p:grpSpPr>
              <p:sp>
                <p:nvSpPr>
                  <p:cNvPr id="599066" name="Rectangle 26">
                    <a:extLst>
                      <a:ext uri="{FF2B5EF4-FFF2-40B4-BE49-F238E27FC236}">
                        <a16:creationId xmlns:a16="http://schemas.microsoft.com/office/drawing/2014/main" id="{ADAC380B-375D-C047-B438-0FD038420510}"/>
                      </a:ext>
                    </a:extLst>
                  </p:cNvPr>
                  <p:cNvSpPr>
                    <a:spLocks noChangeArrowheads="1"/>
                  </p:cNvSpPr>
                  <p:nvPr/>
                </p:nvSpPr>
                <p:spPr bwMode="auto">
                  <a:xfrm>
                    <a:off x="1880" y="329"/>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a:p>
                    <a:pPr fontAlgn="base">
                      <a:lnSpc>
                        <a:spcPct val="110000"/>
                      </a:lnSpc>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599067" name="Rectangle 27">
                    <a:extLst>
                      <a:ext uri="{FF2B5EF4-FFF2-40B4-BE49-F238E27FC236}">
                        <a16:creationId xmlns:a16="http://schemas.microsoft.com/office/drawing/2014/main" id="{4551AE15-73C1-CF49-BC63-288A3FCE6BC5}"/>
                      </a:ext>
                    </a:extLst>
                  </p:cNvPr>
                  <p:cNvSpPr>
                    <a:spLocks noChangeArrowheads="1"/>
                  </p:cNvSpPr>
                  <p:nvPr/>
                </p:nvSpPr>
                <p:spPr bwMode="auto">
                  <a:xfrm>
                    <a:off x="1111" y="1933"/>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MAX_VEX-1</a:t>
                    </a:r>
                  </a:p>
                </p:txBody>
              </p:sp>
              <p:grpSp>
                <p:nvGrpSpPr>
                  <p:cNvPr id="599068" name="Group 28">
                    <a:extLst>
                      <a:ext uri="{FF2B5EF4-FFF2-40B4-BE49-F238E27FC236}">
                        <a16:creationId xmlns:a16="http://schemas.microsoft.com/office/drawing/2014/main" id="{5CB290A6-0481-5A47-8C30-8BA3711EFBDC}"/>
                      </a:ext>
                    </a:extLst>
                  </p:cNvPr>
                  <p:cNvGrpSpPr>
                    <a:grpSpLocks/>
                  </p:cNvGrpSpPr>
                  <p:nvPr/>
                </p:nvGrpSpPr>
                <p:grpSpPr bwMode="auto">
                  <a:xfrm>
                    <a:off x="2109" y="336"/>
                    <a:ext cx="590" cy="1841"/>
                    <a:chOff x="1973" y="518"/>
                    <a:chExt cx="590" cy="1841"/>
                  </a:xfrm>
                </p:grpSpPr>
                <p:grpSp>
                  <p:nvGrpSpPr>
                    <p:cNvPr id="599069" name="Group 29">
                      <a:extLst>
                        <a:ext uri="{FF2B5EF4-FFF2-40B4-BE49-F238E27FC236}">
                          <a16:creationId xmlns:a16="http://schemas.microsoft.com/office/drawing/2014/main" id="{09366C3A-F5A0-964C-A87D-3711B798368A}"/>
                        </a:ext>
                      </a:extLst>
                    </p:cNvPr>
                    <p:cNvGrpSpPr>
                      <a:grpSpLocks/>
                    </p:cNvGrpSpPr>
                    <p:nvPr/>
                  </p:nvGrpSpPr>
                  <p:grpSpPr bwMode="auto">
                    <a:xfrm>
                      <a:off x="1973" y="518"/>
                      <a:ext cx="590" cy="262"/>
                      <a:chOff x="476" y="2750"/>
                      <a:chExt cx="544" cy="226"/>
                    </a:xfrm>
                  </p:grpSpPr>
                  <p:sp>
                    <p:nvSpPr>
                      <p:cNvPr id="599070" name="Rectangle 30">
                        <a:extLst>
                          <a:ext uri="{FF2B5EF4-FFF2-40B4-BE49-F238E27FC236}">
                            <a16:creationId xmlns:a16="http://schemas.microsoft.com/office/drawing/2014/main" id="{C726B605-78F7-954F-9D2B-00D913785F11}"/>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599071" name="Line 31">
                        <a:extLst>
                          <a:ext uri="{FF2B5EF4-FFF2-40B4-BE49-F238E27FC236}">
                            <a16:creationId xmlns:a16="http://schemas.microsoft.com/office/drawing/2014/main" id="{393F16F4-1900-544F-96AE-EFF292EE49EA}"/>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072" name="Group 32">
                      <a:extLst>
                        <a:ext uri="{FF2B5EF4-FFF2-40B4-BE49-F238E27FC236}">
                          <a16:creationId xmlns:a16="http://schemas.microsoft.com/office/drawing/2014/main" id="{894C3DA8-4030-FA4A-88F2-756F600A0511}"/>
                        </a:ext>
                      </a:extLst>
                    </p:cNvPr>
                    <p:cNvGrpSpPr>
                      <a:grpSpLocks/>
                    </p:cNvGrpSpPr>
                    <p:nvPr/>
                  </p:nvGrpSpPr>
                  <p:grpSpPr bwMode="auto">
                    <a:xfrm>
                      <a:off x="1973" y="781"/>
                      <a:ext cx="590" cy="263"/>
                      <a:chOff x="476" y="2750"/>
                      <a:chExt cx="544" cy="226"/>
                    </a:xfrm>
                  </p:grpSpPr>
                  <p:sp>
                    <p:nvSpPr>
                      <p:cNvPr id="599073" name="Rectangle 33">
                        <a:extLst>
                          <a:ext uri="{FF2B5EF4-FFF2-40B4-BE49-F238E27FC236}">
                            <a16:creationId xmlns:a16="http://schemas.microsoft.com/office/drawing/2014/main" id="{80A6941A-827C-AC4A-8191-E2E6018EEDCB}"/>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599074" name="Line 34">
                        <a:extLst>
                          <a:ext uri="{FF2B5EF4-FFF2-40B4-BE49-F238E27FC236}">
                            <a16:creationId xmlns:a16="http://schemas.microsoft.com/office/drawing/2014/main" id="{8D9E3C01-E9DB-8F41-9B45-E82F9F8E9A87}"/>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075" name="Group 35">
                      <a:extLst>
                        <a:ext uri="{FF2B5EF4-FFF2-40B4-BE49-F238E27FC236}">
                          <a16:creationId xmlns:a16="http://schemas.microsoft.com/office/drawing/2014/main" id="{87886F7D-EDFB-9949-B01C-9A38B5930C54}"/>
                        </a:ext>
                      </a:extLst>
                    </p:cNvPr>
                    <p:cNvGrpSpPr>
                      <a:grpSpLocks/>
                    </p:cNvGrpSpPr>
                    <p:nvPr/>
                  </p:nvGrpSpPr>
                  <p:grpSpPr bwMode="auto">
                    <a:xfrm>
                      <a:off x="1973" y="1045"/>
                      <a:ext cx="590" cy="262"/>
                      <a:chOff x="476" y="2750"/>
                      <a:chExt cx="544" cy="226"/>
                    </a:xfrm>
                  </p:grpSpPr>
                  <p:sp>
                    <p:nvSpPr>
                      <p:cNvPr id="599076" name="Rectangle 36">
                        <a:extLst>
                          <a:ext uri="{FF2B5EF4-FFF2-40B4-BE49-F238E27FC236}">
                            <a16:creationId xmlns:a16="http://schemas.microsoft.com/office/drawing/2014/main" id="{9C9CC020-0E6A-B248-BFFC-C96912C7795B}"/>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599077" name="Line 37">
                        <a:extLst>
                          <a:ext uri="{FF2B5EF4-FFF2-40B4-BE49-F238E27FC236}">
                            <a16:creationId xmlns:a16="http://schemas.microsoft.com/office/drawing/2014/main" id="{EBC5BF3D-7EDA-0949-B648-12D12072D5F9}"/>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078" name="Group 38">
                      <a:extLst>
                        <a:ext uri="{FF2B5EF4-FFF2-40B4-BE49-F238E27FC236}">
                          <a16:creationId xmlns:a16="http://schemas.microsoft.com/office/drawing/2014/main" id="{E95A3015-80AF-9545-89AF-C05BC85FCD07}"/>
                        </a:ext>
                      </a:extLst>
                    </p:cNvPr>
                    <p:cNvGrpSpPr>
                      <a:grpSpLocks/>
                    </p:cNvGrpSpPr>
                    <p:nvPr/>
                  </p:nvGrpSpPr>
                  <p:grpSpPr bwMode="auto">
                    <a:xfrm>
                      <a:off x="1973" y="1308"/>
                      <a:ext cx="590" cy="262"/>
                      <a:chOff x="476" y="2750"/>
                      <a:chExt cx="544" cy="226"/>
                    </a:xfrm>
                  </p:grpSpPr>
                  <p:sp>
                    <p:nvSpPr>
                      <p:cNvPr id="599079" name="Rectangle 39">
                        <a:extLst>
                          <a:ext uri="{FF2B5EF4-FFF2-40B4-BE49-F238E27FC236}">
                            <a16:creationId xmlns:a16="http://schemas.microsoft.com/office/drawing/2014/main" id="{B92A1525-251F-8240-B318-6917A31E3B89}"/>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599080" name="Line 40">
                        <a:extLst>
                          <a:ext uri="{FF2B5EF4-FFF2-40B4-BE49-F238E27FC236}">
                            <a16:creationId xmlns:a16="http://schemas.microsoft.com/office/drawing/2014/main" id="{A8AB30A1-D15F-894A-9709-0456CEB30300}"/>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081" name="Group 41">
                      <a:extLst>
                        <a:ext uri="{FF2B5EF4-FFF2-40B4-BE49-F238E27FC236}">
                          <a16:creationId xmlns:a16="http://schemas.microsoft.com/office/drawing/2014/main" id="{AA7B6889-EA11-2547-BC92-919A0663F93F}"/>
                        </a:ext>
                      </a:extLst>
                    </p:cNvPr>
                    <p:cNvGrpSpPr>
                      <a:grpSpLocks/>
                    </p:cNvGrpSpPr>
                    <p:nvPr/>
                  </p:nvGrpSpPr>
                  <p:grpSpPr bwMode="auto">
                    <a:xfrm>
                      <a:off x="1973" y="1835"/>
                      <a:ext cx="590" cy="262"/>
                      <a:chOff x="476" y="2750"/>
                      <a:chExt cx="544" cy="226"/>
                    </a:xfrm>
                  </p:grpSpPr>
                  <p:sp>
                    <p:nvSpPr>
                      <p:cNvPr id="599082" name="Rectangle 42">
                        <a:extLst>
                          <a:ext uri="{FF2B5EF4-FFF2-40B4-BE49-F238E27FC236}">
                            <a16:creationId xmlns:a16="http://schemas.microsoft.com/office/drawing/2014/main" id="{9F9E163F-EA5F-2D45-852F-44CEE838B817}"/>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宋体" panose="02010600030101010101" pitchFamily="2" charset="-122"/>
                            <a:ea typeface="宋体" panose="02010600030101010101" pitchFamily="2" charset="-122"/>
                          </a:rPr>
                          <a:t>┇</a:t>
                        </a:r>
                        <a:r>
                          <a:rPr kumimoji="1" lang="zh-CN" altLang="en-US" sz="2400" b="1">
                            <a:solidFill>
                              <a:srgbClr val="FFFFFF"/>
                            </a:solidFill>
                            <a:latin typeface="Times New Roman" panose="02020603050405020304" pitchFamily="18" charset="0"/>
                            <a:ea typeface="宋体" panose="02010600030101010101" pitchFamily="2" charset="-122"/>
                          </a:rPr>
                          <a:t> ┇ </a:t>
                        </a:r>
                      </a:p>
                    </p:txBody>
                  </p:sp>
                  <p:sp>
                    <p:nvSpPr>
                      <p:cNvPr id="599083" name="Line 43">
                        <a:extLst>
                          <a:ext uri="{FF2B5EF4-FFF2-40B4-BE49-F238E27FC236}">
                            <a16:creationId xmlns:a16="http://schemas.microsoft.com/office/drawing/2014/main" id="{4F8F4B8C-9124-2246-8B69-05CE42B8EC13}"/>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084" name="Group 44">
                      <a:extLst>
                        <a:ext uri="{FF2B5EF4-FFF2-40B4-BE49-F238E27FC236}">
                          <a16:creationId xmlns:a16="http://schemas.microsoft.com/office/drawing/2014/main" id="{5738A37F-972D-0C40-A68A-5B3C279F7C30}"/>
                        </a:ext>
                      </a:extLst>
                    </p:cNvPr>
                    <p:cNvGrpSpPr>
                      <a:grpSpLocks/>
                    </p:cNvGrpSpPr>
                    <p:nvPr/>
                  </p:nvGrpSpPr>
                  <p:grpSpPr bwMode="auto">
                    <a:xfrm>
                      <a:off x="1973" y="2097"/>
                      <a:ext cx="590" cy="262"/>
                      <a:chOff x="1565" y="3884"/>
                      <a:chExt cx="544" cy="226"/>
                    </a:xfrm>
                  </p:grpSpPr>
                  <p:sp>
                    <p:nvSpPr>
                      <p:cNvPr id="599085" name="Rectangle 45">
                        <a:extLst>
                          <a:ext uri="{FF2B5EF4-FFF2-40B4-BE49-F238E27FC236}">
                            <a16:creationId xmlns:a16="http://schemas.microsoft.com/office/drawing/2014/main" id="{FE80F0F3-E730-564C-8053-62314FBE3F13}"/>
                          </a:ext>
                        </a:extLst>
                      </p:cNvPr>
                      <p:cNvSpPr>
                        <a:spLocks noChangeArrowheads="1"/>
                      </p:cNvSpPr>
                      <p:nvPr/>
                    </p:nvSpPr>
                    <p:spPr bwMode="auto">
                      <a:xfrm>
                        <a:off x="1565" y="3884"/>
                        <a:ext cx="544" cy="22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sp>
                    <p:nvSpPr>
                      <p:cNvPr id="599086" name="Line 46">
                        <a:extLst>
                          <a:ext uri="{FF2B5EF4-FFF2-40B4-BE49-F238E27FC236}">
                            <a16:creationId xmlns:a16="http://schemas.microsoft.com/office/drawing/2014/main" id="{957C9B7B-C920-D54D-9F42-8E3C28D5F213}"/>
                          </a:ext>
                        </a:extLst>
                      </p:cNvPr>
                      <p:cNvSpPr>
                        <a:spLocks noChangeShapeType="1"/>
                      </p:cNvSpPr>
                      <p:nvPr/>
                    </p:nvSpPr>
                    <p:spPr bwMode="auto">
                      <a:xfrm>
                        <a:off x="1858" y="3884"/>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087" name="Group 47">
                      <a:extLst>
                        <a:ext uri="{FF2B5EF4-FFF2-40B4-BE49-F238E27FC236}">
                          <a16:creationId xmlns:a16="http://schemas.microsoft.com/office/drawing/2014/main" id="{D4E6B8BB-5E9D-C446-95EB-3D28BE10CC91}"/>
                        </a:ext>
                      </a:extLst>
                    </p:cNvPr>
                    <p:cNvGrpSpPr>
                      <a:grpSpLocks/>
                    </p:cNvGrpSpPr>
                    <p:nvPr/>
                  </p:nvGrpSpPr>
                  <p:grpSpPr bwMode="auto">
                    <a:xfrm>
                      <a:off x="1973" y="1571"/>
                      <a:ext cx="590" cy="263"/>
                      <a:chOff x="476" y="2750"/>
                      <a:chExt cx="544" cy="226"/>
                    </a:xfrm>
                  </p:grpSpPr>
                  <p:sp>
                    <p:nvSpPr>
                      <p:cNvPr id="599088" name="Rectangle 48">
                        <a:extLst>
                          <a:ext uri="{FF2B5EF4-FFF2-40B4-BE49-F238E27FC236}">
                            <a16:creationId xmlns:a16="http://schemas.microsoft.com/office/drawing/2014/main" id="{7A771ACE-4053-8F40-A8B1-81B4AE700203}"/>
                          </a:ext>
                        </a:extLst>
                      </p:cNvPr>
                      <p:cNvSpPr>
                        <a:spLocks noChangeArrowheads="1"/>
                      </p:cNvSpPr>
                      <p:nvPr/>
                    </p:nvSpPr>
                    <p:spPr bwMode="auto">
                      <a:xfrm>
                        <a:off x="476" y="275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599089" name="Line 49">
                        <a:extLst>
                          <a:ext uri="{FF2B5EF4-FFF2-40B4-BE49-F238E27FC236}">
                            <a16:creationId xmlns:a16="http://schemas.microsoft.com/office/drawing/2014/main" id="{1B9B9B60-EFBF-EE43-A4CB-80E6DFE0F578}"/>
                          </a:ext>
                        </a:extLst>
                      </p:cNvPr>
                      <p:cNvSpPr>
                        <a:spLocks noChangeShapeType="1"/>
                      </p:cNvSpPr>
                      <p:nvPr/>
                    </p:nvSpPr>
                    <p:spPr bwMode="auto">
                      <a:xfrm>
                        <a:off x="769" y="275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599090" name="Group 50">
                    <a:extLst>
                      <a:ext uri="{FF2B5EF4-FFF2-40B4-BE49-F238E27FC236}">
                        <a16:creationId xmlns:a16="http://schemas.microsoft.com/office/drawing/2014/main" id="{898997F4-F94F-8543-937D-0F49DE8BD6C4}"/>
                      </a:ext>
                    </a:extLst>
                  </p:cNvPr>
                  <p:cNvGrpSpPr>
                    <a:grpSpLocks/>
                  </p:cNvGrpSpPr>
                  <p:nvPr/>
                </p:nvGrpSpPr>
                <p:grpSpPr bwMode="auto">
                  <a:xfrm>
                    <a:off x="2562" y="312"/>
                    <a:ext cx="1353" cy="235"/>
                    <a:chOff x="2925" y="2081"/>
                    <a:chExt cx="1353" cy="235"/>
                  </a:xfrm>
                </p:grpSpPr>
                <p:grpSp>
                  <p:nvGrpSpPr>
                    <p:cNvPr id="599091" name="Group 51">
                      <a:extLst>
                        <a:ext uri="{FF2B5EF4-FFF2-40B4-BE49-F238E27FC236}">
                          <a16:creationId xmlns:a16="http://schemas.microsoft.com/office/drawing/2014/main" id="{D1778D66-6E09-6A4B-A9E5-5CB8E3C36F6A}"/>
                        </a:ext>
                      </a:extLst>
                    </p:cNvPr>
                    <p:cNvGrpSpPr>
                      <a:grpSpLocks/>
                    </p:cNvGrpSpPr>
                    <p:nvPr/>
                  </p:nvGrpSpPr>
                  <p:grpSpPr bwMode="auto">
                    <a:xfrm>
                      <a:off x="3200" y="2081"/>
                      <a:ext cx="456" cy="226"/>
                      <a:chOff x="3467" y="510"/>
                      <a:chExt cx="456" cy="226"/>
                    </a:xfrm>
                  </p:grpSpPr>
                  <p:sp>
                    <p:nvSpPr>
                      <p:cNvPr id="599092" name="Rectangle 52">
                        <a:extLst>
                          <a:ext uri="{FF2B5EF4-FFF2-40B4-BE49-F238E27FC236}">
                            <a16:creationId xmlns:a16="http://schemas.microsoft.com/office/drawing/2014/main" id="{025EDF31-D158-B448-8CC2-E204D721EC2B}"/>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599093" name="Line 53">
                        <a:extLst>
                          <a:ext uri="{FF2B5EF4-FFF2-40B4-BE49-F238E27FC236}">
                            <a16:creationId xmlns:a16="http://schemas.microsoft.com/office/drawing/2014/main" id="{D1E8F83D-0F87-CB49-86F1-0C9DEDE6F6DF}"/>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094" name="Group 54">
                      <a:extLst>
                        <a:ext uri="{FF2B5EF4-FFF2-40B4-BE49-F238E27FC236}">
                          <a16:creationId xmlns:a16="http://schemas.microsoft.com/office/drawing/2014/main" id="{13B920B8-2E4E-264C-A32D-BA958ADA3EA4}"/>
                        </a:ext>
                      </a:extLst>
                    </p:cNvPr>
                    <p:cNvGrpSpPr>
                      <a:grpSpLocks/>
                    </p:cNvGrpSpPr>
                    <p:nvPr/>
                  </p:nvGrpSpPr>
                  <p:grpSpPr bwMode="auto">
                    <a:xfrm>
                      <a:off x="3822" y="2090"/>
                      <a:ext cx="456" cy="226"/>
                      <a:chOff x="3467" y="510"/>
                      <a:chExt cx="456" cy="226"/>
                    </a:xfrm>
                  </p:grpSpPr>
                  <p:sp>
                    <p:nvSpPr>
                      <p:cNvPr id="599095" name="Rectangle 55">
                        <a:extLst>
                          <a:ext uri="{FF2B5EF4-FFF2-40B4-BE49-F238E27FC236}">
                            <a16:creationId xmlns:a16="http://schemas.microsoft.com/office/drawing/2014/main" id="{E8BC2190-B572-584E-A47B-D96F88A31DC1}"/>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99096" name="Line 56">
                        <a:extLst>
                          <a:ext uri="{FF2B5EF4-FFF2-40B4-BE49-F238E27FC236}">
                            <a16:creationId xmlns:a16="http://schemas.microsoft.com/office/drawing/2014/main" id="{641D23DF-C400-2148-A505-6FA7AC36993D}"/>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9097" name="Line 57">
                      <a:extLst>
                        <a:ext uri="{FF2B5EF4-FFF2-40B4-BE49-F238E27FC236}">
                          <a16:creationId xmlns:a16="http://schemas.microsoft.com/office/drawing/2014/main" id="{779778D3-A23C-3D4A-AD29-18A48A2F2D89}"/>
                        </a:ext>
                      </a:extLst>
                    </p:cNvPr>
                    <p:cNvSpPr>
                      <a:spLocks noChangeShapeType="1"/>
                    </p:cNvSpPr>
                    <p:nvPr/>
                  </p:nvSpPr>
                  <p:spPr bwMode="auto">
                    <a:xfrm>
                      <a:off x="2925" y="2210"/>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9098" name="Line 58">
                      <a:extLst>
                        <a:ext uri="{FF2B5EF4-FFF2-40B4-BE49-F238E27FC236}">
                          <a16:creationId xmlns:a16="http://schemas.microsoft.com/office/drawing/2014/main" id="{8425335F-58C6-4649-AD66-77B31A385B63}"/>
                        </a:ext>
                      </a:extLst>
                    </p:cNvPr>
                    <p:cNvSpPr>
                      <a:spLocks noChangeShapeType="1"/>
                    </p:cNvSpPr>
                    <p:nvPr/>
                  </p:nvSpPr>
                  <p:spPr bwMode="auto">
                    <a:xfrm>
                      <a:off x="3550" y="2205"/>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099" name="Group 59">
                    <a:extLst>
                      <a:ext uri="{FF2B5EF4-FFF2-40B4-BE49-F238E27FC236}">
                        <a16:creationId xmlns:a16="http://schemas.microsoft.com/office/drawing/2014/main" id="{A5561A95-883D-8748-A273-18C6B656CF7C}"/>
                      </a:ext>
                    </a:extLst>
                  </p:cNvPr>
                  <p:cNvGrpSpPr>
                    <a:grpSpLocks/>
                  </p:cNvGrpSpPr>
                  <p:nvPr/>
                </p:nvGrpSpPr>
                <p:grpSpPr bwMode="auto">
                  <a:xfrm>
                    <a:off x="2562" y="593"/>
                    <a:ext cx="1353" cy="235"/>
                    <a:chOff x="2426" y="791"/>
                    <a:chExt cx="1353" cy="235"/>
                  </a:xfrm>
                </p:grpSpPr>
                <p:grpSp>
                  <p:nvGrpSpPr>
                    <p:cNvPr id="599100" name="Group 60">
                      <a:extLst>
                        <a:ext uri="{FF2B5EF4-FFF2-40B4-BE49-F238E27FC236}">
                          <a16:creationId xmlns:a16="http://schemas.microsoft.com/office/drawing/2014/main" id="{0EA963CA-83A2-3F4F-998D-0BD795F50B3F}"/>
                        </a:ext>
                      </a:extLst>
                    </p:cNvPr>
                    <p:cNvGrpSpPr>
                      <a:grpSpLocks/>
                    </p:cNvGrpSpPr>
                    <p:nvPr/>
                  </p:nvGrpSpPr>
                  <p:grpSpPr bwMode="auto">
                    <a:xfrm>
                      <a:off x="2701" y="791"/>
                      <a:ext cx="456" cy="226"/>
                      <a:chOff x="3467" y="510"/>
                      <a:chExt cx="456" cy="226"/>
                    </a:xfrm>
                  </p:grpSpPr>
                  <p:sp>
                    <p:nvSpPr>
                      <p:cNvPr id="599101" name="Rectangle 61">
                        <a:extLst>
                          <a:ext uri="{FF2B5EF4-FFF2-40B4-BE49-F238E27FC236}">
                            <a16:creationId xmlns:a16="http://schemas.microsoft.com/office/drawing/2014/main" id="{668D4185-4F07-7844-8ADD-766F14B321D3}"/>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599102" name="Line 62">
                        <a:extLst>
                          <a:ext uri="{FF2B5EF4-FFF2-40B4-BE49-F238E27FC236}">
                            <a16:creationId xmlns:a16="http://schemas.microsoft.com/office/drawing/2014/main" id="{B2E372D5-9202-BF4E-AA45-4832F4ED4525}"/>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103" name="Group 63">
                      <a:extLst>
                        <a:ext uri="{FF2B5EF4-FFF2-40B4-BE49-F238E27FC236}">
                          <a16:creationId xmlns:a16="http://schemas.microsoft.com/office/drawing/2014/main" id="{D95F1FBE-0D0F-4240-9D3F-34B1A39D198E}"/>
                        </a:ext>
                      </a:extLst>
                    </p:cNvPr>
                    <p:cNvGrpSpPr>
                      <a:grpSpLocks/>
                    </p:cNvGrpSpPr>
                    <p:nvPr/>
                  </p:nvGrpSpPr>
                  <p:grpSpPr bwMode="auto">
                    <a:xfrm>
                      <a:off x="3323" y="800"/>
                      <a:ext cx="456" cy="226"/>
                      <a:chOff x="3467" y="510"/>
                      <a:chExt cx="456" cy="226"/>
                    </a:xfrm>
                  </p:grpSpPr>
                  <p:sp>
                    <p:nvSpPr>
                      <p:cNvPr id="599104" name="Rectangle 64">
                        <a:extLst>
                          <a:ext uri="{FF2B5EF4-FFF2-40B4-BE49-F238E27FC236}">
                            <a16:creationId xmlns:a16="http://schemas.microsoft.com/office/drawing/2014/main" id="{B8AF4EFA-8C20-0841-81D4-541291050799}"/>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99105" name="Line 65">
                        <a:extLst>
                          <a:ext uri="{FF2B5EF4-FFF2-40B4-BE49-F238E27FC236}">
                            <a16:creationId xmlns:a16="http://schemas.microsoft.com/office/drawing/2014/main" id="{2E5A796B-7BFA-FA4B-B201-61D4C60A79C1}"/>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9106" name="Line 66">
                      <a:extLst>
                        <a:ext uri="{FF2B5EF4-FFF2-40B4-BE49-F238E27FC236}">
                          <a16:creationId xmlns:a16="http://schemas.microsoft.com/office/drawing/2014/main" id="{E2E787C1-C49C-2346-B081-6917F7BF2975}"/>
                        </a:ext>
                      </a:extLst>
                    </p:cNvPr>
                    <p:cNvSpPr>
                      <a:spLocks noChangeShapeType="1"/>
                    </p:cNvSpPr>
                    <p:nvPr/>
                  </p:nvSpPr>
                  <p:spPr bwMode="auto">
                    <a:xfrm>
                      <a:off x="2426" y="920"/>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9107" name="Line 67">
                      <a:extLst>
                        <a:ext uri="{FF2B5EF4-FFF2-40B4-BE49-F238E27FC236}">
                          <a16:creationId xmlns:a16="http://schemas.microsoft.com/office/drawing/2014/main" id="{D5442354-02CF-C342-907E-6215FA6AEC62}"/>
                        </a:ext>
                      </a:extLst>
                    </p:cNvPr>
                    <p:cNvSpPr>
                      <a:spLocks noChangeShapeType="1"/>
                    </p:cNvSpPr>
                    <p:nvPr/>
                  </p:nvSpPr>
                  <p:spPr bwMode="auto">
                    <a:xfrm>
                      <a:off x="3051" y="915"/>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108" name="Group 68">
                    <a:extLst>
                      <a:ext uri="{FF2B5EF4-FFF2-40B4-BE49-F238E27FC236}">
                        <a16:creationId xmlns:a16="http://schemas.microsoft.com/office/drawing/2014/main" id="{690F7B99-AFB8-0F4F-9E85-64DBC30E3E07}"/>
                      </a:ext>
                    </a:extLst>
                  </p:cNvPr>
                  <p:cNvGrpSpPr>
                    <a:grpSpLocks/>
                  </p:cNvGrpSpPr>
                  <p:nvPr/>
                </p:nvGrpSpPr>
                <p:grpSpPr bwMode="auto">
                  <a:xfrm>
                    <a:off x="2562" y="881"/>
                    <a:ext cx="1340" cy="235"/>
                    <a:chOff x="2925" y="2650"/>
                    <a:chExt cx="1340" cy="235"/>
                  </a:xfrm>
                </p:grpSpPr>
                <p:grpSp>
                  <p:nvGrpSpPr>
                    <p:cNvPr id="599109" name="Group 69">
                      <a:extLst>
                        <a:ext uri="{FF2B5EF4-FFF2-40B4-BE49-F238E27FC236}">
                          <a16:creationId xmlns:a16="http://schemas.microsoft.com/office/drawing/2014/main" id="{78E989E8-82B0-6E4F-8E24-2693F63E5896}"/>
                        </a:ext>
                      </a:extLst>
                    </p:cNvPr>
                    <p:cNvGrpSpPr>
                      <a:grpSpLocks/>
                    </p:cNvGrpSpPr>
                    <p:nvPr/>
                  </p:nvGrpSpPr>
                  <p:grpSpPr bwMode="auto">
                    <a:xfrm>
                      <a:off x="3200" y="2650"/>
                      <a:ext cx="456" cy="226"/>
                      <a:chOff x="3467" y="510"/>
                      <a:chExt cx="456" cy="226"/>
                    </a:xfrm>
                  </p:grpSpPr>
                  <p:sp>
                    <p:nvSpPr>
                      <p:cNvPr id="599110" name="Rectangle 70">
                        <a:extLst>
                          <a:ext uri="{FF2B5EF4-FFF2-40B4-BE49-F238E27FC236}">
                            <a16:creationId xmlns:a16="http://schemas.microsoft.com/office/drawing/2014/main" id="{91DFE335-D303-F44F-8EF9-FF347E12FF7A}"/>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sp>
                    <p:nvSpPr>
                      <p:cNvPr id="599111" name="Line 71">
                        <a:extLst>
                          <a:ext uri="{FF2B5EF4-FFF2-40B4-BE49-F238E27FC236}">
                            <a16:creationId xmlns:a16="http://schemas.microsoft.com/office/drawing/2014/main" id="{0A2AE2E2-CDFE-594E-ABD8-E435B62D59D2}"/>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9112" name="Line 72">
                      <a:extLst>
                        <a:ext uri="{FF2B5EF4-FFF2-40B4-BE49-F238E27FC236}">
                          <a16:creationId xmlns:a16="http://schemas.microsoft.com/office/drawing/2014/main" id="{F7B816EA-A442-3540-8733-1C1D07256256}"/>
                        </a:ext>
                      </a:extLst>
                    </p:cNvPr>
                    <p:cNvSpPr>
                      <a:spLocks noChangeShapeType="1"/>
                    </p:cNvSpPr>
                    <p:nvPr/>
                  </p:nvSpPr>
                  <p:spPr bwMode="auto">
                    <a:xfrm>
                      <a:off x="2925" y="2773"/>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599113" name="Group 73">
                      <a:extLst>
                        <a:ext uri="{FF2B5EF4-FFF2-40B4-BE49-F238E27FC236}">
                          <a16:creationId xmlns:a16="http://schemas.microsoft.com/office/drawing/2014/main" id="{A0D31674-69E1-0146-A3D7-D8338C97FEB0}"/>
                        </a:ext>
                      </a:extLst>
                    </p:cNvPr>
                    <p:cNvGrpSpPr>
                      <a:grpSpLocks/>
                    </p:cNvGrpSpPr>
                    <p:nvPr/>
                  </p:nvGrpSpPr>
                  <p:grpSpPr bwMode="auto">
                    <a:xfrm>
                      <a:off x="3809" y="2659"/>
                      <a:ext cx="456" cy="226"/>
                      <a:chOff x="3467" y="510"/>
                      <a:chExt cx="456" cy="226"/>
                    </a:xfrm>
                  </p:grpSpPr>
                  <p:sp>
                    <p:nvSpPr>
                      <p:cNvPr id="599114" name="Rectangle 74">
                        <a:extLst>
                          <a:ext uri="{FF2B5EF4-FFF2-40B4-BE49-F238E27FC236}">
                            <a16:creationId xmlns:a16="http://schemas.microsoft.com/office/drawing/2014/main" id="{CDA2321B-ABB9-F244-8768-BE4ADED54969}"/>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99115" name="Line 75">
                        <a:extLst>
                          <a:ext uri="{FF2B5EF4-FFF2-40B4-BE49-F238E27FC236}">
                            <a16:creationId xmlns:a16="http://schemas.microsoft.com/office/drawing/2014/main" id="{326856FC-DA98-AA46-AA9C-ECAF44937DCF}"/>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9116" name="Line 76">
                      <a:extLst>
                        <a:ext uri="{FF2B5EF4-FFF2-40B4-BE49-F238E27FC236}">
                          <a16:creationId xmlns:a16="http://schemas.microsoft.com/office/drawing/2014/main" id="{BCBBF81A-2183-CC41-8704-7BBDAF7B8D95}"/>
                        </a:ext>
                      </a:extLst>
                    </p:cNvPr>
                    <p:cNvSpPr>
                      <a:spLocks noChangeShapeType="1"/>
                    </p:cNvSpPr>
                    <p:nvPr/>
                  </p:nvSpPr>
                  <p:spPr bwMode="auto">
                    <a:xfrm>
                      <a:off x="3528" y="2774"/>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117" name="Group 77">
                    <a:extLst>
                      <a:ext uri="{FF2B5EF4-FFF2-40B4-BE49-F238E27FC236}">
                        <a16:creationId xmlns:a16="http://schemas.microsoft.com/office/drawing/2014/main" id="{28937CD1-C809-9D48-9A7E-7F8865471094}"/>
                      </a:ext>
                    </a:extLst>
                  </p:cNvPr>
                  <p:cNvGrpSpPr>
                    <a:grpSpLocks/>
                  </p:cNvGrpSpPr>
                  <p:nvPr/>
                </p:nvGrpSpPr>
                <p:grpSpPr bwMode="auto">
                  <a:xfrm>
                    <a:off x="2562" y="1176"/>
                    <a:ext cx="729" cy="226"/>
                    <a:chOff x="2925" y="2945"/>
                    <a:chExt cx="729" cy="226"/>
                  </a:xfrm>
                </p:grpSpPr>
                <p:grpSp>
                  <p:nvGrpSpPr>
                    <p:cNvPr id="599118" name="Group 78">
                      <a:extLst>
                        <a:ext uri="{FF2B5EF4-FFF2-40B4-BE49-F238E27FC236}">
                          <a16:creationId xmlns:a16="http://schemas.microsoft.com/office/drawing/2014/main" id="{02060F34-5B6D-CB49-BC09-D04E216A716B}"/>
                        </a:ext>
                      </a:extLst>
                    </p:cNvPr>
                    <p:cNvGrpSpPr>
                      <a:grpSpLocks/>
                    </p:cNvGrpSpPr>
                    <p:nvPr/>
                  </p:nvGrpSpPr>
                  <p:grpSpPr bwMode="auto">
                    <a:xfrm>
                      <a:off x="3198" y="2945"/>
                      <a:ext cx="456" cy="226"/>
                      <a:chOff x="3467" y="510"/>
                      <a:chExt cx="456" cy="226"/>
                    </a:xfrm>
                  </p:grpSpPr>
                  <p:sp>
                    <p:nvSpPr>
                      <p:cNvPr id="599119" name="Rectangle 79">
                        <a:extLst>
                          <a:ext uri="{FF2B5EF4-FFF2-40B4-BE49-F238E27FC236}">
                            <a16:creationId xmlns:a16="http://schemas.microsoft.com/office/drawing/2014/main" id="{0AC12CD1-E5B8-9D45-867D-95BD028D0B44}"/>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99120" name="Line 80">
                        <a:extLst>
                          <a:ext uri="{FF2B5EF4-FFF2-40B4-BE49-F238E27FC236}">
                            <a16:creationId xmlns:a16="http://schemas.microsoft.com/office/drawing/2014/main" id="{74A82B50-8D7F-7146-B951-DCE3BF5A1CBE}"/>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9121" name="Line 81">
                      <a:extLst>
                        <a:ext uri="{FF2B5EF4-FFF2-40B4-BE49-F238E27FC236}">
                          <a16:creationId xmlns:a16="http://schemas.microsoft.com/office/drawing/2014/main" id="{208F84BD-1B02-E84D-9548-9C8C0E7FAE30}"/>
                        </a:ext>
                      </a:extLst>
                    </p:cNvPr>
                    <p:cNvSpPr>
                      <a:spLocks noChangeShapeType="1"/>
                    </p:cNvSpPr>
                    <p:nvPr/>
                  </p:nvSpPr>
                  <p:spPr bwMode="auto">
                    <a:xfrm>
                      <a:off x="2925" y="3060"/>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122" name="Group 82">
                    <a:extLst>
                      <a:ext uri="{FF2B5EF4-FFF2-40B4-BE49-F238E27FC236}">
                        <a16:creationId xmlns:a16="http://schemas.microsoft.com/office/drawing/2014/main" id="{8D5F4C7B-5DDB-3041-AEB5-425DDFC230C0}"/>
                      </a:ext>
                    </a:extLst>
                  </p:cNvPr>
                  <p:cNvGrpSpPr>
                    <a:grpSpLocks/>
                  </p:cNvGrpSpPr>
                  <p:nvPr/>
                </p:nvGrpSpPr>
                <p:grpSpPr bwMode="auto">
                  <a:xfrm>
                    <a:off x="2562" y="1448"/>
                    <a:ext cx="729" cy="226"/>
                    <a:chOff x="2925" y="3217"/>
                    <a:chExt cx="729" cy="226"/>
                  </a:xfrm>
                </p:grpSpPr>
                <p:grpSp>
                  <p:nvGrpSpPr>
                    <p:cNvPr id="599123" name="Group 83">
                      <a:extLst>
                        <a:ext uri="{FF2B5EF4-FFF2-40B4-BE49-F238E27FC236}">
                          <a16:creationId xmlns:a16="http://schemas.microsoft.com/office/drawing/2014/main" id="{4AFFF055-FFCC-AE45-8E1D-05479D324323}"/>
                        </a:ext>
                      </a:extLst>
                    </p:cNvPr>
                    <p:cNvGrpSpPr>
                      <a:grpSpLocks/>
                    </p:cNvGrpSpPr>
                    <p:nvPr/>
                  </p:nvGrpSpPr>
                  <p:grpSpPr bwMode="auto">
                    <a:xfrm>
                      <a:off x="3198" y="3217"/>
                      <a:ext cx="456" cy="226"/>
                      <a:chOff x="3467" y="510"/>
                      <a:chExt cx="456" cy="226"/>
                    </a:xfrm>
                  </p:grpSpPr>
                  <p:sp>
                    <p:nvSpPr>
                      <p:cNvPr id="599124" name="Rectangle 84">
                        <a:extLst>
                          <a:ext uri="{FF2B5EF4-FFF2-40B4-BE49-F238E27FC236}">
                            <a16:creationId xmlns:a16="http://schemas.microsoft.com/office/drawing/2014/main" id="{0E911395-E856-284F-82BB-70F20DDAAC86}"/>
                          </a:ext>
                        </a:extLst>
                      </p:cNvPr>
                      <p:cNvSpPr>
                        <a:spLocks noChangeArrowheads="1"/>
                      </p:cNvSpPr>
                      <p:nvPr/>
                    </p:nvSpPr>
                    <p:spPr bwMode="auto">
                      <a:xfrm>
                        <a:off x="3467" y="51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599125" name="Line 85">
                        <a:extLst>
                          <a:ext uri="{FF2B5EF4-FFF2-40B4-BE49-F238E27FC236}">
                            <a16:creationId xmlns:a16="http://schemas.microsoft.com/office/drawing/2014/main" id="{0567EED7-5F16-1648-97AE-0E8EAD4FD714}"/>
                          </a:ext>
                        </a:extLst>
                      </p:cNvPr>
                      <p:cNvSpPr>
                        <a:spLocks noChangeShapeType="1"/>
                      </p:cNvSpPr>
                      <p:nvPr/>
                    </p:nvSpPr>
                    <p:spPr bwMode="auto">
                      <a:xfrm>
                        <a:off x="3718" y="510"/>
                        <a:ext cx="0" cy="22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599126" name="Line 86">
                      <a:extLst>
                        <a:ext uri="{FF2B5EF4-FFF2-40B4-BE49-F238E27FC236}">
                          <a16:creationId xmlns:a16="http://schemas.microsoft.com/office/drawing/2014/main" id="{E7763BC2-ED0C-E84A-8906-B6CDF54716DC}"/>
                        </a:ext>
                      </a:extLst>
                    </p:cNvPr>
                    <p:cNvSpPr>
                      <a:spLocks noChangeShapeType="1"/>
                    </p:cNvSpPr>
                    <p:nvPr/>
                  </p:nvSpPr>
                  <p:spPr bwMode="auto">
                    <a:xfrm>
                      <a:off x="2925" y="3321"/>
                      <a:ext cx="272"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99127" name="Line 87">
                  <a:extLst>
                    <a:ext uri="{FF2B5EF4-FFF2-40B4-BE49-F238E27FC236}">
                      <a16:creationId xmlns:a16="http://schemas.microsoft.com/office/drawing/2014/main" id="{2847313C-D67C-8A4F-9E61-A591556E8B8E}"/>
                    </a:ext>
                  </a:extLst>
                </p:cNvPr>
                <p:cNvSpPr>
                  <a:spLocks noChangeShapeType="1"/>
                </p:cNvSpPr>
                <p:nvPr/>
              </p:nvSpPr>
              <p:spPr bwMode="auto">
                <a:xfrm>
                  <a:off x="2562" y="391"/>
                  <a:ext cx="318" cy="0"/>
                </a:xfrm>
                <a:prstGeom prst="line">
                  <a:avLst/>
                </a:prstGeom>
                <a:noFill/>
                <a:ln w="28575">
                  <a:solidFill>
                    <a:schemeClr val="hlink"/>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599128" name="Rectangle 88">
              <a:extLst>
                <a:ext uri="{FF2B5EF4-FFF2-40B4-BE49-F238E27FC236}">
                  <a16:creationId xmlns:a16="http://schemas.microsoft.com/office/drawing/2014/main" id="{F35EC067-0FB5-C84D-8C1A-2685C5F6AC9F}"/>
                </a:ext>
              </a:extLst>
            </p:cNvPr>
            <p:cNvSpPr>
              <a:spLocks noChangeArrowheads="1"/>
            </p:cNvSpPr>
            <p:nvPr/>
          </p:nvSpPr>
          <p:spPr bwMode="auto">
            <a:xfrm>
              <a:off x="1586" y="2546"/>
              <a:ext cx="24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7-19  </a:t>
              </a:r>
              <a:r>
                <a:rPr kumimoji="1" lang="zh-CN" altLang="en-US" sz="2000" b="1">
                  <a:solidFill>
                    <a:srgbClr val="FFFFFF"/>
                  </a:solidFill>
                  <a:latin typeface="Times New Roman" panose="02020603050405020304" pitchFamily="18" charset="0"/>
                  <a:ea typeface="宋体" panose="02010600030101010101" pitchFamily="2" charset="-122"/>
                </a:rPr>
                <a:t>无向图及深度优先生成森林</a:t>
              </a:r>
            </a:p>
          </p:txBody>
        </p:sp>
        <p:grpSp>
          <p:nvGrpSpPr>
            <p:cNvPr id="599129" name="Group 89">
              <a:extLst>
                <a:ext uri="{FF2B5EF4-FFF2-40B4-BE49-F238E27FC236}">
                  <a16:creationId xmlns:a16="http://schemas.microsoft.com/office/drawing/2014/main" id="{0E1DDCF6-E91E-9440-838D-FA05290381AF}"/>
                </a:ext>
              </a:extLst>
            </p:cNvPr>
            <p:cNvGrpSpPr>
              <a:grpSpLocks/>
            </p:cNvGrpSpPr>
            <p:nvPr/>
          </p:nvGrpSpPr>
          <p:grpSpPr bwMode="auto">
            <a:xfrm>
              <a:off x="4032" y="491"/>
              <a:ext cx="1517" cy="1125"/>
              <a:chOff x="4128" y="423"/>
              <a:chExt cx="1517" cy="1125"/>
            </a:xfrm>
          </p:grpSpPr>
          <p:sp>
            <p:nvSpPr>
              <p:cNvPr id="599130" name="Rectangle 90">
                <a:extLst>
                  <a:ext uri="{FF2B5EF4-FFF2-40B4-BE49-F238E27FC236}">
                    <a16:creationId xmlns:a16="http://schemas.microsoft.com/office/drawing/2014/main" id="{7020B2F9-608D-2343-9515-49B9EC90B755}"/>
                  </a:ext>
                </a:extLst>
              </p:cNvPr>
              <p:cNvSpPr>
                <a:spLocks noChangeArrowheads="1"/>
              </p:cNvSpPr>
              <p:nvPr/>
            </p:nvSpPr>
            <p:spPr bwMode="auto">
              <a:xfrm>
                <a:off x="4128" y="1344"/>
                <a:ext cx="149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深度优先生成森林</a:t>
                </a:r>
              </a:p>
            </p:txBody>
          </p:sp>
          <p:grpSp>
            <p:nvGrpSpPr>
              <p:cNvPr id="599131" name="Group 91">
                <a:extLst>
                  <a:ext uri="{FF2B5EF4-FFF2-40B4-BE49-F238E27FC236}">
                    <a16:creationId xmlns:a16="http://schemas.microsoft.com/office/drawing/2014/main" id="{3DB078E8-4657-D84C-8D2F-5EC19A147520}"/>
                  </a:ext>
                </a:extLst>
              </p:cNvPr>
              <p:cNvGrpSpPr>
                <a:grpSpLocks/>
              </p:cNvGrpSpPr>
              <p:nvPr/>
            </p:nvGrpSpPr>
            <p:grpSpPr bwMode="auto">
              <a:xfrm>
                <a:off x="4219" y="423"/>
                <a:ext cx="1426" cy="825"/>
                <a:chOff x="4219" y="336"/>
                <a:chExt cx="1426" cy="825"/>
              </a:xfrm>
            </p:grpSpPr>
            <p:grpSp>
              <p:nvGrpSpPr>
                <p:cNvPr id="599132" name="Group 92">
                  <a:extLst>
                    <a:ext uri="{FF2B5EF4-FFF2-40B4-BE49-F238E27FC236}">
                      <a16:creationId xmlns:a16="http://schemas.microsoft.com/office/drawing/2014/main" id="{76C05634-8A5A-944F-A7F4-CD3992DD7573}"/>
                    </a:ext>
                  </a:extLst>
                </p:cNvPr>
                <p:cNvGrpSpPr>
                  <a:grpSpLocks/>
                </p:cNvGrpSpPr>
                <p:nvPr/>
              </p:nvGrpSpPr>
              <p:grpSpPr bwMode="auto">
                <a:xfrm>
                  <a:off x="4219" y="368"/>
                  <a:ext cx="992" cy="784"/>
                  <a:chOff x="4219" y="368"/>
                  <a:chExt cx="992" cy="784"/>
                </a:xfrm>
              </p:grpSpPr>
              <p:sp>
                <p:nvSpPr>
                  <p:cNvPr id="599133" name="Oval 93">
                    <a:extLst>
                      <a:ext uri="{FF2B5EF4-FFF2-40B4-BE49-F238E27FC236}">
                        <a16:creationId xmlns:a16="http://schemas.microsoft.com/office/drawing/2014/main" id="{B250A32F-CB5D-F149-B94A-60B7D9255583}"/>
                      </a:ext>
                    </a:extLst>
                  </p:cNvPr>
                  <p:cNvSpPr>
                    <a:spLocks noChangeArrowheads="1"/>
                  </p:cNvSpPr>
                  <p:nvPr/>
                </p:nvSpPr>
                <p:spPr bwMode="auto">
                  <a:xfrm>
                    <a:off x="4219" y="368"/>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1</a:t>
                    </a:r>
                  </a:p>
                </p:txBody>
              </p:sp>
              <p:sp>
                <p:nvSpPr>
                  <p:cNvPr id="599134" name="Oval 94">
                    <a:extLst>
                      <a:ext uri="{FF2B5EF4-FFF2-40B4-BE49-F238E27FC236}">
                        <a16:creationId xmlns:a16="http://schemas.microsoft.com/office/drawing/2014/main" id="{B2382A27-0D93-B549-9F8A-B5073544AA80}"/>
                      </a:ext>
                    </a:extLst>
                  </p:cNvPr>
                  <p:cNvSpPr>
                    <a:spLocks noChangeArrowheads="1"/>
                  </p:cNvSpPr>
                  <p:nvPr/>
                </p:nvSpPr>
                <p:spPr bwMode="auto">
                  <a:xfrm>
                    <a:off x="4219" y="903"/>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2</a:t>
                    </a:r>
                  </a:p>
                </p:txBody>
              </p:sp>
              <p:sp>
                <p:nvSpPr>
                  <p:cNvPr id="599135" name="Oval 95">
                    <a:extLst>
                      <a:ext uri="{FF2B5EF4-FFF2-40B4-BE49-F238E27FC236}">
                        <a16:creationId xmlns:a16="http://schemas.microsoft.com/office/drawing/2014/main" id="{A74D7AD5-9FFE-6C46-92B2-2D4645D8FEFD}"/>
                      </a:ext>
                    </a:extLst>
                  </p:cNvPr>
                  <p:cNvSpPr>
                    <a:spLocks noChangeArrowheads="1"/>
                  </p:cNvSpPr>
                  <p:nvPr/>
                </p:nvSpPr>
                <p:spPr bwMode="auto">
                  <a:xfrm>
                    <a:off x="4894" y="368"/>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3</a:t>
                    </a:r>
                  </a:p>
                </p:txBody>
              </p:sp>
              <p:sp>
                <p:nvSpPr>
                  <p:cNvPr id="599136" name="Line 96">
                    <a:extLst>
                      <a:ext uri="{FF2B5EF4-FFF2-40B4-BE49-F238E27FC236}">
                        <a16:creationId xmlns:a16="http://schemas.microsoft.com/office/drawing/2014/main" id="{53E2FC2A-4096-AD4B-A023-1B26D918FF38}"/>
                      </a:ext>
                    </a:extLst>
                  </p:cNvPr>
                  <p:cNvSpPr>
                    <a:spLocks noChangeShapeType="1"/>
                  </p:cNvSpPr>
                  <p:nvPr/>
                </p:nvSpPr>
                <p:spPr bwMode="auto">
                  <a:xfrm>
                    <a:off x="4539" y="480"/>
                    <a:ext cx="363"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599137" name="Line 97">
                    <a:extLst>
                      <a:ext uri="{FF2B5EF4-FFF2-40B4-BE49-F238E27FC236}">
                        <a16:creationId xmlns:a16="http://schemas.microsoft.com/office/drawing/2014/main" id="{49E593EF-432A-4D4D-A54A-B7B6C60D42E0}"/>
                      </a:ext>
                    </a:extLst>
                  </p:cNvPr>
                  <p:cNvSpPr>
                    <a:spLocks noChangeShapeType="1"/>
                  </p:cNvSpPr>
                  <p:nvPr/>
                </p:nvSpPr>
                <p:spPr bwMode="auto">
                  <a:xfrm flipH="1">
                    <a:off x="4512" y="576"/>
                    <a:ext cx="432"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599138" name="Group 98">
                  <a:extLst>
                    <a:ext uri="{FF2B5EF4-FFF2-40B4-BE49-F238E27FC236}">
                      <a16:creationId xmlns:a16="http://schemas.microsoft.com/office/drawing/2014/main" id="{C59286D2-76B8-CF4B-883A-4FE5B3B4522E}"/>
                    </a:ext>
                  </a:extLst>
                </p:cNvPr>
                <p:cNvGrpSpPr>
                  <a:grpSpLocks/>
                </p:cNvGrpSpPr>
                <p:nvPr/>
              </p:nvGrpSpPr>
              <p:grpSpPr bwMode="auto">
                <a:xfrm>
                  <a:off x="5312" y="336"/>
                  <a:ext cx="333" cy="825"/>
                  <a:chOff x="5312" y="336"/>
                  <a:chExt cx="333" cy="825"/>
                </a:xfrm>
              </p:grpSpPr>
              <p:sp>
                <p:nvSpPr>
                  <p:cNvPr id="599139" name="Oval 99">
                    <a:extLst>
                      <a:ext uri="{FF2B5EF4-FFF2-40B4-BE49-F238E27FC236}">
                        <a16:creationId xmlns:a16="http://schemas.microsoft.com/office/drawing/2014/main" id="{2049E43D-1FA0-B740-9F46-4F74B397799F}"/>
                      </a:ext>
                    </a:extLst>
                  </p:cNvPr>
                  <p:cNvSpPr>
                    <a:spLocks noChangeArrowheads="1"/>
                  </p:cNvSpPr>
                  <p:nvPr/>
                </p:nvSpPr>
                <p:spPr bwMode="auto">
                  <a:xfrm>
                    <a:off x="5328" y="336"/>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4</a:t>
                    </a:r>
                  </a:p>
                </p:txBody>
              </p:sp>
              <p:sp>
                <p:nvSpPr>
                  <p:cNvPr id="599140" name="Oval 100">
                    <a:extLst>
                      <a:ext uri="{FF2B5EF4-FFF2-40B4-BE49-F238E27FC236}">
                        <a16:creationId xmlns:a16="http://schemas.microsoft.com/office/drawing/2014/main" id="{018C5454-33B5-364B-9494-B4C653D6A760}"/>
                      </a:ext>
                    </a:extLst>
                  </p:cNvPr>
                  <p:cNvSpPr>
                    <a:spLocks noChangeArrowheads="1"/>
                  </p:cNvSpPr>
                  <p:nvPr/>
                </p:nvSpPr>
                <p:spPr bwMode="auto">
                  <a:xfrm>
                    <a:off x="5312" y="912"/>
                    <a:ext cx="317" cy="249"/>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t>
                    </a:r>
                    <a:r>
                      <a:rPr kumimoji="1" lang="en-US" altLang="zh-CN" sz="2400" baseline="-18000">
                        <a:solidFill>
                          <a:srgbClr val="FFFFFF"/>
                        </a:solidFill>
                        <a:latin typeface="Times New Roman" panose="02020603050405020304" pitchFamily="18" charset="0"/>
                        <a:ea typeface="宋体" panose="02010600030101010101" pitchFamily="2" charset="-122"/>
                      </a:rPr>
                      <a:t>5</a:t>
                    </a:r>
                  </a:p>
                </p:txBody>
              </p:sp>
              <p:sp>
                <p:nvSpPr>
                  <p:cNvPr id="599141" name="Line 101">
                    <a:extLst>
                      <a:ext uri="{FF2B5EF4-FFF2-40B4-BE49-F238E27FC236}">
                        <a16:creationId xmlns:a16="http://schemas.microsoft.com/office/drawing/2014/main" id="{E1490844-74AF-F847-A0AC-A16C6AA80A25}"/>
                      </a:ext>
                    </a:extLst>
                  </p:cNvPr>
                  <p:cNvSpPr>
                    <a:spLocks noChangeShapeType="1"/>
                  </p:cNvSpPr>
                  <p:nvPr/>
                </p:nvSpPr>
                <p:spPr bwMode="auto">
                  <a:xfrm>
                    <a:off x="5472" y="576"/>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
        <p:nvSpPr>
          <p:cNvPr id="599142" name="Rectangle 102">
            <a:extLst>
              <a:ext uri="{FF2B5EF4-FFF2-40B4-BE49-F238E27FC236}">
                <a16:creationId xmlns:a16="http://schemas.microsoft.com/office/drawing/2014/main" id="{CFA071B6-3D55-A942-B24D-85D05EFE1CA4}"/>
              </a:ext>
            </a:extLst>
          </p:cNvPr>
          <p:cNvSpPr>
            <a:spLocks noGrp="1" noChangeArrowheads="1"/>
          </p:cNvSpPr>
          <p:nvPr>
            <p:ph type="body" idx="1"/>
          </p:nvPr>
        </p:nvSpPr>
        <p:spPr>
          <a:xfrm>
            <a:off x="1676401" y="260351"/>
            <a:ext cx="8812213" cy="1584325"/>
          </a:xfrm>
          <a:noFill/>
          <a:ln/>
        </p:spPr>
        <p:txBody>
          <a:bodyPr/>
          <a:lstStyle/>
          <a:p>
            <a:pPr marL="0" indent="0">
              <a:lnSpc>
                <a:spcPct val="110000"/>
              </a:lnSpc>
              <a:buNone/>
            </a:pPr>
            <a:r>
              <a:rPr lang="zh-CN" altLang="en-US"/>
              <a:t>        </a:t>
            </a:r>
            <a:r>
              <a:rPr lang="zh-CN" altLang="en-US" sz="2800" b="1"/>
              <a:t>如图</a:t>
            </a:r>
            <a:r>
              <a:rPr lang="en-US" altLang="zh-CN" sz="2800" b="1"/>
              <a:t>7-19</a:t>
            </a:r>
            <a:r>
              <a:rPr lang="zh-CN" altLang="en-US" sz="2800" b="1"/>
              <a:t>所示的无向图是非连通图，按图中给定的邻接表进行深度优先搜索遍历，</a:t>
            </a:r>
            <a:r>
              <a:rPr lang="en-US" altLang="zh-CN" sz="2800" b="1"/>
              <a:t>2</a:t>
            </a:r>
            <a:r>
              <a:rPr lang="zh-CN" altLang="en-US" sz="2800" b="1"/>
              <a:t>次调用</a:t>
            </a:r>
            <a:r>
              <a:rPr lang="en-US" altLang="zh-CN" sz="2800" b="1"/>
              <a:t>DFS</a:t>
            </a:r>
            <a:r>
              <a:rPr lang="zh-CN" altLang="en-US" sz="2800" b="1"/>
              <a:t>所得到的顶点访问序列集是： </a:t>
            </a:r>
            <a:r>
              <a:rPr lang="en-US" altLang="zh-CN" sz="2800" b="1"/>
              <a:t>{ v1 ,v3 ,v2}</a:t>
            </a:r>
            <a:r>
              <a:rPr lang="zh-CN" altLang="en-US" sz="2800" b="1"/>
              <a:t>和</a:t>
            </a:r>
            <a:r>
              <a:rPr lang="en-US" altLang="zh-CN" sz="2800" b="1"/>
              <a:t>{ v4 ,v5 }</a:t>
            </a:r>
          </a:p>
        </p:txBody>
      </p:sp>
    </p:spTree>
    <p:extLst>
      <p:ext uri="{BB962C8B-B14F-4D97-AF65-F5344CB8AC3E}">
        <p14:creationId xmlns:p14="http://schemas.microsoft.com/office/powerpoint/2010/main" val="1912579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0066" name="Rectangle 2">
            <a:extLst>
              <a:ext uri="{FF2B5EF4-FFF2-40B4-BE49-F238E27FC236}">
                <a16:creationId xmlns:a16="http://schemas.microsoft.com/office/drawing/2014/main" id="{707C3BFC-842F-0E44-9899-1007083A4656}"/>
              </a:ext>
            </a:extLst>
          </p:cNvPr>
          <p:cNvSpPr>
            <a:spLocks noGrp="1" noChangeArrowheads="1"/>
          </p:cNvSpPr>
          <p:nvPr>
            <p:ph type="body" idx="1"/>
          </p:nvPr>
        </p:nvSpPr>
        <p:spPr>
          <a:xfrm>
            <a:off x="1676401" y="261938"/>
            <a:ext cx="8812213" cy="5327650"/>
          </a:xfrm>
        </p:spPr>
        <p:txBody>
          <a:bodyPr/>
          <a:lstStyle/>
          <a:p>
            <a:pPr marL="0" indent="0">
              <a:lnSpc>
                <a:spcPct val="110000"/>
              </a:lnSpc>
              <a:buClrTx/>
              <a:buSzTx/>
              <a:buNone/>
            </a:pPr>
            <a:r>
              <a:rPr lang="zh-CN" altLang="en-US" sz="2800"/>
              <a:t>        </a:t>
            </a:r>
            <a:r>
              <a:rPr lang="zh-CN" altLang="en-US" sz="2800" b="1">
                <a:latin typeface="宋体" panose="02010600030101010101" pitchFamily="2" charset="-122"/>
              </a:rPr>
              <a:t>⑴ 若</a:t>
            </a:r>
            <a:r>
              <a:rPr lang="en-US" altLang="zh-CN" sz="2800" b="1"/>
              <a:t>G=(V,E)</a:t>
            </a:r>
            <a:r>
              <a:rPr lang="zh-CN" altLang="en-US" sz="2800" b="1"/>
              <a:t>是无向连通图</a:t>
            </a:r>
            <a:r>
              <a:rPr lang="zh-CN" altLang="en-US" sz="2800" b="1">
                <a:latin typeface="宋体" panose="02010600030101010101" pitchFamily="2" charset="-122"/>
              </a:rPr>
              <a:t>，</a:t>
            </a:r>
            <a:r>
              <a:rPr lang="zh-CN" altLang="en-US" sz="2800" b="1"/>
              <a:t> 顶点集和边集分别是</a:t>
            </a:r>
            <a:r>
              <a:rPr lang="en-US" altLang="zh-CN" sz="2800" b="1"/>
              <a:t>V(G) </a:t>
            </a:r>
            <a:r>
              <a:rPr lang="zh-CN" altLang="en-US" sz="2800" b="1">
                <a:latin typeface="宋体" panose="02010600030101010101" pitchFamily="2" charset="-122"/>
              </a:rPr>
              <a:t>，</a:t>
            </a:r>
            <a:r>
              <a:rPr lang="en-US" altLang="zh-CN" sz="2800" b="1"/>
              <a:t>E(G) </a:t>
            </a:r>
            <a:r>
              <a:rPr lang="zh-CN" altLang="en-US" sz="2800" b="1">
                <a:latin typeface="宋体" panose="02010600030101010101" pitchFamily="2" charset="-122"/>
              </a:rPr>
              <a:t>。若从</a:t>
            </a:r>
            <a:r>
              <a:rPr lang="en-US" altLang="zh-CN" sz="2800" b="1"/>
              <a:t>G</a:t>
            </a:r>
            <a:r>
              <a:rPr lang="zh-CN" altLang="en-US" sz="2800" b="1"/>
              <a:t>中</a:t>
            </a:r>
            <a:r>
              <a:rPr lang="zh-CN" altLang="en-US" sz="2800" b="1">
                <a:latin typeface="宋体" panose="02010600030101010101" pitchFamily="2" charset="-122"/>
              </a:rPr>
              <a:t>任意点出发遍历时， </a:t>
            </a:r>
            <a:r>
              <a:rPr lang="en-US" altLang="zh-CN" sz="2800" b="1"/>
              <a:t>E(G)</a:t>
            </a:r>
            <a:r>
              <a:rPr lang="zh-CN" altLang="en-US" sz="2800" b="1">
                <a:latin typeface="宋体" panose="02010600030101010101" pitchFamily="2" charset="-122"/>
              </a:rPr>
              <a:t>被分成两个互不相交的集合：</a:t>
            </a:r>
          </a:p>
          <a:p>
            <a:pPr marL="533400" lvl="1" indent="0">
              <a:lnSpc>
                <a:spcPct val="110000"/>
              </a:lnSpc>
              <a:buNone/>
            </a:pPr>
            <a:r>
              <a:rPr lang="en-US" altLang="zh-CN" b="1"/>
              <a:t>T(G) </a:t>
            </a:r>
            <a:r>
              <a:rPr lang="zh-CN" altLang="en-US" b="1">
                <a:latin typeface="宋体" panose="02010600030101010101" pitchFamily="2" charset="-122"/>
              </a:rPr>
              <a:t>：遍历过程中所</a:t>
            </a:r>
            <a:r>
              <a:rPr lang="zh-CN" altLang="en-US" b="1">
                <a:solidFill>
                  <a:schemeClr val="folHlink"/>
                </a:solidFill>
                <a:latin typeface="宋体" panose="02010600030101010101" pitchFamily="2" charset="-122"/>
              </a:rPr>
              <a:t>经过的边</a:t>
            </a:r>
            <a:r>
              <a:rPr lang="zh-CN" altLang="en-US" b="1">
                <a:latin typeface="宋体" panose="02010600030101010101" pitchFamily="2" charset="-122"/>
              </a:rPr>
              <a:t>的集合；</a:t>
            </a:r>
          </a:p>
          <a:p>
            <a:pPr marL="533400" lvl="1" indent="0">
              <a:lnSpc>
                <a:spcPct val="110000"/>
              </a:lnSpc>
              <a:buNone/>
            </a:pPr>
            <a:r>
              <a:rPr lang="en-US" altLang="zh-CN" b="1"/>
              <a:t>B(G) </a:t>
            </a:r>
            <a:r>
              <a:rPr lang="zh-CN" altLang="en-US" b="1">
                <a:latin typeface="宋体" panose="02010600030101010101" pitchFamily="2" charset="-122"/>
              </a:rPr>
              <a:t>：遍历过程中</a:t>
            </a:r>
            <a:r>
              <a:rPr lang="zh-CN" altLang="en-US" b="1">
                <a:solidFill>
                  <a:schemeClr val="folHlink"/>
                </a:solidFill>
                <a:latin typeface="宋体" panose="02010600030101010101" pitchFamily="2" charset="-122"/>
              </a:rPr>
              <a:t>未经过的边</a:t>
            </a:r>
            <a:r>
              <a:rPr lang="zh-CN" altLang="en-US" b="1">
                <a:latin typeface="宋体" panose="02010600030101010101" pitchFamily="2" charset="-122"/>
              </a:rPr>
              <a:t>的集合；</a:t>
            </a:r>
          </a:p>
          <a:p>
            <a:pPr marL="0" indent="0">
              <a:lnSpc>
                <a:spcPct val="110000"/>
              </a:lnSpc>
              <a:buClrTx/>
              <a:buSzTx/>
              <a:buNone/>
            </a:pPr>
            <a:r>
              <a:rPr lang="zh-CN" altLang="en-US" sz="2800" b="1">
                <a:latin typeface="宋体" panose="02010600030101010101" pitchFamily="2" charset="-122"/>
              </a:rPr>
              <a:t>    显然： </a:t>
            </a:r>
            <a:r>
              <a:rPr lang="en-US" altLang="zh-CN" sz="2800" b="1"/>
              <a:t>E(G)=T(G)∪B(G) </a:t>
            </a:r>
            <a:r>
              <a:rPr lang="zh-CN" altLang="en-US" sz="2800" b="1">
                <a:latin typeface="宋体" panose="02010600030101010101" pitchFamily="2" charset="-122"/>
              </a:rPr>
              <a:t>，</a:t>
            </a:r>
            <a:r>
              <a:rPr lang="en-US" altLang="zh-CN" sz="2800" b="1"/>
              <a:t>T(G)∩B(G)=</a:t>
            </a:r>
            <a:r>
              <a:rPr lang="en-US" altLang="zh-CN" sz="2800" b="1">
                <a:cs typeface="Times New Roman" panose="02020603050405020304" pitchFamily="18" charset="0"/>
              </a:rPr>
              <a:t>Ø</a:t>
            </a:r>
            <a:endParaRPr lang="en-US" altLang="zh-CN" sz="2800" b="1">
              <a:ea typeface="Arial Unicode MS" panose="020B0604020202020204" pitchFamily="34" charset="-128"/>
              <a:cs typeface="Arial Unicode MS" panose="020B0604020202020204" pitchFamily="34" charset="-128"/>
            </a:endParaRPr>
          </a:p>
          <a:p>
            <a:pPr marL="0" indent="0">
              <a:lnSpc>
                <a:spcPct val="110000"/>
              </a:lnSpc>
              <a:buClrTx/>
              <a:buSzTx/>
              <a:buNone/>
            </a:pPr>
            <a:r>
              <a:rPr lang="en-US" altLang="zh-CN" sz="2800" b="1">
                <a:latin typeface="宋体" panose="02010600030101010101" pitchFamily="2" charset="-122"/>
              </a:rPr>
              <a:t>    </a:t>
            </a:r>
            <a:r>
              <a:rPr lang="zh-CN" altLang="en-US" sz="2800" b="1">
                <a:latin typeface="宋体" panose="02010600030101010101" pitchFamily="2" charset="-122"/>
              </a:rPr>
              <a:t>显然，</a:t>
            </a:r>
            <a:r>
              <a:rPr lang="zh-CN" altLang="en-US" sz="2800" b="1">
                <a:solidFill>
                  <a:schemeClr val="folHlink"/>
                </a:solidFill>
                <a:latin typeface="宋体" panose="02010600030101010101" pitchFamily="2" charset="-122"/>
              </a:rPr>
              <a:t>图</a:t>
            </a:r>
            <a:r>
              <a:rPr lang="en-US" altLang="zh-CN" sz="2800" b="1">
                <a:solidFill>
                  <a:schemeClr val="folHlink"/>
                </a:solidFill>
              </a:rPr>
              <a:t>G’=(V, T(G))</a:t>
            </a:r>
            <a:r>
              <a:rPr lang="zh-CN" altLang="en-US" sz="2800" b="1">
                <a:solidFill>
                  <a:schemeClr val="folHlink"/>
                </a:solidFill>
              </a:rPr>
              <a:t>是</a:t>
            </a:r>
            <a:r>
              <a:rPr lang="en-US" altLang="zh-CN" sz="2800" b="1">
                <a:solidFill>
                  <a:schemeClr val="folHlink"/>
                </a:solidFill>
              </a:rPr>
              <a:t>G</a:t>
            </a:r>
            <a:r>
              <a:rPr lang="zh-CN" altLang="en-US" sz="2800" b="1">
                <a:solidFill>
                  <a:schemeClr val="folHlink"/>
                </a:solidFill>
              </a:rPr>
              <a:t>的极小连通子图</a:t>
            </a:r>
            <a:r>
              <a:rPr lang="zh-CN" altLang="en-US" sz="2800" b="1">
                <a:latin typeface="宋体" panose="02010600030101010101" pitchFamily="2" charset="-122"/>
              </a:rPr>
              <a:t>，且</a:t>
            </a:r>
            <a:r>
              <a:rPr lang="en-US" altLang="zh-CN" sz="2800" b="1"/>
              <a:t>G’</a:t>
            </a:r>
            <a:r>
              <a:rPr lang="zh-CN" altLang="en-US" sz="2800" b="1">
                <a:solidFill>
                  <a:schemeClr val="folHlink"/>
                </a:solidFill>
                <a:latin typeface="宋体" panose="02010600030101010101" pitchFamily="2" charset="-122"/>
              </a:rPr>
              <a:t>是一棵树</a:t>
            </a:r>
            <a:r>
              <a:rPr lang="zh-CN" altLang="en-US" sz="2800" b="1">
                <a:latin typeface="宋体" panose="02010600030101010101" pitchFamily="2" charset="-122"/>
              </a:rPr>
              <a:t>。</a:t>
            </a:r>
            <a:r>
              <a:rPr lang="en-US" altLang="zh-CN" sz="2800" b="1"/>
              <a:t>G’</a:t>
            </a:r>
            <a:r>
              <a:rPr lang="zh-CN" altLang="en-US" sz="2800" b="1"/>
              <a:t>称为图</a:t>
            </a:r>
            <a:r>
              <a:rPr lang="en-US" altLang="zh-CN" sz="2800" b="1"/>
              <a:t>G</a:t>
            </a:r>
            <a:r>
              <a:rPr lang="zh-CN" altLang="en-US" sz="2800" b="1"/>
              <a:t>的一棵生成树</a:t>
            </a:r>
            <a:r>
              <a:rPr lang="zh-CN" altLang="en-US" sz="2800" b="1">
                <a:latin typeface="宋体" panose="02010600030101010101" pitchFamily="2" charset="-122"/>
              </a:rPr>
              <a:t>。</a:t>
            </a:r>
          </a:p>
          <a:p>
            <a:pPr marL="0" indent="0">
              <a:lnSpc>
                <a:spcPct val="110000"/>
              </a:lnSpc>
              <a:buClrTx/>
              <a:buSzTx/>
              <a:buNone/>
            </a:pPr>
            <a:r>
              <a:rPr lang="zh-CN" altLang="en-US" sz="2800" b="1">
                <a:latin typeface="宋体" panose="02010600030101010101" pitchFamily="2" charset="-122"/>
              </a:rPr>
              <a:t>    从任意点出发</a:t>
            </a:r>
            <a:r>
              <a:rPr lang="zh-CN" altLang="en-US" sz="2800" b="1">
                <a:solidFill>
                  <a:schemeClr val="accent1"/>
                </a:solidFill>
                <a:latin typeface="宋体" panose="02010600030101010101" pitchFamily="2" charset="-122"/>
              </a:rPr>
              <a:t>按</a:t>
            </a:r>
            <a:r>
              <a:rPr lang="en-US" altLang="zh-CN" sz="2800" b="1">
                <a:solidFill>
                  <a:schemeClr val="accent1"/>
                </a:solidFill>
              </a:rPr>
              <a:t>DFS</a:t>
            </a:r>
            <a:r>
              <a:rPr lang="zh-CN" altLang="en-US" sz="2800" b="1">
                <a:solidFill>
                  <a:schemeClr val="accent1"/>
                </a:solidFill>
                <a:latin typeface="宋体" panose="02010600030101010101" pitchFamily="2" charset="-122"/>
              </a:rPr>
              <a:t>算法</a:t>
            </a:r>
            <a:r>
              <a:rPr lang="zh-CN" altLang="en-US" sz="2800" b="1">
                <a:latin typeface="宋体" panose="02010600030101010101" pitchFamily="2" charset="-122"/>
              </a:rPr>
              <a:t>得到生成树</a:t>
            </a:r>
            <a:r>
              <a:rPr lang="en-US" altLang="zh-CN" sz="2800" b="1"/>
              <a:t>G’</a:t>
            </a:r>
            <a:r>
              <a:rPr lang="zh-CN" altLang="en-US" sz="2800" b="1">
                <a:latin typeface="宋体" panose="02010600030101010101" pitchFamily="2" charset="-122"/>
              </a:rPr>
              <a:t>称为</a:t>
            </a:r>
            <a:r>
              <a:rPr lang="zh-CN" altLang="en-US" sz="2800" b="1">
                <a:solidFill>
                  <a:schemeClr val="folHlink"/>
                </a:solidFill>
                <a:latin typeface="宋体" panose="02010600030101010101" pitchFamily="2" charset="-122"/>
              </a:rPr>
              <a:t>深度优先生成树</a:t>
            </a:r>
            <a:r>
              <a:rPr lang="zh-CN" altLang="en-US" sz="2800" b="1">
                <a:latin typeface="宋体" panose="02010600030101010101" pitchFamily="2" charset="-122"/>
              </a:rPr>
              <a:t>；</a:t>
            </a:r>
            <a:r>
              <a:rPr lang="zh-CN" altLang="en-US" sz="2800" b="1">
                <a:solidFill>
                  <a:schemeClr val="accent1"/>
                </a:solidFill>
                <a:latin typeface="宋体" panose="02010600030101010101" pitchFamily="2" charset="-122"/>
              </a:rPr>
              <a:t>按</a:t>
            </a:r>
            <a:r>
              <a:rPr lang="en-US" altLang="zh-CN" sz="2800" b="1">
                <a:solidFill>
                  <a:schemeClr val="accent1"/>
                </a:solidFill>
              </a:rPr>
              <a:t>BFS</a:t>
            </a:r>
            <a:r>
              <a:rPr lang="zh-CN" altLang="en-US" sz="2800" b="1">
                <a:solidFill>
                  <a:schemeClr val="accent1"/>
                </a:solidFill>
                <a:latin typeface="宋体" panose="02010600030101010101" pitchFamily="2" charset="-122"/>
              </a:rPr>
              <a:t>算法</a:t>
            </a:r>
            <a:r>
              <a:rPr lang="zh-CN" altLang="en-US" sz="2800" b="1">
                <a:latin typeface="宋体" panose="02010600030101010101" pitchFamily="2" charset="-122"/>
              </a:rPr>
              <a:t>得到的</a:t>
            </a:r>
            <a:r>
              <a:rPr lang="en-US" altLang="zh-CN" sz="2800" b="1"/>
              <a:t>G’</a:t>
            </a:r>
            <a:r>
              <a:rPr lang="zh-CN" altLang="en-US" sz="2800" b="1">
                <a:latin typeface="宋体" panose="02010600030101010101" pitchFamily="2" charset="-122"/>
              </a:rPr>
              <a:t>称为</a:t>
            </a:r>
            <a:r>
              <a:rPr lang="zh-CN" altLang="en-US" sz="2800" b="1">
                <a:solidFill>
                  <a:schemeClr val="folHlink"/>
                </a:solidFill>
                <a:latin typeface="宋体" panose="02010600030101010101" pitchFamily="2" charset="-122"/>
              </a:rPr>
              <a:t>广度优先生成树</a:t>
            </a:r>
            <a:r>
              <a:rPr lang="zh-CN" altLang="en-US" sz="2800" b="1">
                <a:latin typeface="宋体" panose="02010600030101010101" pitchFamily="2" charset="-122"/>
              </a:rPr>
              <a:t>。</a:t>
            </a:r>
          </a:p>
        </p:txBody>
      </p:sp>
    </p:spTree>
    <p:extLst>
      <p:ext uri="{BB962C8B-B14F-4D97-AF65-F5344CB8AC3E}">
        <p14:creationId xmlns:p14="http://schemas.microsoft.com/office/powerpoint/2010/main" val="3920698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1090" name="Rectangle 2">
            <a:extLst>
              <a:ext uri="{FF2B5EF4-FFF2-40B4-BE49-F238E27FC236}">
                <a16:creationId xmlns:a16="http://schemas.microsoft.com/office/drawing/2014/main" id="{0D7B1A10-E7CE-2848-B1D6-81ED1BDC2A84}"/>
              </a:ext>
            </a:extLst>
          </p:cNvPr>
          <p:cNvSpPr>
            <a:spLocks noGrp="1" noChangeArrowheads="1"/>
          </p:cNvSpPr>
          <p:nvPr>
            <p:ph type="body" idx="1"/>
          </p:nvPr>
        </p:nvSpPr>
        <p:spPr>
          <a:xfrm>
            <a:off x="1676401" y="304801"/>
            <a:ext cx="8812213" cy="4779963"/>
          </a:xfrm>
        </p:spPr>
        <p:txBody>
          <a:bodyPr/>
          <a:lstStyle/>
          <a:p>
            <a:pPr marL="0" indent="0">
              <a:lnSpc>
                <a:spcPct val="110000"/>
              </a:lnSpc>
              <a:buClrTx/>
              <a:buSzTx/>
              <a:buNone/>
            </a:pPr>
            <a:r>
              <a:rPr lang="zh-CN" altLang="en-US" b="1"/>
              <a:t>     </a:t>
            </a:r>
            <a:r>
              <a:rPr lang="zh-CN" altLang="en-US" sz="2800" b="1">
                <a:latin typeface="宋体" panose="02010600030101010101" pitchFamily="2" charset="-122"/>
              </a:rPr>
              <a:t>⑵</a:t>
            </a:r>
            <a:r>
              <a:rPr lang="zh-CN" altLang="en-US" sz="2800" b="1"/>
              <a:t>  </a:t>
            </a:r>
            <a:r>
              <a:rPr lang="zh-CN" altLang="en-US" sz="2800" b="1">
                <a:latin typeface="宋体" panose="02010600030101010101" pitchFamily="2" charset="-122"/>
              </a:rPr>
              <a:t>若</a:t>
            </a:r>
            <a:r>
              <a:rPr lang="en-US" altLang="zh-CN" sz="2800" b="1"/>
              <a:t>G=(V,E)</a:t>
            </a:r>
            <a:r>
              <a:rPr lang="zh-CN" altLang="en-US" sz="2800" b="1"/>
              <a:t>是无向非连通图</a:t>
            </a:r>
            <a:r>
              <a:rPr lang="zh-CN" altLang="en-US" sz="2800" b="1">
                <a:latin typeface="宋体" panose="02010600030101010101" pitchFamily="2" charset="-122"/>
              </a:rPr>
              <a:t>，</a:t>
            </a:r>
            <a:r>
              <a:rPr lang="zh-CN" altLang="en-US" sz="2800" b="1"/>
              <a:t>对图进行遍历时得到若干个连通分量的顶点集</a:t>
            </a:r>
            <a:r>
              <a:rPr lang="zh-CN" altLang="en-US" sz="2800" b="1">
                <a:latin typeface="宋体" panose="02010600030101010101" pitchFamily="2" charset="-122"/>
              </a:rPr>
              <a:t>：</a:t>
            </a:r>
            <a:r>
              <a:rPr lang="en-US" altLang="zh-CN" sz="2800" b="1"/>
              <a:t>V</a:t>
            </a:r>
            <a:r>
              <a:rPr lang="en-US" altLang="zh-CN" sz="2800" b="1" baseline="-18000"/>
              <a:t>1</a:t>
            </a:r>
            <a:r>
              <a:rPr lang="en-US" altLang="zh-CN" sz="2800" b="1"/>
              <a:t>(G) ,V</a:t>
            </a:r>
            <a:r>
              <a:rPr lang="en-US" altLang="zh-CN" sz="2800" b="1" baseline="-18000"/>
              <a:t>2</a:t>
            </a:r>
            <a:r>
              <a:rPr lang="en-US" altLang="zh-CN" sz="2800" b="1"/>
              <a:t>(G) ,</a:t>
            </a:r>
            <a:r>
              <a:rPr lang="en-US" altLang="zh-CN" sz="2800" b="1">
                <a:cs typeface="Times New Roman" panose="02020603050405020304" pitchFamily="18" charset="0"/>
              </a:rPr>
              <a:t>…</a:t>
            </a:r>
            <a:r>
              <a:rPr lang="en-US" altLang="zh-CN" sz="2800" b="1"/>
              <a:t>,V</a:t>
            </a:r>
            <a:r>
              <a:rPr lang="en-US" altLang="zh-CN" sz="2800" b="1" baseline="-18000"/>
              <a:t>n</a:t>
            </a:r>
            <a:r>
              <a:rPr lang="en-US" altLang="zh-CN" sz="2800" b="1"/>
              <a:t>(G)</a:t>
            </a:r>
            <a:r>
              <a:rPr lang="zh-CN" altLang="en-US" sz="2800" b="1"/>
              <a:t>和相应所经过的边集</a:t>
            </a:r>
            <a:r>
              <a:rPr lang="zh-CN" altLang="en-US" sz="2800" b="1">
                <a:latin typeface="宋体" panose="02010600030101010101" pitchFamily="2" charset="-122"/>
              </a:rPr>
              <a:t>：</a:t>
            </a:r>
            <a:r>
              <a:rPr lang="en-US" altLang="zh-CN" sz="2800" b="1">
                <a:latin typeface="宋体" panose="02010600030101010101" pitchFamily="2" charset="-122"/>
              </a:rPr>
              <a:t>T</a:t>
            </a:r>
            <a:r>
              <a:rPr lang="en-US" altLang="zh-CN" sz="2800" b="1" baseline="-18000"/>
              <a:t>1</a:t>
            </a:r>
            <a:r>
              <a:rPr lang="en-US" altLang="zh-CN" sz="2800" b="1"/>
              <a:t>(G) ,T</a:t>
            </a:r>
            <a:r>
              <a:rPr lang="en-US" altLang="zh-CN" sz="2800" b="1" baseline="-18000"/>
              <a:t>2</a:t>
            </a:r>
            <a:r>
              <a:rPr lang="en-US" altLang="zh-CN" sz="2800" b="1"/>
              <a:t>(G) , </a:t>
            </a:r>
            <a:r>
              <a:rPr lang="en-US" altLang="zh-CN" sz="2800" b="1">
                <a:cs typeface="Times New Roman" panose="02020603050405020304" pitchFamily="18" charset="0"/>
              </a:rPr>
              <a:t>…</a:t>
            </a:r>
            <a:r>
              <a:rPr lang="en-US" altLang="zh-CN" sz="2800" b="1"/>
              <a:t>,T</a:t>
            </a:r>
            <a:r>
              <a:rPr lang="en-US" altLang="zh-CN" sz="2800" b="1" baseline="-18000"/>
              <a:t>n</a:t>
            </a:r>
            <a:r>
              <a:rPr lang="en-US" altLang="zh-CN" sz="2800" b="1"/>
              <a:t>(G) </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则对应的顶点集和边集的二元组：</a:t>
            </a:r>
            <a:r>
              <a:rPr lang="en-US" altLang="zh-CN" sz="2800" b="1"/>
              <a:t>G</a:t>
            </a:r>
            <a:r>
              <a:rPr lang="en-US" altLang="zh-CN" sz="2800" b="1" baseline="-18000"/>
              <a:t>i</a:t>
            </a:r>
            <a:r>
              <a:rPr lang="en-US" altLang="zh-CN" sz="2800" b="1"/>
              <a:t>=(V</a:t>
            </a:r>
            <a:r>
              <a:rPr lang="en-US" altLang="zh-CN" sz="2800" b="1" baseline="-18000"/>
              <a:t>i</a:t>
            </a:r>
            <a:r>
              <a:rPr lang="en-US" altLang="zh-CN" sz="2800" b="1"/>
              <a:t>(G),T</a:t>
            </a:r>
            <a:r>
              <a:rPr lang="en-US" altLang="zh-CN" sz="2800" b="1" baseline="-18000"/>
              <a:t>i</a:t>
            </a:r>
            <a:r>
              <a:rPr lang="en-US" altLang="zh-CN" sz="2800" b="1"/>
              <a:t>(G))</a:t>
            </a:r>
          </a:p>
          <a:p>
            <a:pPr marL="0" indent="0">
              <a:lnSpc>
                <a:spcPct val="110000"/>
              </a:lnSpc>
              <a:buNone/>
            </a:pPr>
            <a:r>
              <a:rPr lang="en-US" altLang="zh-CN" sz="2800" b="1"/>
              <a:t>(1</a:t>
            </a:r>
            <a:r>
              <a:rPr lang="en-US" altLang="zh-CN" sz="2800" b="1">
                <a:ea typeface="Arial Unicode MS" panose="020B0604020202020204" pitchFamily="34" charset="-128"/>
                <a:cs typeface="Arial Unicode MS" panose="020B0604020202020204" pitchFamily="34" charset="-128"/>
              </a:rPr>
              <a:t>≦</a:t>
            </a:r>
            <a:r>
              <a:rPr lang="en-US" altLang="zh-CN" sz="2800" b="1"/>
              <a:t>i</a:t>
            </a:r>
            <a:r>
              <a:rPr lang="en-US" altLang="zh-CN" sz="2800" b="1">
                <a:ea typeface="Arial Unicode MS" panose="020B0604020202020204" pitchFamily="34" charset="-128"/>
                <a:cs typeface="Arial Unicode MS" panose="020B0604020202020204" pitchFamily="34" charset="-128"/>
              </a:rPr>
              <a:t>≦</a:t>
            </a:r>
            <a:r>
              <a:rPr lang="en-US" altLang="zh-CN" sz="2800" b="1"/>
              <a:t>n)</a:t>
            </a:r>
            <a:r>
              <a:rPr lang="zh-CN" altLang="en-US" sz="2800" b="1">
                <a:solidFill>
                  <a:schemeClr val="folHlink"/>
                </a:solidFill>
              </a:rPr>
              <a:t>是对应分量的生成树</a:t>
            </a:r>
            <a:r>
              <a:rPr lang="zh-CN" altLang="en-US" sz="2800" b="1">
                <a:latin typeface="宋体" panose="02010600030101010101" pitchFamily="2" charset="-122"/>
              </a:rPr>
              <a:t>，</a:t>
            </a:r>
            <a:r>
              <a:rPr lang="zh-CN" altLang="en-US" sz="2800" b="1">
                <a:solidFill>
                  <a:schemeClr val="folHlink"/>
                </a:solidFill>
                <a:latin typeface="宋体" panose="02010600030101010101" pitchFamily="2" charset="-122"/>
              </a:rPr>
              <a:t>所有这些</a:t>
            </a:r>
            <a:r>
              <a:rPr lang="zh-CN" altLang="en-US" sz="2800" b="1">
                <a:solidFill>
                  <a:schemeClr val="folHlink"/>
                </a:solidFill>
              </a:rPr>
              <a:t>生成树构成了原来非连通图的生成森林</a:t>
            </a:r>
            <a:r>
              <a:rPr lang="zh-CN" altLang="en-US" sz="2800" b="1">
                <a:latin typeface="宋体" panose="02010600030101010101" pitchFamily="2" charset="-122"/>
              </a:rPr>
              <a:t>。</a:t>
            </a:r>
          </a:p>
          <a:p>
            <a:pPr marL="0" indent="0">
              <a:lnSpc>
                <a:spcPct val="110000"/>
              </a:lnSpc>
              <a:buNone/>
            </a:pPr>
            <a:r>
              <a:rPr lang="zh-CN" altLang="en-US" b="1">
                <a:solidFill>
                  <a:schemeClr val="folHlink"/>
                </a:solidFill>
                <a:latin typeface="宋体" panose="02010600030101010101" pitchFamily="2" charset="-122"/>
              </a:rPr>
              <a:t>说明</a:t>
            </a:r>
            <a:r>
              <a:rPr lang="zh-CN" altLang="en-US" b="1">
                <a:latin typeface="宋体" panose="02010600030101010101" pitchFamily="2" charset="-122"/>
              </a:rPr>
              <a:t>：</a:t>
            </a:r>
            <a:r>
              <a:rPr lang="zh-CN" altLang="en-US" sz="2800" b="1">
                <a:latin typeface="宋体" panose="02010600030101010101" pitchFamily="2" charset="-122"/>
              </a:rPr>
              <a:t>当给定无向图要求画出其对应的生成树或生成森林时，</a:t>
            </a:r>
            <a:r>
              <a:rPr lang="zh-CN" altLang="en-US" sz="2800" b="1">
                <a:solidFill>
                  <a:schemeClr val="folHlink"/>
                </a:solidFill>
                <a:latin typeface="宋体" panose="02010600030101010101" pitchFamily="2" charset="-122"/>
              </a:rPr>
              <a:t>必须先给出相应的邻接表，然后才能根据邻接表画出其对应的生成树或生成森林</a:t>
            </a:r>
            <a:r>
              <a:rPr lang="zh-CN" altLang="en-US" sz="2800" b="1">
                <a:latin typeface="宋体" panose="02010600030101010101" pitchFamily="2" charset="-122"/>
              </a:rPr>
              <a:t>。</a:t>
            </a:r>
          </a:p>
        </p:txBody>
      </p:sp>
    </p:spTree>
    <p:extLst>
      <p:ext uri="{BB962C8B-B14F-4D97-AF65-F5344CB8AC3E}">
        <p14:creationId xmlns:p14="http://schemas.microsoft.com/office/powerpoint/2010/main" val="14046826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2114" name="Rectangle 2">
            <a:extLst>
              <a:ext uri="{FF2B5EF4-FFF2-40B4-BE49-F238E27FC236}">
                <a16:creationId xmlns:a16="http://schemas.microsoft.com/office/drawing/2014/main" id="{345CDB08-D045-D343-AB3A-00A78676A9A5}"/>
              </a:ext>
            </a:extLst>
          </p:cNvPr>
          <p:cNvSpPr>
            <a:spLocks noChangeArrowheads="1"/>
          </p:cNvSpPr>
          <p:nvPr/>
        </p:nvSpPr>
        <p:spPr bwMode="auto">
          <a:xfrm>
            <a:off x="1676400" y="296863"/>
            <a:ext cx="8839200" cy="493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1623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91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20000"/>
              </a:spcAft>
              <a:buClr>
                <a:srgbClr val="3366FF"/>
              </a:buClr>
              <a:buSzPct val="80000"/>
            </a:pPr>
            <a:r>
              <a:rPr lang="en-US" altLang="zh-CN" sz="4000" b="1">
                <a:solidFill>
                  <a:srgbClr val="FFFF00"/>
                </a:solidFill>
              </a:rPr>
              <a:t>2  </a:t>
            </a:r>
            <a:r>
              <a:rPr lang="zh-CN" altLang="en-US" sz="4000" b="1">
                <a:solidFill>
                  <a:srgbClr val="FFFF00"/>
                </a:solidFill>
                <a:ea typeface="楷体_GB2312" pitchFamily="49" charset="-122"/>
              </a:rPr>
              <a:t>图的生成树和生成森林算法</a:t>
            </a:r>
            <a:r>
              <a:rPr lang="zh-CN" altLang="en-US" sz="2800">
                <a:solidFill>
                  <a:srgbClr val="FFFFFF"/>
                </a:solidFill>
              </a:rPr>
              <a:t>       </a:t>
            </a:r>
          </a:p>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rPr>
              <a:t>对图的深度优先搜索遍历</a:t>
            </a:r>
            <a:r>
              <a:rPr lang="en-US" altLang="zh-CN" sz="2800" b="1">
                <a:solidFill>
                  <a:srgbClr val="FFFFFF"/>
                </a:solidFill>
              </a:rPr>
              <a:t>DFS(</a:t>
            </a:r>
            <a:r>
              <a:rPr lang="zh-CN" altLang="en-US" sz="2800" b="1">
                <a:solidFill>
                  <a:srgbClr val="FFFFFF"/>
                </a:solidFill>
              </a:rPr>
              <a:t>或</a:t>
            </a:r>
            <a:r>
              <a:rPr lang="en-US" altLang="zh-CN" sz="2800" b="1">
                <a:solidFill>
                  <a:srgbClr val="FFFFFF"/>
                </a:solidFill>
              </a:rPr>
              <a:t>BFS)</a:t>
            </a:r>
            <a:r>
              <a:rPr lang="zh-CN" altLang="en-US" sz="2800" b="1">
                <a:solidFill>
                  <a:srgbClr val="FFFFFF"/>
                </a:solidFill>
              </a:rPr>
              <a:t>算法稍作修改</a:t>
            </a:r>
            <a:r>
              <a:rPr lang="zh-CN" altLang="en-US" sz="2800" b="1">
                <a:solidFill>
                  <a:srgbClr val="FFFFFF"/>
                </a:solidFill>
                <a:latin typeface="宋体" panose="02010600030101010101" pitchFamily="2" charset="-122"/>
              </a:rPr>
              <a:t>，</a:t>
            </a:r>
            <a:r>
              <a:rPr lang="zh-CN" altLang="en-US" sz="2800" b="1">
                <a:solidFill>
                  <a:srgbClr val="FFFFFF"/>
                </a:solidFill>
              </a:rPr>
              <a:t>就可得到构造图的</a:t>
            </a:r>
            <a:r>
              <a:rPr lang="en-US" altLang="zh-CN" sz="2800" b="1">
                <a:solidFill>
                  <a:srgbClr val="FFFFFF"/>
                </a:solidFill>
              </a:rPr>
              <a:t>DFS</a:t>
            </a:r>
            <a:r>
              <a:rPr lang="zh-CN" altLang="en-US" sz="2800" b="1">
                <a:solidFill>
                  <a:srgbClr val="FFFFFF"/>
                </a:solidFill>
              </a:rPr>
              <a:t>生成树算法</a:t>
            </a:r>
            <a:r>
              <a:rPr lang="zh-CN" altLang="en-US" sz="2800" b="1">
                <a:solidFill>
                  <a:srgbClr val="FFFFFF"/>
                </a:solidFill>
                <a:latin typeface="宋体" panose="02010600030101010101" pitchFamily="2" charset="-122"/>
              </a:rPr>
              <a:t>。</a:t>
            </a:r>
            <a:r>
              <a:rPr lang="zh-CN" altLang="en-US" sz="2800" b="1">
                <a:solidFill>
                  <a:srgbClr val="FFFFFF"/>
                </a:solidFill>
              </a:rPr>
              <a:t> </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在算法中，树的存储结构采用孩子</a:t>
            </a:r>
            <a:r>
              <a:rPr lang="en-US" altLang="zh-CN" sz="2800" b="1">
                <a:solidFill>
                  <a:srgbClr val="FFFFFF"/>
                </a:solidFill>
              </a:rPr>
              <a:t>—</a:t>
            </a:r>
            <a:r>
              <a:rPr lang="zh-CN" altLang="en-US" sz="2800" b="1">
                <a:solidFill>
                  <a:srgbClr val="FFFFFF"/>
                </a:solidFill>
                <a:latin typeface="宋体" panose="02010600030101010101" pitchFamily="2" charset="-122"/>
              </a:rPr>
              <a:t>兄弟表示法。首先建立从某个顶点</a:t>
            </a:r>
            <a:r>
              <a:rPr lang="en-US" altLang="zh-CN" sz="2800" b="1">
                <a:solidFill>
                  <a:srgbClr val="FFFFFF"/>
                </a:solidFill>
              </a:rPr>
              <a:t>V</a:t>
            </a:r>
            <a:r>
              <a:rPr lang="zh-CN" altLang="en-US" sz="2800" b="1">
                <a:solidFill>
                  <a:srgbClr val="FFFFFF"/>
                </a:solidFill>
              </a:rPr>
              <a:t>出发</a:t>
            </a:r>
            <a:r>
              <a:rPr lang="zh-CN" altLang="en-US" sz="2800" b="1">
                <a:solidFill>
                  <a:srgbClr val="FFFFFF"/>
                </a:solidFill>
                <a:latin typeface="宋体" panose="02010600030101010101" pitchFamily="2" charset="-122"/>
              </a:rPr>
              <a:t>，建立一个树结点，然后再分别以</a:t>
            </a:r>
            <a:r>
              <a:rPr lang="en-US" altLang="zh-CN" sz="2800" b="1">
                <a:solidFill>
                  <a:srgbClr val="FFFFFF"/>
                </a:solidFill>
              </a:rPr>
              <a:t>V</a:t>
            </a:r>
            <a:r>
              <a:rPr lang="zh-CN" altLang="en-US" sz="2800" b="1">
                <a:solidFill>
                  <a:srgbClr val="FFFFFF"/>
                </a:solidFill>
                <a:latin typeface="宋体" panose="02010600030101010101" pitchFamily="2" charset="-122"/>
              </a:rPr>
              <a:t>的邻接点为起始点，建立相应的子生成树，并将其作为</a:t>
            </a:r>
            <a:r>
              <a:rPr lang="en-US" altLang="zh-CN" sz="2800" b="1">
                <a:solidFill>
                  <a:srgbClr val="FFFFFF"/>
                </a:solidFill>
              </a:rPr>
              <a:t>V </a:t>
            </a:r>
            <a:r>
              <a:rPr lang="zh-CN" altLang="en-US" sz="2800" b="1">
                <a:solidFill>
                  <a:srgbClr val="FFFFFF"/>
                </a:solidFill>
              </a:rPr>
              <a:t>结点的子树链接到</a:t>
            </a:r>
            <a:r>
              <a:rPr lang="en-US" altLang="zh-CN" sz="2800" b="1">
                <a:solidFill>
                  <a:srgbClr val="FFFFFF"/>
                </a:solidFill>
              </a:rPr>
              <a:t>V</a:t>
            </a:r>
            <a:r>
              <a:rPr lang="zh-CN" altLang="en-US" sz="2800" b="1">
                <a:solidFill>
                  <a:srgbClr val="FFFFFF"/>
                </a:solidFill>
              </a:rPr>
              <a:t>结点上</a:t>
            </a:r>
            <a:r>
              <a:rPr lang="zh-CN" altLang="en-US" sz="2800" b="1">
                <a:solidFill>
                  <a:srgbClr val="FFFFFF"/>
                </a:solidFill>
                <a:latin typeface="宋体" panose="02010600030101010101" pitchFamily="2" charset="-122"/>
              </a:rPr>
              <a:t>。显然，算法是一个递归算法。</a:t>
            </a:r>
          </a:p>
          <a:p>
            <a:pPr eaLnBrk="1" fontAlgn="base" hangingPunct="1">
              <a:lnSpc>
                <a:spcPct val="110000"/>
              </a:lnSpc>
              <a:spcBef>
                <a:spcPct val="20000"/>
              </a:spcBef>
              <a:spcAft>
                <a:spcPct val="0"/>
              </a:spcAft>
              <a:buClr>
                <a:srgbClr val="3366FF"/>
              </a:buClr>
              <a:buSzPct val="80000"/>
            </a:pPr>
            <a:r>
              <a:rPr lang="zh-CN" altLang="en-US" sz="3200" b="1">
                <a:solidFill>
                  <a:srgbClr val="FFFF00"/>
                </a:solidFill>
              </a:rPr>
              <a:t>算法实现</a:t>
            </a:r>
            <a:r>
              <a:rPr lang="zh-CN" altLang="en-US" sz="3200" b="1">
                <a:solidFill>
                  <a:srgbClr val="FFFFFF"/>
                </a:solidFill>
              </a:rPr>
              <a:t>：</a:t>
            </a:r>
          </a:p>
        </p:txBody>
      </p:sp>
    </p:spTree>
    <p:extLst>
      <p:ext uri="{BB962C8B-B14F-4D97-AF65-F5344CB8AC3E}">
        <p14:creationId xmlns:p14="http://schemas.microsoft.com/office/powerpoint/2010/main" val="20336169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92B65788-AECF-164D-A0FA-71F35EC28CB3}"/>
              </a:ext>
            </a:extLst>
          </p:cNvPr>
          <p:cNvSpPr>
            <a:spLocks noChangeArrowheads="1"/>
          </p:cNvSpPr>
          <p:nvPr/>
        </p:nvSpPr>
        <p:spPr bwMode="auto">
          <a:xfrm>
            <a:off x="1676400" y="152400"/>
            <a:ext cx="8839200" cy="630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16275"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734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306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878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450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en-US" altLang="zh-CN" sz="3200" b="1">
                <a:solidFill>
                  <a:srgbClr val="FFFF00"/>
                </a:solidFill>
              </a:rPr>
              <a:t>(1) DFStree</a:t>
            </a:r>
            <a:r>
              <a:rPr lang="zh-CN" altLang="en-US" sz="3200" b="1">
                <a:solidFill>
                  <a:srgbClr val="FFFF00"/>
                </a:solidFill>
              </a:rPr>
              <a:t>算法</a:t>
            </a:r>
          </a:p>
          <a:p>
            <a:pPr eaLnBrk="1" fontAlgn="base" hangingPunct="1">
              <a:lnSpc>
                <a:spcPct val="110000"/>
              </a:lnSpc>
              <a:spcBef>
                <a:spcPct val="10000"/>
              </a:spcBef>
              <a:spcAft>
                <a:spcPct val="0"/>
              </a:spcAft>
            </a:pPr>
            <a:r>
              <a:rPr lang="en-US" altLang="zh-CN" sz="2800" b="1">
                <a:solidFill>
                  <a:srgbClr val="FFFFFF"/>
                </a:solidFill>
              </a:rPr>
              <a:t>typedef  struct  CSNode</a:t>
            </a:r>
          </a:p>
          <a:p>
            <a:pPr lvl="1" eaLnBrk="1" fontAlgn="base" hangingPunct="1">
              <a:lnSpc>
                <a:spcPct val="110000"/>
              </a:lnSpc>
              <a:spcBef>
                <a:spcPct val="10000"/>
              </a:spcBef>
              <a:spcAft>
                <a:spcPct val="0"/>
              </a:spcAft>
            </a:pPr>
            <a:r>
              <a:rPr lang="en-US" altLang="zh-CN" sz="2800" b="1">
                <a:solidFill>
                  <a:srgbClr val="FFFFFF"/>
                </a:solidFill>
              </a:rPr>
              <a:t>{  ElemType  data ;</a:t>
            </a:r>
          </a:p>
          <a:p>
            <a:pPr lvl="2" eaLnBrk="1" fontAlgn="base" hangingPunct="1">
              <a:lnSpc>
                <a:spcPct val="110000"/>
              </a:lnSpc>
              <a:spcBef>
                <a:spcPct val="10000"/>
              </a:spcBef>
              <a:spcAft>
                <a:spcPct val="0"/>
              </a:spcAft>
            </a:pPr>
            <a:r>
              <a:rPr lang="en-US" altLang="zh-CN" sz="2800" b="1">
                <a:solidFill>
                  <a:srgbClr val="FFFFFF"/>
                </a:solidFill>
              </a:rPr>
              <a:t>struct  CSNode *firstchild , *nextsibling ;</a:t>
            </a:r>
          </a:p>
          <a:p>
            <a:pPr lvl="1" eaLnBrk="1" fontAlgn="base" hangingPunct="1">
              <a:lnSpc>
                <a:spcPct val="110000"/>
              </a:lnSpc>
              <a:spcBef>
                <a:spcPct val="10000"/>
              </a:spcBef>
              <a:spcAft>
                <a:spcPct val="0"/>
              </a:spcAft>
            </a:pPr>
            <a:r>
              <a:rPr lang="en-US" altLang="zh-CN" sz="2800" b="1">
                <a:solidFill>
                  <a:srgbClr val="FFFFFF"/>
                </a:solidFill>
              </a:rPr>
              <a:t>}CSNode ;</a:t>
            </a:r>
          </a:p>
          <a:p>
            <a:pPr eaLnBrk="1" fontAlgn="base" hangingPunct="1">
              <a:lnSpc>
                <a:spcPct val="110000"/>
              </a:lnSpc>
              <a:spcBef>
                <a:spcPct val="10000"/>
              </a:spcBef>
              <a:spcAft>
                <a:spcPct val="0"/>
              </a:spcAft>
            </a:pPr>
            <a:r>
              <a:rPr lang="en-US" altLang="zh-CN" sz="2800" b="1">
                <a:solidFill>
                  <a:srgbClr val="FFFFFF"/>
                </a:solidFill>
              </a:rPr>
              <a:t>CSNode  *DFStree(ALGraph *G , int v)</a:t>
            </a:r>
          </a:p>
          <a:p>
            <a:pPr lvl="1" eaLnBrk="1" fontAlgn="base" hangingPunct="1">
              <a:lnSpc>
                <a:spcPct val="110000"/>
              </a:lnSpc>
              <a:spcBef>
                <a:spcPct val="10000"/>
              </a:spcBef>
              <a:spcAft>
                <a:spcPct val="0"/>
              </a:spcAft>
            </a:pPr>
            <a:r>
              <a:rPr lang="en-US" altLang="zh-CN" sz="2800" b="1">
                <a:solidFill>
                  <a:srgbClr val="FFFFFF"/>
                </a:solidFill>
              </a:rPr>
              <a:t>{  CSNode  *T , *ptr , *q ;</a:t>
            </a:r>
          </a:p>
          <a:p>
            <a:pPr lvl="2" eaLnBrk="1" fontAlgn="base" hangingPunct="1">
              <a:lnSpc>
                <a:spcPct val="110000"/>
              </a:lnSpc>
              <a:spcBef>
                <a:spcPct val="10000"/>
              </a:spcBef>
              <a:spcAft>
                <a:spcPct val="0"/>
              </a:spcAft>
            </a:pPr>
            <a:r>
              <a:rPr lang="en-US" altLang="zh-CN" sz="2800" b="1">
                <a:solidFill>
                  <a:srgbClr val="FFFFFF"/>
                </a:solidFill>
              </a:rPr>
              <a:t>LinkNode  *p ;  int w ;</a:t>
            </a:r>
          </a:p>
          <a:p>
            <a:pPr lvl="2" eaLnBrk="1" fontAlgn="base" hangingPunct="1">
              <a:lnSpc>
                <a:spcPct val="110000"/>
              </a:lnSpc>
              <a:spcBef>
                <a:spcPct val="10000"/>
              </a:spcBef>
              <a:spcAft>
                <a:spcPct val="0"/>
              </a:spcAft>
            </a:pPr>
            <a:r>
              <a:rPr lang="en-US" altLang="zh-CN" sz="2800" b="1">
                <a:solidFill>
                  <a:srgbClr val="FFFFFF"/>
                </a:solidFill>
              </a:rPr>
              <a:t>Visited[v]=TRUE ; </a:t>
            </a:r>
          </a:p>
          <a:p>
            <a:pPr lvl="2" eaLnBrk="1" fontAlgn="base" hangingPunct="1">
              <a:lnSpc>
                <a:spcPct val="110000"/>
              </a:lnSpc>
              <a:spcBef>
                <a:spcPct val="10000"/>
              </a:spcBef>
              <a:spcAft>
                <a:spcPct val="0"/>
              </a:spcAft>
            </a:pPr>
            <a:r>
              <a:rPr lang="en-US" altLang="zh-CN" sz="2800" b="1">
                <a:solidFill>
                  <a:srgbClr val="FFFFFF"/>
                </a:solidFill>
              </a:rPr>
              <a:t>T=(CSNode *)malloc(sizeof(CSNode)) ;</a:t>
            </a:r>
          </a:p>
          <a:p>
            <a:pPr lvl="2" eaLnBrk="1" fontAlgn="base" hangingPunct="1">
              <a:lnSpc>
                <a:spcPct val="110000"/>
              </a:lnSpc>
              <a:spcBef>
                <a:spcPct val="10000"/>
              </a:spcBef>
              <a:spcAft>
                <a:spcPct val="0"/>
              </a:spcAft>
            </a:pPr>
            <a:r>
              <a:rPr lang="en-US" altLang="zh-CN" sz="2800" b="1">
                <a:solidFill>
                  <a:srgbClr val="FFFFFF"/>
                </a:solidFill>
              </a:rPr>
              <a:t>T-&gt;data=G-&gt;AdjList[v].data ;</a:t>
            </a:r>
          </a:p>
          <a:p>
            <a:pPr lvl="2" eaLnBrk="1" fontAlgn="base" hangingPunct="1">
              <a:lnSpc>
                <a:spcPct val="110000"/>
              </a:lnSpc>
              <a:spcBef>
                <a:spcPct val="10000"/>
              </a:spcBef>
              <a:spcAft>
                <a:spcPct val="0"/>
              </a:spcAft>
            </a:pPr>
            <a:r>
              <a:rPr lang="en-US" altLang="zh-CN" sz="2800" b="1">
                <a:solidFill>
                  <a:srgbClr val="FFFFFF"/>
                </a:solidFill>
              </a:rPr>
              <a:t>T-&gt;firstchild=T-&gt;nextsibling=NULL ;</a:t>
            </a:r>
            <a:r>
              <a:rPr lang="en-US" altLang="zh-CN" b="1">
                <a:solidFill>
                  <a:srgbClr val="FFFFFF"/>
                </a:solidFill>
              </a:rPr>
              <a:t> //   </a:t>
            </a:r>
            <a:r>
              <a:rPr lang="zh-CN" altLang="en-US" b="1">
                <a:solidFill>
                  <a:srgbClr val="FFFFFF"/>
                </a:solidFill>
              </a:rPr>
              <a:t>建立根结点</a:t>
            </a:r>
            <a:endParaRPr lang="zh-CN" altLang="en-US" sz="2800" b="1">
              <a:solidFill>
                <a:srgbClr val="FFFFFF"/>
              </a:solidFill>
            </a:endParaRPr>
          </a:p>
        </p:txBody>
      </p:sp>
    </p:spTree>
    <p:extLst>
      <p:ext uri="{BB962C8B-B14F-4D97-AF65-F5344CB8AC3E}">
        <p14:creationId xmlns:p14="http://schemas.microsoft.com/office/powerpoint/2010/main" val="12198156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BC6FCEE2-D2B3-4344-8C39-0F71C843E4C1}"/>
              </a:ext>
            </a:extLst>
          </p:cNvPr>
          <p:cNvSpPr>
            <a:spLocks noChangeArrowheads="1"/>
          </p:cNvSpPr>
          <p:nvPr/>
        </p:nvSpPr>
        <p:spPr bwMode="auto">
          <a:xfrm>
            <a:off x="1676400" y="152400"/>
            <a:ext cx="8839200" cy="630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10000"/>
              </a:spcBef>
              <a:spcAft>
                <a:spcPct val="0"/>
              </a:spcAft>
            </a:pPr>
            <a:r>
              <a:rPr lang="en-US" altLang="zh-CN" sz="2800" b="1">
                <a:solidFill>
                  <a:srgbClr val="FFFFFF"/>
                </a:solidFill>
              </a:rPr>
              <a:t>q=NULL ; p=G-&gt;AdjList[v].firstarc ;</a:t>
            </a:r>
          </a:p>
          <a:p>
            <a:pPr lvl="2" eaLnBrk="1" fontAlgn="base" hangingPunct="1">
              <a:lnSpc>
                <a:spcPct val="110000"/>
              </a:lnSpc>
              <a:spcBef>
                <a:spcPct val="10000"/>
              </a:spcBef>
              <a:spcAft>
                <a:spcPct val="0"/>
              </a:spcAft>
            </a:pPr>
            <a:r>
              <a:rPr lang="en-US" altLang="zh-CN" sz="2800" b="1">
                <a:solidFill>
                  <a:srgbClr val="FFFFFF"/>
                </a:solidFill>
              </a:rPr>
              <a:t>while (p!=NULL)</a:t>
            </a:r>
          </a:p>
          <a:p>
            <a:pPr lvl="3" eaLnBrk="1" fontAlgn="base" hangingPunct="1">
              <a:lnSpc>
                <a:spcPct val="110000"/>
              </a:lnSpc>
              <a:spcBef>
                <a:spcPct val="10000"/>
              </a:spcBef>
              <a:spcAft>
                <a:spcPct val="0"/>
              </a:spcAft>
            </a:pPr>
            <a:r>
              <a:rPr lang="en-US" altLang="zh-CN" sz="2800" b="1">
                <a:solidFill>
                  <a:srgbClr val="FFFFFF"/>
                </a:solidFill>
              </a:rPr>
              <a:t>{  w=p-&gt;adjvex ;</a:t>
            </a:r>
          </a:p>
          <a:p>
            <a:pPr lvl="4" eaLnBrk="1" fontAlgn="base" hangingPunct="1">
              <a:lnSpc>
                <a:spcPct val="110000"/>
              </a:lnSpc>
              <a:spcBef>
                <a:spcPct val="10000"/>
              </a:spcBef>
              <a:spcAft>
                <a:spcPct val="0"/>
              </a:spcAft>
            </a:pPr>
            <a:r>
              <a:rPr lang="en-US" altLang="zh-CN" sz="2800" b="1">
                <a:solidFill>
                  <a:srgbClr val="FFFFFF"/>
                </a:solidFill>
              </a:rPr>
              <a:t>if  (!Visited[w])</a:t>
            </a:r>
          </a:p>
          <a:p>
            <a:pPr lvl="4" eaLnBrk="1" fontAlgn="base" hangingPunct="1">
              <a:lnSpc>
                <a:spcPct val="110000"/>
              </a:lnSpc>
              <a:spcBef>
                <a:spcPct val="10000"/>
              </a:spcBef>
              <a:spcAft>
                <a:spcPct val="0"/>
              </a:spcAft>
            </a:pPr>
            <a:r>
              <a:rPr lang="en-US" altLang="zh-CN" sz="2800" b="1">
                <a:solidFill>
                  <a:srgbClr val="FFFFFF"/>
                </a:solidFill>
              </a:rPr>
              <a:t>    {  ptr=DFStree(G,w) ;       </a:t>
            </a:r>
            <a:r>
              <a:rPr lang="en-US" altLang="zh-CN" b="1">
                <a:solidFill>
                  <a:srgbClr val="FFFFFF"/>
                </a:solidFill>
              </a:rPr>
              <a:t>/*  </a:t>
            </a:r>
            <a:r>
              <a:rPr lang="zh-CN" altLang="en-US" b="1">
                <a:solidFill>
                  <a:srgbClr val="FFFFFF"/>
                </a:solidFill>
              </a:rPr>
              <a:t>子树根结点  *</a:t>
            </a:r>
            <a:r>
              <a:rPr lang="en-US" altLang="zh-CN" b="1">
                <a:solidFill>
                  <a:srgbClr val="FFFFFF"/>
                </a:solidFill>
              </a:rPr>
              <a:t>/</a:t>
            </a:r>
          </a:p>
          <a:p>
            <a:pPr lvl="4" eaLnBrk="1" fontAlgn="base" hangingPunct="1">
              <a:lnSpc>
                <a:spcPct val="110000"/>
              </a:lnSpc>
              <a:spcBef>
                <a:spcPct val="10000"/>
              </a:spcBef>
              <a:spcAft>
                <a:spcPct val="0"/>
              </a:spcAft>
            </a:pPr>
            <a:r>
              <a:rPr lang="en-US" altLang="zh-CN" sz="2800" b="1">
                <a:solidFill>
                  <a:srgbClr val="FFFFFF"/>
                </a:solidFill>
              </a:rPr>
              <a:t>        if  (q==NULL)  T-&gt;firstchild=ptr ;</a:t>
            </a:r>
          </a:p>
          <a:p>
            <a:pPr lvl="4" eaLnBrk="1" fontAlgn="base" hangingPunct="1">
              <a:lnSpc>
                <a:spcPct val="110000"/>
              </a:lnSpc>
              <a:spcBef>
                <a:spcPct val="10000"/>
              </a:spcBef>
              <a:spcAft>
                <a:spcPct val="0"/>
              </a:spcAft>
            </a:pPr>
            <a:r>
              <a:rPr lang="en-US" altLang="zh-CN" sz="2800" b="1">
                <a:solidFill>
                  <a:srgbClr val="FFFFFF"/>
                </a:solidFill>
              </a:rPr>
              <a:t>        else  q-&gt;nextsibling=ptr ;</a:t>
            </a:r>
          </a:p>
          <a:p>
            <a:pPr lvl="4" eaLnBrk="1" fontAlgn="base" hangingPunct="1">
              <a:lnSpc>
                <a:spcPct val="110000"/>
              </a:lnSpc>
              <a:spcBef>
                <a:spcPct val="10000"/>
              </a:spcBef>
              <a:spcAft>
                <a:spcPct val="0"/>
              </a:spcAft>
            </a:pPr>
            <a:r>
              <a:rPr lang="en-US" altLang="zh-CN" sz="2800" b="1">
                <a:solidFill>
                  <a:srgbClr val="FFFFFF"/>
                </a:solidFill>
              </a:rPr>
              <a:t>       q=ptr ; </a:t>
            </a:r>
          </a:p>
          <a:p>
            <a:pPr lvl="4" eaLnBrk="1" fontAlgn="base" hangingPunct="1">
              <a:lnSpc>
                <a:spcPct val="110000"/>
              </a:lnSpc>
              <a:spcBef>
                <a:spcPct val="10000"/>
              </a:spcBef>
              <a:spcAft>
                <a:spcPct val="0"/>
              </a:spcAft>
            </a:pPr>
            <a:r>
              <a:rPr lang="en-US" altLang="zh-CN" sz="2800" b="1">
                <a:solidFill>
                  <a:srgbClr val="FFFFFF"/>
                </a:solidFill>
              </a:rPr>
              <a:t>   } </a:t>
            </a:r>
          </a:p>
          <a:p>
            <a:pPr lvl="3" eaLnBrk="1" fontAlgn="base" hangingPunct="1">
              <a:lnSpc>
                <a:spcPct val="110000"/>
              </a:lnSpc>
              <a:spcBef>
                <a:spcPct val="10000"/>
              </a:spcBef>
              <a:spcAft>
                <a:spcPct val="0"/>
              </a:spcAft>
            </a:pPr>
            <a:r>
              <a:rPr lang="en-US" altLang="zh-CN" sz="2800" b="1">
                <a:solidFill>
                  <a:srgbClr val="FFFFFF"/>
                </a:solidFill>
              </a:rPr>
              <a:t>   p=p-&gt;nextarc ;</a:t>
            </a:r>
          </a:p>
          <a:p>
            <a:pPr lvl="3" eaLnBrk="1" fontAlgn="base" hangingPunct="1">
              <a:lnSpc>
                <a:spcPct val="110000"/>
              </a:lnSpc>
              <a:spcBef>
                <a:spcPct val="10000"/>
              </a:spcBef>
              <a:spcAft>
                <a:spcPct val="0"/>
              </a:spcAft>
            </a:pPr>
            <a:r>
              <a:rPr lang="en-US" altLang="zh-CN" sz="2800" b="1">
                <a:solidFill>
                  <a:srgbClr val="FFFFFF"/>
                </a:solidFill>
              </a:rPr>
              <a:t>}</a:t>
            </a:r>
          </a:p>
          <a:p>
            <a:pPr lvl="2" eaLnBrk="1" fontAlgn="base" hangingPunct="1">
              <a:lnSpc>
                <a:spcPct val="110000"/>
              </a:lnSpc>
              <a:spcBef>
                <a:spcPct val="10000"/>
              </a:spcBef>
              <a:spcAft>
                <a:spcPct val="0"/>
              </a:spcAft>
            </a:pPr>
            <a:r>
              <a:rPr lang="en-US" altLang="zh-CN" sz="2800" b="1">
                <a:solidFill>
                  <a:srgbClr val="FFFFFF"/>
                </a:solidFill>
              </a:rPr>
              <a:t>return(T) ;</a:t>
            </a:r>
          </a:p>
          <a:p>
            <a:pPr eaLnBrk="1" fontAlgn="base" hangingPunct="1">
              <a:spcBef>
                <a:spcPct val="0"/>
              </a:spcBef>
              <a:spcAft>
                <a:spcPct val="0"/>
              </a:spcAft>
            </a:pPr>
            <a:r>
              <a:rPr lang="en-US" altLang="zh-CN" sz="2800" b="1">
                <a:solidFill>
                  <a:srgbClr val="FFFFFF"/>
                </a:solidFill>
              </a:rPr>
              <a:t>    } </a:t>
            </a:r>
          </a:p>
        </p:txBody>
      </p:sp>
    </p:spTree>
    <p:extLst>
      <p:ext uri="{BB962C8B-B14F-4D97-AF65-F5344CB8AC3E}">
        <p14:creationId xmlns:p14="http://schemas.microsoft.com/office/powerpoint/2010/main" val="18164583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30467985-9C88-7B48-B23A-1A2BF0A3BCB5}"/>
              </a:ext>
            </a:extLst>
          </p:cNvPr>
          <p:cNvSpPr>
            <a:spLocks noChangeArrowheads="1"/>
          </p:cNvSpPr>
          <p:nvPr/>
        </p:nvSpPr>
        <p:spPr bwMode="auto">
          <a:xfrm>
            <a:off x="1676400" y="152400"/>
            <a:ext cx="88392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16275"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734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306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878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450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en-US" altLang="zh-CN" sz="3200" b="1">
                <a:solidFill>
                  <a:srgbClr val="FFFF00"/>
                </a:solidFill>
              </a:rPr>
              <a:t>(2)  BFStree</a:t>
            </a:r>
            <a:r>
              <a:rPr lang="zh-CN" altLang="en-US" sz="3200" b="1">
                <a:solidFill>
                  <a:srgbClr val="FFFF00"/>
                </a:solidFill>
              </a:rPr>
              <a:t>算法</a:t>
            </a:r>
          </a:p>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typedef struct Queue</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int  elem[MAX_VEX]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int front , rear ;</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}Queue ;     </a:t>
            </a:r>
            <a:r>
              <a:rPr lang="en-US" altLang="zh-CN" b="1">
                <a:solidFill>
                  <a:srgbClr val="FFFFFF"/>
                </a:solidFill>
              </a:rPr>
              <a:t>/*   </a:t>
            </a:r>
            <a:r>
              <a:rPr lang="zh-CN" altLang="en-US" b="1">
                <a:solidFill>
                  <a:srgbClr val="FFFFFF"/>
                </a:solidFill>
              </a:rPr>
              <a:t>定义一个队列保存将要访问顶点  *</a:t>
            </a:r>
            <a:r>
              <a:rPr lang="en-US" altLang="zh-CN" b="1">
                <a:solidFill>
                  <a:srgbClr val="FFFFFF"/>
                </a:solidFill>
              </a:rPr>
              <a:t>/</a:t>
            </a:r>
          </a:p>
          <a:p>
            <a:pPr eaLnBrk="1" fontAlgn="base" hangingPunct="1">
              <a:lnSpc>
                <a:spcPct val="110000"/>
              </a:lnSpc>
              <a:spcBef>
                <a:spcPct val="10000"/>
              </a:spcBef>
              <a:spcAft>
                <a:spcPct val="0"/>
              </a:spcAft>
            </a:pPr>
            <a:r>
              <a:rPr lang="en-US" altLang="zh-CN" sz="2800" b="1">
                <a:solidFill>
                  <a:srgbClr val="FFFFFF"/>
                </a:solidFill>
              </a:rPr>
              <a:t>CSNode  *BFStree(ALGraph *G ,int v)</a:t>
            </a:r>
          </a:p>
          <a:p>
            <a:pPr eaLnBrk="1" fontAlgn="base" hangingPunct="1">
              <a:lnSpc>
                <a:spcPct val="110000"/>
              </a:lnSpc>
              <a:spcBef>
                <a:spcPct val="10000"/>
              </a:spcBef>
              <a:spcAft>
                <a:spcPct val="0"/>
              </a:spcAft>
            </a:pPr>
            <a:r>
              <a:rPr lang="en-US" altLang="zh-CN" sz="2800" b="1">
                <a:solidFill>
                  <a:srgbClr val="FFFFFF"/>
                </a:solidFill>
              </a:rPr>
              <a:t>   {  CSNode  *T , *ptr , *q ;</a:t>
            </a:r>
          </a:p>
          <a:p>
            <a:pPr lvl="2" eaLnBrk="1" fontAlgn="base" hangingPunct="1">
              <a:lnSpc>
                <a:spcPct val="110000"/>
              </a:lnSpc>
              <a:spcBef>
                <a:spcPct val="10000"/>
              </a:spcBef>
              <a:spcAft>
                <a:spcPct val="0"/>
              </a:spcAft>
            </a:pPr>
            <a:r>
              <a:rPr lang="en-US" altLang="zh-CN" sz="2800" b="1">
                <a:solidFill>
                  <a:srgbClr val="FFFFFF"/>
                </a:solidFill>
              </a:rPr>
              <a:t>LinkNode  *p ; Queue  *Q ;</a:t>
            </a:r>
          </a:p>
          <a:p>
            <a:pPr lvl="2" eaLnBrk="1" fontAlgn="base" hangingPunct="1">
              <a:lnSpc>
                <a:spcPct val="110000"/>
              </a:lnSpc>
              <a:spcBef>
                <a:spcPct val="10000"/>
              </a:spcBef>
              <a:spcAft>
                <a:spcPct val="0"/>
              </a:spcAft>
            </a:pPr>
            <a:r>
              <a:rPr lang="en-US" altLang="zh-CN" sz="2800" b="1">
                <a:solidFill>
                  <a:srgbClr val="FFFFFF"/>
                </a:solidFill>
              </a:rPr>
              <a:t>int w , k ; </a:t>
            </a:r>
          </a:p>
          <a:p>
            <a:pPr lvl="2" eaLnBrk="1" fontAlgn="base" hangingPunct="1">
              <a:lnSpc>
                <a:spcPct val="110000"/>
              </a:lnSpc>
              <a:spcBef>
                <a:spcPct val="10000"/>
              </a:spcBef>
              <a:spcAft>
                <a:spcPct val="0"/>
              </a:spcAft>
            </a:pPr>
            <a:r>
              <a:rPr lang="en-US" altLang="zh-CN" sz="2800" b="1">
                <a:solidFill>
                  <a:srgbClr val="FFFFFF"/>
                </a:solidFill>
              </a:rPr>
              <a:t>Q=(Queue *)malloc(sizeof(Queue)) ;</a:t>
            </a:r>
          </a:p>
          <a:p>
            <a:pPr lvl="2" eaLnBrk="1" fontAlgn="base" hangingPunct="1">
              <a:lnSpc>
                <a:spcPct val="110000"/>
              </a:lnSpc>
              <a:spcBef>
                <a:spcPct val="10000"/>
              </a:spcBef>
              <a:spcAft>
                <a:spcPct val="0"/>
              </a:spcAft>
            </a:pPr>
            <a:r>
              <a:rPr lang="en-US" altLang="zh-CN" sz="2800" b="1">
                <a:solidFill>
                  <a:srgbClr val="FFFFFF"/>
                </a:solidFill>
              </a:rPr>
              <a:t>Q-&gt;front=Q-&gt;rear=0 ;   </a:t>
            </a:r>
            <a:r>
              <a:rPr lang="en-US" altLang="zh-CN" b="1">
                <a:solidFill>
                  <a:srgbClr val="FFFFFF"/>
                </a:solidFill>
              </a:rPr>
              <a:t>/*</a:t>
            </a:r>
            <a:r>
              <a:rPr lang="zh-CN" altLang="en-US" b="1">
                <a:solidFill>
                  <a:srgbClr val="FFFFFF"/>
                </a:solidFill>
              </a:rPr>
              <a:t>建立空队列并初始化*</a:t>
            </a:r>
            <a:r>
              <a:rPr lang="en-US" altLang="zh-CN" b="1">
                <a:solidFill>
                  <a:srgbClr val="FFFFFF"/>
                </a:solidFill>
              </a:rPr>
              <a:t>/</a:t>
            </a:r>
          </a:p>
          <a:p>
            <a:pPr lvl="2" eaLnBrk="1" fontAlgn="base" hangingPunct="1">
              <a:lnSpc>
                <a:spcPct val="110000"/>
              </a:lnSpc>
              <a:spcBef>
                <a:spcPct val="10000"/>
              </a:spcBef>
              <a:spcAft>
                <a:spcPct val="0"/>
              </a:spcAft>
            </a:pPr>
            <a:r>
              <a:rPr lang="en-US" altLang="zh-CN" sz="2800" b="1">
                <a:solidFill>
                  <a:srgbClr val="FFFFFF"/>
                </a:solidFill>
              </a:rPr>
              <a:t>Visited[v]=TRUE ;</a:t>
            </a:r>
          </a:p>
        </p:txBody>
      </p:sp>
    </p:spTree>
    <p:extLst>
      <p:ext uri="{BB962C8B-B14F-4D97-AF65-F5344CB8AC3E}">
        <p14:creationId xmlns:p14="http://schemas.microsoft.com/office/powerpoint/2010/main" val="5845539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EE37C543-7FA2-4D4F-82CF-5854029D48B0}"/>
              </a:ext>
            </a:extLst>
          </p:cNvPr>
          <p:cNvSpPr>
            <a:spLocks noChangeArrowheads="1"/>
          </p:cNvSpPr>
          <p:nvPr/>
        </p:nvSpPr>
        <p:spPr bwMode="auto">
          <a:xfrm>
            <a:off x="1676400" y="152401"/>
            <a:ext cx="8839200" cy="615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T=(CSNode *)malloc(sizeof(CSNode))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T-&gt;data=G-&gt;AdjList[v].data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T-&gt;firstchild=T-&gt;nextsibling=NULL ; </a:t>
            </a:r>
            <a:r>
              <a:rPr lang="en-US" altLang="zh-CN" b="1">
                <a:solidFill>
                  <a:srgbClr val="FFFFFF"/>
                </a:solidFill>
              </a:rPr>
              <a:t>//  </a:t>
            </a:r>
            <a:r>
              <a:rPr lang="zh-CN" altLang="en-US" b="1">
                <a:solidFill>
                  <a:srgbClr val="FFFFFF"/>
                </a:solidFill>
              </a:rPr>
              <a:t>建立根结点</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Q-&gt;elem[++Q-&gt;rear]=v ;   /*   v</a:t>
            </a:r>
            <a:r>
              <a:rPr lang="zh-CN" altLang="en-US" sz="2800" b="1">
                <a:solidFill>
                  <a:srgbClr val="FFFFFF"/>
                </a:solidFill>
              </a:rPr>
              <a:t>入队   *</a:t>
            </a:r>
            <a:r>
              <a:rPr lang="en-US" altLang="zh-CN" sz="2800" b="1">
                <a:solidFill>
                  <a:srgbClr val="FFFFFF"/>
                </a:solidFill>
              </a:rPr>
              <a:t>/</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while (Q-&gt;front!=Q-&gt;rear)</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w=Q-&gt;elem[++Q-&gt;front] ;   q=NULL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p=G-&gt;AdjList[w].firstarc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while (p!=NULL)</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   k=p-&gt;adjvex ;</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if  (!Visited[k])</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  Visited[k]=TRUE ;</a:t>
            </a:r>
          </a:p>
        </p:txBody>
      </p:sp>
    </p:spTree>
    <p:extLst>
      <p:ext uri="{BB962C8B-B14F-4D97-AF65-F5344CB8AC3E}">
        <p14:creationId xmlns:p14="http://schemas.microsoft.com/office/powerpoint/2010/main" val="220419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AC0F2026-F7D3-AC47-9491-456F7AB3E945}"/>
              </a:ext>
            </a:extLst>
          </p:cNvPr>
          <p:cNvSpPr>
            <a:spLocks noGrp="1" noChangeArrowheads="1"/>
          </p:cNvSpPr>
          <p:nvPr>
            <p:ph type="body" idx="1"/>
          </p:nvPr>
        </p:nvSpPr>
        <p:spPr>
          <a:xfrm>
            <a:off x="1676400" y="152400"/>
            <a:ext cx="8839200" cy="6229350"/>
          </a:xfrm>
        </p:spPr>
        <p:txBody>
          <a:bodyPr/>
          <a:lstStyle/>
          <a:p>
            <a:pPr marL="0" indent="0">
              <a:lnSpc>
                <a:spcPct val="110000"/>
              </a:lnSpc>
              <a:buNone/>
            </a:pPr>
            <a:r>
              <a:rPr lang="zh-CN" altLang="en-US" b="1">
                <a:solidFill>
                  <a:schemeClr val="folHlink"/>
                </a:solidFill>
              </a:rPr>
              <a:t>        子图和生成子图</a:t>
            </a:r>
            <a:r>
              <a:rPr lang="zh-CN" altLang="en-US" b="1"/>
              <a:t>：</a:t>
            </a:r>
            <a:r>
              <a:rPr lang="zh-CN" altLang="en-US" sz="2800" b="1"/>
              <a:t>设有图</a:t>
            </a:r>
            <a:r>
              <a:rPr lang="en-US" altLang="zh-CN" sz="2800" b="1"/>
              <a:t>G=(V</a:t>
            </a:r>
            <a:r>
              <a:rPr lang="zh-CN" altLang="en-US" sz="2800" b="1"/>
              <a:t>，</a:t>
            </a:r>
            <a:r>
              <a:rPr lang="en-US" altLang="zh-CN" sz="2800" b="1"/>
              <a:t>E)</a:t>
            </a:r>
            <a:r>
              <a:rPr lang="zh-CN" altLang="en-US" sz="2800" b="1"/>
              <a:t>和</a:t>
            </a:r>
            <a:r>
              <a:rPr lang="en-US" altLang="zh-CN" sz="2800" b="1"/>
              <a:t>G’=(V’</a:t>
            </a:r>
            <a:r>
              <a:rPr lang="zh-CN" altLang="en-US" sz="2800" b="1"/>
              <a:t>，</a:t>
            </a:r>
            <a:r>
              <a:rPr lang="en-US" altLang="zh-CN" sz="2800" b="1"/>
              <a:t>E’)</a:t>
            </a:r>
            <a:r>
              <a:rPr lang="zh-CN" altLang="en-US" sz="2800" b="1"/>
              <a:t>，若</a:t>
            </a:r>
            <a:r>
              <a:rPr lang="en-US" altLang="zh-CN" sz="2800" b="1"/>
              <a:t>V’</a:t>
            </a:r>
            <a:r>
              <a:rPr kumimoji="0" lang="en-US" altLang="zh-CN" sz="2800" b="1">
                <a:ea typeface="楷体_GB2312" pitchFamily="49" charset="-122"/>
                <a:sym typeface="Symbol" pitchFamily="2" charset="2"/>
              </a:rPr>
              <a:t></a:t>
            </a:r>
            <a:r>
              <a:rPr lang="en-US" altLang="zh-CN" sz="2800" b="1"/>
              <a:t>V</a:t>
            </a:r>
            <a:r>
              <a:rPr lang="zh-CN" altLang="en-US" sz="2800" b="1"/>
              <a:t>且</a:t>
            </a:r>
            <a:r>
              <a:rPr lang="en-US" altLang="zh-CN" sz="2800" b="1"/>
              <a:t>E’</a:t>
            </a:r>
            <a:r>
              <a:rPr kumimoji="0" lang="en-US" altLang="zh-CN" sz="2800" b="1">
                <a:ea typeface="楷体_GB2312" pitchFamily="49" charset="-122"/>
                <a:sym typeface="Symbol" pitchFamily="2" charset="2"/>
              </a:rPr>
              <a:t></a:t>
            </a:r>
            <a:r>
              <a:rPr lang="en-US" altLang="zh-CN" sz="2800" b="1"/>
              <a:t>E </a:t>
            </a:r>
            <a:r>
              <a:rPr lang="zh-CN" altLang="en-US" sz="2800" b="1"/>
              <a:t>，则称图</a:t>
            </a:r>
            <a:r>
              <a:rPr lang="en-US" altLang="zh-CN" sz="2800" b="1"/>
              <a:t>G’</a:t>
            </a:r>
            <a:r>
              <a:rPr lang="zh-CN" altLang="en-US" sz="2800" b="1"/>
              <a:t>是</a:t>
            </a:r>
            <a:r>
              <a:rPr lang="en-US" altLang="zh-CN" sz="2800" b="1"/>
              <a:t>G</a:t>
            </a:r>
            <a:r>
              <a:rPr lang="zh-CN" altLang="en-US" sz="2800" b="1"/>
              <a:t>的</a:t>
            </a:r>
            <a:r>
              <a:rPr lang="zh-CN" altLang="en-US" sz="2800" b="1">
                <a:solidFill>
                  <a:schemeClr val="folHlink"/>
                </a:solidFill>
              </a:rPr>
              <a:t>子图</a:t>
            </a:r>
            <a:r>
              <a:rPr lang="zh-CN" altLang="en-US" sz="2800" b="1"/>
              <a:t>；若</a:t>
            </a:r>
            <a:r>
              <a:rPr lang="en-US" altLang="zh-CN" sz="2800" b="1"/>
              <a:t>V’</a:t>
            </a:r>
            <a:r>
              <a:rPr lang="en-US" altLang="zh-CN" sz="2800" b="1">
                <a:ea typeface="Arial Unicode MS" panose="020B0604020202020204" pitchFamily="34" charset="-128"/>
                <a:cs typeface="Arial Unicode MS" panose="020B0604020202020204" pitchFamily="34" charset="-128"/>
              </a:rPr>
              <a:t>=</a:t>
            </a:r>
            <a:r>
              <a:rPr lang="en-US" altLang="zh-CN" sz="2800" b="1"/>
              <a:t>V</a:t>
            </a:r>
            <a:r>
              <a:rPr lang="zh-CN" altLang="en-US" sz="2800" b="1"/>
              <a:t>且</a:t>
            </a:r>
            <a:r>
              <a:rPr lang="en-US" altLang="zh-CN" sz="2800" b="1"/>
              <a:t>E’</a:t>
            </a:r>
            <a:r>
              <a:rPr kumimoji="0" lang="en-US" altLang="zh-CN" sz="2800" b="1">
                <a:ea typeface="楷体_GB2312" pitchFamily="49" charset="-122"/>
                <a:sym typeface="Symbol" pitchFamily="2" charset="2"/>
              </a:rPr>
              <a:t></a:t>
            </a:r>
            <a:r>
              <a:rPr lang="en-US" altLang="zh-CN" sz="2800" b="1"/>
              <a:t>E</a:t>
            </a:r>
            <a:r>
              <a:rPr lang="zh-CN" altLang="en-US" sz="2800" b="1"/>
              <a:t>，则称图</a:t>
            </a:r>
            <a:r>
              <a:rPr lang="en-US" altLang="zh-CN" sz="2800" b="1"/>
              <a:t>G’</a:t>
            </a:r>
            <a:r>
              <a:rPr lang="zh-CN" altLang="en-US" sz="2800" b="1"/>
              <a:t>是</a:t>
            </a:r>
            <a:r>
              <a:rPr lang="en-US" altLang="zh-CN" sz="2800" b="1"/>
              <a:t>G</a:t>
            </a:r>
            <a:r>
              <a:rPr lang="zh-CN" altLang="en-US" sz="2800" b="1"/>
              <a:t>的一个</a:t>
            </a:r>
            <a:r>
              <a:rPr lang="zh-CN" altLang="en-US" sz="2800" b="1">
                <a:solidFill>
                  <a:schemeClr val="folHlink"/>
                </a:solidFill>
              </a:rPr>
              <a:t>生成子图</a:t>
            </a:r>
            <a:r>
              <a:rPr lang="zh-CN" altLang="en-US" sz="2800" b="1"/>
              <a:t>。</a:t>
            </a:r>
          </a:p>
          <a:p>
            <a:pPr marL="0" indent="0">
              <a:lnSpc>
                <a:spcPct val="110000"/>
              </a:lnSpc>
              <a:buNone/>
            </a:pPr>
            <a:r>
              <a:rPr lang="zh-CN" altLang="en-US" b="1">
                <a:solidFill>
                  <a:schemeClr val="folHlink"/>
                </a:solidFill>
              </a:rPr>
              <a:t>       顶点的邻接</a:t>
            </a:r>
            <a:r>
              <a:rPr lang="en-US" altLang="zh-CN" b="1"/>
              <a:t>(</a:t>
            </a:r>
            <a:r>
              <a:rPr lang="en-US" altLang="zh-CN" b="1">
                <a:solidFill>
                  <a:schemeClr val="accent1"/>
                </a:solidFill>
              </a:rPr>
              <a:t>Adjacent</a:t>
            </a:r>
            <a:r>
              <a:rPr lang="en-US" altLang="zh-CN" b="1"/>
              <a:t>)</a:t>
            </a:r>
            <a:r>
              <a:rPr lang="zh-CN" altLang="en-US" b="1"/>
              <a:t>：</a:t>
            </a:r>
            <a:r>
              <a:rPr lang="zh-CN" altLang="en-US" sz="2800" b="1"/>
              <a:t>对于无向图</a:t>
            </a:r>
            <a:r>
              <a:rPr lang="en-US" altLang="zh-CN" sz="2800" b="1"/>
              <a:t>G=(V</a:t>
            </a:r>
            <a:r>
              <a:rPr lang="zh-CN" altLang="en-US" sz="2800" b="1"/>
              <a:t>，</a:t>
            </a:r>
            <a:r>
              <a:rPr lang="en-US" altLang="zh-CN" sz="2800" b="1"/>
              <a:t>E)</a:t>
            </a:r>
            <a:r>
              <a:rPr lang="zh-CN" altLang="en-US" sz="2800" b="1"/>
              <a:t>，若边</a:t>
            </a:r>
            <a:r>
              <a:rPr lang="en-US" altLang="zh-CN" sz="2800" b="1"/>
              <a:t>(v,w)</a:t>
            </a:r>
            <a:r>
              <a:rPr lang="en-US" altLang="zh-CN" sz="2800" b="1">
                <a:latin typeface="楷体_GB2312" pitchFamily="49" charset="-122"/>
                <a:ea typeface="楷体_GB2312" pitchFamily="49" charset="-122"/>
                <a:sym typeface="Symbol" pitchFamily="2" charset="2"/>
              </a:rPr>
              <a:t></a:t>
            </a:r>
            <a:r>
              <a:rPr lang="en-US" altLang="zh-CN" sz="2800" b="1">
                <a:ea typeface="Arial Unicode MS" panose="020B0604020202020204" pitchFamily="34" charset="-128"/>
                <a:cs typeface="Arial Unicode MS" panose="020B0604020202020204" pitchFamily="34" charset="-128"/>
              </a:rPr>
              <a:t>E</a:t>
            </a:r>
            <a:r>
              <a:rPr lang="zh-CN" altLang="en-US" sz="2800" b="1"/>
              <a:t>，则称顶点</a:t>
            </a:r>
            <a:r>
              <a:rPr lang="en-US" altLang="zh-CN" sz="2800" b="1"/>
              <a:t>v</a:t>
            </a:r>
            <a:r>
              <a:rPr lang="zh-CN" altLang="en-US" sz="2800" b="1"/>
              <a:t>和</a:t>
            </a:r>
            <a:r>
              <a:rPr lang="en-US" altLang="zh-CN" sz="2800" b="1"/>
              <a:t>w </a:t>
            </a:r>
            <a:r>
              <a:rPr lang="zh-CN" altLang="en-US" sz="2800" b="1"/>
              <a:t>互为</a:t>
            </a:r>
            <a:r>
              <a:rPr lang="zh-CN" altLang="en-US" sz="2800" b="1">
                <a:solidFill>
                  <a:schemeClr val="folHlink"/>
                </a:solidFill>
              </a:rPr>
              <a:t>邻接点</a:t>
            </a:r>
            <a:r>
              <a:rPr lang="zh-CN" altLang="en-US" sz="2800" b="1"/>
              <a:t>，即</a:t>
            </a:r>
            <a:r>
              <a:rPr lang="en-US" altLang="zh-CN" sz="2800" b="1"/>
              <a:t>v</a:t>
            </a:r>
            <a:r>
              <a:rPr lang="zh-CN" altLang="en-US" sz="2800" b="1"/>
              <a:t>和</a:t>
            </a:r>
            <a:r>
              <a:rPr lang="en-US" altLang="zh-CN" sz="2800" b="1"/>
              <a:t>w</a:t>
            </a:r>
            <a:r>
              <a:rPr lang="zh-CN" altLang="en-US" sz="2800" b="1"/>
              <a:t>相邻接。边</a:t>
            </a:r>
            <a:r>
              <a:rPr lang="en-US" altLang="zh-CN" sz="2800" b="1"/>
              <a:t>(v,w)</a:t>
            </a:r>
            <a:r>
              <a:rPr lang="zh-CN" altLang="en-US" sz="2800" b="1">
                <a:solidFill>
                  <a:schemeClr val="folHlink"/>
                </a:solidFill>
              </a:rPr>
              <a:t>依附</a:t>
            </a:r>
            <a:r>
              <a:rPr lang="en-US" altLang="zh-CN" sz="2800" b="1"/>
              <a:t>(</a:t>
            </a:r>
            <a:r>
              <a:rPr lang="en-US" altLang="zh-CN" sz="2800" b="1">
                <a:solidFill>
                  <a:schemeClr val="accent1"/>
                </a:solidFill>
              </a:rPr>
              <a:t>incident</a:t>
            </a:r>
            <a:r>
              <a:rPr lang="en-US" altLang="zh-CN" sz="2800" b="1"/>
              <a:t>)</a:t>
            </a:r>
            <a:r>
              <a:rPr lang="zh-CN" altLang="en-US" sz="2800" b="1"/>
              <a:t>与顶点</a:t>
            </a:r>
            <a:r>
              <a:rPr lang="en-US" altLang="zh-CN" sz="2800" b="1"/>
              <a:t>v</a:t>
            </a:r>
            <a:r>
              <a:rPr lang="zh-CN" altLang="en-US" sz="2800" b="1"/>
              <a:t>和</a:t>
            </a:r>
            <a:r>
              <a:rPr lang="en-US" altLang="zh-CN" sz="2800" b="1"/>
              <a:t>w </a:t>
            </a:r>
            <a:r>
              <a:rPr lang="zh-CN" altLang="en-US" sz="2800" b="1"/>
              <a:t>。</a:t>
            </a:r>
          </a:p>
          <a:p>
            <a:pPr marL="0" indent="0">
              <a:lnSpc>
                <a:spcPct val="110000"/>
              </a:lnSpc>
              <a:buNone/>
            </a:pPr>
            <a:r>
              <a:rPr lang="zh-CN" altLang="en-US" sz="2800" b="1"/>
              <a:t>        对于有向图</a:t>
            </a:r>
            <a:r>
              <a:rPr lang="en-US" altLang="zh-CN" sz="2800" b="1"/>
              <a:t>G=(V </a:t>
            </a:r>
            <a:r>
              <a:rPr lang="zh-CN" altLang="en-US" sz="2800" b="1"/>
              <a:t>，</a:t>
            </a:r>
            <a:r>
              <a:rPr lang="en-US" altLang="zh-CN" sz="2800" b="1"/>
              <a:t>E)</a:t>
            </a:r>
            <a:r>
              <a:rPr lang="zh-CN" altLang="en-US" sz="2800" b="1"/>
              <a:t>，若有向弧</a:t>
            </a:r>
            <a:r>
              <a:rPr lang="en-US" altLang="zh-CN" sz="2800" b="1"/>
              <a:t>&lt;v,w&gt;</a:t>
            </a:r>
            <a:r>
              <a:rPr lang="en-US" altLang="zh-CN" sz="2800" b="1">
                <a:latin typeface="楷体_GB2312" pitchFamily="49" charset="-122"/>
                <a:ea typeface="楷体_GB2312" pitchFamily="49" charset="-122"/>
                <a:sym typeface="Symbol" pitchFamily="2" charset="2"/>
              </a:rPr>
              <a:t></a:t>
            </a:r>
            <a:r>
              <a:rPr lang="en-US" altLang="zh-CN" sz="2800" b="1">
                <a:ea typeface="Arial Unicode MS" panose="020B0604020202020204" pitchFamily="34" charset="-128"/>
                <a:cs typeface="Arial Unicode MS" panose="020B0604020202020204" pitchFamily="34" charset="-128"/>
              </a:rPr>
              <a:t>E</a:t>
            </a:r>
            <a:r>
              <a:rPr lang="zh-CN" altLang="en-US" sz="2800" b="1"/>
              <a:t>，则称顶点</a:t>
            </a:r>
            <a:r>
              <a:rPr lang="en-US" altLang="zh-CN" sz="2800" b="1"/>
              <a:t>v</a:t>
            </a:r>
            <a:r>
              <a:rPr lang="en-US" altLang="zh-CN" sz="2800" b="1">
                <a:solidFill>
                  <a:schemeClr val="folHlink"/>
                </a:solidFill>
              </a:rPr>
              <a:t> </a:t>
            </a:r>
            <a:r>
              <a:rPr lang="en-US" altLang="zh-CN" sz="2800" b="1"/>
              <a:t>“</a:t>
            </a:r>
            <a:r>
              <a:rPr lang="zh-CN" altLang="en-US" sz="2800" b="1">
                <a:solidFill>
                  <a:schemeClr val="folHlink"/>
                </a:solidFill>
              </a:rPr>
              <a:t>邻接到</a:t>
            </a:r>
            <a:r>
              <a:rPr lang="zh-CN" altLang="en-US" sz="2800" b="1"/>
              <a:t>”顶点</a:t>
            </a:r>
            <a:r>
              <a:rPr lang="en-US" altLang="zh-CN" sz="2800" b="1"/>
              <a:t>w</a:t>
            </a:r>
            <a:r>
              <a:rPr lang="zh-CN" altLang="en-US" sz="2800" b="1"/>
              <a:t>，顶点</a:t>
            </a:r>
            <a:r>
              <a:rPr lang="en-US" altLang="zh-CN" sz="2800" b="1"/>
              <a:t>w “</a:t>
            </a:r>
            <a:r>
              <a:rPr lang="zh-CN" altLang="en-US" sz="2800" b="1">
                <a:solidFill>
                  <a:schemeClr val="folHlink"/>
                </a:solidFill>
              </a:rPr>
              <a:t>邻接自</a:t>
            </a:r>
            <a:r>
              <a:rPr lang="zh-CN" altLang="en-US" sz="2800" b="1"/>
              <a:t>”顶点</a:t>
            </a:r>
            <a:r>
              <a:rPr lang="en-US" altLang="zh-CN" sz="2800" b="1"/>
              <a:t>v </a:t>
            </a:r>
            <a:r>
              <a:rPr lang="zh-CN" altLang="en-US" sz="2800" b="1"/>
              <a:t>，弧</a:t>
            </a:r>
            <a:r>
              <a:rPr lang="en-US" altLang="zh-CN" sz="2800" b="1"/>
              <a:t>&lt;v,w&gt; </a:t>
            </a:r>
            <a:r>
              <a:rPr lang="zh-CN" altLang="en-US" sz="2800" b="1"/>
              <a:t>与顶点</a:t>
            </a:r>
            <a:r>
              <a:rPr lang="en-US" altLang="zh-CN" sz="2800" b="1"/>
              <a:t>v</a:t>
            </a:r>
            <a:r>
              <a:rPr lang="zh-CN" altLang="en-US" sz="2800" b="1"/>
              <a:t>和</a:t>
            </a:r>
            <a:r>
              <a:rPr lang="en-US" altLang="zh-CN" sz="2800" b="1"/>
              <a:t>w</a:t>
            </a:r>
            <a:r>
              <a:rPr lang="en-US" altLang="zh-CN" sz="2800" b="1">
                <a:solidFill>
                  <a:schemeClr val="folHlink"/>
                </a:solidFill>
              </a:rPr>
              <a:t> </a:t>
            </a:r>
            <a:r>
              <a:rPr lang="en-US" altLang="zh-CN" sz="2800" b="1"/>
              <a:t>“</a:t>
            </a:r>
            <a:r>
              <a:rPr lang="zh-CN" altLang="en-US" sz="2800" b="1">
                <a:solidFill>
                  <a:schemeClr val="folHlink"/>
                </a:solidFill>
              </a:rPr>
              <a:t>相关联</a:t>
            </a:r>
            <a:r>
              <a:rPr lang="zh-CN" altLang="en-US" sz="2800" b="1"/>
              <a:t>” 。</a:t>
            </a:r>
          </a:p>
          <a:p>
            <a:pPr marL="0" indent="0">
              <a:lnSpc>
                <a:spcPct val="110000"/>
              </a:lnSpc>
              <a:buNone/>
            </a:pPr>
            <a:r>
              <a:rPr lang="zh-CN" altLang="en-US" b="1">
                <a:solidFill>
                  <a:schemeClr val="folHlink"/>
                </a:solidFill>
              </a:rPr>
              <a:t>       顶点的度、入度、出度</a:t>
            </a:r>
            <a:r>
              <a:rPr lang="zh-CN" altLang="en-US" b="1"/>
              <a:t>：</a:t>
            </a:r>
            <a:r>
              <a:rPr lang="zh-CN" altLang="en-US" sz="2800" b="1"/>
              <a:t>对于无向图</a:t>
            </a:r>
            <a:r>
              <a:rPr lang="en-US" altLang="zh-CN" sz="2800" b="1"/>
              <a:t>G=(V</a:t>
            </a:r>
            <a:r>
              <a:rPr lang="zh-CN" altLang="en-US" sz="2800" b="1"/>
              <a:t>，</a:t>
            </a:r>
            <a:r>
              <a:rPr lang="en-US" altLang="zh-CN" sz="2800" b="1"/>
              <a:t>E)</a:t>
            </a:r>
            <a:r>
              <a:rPr lang="zh-CN" altLang="en-US" sz="2800" b="1"/>
              <a:t>， </a:t>
            </a:r>
            <a:r>
              <a:rPr lang="zh-CN" altLang="en-US" sz="2800" b="1">
                <a:latin typeface="宋体" panose="02010600030101010101" pitchFamily="2" charset="-122"/>
                <a:sym typeface="Symbol" pitchFamily="2" charset="2"/>
              </a:rPr>
              <a:t></a:t>
            </a:r>
            <a:r>
              <a:rPr lang="en-US" altLang="zh-CN" sz="2800" b="1"/>
              <a:t>v</a:t>
            </a:r>
            <a:r>
              <a:rPr lang="en-US" altLang="zh-CN" sz="2800" b="1" baseline="-18000"/>
              <a:t>i</a:t>
            </a:r>
            <a:r>
              <a:rPr lang="en-US" altLang="zh-CN" sz="2800" b="1">
                <a:latin typeface="楷体_GB2312" pitchFamily="49" charset="-122"/>
                <a:ea typeface="楷体_GB2312" pitchFamily="49" charset="-122"/>
                <a:sym typeface="Symbol" pitchFamily="2" charset="2"/>
              </a:rPr>
              <a:t></a:t>
            </a:r>
            <a:r>
              <a:rPr lang="en-US" altLang="zh-CN" sz="2800" b="1">
                <a:ea typeface="Arial Unicode MS" panose="020B0604020202020204" pitchFamily="34" charset="-128"/>
                <a:cs typeface="Arial Unicode MS" panose="020B0604020202020204" pitchFamily="34" charset="-128"/>
              </a:rPr>
              <a:t>V</a:t>
            </a:r>
            <a:r>
              <a:rPr lang="zh-CN" altLang="en-US" sz="2800" b="1"/>
              <a:t>，图</a:t>
            </a:r>
            <a:r>
              <a:rPr lang="en-US" altLang="zh-CN" sz="2800" b="1"/>
              <a:t>G</a:t>
            </a:r>
            <a:r>
              <a:rPr lang="zh-CN" altLang="en-US" sz="2800" b="1"/>
              <a:t>中</a:t>
            </a:r>
            <a:r>
              <a:rPr lang="zh-CN" altLang="en-US" sz="2800" b="1">
                <a:solidFill>
                  <a:schemeClr val="accent1"/>
                </a:solidFill>
              </a:rPr>
              <a:t>依附</a:t>
            </a:r>
            <a:r>
              <a:rPr lang="zh-CN" altLang="en-US" sz="2800" b="1"/>
              <a:t>于</a:t>
            </a:r>
            <a:r>
              <a:rPr lang="en-US" altLang="zh-CN" sz="2800" b="1"/>
              <a:t>v</a:t>
            </a:r>
            <a:r>
              <a:rPr lang="en-US" altLang="zh-CN" sz="2800" b="1" baseline="-18000"/>
              <a:t>i</a:t>
            </a:r>
            <a:r>
              <a:rPr lang="zh-CN" altLang="en-US" sz="2800" b="1"/>
              <a:t>的边的数目称为顶点</a:t>
            </a:r>
            <a:r>
              <a:rPr lang="en-US" altLang="zh-CN" sz="2800" b="1"/>
              <a:t>v</a:t>
            </a:r>
            <a:r>
              <a:rPr lang="en-US" altLang="zh-CN" sz="2800" b="1" baseline="-18000"/>
              <a:t>i</a:t>
            </a:r>
            <a:r>
              <a:rPr lang="zh-CN" altLang="en-US" sz="2800" b="1"/>
              <a:t>的</a:t>
            </a:r>
            <a:r>
              <a:rPr lang="zh-CN" altLang="en-US" sz="2800" b="1">
                <a:solidFill>
                  <a:schemeClr val="folHlink"/>
                </a:solidFill>
              </a:rPr>
              <a:t>度</a:t>
            </a:r>
            <a:r>
              <a:rPr lang="en-US" altLang="zh-CN" sz="2800" b="1"/>
              <a:t>(</a:t>
            </a:r>
            <a:r>
              <a:rPr lang="en-US" altLang="zh-CN" sz="2800" b="1">
                <a:solidFill>
                  <a:schemeClr val="accent1"/>
                </a:solidFill>
              </a:rPr>
              <a:t>degree</a:t>
            </a:r>
            <a:r>
              <a:rPr lang="en-US" altLang="zh-CN" sz="2800" b="1"/>
              <a:t>)</a:t>
            </a:r>
            <a:r>
              <a:rPr lang="zh-CN" altLang="en-US" sz="2800" b="1"/>
              <a:t>，记为</a:t>
            </a:r>
            <a:r>
              <a:rPr lang="en-US" altLang="zh-CN" sz="2800" b="1"/>
              <a:t>TD(v</a:t>
            </a:r>
            <a:r>
              <a:rPr lang="en-US" altLang="zh-CN" sz="2800" b="1" baseline="-18000"/>
              <a:t>i</a:t>
            </a:r>
            <a:r>
              <a:rPr lang="en-US" altLang="zh-CN" sz="2800" b="1"/>
              <a:t>)</a:t>
            </a:r>
            <a:r>
              <a:rPr lang="zh-CN" altLang="en-US" sz="2800" b="1"/>
              <a:t>。</a:t>
            </a:r>
          </a:p>
        </p:txBody>
      </p:sp>
    </p:spTree>
    <p:extLst>
      <p:ext uri="{BB962C8B-B14F-4D97-AF65-F5344CB8AC3E}">
        <p14:creationId xmlns:p14="http://schemas.microsoft.com/office/powerpoint/2010/main" val="11124964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id="{55DEA77F-739C-704C-AD24-04702A866DD1}"/>
              </a:ext>
            </a:extLst>
          </p:cNvPr>
          <p:cNvSpPr>
            <a:spLocks noChangeArrowheads="1"/>
          </p:cNvSpPr>
          <p:nvPr/>
        </p:nvSpPr>
        <p:spPr bwMode="auto">
          <a:xfrm>
            <a:off x="1676401" y="188913"/>
            <a:ext cx="8812213"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10000"/>
              </a:spcBef>
              <a:spcAft>
                <a:spcPct val="0"/>
              </a:spcAft>
              <a:buClr>
                <a:srgbClr val="3366FF"/>
              </a:buClr>
              <a:buSzPct val="80000"/>
            </a:pPr>
            <a:r>
              <a:rPr lang="zh-CN" altLang="en-US" sz="2800" b="1">
                <a:solidFill>
                  <a:srgbClr val="FFFFFF"/>
                </a:solidFill>
              </a:rPr>
              <a:t>            </a:t>
            </a:r>
            <a:r>
              <a:rPr lang="en-US" altLang="zh-CN" sz="2800" b="1">
                <a:solidFill>
                  <a:srgbClr val="FFFFFF"/>
                </a:solidFill>
              </a:rPr>
              <a:t>ptr=(CSNode *)malloc(sizeof(CSNode))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ptr-&gt;data=G-&gt;AdjList[k].data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ptr-&gt;firstchild=T-&gt;nextsibling=NULL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if  (q==NULL)  T-&gt;firstchild=ptr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else  q-&gt;nextsibling=ptr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q=ptr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Q-&gt;elem[++Q-&gt;rear]=k ;  </a:t>
            </a:r>
            <a:r>
              <a:rPr lang="en-US" altLang="zh-CN" b="1">
                <a:solidFill>
                  <a:srgbClr val="FFFFFF"/>
                </a:solidFill>
              </a:rPr>
              <a:t>/*   k</a:t>
            </a:r>
            <a:r>
              <a:rPr lang="zh-CN" altLang="en-US" b="1">
                <a:solidFill>
                  <a:srgbClr val="FFFFFF"/>
                </a:solidFill>
              </a:rPr>
              <a:t>入对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a:t>
            </a:r>
            <a:r>
              <a:rPr lang="en-US" altLang="zh-CN" b="1">
                <a:solidFill>
                  <a:srgbClr val="FFFFFF"/>
                </a:solidFill>
              </a:rPr>
              <a:t>/*   end  if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p=p-&gt;nextarc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r>
              <a:rPr lang="en-US" altLang="zh-CN" b="1">
                <a:solidFill>
                  <a:srgbClr val="FFFFFF"/>
                </a:solidFill>
              </a:rPr>
              <a:t>/*  end  while  p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r>
              <a:rPr lang="en-US" altLang="zh-CN" b="1">
                <a:solidFill>
                  <a:srgbClr val="FFFFFF"/>
                </a:solidFill>
              </a:rPr>
              <a:t>/*  end whil  Q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return(T) ;</a:t>
            </a:r>
          </a:p>
          <a:p>
            <a:pPr lvl="1" eaLnBrk="1" fontAlgn="base" hangingPunct="1">
              <a:lnSpc>
                <a:spcPct val="110000"/>
              </a:lnSpc>
              <a:spcBef>
                <a:spcPct val="10000"/>
              </a:spcBef>
              <a:spcAft>
                <a:spcPct val="0"/>
              </a:spcAft>
            </a:pPr>
            <a:r>
              <a:rPr lang="en-US" altLang="zh-CN" sz="2800" b="1">
                <a:solidFill>
                  <a:srgbClr val="FFFFFF"/>
                </a:solidFill>
              </a:rPr>
              <a:t>}  </a:t>
            </a:r>
            <a:r>
              <a:rPr lang="en-US" altLang="zh-CN" b="1">
                <a:solidFill>
                  <a:srgbClr val="FFFFFF"/>
                </a:solidFill>
              </a:rPr>
              <a:t>/*</a:t>
            </a:r>
            <a:r>
              <a:rPr lang="zh-CN" altLang="en-US" b="1">
                <a:solidFill>
                  <a:srgbClr val="FFFFFF"/>
                </a:solidFill>
              </a:rPr>
              <a:t>求图</a:t>
            </a:r>
            <a:r>
              <a:rPr lang="en-US" altLang="zh-CN" b="1">
                <a:solidFill>
                  <a:srgbClr val="FFFFFF"/>
                </a:solidFill>
              </a:rPr>
              <a:t>G</a:t>
            </a:r>
            <a:r>
              <a:rPr lang="zh-CN" altLang="en-US" b="1">
                <a:solidFill>
                  <a:srgbClr val="FFFFFF"/>
                </a:solidFill>
              </a:rPr>
              <a:t>广度优先生成树算法</a:t>
            </a:r>
            <a:r>
              <a:rPr lang="en-US" altLang="zh-CN" b="1">
                <a:solidFill>
                  <a:srgbClr val="FFFFFF"/>
                </a:solidFill>
              </a:rPr>
              <a:t>BFStree*/ </a:t>
            </a:r>
          </a:p>
        </p:txBody>
      </p:sp>
    </p:spTree>
    <p:extLst>
      <p:ext uri="{BB962C8B-B14F-4D97-AF65-F5344CB8AC3E}">
        <p14:creationId xmlns:p14="http://schemas.microsoft.com/office/powerpoint/2010/main" val="15767436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F8E4F2F1-9AB0-A146-82B5-96B309F9E3B6}"/>
              </a:ext>
            </a:extLst>
          </p:cNvPr>
          <p:cNvSpPr>
            <a:spLocks noChangeArrowheads="1"/>
          </p:cNvSpPr>
          <p:nvPr/>
        </p:nvSpPr>
        <p:spPr bwMode="auto">
          <a:xfrm>
            <a:off x="1676400" y="152400"/>
            <a:ext cx="8839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7913"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pPr>
            <a:r>
              <a:rPr lang="en-US" altLang="zh-CN" sz="3200" b="1">
                <a:solidFill>
                  <a:srgbClr val="FFFF00"/>
                </a:solidFill>
              </a:rPr>
              <a:t>(3)  </a:t>
            </a:r>
            <a:r>
              <a:rPr lang="zh-CN" altLang="en-US" sz="3200" b="1">
                <a:solidFill>
                  <a:srgbClr val="FFFF00"/>
                </a:solidFill>
              </a:rPr>
              <a:t>图的生成森林算法</a:t>
            </a:r>
            <a:endParaRPr lang="zh-CN" altLang="en-US" sz="3200" b="1">
              <a:solidFill>
                <a:srgbClr val="FFCC66"/>
              </a:solidFill>
            </a:endParaRPr>
          </a:p>
          <a:p>
            <a:pPr eaLnBrk="1" fontAlgn="base" hangingPunct="1">
              <a:lnSpc>
                <a:spcPct val="110000"/>
              </a:lnSpc>
              <a:spcBef>
                <a:spcPct val="10000"/>
              </a:spcBef>
              <a:spcAft>
                <a:spcPct val="0"/>
              </a:spcAft>
            </a:pPr>
            <a:r>
              <a:rPr lang="en-US" altLang="zh-CN" sz="2800" b="1">
                <a:solidFill>
                  <a:srgbClr val="FFFFFF"/>
                </a:solidFill>
              </a:rPr>
              <a:t>CSNode  *DFSForest(ALGraph *G)</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CSNode  *T , *ptr , *q ;  int w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(w=0; w&lt;G-&gt;vexnum; w++) Visited[w]=FALSE;</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T=NULL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(w=0 ; w&lt;G-&gt;vexnum ; w++)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if (!Visited[w])</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ptr=DFStree(G, w) ;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if  (T==NULL)  T=ptr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else  q-&gt;nextsibling=ptr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q=ptr ;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return(T) ;</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835840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9282" name="Rectangle 2">
            <a:extLst>
              <a:ext uri="{FF2B5EF4-FFF2-40B4-BE49-F238E27FC236}">
                <a16:creationId xmlns:a16="http://schemas.microsoft.com/office/drawing/2014/main" id="{9685C1B8-0ED0-7042-B213-67BF28B49B0D}"/>
              </a:ext>
            </a:extLst>
          </p:cNvPr>
          <p:cNvSpPr>
            <a:spLocks noGrp="1" noChangeArrowheads="1"/>
          </p:cNvSpPr>
          <p:nvPr>
            <p:ph type="title"/>
          </p:nvPr>
        </p:nvSpPr>
        <p:spPr>
          <a:xfrm>
            <a:off x="2209800" y="152400"/>
            <a:ext cx="6934200" cy="685800"/>
          </a:xfrm>
        </p:spPr>
        <p:txBody>
          <a:bodyPr/>
          <a:lstStyle/>
          <a:p>
            <a:r>
              <a:rPr lang="en-US" altLang="zh-CN" b="1">
                <a:latin typeface="Times New Roman" panose="02020603050405020304" pitchFamily="18" charset="0"/>
              </a:rPr>
              <a:t>7.4.2</a:t>
            </a:r>
            <a:r>
              <a:rPr lang="en-US" altLang="zh-CN">
                <a:latin typeface="Times New Roman" panose="02020603050405020304" pitchFamily="18" charset="0"/>
              </a:rPr>
              <a:t>  </a:t>
            </a:r>
            <a:r>
              <a:rPr lang="zh-CN" altLang="en-US" b="1">
                <a:latin typeface="楷体_GB2312" pitchFamily="49" charset="-122"/>
                <a:ea typeface="楷体_GB2312" pitchFamily="49" charset="-122"/>
              </a:rPr>
              <a:t>有向图的强连通分量</a:t>
            </a:r>
          </a:p>
        </p:txBody>
      </p:sp>
      <p:sp>
        <p:nvSpPr>
          <p:cNvPr id="609283" name="Rectangle 3">
            <a:extLst>
              <a:ext uri="{FF2B5EF4-FFF2-40B4-BE49-F238E27FC236}">
                <a16:creationId xmlns:a16="http://schemas.microsoft.com/office/drawing/2014/main" id="{BE1B2C45-063C-AA4E-A470-88711483BB59}"/>
              </a:ext>
            </a:extLst>
          </p:cNvPr>
          <p:cNvSpPr>
            <a:spLocks noChangeArrowheads="1"/>
          </p:cNvSpPr>
          <p:nvPr/>
        </p:nvSpPr>
        <p:spPr bwMode="auto">
          <a:xfrm>
            <a:off x="1676400" y="990600"/>
            <a:ext cx="8839200" cy="56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220788"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28775"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30000"/>
              </a:spcAft>
              <a:buClr>
                <a:srgbClr val="3366FF"/>
              </a:buClr>
              <a:buSzPct val="80000"/>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对于有向图，在其每一个</a:t>
            </a:r>
            <a:r>
              <a:rPr lang="zh-CN" altLang="en-US" sz="2800" b="1">
                <a:solidFill>
                  <a:srgbClr val="FFFF00"/>
                </a:solidFill>
                <a:latin typeface="宋体" panose="02010600030101010101" pitchFamily="2" charset="-122"/>
              </a:rPr>
              <a:t>强连通分量中</a:t>
            </a:r>
            <a:r>
              <a:rPr lang="zh-CN" altLang="en-US" sz="2800" b="1">
                <a:solidFill>
                  <a:srgbClr val="FFFFFF"/>
                </a:solidFill>
                <a:latin typeface="宋体" panose="02010600030101010101" pitchFamily="2" charset="-122"/>
              </a:rPr>
              <a:t>，</a:t>
            </a:r>
            <a:r>
              <a:rPr lang="zh-CN" altLang="en-US" sz="2800" b="1">
                <a:solidFill>
                  <a:srgbClr val="FFFF00"/>
                </a:solidFill>
                <a:latin typeface="宋体" panose="02010600030101010101" pitchFamily="2" charset="-122"/>
              </a:rPr>
              <a:t>任何两个顶点都是可达的</a:t>
            </a:r>
            <a:r>
              <a:rPr lang="zh-CN" altLang="en-US" sz="2800" b="1">
                <a:solidFill>
                  <a:srgbClr val="FFFFFF"/>
                </a:solidFill>
                <a:latin typeface="宋体" panose="02010600030101010101" pitchFamily="2" charset="-122"/>
              </a:rPr>
              <a:t>。 </a:t>
            </a:r>
            <a:r>
              <a:rPr lang="zh-CN" altLang="en-US" sz="2800" b="1">
                <a:solidFill>
                  <a:srgbClr val="FFFFFF"/>
                </a:solidFill>
                <a:sym typeface="Symbol" pitchFamily="2" charset="2"/>
              </a:rPr>
              <a:t></a:t>
            </a:r>
            <a:r>
              <a:rPr lang="en-US" altLang="zh-CN" sz="2800" b="1">
                <a:solidFill>
                  <a:srgbClr val="FFFFFF"/>
                </a:solidFill>
              </a:rPr>
              <a:t>V</a:t>
            </a:r>
            <a:r>
              <a:rPr lang="en-US" altLang="zh-CN" sz="2800" b="1">
                <a:solidFill>
                  <a:srgbClr val="FFFFFF"/>
                </a:solidFill>
                <a:sym typeface="Symbol" pitchFamily="2" charset="2"/>
              </a:rPr>
              <a:t></a:t>
            </a:r>
            <a:r>
              <a:rPr lang="en-US" altLang="zh-CN" sz="2800" b="1">
                <a:solidFill>
                  <a:srgbClr val="FFFFFF"/>
                </a:solidFill>
              </a:rPr>
              <a:t>G</a:t>
            </a:r>
            <a:r>
              <a:rPr lang="zh-CN" altLang="en-US" sz="2800" b="1">
                <a:solidFill>
                  <a:srgbClr val="FFFFFF"/>
                </a:solidFill>
                <a:latin typeface="宋体" panose="02010600030101010101" pitchFamily="2" charset="-122"/>
              </a:rPr>
              <a:t>，与</a:t>
            </a:r>
            <a:r>
              <a:rPr lang="en-US" altLang="zh-CN" sz="2800" b="1">
                <a:solidFill>
                  <a:srgbClr val="FFFFFF"/>
                </a:solidFill>
              </a:rPr>
              <a:t>V</a:t>
            </a:r>
            <a:r>
              <a:rPr lang="zh-CN" altLang="en-US" sz="2800" b="1">
                <a:solidFill>
                  <a:srgbClr val="FFFFFF"/>
                </a:solidFill>
              </a:rPr>
              <a:t>可相互到达的所有顶点就是包含</a:t>
            </a:r>
            <a:r>
              <a:rPr lang="en-US" altLang="zh-CN" sz="2800" b="1">
                <a:solidFill>
                  <a:srgbClr val="FFFFFF"/>
                </a:solidFill>
              </a:rPr>
              <a:t>V</a:t>
            </a:r>
            <a:r>
              <a:rPr lang="zh-CN" altLang="en-US" sz="2800" b="1">
                <a:solidFill>
                  <a:srgbClr val="FFFFFF"/>
                </a:solidFill>
              </a:rPr>
              <a:t>的强连通分量的所有顶点</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设从</a:t>
            </a:r>
            <a:r>
              <a:rPr lang="en-US" altLang="zh-CN" sz="2800" b="1">
                <a:solidFill>
                  <a:srgbClr val="FFFFFF"/>
                </a:solidFill>
              </a:rPr>
              <a:t>V</a:t>
            </a:r>
            <a:r>
              <a:rPr lang="zh-CN" altLang="en-US" sz="2800" b="1">
                <a:solidFill>
                  <a:srgbClr val="FFFFFF"/>
                </a:solidFill>
              </a:rPr>
              <a:t>可到达 </a:t>
            </a:r>
            <a:r>
              <a:rPr lang="en-US" altLang="zh-CN" sz="2800" b="1">
                <a:solidFill>
                  <a:srgbClr val="FFFFFF"/>
                </a:solidFill>
              </a:rPr>
              <a:t>(</a:t>
            </a:r>
            <a:r>
              <a:rPr lang="zh-CN" altLang="en-US" sz="2800" b="1">
                <a:solidFill>
                  <a:srgbClr val="FFFF00"/>
                </a:solidFill>
              </a:rPr>
              <a:t>以</a:t>
            </a:r>
            <a:r>
              <a:rPr lang="en-US" altLang="zh-CN" sz="2800" b="1">
                <a:solidFill>
                  <a:srgbClr val="FFFF00"/>
                </a:solidFill>
              </a:rPr>
              <a:t>V</a:t>
            </a:r>
            <a:r>
              <a:rPr lang="zh-CN" altLang="en-US" sz="2800" b="1">
                <a:solidFill>
                  <a:srgbClr val="FFFF00"/>
                </a:solidFill>
              </a:rPr>
              <a:t>为起点的所有有向路径的终点</a:t>
            </a:r>
            <a:r>
              <a:rPr lang="en-US" altLang="zh-CN" sz="2800" b="1">
                <a:solidFill>
                  <a:srgbClr val="FFFFFF"/>
                </a:solidFill>
              </a:rPr>
              <a:t>)</a:t>
            </a:r>
            <a:r>
              <a:rPr lang="zh-CN" altLang="en-US" sz="2800" b="1">
                <a:solidFill>
                  <a:srgbClr val="FFFFFF"/>
                </a:solidFill>
              </a:rPr>
              <a:t>的顶点集合为</a:t>
            </a:r>
            <a:r>
              <a:rPr lang="en-US" altLang="zh-CN" sz="2800" b="1">
                <a:solidFill>
                  <a:srgbClr val="FFFFFF"/>
                </a:solidFill>
              </a:rPr>
              <a:t>T</a:t>
            </a:r>
            <a:r>
              <a:rPr lang="en-US" altLang="zh-CN" sz="2800" b="1" baseline="-18000">
                <a:solidFill>
                  <a:srgbClr val="FFFFFF"/>
                </a:solidFill>
              </a:rPr>
              <a:t>1</a:t>
            </a:r>
            <a:r>
              <a:rPr lang="en-US" altLang="zh-CN" sz="2800" b="1">
                <a:solidFill>
                  <a:srgbClr val="FFFFFF"/>
                </a:solidFill>
              </a:rPr>
              <a:t>(G)</a:t>
            </a:r>
            <a:r>
              <a:rPr lang="zh-CN" altLang="en-US" sz="2800" b="1">
                <a:solidFill>
                  <a:srgbClr val="FFFFFF"/>
                </a:solidFill>
                <a:latin typeface="宋体" panose="02010600030101010101" pitchFamily="2" charset="-122"/>
              </a:rPr>
              <a:t>，而到达</a:t>
            </a:r>
            <a:r>
              <a:rPr lang="en-US" altLang="zh-CN" sz="2800" b="1">
                <a:solidFill>
                  <a:srgbClr val="FFFFFF"/>
                </a:solidFill>
              </a:rPr>
              <a:t>V (</a:t>
            </a:r>
            <a:r>
              <a:rPr lang="zh-CN" altLang="en-US" sz="2800" b="1">
                <a:solidFill>
                  <a:srgbClr val="FFFF00"/>
                </a:solidFill>
              </a:rPr>
              <a:t>以</a:t>
            </a:r>
            <a:r>
              <a:rPr lang="en-US" altLang="zh-CN" sz="2800" b="1">
                <a:solidFill>
                  <a:srgbClr val="FFFF00"/>
                </a:solidFill>
              </a:rPr>
              <a:t>V</a:t>
            </a:r>
            <a:r>
              <a:rPr lang="zh-CN" altLang="en-US" sz="2800" b="1">
                <a:solidFill>
                  <a:srgbClr val="FFFF00"/>
                </a:solidFill>
              </a:rPr>
              <a:t>为终点的所有有向路径的起点</a:t>
            </a:r>
            <a:r>
              <a:rPr lang="en-US" altLang="zh-CN" sz="2800" b="1">
                <a:solidFill>
                  <a:srgbClr val="FFFFFF"/>
                </a:solidFill>
              </a:rPr>
              <a:t>)</a:t>
            </a:r>
            <a:r>
              <a:rPr lang="zh-CN" altLang="en-US" sz="2800" b="1">
                <a:solidFill>
                  <a:srgbClr val="FFFFFF"/>
                </a:solidFill>
              </a:rPr>
              <a:t>的顶点集合为</a:t>
            </a:r>
            <a:r>
              <a:rPr lang="en-US" altLang="zh-CN" sz="2800" b="1">
                <a:solidFill>
                  <a:srgbClr val="FFFFFF"/>
                </a:solidFill>
              </a:rPr>
              <a:t>T</a:t>
            </a:r>
            <a:r>
              <a:rPr lang="en-US" altLang="zh-CN" sz="2800" b="1" baseline="-18000">
                <a:solidFill>
                  <a:srgbClr val="FFFFFF"/>
                </a:solidFill>
              </a:rPr>
              <a:t>2</a:t>
            </a:r>
            <a:r>
              <a:rPr lang="en-US" altLang="zh-CN" sz="2800" b="1">
                <a:solidFill>
                  <a:srgbClr val="FFFFFF"/>
                </a:solidFill>
              </a:rPr>
              <a:t>(G)</a:t>
            </a:r>
            <a:r>
              <a:rPr lang="zh-CN" altLang="en-US" sz="2800" b="1">
                <a:solidFill>
                  <a:srgbClr val="FFFFFF"/>
                </a:solidFill>
                <a:latin typeface="宋体" panose="02010600030101010101" pitchFamily="2" charset="-122"/>
              </a:rPr>
              <a:t>，则包含</a:t>
            </a:r>
            <a:r>
              <a:rPr lang="en-US" altLang="zh-CN" sz="2800" b="1">
                <a:solidFill>
                  <a:srgbClr val="FFFFFF"/>
                </a:solidFill>
              </a:rPr>
              <a:t>V</a:t>
            </a:r>
            <a:r>
              <a:rPr lang="zh-CN" altLang="en-US" sz="2800" b="1">
                <a:solidFill>
                  <a:srgbClr val="FFFFFF"/>
                </a:solidFill>
              </a:rPr>
              <a:t>的强连通分量的顶点集合是</a:t>
            </a:r>
            <a:r>
              <a:rPr lang="zh-CN" altLang="en-US" sz="2800" b="1">
                <a:solidFill>
                  <a:srgbClr val="FFFFFF"/>
                </a:solidFill>
                <a:latin typeface="宋体" panose="02010600030101010101" pitchFamily="2" charset="-122"/>
              </a:rPr>
              <a:t>：</a:t>
            </a:r>
            <a:r>
              <a:rPr lang="zh-CN" altLang="en-US" sz="2800" b="1">
                <a:solidFill>
                  <a:srgbClr val="FFFFFF"/>
                </a:solidFill>
              </a:rPr>
              <a:t> </a:t>
            </a:r>
            <a:r>
              <a:rPr lang="en-US" altLang="zh-CN" sz="2800" b="1">
                <a:solidFill>
                  <a:srgbClr val="FFFFFF"/>
                </a:solidFill>
              </a:rPr>
              <a:t>T</a:t>
            </a:r>
            <a:r>
              <a:rPr lang="en-US" altLang="zh-CN" sz="2800" b="1" baseline="-18000">
                <a:solidFill>
                  <a:srgbClr val="FFFFFF"/>
                </a:solidFill>
              </a:rPr>
              <a:t>1</a:t>
            </a:r>
            <a:r>
              <a:rPr lang="en-US" altLang="zh-CN" sz="2800" b="1">
                <a:solidFill>
                  <a:srgbClr val="FFFFFF"/>
                </a:solidFill>
              </a:rPr>
              <a:t>(G)∩T</a:t>
            </a:r>
            <a:r>
              <a:rPr lang="en-US" altLang="zh-CN" sz="2800" b="1" baseline="-18000">
                <a:solidFill>
                  <a:srgbClr val="FFFFFF"/>
                </a:solidFill>
              </a:rPr>
              <a:t>2</a:t>
            </a:r>
            <a:r>
              <a:rPr lang="en-US" altLang="zh-CN" sz="2800" b="1">
                <a:solidFill>
                  <a:srgbClr val="FFFFFF"/>
                </a:solidFill>
              </a:rPr>
              <a:t>(G) </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求有向图</a:t>
            </a:r>
            <a:r>
              <a:rPr lang="en-US" altLang="zh-CN" sz="2800" b="1">
                <a:solidFill>
                  <a:srgbClr val="FFFFFF"/>
                </a:solidFill>
              </a:rPr>
              <a:t>G</a:t>
            </a:r>
            <a:r>
              <a:rPr lang="zh-CN" altLang="en-US" sz="2800" b="1">
                <a:solidFill>
                  <a:srgbClr val="FFFFFF"/>
                </a:solidFill>
              </a:rPr>
              <a:t>的强连通分量的基本步骤是</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⑴ 对</a:t>
            </a:r>
            <a:r>
              <a:rPr lang="en-US" altLang="zh-CN" sz="2800" b="1">
                <a:solidFill>
                  <a:srgbClr val="FFFFFF"/>
                </a:solidFill>
              </a:rPr>
              <a:t>G</a:t>
            </a:r>
            <a:r>
              <a:rPr lang="zh-CN" altLang="en-US" sz="2800" b="1">
                <a:solidFill>
                  <a:srgbClr val="FFFFFF"/>
                </a:solidFill>
              </a:rPr>
              <a:t>进行深度优先遍历</a:t>
            </a:r>
            <a:r>
              <a:rPr lang="zh-CN" altLang="en-US" sz="2800" b="1">
                <a:solidFill>
                  <a:srgbClr val="FFFFFF"/>
                </a:solidFill>
                <a:latin typeface="宋体" panose="02010600030101010101" pitchFamily="2" charset="-122"/>
              </a:rPr>
              <a:t>，</a:t>
            </a:r>
            <a:r>
              <a:rPr lang="zh-CN" altLang="en-US" sz="2800" b="1">
                <a:solidFill>
                  <a:srgbClr val="FFFFFF"/>
                </a:solidFill>
              </a:rPr>
              <a:t>生成</a:t>
            </a:r>
            <a:r>
              <a:rPr lang="en-US" altLang="zh-CN" sz="2800" b="1">
                <a:solidFill>
                  <a:srgbClr val="FFFFFF"/>
                </a:solidFill>
              </a:rPr>
              <a:t>G</a:t>
            </a:r>
            <a:r>
              <a:rPr lang="zh-CN" altLang="en-US" sz="2800" b="1">
                <a:solidFill>
                  <a:srgbClr val="FFFFFF"/>
                </a:solidFill>
              </a:rPr>
              <a:t>的深度优先生成森林</a:t>
            </a:r>
            <a:r>
              <a:rPr lang="en-US" altLang="zh-CN" sz="2800" b="1">
                <a:solidFill>
                  <a:srgbClr val="FFFFFF"/>
                </a:solidFill>
              </a:rPr>
              <a:t>T</a:t>
            </a:r>
            <a:r>
              <a:rPr lang="zh-CN" altLang="en-US" sz="2800" b="1">
                <a:solidFill>
                  <a:srgbClr val="FFFFFF"/>
                </a:solidFill>
                <a:latin typeface="宋体" panose="02010600030101010101" pitchFamily="2" charset="-122"/>
              </a:rPr>
              <a:t>。</a:t>
            </a:r>
            <a:endParaRPr lang="zh-CN" altLang="en-US" sz="2800" b="1">
              <a:solidFill>
                <a:srgbClr val="FFFFFF"/>
              </a:solidFill>
            </a:endParaRPr>
          </a:p>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⑵</a:t>
            </a:r>
            <a:r>
              <a:rPr lang="zh-CN" altLang="en-US" sz="2800" b="1">
                <a:solidFill>
                  <a:srgbClr val="FFFFFF"/>
                </a:solidFill>
              </a:rPr>
              <a:t>  对森林</a:t>
            </a:r>
            <a:r>
              <a:rPr lang="en-US" altLang="zh-CN" sz="2800" b="1">
                <a:solidFill>
                  <a:srgbClr val="FFFFFF"/>
                </a:solidFill>
              </a:rPr>
              <a:t>T</a:t>
            </a:r>
            <a:r>
              <a:rPr lang="zh-CN" altLang="en-US" sz="2800" b="1">
                <a:solidFill>
                  <a:srgbClr val="FFFFFF"/>
                </a:solidFill>
              </a:rPr>
              <a:t>的顶点按中序遍历顺序进行编号</a:t>
            </a:r>
            <a:r>
              <a:rPr lang="zh-CN" altLang="en-US" sz="2800" b="1">
                <a:solidFill>
                  <a:srgbClr val="FFFFFF"/>
                </a:solidFill>
                <a:latin typeface="宋体" panose="02010600030101010101" pitchFamily="2" charset="-122"/>
              </a:rPr>
              <a:t>。</a:t>
            </a:r>
            <a:endParaRPr lang="zh-CN" altLang="en-US" sz="2800" b="1">
              <a:solidFill>
                <a:srgbClr val="FFFFFF"/>
              </a:solidFill>
            </a:endParaRPr>
          </a:p>
        </p:txBody>
      </p:sp>
    </p:spTree>
    <p:extLst>
      <p:ext uri="{BB962C8B-B14F-4D97-AF65-F5344CB8AC3E}">
        <p14:creationId xmlns:p14="http://schemas.microsoft.com/office/powerpoint/2010/main" val="34471960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441ECC4A-9631-6848-A3F9-F30ACD8C4835}"/>
              </a:ext>
            </a:extLst>
          </p:cNvPr>
          <p:cNvSpPr>
            <a:spLocks noChangeArrowheads="1"/>
          </p:cNvSpPr>
          <p:nvPr/>
        </p:nvSpPr>
        <p:spPr bwMode="auto">
          <a:xfrm>
            <a:off x="1676400" y="188914"/>
            <a:ext cx="8839200"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220788"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28775"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⑶</a:t>
            </a:r>
            <a:r>
              <a:rPr lang="zh-CN" altLang="en-US" sz="2800" b="1">
                <a:solidFill>
                  <a:srgbClr val="FFFFFF"/>
                </a:solidFill>
              </a:rPr>
              <a:t>  改变</a:t>
            </a:r>
            <a:r>
              <a:rPr lang="en-US" altLang="zh-CN" sz="2800" b="1">
                <a:solidFill>
                  <a:srgbClr val="FFFFFF"/>
                </a:solidFill>
              </a:rPr>
              <a:t>G</a:t>
            </a:r>
            <a:r>
              <a:rPr lang="zh-CN" altLang="en-US" sz="2800" b="1">
                <a:solidFill>
                  <a:srgbClr val="FFFFFF"/>
                </a:solidFill>
              </a:rPr>
              <a:t>中每一条弧的方向</a:t>
            </a:r>
            <a:r>
              <a:rPr lang="zh-CN" altLang="en-US" sz="2800" b="1">
                <a:solidFill>
                  <a:srgbClr val="FFFFFF"/>
                </a:solidFill>
                <a:latin typeface="宋体" panose="02010600030101010101" pitchFamily="2" charset="-122"/>
              </a:rPr>
              <a:t>，构成一个新的有向图</a:t>
            </a:r>
            <a:r>
              <a:rPr lang="en-US" altLang="zh-CN" sz="2800" b="1">
                <a:solidFill>
                  <a:srgbClr val="FFFFFF"/>
                </a:solidFill>
              </a:rPr>
              <a:t>G’</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pPr>
            <a:r>
              <a:rPr lang="zh-CN" altLang="en-US" sz="2800" b="1">
                <a:solidFill>
                  <a:srgbClr val="FFFFFF"/>
                </a:solidFill>
              </a:rPr>
              <a:t>⑷  按⑵中标出的顶点编号，从编号最大的顶点开始对</a:t>
            </a:r>
            <a:r>
              <a:rPr lang="en-US" altLang="zh-CN" sz="2800" b="1">
                <a:solidFill>
                  <a:srgbClr val="FFFFFF"/>
                </a:solidFill>
              </a:rPr>
              <a:t>G’</a:t>
            </a:r>
            <a:r>
              <a:rPr lang="zh-CN" altLang="en-US" sz="2800" b="1">
                <a:solidFill>
                  <a:srgbClr val="FFFFFF"/>
                </a:solidFill>
              </a:rPr>
              <a:t>进行深度优先搜索，得到一棵深度优先生成树。若一次完整的搜索过程没有遍历</a:t>
            </a:r>
            <a:r>
              <a:rPr lang="en-US" altLang="zh-CN" sz="2800" b="1">
                <a:solidFill>
                  <a:srgbClr val="FFFFFF"/>
                </a:solidFill>
              </a:rPr>
              <a:t>G’</a:t>
            </a:r>
            <a:r>
              <a:rPr lang="zh-CN" altLang="en-US" sz="2800" b="1">
                <a:solidFill>
                  <a:srgbClr val="FFFFFF"/>
                </a:solidFill>
              </a:rPr>
              <a:t>的所有顶点，则从未访问的顶点中选择一个编号最大的顶点，由它开始再进行深度优先搜索，并得到另一棵深度优先生成树。在该步骤中，每一次深度优先搜索所得到的生成树中的顶点就是</a:t>
            </a:r>
            <a:r>
              <a:rPr lang="en-US" altLang="zh-CN" sz="2800" b="1">
                <a:solidFill>
                  <a:srgbClr val="FFFFFF"/>
                </a:solidFill>
              </a:rPr>
              <a:t>G</a:t>
            </a:r>
            <a:r>
              <a:rPr lang="zh-CN" altLang="en-US" sz="2800" b="1">
                <a:solidFill>
                  <a:srgbClr val="FFFFFF"/>
                </a:solidFill>
              </a:rPr>
              <a:t>的一个强连通分量的所有顶点。 </a:t>
            </a:r>
          </a:p>
          <a:p>
            <a:pPr lvl="1" eaLnBrk="1" fontAlgn="base" hangingPunct="1">
              <a:lnSpc>
                <a:spcPct val="110000"/>
              </a:lnSpc>
              <a:spcBef>
                <a:spcPct val="20000"/>
              </a:spcBef>
              <a:spcAft>
                <a:spcPct val="0"/>
              </a:spcAft>
            </a:pPr>
            <a:r>
              <a:rPr lang="zh-CN" altLang="en-US" sz="2800" b="1">
                <a:solidFill>
                  <a:srgbClr val="FFFFFF"/>
                </a:solidFill>
              </a:rPr>
              <a:t>⑸  重复步骤⑷ ，直到</a:t>
            </a:r>
            <a:r>
              <a:rPr lang="en-US" altLang="zh-CN" sz="2800" b="1">
                <a:solidFill>
                  <a:srgbClr val="FFFFFF"/>
                </a:solidFill>
              </a:rPr>
              <a:t>G’</a:t>
            </a:r>
            <a:r>
              <a:rPr lang="zh-CN" altLang="en-US" sz="2800" b="1">
                <a:solidFill>
                  <a:srgbClr val="FFFFFF"/>
                </a:solidFill>
              </a:rPr>
              <a:t>中的所有顶点都被访问。</a:t>
            </a:r>
          </a:p>
          <a:p>
            <a:pPr eaLnBrk="1" fontAlgn="base" hangingPunct="1">
              <a:lnSpc>
                <a:spcPct val="110000"/>
              </a:lnSpc>
              <a:spcBef>
                <a:spcPct val="20000"/>
              </a:spcBef>
              <a:spcAft>
                <a:spcPct val="0"/>
              </a:spcAft>
            </a:pPr>
            <a:r>
              <a:rPr lang="zh-CN" altLang="en-US" sz="2800" b="1">
                <a:solidFill>
                  <a:srgbClr val="FFFFFF"/>
                </a:solidFill>
              </a:rPr>
              <a:t>        如图</a:t>
            </a:r>
            <a:r>
              <a:rPr lang="en-US" altLang="zh-CN" sz="2800" b="1">
                <a:solidFill>
                  <a:srgbClr val="FFFFFF"/>
                </a:solidFill>
              </a:rPr>
              <a:t>7-20(a)</a:t>
            </a:r>
            <a:r>
              <a:rPr lang="zh-CN" altLang="en-US" sz="2800" b="1">
                <a:solidFill>
                  <a:srgbClr val="FFFFFF"/>
                </a:solidFill>
              </a:rPr>
              <a:t>是求一棵有向树的强连通分量过程。</a:t>
            </a:r>
            <a:endParaRPr lang="zh-CN" altLang="en-US" sz="2800" b="1">
              <a:solidFill>
                <a:srgbClr val="FFFFFF"/>
              </a:solidFill>
              <a:latin typeface="宋体" panose="02010600030101010101" pitchFamily="2" charset="-122"/>
            </a:endParaRPr>
          </a:p>
        </p:txBody>
      </p:sp>
    </p:spTree>
    <p:extLst>
      <p:ext uri="{BB962C8B-B14F-4D97-AF65-F5344CB8AC3E}">
        <p14:creationId xmlns:p14="http://schemas.microsoft.com/office/powerpoint/2010/main" val="2511420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1330" name="Group 2">
            <a:extLst>
              <a:ext uri="{FF2B5EF4-FFF2-40B4-BE49-F238E27FC236}">
                <a16:creationId xmlns:a16="http://schemas.microsoft.com/office/drawing/2014/main" id="{6C1DCE40-366E-334A-B6E3-0434066E62DC}"/>
              </a:ext>
            </a:extLst>
          </p:cNvPr>
          <p:cNvGrpSpPr>
            <a:grpSpLocks/>
          </p:cNvGrpSpPr>
          <p:nvPr/>
        </p:nvGrpSpPr>
        <p:grpSpPr bwMode="auto">
          <a:xfrm>
            <a:off x="1752600" y="260350"/>
            <a:ext cx="8763000" cy="2743200"/>
            <a:chOff x="144" y="2400"/>
            <a:chExt cx="5520" cy="1728"/>
          </a:xfrm>
        </p:grpSpPr>
        <p:grpSp>
          <p:nvGrpSpPr>
            <p:cNvPr id="611331" name="Group 3">
              <a:extLst>
                <a:ext uri="{FF2B5EF4-FFF2-40B4-BE49-F238E27FC236}">
                  <a16:creationId xmlns:a16="http://schemas.microsoft.com/office/drawing/2014/main" id="{A2941EBD-5962-964F-BA7C-09021EF4FD85}"/>
                </a:ext>
              </a:extLst>
            </p:cNvPr>
            <p:cNvGrpSpPr>
              <a:grpSpLocks/>
            </p:cNvGrpSpPr>
            <p:nvPr/>
          </p:nvGrpSpPr>
          <p:grpSpPr bwMode="auto">
            <a:xfrm>
              <a:off x="144" y="2400"/>
              <a:ext cx="1200" cy="1344"/>
              <a:chOff x="144" y="2736"/>
              <a:chExt cx="1200" cy="1344"/>
            </a:xfrm>
          </p:grpSpPr>
          <p:grpSp>
            <p:nvGrpSpPr>
              <p:cNvPr id="611332" name="Group 4">
                <a:extLst>
                  <a:ext uri="{FF2B5EF4-FFF2-40B4-BE49-F238E27FC236}">
                    <a16:creationId xmlns:a16="http://schemas.microsoft.com/office/drawing/2014/main" id="{4E3C78DD-6F5F-8D4B-AD66-51BE4C7DF71F}"/>
                  </a:ext>
                </a:extLst>
              </p:cNvPr>
              <p:cNvGrpSpPr>
                <a:grpSpLocks/>
              </p:cNvGrpSpPr>
              <p:nvPr/>
            </p:nvGrpSpPr>
            <p:grpSpPr bwMode="auto">
              <a:xfrm>
                <a:off x="144" y="2736"/>
                <a:ext cx="1200" cy="1104"/>
                <a:chOff x="384" y="2640"/>
                <a:chExt cx="1200" cy="1104"/>
              </a:xfrm>
            </p:grpSpPr>
            <p:sp>
              <p:nvSpPr>
                <p:cNvPr id="611333" name="Oval 5">
                  <a:extLst>
                    <a:ext uri="{FF2B5EF4-FFF2-40B4-BE49-F238E27FC236}">
                      <a16:creationId xmlns:a16="http://schemas.microsoft.com/office/drawing/2014/main" id="{1F8532C6-B781-BB4A-A88D-FB4301D8BAAB}"/>
                    </a:ext>
                  </a:extLst>
                </p:cNvPr>
                <p:cNvSpPr>
                  <a:spLocks noChangeArrowheads="1"/>
                </p:cNvSpPr>
                <p:nvPr/>
              </p:nvSpPr>
              <p:spPr bwMode="auto">
                <a:xfrm>
                  <a:off x="816" y="3080"/>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611334" name="Oval 6">
                  <a:extLst>
                    <a:ext uri="{FF2B5EF4-FFF2-40B4-BE49-F238E27FC236}">
                      <a16:creationId xmlns:a16="http://schemas.microsoft.com/office/drawing/2014/main" id="{3B521846-7B81-724F-9A54-37CD3A7E1033}"/>
                    </a:ext>
                  </a:extLst>
                </p:cNvPr>
                <p:cNvSpPr>
                  <a:spLocks noChangeArrowheads="1"/>
                </p:cNvSpPr>
                <p:nvPr/>
              </p:nvSpPr>
              <p:spPr bwMode="auto">
                <a:xfrm>
                  <a:off x="832" y="2640"/>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611335" name="Oval 7">
                  <a:extLst>
                    <a:ext uri="{FF2B5EF4-FFF2-40B4-BE49-F238E27FC236}">
                      <a16:creationId xmlns:a16="http://schemas.microsoft.com/office/drawing/2014/main" id="{9E044120-A100-0540-AFD4-89134BEC0F52}"/>
                    </a:ext>
                  </a:extLst>
                </p:cNvPr>
                <p:cNvSpPr>
                  <a:spLocks noChangeArrowheads="1"/>
                </p:cNvSpPr>
                <p:nvPr/>
              </p:nvSpPr>
              <p:spPr bwMode="auto">
                <a:xfrm>
                  <a:off x="1312" y="2976"/>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611336" name="Oval 8">
                  <a:extLst>
                    <a:ext uri="{FF2B5EF4-FFF2-40B4-BE49-F238E27FC236}">
                      <a16:creationId xmlns:a16="http://schemas.microsoft.com/office/drawing/2014/main" id="{3ED159D5-2AC0-6B49-BDF7-0D2DD1866D14}"/>
                    </a:ext>
                  </a:extLst>
                </p:cNvPr>
                <p:cNvSpPr>
                  <a:spLocks noChangeArrowheads="1"/>
                </p:cNvSpPr>
                <p:nvPr/>
              </p:nvSpPr>
              <p:spPr bwMode="auto">
                <a:xfrm>
                  <a:off x="1072" y="3540"/>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611337" name="Oval 9">
                  <a:extLst>
                    <a:ext uri="{FF2B5EF4-FFF2-40B4-BE49-F238E27FC236}">
                      <a16:creationId xmlns:a16="http://schemas.microsoft.com/office/drawing/2014/main" id="{DC22DADD-4B34-3342-9F41-977A593CAB28}"/>
                    </a:ext>
                  </a:extLst>
                </p:cNvPr>
                <p:cNvSpPr>
                  <a:spLocks noChangeArrowheads="1"/>
                </p:cNvSpPr>
                <p:nvPr/>
              </p:nvSpPr>
              <p:spPr bwMode="auto">
                <a:xfrm>
                  <a:off x="528" y="3500"/>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611338" name="Oval 10">
                  <a:extLst>
                    <a:ext uri="{FF2B5EF4-FFF2-40B4-BE49-F238E27FC236}">
                      <a16:creationId xmlns:a16="http://schemas.microsoft.com/office/drawing/2014/main" id="{54C4CB56-7787-FC4F-931C-4814729306F7}"/>
                    </a:ext>
                  </a:extLst>
                </p:cNvPr>
                <p:cNvSpPr>
                  <a:spLocks noChangeArrowheads="1"/>
                </p:cNvSpPr>
                <p:nvPr/>
              </p:nvSpPr>
              <p:spPr bwMode="auto">
                <a:xfrm>
                  <a:off x="384" y="3024"/>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611339" name="Line 11">
                  <a:extLst>
                    <a:ext uri="{FF2B5EF4-FFF2-40B4-BE49-F238E27FC236}">
                      <a16:creationId xmlns:a16="http://schemas.microsoft.com/office/drawing/2014/main" id="{D5346837-948A-F841-A928-087C8C165D05}"/>
                    </a:ext>
                  </a:extLst>
                </p:cNvPr>
                <p:cNvSpPr>
                  <a:spLocks noChangeShapeType="1"/>
                </p:cNvSpPr>
                <p:nvPr/>
              </p:nvSpPr>
              <p:spPr bwMode="auto">
                <a:xfrm flipH="1">
                  <a:off x="528" y="2800"/>
                  <a:ext cx="320" cy="22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40" name="Line 12">
                  <a:extLst>
                    <a:ext uri="{FF2B5EF4-FFF2-40B4-BE49-F238E27FC236}">
                      <a16:creationId xmlns:a16="http://schemas.microsoft.com/office/drawing/2014/main" id="{4A2879A3-5260-EB4A-9D16-CA672F328E81}"/>
                    </a:ext>
                  </a:extLst>
                </p:cNvPr>
                <p:cNvSpPr>
                  <a:spLocks noChangeShapeType="1"/>
                </p:cNvSpPr>
                <p:nvPr/>
              </p:nvSpPr>
              <p:spPr bwMode="auto">
                <a:xfrm>
                  <a:off x="1088" y="2792"/>
                  <a:ext cx="288"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41" name="Line 13">
                  <a:extLst>
                    <a:ext uri="{FF2B5EF4-FFF2-40B4-BE49-F238E27FC236}">
                      <a16:creationId xmlns:a16="http://schemas.microsoft.com/office/drawing/2014/main" id="{583A8A36-35DD-794B-9AAC-C8CCD272C3DB}"/>
                    </a:ext>
                  </a:extLst>
                </p:cNvPr>
                <p:cNvSpPr>
                  <a:spLocks noChangeShapeType="1"/>
                </p:cNvSpPr>
                <p:nvPr/>
              </p:nvSpPr>
              <p:spPr bwMode="auto">
                <a:xfrm flipH="1" flipV="1">
                  <a:off x="528" y="3224"/>
                  <a:ext cx="96" cy="28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42" name="Line 14">
                  <a:extLst>
                    <a:ext uri="{FF2B5EF4-FFF2-40B4-BE49-F238E27FC236}">
                      <a16:creationId xmlns:a16="http://schemas.microsoft.com/office/drawing/2014/main" id="{E22D0EA0-15EE-1747-9FC9-80D7A029EA63}"/>
                    </a:ext>
                  </a:extLst>
                </p:cNvPr>
                <p:cNvSpPr>
                  <a:spLocks noChangeShapeType="1"/>
                </p:cNvSpPr>
                <p:nvPr/>
              </p:nvSpPr>
              <p:spPr bwMode="auto">
                <a:xfrm>
                  <a:off x="624" y="3192"/>
                  <a:ext cx="480" cy="38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43" name="Line 15">
                  <a:extLst>
                    <a:ext uri="{FF2B5EF4-FFF2-40B4-BE49-F238E27FC236}">
                      <a16:creationId xmlns:a16="http://schemas.microsoft.com/office/drawing/2014/main" id="{97B35D26-AE15-714A-BA81-6CBCFC619D97}"/>
                    </a:ext>
                  </a:extLst>
                </p:cNvPr>
                <p:cNvSpPr>
                  <a:spLocks noChangeShapeType="1"/>
                </p:cNvSpPr>
                <p:nvPr/>
              </p:nvSpPr>
              <p:spPr bwMode="auto">
                <a:xfrm flipV="1">
                  <a:off x="1248" y="3168"/>
                  <a:ext cx="144" cy="384"/>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44" name="Line 16">
                  <a:extLst>
                    <a:ext uri="{FF2B5EF4-FFF2-40B4-BE49-F238E27FC236}">
                      <a16:creationId xmlns:a16="http://schemas.microsoft.com/office/drawing/2014/main" id="{D1E07C36-4416-5A47-A558-0E841EBBB6C4}"/>
                    </a:ext>
                  </a:extLst>
                </p:cNvPr>
                <p:cNvSpPr>
                  <a:spLocks noChangeShapeType="1"/>
                </p:cNvSpPr>
                <p:nvPr/>
              </p:nvSpPr>
              <p:spPr bwMode="auto">
                <a:xfrm>
                  <a:off x="792" y="3616"/>
                  <a:ext cx="288" cy="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45" name="Line 17">
                  <a:extLst>
                    <a:ext uri="{FF2B5EF4-FFF2-40B4-BE49-F238E27FC236}">
                      <a16:creationId xmlns:a16="http://schemas.microsoft.com/office/drawing/2014/main" id="{C768E5AC-B020-F04E-8A02-4AEE39992D4D}"/>
                    </a:ext>
                  </a:extLst>
                </p:cNvPr>
                <p:cNvSpPr>
                  <a:spLocks noChangeShapeType="1"/>
                </p:cNvSpPr>
                <p:nvPr/>
              </p:nvSpPr>
              <p:spPr bwMode="auto">
                <a:xfrm>
                  <a:off x="960" y="2848"/>
                  <a:ext cx="0" cy="240"/>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46" name="Line 18">
                  <a:extLst>
                    <a:ext uri="{FF2B5EF4-FFF2-40B4-BE49-F238E27FC236}">
                      <a16:creationId xmlns:a16="http://schemas.microsoft.com/office/drawing/2014/main" id="{C3127566-BE7F-694A-B31B-CAA6BAF4CAFC}"/>
                    </a:ext>
                  </a:extLst>
                </p:cNvPr>
                <p:cNvSpPr>
                  <a:spLocks noChangeShapeType="1"/>
                </p:cNvSpPr>
                <p:nvPr/>
              </p:nvSpPr>
              <p:spPr bwMode="auto">
                <a:xfrm flipV="1">
                  <a:off x="1080" y="3120"/>
                  <a:ext cx="240" cy="48"/>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11347" name="Rectangle 19">
                <a:extLst>
                  <a:ext uri="{FF2B5EF4-FFF2-40B4-BE49-F238E27FC236}">
                    <a16:creationId xmlns:a16="http://schemas.microsoft.com/office/drawing/2014/main" id="{ADEAD865-A102-8D40-9E45-D0165F02252D}"/>
                  </a:ext>
                </a:extLst>
              </p:cNvPr>
              <p:cNvSpPr>
                <a:spLocks noChangeArrowheads="1"/>
              </p:cNvSpPr>
              <p:nvPr/>
            </p:nvSpPr>
            <p:spPr bwMode="auto">
              <a:xfrm>
                <a:off x="192" y="3876"/>
                <a:ext cx="99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有向图</a:t>
                </a:r>
                <a:r>
                  <a:rPr kumimoji="1" lang="en-US" altLang="zh-CN" sz="2000" b="1">
                    <a:solidFill>
                      <a:srgbClr val="FFFFFF"/>
                    </a:solidFill>
                    <a:latin typeface="Times New Roman" panose="02020603050405020304" pitchFamily="18" charset="0"/>
                    <a:ea typeface="宋体" panose="02010600030101010101" pitchFamily="2" charset="-122"/>
                  </a:rPr>
                  <a:t>G</a:t>
                </a:r>
              </a:p>
            </p:txBody>
          </p:sp>
        </p:grpSp>
        <p:grpSp>
          <p:nvGrpSpPr>
            <p:cNvPr id="611348" name="Group 20">
              <a:extLst>
                <a:ext uri="{FF2B5EF4-FFF2-40B4-BE49-F238E27FC236}">
                  <a16:creationId xmlns:a16="http://schemas.microsoft.com/office/drawing/2014/main" id="{CA73C38D-2B2C-714B-BB10-61FE869068CF}"/>
                </a:ext>
              </a:extLst>
            </p:cNvPr>
            <p:cNvGrpSpPr>
              <a:grpSpLocks/>
            </p:cNvGrpSpPr>
            <p:nvPr/>
          </p:nvGrpSpPr>
          <p:grpSpPr bwMode="auto">
            <a:xfrm>
              <a:off x="1392" y="2400"/>
              <a:ext cx="1525" cy="1440"/>
              <a:chOff x="1440" y="2736"/>
              <a:chExt cx="1525" cy="1440"/>
            </a:xfrm>
          </p:grpSpPr>
          <p:grpSp>
            <p:nvGrpSpPr>
              <p:cNvPr id="611349" name="Group 21">
                <a:extLst>
                  <a:ext uri="{FF2B5EF4-FFF2-40B4-BE49-F238E27FC236}">
                    <a16:creationId xmlns:a16="http://schemas.microsoft.com/office/drawing/2014/main" id="{AB2ADDD5-E377-3247-A2E5-9870F4989473}"/>
                  </a:ext>
                </a:extLst>
              </p:cNvPr>
              <p:cNvGrpSpPr>
                <a:grpSpLocks/>
              </p:cNvGrpSpPr>
              <p:nvPr/>
            </p:nvGrpSpPr>
            <p:grpSpPr bwMode="auto">
              <a:xfrm>
                <a:off x="1488" y="2736"/>
                <a:ext cx="1392" cy="1200"/>
                <a:chOff x="1808" y="2736"/>
                <a:chExt cx="1392" cy="1200"/>
              </a:xfrm>
            </p:grpSpPr>
            <p:sp>
              <p:nvSpPr>
                <p:cNvPr id="611350" name="Rectangle 22">
                  <a:extLst>
                    <a:ext uri="{FF2B5EF4-FFF2-40B4-BE49-F238E27FC236}">
                      <a16:creationId xmlns:a16="http://schemas.microsoft.com/office/drawing/2014/main" id="{311B73B4-C577-9849-BD38-C774CDA3CCFA}"/>
                    </a:ext>
                  </a:extLst>
                </p:cNvPr>
                <p:cNvSpPr>
                  <a:spLocks noChangeArrowheads="1"/>
                </p:cNvSpPr>
                <p:nvPr/>
              </p:nvSpPr>
              <p:spPr bwMode="auto">
                <a:xfrm>
                  <a:off x="2544" y="2744"/>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6</a:t>
                  </a:r>
                </a:p>
              </p:txBody>
            </p:sp>
            <p:sp>
              <p:nvSpPr>
                <p:cNvPr id="611351" name="Rectangle 23">
                  <a:extLst>
                    <a:ext uri="{FF2B5EF4-FFF2-40B4-BE49-F238E27FC236}">
                      <a16:creationId xmlns:a16="http://schemas.microsoft.com/office/drawing/2014/main" id="{1B1FB451-FEA8-5E40-9DAA-4EBA1DD0CC29}"/>
                    </a:ext>
                  </a:extLst>
                </p:cNvPr>
                <p:cNvSpPr>
                  <a:spLocks noChangeArrowheads="1"/>
                </p:cNvSpPr>
                <p:nvPr/>
              </p:nvSpPr>
              <p:spPr bwMode="auto">
                <a:xfrm>
                  <a:off x="3008" y="3088"/>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5</a:t>
                  </a:r>
                </a:p>
              </p:txBody>
            </p:sp>
            <p:sp>
              <p:nvSpPr>
                <p:cNvPr id="611352" name="Rectangle 24">
                  <a:extLst>
                    <a:ext uri="{FF2B5EF4-FFF2-40B4-BE49-F238E27FC236}">
                      <a16:creationId xmlns:a16="http://schemas.microsoft.com/office/drawing/2014/main" id="{2E62FAB3-3E1B-7046-9F50-F852200E8A69}"/>
                    </a:ext>
                  </a:extLst>
                </p:cNvPr>
                <p:cNvSpPr>
                  <a:spLocks noChangeArrowheads="1"/>
                </p:cNvSpPr>
                <p:nvPr/>
              </p:nvSpPr>
              <p:spPr bwMode="auto">
                <a:xfrm>
                  <a:off x="2888" y="3568"/>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4</a:t>
                  </a:r>
                </a:p>
              </p:txBody>
            </p:sp>
            <p:sp>
              <p:nvSpPr>
                <p:cNvPr id="611353" name="Rectangle 25">
                  <a:extLst>
                    <a:ext uri="{FF2B5EF4-FFF2-40B4-BE49-F238E27FC236}">
                      <a16:creationId xmlns:a16="http://schemas.microsoft.com/office/drawing/2014/main" id="{14458A79-BFA3-3B4F-BA82-55E43CF705FD}"/>
                    </a:ext>
                  </a:extLst>
                </p:cNvPr>
                <p:cNvSpPr>
                  <a:spLocks noChangeArrowheads="1"/>
                </p:cNvSpPr>
                <p:nvPr/>
              </p:nvSpPr>
              <p:spPr bwMode="auto">
                <a:xfrm>
                  <a:off x="2176" y="3088"/>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3</a:t>
                  </a:r>
                </a:p>
              </p:txBody>
            </p:sp>
            <p:sp>
              <p:nvSpPr>
                <p:cNvPr id="611354" name="Rectangle 26">
                  <a:extLst>
                    <a:ext uri="{FF2B5EF4-FFF2-40B4-BE49-F238E27FC236}">
                      <a16:creationId xmlns:a16="http://schemas.microsoft.com/office/drawing/2014/main" id="{8512626C-22DA-5546-97AF-278DDFBB59D8}"/>
                    </a:ext>
                  </a:extLst>
                </p:cNvPr>
                <p:cNvSpPr>
                  <a:spLocks noChangeArrowheads="1"/>
                </p:cNvSpPr>
                <p:nvPr/>
              </p:nvSpPr>
              <p:spPr bwMode="auto">
                <a:xfrm>
                  <a:off x="2072" y="3456"/>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2</a:t>
                  </a:r>
                </a:p>
              </p:txBody>
            </p:sp>
            <p:sp>
              <p:nvSpPr>
                <p:cNvPr id="611355" name="Rectangle 27">
                  <a:extLst>
                    <a:ext uri="{FF2B5EF4-FFF2-40B4-BE49-F238E27FC236}">
                      <a16:creationId xmlns:a16="http://schemas.microsoft.com/office/drawing/2014/main" id="{9D66C2BC-FFFB-1740-8F63-B8BFE6DDCBA0}"/>
                    </a:ext>
                  </a:extLst>
                </p:cNvPr>
                <p:cNvSpPr>
                  <a:spLocks noChangeArrowheads="1"/>
                </p:cNvSpPr>
                <p:nvPr/>
              </p:nvSpPr>
              <p:spPr bwMode="auto">
                <a:xfrm>
                  <a:off x="2064" y="3792"/>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1</a:t>
                  </a:r>
                </a:p>
              </p:txBody>
            </p:sp>
            <p:sp>
              <p:nvSpPr>
                <p:cNvPr id="611356" name="Oval 28">
                  <a:extLst>
                    <a:ext uri="{FF2B5EF4-FFF2-40B4-BE49-F238E27FC236}">
                      <a16:creationId xmlns:a16="http://schemas.microsoft.com/office/drawing/2014/main" id="{E62B249F-106D-6349-9BAE-F5F7FF3C144B}"/>
                    </a:ext>
                  </a:extLst>
                </p:cNvPr>
                <p:cNvSpPr>
                  <a:spLocks noChangeArrowheads="1"/>
                </p:cNvSpPr>
                <p:nvPr/>
              </p:nvSpPr>
              <p:spPr bwMode="auto">
                <a:xfrm>
                  <a:off x="2624" y="3556"/>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611357" name="Oval 29">
                  <a:extLst>
                    <a:ext uri="{FF2B5EF4-FFF2-40B4-BE49-F238E27FC236}">
                      <a16:creationId xmlns:a16="http://schemas.microsoft.com/office/drawing/2014/main" id="{7D52921A-DD28-3041-A338-6E2F878F6334}"/>
                    </a:ext>
                  </a:extLst>
                </p:cNvPr>
                <p:cNvSpPr>
                  <a:spLocks noChangeArrowheads="1"/>
                </p:cNvSpPr>
                <p:nvPr/>
              </p:nvSpPr>
              <p:spPr bwMode="auto">
                <a:xfrm>
                  <a:off x="2272" y="2736"/>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611358" name="Oval 30">
                  <a:extLst>
                    <a:ext uri="{FF2B5EF4-FFF2-40B4-BE49-F238E27FC236}">
                      <a16:creationId xmlns:a16="http://schemas.microsoft.com/office/drawing/2014/main" id="{53AE01D9-648D-E041-ACEB-0958C7471006}"/>
                    </a:ext>
                  </a:extLst>
                </p:cNvPr>
                <p:cNvSpPr>
                  <a:spLocks noChangeArrowheads="1"/>
                </p:cNvSpPr>
                <p:nvPr/>
              </p:nvSpPr>
              <p:spPr bwMode="auto">
                <a:xfrm>
                  <a:off x="2752" y="3072"/>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611359" name="Oval 31">
                  <a:extLst>
                    <a:ext uri="{FF2B5EF4-FFF2-40B4-BE49-F238E27FC236}">
                      <a16:creationId xmlns:a16="http://schemas.microsoft.com/office/drawing/2014/main" id="{B2CDE5F5-245E-1B4F-9CB3-22332F50ECAB}"/>
                    </a:ext>
                  </a:extLst>
                </p:cNvPr>
                <p:cNvSpPr>
                  <a:spLocks noChangeArrowheads="1"/>
                </p:cNvSpPr>
                <p:nvPr/>
              </p:nvSpPr>
              <p:spPr bwMode="auto">
                <a:xfrm>
                  <a:off x="2256" y="3440"/>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611360" name="Oval 32">
                  <a:extLst>
                    <a:ext uri="{FF2B5EF4-FFF2-40B4-BE49-F238E27FC236}">
                      <a16:creationId xmlns:a16="http://schemas.microsoft.com/office/drawing/2014/main" id="{BCDFBD6F-BC46-3443-9E32-2227911ABFB9}"/>
                    </a:ext>
                  </a:extLst>
                </p:cNvPr>
                <p:cNvSpPr>
                  <a:spLocks noChangeArrowheads="1"/>
                </p:cNvSpPr>
                <p:nvPr/>
              </p:nvSpPr>
              <p:spPr bwMode="auto">
                <a:xfrm>
                  <a:off x="1808" y="3732"/>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611361" name="Oval 33">
                  <a:extLst>
                    <a:ext uri="{FF2B5EF4-FFF2-40B4-BE49-F238E27FC236}">
                      <a16:creationId xmlns:a16="http://schemas.microsoft.com/office/drawing/2014/main" id="{3EA0CEC5-A2F0-E84C-9611-EB381CF62385}"/>
                    </a:ext>
                  </a:extLst>
                </p:cNvPr>
                <p:cNvSpPr>
                  <a:spLocks noChangeArrowheads="1"/>
                </p:cNvSpPr>
                <p:nvPr/>
              </p:nvSpPr>
              <p:spPr bwMode="auto">
                <a:xfrm>
                  <a:off x="1920" y="3080"/>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611362" name="Line 34">
                  <a:extLst>
                    <a:ext uri="{FF2B5EF4-FFF2-40B4-BE49-F238E27FC236}">
                      <a16:creationId xmlns:a16="http://schemas.microsoft.com/office/drawing/2014/main" id="{3844C79A-B834-DE43-8020-577049EE07AC}"/>
                    </a:ext>
                  </a:extLst>
                </p:cNvPr>
                <p:cNvSpPr>
                  <a:spLocks noChangeShapeType="1"/>
                </p:cNvSpPr>
                <p:nvPr/>
              </p:nvSpPr>
              <p:spPr bwMode="auto">
                <a:xfrm flipH="1">
                  <a:off x="2055" y="2896"/>
                  <a:ext cx="249"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63" name="Line 35">
                  <a:extLst>
                    <a:ext uri="{FF2B5EF4-FFF2-40B4-BE49-F238E27FC236}">
                      <a16:creationId xmlns:a16="http://schemas.microsoft.com/office/drawing/2014/main" id="{7F96413C-1CCF-A946-A65A-F8BAE0B3286A}"/>
                    </a:ext>
                  </a:extLst>
                </p:cNvPr>
                <p:cNvSpPr>
                  <a:spLocks noChangeShapeType="1"/>
                </p:cNvSpPr>
                <p:nvPr/>
              </p:nvSpPr>
              <p:spPr bwMode="auto">
                <a:xfrm>
                  <a:off x="2528" y="2888"/>
                  <a:ext cx="288"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64" name="Line 36">
                  <a:extLst>
                    <a:ext uri="{FF2B5EF4-FFF2-40B4-BE49-F238E27FC236}">
                      <a16:creationId xmlns:a16="http://schemas.microsoft.com/office/drawing/2014/main" id="{A093AD72-E703-344C-820F-9692681CC624}"/>
                    </a:ext>
                  </a:extLst>
                </p:cNvPr>
                <p:cNvSpPr>
                  <a:spLocks noChangeShapeType="1"/>
                </p:cNvSpPr>
                <p:nvPr/>
              </p:nvSpPr>
              <p:spPr bwMode="auto">
                <a:xfrm>
                  <a:off x="2160" y="3256"/>
                  <a:ext cx="240" cy="18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65" name="Line 37">
                  <a:extLst>
                    <a:ext uri="{FF2B5EF4-FFF2-40B4-BE49-F238E27FC236}">
                      <a16:creationId xmlns:a16="http://schemas.microsoft.com/office/drawing/2014/main" id="{C7356A05-2A50-434A-925B-61B87D01BFE2}"/>
                    </a:ext>
                  </a:extLst>
                </p:cNvPr>
                <p:cNvSpPr>
                  <a:spLocks noChangeShapeType="1"/>
                </p:cNvSpPr>
                <p:nvPr/>
              </p:nvSpPr>
              <p:spPr bwMode="auto">
                <a:xfrm flipV="1">
                  <a:off x="2040" y="3648"/>
                  <a:ext cx="312" cy="128"/>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66" name="Line 38">
                  <a:extLst>
                    <a:ext uri="{FF2B5EF4-FFF2-40B4-BE49-F238E27FC236}">
                      <a16:creationId xmlns:a16="http://schemas.microsoft.com/office/drawing/2014/main" id="{5D4F595C-0B64-6A4D-BB07-DEB46BF38EDB}"/>
                    </a:ext>
                  </a:extLst>
                </p:cNvPr>
                <p:cNvSpPr>
                  <a:spLocks noChangeShapeType="1"/>
                </p:cNvSpPr>
                <p:nvPr/>
              </p:nvSpPr>
              <p:spPr bwMode="auto">
                <a:xfrm flipV="1">
                  <a:off x="2752" y="3272"/>
                  <a:ext cx="96" cy="288"/>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11367" name="Rectangle 39">
                <a:extLst>
                  <a:ext uri="{FF2B5EF4-FFF2-40B4-BE49-F238E27FC236}">
                    <a16:creationId xmlns:a16="http://schemas.microsoft.com/office/drawing/2014/main" id="{746E0708-1C1F-084A-9953-DABFD80FFA2D}"/>
                  </a:ext>
                </a:extLst>
              </p:cNvPr>
              <p:cNvSpPr>
                <a:spLocks noChangeArrowheads="1"/>
              </p:cNvSpPr>
              <p:nvPr/>
            </p:nvSpPr>
            <p:spPr bwMode="auto">
              <a:xfrm>
                <a:off x="1440" y="3972"/>
                <a:ext cx="152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执行步骤</a:t>
                </a:r>
                <a:r>
                  <a:rPr kumimoji="1" lang="en-US" altLang="zh-CN" sz="2000" b="1">
                    <a:solidFill>
                      <a:srgbClr val="FFFFFF"/>
                    </a:solidFill>
                    <a:latin typeface="Times New Roman" panose="02020603050405020304" pitchFamily="18" charset="0"/>
                    <a:ea typeface="宋体" panose="02010600030101010101" pitchFamily="2" charset="-122"/>
                  </a:rPr>
                  <a:t>(1)</a:t>
                </a:r>
                <a:r>
                  <a:rPr kumimoji="1" lang="zh-CN" altLang="en-US" sz="2000" b="1">
                    <a:solidFill>
                      <a:srgbClr val="FFFFFF"/>
                    </a:solidFill>
                    <a:latin typeface="Times New Roman" panose="02020603050405020304" pitchFamily="18" charset="0"/>
                    <a:ea typeface="宋体" panose="02010600030101010101" pitchFamily="2" charset="-122"/>
                  </a:rPr>
                  <a:t>和</a:t>
                </a:r>
                <a:r>
                  <a:rPr kumimoji="1" lang="en-US" altLang="zh-CN" sz="2000" b="1">
                    <a:solidFill>
                      <a:srgbClr val="FFFFFF"/>
                    </a:solidFill>
                    <a:latin typeface="Times New Roman" panose="02020603050405020304" pitchFamily="18" charset="0"/>
                    <a:ea typeface="宋体" panose="02010600030101010101" pitchFamily="2" charset="-122"/>
                  </a:rPr>
                  <a:t>(2)</a:t>
                </a:r>
              </a:p>
            </p:txBody>
          </p:sp>
        </p:grpSp>
        <p:grpSp>
          <p:nvGrpSpPr>
            <p:cNvPr id="611368" name="Group 40">
              <a:extLst>
                <a:ext uri="{FF2B5EF4-FFF2-40B4-BE49-F238E27FC236}">
                  <a16:creationId xmlns:a16="http://schemas.microsoft.com/office/drawing/2014/main" id="{8A50C9CE-85A2-FC48-B371-EDB838A682A9}"/>
                </a:ext>
              </a:extLst>
            </p:cNvPr>
            <p:cNvGrpSpPr>
              <a:grpSpLocks/>
            </p:cNvGrpSpPr>
            <p:nvPr/>
          </p:nvGrpSpPr>
          <p:grpSpPr bwMode="auto">
            <a:xfrm>
              <a:off x="2976" y="2400"/>
              <a:ext cx="1200" cy="1356"/>
              <a:chOff x="3072" y="2736"/>
              <a:chExt cx="1200" cy="1356"/>
            </a:xfrm>
          </p:grpSpPr>
          <p:grpSp>
            <p:nvGrpSpPr>
              <p:cNvPr id="611369" name="Group 41">
                <a:extLst>
                  <a:ext uri="{FF2B5EF4-FFF2-40B4-BE49-F238E27FC236}">
                    <a16:creationId xmlns:a16="http://schemas.microsoft.com/office/drawing/2014/main" id="{5AE9529A-559B-7D42-850D-545D08BF17C9}"/>
                  </a:ext>
                </a:extLst>
              </p:cNvPr>
              <p:cNvGrpSpPr>
                <a:grpSpLocks/>
              </p:cNvGrpSpPr>
              <p:nvPr/>
            </p:nvGrpSpPr>
            <p:grpSpPr bwMode="auto">
              <a:xfrm>
                <a:off x="3072" y="2736"/>
                <a:ext cx="1200" cy="1104"/>
                <a:chOff x="2352" y="2736"/>
                <a:chExt cx="1200" cy="1104"/>
              </a:xfrm>
            </p:grpSpPr>
            <p:sp>
              <p:nvSpPr>
                <p:cNvPr id="611370" name="Oval 42">
                  <a:extLst>
                    <a:ext uri="{FF2B5EF4-FFF2-40B4-BE49-F238E27FC236}">
                      <a16:creationId xmlns:a16="http://schemas.microsoft.com/office/drawing/2014/main" id="{E32C1E46-2D5A-C442-882E-8EEBC2C9C9E6}"/>
                    </a:ext>
                  </a:extLst>
                </p:cNvPr>
                <p:cNvSpPr>
                  <a:spLocks noChangeArrowheads="1"/>
                </p:cNvSpPr>
                <p:nvPr/>
              </p:nvSpPr>
              <p:spPr bwMode="auto">
                <a:xfrm>
                  <a:off x="2800" y="2736"/>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611371" name="Oval 43">
                  <a:extLst>
                    <a:ext uri="{FF2B5EF4-FFF2-40B4-BE49-F238E27FC236}">
                      <a16:creationId xmlns:a16="http://schemas.microsoft.com/office/drawing/2014/main" id="{D0F5558C-EDF7-4143-AD1C-08798FEBCE94}"/>
                    </a:ext>
                  </a:extLst>
                </p:cNvPr>
                <p:cNvSpPr>
                  <a:spLocks noChangeArrowheads="1"/>
                </p:cNvSpPr>
                <p:nvPr/>
              </p:nvSpPr>
              <p:spPr bwMode="auto">
                <a:xfrm>
                  <a:off x="3280" y="3064"/>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611372" name="Oval 44">
                  <a:extLst>
                    <a:ext uri="{FF2B5EF4-FFF2-40B4-BE49-F238E27FC236}">
                      <a16:creationId xmlns:a16="http://schemas.microsoft.com/office/drawing/2014/main" id="{F1E0AE72-37D2-7C45-ACC4-7D95E2D7AA6D}"/>
                    </a:ext>
                  </a:extLst>
                </p:cNvPr>
                <p:cNvSpPr>
                  <a:spLocks noChangeArrowheads="1"/>
                </p:cNvSpPr>
                <p:nvPr/>
              </p:nvSpPr>
              <p:spPr bwMode="auto">
                <a:xfrm>
                  <a:off x="2784" y="3176"/>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611373" name="Oval 45">
                  <a:extLst>
                    <a:ext uri="{FF2B5EF4-FFF2-40B4-BE49-F238E27FC236}">
                      <a16:creationId xmlns:a16="http://schemas.microsoft.com/office/drawing/2014/main" id="{BC14052E-CE2A-3A47-958A-6B5C92DF9318}"/>
                    </a:ext>
                  </a:extLst>
                </p:cNvPr>
                <p:cNvSpPr>
                  <a:spLocks noChangeArrowheads="1"/>
                </p:cNvSpPr>
                <p:nvPr/>
              </p:nvSpPr>
              <p:spPr bwMode="auto">
                <a:xfrm>
                  <a:off x="3040" y="3636"/>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sp>
              <p:nvSpPr>
                <p:cNvPr id="611374" name="Oval 46">
                  <a:extLst>
                    <a:ext uri="{FF2B5EF4-FFF2-40B4-BE49-F238E27FC236}">
                      <a16:creationId xmlns:a16="http://schemas.microsoft.com/office/drawing/2014/main" id="{619A365C-48B2-3047-AA7D-FE4CE3DB8ECE}"/>
                    </a:ext>
                  </a:extLst>
                </p:cNvPr>
                <p:cNvSpPr>
                  <a:spLocks noChangeArrowheads="1"/>
                </p:cNvSpPr>
                <p:nvPr/>
              </p:nvSpPr>
              <p:spPr bwMode="auto">
                <a:xfrm>
                  <a:off x="2496" y="3596"/>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611375" name="Oval 47">
                  <a:extLst>
                    <a:ext uri="{FF2B5EF4-FFF2-40B4-BE49-F238E27FC236}">
                      <a16:creationId xmlns:a16="http://schemas.microsoft.com/office/drawing/2014/main" id="{E90B32C4-81CA-894B-B338-D7E599128C18}"/>
                    </a:ext>
                  </a:extLst>
                </p:cNvPr>
                <p:cNvSpPr>
                  <a:spLocks noChangeArrowheads="1"/>
                </p:cNvSpPr>
                <p:nvPr/>
              </p:nvSpPr>
              <p:spPr bwMode="auto">
                <a:xfrm>
                  <a:off x="2352" y="3120"/>
                  <a:ext cx="272"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grpSp>
              <p:nvGrpSpPr>
                <p:cNvPr id="611376" name="Group 48">
                  <a:extLst>
                    <a:ext uri="{FF2B5EF4-FFF2-40B4-BE49-F238E27FC236}">
                      <a16:creationId xmlns:a16="http://schemas.microsoft.com/office/drawing/2014/main" id="{C54D5713-26E4-AF47-BDAB-15CD7CD62B5D}"/>
                    </a:ext>
                  </a:extLst>
                </p:cNvPr>
                <p:cNvGrpSpPr>
                  <a:grpSpLocks/>
                </p:cNvGrpSpPr>
                <p:nvPr/>
              </p:nvGrpSpPr>
              <p:grpSpPr bwMode="auto">
                <a:xfrm>
                  <a:off x="2496" y="2888"/>
                  <a:ext cx="864" cy="824"/>
                  <a:chOff x="2496" y="2888"/>
                  <a:chExt cx="864" cy="824"/>
                </a:xfrm>
              </p:grpSpPr>
              <p:sp>
                <p:nvSpPr>
                  <p:cNvPr id="611377" name="Line 49">
                    <a:extLst>
                      <a:ext uri="{FF2B5EF4-FFF2-40B4-BE49-F238E27FC236}">
                        <a16:creationId xmlns:a16="http://schemas.microsoft.com/office/drawing/2014/main" id="{55756FD5-0E89-0F49-A892-790D06D78E00}"/>
                      </a:ext>
                    </a:extLst>
                  </p:cNvPr>
                  <p:cNvSpPr>
                    <a:spLocks noChangeShapeType="1"/>
                  </p:cNvSpPr>
                  <p:nvPr/>
                </p:nvSpPr>
                <p:spPr bwMode="auto">
                  <a:xfrm flipH="1">
                    <a:off x="2496" y="2896"/>
                    <a:ext cx="320" cy="224"/>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78" name="Line 50">
                    <a:extLst>
                      <a:ext uri="{FF2B5EF4-FFF2-40B4-BE49-F238E27FC236}">
                        <a16:creationId xmlns:a16="http://schemas.microsoft.com/office/drawing/2014/main" id="{BC7D8EB5-9B9E-7848-84D4-ED3FF5B2BF89}"/>
                      </a:ext>
                    </a:extLst>
                  </p:cNvPr>
                  <p:cNvSpPr>
                    <a:spLocks noChangeShapeType="1"/>
                  </p:cNvSpPr>
                  <p:nvPr/>
                </p:nvSpPr>
                <p:spPr bwMode="auto">
                  <a:xfrm>
                    <a:off x="3048" y="2888"/>
                    <a:ext cx="288" cy="192"/>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79" name="Line 51">
                    <a:extLst>
                      <a:ext uri="{FF2B5EF4-FFF2-40B4-BE49-F238E27FC236}">
                        <a16:creationId xmlns:a16="http://schemas.microsoft.com/office/drawing/2014/main" id="{0D06C7A0-FD88-5345-B0FF-4C7F760EA910}"/>
                      </a:ext>
                    </a:extLst>
                  </p:cNvPr>
                  <p:cNvSpPr>
                    <a:spLocks noChangeShapeType="1"/>
                  </p:cNvSpPr>
                  <p:nvPr/>
                </p:nvSpPr>
                <p:spPr bwMode="auto">
                  <a:xfrm flipH="1" flipV="1">
                    <a:off x="2496" y="3320"/>
                    <a:ext cx="96" cy="288"/>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80" name="Line 52">
                    <a:extLst>
                      <a:ext uri="{FF2B5EF4-FFF2-40B4-BE49-F238E27FC236}">
                        <a16:creationId xmlns:a16="http://schemas.microsoft.com/office/drawing/2014/main" id="{51205ECB-9C26-5F47-8D8A-40E94358D119}"/>
                      </a:ext>
                    </a:extLst>
                  </p:cNvPr>
                  <p:cNvSpPr>
                    <a:spLocks noChangeShapeType="1"/>
                  </p:cNvSpPr>
                  <p:nvPr/>
                </p:nvSpPr>
                <p:spPr bwMode="auto">
                  <a:xfrm>
                    <a:off x="2592" y="3288"/>
                    <a:ext cx="480" cy="384"/>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81" name="Line 53">
                    <a:extLst>
                      <a:ext uri="{FF2B5EF4-FFF2-40B4-BE49-F238E27FC236}">
                        <a16:creationId xmlns:a16="http://schemas.microsoft.com/office/drawing/2014/main" id="{AD183AA5-6652-F544-B868-CE9657BF9664}"/>
                      </a:ext>
                    </a:extLst>
                  </p:cNvPr>
                  <p:cNvSpPr>
                    <a:spLocks noChangeShapeType="1"/>
                  </p:cNvSpPr>
                  <p:nvPr/>
                </p:nvSpPr>
                <p:spPr bwMode="auto">
                  <a:xfrm flipV="1">
                    <a:off x="3216" y="3264"/>
                    <a:ext cx="144" cy="38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82" name="Line 54">
                    <a:extLst>
                      <a:ext uri="{FF2B5EF4-FFF2-40B4-BE49-F238E27FC236}">
                        <a16:creationId xmlns:a16="http://schemas.microsoft.com/office/drawing/2014/main" id="{A6C1B086-1BF9-0747-96B9-FE4E1F870FF9}"/>
                      </a:ext>
                    </a:extLst>
                  </p:cNvPr>
                  <p:cNvSpPr>
                    <a:spLocks noChangeShapeType="1"/>
                  </p:cNvSpPr>
                  <p:nvPr/>
                </p:nvSpPr>
                <p:spPr bwMode="auto">
                  <a:xfrm>
                    <a:off x="2784" y="3712"/>
                    <a:ext cx="26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83" name="Line 55">
                    <a:extLst>
                      <a:ext uri="{FF2B5EF4-FFF2-40B4-BE49-F238E27FC236}">
                        <a16:creationId xmlns:a16="http://schemas.microsoft.com/office/drawing/2014/main" id="{C886295C-A940-334C-964B-D4D7993DE438}"/>
                      </a:ext>
                    </a:extLst>
                  </p:cNvPr>
                  <p:cNvSpPr>
                    <a:spLocks noChangeShapeType="1"/>
                  </p:cNvSpPr>
                  <p:nvPr/>
                </p:nvSpPr>
                <p:spPr bwMode="auto">
                  <a:xfrm>
                    <a:off x="2928" y="2944"/>
                    <a:ext cx="0" cy="24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84" name="Line 56">
                    <a:extLst>
                      <a:ext uri="{FF2B5EF4-FFF2-40B4-BE49-F238E27FC236}">
                        <a16:creationId xmlns:a16="http://schemas.microsoft.com/office/drawing/2014/main" id="{663BB640-2E2D-FE4B-9F70-77F6F0CB905E}"/>
                      </a:ext>
                    </a:extLst>
                  </p:cNvPr>
                  <p:cNvSpPr>
                    <a:spLocks noChangeShapeType="1"/>
                  </p:cNvSpPr>
                  <p:nvPr/>
                </p:nvSpPr>
                <p:spPr bwMode="auto">
                  <a:xfrm flipV="1">
                    <a:off x="3048" y="3216"/>
                    <a:ext cx="240" cy="4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11385" name="Rectangle 57">
                <a:extLst>
                  <a:ext uri="{FF2B5EF4-FFF2-40B4-BE49-F238E27FC236}">
                    <a16:creationId xmlns:a16="http://schemas.microsoft.com/office/drawing/2014/main" id="{5B6A3D0C-CBB0-4840-A0A2-9ABB0F2890A6}"/>
                  </a:ext>
                </a:extLst>
              </p:cNvPr>
              <p:cNvSpPr>
                <a:spLocks noChangeArrowheads="1"/>
              </p:cNvSpPr>
              <p:nvPr/>
            </p:nvSpPr>
            <p:spPr bwMode="auto">
              <a:xfrm>
                <a:off x="3072" y="3888"/>
                <a:ext cx="118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执行步骤</a:t>
                </a:r>
                <a:r>
                  <a:rPr kumimoji="1" lang="en-US" altLang="zh-CN" sz="2000" b="1">
                    <a:solidFill>
                      <a:srgbClr val="FFFFFF"/>
                    </a:solidFill>
                    <a:latin typeface="Times New Roman" panose="02020603050405020304" pitchFamily="18" charset="0"/>
                    <a:ea typeface="宋体" panose="02010600030101010101" pitchFamily="2" charset="-122"/>
                  </a:rPr>
                  <a:t>(3)</a:t>
                </a:r>
              </a:p>
            </p:txBody>
          </p:sp>
        </p:grpSp>
        <p:grpSp>
          <p:nvGrpSpPr>
            <p:cNvPr id="611386" name="Group 58">
              <a:extLst>
                <a:ext uri="{FF2B5EF4-FFF2-40B4-BE49-F238E27FC236}">
                  <a16:creationId xmlns:a16="http://schemas.microsoft.com/office/drawing/2014/main" id="{E4086B16-83A8-6247-AA6F-CD406C73CD48}"/>
                </a:ext>
              </a:extLst>
            </p:cNvPr>
            <p:cNvGrpSpPr>
              <a:grpSpLocks/>
            </p:cNvGrpSpPr>
            <p:nvPr/>
          </p:nvGrpSpPr>
          <p:grpSpPr bwMode="auto">
            <a:xfrm>
              <a:off x="4139" y="2544"/>
              <a:ext cx="1525" cy="1260"/>
              <a:chOff x="4176" y="2880"/>
              <a:chExt cx="1525" cy="1260"/>
            </a:xfrm>
          </p:grpSpPr>
          <p:grpSp>
            <p:nvGrpSpPr>
              <p:cNvPr id="611387" name="Group 59">
                <a:extLst>
                  <a:ext uri="{FF2B5EF4-FFF2-40B4-BE49-F238E27FC236}">
                    <a16:creationId xmlns:a16="http://schemas.microsoft.com/office/drawing/2014/main" id="{F490109C-FCC0-CC44-8EF5-3B5E2DB00A5F}"/>
                  </a:ext>
                </a:extLst>
              </p:cNvPr>
              <p:cNvGrpSpPr>
                <a:grpSpLocks/>
              </p:cNvGrpSpPr>
              <p:nvPr/>
            </p:nvGrpSpPr>
            <p:grpSpPr bwMode="auto">
              <a:xfrm>
                <a:off x="4656" y="2880"/>
                <a:ext cx="672" cy="1008"/>
                <a:chOff x="4752" y="2832"/>
                <a:chExt cx="672" cy="1008"/>
              </a:xfrm>
            </p:grpSpPr>
            <p:grpSp>
              <p:nvGrpSpPr>
                <p:cNvPr id="611388" name="Group 60">
                  <a:extLst>
                    <a:ext uri="{FF2B5EF4-FFF2-40B4-BE49-F238E27FC236}">
                      <a16:creationId xmlns:a16="http://schemas.microsoft.com/office/drawing/2014/main" id="{3C61FC3F-508D-524F-8999-E20BDB480EFE}"/>
                    </a:ext>
                  </a:extLst>
                </p:cNvPr>
                <p:cNvGrpSpPr>
                  <a:grpSpLocks/>
                </p:cNvGrpSpPr>
                <p:nvPr/>
              </p:nvGrpSpPr>
              <p:grpSpPr bwMode="auto">
                <a:xfrm>
                  <a:off x="4752" y="2832"/>
                  <a:ext cx="249" cy="1008"/>
                  <a:chOff x="4752" y="2832"/>
                  <a:chExt cx="249" cy="1008"/>
                </a:xfrm>
              </p:grpSpPr>
              <p:sp>
                <p:nvSpPr>
                  <p:cNvPr id="611389" name="Oval 61">
                    <a:extLst>
                      <a:ext uri="{FF2B5EF4-FFF2-40B4-BE49-F238E27FC236}">
                        <a16:creationId xmlns:a16="http://schemas.microsoft.com/office/drawing/2014/main" id="{4166FA21-35EE-8544-8D1B-9B838D3F160C}"/>
                      </a:ext>
                    </a:extLst>
                  </p:cNvPr>
                  <p:cNvSpPr>
                    <a:spLocks noChangeArrowheads="1"/>
                  </p:cNvSpPr>
                  <p:nvPr/>
                </p:nvSpPr>
                <p:spPr bwMode="auto">
                  <a:xfrm>
                    <a:off x="4752" y="2832"/>
                    <a:ext cx="249"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611390" name="Line 62">
                    <a:extLst>
                      <a:ext uri="{FF2B5EF4-FFF2-40B4-BE49-F238E27FC236}">
                        <a16:creationId xmlns:a16="http://schemas.microsoft.com/office/drawing/2014/main" id="{39696879-6B66-DD4C-9C50-13A51AC12886}"/>
                      </a:ext>
                    </a:extLst>
                  </p:cNvPr>
                  <p:cNvSpPr>
                    <a:spLocks noChangeShapeType="1"/>
                  </p:cNvSpPr>
                  <p:nvPr/>
                </p:nvSpPr>
                <p:spPr bwMode="auto">
                  <a:xfrm>
                    <a:off x="4880" y="3040"/>
                    <a:ext cx="0" cy="20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91" name="Oval 63">
                    <a:extLst>
                      <a:ext uri="{FF2B5EF4-FFF2-40B4-BE49-F238E27FC236}">
                        <a16:creationId xmlns:a16="http://schemas.microsoft.com/office/drawing/2014/main" id="{085E09AD-126E-D548-9740-34D64E6B425D}"/>
                      </a:ext>
                    </a:extLst>
                  </p:cNvPr>
                  <p:cNvSpPr>
                    <a:spLocks noChangeArrowheads="1"/>
                  </p:cNvSpPr>
                  <p:nvPr/>
                </p:nvSpPr>
                <p:spPr bwMode="auto">
                  <a:xfrm>
                    <a:off x="4752" y="3236"/>
                    <a:ext cx="249"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611392" name="Line 64">
                    <a:extLst>
                      <a:ext uri="{FF2B5EF4-FFF2-40B4-BE49-F238E27FC236}">
                        <a16:creationId xmlns:a16="http://schemas.microsoft.com/office/drawing/2014/main" id="{E29E040A-0092-3146-BD07-ECC4DB78B39F}"/>
                      </a:ext>
                    </a:extLst>
                  </p:cNvPr>
                  <p:cNvSpPr>
                    <a:spLocks noChangeShapeType="1"/>
                  </p:cNvSpPr>
                  <p:nvPr/>
                </p:nvSpPr>
                <p:spPr bwMode="auto">
                  <a:xfrm>
                    <a:off x="4880" y="3436"/>
                    <a:ext cx="0" cy="20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93" name="Oval 65">
                    <a:extLst>
                      <a:ext uri="{FF2B5EF4-FFF2-40B4-BE49-F238E27FC236}">
                        <a16:creationId xmlns:a16="http://schemas.microsoft.com/office/drawing/2014/main" id="{BA9711C9-550F-0F4F-A35F-A4CAC1AE4FF6}"/>
                      </a:ext>
                    </a:extLst>
                  </p:cNvPr>
                  <p:cNvSpPr>
                    <a:spLocks noChangeArrowheads="1"/>
                  </p:cNvSpPr>
                  <p:nvPr/>
                </p:nvSpPr>
                <p:spPr bwMode="auto">
                  <a:xfrm>
                    <a:off x="4752" y="3636"/>
                    <a:ext cx="249"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grpSp>
            <p:grpSp>
              <p:nvGrpSpPr>
                <p:cNvPr id="611394" name="Group 66">
                  <a:extLst>
                    <a:ext uri="{FF2B5EF4-FFF2-40B4-BE49-F238E27FC236}">
                      <a16:creationId xmlns:a16="http://schemas.microsoft.com/office/drawing/2014/main" id="{8B0776EF-AD82-7C40-8A88-5905C7303A8E}"/>
                    </a:ext>
                  </a:extLst>
                </p:cNvPr>
                <p:cNvGrpSpPr>
                  <a:grpSpLocks/>
                </p:cNvGrpSpPr>
                <p:nvPr/>
              </p:nvGrpSpPr>
              <p:grpSpPr bwMode="auto">
                <a:xfrm>
                  <a:off x="5175" y="2832"/>
                  <a:ext cx="249" cy="1008"/>
                  <a:chOff x="4752" y="2832"/>
                  <a:chExt cx="249" cy="1008"/>
                </a:xfrm>
              </p:grpSpPr>
              <p:sp>
                <p:nvSpPr>
                  <p:cNvPr id="611395" name="Oval 67">
                    <a:extLst>
                      <a:ext uri="{FF2B5EF4-FFF2-40B4-BE49-F238E27FC236}">
                        <a16:creationId xmlns:a16="http://schemas.microsoft.com/office/drawing/2014/main" id="{BD10FFBC-748B-9448-902D-A4C79CDFB9E3}"/>
                      </a:ext>
                    </a:extLst>
                  </p:cNvPr>
                  <p:cNvSpPr>
                    <a:spLocks noChangeArrowheads="1"/>
                  </p:cNvSpPr>
                  <p:nvPr/>
                </p:nvSpPr>
                <p:spPr bwMode="auto">
                  <a:xfrm>
                    <a:off x="4752" y="2832"/>
                    <a:ext cx="249"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611396" name="Line 68">
                    <a:extLst>
                      <a:ext uri="{FF2B5EF4-FFF2-40B4-BE49-F238E27FC236}">
                        <a16:creationId xmlns:a16="http://schemas.microsoft.com/office/drawing/2014/main" id="{B16C236C-7152-5C40-B98C-4D684CFEBA39}"/>
                      </a:ext>
                    </a:extLst>
                  </p:cNvPr>
                  <p:cNvSpPr>
                    <a:spLocks noChangeShapeType="1"/>
                  </p:cNvSpPr>
                  <p:nvPr/>
                </p:nvSpPr>
                <p:spPr bwMode="auto">
                  <a:xfrm>
                    <a:off x="4880" y="3040"/>
                    <a:ext cx="0" cy="20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97" name="Oval 69">
                    <a:extLst>
                      <a:ext uri="{FF2B5EF4-FFF2-40B4-BE49-F238E27FC236}">
                        <a16:creationId xmlns:a16="http://schemas.microsoft.com/office/drawing/2014/main" id="{94ED3391-1AF3-D846-8BC0-B578820CB00E}"/>
                      </a:ext>
                    </a:extLst>
                  </p:cNvPr>
                  <p:cNvSpPr>
                    <a:spLocks noChangeArrowheads="1"/>
                  </p:cNvSpPr>
                  <p:nvPr/>
                </p:nvSpPr>
                <p:spPr bwMode="auto">
                  <a:xfrm>
                    <a:off x="4752" y="3236"/>
                    <a:ext cx="249"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611398" name="Line 70">
                    <a:extLst>
                      <a:ext uri="{FF2B5EF4-FFF2-40B4-BE49-F238E27FC236}">
                        <a16:creationId xmlns:a16="http://schemas.microsoft.com/office/drawing/2014/main" id="{5151A568-A29E-6846-A024-1A165D1A3DC3}"/>
                      </a:ext>
                    </a:extLst>
                  </p:cNvPr>
                  <p:cNvSpPr>
                    <a:spLocks noChangeShapeType="1"/>
                  </p:cNvSpPr>
                  <p:nvPr/>
                </p:nvSpPr>
                <p:spPr bwMode="auto">
                  <a:xfrm>
                    <a:off x="4880" y="3436"/>
                    <a:ext cx="0" cy="20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11399" name="Oval 71">
                    <a:extLst>
                      <a:ext uri="{FF2B5EF4-FFF2-40B4-BE49-F238E27FC236}">
                        <a16:creationId xmlns:a16="http://schemas.microsoft.com/office/drawing/2014/main" id="{C3A7C48D-E8E3-C142-996F-39E6CBA7EEDB}"/>
                      </a:ext>
                    </a:extLst>
                  </p:cNvPr>
                  <p:cNvSpPr>
                    <a:spLocks noChangeArrowheads="1"/>
                  </p:cNvSpPr>
                  <p:nvPr/>
                </p:nvSpPr>
                <p:spPr bwMode="auto">
                  <a:xfrm>
                    <a:off x="4752" y="3636"/>
                    <a:ext cx="249" cy="20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a:t>
                    </a:r>
                  </a:p>
                </p:txBody>
              </p:sp>
            </p:grpSp>
          </p:grpSp>
          <p:sp>
            <p:nvSpPr>
              <p:cNvPr id="611400" name="Rectangle 72">
                <a:extLst>
                  <a:ext uri="{FF2B5EF4-FFF2-40B4-BE49-F238E27FC236}">
                    <a16:creationId xmlns:a16="http://schemas.microsoft.com/office/drawing/2014/main" id="{EFDC05B4-7E2B-CE4B-9B7E-4B9150871248}"/>
                  </a:ext>
                </a:extLst>
              </p:cNvPr>
              <p:cNvSpPr>
                <a:spLocks noChangeArrowheads="1"/>
              </p:cNvSpPr>
              <p:nvPr/>
            </p:nvSpPr>
            <p:spPr bwMode="auto">
              <a:xfrm>
                <a:off x="4176" y="3936"/>
                <a:ext cx="152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r>
                  <a:rPr kumimoji="1" lang="en-US" altLang="zh-CN" sz="2000" b="1">
                    <a:solidFill>
                      <a:srgbClr val="FFFFFF"/>
                    </a:solidFill>
                    <a:latin typeface="Times New Roman" panose="02020603050405020304" pitchFamily="18" charset="0"/>
                    <a:ea typeface="宋体" panose="02010600030101010101" pitchFamily="2" charset="-122"/>
                  </a:rPr>
                  <a:t>d)  </a:t>
                </a:r>
                <a:r>
                  <a:rPr kumimoji="1" lang="zh-CN" altLang="en-US" sz="2000" b="1">
                    <a:solidFill>
                      <a:srgbClr val="FFFFFF"/>
                    </a:solidFill>
                    <a:latin typeface="Times New Roman" panose="02020603050405020304" pitchFamily="18" charset="0"/>
                    <a:ea typeface="宋体" panose="02010600030101010101" pitchFamily="2" charset="-122"/>
                  </a:rPr>
                  <a:t>执行步骤</a:t>
                </a:r>
                <a:r>
                  <a:rPr kumimoji="1" lang="en-US" altLang="zh-CN" sz="2000" b="1">
                    <a:solidFill>
                      <a:srgbClr val="FFFFFF"/>
                    </a:solidFill>
                    <a:latin typeface="Times New Roman" panose="02020603050405020304" pitchFamily="18" charset="0"/>
                    <a:ea typeface="宋体" panose="02010600030101010101" pitchFamily="2" charset="-122"/>
                  </a:rPr>
                  <a:t>(4)</a:t>
                </a:r>
                <a:r>
                  <a:rPr kumimoji="1" lang="zh-CN" altLang="en-US" sz="2000" b="1">
                    <a:solidFill>
                      <a:srgbClr val="FFFFFF"/>
                    </a:solidFill>
                    <a:latin typeface="Times New Roman" panose="02020603050405020304" pitchFamily="18" charset="0"/>
                    <a:ea typeface="宋体" panose="02010600030101010101" pitchFamily="2" charset="-122"/>
                  </a:rPr>
                  <a:t>和</a:t>
                </a:r>
                <a:r>
                  <a:rPr kumimoji="1" lang="en-US" altLang="zh-CN" sz="2000" b="1">
                    <a:solidFill>
                      <a:srgbClr val="FFFFFF"/>
                    </a:solidFill>
                    <a:latin typeface="Times New Roman" panose="02020603050405020304" pitchFamily="18" charset="0"/>
                    <a:ea typeface="宋体" panose="02010600030101010101" pitchFamily="2" charset="-122"/>
                  </a:rPr>
                  <a:t>(5)</a:t>
                </a:r>
              </a:p>
            </p:txBody>
          </p:sp>
        </p:grpSp>
        <p:sp>
          <p:nvSpPr>
            <p:cNvPr id="611401" name="Rectangle 73">
              <a:extLst>
                <a:ext uri="{FF2B5EF4-FFF2-40B4-BE49-F238E27FC236}">
                  <a16:creationId xmlns:a16="http://schemas.microsoft.com/office/drawing/2014/main" id="{3579748A-7997-C74C-86FB-BE6F8F5ECDC9}"/>
                </a:ext>
              </a:extLst>
            </p:cNvPr>
            <p:cNvSpPr>
              <a:spLocks noChangeArrowheads="1"/>
            </p:cNvSpPr>
            <p:nvPr/>
          </p:nvSpPr>
          <p:spPr bwMode="auto">
            <a:xfrm>
              <a:off x="1152" y="3888"/>
              <a:ext cx="3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7-20  </a:t>
              </a:r>
              <a:r>
                <a:rPr kumimoji="1" lang="zh-CN" altLang="en-US" sz="2000" b="1">
                  <a:solidFill>
                    <a:srgbClr val="FFFFFF"/>
                  </a:solidFill>
                  <a:latin typeface="Times New Roman" panose="02020603050405020304" pitchFamily="18" charset="0"/>
                  <a:ea typeface="宋体" panose="02010600030101010101" pitchFamily="2" charset="-122"/>
                </a:rPr>
                <a:t>利用深度优先搜索求有向图的强连通分量</a:t>
              </a:r>
            </a:p>
          </p:txBody>
        </p:sp>
      </p:grpSp>
      <p:sp>
        <p:nvSpPr>
          <p:cNvPr id="611402" name="Rectangle 74">
            <a:extLst>
              <a:ext uri="{FF2B5EF4-FFF2-40B4-BE49-F238E27FC236}">
                <a16:creationId xmlns:a16="http://schemas.microsoft.com/office/drawing/2014/main" id="{7A4478DE-53C1-2A40-AB11-3C2314270312}"/>
              </a:ext>
            </a:extLst>
          </p:cNvPr>
          <p:cNvSpPr>
            <a:spLocks noChangeArrowheads="1"/>
          </p:cNvSpPr>
          <p:nvPr/>
        </p:nvSpPr>
        <p:spPr bwMode="auto">
          <a:xfrm>
            <a:off x="1676400" y="3178176"/>
            <a:ext cx="8839200" cy="327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12954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1623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91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在算法实现时，建立一个数组</a:t>
            </a:r>
            <a:r>
              <a:rPr lang="en-US" altLang="zh-CN" sz="2800" b="1">
                <a:solidFill>
                  <a:srgbClr val="FFFFFF"/>
                </a:solidFill>
              </a:rPr>
              <a:t>in_order[n]</a:t>
            </a:r>
            <a:r>
              <a:rPr lang="zh-CN" altLang="en-US" sz="2800" b="1">
                <a:solidFill>
                  <a:srgbClr val="FFFFFF"/>
                </a:solidFill>
                <a:latin typeface="宋体" panose="02010600030101010101" pitchFamily="2" charset="-122"/>
              </a:rPr>
              <a:t>存放深度优先生成森林的中序遍历序列。对每个顶点</a:t>
            </a:r>
            <a:r>
              <a:rPr lang="en-US" altLang="zh-CN" sz="2800" b="1">
                <a:solidFill>
                  <a:srgbClr val="FFFFFF"/>
                </a:solidFill>
              </a:rPr>
              <a:t>v</a:t>
            </a:r>
            <a:r>
              <a:rPr lang="zh-CN" altLang="en-US" sz="2800" b="1">
                <a:solidFill>
                  <a:srgbClr val="FFFFFF"/>
                </a:solidFill>
                <a:latin typeface="宋体" panose="02010600030101010101" pitchFamily="2" charset="-122"/>
              </a:rPr>
              <a:t>，在调用</a:t>
            </a:r>
            <a:r>
              <a:rPr lang="en-US" altLang="zh-CN" sz="2800" b="1">
                <a:solidFill>
                  <a:srgbClr val="FFFFFF"/>
                </a:solidFill>
              </a:rPr>
              <a:t>DFS</a:t>
            </a:r>
            <a:r>
              <a:rPr lang="zh-CN" altLang="en-US" sz="2800" b="1">
                <a:solidFill>
                  <a:srgbClr val="FFFFFF"/>
                </a:solidFill>
              </a:rPr>
              <a:t>函数结束时</a:t>
            </a:r>
            <a:r>
              <a:rPr lang="zh-CN" altLang="en-US" sz="2800" b="1">
                <a:solidFill>
                  <a:srgbClr val="FFFFFF"/>
                </a:solidFill>
                <a:latin typeface="宋体" panose="02010600030101010101" pitchFamily="2" charset="-122"/>
              </a:rPr>
              <a:t>，</a:t>
            </a:r>
            <a:r>
              <a:rPr lang="zh-CN" altLang="en-US" sz="2800" b="1">
                <a:solidFill>
                  <a:srgbClr val="FFFFFF"/>
                </a:solidFill>
              </a:rPr>
              <a:t>将顶点依次存放在</a:t>
            </a:r>
            <a:r>
              <a:rPr lang="zh-CN" altLang="en-US" sz="2800" b="1">
                <a:solidFill>
                  <a:srgbClr val="FFFFFF"/>
                </a:solidFill>
                <a:latin typeface="宋体" panose="02010600030101010101" pitchFamily="2" charset="-122"/>
              </a:rPr>
              <a:t>数组</a:t>
            </a:r>
            <a:r>
              <a:rPr lang="en-US" altLang="zh-CN" sz="2800" b="1">
                <a:solidFill>
                  <a:srgbClr val="FFFFFF"/>
                </a:solidFill>
              </a:rPr>
              <a:t>in_order[n]</a:t>
            </a:r>
            <a:r>
              <a:rPr lang="zh-CN" altLang="en-US" sz="2800" b="1">
                <a:solidFill>
                  <a:srgbClr val="FFFFFF"/>
                </a:solidFill>
              </a:rPr>
              <a:t>中</a:t>
            </a:r>
            <a:r>
              <a:rPr lang="zh-CN" altLang="en-US" sz="2800" b="1">
                <a:solidFill>
                  <a:srgbClr val="FFFFFF"/>
                </a:solidFill>
                <a:latin typeface="宋体" panose="02010600030101010101" pitchFamily="2" charset="-122"/>
              </a:rPr>
              <a:t>。图采用十字链表作为存储结构最合适。</a:t>
            </a:r>
            <a:endParaRPr lang="zh-CN" altLang="en-US" sz="2800" b="1">
              <a:solidFill>
                <a:srgbClr val="FFFFFF"/>
              </a:solidFill>
            </a:endParaRPr>
          </a:p>
          <a:p>
            <a:pPr eaLnBrk="1" fontAlgn="base" hangingPunct="1">
              <a:lnSpc>
                <a:spcPct val="110000"/>
              </a:lnSpc>
              <a:spcBef>
                <a:spcPct val="20000"/>
              </a:spcBef>
              <a:spcAft>
                <a:spcPct val="20000"/>
              </a:spcAft>
              <a:buClr>
                <a:srgbClr val="3366FF"/>
              </a:buClr>
              <a:buSzPct val="80000"/>
            </a:pPr>
            <a:r>
              <a:rPr lang="zh-CN" altLang="en-US" sz="3200" b="1">
                <a:solidFill>
                  <a:srgbClr val="FFFF00"/>
                </a:solidFill>
                <a:latin typeface="宋体" panose="02010600030101010101" pitchFamily="2" charset="-122"/>
              </a:rPr>
              <a:t>算法实现</a:t>
            </a:r>
            <a:r>
              <a:rPr lang="zh-CN" altLang="en-US" sz="3200" b="1">
                <a:solidFill>
                  <a:srgbClr val="FFFFFF"/>
                </a:solidFill>
                <a:latin typeface="宋体" panose="02010600030101010101" pitchFamily="2" charset="-122"/>
              </a:rPr>
              <a:t>：</a:t>
            </a:r>
          </a:p>
          <a:p>
            <a:pPr eaLnBrk="1" fontAlgn="base" hangingPunct="1">
              <a:lnSpc>
                <a:spcPct val="110000"/>
              </a:lnSpc>
              <a:spcBef>
                <a:spcPct val="20000"/>
              </a:spcBef>
              <a:spcAft>
                <a:spcPct val="20000"/>
              </a:spcAft>
              <a:buClr>
                <a:srgbClr val="3366FF"/>
              </a:buClr>
              <a:buSzPct val="80000"/>
            </a:pPr>
            <a:r>
              <a:rPr lang="en-US" altLang="zh-CN" sz="2800" b="1">
                <a:solidFill>
                  <a:srgbClr val="FFFFFF"/>
                </a:solidFill>
              </a:rPr>
              <a:t>int in_order[MAX_VEX] ;</a:t>
            </a:r>
          </a:p>
        </p:txBody>
      </p:sp>
    </p:spTree>
    <p:extLst>
      <p:ext uri="{BB962C8B-B14F-4D97-AF65-F5344CB8AC3E}">
        <p14:creationId xmlns:p14="http://schemas.microsoft.com/office/powerpoint/2010/main" val="19440393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2354" name="Rectangle 2">
            <a:extLst>
              <a:ext uri="{FF2B5EF4-FFF2-40B4-BE49-F238E27FC236}">
                <a16:creationId xmlns:a16="http://schemas.microsoft.com/office/drawing/2014/main" id="{E13EBF06-63C2-5941-8549-811F9870C424}"/>
              </a:ext>
            </a:extLst>
          </p:cNvPr>
          <p:cNvSpPr>
            <a:spLocks noChangeArrowheads="1"/>
          </p:cNvSpPr>
          <p:nvPr/>
        </p:nvSpPr>
        <p:spPr bwMode="auto">
          <a:xfrm>
            <a:off x="1676400" y="296863"/>
            <a:ext cx="8839200" cy="471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void  DFS(OLGraph *G , int v)</a:t>
            </a:r>
            <a:r>
              <a:rPr lang="en-US" altLang="zh-CN" sz="3200" b="1">
                <a:solidFill>
                  <a:srgbClr val="FFFFFF"/>
                </a:solidFill>
              </a:rPr>
              <a:t>  /</a:t>
            </a:r>
            <a:r>
              <a:rPr lang="en-US" altLang="zh-CN" b="1">
                <a:solidFill>
                  <a:srgbClr val="FFFFFF"/>
                </a:solidFill>
              </a:rPr>
              <a:t>/  </a:t>
            </a:r>
            <a:r>
              <a:rPr lang="zh-CN" altLang="en-US" b="1">
                <a:solidFill>
                  <a:srgbClr val="FFFFFF"/>
                </a:solidFill>
              </a:rPr>
              <a:t>按弧的正向搜索</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ArcNode  *p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Count=0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Visited[v]=TRUE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(p=G-&gt;xlist[v].firstout ; p!=NULL ; p=p-&gt;tlink)</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if  (!Visited[p-&gt;headvex])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DFS(G , p-&gt;headvex)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in_order[count++]=v ;</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p>
        </p:txBody>
      </p:sp>
    </p:spTree>
    <p:extLst>
      <p:ext uri="{BB962C8B-B14F-4D97-AF65-F5344CB8AC3E}">
        <p14:creationId xmlns:p14="http://schemas.microsoft.com/office/powerpoint/2010/main" val="42111988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3378" name="Rectangle 2">
            <a:extLst>
              <a:ext uri="{FF2B5EF4-FFF2-40B4-BE49-F238E27FC236}">
                <a16:creationId xmlns:a16="http://schemas.microsoft.com/office/drawing/2014/main" id="{F400B296-E9F7-1D43-AA99-BED161D3EC1D}"/>
              </a:ext>
            </a:extLst>
          </p:cNvPr>
          <p:cNvSpPr>
            <a:spLocks noChangeArrowheads="1"/>
          </p:cNvSpPr>
          <p:nvPr/>
        </p:nvSpPr>
        <p:spPr bwMode="auto">
          <a:xfrm>
            <a:off x="1676400" y="152400"/>
            <a:ext cx="8839200" cy="651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void  Rev_DFS(OLGraph *G , int v) </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ArcNode  *p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Visited[v]=TRUE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printf(“%d” , v) ;     </a:t>
            </a:r>
            <a:r>
              <a:rPr lang="en-US" altLang="zh-CN" b="1">
                <a:solidFill>
                  <a:srgbClr val="FFFFFF"/>
                </a:solidFill>
              </a:rPr>
              <a:t>/*  </a:t>
            </a:r>
            <a:r>
              <a:rPr lang="zh-CN" altLang="en-US" b="1">
                <a:solidFill>
                  <a:srgbClr val="FFFFFF"/>
                </a:solidFill>
              </a:rPr>
              <a:t>输出顶点  *</a:t>
            </a:r>
            <a:r>
              <a:rPr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(p=G-&gt;xlist[v].firstin ; p!=NULL ; p=p-&gt;hlink)</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if  (!Visited[p-&gt;tailvex])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Rev_DFS(G , p-&gt;tailvex) ;</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r>
              <a:rPr lang="en-US" altLang="zh-CN" b="1">
                <a:solidFill>
                  <a:srgbClr val="FFFFFF"/>
                </a:solidFill>
              </a:rPr>
              <a:t>/*  </a:t>
            </a:r>
            <a:r>
              <a:rPr lang="zh-CN" altLang="en-US" b="1">
                <a:solidFill>
                  <a:srgbClr val="FFFFFF"/>
                </a:solidFill>
              </a:rPr>
              <a:t>对图</a:t>
            </a:r>
            <a:r>
              <a:rPr lang="en-US" altLang="zh-CN" b="1">
                <a:solidFill>
                  <a:srgbClr val="FFFFFF"/>
                </a:solidFill>
              </a:rPr>
              <a:t>G</a:t>
            </a:r>
            <a:r>
              <a:rPr lang="zh-CN" altLang="en-US" b="1">
                <a:solidFill>
                  <a:srgbClr val="FFFFFF"/>
                </a:solidFill>
              </a:rPr>
              <a:t>按弧的逆向进行搜索  *</a:t>
            </a:r>
            <a:r>
              <a:rPr lang="en-US" altLang="zh-CN" b="1">
                <a:solidFill>
                  <a:srgbClr val="FFFFFF"/>
                </a:solidFill>
              </a:rPr>
              <a:t>/</a:t>
            </a:r>
          </a:p>
          <a:p>
            <a:pPr eaLnBrk="1" fontAlgn="base" hangingPunct="1">
              <a:lnSpc>
                <a:spcPct val="110000"/>
              </a:lnSpc>
              <a:spcBef>
                <a:spcPct val="10000"/>
              </a:spcBef>
              <a:spcAft>
                <a:spcPct val="0"/>
              </a:spcAft>
            </a:pPr>
            <a:endParaRPr lang="en-US" altLang="zh-CN" sz="2000" b="1">
              <a:solidFill>
                <a:srgbClr val="FFFFFF"/>
              </a:solidFill>
            </a:endParaRPr>
          </a:p>
          <a:p>
            <a:pPr eaLnBrk="1" fontAlgn="base" hangingPunct="1">
              <a:lnSpc>
                <a:spcPct val="110000"/>
              </a:lnSpc>
              <a:spcBef>
                <a:spcPct val="10000"/>
              </a:spcBef>
              <a:spcAft>
                <a:spcPct val="0"/>
              </a:spcAft>
            </a:pPr>
            <a:r>
              <a:rPr lang="en-US" altLang="zh-CN" sz="2800" b="1">
                <a:solidFill>
                  <a:srgbClr val="FFFFFF"/>
                </a:solidFill>
              </a:rPr>
              <a:t>void  Connected_DG(OLGraph *G)</a:t>
            </a:r>
          </a:p>
          <a:p>
            <a:pPr lvl="1" eaLnBrk="1" fontAlgn="base" hangingPunct="1">
              <a:lnSpc>
                <a:spcPct val="110000"/>
              </a:lnSpc>
              <a:spcBef>
                <a:spcPct val="10000"/>
              </a:spcBef>
              <a:spcAft>
                <a:spcPct val="0"/>
              </a:spcAft>
            </a:pPr>
            <a:r>
              <a:rPr lang="en-US" altLang="zh-CN" sz="2800" b="1">
                <a:solidFill>
                  <a:srgbClr val="FFFFFF"/>
                </a:solidFill>
              </a:rPr>
              <a:t>{   int  k=1, v, j ; </a:t>
            </a:r>
          </a:p>
          <a:p>
            <a:pPr lvl="2" eaLnBrk="1" fontAlgn="base" hangingPunct="1">
              <a:lnSpc>
                <a:spcPct val="110000"/>
              </a:lnSpc>
              <a:spcBef>
                <a:spcPct val="10000"/>
              </a:spcBef>
              <a:spcAft>
                <a:spcPct val="0"/>
              </a:spcAft>
            </a:pPr>
            <a:r>
              <a:rPr lang="en-US" altLang="zh-CN" sz="2800" b="1">
                <a:solidFill>
                  <a:srgbClr val="FFFFFF"/>
                </a:solidFill>
              </a:rPr>
              <a:t>for (v=0; v&lt;G-&gt;vexnum; v++)  </a:t>
            </a:r>
          </a:p>
          <a:p>
            <a:pPr lvl="3" eaLnBrk="1" fontAlgn="base" hangingPunct="1">
              <a:lnSpc>
                <a:spcPct val="110000"/>
              </a:lnSpc>
              <a:spcBef>
                <a:spcPct val="10000"/>
              </a:spcBef>
              <a:spcAft>
                <a:spcPct val="0"/>
              </a:spcAft>
            </a:pPr>
            <a:r>
              <a:rPr lang="en-US" altLang="zh-CN" sz="2800" b="1">
                <a:solidFill>
                  <a:srgbClr val="FFFFFF"/>
                </a:solidFill>
              </a:rPr>
              <a:t>Visited[v]=FALSE ;</a:t>
            </a:r>
          </a:p>
        </p:txBody>
      </p:sp>
    </p:spTree>
    <p:extLst>
      <p:ext uri="{BB962C8B-B14F-4D97-AF65-F5344CB8AC3E}">
        <p14:creationId xmlns:p14="http://schemas.microsoft.com/office/powerpoint/2010/main" val="26090700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02" name="Rectangle 2">
            <a:extLst>
              <a:ext uri="{FF2B5EF4-FFF2-40B4-BE49-F238E27FC236}">
                <a16:creationId xmlns:a16="http://schemas.microsoft.com/office/drawing/2014/main" id="{4A528F06-6559-1D4F-AE1D-027C4414DE08}"/>
              </a:ext>
            </a:extLst>
          </p:cNvPr>
          <p:cNvSpPr>
            <a:spLocks noChangeArrowheads="1"/>
          </p:cNvSpPr>
          <p:nvPr/>
        </p:nvSpPr>
        <p:spPr bwMode="auto">
          <a:xfrm>
            <a:off x="1676400" y="152400"/>
            <a:ext cx="8839200" cy="630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(v=0; v&lt;G-&gt;vexnum; v++)    </a:t>
            </a:r>
            <a:r>
              <a:rPr lang="en-US" altLang="zh-CN" b="1">
                <a:solidFill>
                  <a:srgbClr val="FFFFFF"/>
                </a:solidFill>
              </a:rPr>
              <a:t>/*  </a:t>
            </a:r>
            <a:r>
              <a:rPr lang="zh-CN" altLang="en-US" b="1">
                <a:solidFill>
                  <a:srgbClr val="FFFFFF"/>
                </a:solidFill>
              </a:rPr>
              <a:t>对图</a:t>
            </a:r>
            <a:r>
              <a:rPr lang="en-US" altLang="zh-CN" b="1">
                <a:solidFill>
                  <a:srgbClr val="FFFFFF"/>
                </a:solidFill>
              </a:rPr>
              <a:t>G</a:t>
            </a:r>
            <a:r>
              <a:rPr lang="zh-CN" altLang="en-US" b="1">
                <a:solidFill>
                  <a:srgbClr val="FFFFFF"/>
                </a:solidFill>
              </a:rPr>
              <a:t>正向遍历  *</a:t>
            </a:r>
            <a:r>
              <a:rPr lang="en-US" altLang="zh-CN" b="1">
                <a:solidFill>
                  <a:srgbClr val="FFFFFF"/>
                </a:solidFill>
              </a:rPr>
              <a:t>/</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if (!Visited[v])  DFS(G,v) ;     </a:t>
            </a:r>
            <a:endParaRPr lang="en-US" altLang="zh-CN" b="1">
              <a:solidFill>
                <a:srgbClr val="FFFFFF"/>
              </a:solidFill>
            </a:endParaRP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(v=0; v&lt;G-&gt;vexnum; v++)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Visited[v]=FALSE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(j=G-&gt;vexnum-1; j&gt;=0; j--)    </a:t>
            </a:r>
            <a:r>
              <a:rPr lang="en-US" altLang="zh-CN" b="1">
                <a:solidFill>
                  <a:srgbClr val="FFFFFF"/>
                </a:solidFill>
              </a:rPr>
              <a:t>/*  </a:t>
            </a:r>
            <a:r>
              <a:rPr lang="zh-CN" altLang="en-US" b="1">
                <a:solidFill>
                  <a:srgbClr val="FFFFFF"/>
                </a:solidFill>
              </a:rPr>
              <a:t>对图</a:t>
            </a:r>
            <a:r>
              <a:rPr lang="en-US" altLang="zh-CN" b="1">
                <a:solidFill>
                  <a:srgbClr val="FFFFFF"/>
                </a:solidFill>
              </a:rPr>
              <a:t>G</a:t>
            </a:r>
            <a:r>
              <a:rPr lang="zh-CN" altLang="en-US" b="1">
                <a:solidFill>
                  <a:srgbClr val="FFFFFF"/>
                </a:solidFill>
              </a:rPr>
              <a:t>逆向遍历  *</a:t>
            </a:r>
            <a:r>
              <a:rPr lang="en-US" altLang="zh-CN" b="1">
                <a:solidFill>
                  <a:srgbClr val="FFFFFF"/>
                </a:solidFill>
              </a:rPr>
              <a:t>/</a:t>
            </a:r>
            <a:endParaRPr lang="en-US" altLang="zh-CN" sz="2800" b="1">
              <a:solidFill>
                <a:srgbClr val="FFFFFF"/>
              </a:solidFill>
            </a:endParaRP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v=in_order[j]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if (!Visited[v])</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printf(“\n</a:t>
            </a:r>
            <a:r>
              <a:rPr lang="zh-CN" altLang="en-US" sz="2800" b="1">
                <a:solidFill>
                  <a:srgbClr val="FFFFFF"/>
                </a:solidFill>
              </a:rPr>
              <a:t>第</a:t>
            </a:r>
            <a:r>
              <a:rPr lang="en-US" altLang="zh-CN" sz="2800" b="1">
                <a:solidFill>
                  <a:srgbClr val="FFFFFF"/>
                </a:solidFill>
              </a:rPr>
              <a:t>%d</a:t>
            </a:r>
            <a:r>
              <a:rPr lang="zh-CN" altLang="en-US" sz="2800" b="1">
                <a:solidFill>
                  <a:srgbClr val="FFFFFF"/>
                </a:solidFill>
              </a:rPr>
              <a:t>个连通分量顶点</a:t>
            </a:r>
            <a:r>
              <a:rPr lang="en-US" altLang="zh-CN" sz="2800" b="1">
                <a:solidFill>
                  <a:srgbClr val="FFFFFF"/>
                </a:solidFill>
              </a:rPr>
              <a:t>: ”, k++)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Rev_DFS(G, v)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p:txBody>
      </p:sp>
    </p:spTree>
    <p:extLst>
      <p:ext uri="{BB962C8B-B14F-4D97-AF65-F5344CB8AC3E}">
        <p14:creationId xmlns:p14="http://schemas.microsoft.com/office/powerpoint/2010/main" val="9260936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C5040683-E3BB-E84F-A226-2F89A1217898}"/>
              </a:ext>
            </a:extLst>
          </p:cNvPr>
          <p:cNvSpPr>
            <a:spLocks noGrp="1" noChangeArrowheads="1"/>
          </p:cNvSpPr>
          <p:nvPr>
            <p:ph type="title"/>
          </p:nvPr>
        </p:nvSpPr>
        <p:spPr>
          <a:xfrm>
            <a:off x="2986088" y="287338"/>
            <a:ext cx="5486400" cy="838200"/>
          </a:xfrm>
        </p:spPr>
        <p:txBody>
          <a:bodyPr/>
          <a:lstStyle/>
          <a:p>
            <a:r>
              <a:rPr lang="en-US" altLang="zh-CN" sz="5400" b="1">
                <a:latin typeface="Times New Roman" panose="02020603050405020304" pitchFamily="18" charset="0"/>
              </a:rPr>
              <a:t>7.5</a:t>
            </a:r>
            <a:r>
              <a:rPr lang="en-US" altLang="zh-CN" sz="5400">
                <a:latin typeface="Times New Roman" panose="02020603050405020304" pitchFamily="18" charset="0"/>
              </a:rPr>
              <a:t>  </a:t>
            </a:r>
            <a:r>
              <a:rPr lang="zh-CN" altLang="en-US" sz="5400" b="1">
                <a:latin typeface="楷体_GB2312" pitchFamily="49" charset="-122"/>
                <a:ea typeface="楷体_GB2312" pitchFamily="49" charset="-122"/>
              </a:rPr>
              <a:t>最小生成树</a:t>
            </a:r>
          </a:p>
        </p:txBody>
      </p:sp>
      <p:sp>
        <p:nvSpPr>
          <p:cNvPr id="615427" name="Rectangle 3">
            <a:extLst>
              <a:ext uri="{FF2B5EF4-FFF2-40B4-BE49-F238E27FC236}">
                <a16:creationId xmlns:a16="http://schemas.microsoft.com/office/drawing/2014/main" id="{35AFA572-1879-734C-8C12-B6E2F0874042}"/>
              </a:ext>
            </a:extLst>
          </p:cNvPr>
          <p:cNvSpPr>
            <a:spLocks noChangeArrowheads="1"/>
          </p:cNvSpPr>
          <p:nvPr/>
        </p:nvSpPr>
        <p:spPr bwMode="auto">
          <a:xfrm>
            <a:off x="1676400" y="1349375"/>
            <a:ext cx="8839200"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683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如果</a:t>
            </a:r>
            <a:r>
              <a:rPr lang="zh-CN" altLang="en-US" sz="2800" b="1">
                <a:solidFill>
                  <a:srgbClr val="FFFF00"/>
                </a:solidFill>
                <a:latin typeface="宋体" panose="02010600030101010101" pitchFamily="2" charset="-122"/>
              </a:rPr>
              <a:t>连通图</a:t>
            </a:r>
            <a:r>
              <a:rPr lang="zh-CN" altLang="en-US" sz="2800" b="1">
                <a:solidFill>
                  <a:srgbClr val="FFFFFF"/>
                </a:solidFill>
                <a:latin typeface="宋体" panose="02010600030101010101" pitchFamily="2" charset="-122"/>
              </a:rPr>
              <a:t>是一个带权图，则其生成树中的边也带权，生成树中</a:t>
            </a:r>
            <a:r>
              <a:rPr lang="zh-CN" altLang="en-US" sz="2800" b="1">
                <a:solidFill>
                  <a:srgbClr val="FFFF00"/>
                </a:solidFill>
                <a:latin typeface="宋体" panose="02010600030101010101" pitchFamily="2" charset="-122"/>
              </a:rPr>
              <a:t>所有边的权值之和</a:t>
            </a:r>
            <a:r>
              <a:rPr lang="zh-CN" altLang="en-US" sz="2800" b="1">
                <a:solidFill>
                  <a:srgbClr val="FFFFFF"/>
                </a:solidFill>
                <a:latin typeface="宋体" panose="02010600030101010101" pitchFamily="2" charset="-122"/>
              </a:rPr>
              <a:t>称为</a:t>
            </a:r>
            <a:r>
              <a:rPr lang="zh-CN" altLang="en-US" sz="2800" b="1">
                <a:solidFill>
                  <a:srgbClr val="FFFF00"/>
                </a:solidFill>
                <a:latin typeface="宋体" panose="02010600030101010101" pitchFamily="2" charset="-122"/>
              </a:rPr>
              <a:t>生成树的代价</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00FFFF"/>
                </a:solidFill>
                <a:latin typeface="宋体" panose="02010600030101010101" pitchFamily="2" charset="-122"/>
              </a:rPr>
              <a:t>    </a:t>
            </a:r>
            <a:r>
              <a:rPr lang="zh-CN" altLang="en-US" sz="3200" b="1">
                <a:solidFill>
                  <a:srgbClr val="FFFF00"/>
                </a:solidFill>
                <a:latin typeface="宋体" panose="02010600030101010101" pitchFamily="2" charset="-122"/>
              </a:rPr>
              <a:t>最小生成树</a:t>
            </a:r>
            <a:r>
              <a:rPr lang="en-US" altLang="zh-CN" sz="2800" b="1">
                <a:solidFill>
                  <a:srgbClr val="FFFFFF"/>
                </a:solidFill>
              </a:rPr>
              <a:t>(</a:t>
            </a:r>
            <a:r>
              <a:rPr lang="en-US" altLang="zh-CN" sz="2800" b="1">
                <a:solidFill>
                  <a:srgbClr val="FFFF00"/>
                </a:solidFill>
              </a:rPr>
              <a:t>M</a:t>
            </a:r>
            <a:r>
              <a:rPr lang="en-US" altLang="zh-CN" sz="2800" b="1">
                <a:solidFill>
                  <a:srgbClr val="00FFFF"/>
                </a:solidFill>
              </a:rPr>
              <a:t>inimum </a:t>
            </a:r>
            <a:r>
              <a:rPr lang="en-US" altLang="zh-CN" sz="2800" b="1">
                <a:solidFill>
                  <a:srgbClr val="FFFF00"/>
                </a:solidFill>
              </a:rPr>
              <a:t>S</a:t>
            </a:r>
            <a:r>
              <a:rPr lang="en-US" altLang="zh-CN" sz="2800" b="1">
                <a:solidFill>
                  <a:srgbClr val="00FFFF"/>
                </a:solidFill>
              </a:rPr>
              <a:t>panning </a:t>
            </a:r>
            <a:r>
              <a:rPr lang="en-US" altLang="zh-CN" sz="2800" b="1">
                <a:solidFill>
                  <a:srgbClr val="FFFF00"/>
                </a:solidFill>
              </a:rPr>
              <a:t>T</a:t>
            </a:r>
            <a:r>
              <a:rPr lang="en-US" altLang="zh-CN" sz="2800" b="1">
                <a:solidFill>
                  <a:srgbClr val="00FFFF"/>
                </a:solidFill>
              </a:rPr>
              <a:t>ree</a:t>
            </a:r>
            <a:r>
              <a:rPr lang="en-US" altLang="zh-CN" sz="2800" b="1">
                <a:solidFill>
                  <a:srgbClr val="FFFFFF"/>
                </a:solidFill>
              </a:rPr>
              <a:t>) </a:t>
            </a:r>
            <a:r>
              <a:rPr lang="zh-CN" altLang="en-US" sz="2800" b="1">
                <a:solidFill>
                  <a:srgbClr val="FFFFFF"/>
                </a:solidFill>
                <a:latin typeface="宋体" panose="02010600030101010101" pitchFamily="2" charset="-122"/>
              </a:rPr>
              <a:t>：</a:t>
            </a:r>
            <a:r>
              <a:rPr lang="zh-CN" altLang="en-US" sz="2800" b="1">
                <a:solidFill>
                  <a:srgbClr val="FFFF00"/>
                </a:solidFill>
                <a:latin typeface="宋体" panose="02010600030101010101" pitchFamily="2" charset="-122"/>
              </a:rPr>
              <a:t>带权连通图中代价最小的生成树称为最小生成树</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最小生成树在实际中具有重要用途，如设计通信网。设图的顶点表示城市，边表示两个城市之间的通信线路，边的权值表示建造通信线路的费用。</a:t>
            </a:r>
            <a:r>
              <a:rPr lang="en-US" altLang="zh-CN" sz="2800" b="1">
                <a:solidFill>
                  <a:srgbClr val="FFFFFF"/>
                </a:solidFill>
              </a:rPr>
              <a:t>n</a:t>
            </a:r>
            <a:r>
              <a:rPr lang="zh-CN" altLang="en-US" sz="2800" b="1">
                <a:solidFill>
                  <a:srgbClr val="FFFFFF"/>
                </a:solidFill>
              </a:rPr>
              <a:t>个城市之间最多可以建</a:t>
            </a:r>
            <a:r>
              <a:rPr lang="en-US" altLang="zh-CN" sz="2800" b="1">
                <a:solidFill>
                  <a:srgbClr val="FFFFFF"/>
                </a:solidFill>
              </a:rPr>
              <a:t>n</a:t>
            </a:r>
            <a:r>
              <a:rPr lang="en-US" altLang="zh-CN" b="1">
                <a:solidFill>
                  <a:srgbClr val="FFFFFF"/>
                </a:solidFill>
                <a:sym typeface="Symbol" pitchFamily="2" charset="2"/>
              </a:rPr>
              <a:t></a:t>
            </a:r>
            <a:r>
              <a:rPr lang="en-US" altLang="zh-CN" sz="2800" b="1">
                <a:solidFill>
                  <a:srgbClr val="FFFFFF"/>
                </a:solidFill>
              </a:rPr>
              <a:t>(n-1)/2</a:t>
            </a:r>
            <a:r>
              <a:rPr lang="zh-CN" altLang="en-US" sz="2800" b="1">
                <a:solidFill>
                  <a:srgbClr val="FFFFFF"/>
                </a:solidFill>
              </a:rPr>
              <a:t>条线路</a:t>
            </a:r>
            <a:r>
              <a:rPr lang="zh-CN" altLang="en-US" sz="2800" b="1">
                <a:solidFill>
                  <a:srgbClr val="FFFFFF"/>
                </a:solidFill>
                <a:latin typeface="宋体" panose="02010600030101010101" pitchFamily="2" charset="-122"/>
              </a:rPr>
              <a:t>，如何选择其中的</a:t>
            </a:r>
            <a:r>
              <a:rPr lang="en-US" altLang="zh-CN" sz="2800" b="1">
                <a:solidFill>
                  <a:srgbClr val="FFFFFF"/>
                </a:solidFill>
              </a:rPr>
              <a:t>n-1</a:t>
            </a:r>
            <a:r>
              <a:rPr lang="zh-CN" altLang="en-US" sz="2800" b="1">
                <a:solidFill>
                  <a:srgbClr val="FFFFFF"/>
                </a:solidFill>
                <a:latin typeface="宋体" panose="02010600030101010101" pitchFamily="2" charset="-122"/>
              </a:rPr>
              <a:t>条，使总的建造费用最低</a:t>
            </a:r>
            <a:r>
              <a:rPr lang="en-US" altLang="zh-CN"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构造最小生成树的算法有许多，基本原则是：</a:t>
            </a:r>
          </a:p>
        </p:txBody>
      </p:sp>
    </p:spTree>
    <p:extLst>
      <p:ext uri="{BB962C8B-B14F-4D97-AF65-F5344CB8AC3E}">
        <p14:creationId xmlns:p14="http://schemas.microsoft.com/office/powerpoint/2010/main" val="33050213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6450" name="Rectangle 2">
            <a:extLst>
              <a:ext uri="{FF2B5EF4-FFF2-40B4-BE49-F238E27FC236}">
                <a16:creationId xmlns:a16="http://schemas.microsoft.com/office/drawing/2014/main" id="{4EE6FDAF-8803-EC4D-8D88-29246CFFFDD4}"/>
              </a:ext>
            </a:extLst>
          </p:cNvPr>
          <p:cNvSpPr>
            <a:spLocks noChangeArrowheads="1"/>
          </p:cNvSpPr>
          <p:nvPr/>
        </p:nvSpPr>
        <p:spPr bwMode="auto">
          <a:xfrm>
            <a:off x="1676400" y="260350"/>
            <a:ext cx="88392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构造最小生成树的算法有许多，基本原则是：</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latin typeface="宋体" panose="02010600030101010101" pitchFamily="2" charset="-122"/>
              </a:rPr>
              <a:t>◆</a:t>
            </a:r>
            <a:r>
              <a:rPr lang="zh-CN" altLang="en-US" sz="2800" b="1">
                <a:solidFill>
                  <a:srgbClr val="FFFFFF"/>
                </a:solidFill>
                <a:latin typeface="宋体" panose="02010600030101010101" pitchFamily="2" charset="-122"/>
              </a:rPr>
              <a:t> 尽可能选取权值最小的边，但不能构成回路；</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FF"/>
                </a:solidFill>
                <a:latin typeface="宋体" panose="02010600030101010101" pitchFamily="2" charset="-122"/>
              </a:rPr>
              <a:t> 选择</a:t>
            </a:r>
            <a:r>
              <a:rPr lang="en-US" altLang="zh-CN" sz="2800" b="1">
                <a:solidFill>
                  <a:srgbClr val="FFFFFF"/>
                </a:solidFill>
              </a:rPr>
              <a:t>n-1</a:t>
            </a:r>
            <a:r>
              <a:rPr lang="zh-CN" altLang="en-US" sz="2800" b="1">
                <a:solidFill>
                  <a:srgbClr val="FFFFFF"/>
                </a:solidFill>
              </a:rPr>
              <a:t>条边构成最小生成树</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pPr>
            <a:r>
              <a:rPr lang="zh-CN" altLang="en-US" sz="2800" b="1">
                <a:solidFill>
                  <a:srgbClr val="FFFFFF"/>
                </a:solidFill>
              </a:rPr>
              <a:t>以上的基本原则是基于</a:t>
            </a:r>
            <a:r>
              <a:rPr lang="en-US" altLang="zh-CN" sz="2800" b="1">
                <a:solidFill>
                  <a:srgbClr val="FFFFFF"/>
                </a:solidFill>
              </a:rPr>
              <a:t>MST</a:t>
            </a:r>
            <a:r>
              <a:rPr lang="zh-CN" altLang="en-US" sz="2800" b="1">
                <a:solidFill>
                  <a:srgbClr val="FFFFFF"/>
                </a:solidFill>
              </a:rPr>
              <a:t>的如下性质：</a:t>
            </a:r>
          </a:p>
          <a:p>
            <a:pPr eaLnBrk="1" fontAlgn="base" hangingPunct="1">
              <a:lnSpc>
                <a:spcPct val="110000"/>
              </a:lnSpc>
              <a:spcBef>
                <a:spcPct val="20000"/>
              </a:spcBef>
              <a:spcAft>
                <a:spcPct val="0"/>
              </a:spcAft>
            </a:pPr>
            <a:r>
              <a:rPr lang="zh-CN" altLang="en-US" sz="2800" b="1">
                <a:solidFill>
                  <a:srgbClr val="FFFFFF"/>
                </a:solidFill>
              </a:rPr>
              <a:t>        设</a:t>
            </a:r>
            <a:r>
              <a:rPr lang="en-US" altLang="zh-CN" sz="2800" b="1">
                <a:solidFill>
                  <a:srgbClr val="FFFFFF"/>
                </a:solidFill>
              </a:rPr>
              <a:t>G=(V</a:t>
            </a:r>
            <a:r>
              <a:rPr lang="zh-CN" altLang="en-US" sz="2800" b="1">
                <a:solidFill>
                  <a:srgbClr val="FFFFFF"/>
                </a:solidFill>
              </a:rPr>
              <a:t>，</a:t>
            </a:r>
            <a:r>
              <a:rPr lang="en-US" altLang="zh-CN" sz="2800" b="1">
                <a:solidFill>
                  <a:srgbClr val="FFFFFF"/>
                </a:solidFill>
              </a:rPr>
              <a:t>E)</a:t>
            </a:r>
            <a:r>
              <a:rPr lang="zh-CN" altLang="en-US" sz="2800" b="1">
                <a:solidFill>
                  <a:srgbClr val="FFFFFF"/>
                </a:solidFill>
              </a:rPr>
              <a:t>是一个带权连通图，</a:t>
            </a:r>
            <a:r>
              <a:rPr lang="en-US" altLang="zh-CN" sz="2800" b="1">
                <a:solidFill>
                  <a:srgbClr val="FFFFFF"/>
                </a:solidFill>
              </a:rPr>
              <a:t>U</a:t>
            </a:r>
            <a:r>
              <a:rPr lang="zh-CN" altLang="en-US" sz="2800" b="1">
                <a:solidFill>
                  <a:srgbClr val="FFFFFF"/>
                </a:solidFill>
              </a:rPr>
              <a:t>是顶点集</a:t>
            </a:r>
            <a:r>
              <a:rPr lang="en-US" altLang="zh-CN" sz="2800" b="1">
                <a:solidFill>
                  <a:srgbClr val="FFFFFF"/>
                </a:solidFill>
              </a:rPr>
              <a:t>V</a:t>
            </a:r>
            <a:r>
              <a:rPr lang="zh-CN" altLang="en-US" sz="2800" b="1">
                <a:solidFill>
                  <a:srgbClr val="FFFFFF"/>
                </a:solidFill>
              </a:rPr>
              <a:t>的一个非空子集。若</a:t>
            </a:r>
            <a:r>
              <a:rPr lang="en-US" altLang="zh-CN" sz="2800" b="1">
                <a:solidFill>
                  <a:srgbClr val="FFFFFF"/>
                </a:solidFill>
              </a:rPr>
              <a:t>u∈U </a:t>
            </a:r>
            <a:r>
              <a:rPr lang="zh-CN" altLang="en-US" sz="2800" b="1">
                <a:solidFill>
                  <a:srgbClr val="FFFFFF"/>
                </a:solidFill>
              </a:rPr>
              <a:t>，</a:t>
            </a:r>
            <a:r>
              <a:rPr lang="en-US" altLang="zh-CN" sz="2800" b="1">
                <a:solidFill>
                  <a:srgbClr val="FFFFFF"/>
                </a:solidFill>
              </a:rPr>
              <a:t>v∈V-U</a:t>
            </a:r>
            <a:r>
              <a:rPr lang="zh-CN" altLang="en-US" sz="2800" b="1">
                <a:solidFill>
                  <a:srgbClr val="FFFFFF"/>
                </a:solidFill>
              </a:rPr>
              <a:t>，且</a:t>
            </a:r>
            <a:r>
              <a:rPr lang="en-US" altLang="zh-CN" sz="2800" b="1">
                <a:solidFill>
                  <a:srgbClr val="FFFFFF"/>
                </a:solidFill>
              </a:rPr>
              <a:t>(u, v)</a:t>
            </a:r>
            <a:r>
              <a:rPr lang="zh-CN" altLang="en-US" sz="2800" b="1">
                <a:solidFill>
                  <a:srgbClr val="FFFFFF"/>
                </a:solidFill>
              </a:rPr>
              <a:t>是</a:t>
            </a:r>
            <a:r>
              <a:rPr lang="en-US" altLang="zh-CN" sz="2800" b="1">
                <a:solidFill>
                  <a:srgbClr val="FFFFFF"/>
                </a:solidFill>
              </a:rPr>
              <a:t>U</a:t>
            </a:r>
            <a:r>
              <a:rPr lang="zh-CN" altLang="en-US" sz="2800" b="1">
                <a:solidFill>
                  <a:srgbClr val="FFFFFF"/>
                </a:solidFill>
              </a:rPr>
              <a:t>中顶点到</a:t>
            </a:r>
            <a:r>
              <a:rPr lang="en-US" altLang="zh-CN" sz="2800" b="1">
                <a:solidFill>
                  <a:srgbClr val="FFFFFF"/>
                </a:solidFill>
              </a:rPr>
              <a:t>V-U</a:t>
            </a:r>
            <a:r>
              <a:rPr lang="zh-CN" altLang="en-US" sz="2800" b="1">
                <a:solidFill>
                  <a:srgbClr val="FFFFFF"/>
                </a:solidFill>
              </a:rPr>
              <a:t>中顶点之间权值最小的边，则必存在一棵包含边</a:t>
            </a:r>
            <a:r>
              <a:rPr lang="en-US" altLang="zh-CN" sz="2800" b="1">
                <a:solidFill>
                  <a:srgbClr val="FFFFFF"/>
                </a:solidFill>
              </a:rPr>
              <a:t>(u, v)</a:t>
            </a:r>
            <a:r>
              <a:rPr lang="zh-CN" altLang="en-US" sz="2800" b="1">
                <a:solidFill>
                  <a:srgbClr val="FFFFFF"/>
                </a:solidFill>
              </a:rPr>
              <a:t>的最小生成树。</a:t>
            </a:r>
            <a:endParaRPr lang="zh-CN" altLang="en-US" sz="2800" b="1">
              <a:solidFill>
                <a:srgbClr val="FFFFFF"/>
              </a:solidFill>
              <a:latin typeface="宋体" panose="02010600030101010101" pitchFamily="2" charset="-122"/>
            </a:endParaRPr>
          </a:p>
        </p:txBody>
      </p:sp>
    </p:spTree>
    <p:extLst>
      <p:ext uri="{BB962C8B-B14F-4D97-AF65-F5344CB8AC3E}">
        <p14:creationId xmlns:p14="http://schemas.microsoft.com/office/powerpoint/2010/main" val="250982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4530" name="Rectangle 2">
            <a:extLst>
              <a:ext uri="{FF2B5EF4-FFF2-40B4-BE49-F238E27FC236}">
                <a16:creationId xmlns:a16="http://schemas.microsoft.com/office/drawing/2014/main" id="{38A33790-FE54-4545-B607-0E5212108FD9}"/>
              </a:ext>
            </a:extLst>
          </p:cNvPr>
          <p:cNvSpPr>
            <a:spLocks noGrp="1" noChangeArrowheads="1"/>
          </p:cNvSpPr>
          <p:nvPr>
            <p:ph type="body" idx="1"/>
          </p:nvPr>
        </p:nvSpPr>
        <p:spPr>
          <a:xfrm>
            <a:off x="1676400" y="152400"/>
            <a:ext cx="8839200" cy="6705600"/>
          </a:xfrm>
        </p:spPr>
        <p:txBody>
          <a:bodyPr/>
          <a:lstStyle/>
          <a:p>
            <a:pPr marL="0" indent="0">
              <a:lnSpc>
                <a:spcPct val="110000"/>
              </a:lnSpc>
              <a:buNone/>
            </a:pPr>
            <a:r>
              <a:rPr lang="zh-CN" altLang="en-US" sz="2800"/>
              <a:t>        </a:t>
            </a:r>
            <a:r>
              <a:rPr lang="zh-CN" altLang="en-US" sz="2800" b="1"/>
              <a:t>显然，在无向图中，所有顶点度的和是图中边的</a:t>
            </a:r>
            <a:r>
              <a:rPr lang="en-US" altLang="zh-CN" sz="2800" b="1"/>
              <a:t>2</a:t>
            </a:r>
            <a:r>
              <a:rPr lang="zh-CN" altLang="en-US" sz="2800" b="1"/>
              <a:t>倍。 即   </a:t>
            </a:r>
            <a:r>
              <a:rPr lang="zh-CN" altLang="en-US" sz="2800" b="1">
                <a:ea typeface="Arial Unicode MS" panose="020B0604020202020204" pitchFamily="34" charset="-128"/>
                <a:cs typeface="Arial Unicode MS" panose="020B0604020202020204" pitchFamily="34" charset="-128"/>
              </a:rPr>
              <a:t>∑</a:t>
            </a:r>
            <a:r>
              <a:rPr lang="en-US" altLang="zh-CN" sz="2800" b="1"/>
              <a:t>TD(v</a:t>
            </a:r>
            <a:r>
              <a:rPr lang="en-US" altLang="zh-CN" sz="2800" b="1" baseline="-18000"/>
              <a:t>i</a:t>
            </a:r>
            <a:r>
              <a:rPr lang="en-US" altLang="zh-CN" sz="2800" b="1"/>
              <a:t>)=2e      i=1, 2, </a:t>
            </a:r>
            <a:r>
              <a:rPr lang="en-US" altLang="zh-CN" sz="2800" b="1">
                <a:cs typeface="Times New Roman" panose="02020603050405020304" pitchFamily="18" charset="0"/>
              </a:rPr>
              <a:t>…</a:t>
            </a:r>
            <a:r>
              <a:rPr lang="en-US" altLang="zh-CN" sz="2800" b="1"/>
              <a:t>, n </a:t>
            </a:r>
            <a:r>
              <a:rPr lang="zh-CN" altLang="en-US" sz="2800" b="1"/>
              <a:t>，</a:t>
            </a:r>
            <a:r>
              <a:rPr lang="en-US" altLang="zh-CN" sz="2800" b="1"/>
              <a:t>e</a:t>
            </a:r>
            <a:r>
              <a:rPr lang="zh-CN" altLang="en-US" sz="2800" b="1"/>
              <a:t>为图的边数。</a:t>
            </a:r>
          </a:p>
          <a:p>
            <a:pPr marL="0" indent="0">
              <a:lnSpc>
                <a:spcPct val="110000"/>
              </a:lnSpc>
              <a:buNone/>
            </a:pPr>
            <a:r>
              <a:rPr lang="zh-CN" altLang="en-US" sz="2800" b="1"/>
              <a:t>        对有向图</a:t>
            </a:r>
            <a:r>
              <a:rPr lang="en-US" altLang="zh-CN" sz="2800" b="1"/>
              <a:t>G=(V</a:t>
            </a:r>
            <a:r>
              <a:rPr lang="zh-CN" altLang="en-US" sz="2800" b="1"/>
              <a:t>，</a:t>
            </a:r>
            <a:r>
              <a:rPr lang="en-US" altLang="zh-CN" sz="2800" b="1"/>
              <a:t>E)</a:t>
            </a:r>
            <a:r>
              <a:rPr lang="zh-CN" altLang="en-US" sz="2800" b="1"/>
              <a:t>，若</a:t>
            </a:r>
            <a:r>
              <a:rPr lang="zh-CN" altLang="en-US" sz="2800" b="1">
                <a:latin typeface="宋体" panose="02010600030101010101" pitchFamily="2" charset="-122"/>
                <a:sym typeface="Symbol" pitchFamily="2" charset="2"/>
              </a:rPr>
              <a:t></a:t>
            </a:r>
            <a:r>
              <a:rPr lang="en-US" altLang="zh-CN" sz="2800" b="1"/>
              <a:t>v</a:t>
            </a:r>
            <a:r>
              <a:rPr lang="en-US" altLang="zh-CN" sz="2800" b="1" baseline="-18000"/>
              <a:t>i </a:t>
            </a:r>
            <a:r>
              <a:rPr lang="en-US" altLang="zh-CN" sz="2800" b="1">
                <a:latin typeface="楷体_GB2312" pitchFamily="49" charset="-122"/>
                <a:ea typeface="楷体_GB2312" pitchFamily="49" charset="-122"/>
                <a:sym typeface="Symbol" pitchFamily="2" charset="2"/>
              </a:rPr>
              <a:t></a:t>
            </a:r>
            <a:r>
              <a:rPr lang="en-US" altLang="zh-CN" sz="2800" b="1">
                <a:ea typeface="Arial Unicode MS" panose="020B0604020202020204" pitchFamily="34" charset="-128"/>
                <a:cs typeface="Arial Unicode MS" panose="020B0604020202020204" pitchFamily="34" charset="-128"/>
              </a:rPr>
              <a:t>V </a:t>
            </a:r>
            <a:r>
              <a:rPr lang="zh-CN" altLang="en-US" sz="2800" b="1"/>
              <a:t>，图</a:t>
            </a:r>
            <a:r>
              <a:rPr lang="en-US" altLang="zh-CN" sz="2800" b="1"/>
              <a:t>G</a:t>
            </a:r>
            <a:r>
              <a:rPr lang="zh-CN" altLang="en-US" sz="2800" b="1"/>
              <a:t>中</a:t>
            </a:r>
            <a:r>
              <a:rPr lang="zh-CN" altLang="en-US" sz="2800" b="1">
                <a:solidFill>
                  <a:schemeClr val="folHlink"/>
                </a:solidFill>
              </a:rPr>
              <a:t>以</a:t>
            </a:r>
            <a:r>
              <a:rPr lang="en-US" altLang="zh-CN" sz="2800" b="1">
                <a:solidFill>
                  <a:schemeClr val="folHlink"/>
                </a:solidFill>
              </a:rPr>
              <a:t>v</a:t>
            </a:r>
            <a:r>
              <a:rPr lang="en-US" altLang="zh-CN" sz="2800" b="1" baseline="-18000">
                <a:solidFill>
                  <a:schemeClr val="folHlink"/>
                </a:solidFill>
              </a:rPr>
              <a:t>i</a:t>
            </a:r>
            <a:r>
              <a:rPr lang="zh-CN" altLang="en-US" sz="2800" b="1">
                <a:solidFill>
                  <a:schemeClr val="folHlink"/>
                </a:solidFill>
              </a:rPr>
              <a:t>作为起点</a:t>
            </a:r>
            <a:r>
              <a:rPr lang="zh-CN" altLang="en-US" sz="2800" b="1"/>
              <a:t>的有向边</a:t>
            </a:r>
            <a:r>
              <a:rPr lang="en-US" altLang="zh-CN" sz="2800" b="1"/>
              <a:t>(</a:t>
            </a:r>
            <a:r>
              <a:rPr lang="zh-CN" altLang="en-US" sz="2800" b="1"/>
              <a:t>弧</a:t>
            </a:r>
            <a:r>
              <a:rPr lang="en-US" altLang="zh-CN" sz="2800" b="1"/>
              <a:t>)</a:t>
            </a:r>
            <a:r>
              <a:rPr lang="zh-CN" altLang="en-US" sz="2800" b="1"/>
              <a:t>的数目称为顶点</a:t>
            </a:r>
            <a:r>
              <a:rPr lang="en-US" altLang="zh-CN" sz="2800" b="1"/>
              <a:t>v</a:t>
            </a:r>
            <a:r>
              <a:rPr lang="en-US" altLang="zh-CN" sz="2800" b="1" baseline="-18000"/>
              <a:t>i</a:t>
            </a:r>
            <a:r>
              <a:rPr lang="zh-CN" altLang="en-US" sz="2800" b="1"/>
              <a:t>的</a:t>
            </a:r>
            <a:r>
              <a:rPr lang="zh-CN" altLang="en-US" sz="2800" b="1">
                <a:solidFill>
                  <a:schemeClr val="folHlink"/>
                </a:solidFill>
              </a:rPr>
              <a:t>出度</a:t>
            </a:r>
            <a:r>
              <a:rPr lang="en-US" altLang="zh-CN" sz="2800" b="1"/>
              <a:t>(</a:t>
            </a:r>
            <a:r>
              <a:rPr lang="en-US" altLang="zh-CN" sz="2800" b="1">
                <a:solidFill>
                  <a:schemeClr val="accent1"/>
                </a:solidFill>
              </a:rPr>
              <a:t>Outdegree</a:t>
            </a:r>
            <a:r>
              <a:rPr lang="en-US" altLang="zh-CN" sz="2800" b="1"/>
              <a:t>)</a:t>
            </a:r>
            <a:r>
              <a:rPr lang="zh-CN" altLang="en-US" sz="2800" b="1"/>
              <a:t>，记为</a:t>
            </a:r>
            <a:r>
              <a:rPr lang="en-US" altLang="zh-CN" sz="2800" b="1"/>
              <a:t>OD(v</a:t>
            </a:r>
            <a:r>
              <a:rPr lang="en-US" altLang="zh-CN" sz="2800" b="1" baseline="-18000"/>
              <a:t>i</a:t>
            </a:r>
            <a:r>
              <a:rPr lang="en-US" altLang="zh-CN" sz="2800" b="1"/>
              <a:t>) </a:t>
            </a:r>
            <a:r>
              <a:rPr lang="zh-CN" altLang="en-US" sz="2800" b="1"/>
              <a:t>；</a:t>
            </a:r>
            <a:r>
              <a:rPr lang="zh-CN" altLang="en-US" sz="2800" b="1">
                <a:solidFill>
                  <a:schemeClr val="folHlink"/>
                </a:solidFill>
              </a:rPr>
              <a:t>以</a:t>
            </a:r>
            <a:r>
              <a:rPr lang="en-US" altLang="zh-CN" sz="2800" b="1">
                <a:solidFill>
                  <a:schemeClr val="folHlink"/>
                </a:solidFill>
              </a:rPr>
              <a:t>v</a:t>
            </a:r>
            <a:r>
              <a:rPr lang="en-US" altLang="zh-CN" sz="2800" b="1" baseline="-18000">
                <a:solidFill>
                  <a:schemeClr val="folHlink"/>
                </a:solidFill>
              </a:rPr>
              <a:t>i</a:t>
            </a:r>
            <a:r>
              <a:rPr lang="zh-CN" altLang="en-US" sz="2800" b="1">
                <a:solidFill>
                  <a:schemeClr val="folHlink"/>
                </a:solidFill>
              </a:rPr>
              <a:t>作为终点</a:t>
            </a:r>
            <a:r>
              <a:rPr lang="zh-CN" altLang="en-US" sz="2800" b="1"/>
              <a:t>的有向边</a:t>
            </a:r>
            <a:r>
              <a:rPr lang="en-US" altLang="zh-CN" sz="2800" b="1"/>
              <a:t>(</a:t>
            </a:r>
            <a:r>
              <a:rPr lang="zh-CN" altLang="en-US" sz="2800" b="1"/>
              <a:t>弧</a:t>
            </a:r>
            <a:r>
              <a:rPr lang="en-US" altLang="zh-CN" sz="2800" b="1"/>
              <a:t>)</a:t>
            </a:r>
            <a:r>
              <a:rPr lang="zh-CN" altLang="en-US" sz="2800" b="1"/>
              <a:t>的数目称为顶点</a:t>
            </a:r>
            <a:r>
              <a:rPr lang="en-US" altLang="zh-CN" sz="2800" b="1"/>
              <a:t>v</a:t>
            </a:r>
            <a:r>
              <a:rPr lang="en-US" altLang="zh-CN" sz="2800" b="1" baseline="-18000"/>
              <a:t>i</a:t>
            </a:r>
            <a:r>
              <a:rPr lang="zh-CN" altLang="en-US" sz="2800" b="1"/>
              <a:t>的</a:t>
            </a:r>
            <a:r>
              <a:rPr lang="zh-CN" altLang="en-US" sz="2800" b="1">
                <a:solidFill>
                  <a:schemeClr val="folHlink"/>
                </a:solidFill>
              </a:rPr>
              <a:t>入度</a:t>
            </a:r>
            <a:r>
              <a:rPr lang="en-US" altLang="zh-CN" sz="2800" b="1"/>
              <a:t>(</a:t>
            </a:r>
            <a:r>
              <a:rPr lang="en-US" altLang="zh-CN" sz="2800" b="1">
                <a:solidFill>
                  <a:schemeClr val="accent1"/>
                </a:solidFill>
              </a:rPr>
              <a:t>Indegree</a:t>
            </a:r>
            <a:r>
              <a:rPr lang="en-US" altLang="zh-CN" sz="2800" b="1"/>
              <a:t>)</a:t>
            </a:r>
            <a:r>
              <a:rPr lang="zh-CN" altLang="en-US" sz="2800" b="1"/>
              <a:t>，记为</a:t>
            </a:r>
            <a:r>
              <a:rPr lang="en-US" altLang="zh-CN" sz="2800" b="1"/>
              <a:t>ID(v</a:t>
            </a:r>
            <a:r>
              <a:rPr lang="en-US" altLang="zh-CN" sz="2800" b="1" baseline="-18000"/>
              <a:t>i</a:t>
            </a:r>
            <a:r>
              <a:rPr lang="en-US" altLang="zh-CN" sz="2800" b="1"/>
              <a:t>) </a:t>
            </a:r>
            <a:r>
              <a:rPr lang="zh-CN" altLang="en-US" sz="2800" b="1"/>
              <a:t>。顶点</a:t>
            </a:r>
            <a:r>
              <a:rPr lang="en-US" altLang="zh-CN" sz="2800" b="1"/>
              <a:t>v</a:t>
            </a:r>
            <a:r>
              <a:rPr lang="en-US" altLang="zh-CN" sz="2800" b="1" baseline="-18000"/>
              <a:t>i</a:t>
            </a:r>
            <a:r>
              <a:rPr lang="zh-CN" altLang="en-US" sz="2800" b="1"/>
              <a:t>的</a:t>
            </a:r>
            <a:r>
              <a:rPr lang="zh-CN" altLang="en-US" sz="2800" b="1">
                <a:solidFill>
                  <a:schemeClr val="folHlink"/>
                </a:solidFill>
              </a:rPr>
              <a:t>出度</a:t>
            </a:r>
            <a:r>
              <a:rPr lang="zh-CN" altLang="en-US" sz="2800" b="1"/>
              <a:t>与</a:t>
            </a:r>
            <a:r>
              <a:rPr lang="zh-CN" altLang="en-US" sz="2800" b="1">
                <a:solidFill>
                  <a:schemeClr val="folHlink"/>
                </a:solidFill>
              </a:rPr>
              <a:t>入度</a:t>
            </a:r>
            <a:r>
              <a:rPr lang="zh-CN" altLang="en-US" sz="2800" b="1"/>
              <a:t>之和称为</a:t>
            </a:r>
            <a:r>
              <a:rPr lang="en-US" altLang="zh-CN" sz="2800" b="1"/>
              <a:t>v</a:t>
            </a:r>
            <a:r>
              <a:rPr lang="en-US" altLang="zh-CN" sz="2800" b="1" baseline="-18000"/>
              <a:t>i</a:t>
            </a:r>
            <a:r>
              <a:rPr lang="zh-CN" altLang="en-US" sz="2800" b="1"/>
              <a:t>的</a:t>
            </a:r>
            <a:r>
              <a:rPr lang="zh-CN" altLang="en-US" sz="2800" b="1">
                <a:solidFill>
                  <a:schemeClr val="folHlink"/>
                </a:solidFill>
              </a:rPr>
              <a:t>度</a:t>
            </a:r>
            <a:r>
              <a:rPr lang="zh-CN" altLang="en-US" sz="2800" b="1"/>
              <a:t>，记为</a:t>
            </a:r>
            <a:r>
              <a:rPr lang="en-US" altLang="zh-CN" sz="2800" b="1"/>
              <a:t>TD(v</a:t>
            </a:r>
            <a:r>
              <a:rPr lang="en-US" altLang="zh-CN" sz="2800" b="1" baseline="-18000"/>
              <a:t>i</a:t>
            </a:r>
            <a:r>
              <a:rPr lang="en-US" altLang="zh-CN" sz="2800" b="1"/>
              <a:t>) </a:t>
            </a:r>
            <a:r>
              <a:rPr lang="zh-CN" altLang="en-US" sz="2800" b="1"/>
              <a:t>。即</a:t>
            </a:r>
          </a:p>
          <a:p>
            <a:pPr marL="533400" lvl="1" indent="0">
              <a:lnSpc>
                <a:spcPct val="110000"/>
              </a:lnSpc>
              <a:buNone/>
            </a:pPr>
            <a:r>
              <a:rPr lang="en-US" altLang="zh-CN" b="1"/>
              <a:t>TD(v</a:t>
            </a:r>
            <a:r>
              <a:rPr lang="en-US" altLang="zh-CN" b="1" baseline="-18000"/>
              <a:t>i</a:t>
            </a:r>
            <a:r>
              <a:rPr lang="en-US" altLang="zh-CN" b="1"/>
              <a:t>)=OD(v</a:t>
            </a:r>
            <a:r>
              <a:rPr lang="en-US" altLang="zh-CN" b="1" baseline="-18000"/>
              <a:t>i</a:t>
            </a:r>
            <a:r>
              <a:rPr lang="en-US" altLang="zh-CN" b="1"/>
              <a:t>)+ID(v</a:t>
            </a:r>
            <a:r>
              <a:rPr lang="en-US" altLang="zh-CN" b="1" baseline="-18000"/>
              <a:t>i</a:t>
            </a:r>
            <a:r>
              <a:rPr lang="en-US" altLang="zh-CN" b="1"/>
              <a:t>)</a:t>
            </a:r>
            <a:r>
              <a:rPr lang="en-US" altLang="zh-CN" sz="2400" b="1"/>
              <a:t> </a:t>
            </a:r>
          </a:p>
          <a:p>
            <a:pPr marL="0" indent="0">
              <a:lnSpc>
                <a:spcPct val="110000"/>
              </a:lnSpc>
              <a:buNone/>
            </a:pPr>
            <a:r>
              <a:rPr lang="en-US" altLang="zh-CN" b="1">
                <a:solidFill>
                  <a:schemeClr val="folHlink"/>
                </a:solidFill>
              </a:rPr>
              <a:t>       </a:t>
            </a:r>
            <a:r>
              <a:rPr lang="zh-CN" altLang="en-US" b="1">
                <a:solidFill>
                  <a:schemeClr val="folHlink"/>
                </a:solidFill>
              </a:rPr>
              <a:t>路径</a:t>
            </a:r>
            <a:r>
              <a:rPr lang="en-US" altLang="zh-CN" b="1">
                <a:solidFill>
                  <a:schemeClr val="folHlink"/>
                </a:solidFill>
              </a:rPr>
              <a:t>(Path)</a:t>
            </a:r>
            <a:r>
              <a:rPr lang="zh-CN" altLang="en-US" b="1">
                <a:solidFill>
                  <a:schemeClr val="folHlink"/>
                </a:solidFill>
              </a:rPr>
              <a:t>、路径长度、回路</a:t>
            </a:r>
            <a:r>
              <a:rPr lang="en-US" altLang="zh-CN" b="1"/>
              <a:t>(Cycle) </a:t>
            </a:r>
            <a:r>
              <a:rPr lang="zh-CN" altLang="en-US" b="1"/>
              <a:t>：</a:t>
            </a:r>
            <a:r>
              <a:rPr lang="zh-CN" altLang="en-US" sz="2800" b="1"/>
              <a:t>对无向图</a:t>
            </a:r>
            <a:r>
              <a:rPr lang="en-US" altLang="zh-CN" sz="2800" b="1"/>
              <a:t>G=(V</a:t>
            </a:r>
            <a:r>
              <a:rPr lang="zh-CN" altLang="en-US" sz="2800" b="1"/>
              <a:t>，</a:t>
            </a:r>
            <a:r>
              <a:rPr lang="en-US" altLang="zh-CN" sz="2800" b="1"/>
              <a:t>E)</a:t>
            </a:r>
            <a:r>
              <a:rPr lang="zh-CN" altLang="en-US" sz="2800" b="1"/>
              <a:t>，若从顶点</a:t>
            </a:r>
            <a:r>
              <a:rPr lang="en-US" altLang="zh-CN" sz="2800" b="1"/>
              <a:t>v</a:t>
            </a:r>
            <a:r>
              <a:rPr lang="en-US" altLang="zh-CN" sz="2800" b="1" baseline="-18000"/>
              <a:t>i</a:t>
            </a:r>
            <a:r>
              <a:rPr lang="zh-CN" altLang="en-US" sz="2800" b="1"/>
              <a:t>经过若干条边能到达</a:t>
            </a:r>
            <a:r>
              <a:rPr lang="en-US" altLang="zh-CN" sz="2800" b="1"/>
              <a:t>v</a:t>
            </a:r>
            <a:r>
              <a:rPr lang="en-US" altLang="zh-CN" sz="2800" b="1" baseline="-18000"/>
              <a:t>j</a:t>
            </a:r>
            <a:r>
              <a:rPr lang="zh-CN" altLang="en-US" sz="2800" b="1"/>
              <a:t>，称顶点</a:t>
            </a:r>
            <a:r>
              <a:rPr lang="en-US" altLang="zh-CN" sz="2800" b="1"/>
              <a:t>v</a:t>
            </a:r>
            <a:r>
              <a:rPr lang="en-US" altLang="zh-CN" sz="2800" b="1" baseline="-18000"/>
              <a:t>i</a:t>
            </a:r>
            <a:r>
              <a:rPr lang="zh-CN" altLang="en-US" sz="2800" b="1"/>
              <a:t>和</a:t>
            </a:r>
            <a:r>
              <a:rPr lang="en-US" altLang="zh-CN" sz="2800" b="1"/>
              <a:t>v</a:t>
            </a:r>
            <a:r>
              <a:rPr lang="en-US" altLang="zh-CN" sz="2800" b="1" baseline="-18000"/>
              <a:t>j</a:t>
            </a:r>
            <a:r>
              <a:rPr lang="zh-CN" altLang="en-US" sz="2800" b="1"/>
              <a:t>是</a:t>
            </a:r>
            <a:r>
              <a:rPr lang="zh-CN" altLang="en-US" sz="2800" b="1">
                <a:solidFill>
                  <a:schemeClr val="accent1"/>
                </a:solidFill>
              </a:rPr>
              <a:t>连通</a:t>
            </a:r>
            <a:r>
              <a:rPr lang="zh-CN" altLang="en-US" sz="2800" b="1"/>
              <a:t>的，又称顶点</a:t>
            </a:r>
            <a:r>
              <a:rPr lang="en-US" altLang="zh-CN" sz="2800" b="1"/>
              <a:t>v</a:t>
            </a:r>
            <a:r>
              <a:rPr lang="en-US" altLang="zh-CN" sz="2800" b="1" baseline="-18000"/>
              <a:t>i</a:t>
            </a:r>
            <a:r>
              <a:rPr lang="zh-CN" altLang="en-US" sz="2800" b="1"/>
              <a:t>到</a:t>
            </a:r>
            <a:r>
              <a:rPr lang="en-US" altLang="zh-CN" sz="2800" b="1"/>
              <a:t>v</a:t>
            </a:r>
            <a:r>
              <a:rPr lang="en-US" altLang="zh-CN" sz="2800" b="1" baseline="-18000"/>
              <a:t>j</a:t>
            </a:r>
            <a:r>
              <a:rPr lang="zh-CN" altLang="en-US" sz="2800" b="1"/>
              <a:t>有</a:t>
            </a:r>
            <a:r>
              <a:rPr lang="zh-CN" altLang="en-US" sz="2800" b="1">
                <a:solidFill>
                  <a:schemeClr val="folHlink"/>
                </a:solidFill>
              </a:rPr>
              <a:t>路径</a:t>
            </a:r>
            <a:r>
              <a:rPr lang="zh-CN" altLang="en-US" sz="2800" b="1"/>
              <a:t>。</a:t>
            </a:r>
          </a:p>
          <a:p>
            <a:pPr marL="0" indent="0">
              <a:lnSpc>
                <a:spcPct val="110000"/>
              </a:lnSpc>
              <a:buNone/>
            </a:pPr>
            <a:r>
              <a:rPr lang="zh-CN" altLang="en-US" sz="2800" b="1"/>
              <a:t>       对有向图</a:t>
            </a:r>
            <a:r>
              <a:rPr lang="en-US" altLang="zh-CN" sz="2800" b="1"/>
              <a:t>G=(V</a:t>
            </a:r>
            <a:r>
              <a:rPr lang="zh-CN" altLang="en-US" sz="2800" b="1"/>
              <a:t>，</a:t>
            </a:r>
            <a:r>
              <a:rPr lang="en-US" altLang="zh-CN" sz="2800" b="1"/>
              <a:t>E)</a:t>
            </a:r>
            <a:r>
              <a:rPr lang="zh-CN" altLang="en-US" sz="2800" b="1"/>
              <a:t>，从顶点</a:t>
            </a:r>
            <a:r>
              <a:rPr lang="en-US" altLang="zh-CN" sz="2800" b="1"/>
              <a:t>v</a:t>
            </a:r>
            <a:r>
              <a:rPr lang="en-US" altLang="zh-CN" sz="2800" b="1" baseline="-18000"/>
              <a:t>i</a:t>
            </a:r>
            <a:r>
              <a:rPr lang="zh-CN" altLang="en-US" sz="2800" b="1"/>
              <a:t>到</a:t>
            </a:r>
            <a:r>
              <a:rPr lang="en-US" altLang="zh-CN" sz="2800" b="1"/>
              <a:t>v</a:t>
            </a:r>
            <a:r>
              <a:rPr lang="en-US" altLang="zh-CN" sz="2800" b="1" baseline="-18000"/>
              <a:t>j</a:t>
            </a:r>
            <a:r>
              <a:rPr lang="zh-CN" altLang="en-US" sz="2800" b="1"/>
              <a:t>有</a:t>
            </a:r>
            <a:r>
              <a:rPr lang="zh-CN" altLang="en-US" sz="2800" b="1">
                <a:solidFill>
                  <a:schemeClr val="folHlink"/>
                </a:solidFill>
              </a:rPr>
              <a:t>有向路径</a:t>
            </a:r>
            <a:r>
              <a:rPr lang="zh-CN" altLang="en-US" sz="2800" b="1"/>
              <a:t>，指的是从顶点</a:t>
            </a:r>
            <a:r>
              <a:rPr lang="en-US" altLang="zh-CN" sz="2800" b="1"/>
              <a:t>v</a:t>
            </a:r>
            <a:r>
              <a:rPr lang="en-US" altLang="zh-CN" sz="2800" b="1" baseline="-18000"/>
              <a:t>i</a:t>
            </a:r>
            <a:r>
              <a:rPr lang="zh-CN" altLang="en-US" sz="2800" b="1"/>
              <a:t>经过若干条有向边</a:t>
            </a:r>
            <a:r>
              <a:rPr lang="en-US" altLang="zh-CN" sz="2800" b="1"/>
              <a:t>(</a:t>
            </a:r>
            <a:r>
              <a:rPr lang="zh-CN" altLang="en-US" sz="2800" b="1"/>
              <a:t>弧</a:t>
            </a:r>
            <a:r>
              <a:rPr lang="en-US" altLang="zh-CN" sz="2800" b="1"/>
              <a:t>)</a:t>
            </a:r>
            <a:r>
              <a:rPr lang="zh-CN" altLang="en-US" sz="2800" b="1"/>
              <a:t>能到达</a:t>
            </a:r>
            <a:r>
              <a:rPr lang="en-US" altLang="zh-CN" sz="2800" b="1"/>
              <a:t>v</a:t>
            </a:r>
            <a:r>
              <a:rPr lang="en-US" altLang="zh-CN" sz="2800" b="1" baseline="-18000"/>
              <a:t>j</a:t>
            </a:r>
            <a:r>
              <a:rPr lang="zh-CN" altLang="en-US" sz="2800" b="1"/>
              <a:t>。</a:t>
            </a:r>
          </a:p>
        </p:txBody>
      </p:sp>
    </p:spTree>
    <p:extLst>
      <p:ext uri="{BB962C8B-B14F-4D97-AF65-F5344CB8AC3E}">
        <p14:creationId xmlns:p14="http://schemas.microsoft.com/office/powerpoint/2010/main" val="39840065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A15CC2E1-6DC6-EB43-BD04-41B8C7F790F4}"/>
              </a:ext>
            </a:extLst>
          </p:cNvPr>
          <p:cNvSpPr>
            <a:spLocks noChangeArrowheads="1"/>
          </p:cNvSpPr>
          <p:nvPr/>
        </p:nvSpPr>
        <p:spPr bwMode="auto">
          <a:xfrm>
            <a:off x="1676400" y="152400"/>
            <a:ext cx="8839200"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683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b="1">
                <a:solidFill>
                  <a:srgbClr val="FFCC66"/>
                </a:solidFill>
                <a:latin typeface="宋体" panose="02010600030101010101" pitchFamily="2" charset="-122"/>
              </a:rPr>
              <a:t>证明</a:t>
            </a:r>
            <a:r>
              <a:rPr lang="zh-CN" altLang="en-US" sz="3200" b="1">
                <a:solidFill>
                  <a:srgbClr val="FFFFFF"/>
                </a:solidFill>
                <a:latin typeface="宋体" panose="02010600030101010101" pitchFamily="2" charset="-122"/>
              </a:rPr>
              <a:t>：</a:t>
            </a:r>
            <a:r>
              <a:rPr lang="zh-CN" altLang="en-US" sz="2800" b="1">
                <a:solidFill>
                  <a:srgbClr val="FFFFFF"/>
                </a:solidFill>
              </a:rPr>
              <a:t> </a:t>
            </a:r>
            <a:r>
              <a:rPr lang="zh-CN" altLang="en-US" sz="3200" b="1">
                <a:solidFill>
                  <a:srgbClr val="FFFFFF"/>
                </a:solidFill>
              </a:rPr>
              <a:t>用反证法证明</a:t>
            </a:r>
            <a:r>
              <a:rPr lang="zh-CN" altLang="en-US" sz="3200" b="1">
                <a:solidFill>
                  <a:srgbClr val="FFFFFF"/>
                </a:solidFill>
                <a:latin typeface="宋体" panose="02010600030101010101" pitchFamily="2" charset="-122"/>
              </a:rPr>
              <a:t>。</a:t>
            </a:r>
            <a:endParaRPr lang="zh-CN" altLang="en-US" sz="3200" b="1">
              <a:solidFill>
                <a:srgbClr val="FFFFFF"/>
              </a:solidFill>
            </a:endParaRP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设图</a:t>
            </a:r>
            <a:r>
              <a:rPr lang="en-US" altLang="zh-CN" sz="2800" b="1">
                <a:solidFill>
                  <a:srgbClr val="FFFFFF"/>
                </a:solidFill>
              </a:rPr>
              <a:t>G</a:t>
            </a:r>
            <a:r>
              <a:rPr lang="zh-CN" altLang="en-US" sz="2800" b="1">
                <a:solidFill>
                  <a:srgbClr val="FFFFFF"/>
                </a:solidFill>
              </a:rPr>
              <a:t>的任何一棵最小生成树都不包含边</a:t>
            </a:r>
            <a:r>
              <a:rPr lang="en-US" altLang="zh-CN" sz="2800" b="1">
                <a:solidFill>
                  <a:srgbClr val="FFFFFF"/>
                </a:solidFill>
              </a:rPr>
              <a:t>(u,v)</a:t>
            </a:r>
            <a:r>
              <a:rPr lang="zh-CN" altLang="en-US" sz="2800" b="1">
                <a:solidFill>
                  <a:srgbClr val="FFFFFF"/>
                </a:solidFill>
                <a:latin typeface="宋体" panose="02010600030101010101" pitchFamily="2" charset="-122"/>
              </a:rPr>
              <a:t>。设</a:t>
            </a:r>
            <a:r>
              <a:rPr lang="en-US" altLang="zh-CN" sz="2800" b="1">
                <a:solidFill>
                  <a:srgbClr val="FFFFFF"/>
                </a:solidFill>
              </a:rPr>
              <a:t>T</a:t>
            </a:r>
            <a:r>
              <a:rPr lang="zh-CN" altLang="en-US" sz="2800" b="1">
                <a:solidFill>
                  <a:srgbClr val="FFFFFF"/>
                </a:solidFill>
              </a:rPr>
              <a:t>是</a:t>
            </a:r>
            <a:r>
              <a:rPr lang="en-US" altLang="zh-CN" sz="2800" b="1">
                <a:solidFill>
                  <a:srgbClr val="FFFFFF"/>
                </a:solidFill>
              </a:rPr>
              <a:t>G</a:t>
            </a:r>
            <a:r>
              <a:rPr lang="zh-CN" altLang="en-US" sz="2800" b="1">
                <a:solidFill>
                  <a:srgbClr val="FFFFFF"/>
                </a:solidFill>
              </a:rPr>
              <a:t>的一棵生成树</a:t>
            </a:r>
            <a:r>
              <a:rPr lang="zh-CN" altLang="en-US" sz="2800" b="1">
                <a:solidFill>
                  <a:srgbClr val="FFFFFF"/>
                </a:solidFill>
                <a:latin typeface="宋体" panose="02010600030101010101" pitchFamily="2" charset="-122"/>
              </a:rPr>
              <a:t>，则</a:t>
            </a:r>
            <a:r>
              <a:rPr lang="en-US" altLang="zh-CN" sz="2800" b="1">
                <a:solidFill>
                  <a:srgbClr val="FFFFFF"/>
                </a:solidFill>
              </a:rPr>
              <a:t>T</a:t>
            </a:r>
            <a:r>
              <a:rPr lang="zh-CN" altLang="en-US" sz="2800" b="1">
                <a:solidFill>
                  <a:srgbClr val="FFFFFF"/>
                </a:solidFill>
              </a:rPr>
              <a:t>是连通的</a:t>
            </a:r>
            <a:r>
              <a:rPr lang="zh-CN" altLang="en-US" sz="2800" b="1">
                <a:solidFill>
                  <a:srgbClr val="FFFFFF"/>
                </a:solidFill>
                <a:latin typeface="宋体" panose="02010600030101010101" pitchFamily="2" charset="-122"/>
              </a:rPr>
              <a:t>，从</a:t>
            </a:r>
            <a:r>
              <a:rPr lang="en-US" altLang="zh-CN" sz="2800" b="1">
                <a:solidFill>
                  <a:srgbClr val="FFFFFF"/>
                </a:solidFill>
              </a:rPr>
              <a:t>u</a:t>
            </a:r>
            <a:r>
              <a:rPr lang="zh-CN" altLang="en-US" sz="2800" b="1">
                <a:solidFill>
                  <a:srgbClr val="FFFFFF"/>
                </a:solidFill>
              </a:rPr>
              <a:t>到</a:t>
            </a:r>
            <a:r>
              <a:rPr lang="en-US" altLang="zh-CN" sz="2800" b="1">
                <a:solidFill>
                  <a:srgbClr val="FFFFFF"/>
                </a:solidFill>
              </a:rPr>
              <a:t>v</a:t>
            </a:r>
            <a:r>
              <a:rPr lang="zh-CN" altLang="en-US" sz="2800" b="1">
                <a:solidFill>
                  <a:srgbClr val="FFFFFF"/>
                </a:solidFill>
              </a:rPr>
              <a:t>必有一条路径</a:t>
            </a:r>
            <a:r>
              <a:rPr lang="en-US" altLang="zh-CN" sz="2800" b="1">
                <a:solidFill>
                  <a:srgbClr val="FFFFFF"/>
                </a:solidFill>
              </a:rPr>
              <a:t>(u,</a:t>
            </a:r>
            <a:r>
              <a:rPr lang="en-US" altLang="zh-CN" sz="2800" b="1">
                <a:solidFill>
                  <a:srgbClr val="FFFFFF"/>
                </a:solidFill>
                <a:cs typeface="Times New Roman" panose="02020603050405020304" pitchFamily="18" charset="0"/>
              </a:rPr>
              <a:t>…</a:t>
            </a:r>
            <a:r>
              <a:rPr lang="en-US" altLang="zh-CN" sz="2800" b="1">
                <a:solidFill>
                  <a:srgbClr val="FFFFFF"/>
                </a:solidFill>
              </a:rPr>
              <a:t>,v)</a:t>
            </a:r>
            <a:r>
              <a:rPr lang="zh-CN" altLang="en-US" sz="2800" b="1">
                <a:solidFill>
                  <a:srgbClr val="FFFFFF"/>
                </a:solidFill>
                <a:latin typeface="宋体" panose="02010600030101010101" pitchFamily="2" charset="-122"/>
              </a:rPr>
              <a:t>，当将</a:t>
            </a:r>
            <a:r>
              <a:rPr lang="zh-CN" altLang="en-US" sz="2800" b="1">
                <a:solidFill>
                  <a:srgbClr val="FFFFFF"/>
                </a:solidFill>
              </a:rPr>
              <a:t>边</a:t>
            </a:r>
            <a:r>
              <a:rPr lang="en-US" altLang="zh-CN" sz="2800" b="1">
                <a:solidFill>
                  <a:srgbClr val="FFFFFF"/>
                </a:solidFill>
              </a:rPr>
              <a:t>(u,v)</a:t>
            </a:r>
            <a:r>
              <a:rPr lang="zh-CN" altLang="en-US" sz="2800" b="1">
                <a:solidFill>
                  <a:srgbClr val="FFFFFF"/>
                </a:solidFill>
              </a:rPr>
              <a:t>加入到</a:t>
            </a:r>
            <a:r>
              <a:rPr lang="en-US" altLang="zh-CN" sz="2800" b="1">
                <a:solidFill>
                  <a:srgbClr val="FFFFFF"/>
                </a:solidFill>
              </a:rPr>
              <a:t>T</a:t>
            </a:r>
            <a:r>
              <a:rPr lang="zh-CN" altLang="en-US" sz="2800" b="1">
                <a:solidFill>
                  <a:srgbClr val="FFFFFF"/>
                </a:solidFill>
              </a:rPr>
              <a:t>中时就构成了回路</a:t>
            </a:r>
            <a:r>
              <a:rPr lang="zh-CN" altLang="en-US" sz="2800" b="1">
                <a:solidFill>
                  <a:srgbClr val="FFFFFF"/>
                </a:solidFill>
                <a:latin typeface="宋体" panose="02010600030101010101" pitchFamily="2" charset="-122"/>
              </a:rPr>
              <a:t>。则</a:t>
            </a:r>
            <a:r>
              <a:rPr lang="zh-CN" altLang="en-US" sz="2800" b="1">
                <a:solidFill>
                  <a:srgbClr val="FFFFFF"/>
                </a:solidFill>
              </a:rPr>
              <a:t>路径</a:t>
            </a:r>
            <a:r>
              <a:rPr lang="en-US" altLang="zh-CN" sz="2800" b="1">
                <a:solidFill>
                  <a:srgbClr val="FFFFFF"/>
                </a:solidFill>
              </a:rPr>
              <a:t>(u, </a:t>
            </a:r>
            <a:r>
              <a:rPr lang="en-US" altLang="zh-CN" sz="2800" b="1">
                <a:solidFill>
                  <a:srgbClr val="FFFFFF"/>
                </a:solidFill>
                <a:cs typeface="Times New Roman" panose="02020603050405020304" pitchFamily="18" charset="0"/>
              </a:rPr>
              <a:t>…</a:t>
            </a:r>
            <a:r>
              <a:rPr lang="en-US" altLang="zh-CN" sz="2800" b="1">
                <a:solidFill>
                  <a:srgbClr val="FFFFFF"/>
                </a:solidFill>
              </a:rPr>
              <a:t>,v)</a:t>
            </a:r>
            <a:r>
              <a:rPr lang="zh-CN" altLang="en-US" sz="2800" b="1">
                <a:solidFill>
                  <a:srgbClr val="FFFFFF"/>
                </a:solidFill>
              </a:rPr>
              <a:t>中必有一条边</a:t>
            </a:r>
            <a:r>
              <a:rPr lang="en-US" altLang="zh-CN" sz="2800" b="1">
                <a:solidFill>
                  <a:srgbClr val="FFFFFF"/>
                </a:solidFill>
              </a:rPr>
              <a:t>(u’,v’) </a:t>
            </a:r>
            <a:r>
              <a:rPr lang="zh-CN" altLang="en-US" sz="2800" b="1">
                <a:solidFill>
                  <a:srgbClr val="FFFFFF"/>
                </a:solidFill>
                <a:latin typeface="宋体" panose="02010600030101010101" pitchFamily="2" charset="-122"/>
              </a:rPr>
              <a:t>，满足</a:t>
            </a:r>
            <a:r>
              <a:rPr lang="en-US" altLang="zh-CN" sz="2800" b="1">
                <a:solidFill>
                  <a:srgbClr val="FFFFFF"/>
                </a:solidFill>
              </a:rPr>
              <a:t>u’</a:t>
            </a:r>
            <a:r>
              <a:rPr lang="en-US" altLang="zh-CN" sz="2800" b="1">
                <a:solidFill>
                  <a:srgbClr val="FFFFFF"/>
                </a:solidFill>
                <a:cs typeface="Times New Roman" panose="02020603050405020304" pitchFamily="18" charset="0"/>
              </a:rPr>
              <a:t>∈</a:t>
            </a:r>
            <a:r>
              <a:rPr lang="en-US" altLang="zh-CN" sz="2800" b="1">
                <a:solidFill>
                  <a:srgbClr val="FFFFFF"/>
                </a:solidFill>
              </a:rPr>
              <a:t>U </a:t>
            </a:r>
            <a:r>
              <a:rPr lang="zh-CN" altLang="en-US" sz="2800" b="1">
                <a:solidFill>
                  <a:srgbClr val="FFFFFF"/>
                </a:solidFill>
                <a:latin typeface="宋体" panose="02010600030101010101" pitchFamily="2" charset="-122"/>
              </a:rPr>
              <a:t>，</a:t>
            </a:r>
            <a:r>
              <a:rPr lang="en-US" altLang="zh-CN" sz="2800" b="1">
                <a:solidFill>
                  <a:srgbClr val="FFFFFF"/>
                </a:solidFill>
              </a:rPr>
              <a:t>v’</a:t>
            </a:r>
            <a:r>
              <a:rPr lang="en-US" altLang="zh-CN" sz="2800" b="1">
                <a:solidFill>
                  <a:srgbClr val="FFFFFF"/>
                </a:solidFill>
                <a:cs typeface="Times New Roman" panose="02020603050405020304" pitchFamily="18" charset="0"/>
              </a:rPr>
              <a:t>∈</a:t>
            </a:r>
            <a:r>
              <a:rPr lang="en-US" altLang="zh-CN" sz="2800" b="1">
                <a:solidFill>
                  <a:srgbClr val="FFFFFF"/>
                </a:solidFill>
              </a:rPr>
              <a:t>V-U </a:t>
            </a:r>
            <a:r>
              <a:rPr lang="zh-CN" altLang="en-US" sz="2800" b="1">
                <a:solidFill>
                  <a:srgbClr val="FFFFFF"/>
                </a:solidFill>
                <a:latin typeface="宋体" panose="02010600030101010101" pitchFamily="2" charset="-122"/>
              </a:rPr>
              <a:t>。删去</a:t>
            </a:r>
            <a:r>
              <a:rPr lang="zh-CN" altLang="en-US" sz="2800" b="1">
                <a:solidFill>
                  <a:srgbClr val="FFFFFF"/>
                </a:solidFill>
              </a:rPr>
              <a:t>边</a:t>
            </a:r>
            <a:r>
              <a:rPr lang="en-US" altLang="zh-CN" sz="2800" b="1">
                <a:solidFill>
                  <a:srgbClr val="FFFFFF"/>
                </a:solidFill>
              </a:rPr>
              <a:t>(u’,v’) </a:t>
            </a:r>
            <a:r>
              <a:rPr lang="zh-CN" altLang="en-US" sz="2800" b="1">
                <a:solidFill>
                  <a:srgbClr val="FFFFFF"/>
                </a:solidFill>
              </a:rPr>
              <a:t>便可消除回路</a:t>
            </a:r>
            <a:r>
              <a:rPr lang="zh-CN" altLang="en-US" sz="2800" b="1">
                <a:solidFill>
                  <a:srgbClr val="FFFFFF"/>
                </a:solidFill>
                <a:latin typeface="宋体" panose="02010600030101010101" pitchFamily="2" charset="-122"/>
              </a:rPr>
              <a:t>，同时得到另一棵生成树</a:t>
            </a:r>
            <a:r>
              <a:rPr lang="en-US" altLang="zh-CN" sz="2800" b="1">
                <a:solidFill>
                  <a:srgbClr val="FFFFFF"/>
                </a:solidFill>
              </a:rPr>
              <a:t>T’</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由于</a:t>
            </a:r>
            <a:r>
              <a:rPr lang="en-US" altLang="zh-CN" sz="2800" b="1">
                <a:solidFill>
                  <a:srgbClr val="FFFFFF"/>
                </a:solidFill>
              </a:rPr>
              <a:t>(u,v)</a:t>
            </a:r>
            <a:r>
              <a:rPr lang="zh-CN" altLang="en-US" sz="2800" b="1">
                <a:solidFill>
                  <a:srgbClr val="FFFFFF"/>
                </a:solidFill>
                <a:latin typeface="宋体" panose="02010600030101010101" pitchFamily="2" charset="-122"/>
              </a:rPr>
              <a:t>是</a:t>
            </a:r>
            <a:r>
              <a:rPr lang="en-US" altLang="zh-CN" sz="2800" b="1">
                <a:solidFill>
                  <a:srgbClr val="FFFFFF"/>
                </a:solidFill>
              </a:rPr>
              <a:t>U</a:t>
            </a:r>
            <a:r>
              <a:rPr lang="zh-CN" altLang="en-US" sz="2800" b="1">
                <a:solidFill>
                  <a:srgbClr val="FFFFFF"/>
                </a:solidFill>
              </a:rPr>
              <a:t>中顶点到</a:t>
            </a:r>
            <a:r>
              <a:rPr lang="en-US" altLang="zh-CN" sz="2800" b="1">
                <a:solidFill>
                  <a:srgbClr val="FFFFFF"/>
                </a:solidFill>
              </a:rPr>
              <a:t>V-U</a:t>
            </a:r>
            <a:r>
              <a:rPr lang="zh-CN" altLang="en-US" sz="2800" b="1">
                <a:solidFill>
                  <a:srgbClr val="FFFFFF"/>
                </a:solidFill>
              </a:rPr>
              <a:t>中顶点之间权值</a:t>
            </a:r>
            <a:r>
              <a:rPr lang="zh-CN" altLang="en-US" sz="2800" b="1">
                <a:solidFill>
                  <a:srgbClr val="FFFFFF"/>
                </a:solidFill>
                <a:latin typeface="宋体" panose="02010600030101010101" pitchFamily="2" charset="-122"/>
              </a:rPr>
              <a:t>最小的边，故</a:t>
            </a:r>
            <a:r>
              <a:rPr lang="en-US" altLang="zh-CN" sz="2800" b="1">
                <a:solidFill>
                  <a:srgbClr val="FFFFFF"/>
                </a:solidFill>
              </a:rPr>
              <a:t>(u,v)</a:t>
            </a:r>
            <a:r>
              <a:rPr lang="zh-CN" altLang="en-US" sz="2800" b="1">
                <a:solidFill>
                  <a:srgbClr val="FFFFFF"/>
                </a:solidFill>
              </a:rPr>
              <a:t>的权值不会高于</a:t>
            </a:r>
            <a:r>
              <a:rPr lang="en-US" altLang="zh-CN" sz="2800" b="1">
                <a:solidFill>
                  <a:srgbClr val="FFFFFF"/>
                </a:solidFill>
              </a:rPr>
              <a:t>(u’,v’)</a:t>
            </a:r>
            <a:r>
              <a:rPr lang="zh-CN" altLang="en-US" sz="2800" b="1">
                <a:solidFill>
                  <a:srgbClr val="FFFFFF"/>
                </a:solidFill>
              </a:rPr>
              <a:t>的权值</a:t>
            </a:r>
            <a:r>
              <a:rPr lang="zh-CN" altLang="en-US" sz="2800" b="1">
                <a:solidFill>
                  <a:srgbClr val="FFFFFF"/>
                </a:solidFill>
                <a:latin typeface="宋体" panose="02010600030101010101" pitchFamily="2" charset="-122"/>
              </a:rPr>
              <a:t>，</a:t>
            </a:r>
            <a:r>
              <a:rPr lang="en-US" altLang="zh-CN" sz="2800" b="1">
                <a:solidFill>
                  <a:srgbClr val="FFFFFF"/>
                </a:solidFill>
              </a:rPr>
              <a:t>T’</a:t>
            </a:r>
            <a:r>
              <a:rPr lang="zh-CN" altLang="en-US" sz="2800" b="1">
                <a:solidFill>
                  <a:srgbClr val="FFFFFF"/>
                </a:solidFill>
              </a:rPr>
              <a:t>的代价也不会高于</a:t>
            </a:r>
            <a:r>
              <a:rPr lang="en-US" altLang="zh-CN" sz="2800" b="1">
                <a:solidFill>
                  <a:srgbClr val="FFFFFF"/>
                </a:solidFill>
              </a:rPr>
              <a:t>T</a:t>
            </a:r>
            <a:r>
              <a:rPr lang="zh-CN" altLang="en-US" sz="2800" b="1">
                <a:solidFill>
                  <a:srgbClr val="FFFFFF"/>
                </a:solidFill>
                <a:latin typeface="宋体" panose="02010600030101010101" pitchFamily="2" charset="-122"/>
              </a:rPr>
              <a:t>， </a:t>
            </a:r>
            <a:r>
              <a:rPr lang="en-US" altLang="zh-CN" sz="2800" b="1">
                <a:solidFill>
                  <a:srgbClr val="FFFFFF"/>
                </a:solidFill>
              </a:rPr>
              <a:t>T’</a:t>
            </a:r>
            <a:r>
              <a:rPr lang="zh-CN" altLang="en-US" sz="2800" b="1">
                <a:solidFill>
                  <a:srgbClr val="FFFFFF"/>
                </a:solidFill>
                <a:latin typeface="宋体" panose="02010600030101010101" pitchFamily="2" charset="-122"/>
              </a:rPr>
              <a:t>是</a:t>
            </a:r>
            <a:r>
              <a:rPr lang="zh-CN" altLang="en-US" sz="2800" b="1">
                <a:solidFill>
                  <a:srgbClr val="FFFFFF"/>
                </a:solidFill>
              </a:rPr>
              <a:t>包含</a:t>
            </a:r>
            <a:r>
              <a:rPr lang="en-US" altLang="zh-CN" sz="2800" b="1">
                <a:solidFill>
                  <a:srgbClr val="FFFFFF"/>
                </a:solidFill>
              </a:rPr>
              <a:t>(u,v) </a:t>
            </a:r>
            <a:r>
              <a:rPr lang="zh-CN" altLang="en-US" sz="2800" b="1">
                <a:solidFill>
                  <a:srgbClr val="FFFFFF"/>
                </a:solidFill>
              </a:rPr>
              <a:t>的一棵最小生成树</a:t>
            </a:r>
            <a:r>
              <a:rPr lang="zh-CN" altLang="en-US" sz="2800" b="1">
                <a:solidFill>
                  <a:srgbClr val="FFFFFF"/>
                </a:solidFill>
                <a:latin typeface="宋体" panose="02010600030101010101" pitchFamily="2" charset="-122"/>
              </a:rPr>
              <a:t>，</a:t>
            </a:r>
            <a:r>
              <a:rPr lang="zh-CN" altLang="en-US" sz="2800" b="1">
                <a:solidFill>
                  <a:srgbClr val="FFFFFF"/>
                </a:solidFill>
              </a:rPr>
              <a:t>与假设矛盾</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27706795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8498" name="Rectangle 2">
            <a:extLst>
              <a:ext uri="{FF2B5EF4-FFF2-40B4-BE49-F238E27FC236}">
                <a16:creationId xmlns:a16="http://schemas.microsoft.com/office/drawing/2014/main" id="{29FC2E4A-0EA3-8749-AF50-FC29A20BD3F0}"/>
              </a:ext>
            </a:extLst>
          </p:cNvPr>
          <p:cNvSpPr>
            <a:spLocks noGrp="1" noChangeArrowheads="1"/>
          </p:cNvSpPr>
          <p:nvPr>
            <p:ph type="title"/>
          </p:nvPr>
        </p:nvSpPr>
        <p:spPr>
          <a:xfrm>
            <a:off x="2439988" y="295275"/>
            <a:ext cx="6248400" cy="685800"/>
          </a:xfrm>
        </p:spPr>
        <p:txBody>
          <a:bodyPr/>
          <a:lstStyle/>
          <a:p>
            <a:r>
              <a:rPr lang="en-US" altLang="zh-CN" b="1">
                <a:latin typeface="Times New Roman" panose="02020603050405020304" pitchFamily="18" charset="0"/>
              </a:rPr>
              <a:t>7.5.1  </a:t>
            </a:r>
            <a:r>
              <a:rPr lang="zh-CN" altLang="en-US" b="1">
                <a:latin typeface="楷体_GB2312" pitchFamily="49" charset="-122"/>
                <a:ea typeface="楷体_GB2312" pitchFamily="49" charset="-122"/>
              </a:rPr>
              <a:t>普里姆</a:t>
            </a:r>
            <a:r>
              <a:rPr lang="en-US" altLang="zh-CN" b="1">
                <a:latin typeface="Times New Roman" panose="02020603050405020304" pitchFamily="18" charset="0"/>
              </a:rPr>
              <a:t>(Prim)</a:t>
            </a:r>
            <a:r>
              <a:rPr lang="zh-CN" altLang="en-US" b="1">
                <a:latin typeface="楷体_GB2312" pitchFamily="49" charset="-122"/>
                <a:ea typeface="楷体_GB2312" pitchFamily="49" charset="-122"/>
              </a:rPr>
              <a:t>算法</a:t>
            </a:r>
          </a:p>
        </p:txBody>
      </p:sp>
      <p:sp>
        <p:nvSpPr>
          <p:cNvPr id="618499" name="Rectangle 3">
            <a:extLst>
              <a:ext uri="{FF2B5EF4-FFF2-40B4-BE49-F238E27FC236}">
                <a16:creationId xmlns:a16="http://schemas.microsoft.com/office/drawing/2014/main" id="{4D178824-2540-6146-956A-755C0A8D7ECC}"/>
              </a:ext>
            </a:extLst>
          </p:cNvPr>
          <p:cNvSpPr>
            <a:spLocks noGrp="1" noChangeArrowheads="1"/>
          </p:cNvSpPr>
          <p:nvPr>
            <p:ph type="body" idx="1"/>
          </p:nvPr>
        </p:nvSpPr>
        <p:spPr>
          <a:xfrm>
            <a:off x="1676401" y="1187450"/>
            <a:ext cx="8812213" cy="5265738"/>
          </a:xfrm>
          <a:noFill/>
          <a:ln/>
        </p:spPr>
        <p:txBody>
          <a:bodyPr/>
          <a:lstStyle/>
          <a:p>
            <a:pPr marL="0" indent="0">
              <a:lnSpc>
                <a:spcPct val="110000"/>
              </a:lnSpc>
              <a:spcAft>
                <a:spcPct val="10000"/>
              </a:spcAft>
              <a:buNone/>
            </a:pPr>
            <a:r>
              <a:rPr lang="zh-CN" altLang="en-US" sz="2400">
                <a:latin typeface="宋体" panose="02010600030101010101" pitchFamily="2" charset="-122"/>
              </a:rPr>
              <a:t>    </a:t>
            </a:r>
            <a:r>
              <a:rPr lang="zh-CN" altLang="en-US" sz="2800" b="1">
                <a:latin typeface="宋体" panose="02010600030101010101" pitchFamily="2" charset="-122"/>
              </a:rPr>
              <a:t>从连通网</a:t>
            </a:r>
            <a:r>
              <a:rPr lang="en-US" altLang="zh-CN" sz="2800" b="1"/>
              <a:t>N=(U</a:t>
            </a:r>
            <a:r>
              <a:rPr lang="zh-CN" altLang="en-US" sz="2800" b="1">
                <a:latin typeface="宋体" panose="02010600030101010101" pitchFamily="2" charset="-122"/>
              </a:rPr>
              <a:t>，</a:t>
            </a:r>
            <a:r>
              <a:rPr lang="en-US" altLang="zh-CN" sz="2800" b="1"/>
              <a:t>E)</a:t>
            </a:r>
            <a:r>
              <a:rPr lang="zh-CN" altLang="en-US" sz="2800" b="1"/>
              <a:t>中找最小生成树</a:t>
            </a:r>
            <a:r>
              <a:rPr lang="en-US" altLang="zh-CN" sz="2800" b="1"/>
              <a:t>T=(U</a:t>
            </a:r>
            <a:r>
              <a:rPr lang="zh-CN" altLang="en-US" sz="2800" b="1">
                <a:latin typeface="宋体" panose="02010600030101010101" pitchFamily="2" charset="-122"/>
              </a:rPr>
              <a:t>，</a:t>
            </a:r>
            <a:r>
              <a:rPr lang="en-US" altLang="zh-CN" sz="2800" b="1"/>
              <a:t>TE)</a:t>
            </a:r>
            <a:r>
              <a:rPr lang="en-US" altLang="zh-CN" sz="2800" b="1">
                <a:latin typeface="宋体" panose="02010600030101010101" pitchFamily="2" charset="-122"/>
              </a:rPr>
              <a:t> </a:t>
            </a:r>
            <a:r>
              <a:rPr lang="zh-CN" altLang="en-US" sz="2800" b="1">
                <a:latin typeface="宋体" panose="02010600030101010101" pitchFamily="2" charset="-122"/>
              </a:rPr>
              <a:t>。</a:t>
            </a:r>
          </a:p>
          <a:p>
            <a:pPr marL="0" indent="0">
              <a:lnSpc>
                <a:spcPct val="110000"/>
              </a:lnSpc>
              <a:spcAft>
                <a:spcPct val="10000"/>
              </a:spcAft>
              <a:buNone/>
            </a:pPr>
            <a:r>
              <a:rPr lang="en-US" altLang="zh-CN" sz="4000" b="1">
                <a:solidFill>
                  <a:schemeClr val="folHlink"/>
                </a:solidFill>
                <a:latin typeface="宋体" panose="02010600030101010101" pitchFamily="2" charset="-122"/>
              </a:rPr>
              <a:t>1 </a:t>
            </a:r>
            <a:r>
              <a:rPr lang="zh-CN" altLang="en-US" sz="4000" b="1">
                <a:solidFill>
                  <a:schemeClr val="folHlink"/>
                </a:solidFill>
                <a:latin typeface="楷体_GB2312" pitchFamily="49" charset="-122"/>
                <a:ea typeface="楷体_GB2312" pitchFamily="49" charset="-122"/>
              </a:rPr>
              <a:t>算法思想</a:t>
            </a:r>
          </a:p>
          <a:p>
            <a:pPr marL="533400" lvl="1" indent="0">
              <a:lnSpc>
                <a:spcPct val="110000"/>
              </a:lnSpc>
              <a:spcAft>
                <a:spcPct val="10000"/>
              </a:spcAft>
              <a:buNone/>
            </a:pPr>
            <a:r>
              <a:rPr lang="zh-CN" altLang="en-US" b="1">
                <a:solidFill>
                  <a:schemeClr val="folHlink"/>
                </a:solidFill>
                <a:latin typeface="宋体" panose="02010600030101010101" pitchFamily="2" charset="-122"/>
              </a:rPr>
              <a:t>⑴</a:t>
            </a:r>
            <a:r>
              <a:rPr lang="zh-CN" altLang="en-US" b="1"/>
              <a:t>  若从顶点</a:t>
            </a:r>
            <a:r>
              <a:rPr lang="en-US" altLang="zh-CN" b="1"/>
              <a:t>v</a:t>
            </a:r>
            <a:r>
              <a:rPr lang="en-US" altLang="zh-CN" b="1" baseline="-18000"/>
              <a:t>0</a:t>
            </a:r>
            <a:r>
              <a:rPr lang="zh-CN" altLang="en-US" b="1"/>
              <a:t>出发构造</a:t>
            </a:r>
            <a:r>
              <a:rPr lang="zh-CN" altLang="en-US" b="1">
                <a:latin typeface="宋体" panose="02010600030101010101" pitchFamily="2" charset="-122"/>
              </a:rPr>
              <a:t>，</a:t>
            </a:r>
            <a:r>
              <a:rPr lang="en-US" altLang="zh-CN" b="1"/>
              <a:t>U={v</a:t>
            </a:r>
            <a:r>
              <a:rPr lang="en-US" altLang="zh-CN" b="1" baseline="-18000"/>
              <a:t>0</a:t>
            </a:r>
            <a:r>
              <a:rPr lang="en-US" altLang="zh-CN" b="1"/>
              <a:t>}</a:t>
            </a:r>
            <a:r>
              <a:rPr lang="zh-CN" altLang="en-US" b="1">
                <a:latin typeface="宋体" panose="02010600030101010101" pitchFamily="2" charset="-122"/>
              </a:rPr>
              <a:t>，</a:t>
            </a:r>
            <a:r>
              <a:rPr lang="en-US" altLang="zh-CN" b="1"/>
              <a:t>TE={}</a:t>
            </a:r>
            <a:r>
              <a:rPr lang="zh-CN" altLang="en-US" b="1">
                <a:latin typeface="宋体" panose="02010600030101010101" pitchFamily="2" charset="-122"/>
              </a:rPr>
              <a:t>；</a:t>
            </a:r>
          </a:p>
          <a:p>
            <a:pPr marL="533400" lvl="1" indent="0">
              <a:lnSpc>
                <a:spcPct val="110000"/>
              </a:lnSpc>
              <a:spcAft>
                <a:spcPct val="10000"/>
              </a:spcAft>
              <a:buNone/>
            </a:pPr>
            <a:r>
              <a:rPr lang="zh-CN" altLang="en-US" b="1">
                <a:solidFill>
                  <a:schemeClr val="folHlink"/>
                </a:solidFill>
                <a:latin typeface="宋体" panose="02010600030101010101" pitchFamily="2" charset="-122"/>
              </a:rPr>
              <a:t>⑵</a:t>
            </a:r>
            <a:r>
              <a:rPr lang="zh-CN" altLang="en-US" b="1">
                <a:latin typeface="宋体" panose="02010600030101010101" pitchFamily="2" charset="-122"/>
              </a:rPr>
              <a:t> </a:t>
            </a:r>
            <a:r>
              <a:rPr lang="zh-CN" altLang="en-US" b="1"/>
              <a:t>先找权值最小的边</a:t>
            </a:r>
            <a:r>
              <a:rPr lang="en-US" altLang="zh-CN" b="1"/>
              <a:t>(u</a:t>
            </a:r>
            <a:r>
              <a:rPr lang="zh-CN" altLang="en-US" b="1">
                <a:latin typeface="宋体" panose="02010600030101010101" pitchFamily="2" charset="-122"/>
              </a:rPr>
              <a:t>，</a:t>
            </a:r>
            <a:r>
              <a:rPr lang="en-US" altLang="zh-CN" b="1"/>
              <a:t>v)</a:t>
            </a:r>
            <a:r>
              <a:rPr lang="zh-CN" altLang="en-US" b="1">
                <a:latin typeface="宋体" panose="02010600030101010101" pitchFamily="2" charset="-122"/>
              </a:rPr>
              <a:t>，其中</a:t>
            </a:r>
            <a:r>
              <a:rPr lang="en-US" altLang="zh-CN" b="1"/>
              <a:t>u</a:t>
            </a:r>
            <a:r>
              <a:rPr lang="en-US" altLang="zh-CN" b="1">
                <a:ea typeface="Arial Unicode MS" panose="020B0604020202020204" pitchFamily="34" charset="-128"/>
                <a:cs typeface="Arial Unicode MS" panose="020B0604020202020204" pitchFamily="34" charset="-128"/>
              </a:rPr>
              <a:t>∈U</a:t>
            </a:r>
            <a:r>
              <a:rPr lang="zh-CN" altLang="en-US" b="1"/>
              <a:t>且</a:t>
            </a:r>
            <a:r>
              <a:rPr lang="en-US" altLang="zh-CN" b="1"/>
              <a:t>v</a:t>
            </a:r>
            <a:r>
              <a:rPr lang="en-US" altLang="zh-CN" b="1">
                <a:ea typeface="Arial Unicode MS" panose="020B0604020202020204" pitchFamily="34" charset="-128"/>
                <a:cs typeface="Arial Unicode MS" panose="020B0604020202020204" pitchFamily="34" charset="-128"/>
              </a:rPr>
              <a:t>∈</a:t>
            </a:r>
            <a:r>
              <a:rPr lang="en-US" altLang="zh-CN" b="1"/>
              <a:t>V-U</a:t>
            </a:r>
            <a:r>
              <a:rPr lang="zh-CN" altLang="en-US" b="1">
                <a:latin typeface="宋体" panose="02010600030101010101" pitchFamily="2" charset="-122"/>
              </a:rPr>
              <a:t>，并且子图不构成环，则</a:t>
            </a:r>
            <a:r>
              <a:rPr lang="en-US" altLang="zh-CN" b="1"/>
              <a:t>U= U</a:t>
            </a:r>
            <a:r>
              <a:rPr lang="en-US" altLang="zh-CN" b="1">
                <a:cs typeface="Times New Roman" panose="02020603050405020304" pitchFamily="18" charset="0"/>
              </a:rPr>
              <a:t>∪</a:t>
            </a:r>
            <a:r>
              <a:rPr lang="en-US" altLang="zh-CN" b="1"/>
              <a:t>{v}</a:t>
            </a:r>
            <a:r>
              <a:rPr lang="zh-CN" altLang="en-US" b="1">
                <a:latin typeface="宋体" panose="02010600030101010101" pitchFamily="2" charset="-122"/>
              </a:rPr>
              <a:t>，</a:t>
            </a:r>
            <a:r>
              <a:rPr lang="en-US" altLang="zh-CN" b="1"/>
              <a:t>TE=TE</a:t>
            </a:r>
            <a:r>
              <a:rPr lang="en-US" altLang="zh-CN" b="1">
                <a:cs typeface="Times New Roman" panose="02020603050405020304" pitchFamily="18" charset="0"/>
              </a:rPr>
              <a:t>∪</a:t>
            </a:r>
            <a:r>
              <a:rPr lang="en-US" altLang="zh-CN" b="1"/>
              <a:t>{(u</a:t>
            </a:r>
            <a:r>
              <a:rPr lang="zh-CN" altLang="en-US" b="1">
                <a:latin typeface="宋体" panose="02010600030101010101" pitchFamily="2" charset="-122"/>
              </a:rPr>
              <a:t>，</a:t>
            </a:r>
            <a:r>
              <a:rPr lang="en-US" altLang="zh-CN" b="1"/>
              <a:t>v)}</a:t>
            </a:r>
            <a:r>
              <a:rPr lang="en-US" altLang="zh-CN" b="1">
                <a:latin typeface="宋体" panose="02010600030101010101" pitchFamily="2" charset="-122"/>
              </a:rPr>
              <a:t> </a:t>
            </a:r>
            <a:r>
              <a:rPr lang="zh-CN" altLang="en-US" b="1">
                <a:latin typeface="宋体" panose="02010600030101010101" pitchFamily="2" charset="-122"/>
              </a:rPr>
              <a:t>；</a:t>
            </a:r>
          </a:p>
          <a:p>
            <a:pPr marL="533400" lvl="1" indent="0">
              <a:lnSpc>
                <a:spcPct val="110000"/>
              </a:lnSpc>
              <a:spcAft>
                <a:spcPct val="10000"/>
              </a:spcAft>
              <a:buNone/>
            </a:pPr>
            <a:r>
              <a:rPr lang="zh-CN" altLang="en-US" b="1">
                <a:solidFill>
                  <a:schemeClr val="folHlink"/>
                </a:solidFill>
                <a:latin typeface="宋体" panose="02010600030101010101" pitchFamily="2" charset="-122"/>
              </a:rPr>
              <a:t>⑶</a:t>
            </a:r>
            <a:r>
              <a:rPr lang="zh-CN" altLang="en-US" b="1">
                <a:latin typeface="宋体" panose="02010600030101010101" pitchFamily="2" charset="-122"/>
              </a:rPr>
              <a:t> </a:t>
            </a:r>
            <a:r>
              <a:rPr lang="zh-CN" altLang="en-US" b="1"/>
              <a:t>重复</a:t>
            </a:r>
            <a:r>
              <a:rPr lang="zh-CN" altLang="en-US" b="1">
                <a:solidFill>
                  <a:schemeClr val="folHlink"/>
                </a:solidFill>
                <a:latin typeface="宋体" panose="02010600030101010101" pitchFamily="2" charset="-122"/>
              </a:rPr>
              <a:t>⑵</a:t>
            </a:r>
            <a:r>
              <a:rPr lang="zh-CN" altLang="en-US" b="1">
                <a:solidFill>
                  <a:schemeClr val="folHlink"/>
                </a:solidFill>
              </a:rPr>
              <a:t> </a:t>
            </a:r>
            <a:r>
              <a:rPr lang="zh-CN" altLang="en-US" b="1">
                <a:latin typeface="宋体" panose="02010600030101010101" pitchFamily="2" charset="-122"/>
              </a:rPr>
              <a:t>，直到</a:t>
            </a:r>
            <a:r>
              <a:rPr lang="en-US" altLang="zh-CN" b="1"/>
              <a:t>U=V</a:t>
            </a:r>
            <a:r>
              <a:rPr lang="zh-CN" altLang="en-US" b="1"/>
              <a:t>为止</a:t>
            </a:r>
            <a:r>
              <a:rPr lang="zh-CN" altLang="en-US" b="1">
                <a:latin typeface="宋体" panose="02010600030101010101" pitchFamily="2" charset="-122"/>
              </a:rPr>
              <a:t>。</a:t>
            </a:r>
            <a:r>
              <a:rPr lang="zh-CN" altLang="en-US" b="1"/>
              <a:t>则</a:t>
            </a:r>
            <a:r>
              <a:rPr lang="en-US" altLang="zh-CN" b="1"/>
              <a:t>TE</a:t>
            </a:r>
            <a:r>
              <a:rPr lang="zh-CN" altLang="en-US" b="1"/>
              <a:t>中必有</a:t>
            </a:r>
            <a:r>
              <a:rPr lang="en-US" altLang="zh-CN" b="1"/>
              <a:t>n-1</a:t>
            </a:r>
            <a:r>
              <a:rPr lang="zh-CN" altLang="en-US" b="1"/>
              <a:t>条边</a:t>
            </a:r>
            <a:r>
              <a:rPr lang="zh-CN" altLang="en-US" b="1">
                <a:latin typeface="宋体" panose="02010600030101010101" pitchFamily="2" charset="-122"/>
              </a:rPr>
              <a:t>，</a:t>
            </a:r>
            <a:r>
              <a:rPr lang="zh-CN" altLang="en-US" b="1"/>
              <a:t> </a:t>
            </a:r>
            <a:r>
              <a:rPr lang="en-US" altLang="zh-CN" b="1"/>
              <a:t>T=(U</a:t>
            </a:r>
            <a:r>
              <a:rPr lang="zh-CN" altLang="en-US" b="1">
                <a:latin typeface="宋体" panose="02010600030101010101" pitchFamily="2" charset="-122"/>
              </a:rPr>
              <a:t>，</a:t>
            </a:r>
            <a:r>
              <a:rPr lang="en-US" altLang="zh-CN" b="1"/>
              <a:t>TE)</a:t>
            </a:r>
            <a:r>
              <a:rPr lang="zh-CN" altLang="en-US" b="1"/>
              <a:t>就是最小生成树</a:t>
            </a:r>
            <a:r>
              <a:rPr lang="zh-CN" altLang="en-US" b="1">
                <a:latin typeface="宋体" panose="02010600030101010101" pitchFamily="2" charset="-122"/>
              </a:rPr>
              <a:t>。</a:t>
            </a:r>
          </a:p>
          <a:p>
            <a:pPr marL="0" indent="0">
              <a:lnSpc>
                <a:spcPct val="110000"/>
              </a:lnSpc>
              <a:spcAft>
                <a:spcPct val="10000"/>
              </a:spcAft>
              <a:buNone/>
            </a:pPr>
            <a:r>
              <a:rPr lang="zh-CN" altLang="en-US" sz="2800" b="1"/>
              <a:t>       如图</a:t>
            </a:r>
            <a:r>
              <a:rPr lang="en-US" altLang="zh-CN" sz="2800" b="1"/>
              <a:t>7-21</a:t>
            </a:r>
            <a:r>
              <a:rPr lang="zh-CN" altLang="en-US" sz="2800" b="1"/>
              <a:t>所提示。</a:t>
            </a:r>
          </a:p>
        </p:txBody>
      </p:sp>
    </p:spTree>
    <p:extLst>
      <p:ext uri="{BB962C8B-B14F-4D97-AF65-F5344CB8AC3E}">
        <p14:creationId xmlns:p14="http://schemas.microsoft.com/office/powerpoint/2010/main" val="5763570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9522" name="Group 2">
            <a:extLst>
              <a:ext uri="{FF2B5EF4-FFF2-40B4-BE49-F238E27FC236}">
                <a16:creationId xmlns:a16="http://schemas.microsoft.com/office/drawing/2014/main" id="{37D6E9BC-1520-2343-BF66-D89C4B1F473E}"/>
              </a:ext>
            </a:extLst>
          </p:cNvPr>
          <p:cNvGrpSpPr>
            <a:grpSpLocks/>
          </p:cNvGrpSpPr>
          <p:nvPr/>
        </p:nvGrpSpPr>
        <p:grpSpPr bwMode="auto">
          <a:xfrm>
            <a:off x="2279650" y="474663"/>
            <a:ext cx="7272338" cy="5041900"/>
            <a:chOff x="476" y="663"/>
            <a:chExt cx="4581" cy="3176"/>
          </a:xfrm>
        </p:grpSpPr>
        <p:grpSp>
          <p:nvGrpSpPr>
            <p:cNvPr id="619523" name="Group 3">
              <a:extLst>
                <a:ext uri="{FF2B5EF4-FFF2-40B4-BE49-F238E27FC236}">
                  <a16:creationId xmlns:a16="http://schemas.microsoft.com/office/drawing/2014/main" id="{32AA161A-5491-B44E-AD29-596B21C37931}"/>
                </a:ext>
              </a:extLst>
            </p:cNvPr>
            <p:cNvGrpSpPr>
              <a:grpSpLocks/>
            </p:cNvGrpSpPr>
            <p:nvPr/>
          </p:nvGrpSpPr>
          <p:grpSpPr bwMode="auto">
            <a:xfrm>
              <a:off x="476" y="663"/>
              <a:ext cx="4581" cy="1452"/>
              <a:chOff x="204" y="1071"/>
              <a:chExt cx="4581" cy="1452"/>
            </a:xfrm>
          </p:grpSpPr>
          <p:grpSp>
            <p:nvGrpSpPr>
              <p:cNvPr id="619524" name="Group 4">
                <a:extLst>
                  <a:ext uri="{FF2B5EF4-FFF2-40B4-BE49-F238E27FC236}">
                    <a16:creationId xmlns:a16="http://schemas.microsoft.com/office/drawing/2014/main" id="{6B65744C-9A8F-3447-9069-9AF6BFE98C1A}"/>
                  </a:ext>
                </a:extLst>
              </p:cNvPr>
              <p:cNvGrpSpPr>
                <a:grpSpLocks/>
              </p:cNvGrpSpPr>
              <p:nvPr/>
            </p:nvGrpSpPr>
            <p:grpSpPr bwMode="auto">
              <a:xfrm>
                <a:off x="204" y="1071"/>
                <a:ext cx="1830" cy="1407"/>
                <a:chOff x="204" y="2568"/>
                <a:chExt cx="1830" cy="1407"/>
              </a:xfrm>
            </p:grpSpPr>
            <p:grpSp>
              <p:nvGrpSpPr>
                <p:cNvPr id="619525" name="Group 5">
                  <a:extLst>
                    <a:ext uri="{FF2B5EF4-FFF2-40B4-BE49-F238E27FC236}">
                      <a16:creationId xmlns:a16="http://schemas.microsoft.com/office/drawing/2014/main" id="{BD691AD8-363C-6C46-BE05-F601C75FA5BE}"/>
                    </a:ext>
                  </a:extLst>
                </p:cNvPr>
                <p:cNvGrpSpPr>
                  <a:grpSpLocks/>
                </p:cNvGrpSpPr>
                <p:nvPr/>
              </p:nvGrpSpPr>
              <p:grpSpPr bwMode="auto">
                <a:xfrm>
                  <a:off x="204" y="2568"/>
                  <a:ext cx="1830" cy="1233"/>
                  <a:chOff x="567" y="2568"/>
                  <a:chExt cx="1830" cy="1233"/>
                </a:xfrm>
              </p:grpSpPr>
              <p:sp>
                <p:nvSpPr>
                  <p:cNvPr id="619526" name="Oval 6">
                    <a:extLst>
                      <a:ext uri="{FF2B5EF4-FFF2-40B4-BE49-F238E27FC236}">
                        <a16:creationId xmlns:a16="http://schemas.microsoft.com/office/drawing/2014/main" id="{0FD3FC6D-8679-A640-9E90-087D2CBC89E2}"/>
                      </a:ext>
                    </a:extLst>
                  </p:cNvPr>
                  <p:cNvSpPr>
                    <a:spLocks noChangeArrowheads="1"/>
                  </p:cNvSpPr>
                  <p:nvPr/>
                </p:nvSpPr>
                <p:spPr bwMode="auto">
                  <a:xfrm>
                    <a:off x="567" y="2886"/>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p>
                </p:txBody>
              </p:sp>
              <p:sp>
                <p:nvSpPr>
                  <p:cNvPr id="619527" name="Oval 7">
                    <a:extLst>
                      <a:ext uri="{FF2B5EF4-FFF2-40B4-BE49-F238E27FC236}">
                        <a16:creationId xmlns:a16="http://schemas.microsoft.com/office/drawing/2014/main" id="{3338D129-5479-5044-B0D9-4F6F659247D2}"/>
                      </a:ext>
                    </a:extLst>
                  </p:cNvPr>
                  <p:cNvSpPr>
                    <a:spLocks noChangeArrowheads="1"/>
                  </p:cNvSpPr>
                  <p:nvPr/>
                </p:nvSpPr>
                <p:spPr bwMode="auto">
                  <a:xfrm>
                    <a:off x="2080" y="2763"/>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p>
                </p:txBody>
              </p:sp>
              <p:sp>
                <p:nvSpPr>
                  <p:cNvPr id="619528" name="Oval 8">
                    <a:extLst>
                      <a:ext uri="{FF2B5EF4-FFF2-40B4-BE49-F238E27FC236}">
                        <a16:creationId xmlns:a16="http://schemas.microsoft.com/office/drawing/2014/main" id="{89777222-9DCA-944F-952D-27113F453BC9}"/>
                      </a:ext>
                    </a:extLst>
                  </p:cNvPr>
                  <p:cNvSpPr>
                    <a:spLocks noChangeArrowheads="1"/>
                  </p:cNvSpPr>
                  <p:nvPr/>
                </p:nvSpPr>
                <p:spPr bwMode="auto">
                  <a:xfrm>
                    <a:off x="1292" y="2568"/>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p>
                </p:txBody>
              </p:sp>
              <p:sp>
                <p:nvSpPr>
                  <p:cNvPr id="619529" name="Oval 9">
                    <a:extLst>
                      <a:ext uri="{FF2B5EF4-FFF2-40B4-BE49-F238E27FC236}">
                        <a16:creationId xmlns:a16="http://schemas.microsoft.com/office/drawing/2014/main" id="{D227D4F9-A45D-3B44-A970-8058134F8136}"/>
                      </a:ext>
                    </a:extLst>
                  </p:cNvPr>
                  <p:cNvSpPr>
                    <a:spLocks noChangeArrowheads="1"/>
                  </p:cNvSpPr>
                  <p:nvPr/>
                </p:nvSpPr>
                <p:spPr bwMode="auto">
                  <a:xfrm>
                    <a:off x="1066" y="3385"/>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sp>
                <p:nvSpPr>
                  <p:cNvPr id="619530" name="Oval 10">
                    <a:extLst>
                      <a:ext uri="{FF2B5EF4-FFF2-40B4-BE49-F238E27FC236}">
                        <a16:creationId xmlns:a16="http://schemas.microsoft.com/office/drawing/2014/main" id="{AB206944-AA54-1246-A43C-F9BE00EB7E59}"/>
                      </a:ext>
                    </a:extLst>
                  </p:cNvPr>
                  <p:cNvSpPr>
                    <a:spLocks noChangeArrowheads="1"/>
                  </p:cNvSpPr>
                  <p:nvPr/>
                </p:nvSpPr>
                <p:spPr bwMode="auto">
                  <a:xfrm>
                    <a:off x="1883" y="3484"/>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p>
                </p:txBody>
              </p:sp>
              <p:grpSp>
                <p:nvGrpSpPr>
                  <p:cNvPr id="619531" name="Group 11">
                    <a:extLst>
                      <a:ext uri="{FF2B5EF4-FFF2-40B4-BE49-F238E27FC236}">
                        <a16:creationId xmlns:a16="http://schemas.microsoft.com/office/drawing/2014/main" id="{ACE78016-81EA-FF43-98B7-A25FCB8D0414}"/>
                      </a:ext>
                    </a:extLst>
                  </p:cNvPr>
                  <p:cNvGrpSpPr>
                    <a:grpSpLocks/>
                  </p:cNvGrpSpPr>
                  <p:nvPr/>
                </p:nvGrpSpPr>
                <p:grpSpPr bwMode="auto">
                  <a:xfrm>
                    <a:off x="793" y="3158"/>
                    <a:ext cx="318" cy="318"/>
                    <a:chOff x="793" y="3158"/>
                    <a:chExt cx="318" cy="318"/>
                  </a:xfrm>
                </p:grpSpPr>
                <p:sp>
                  <p:nvSpPr>
                    <p:cNvPr id="619532" name="Rectangle 12">
                      <a:extLst>
                        <a:ext uri="{FF2B5EF4-FFF2-40B4-BE49-F238E27FC236}">
                          <a16:creationId xmlns:a16="http://schemas.microsoft.com/office/drawing/2014/main" id="{E0FA2EFB-C18A-B64E-83AF-F259C00032C8}"/>
                        </a:ext>
                      </a:extLst>
                    </p:cNvPr>
                    <p:cNvSpPr>
                      <a:spLocks noChangeArrowheads="1"/>
                    </p:cNvSpPr>
                    <p:nvPr/>
                  </p:nvSpPr>
                  <p:spPr bwMode="auto">
                    <a:xfrm>
                      <a:off x="793" y="3249"/>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619533" name="Line 13">
                      <a:extLst>
                        <a:ext uri="{FF2B5EF4-FFF2-40B4-BE49-F238E27FC236}">
                          <a16:creationId xmlns:a16="http://schemas.microsoft.com/office/drawing/2014/main" id="{EE79765D-58FC-4D43-8F79-3B12C4CCB647}"/>
                        </a:ext>
                      </a:extLst>
                    </p:cNvPr>
                    <p:cNvSpPr>
                      <a:spLocks noChangeShapeType="1"/>
                    </p:cNvSpPr>
                    <p:nvPr/>
                  </p:nvSpPr>
                  <p:spPr bwMode="auto">
                    <a:xfrm>
                      <a:off x="839" y="3158"/>
                      <a:ext cx="272"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534" name="Group 14">
                    <a:extLst>
                      <a:ext uri="{FF2B5EF4-FFF2-40B4-BE49-F238E27FC236}">
                        <a16:creationId xmlns:a16="http://schemas.microsoft.com/office/drawing/2014/main" id="{46586B6F-D6C3-A64C-ABA4-1E6BD6F97EFA}"/>
                      </a:ext>
                    </a:extLst>
                  </p:cNvPr>
                  <p:cNvGrpSpPr>
                    <a:grpSpLocks/>
                  </p:cNvGrpSpPr>
                  <p:nvPr/>
                </p:nvGrpSpPr>
                <p:grpSpPr bwMode="auto">
                  <a:xfrm>
                    <a:off x="839" y="2614"/>
                    <a:ext cx="453" cy="317"/>
                    <a:chOff x="839" y="2614"/>
                    <a:chExt cx="453" cy="317"/>
                  </a:xfrm>
                </p:grpSpPr>
                <p:sp>
                  <p:nvSpPr>
                    <p:cNvPr id="619535" name="Rectangle 15">
                      <a:extLst>
                        <a:ext uri="{FF2B5EF4-FFF2-40B4-BE49-F238E27FC236}">
                          <a16:creationId xmlns:a16="http://schemas.microsoft.com/office/drawing/2014/main" id="{2830D57C-1EE0-274A-A8C4-EB04645ADE11}"/>
                        </a:ext>
                      </a:extLst>
                    </p:cNvPr>
                    <p:cNvSpPr>
                      <a:spLocks noChangeArrowheads="1"/>
                    </p:cNvSpPr>
                    <p:nvPr/>
                  </p:nvSpPr>
                  <p:spPr bwMode="auto">
                    <a:xfrm>
                      <a:off x="930" y="2614"/>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8</a:t>
                      </a:r>
                    </a:p>
                  </p:txBody>
                </p:sp>
                <p:sp>
                  <p:nvSpPr>
                    <p:cNvPr id="619536" name="Line 16">
                      <a:extLst>
                        <a:ext uri="{FF2B5EF4-FFF2-40B4-BE49-F238E27FC236}">
                          <a16:creationId xmlns:a16="http://schemas.microsoft.com/office/drawing/2014/main" id="{69B05FCC-16E9-0148-ACAC-B9012EA77BA8}"/>
                        </a:ext>
                      </a:extLst>
                    </p:cNvPr>
                    <p:cNvSpPr>
                      <a:spLocks noChangeShapeType="1"/>
                    </p:cNvSpPr>
                    <p:nvPr/>
                  </p:nvSpPr>
                  <p:spPr bwMode="auto">
                    <a:xfrm flipV="1">
                      <a:off x="839" y="2750"/>
                      <a:ext cx="453" cy="18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537" name="Group 17">
                    <a:extLst>
                      <a:ext uri="{FF2B5EF4-FFF2-40B4-BE49-F238E27FC236}">
                        <a16:creationId xmlns:a16="http://schemas.microsoft.com/office/drawing/2014/main" id="{062573BE-D862-FC49-851D-283D9CB2B32A}"/>
                      </a:ext>
                    </a:extLst>
                  </p:cNvPr>
                  <p:cNvGrpSpPr>
                    <a:grpSpLocks/>
                  </p:cNvGrpSpPr>
                  <p:nvPr/>
                </p:nvGrpSpPr>
                <p:grpSpPr bwMode="auto">
                  <a:xfrm>
                    <a:off x="1124" y="2886"/>
                    <a:ext cx="273" cy="499"/>
                    <a:chOff x="1124" y="2886"/>
                    <a:chExt cx="273" cy="499"/>
                  </a:xfrm>
                </p:grpSpPr>
                <p:sp>
                  <p:nvSpPr>
                    <p:cNvPr id="619538" name="Rectangle 18">
                      <a:extLst>
                        <a:ext uri="{FF2B5EF4-FFF2-40B4-BE49-F238E27FC236}">
                          <a16:creationId xmlns:a16="http://schemas.microsoft.com/office/drawing/2014/main" id="{810CB78E-CB8E-6F43-915A-54C1D2880CBA}"/>
                        </a:ext>
                      </a:extLst>
                    </p:cNvPr>
                    <p:cNvSpPr>
                      <a:spLocks noChangeArrowheads="1"/>
                    </p:cNvSpPr>
                    <p:nvPr/>
                  </p:nvSpPr>
                  <p:spPr bwMode="auto">
                    <a:xfrm>
                      <a:off x="1124" y="297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sp>
                  <p:nvSpPr>
                    <p:cNvPr id="619539" name="Line 19">
                      <a:extLst>
                        <a:ext uri="{FF2B5EF4-FFF2-40B4-BE49-F238E27FC236}">
                          <a16:creationId xmlns:a16="http://schemas.microsoft.com/office/drawing/2014/main" id="{05588C84-0003-EC4F-B67E-A44C222BBB4F}"/>
                        </a:ext>
                      </a:extLst>
                    </p:cNvPr>
                    <p:cNvSpPr>
                      <a:spLocks noChangeShapeType="1"/>
                    </p:cNvSpPr>
                    <p:nvPr/>
                  </p:nvSpPr>
                  <p:spPr bwMode="auto">
                    <a:xfrm flipH="1">
                      <a:off x="1260" y="2886"/>
                      <a:ext cx="137" cy="4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540" name="Group 20">
                    <a:extLst>
                      <a:ext uri="{FF2B5EF4-FFF2-40B4-BE49-F238E27FC236}">
                        <a16:creationId xmlns:a16="http://schemas.microsoft.com/office/drawing/2014/main" id="{4F2287D3-69A8-7740-990E-A5DDE725EE94}"/>
                      </a:ext>
                    </a:extLst>
                  </p:cNvPr>
                  <p:cNvGrpSpPr>
                    <a:grpSpLocks/>
                  </p:cNvGrpSpPr>
                  <p:nvPr/>
                </p:nvGrpSpPr>
                <p:grpSpPr bwMode="auto">
                  <a:xfrm>
                    <a:off x="1589" y="2619"/>
                    <a:ext cx="499" cy="267"/>
                    <a:chOff x="1589" y="2619"/>
                    <a:chExt cx="499" cy="267"/>
                  </a:xfrm>
                </p:grpSpPr>
                <p:sp>
                  <p:nvSpPr>
                    <p:cNvPr id="619541" name="Rectangle 21">
                      <a:extLst>
                        <a:ext uri="{FF2B5EF4-FFF2-40B4-BE49-F238E27FC236}">
                          <a16:creationId xmlns:a16="http://schemas.microsoft.com/office/drawing/2014/main" id="{763F9134-8974-B742-B830-4C3220012FFC}"/>
                        </a:ext>
                      </a:extLst>
                    </p:cNvPr>
                    <p:cNvSpPr>
                      <a:spLocks noChangeArrowheads="1"/>
                    </p:cNvSpPr>
                    <p:nvPr/>
                  </p:nvSpPr>
                  <p:spPr bwMode="auto">
                    <a:xfrm>
                      <a:off x="1754" y="2619"/>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7</a:t>
                      </a:r>
                    </a:p>
                  </p:txBody>
                </p:sp>
                <p:sp>
                  <p:nvSpPr>
                    <p:cNvPr id="619542" name="Line 22">
                      <a:extLst>
                        <a:ext uri="{FF2B5EF4-FFF2-40B4-BE49-F238E27FC236}">
                          <a16:creationId xmlns:a16="http://schemas.microsoft.com/office/drawing/2014/main" id="{8FC2FFBB-AD3A-694F-AEAF-17809FBB5793}"/>
                        </a:ext>
                      </a:extLst>
                    </p:cNvPr>
                    <p:cNvSpPr>
                      <a:spLocks noChangeShapeType="1"/>
                    </p:cNvSpPr>
                    <p:nvPr/>
                  </p:nvSpPr>
                  <p:spPr bwMode="auto">
                    <a:xfrm>
                      <a:off x="1589" y="2795"/>
                      <a:ext cx="499" cy="9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543" name="Group 23">
                    <a:extLst>
                      <a:ext uri="{FF2B5EF4-FFF2-40B4-BE49-F238E27FC236}">
                        <a16:creationId xmlns:a16="http://schemas.microsoft.com/office/drawing/2014/main" id="{17B8AF18-054D-6F48-8B35-BDC0A30F0F87}"/>
                      </a:ext>
                    </a:extLst>
                  </p:cNvPr>
                  <p:cNvGrpSpPr>
                    <a:grpSpLocks/>
                  </p:cNvGrpSpPr>
                  <p:nvPr/>
                </p:nvGrpSpPr>
                <p:grpSpPr bwMode="auto">
                  <a:xfrm>
                    <a:off x="1511" y="2870"/>
                    <a:ext cx="454" cy="635"/>
                    <a:chOff x="1511" y="2870"/>
                    <a:chExt cx="454" cy="635"/>
                  </a:xfrm>
                </p:grpSpPr>
                <p:sp>
                  <p:nvSpPr>
                    <p:cNvPr id="619544" name="Rectangle 24">
                      <a:extLst>
                        <a:ext uri="{FF2B5EF4-FFF2-40B4-BE49-F238E27FC236}">
                          <a16:creationId xmlns:a16="http://schemas.microsoft.com/office/drawing/2014/main" id="{6896D4B1-ED34-C14C-8456-8CAAD522759C}"/>
                        </a:ext>
                      </a:extLst>
                    </p:cNvPr>
                    <p:cNvSpPr>
                      <a:spLocks noChangeArrowheads="1"/>
                    </p:cNvSpPr>
                    <p:nvPr/>
                  </p:nvSpPr>
                  <p:spPr bwMode="auto">
                    <a:xfrm>
                      <a:off x="1655" y="288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12</a:t>
                      </a:r>
                    </a:p>
                  </p:txBody>
                </p:sp>
                <p:sp>
                  <p:nvSpPr>
                    <p:cNvPr id="619545" name="Line 25">
                      <a:extLst>
                        <a:ext uri="{FF2B5EF4-FFF2-40B4-BE49-F238E27FC236}">
                          <a16:creationId xmlns:a16="http://schemas.microsoft.com/office/drawing/2014/main" id="{290C1941-DF7D-3742-976E-2632C340F0A3}"/>
                        </a:ext>
                      </a:extLst>
                    </p:cNvPr>
                    <p:cNvSpPr>
                      <a:spLocks noChangeShapeType="1"/>
                    </p:cNvSpPr>
                    <p:nvPr/>
                  </p:nvSpPr>
                  <p:spPr bwMode="auto">
                    <a:xfrm>
                      <a:off x="1511" y="2870"/>
                      <a:ext cx="454" cy="63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546" name="Group 26">
                    <a:extLst>
                      <a:ext uri="{FF2B5EF4-FFF2-40B4-BE49-F238E27FC236}">
                        <a16:creationId xmlns:a16="http://schemas.microsoft.com/office/drawing/2014/main" id="{CAE2FB2D-12D4-C341-AE63-A84FD7D7AC2F}"/>
                      </a:ext>
                    </a:extLst>
                  </p:cNvPr>
                  <p:cNvGrpSpPr>
                    <a:grpSpLocks/>
                  </p:cNvGrpSpPr>
                  <p:nvPr/>
                </p:nvGrpSpPr>
                <p:grpSpPr bwMode="auto">
                  <a:xfrm>
                    <a:off x="1383" y="3059"/>
                    <a:ext cx="771" cy="499"/>
                    <a:chOff x="1383" y="3059"/>
                    <a:chExt cx="771" cy="499"/>
                  </a:xfrm>
                </p:grpSpPr>
                <p:sp>
                  <p:nvSpPr>
                    <p:cNvPr id="619547" name="Rectangle 27">
                      <a:extLst>
                        <a:ext uri="{FF2B5EF4-FFF2-40B4-BE49-F238E27FC236}">
                          <a16:creationId xmlns:a16="http://schemas.microsoft.com/office/drawing/2014/main" id="{9E5BD4F3-D711-8849-8933-05579E159099}"/>
                        </a:ext>
                      </a:extLst>
                    </p:cNvPr>
                    <p:cNvSpPr>
                      <a:spLocks noChangeArrowheads="1"/>
                    </p:cNvSpPr>
                    <p:nvPr/>
                  </p:nvSpPr>
                  <p:spPr bwMode="auto">
                    <a:xfrm>
                      <a:off x="1450" y="3195"/>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11</a:t>
                      </a:r>
                    </a:p>
                  </p:txBody>
                </p:sp>
                <p:sp>
                  <p:nvSpPr>
                    <p:cNvPr id="619548" name="Line 28">
                      <a:extLst>
                        <a:ext uri="{FF2B5EF4-FFF2-40B4-BE49-F238E27FC236}">
                          <a16:creationId xmlns:a16="http://schemas.microsoft.com/office/drawing/2014/main" id="{BC592301-D507-B94A-B87A-9D616C994BA8}"/>
                        </a:ext>
                      </a:extLst>
                    </p:cNvPr>
                    <p:cNvSpPr>
                      <a:spLocks noChangeShapeType="1"/>
                    </p:cNvSpPr>
                    <p:nvPr/>
                  </p:nvSpPr>
                  <p:spPr bwMode="auto">
                    <a:xfrm flipV="1">
                      <a:off x="1383" y="3059"/>
                      <a:ext cx="771" cy="4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549" name="Group 29">
                    <a:extLst>
                      <a:ext uri="{FF2B5EF4-FFF2-40B4-BE49-F238E27FC236}">
                        <a16:creationId xmlns:a16="http://schemas.microsoft.com/office/drawing/2014/main" id="{DBB599A6-AC0B-0E46-8596-6D329F7E720A}"/>
                      </a:ext>
                    </a:extLst>
                  </p:cNvPr>
                  <p:cNvGrpSpPr>
                    <a:grpSpLocks/>
                  </p:cNvGrpSpPr>
                  <p:nvPr/>
                </p:nvGrpSpPr>
                <p:grpSpPr bwMode="auto">
                  <a:xfrm>
                    <a:off x="1338" y="3430"/>
                    <a:ext cx="544" cy="227"/>
                    <a:chOff x="1338" y="3430"/>
                    <a:chExt cx="544" cy="227"/>
                  </a:xfrm>
                </p:grpSpPr>
                <p:sp>
                  <p:nvSpPr>
                    <p:cNvPr id="619550" name="Rectangle 30">
                      <a:extLst>
                        <a:ext uri="{FF2B5EF4-FFF2-40B4-BE49-F238E27FC236}">
                          <a16:creationId xmlns:a16="http://schemas.microsoft.com/office/drawing/2014/main" id="{FE4A1EEE-3047-ED44-B858-7C94082F71F0}"/>
                        </a:ext>
                      </a:extLst>
                    </p:cNvPr>
                    <p:cNvSpPr>
                      <a:spLocks noChangeArrowheads="1"/>
                    </p:cNvSpPr>
                    <p:nvPr/>
                  </p:nvSpPr>
                  <p:spPr bwMode="auto">
                    <a:xfrm>
                      <a:off x="1565" y="3430"/>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619551" name="Line 31">
                      <a:extLst>
                        <a:ext uri="{FF2B5EF4-FFF2-40B4-BE49-F238E27FC236}">
                          <a16:creationId xmlns:a16="http://schemas.microsoft.com/office/drawing/2014/main" id="{32E73044-A60A-FA4A-9247-2FB0BFD75D6F}"/>
                        </a:ext>
                      </a:extLst>
                    </p:cNvPr>
                    <p:cNvSpPr>
                      <a:spLocks noChangeShapeType="1"/>
                    </p:cNvSpPr>
                    <p:nvPr/>
                  </p:nvSpPr>
                  <p:spPr bwMode="auto">
                    <a:xfrm>
                      <a:off x="1338" y="3657"/>
                      <a:ext cx="5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552" name="Group 32">
                    <a:extLst>
                      <a:ext uri="{FF2B5EF4-FFF2-40B4-BE49-F238E27FC236}">
                        <a16:creationId xmlns:a16="http://schemas.microsoft.com/office/drawing/2014/main" id="{1F0A6DAA-80BD-F14E-BEFE-6744DCF5E75D}"/>
                      </a:ext>
                    </a:extLst>
                  </p:cNvPr>
                  <p:cNvGrpSpPr>
                    <a:grpSpLocks/>
                  </p:cNvGrpSpPr>
                  <p:nvPr/>
                </p:nvGrpSpPr>
                <p:grpSpPr bwMode="auto">
                  <a:xfrm>
                    <a:off x="1965" y="3083"/>
                    <a:ext cx="264" cy="408"/>
                    <a:chOff x="1965" y="3083"/>
                    <a:chExt cx="264" cy="408"/>
                  </a:xfrm>
                </p:grpSpPr>
                <p:sp>
                  <p:nvSpPr>
                    <p:cNvPr id="619553" name="Rectangle 33">
                      <a:extLst>
                        <a:ext uri="{FF2B5EF4-FFF2-40B4-BE49-F238E27FC236}">
                          <a16:creationId xmlns:a16="http://schemas.microsoft.com/office/drawing/2014/main" id="{6CFD5EB6-698D-5F48-9131-DD02322495F0}"/>
                        </a:ext>
                      </a:extLst>
                    </p:cNvPr>
                    <p:cNvSpPr>
                      <a:spLocks noChangeArrowheads="1"/>
                    </p:cNvSpPr>
                    <p:nvPr/>
                  </p:nvSpPr>
                  <p:spPr bwMode="auto">
                    <a:xfrm>
                      <a:off x="1965" y="316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619554" name="Line 34">
                      <a:extLst>
                        <a:ext uri="{FF2B5EF4-FFF2-40B4-BE49-F238E27FC236}">
                          <a16:creationId xmlns:a16="http://schemas.microsoft.com/office/drawing/2014/main" id="{04D95F1F-CED2-884C-B839-956BAE15C7D0}"/>
                        </a:ext>
                      </a:extLst>
                    </p:cNvPr>
                    <p:cNvSpPr>
                      <a:spLocks noChangeShapeType="1"/>
                    </p:cNvSpPr>
                    <p:nvPr/>
                  </p:nvSpPr>
                  <p:spPr bwMode="auto">
                    <a:xfrm flipH="1">
                      <a:off x="2093" y="3083"/>
                      <a:ext cx="136" cy="40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19555" name="Rectangle 35">
                  <a:extLst>
                    <a:ext uri="{FF2B5EF4-FFF2-40B4-BE49-F238E27FC236}">
                      <a16:creationId xmlns:a16="http://schemas.microsoft.com/office/drawing/2014/main" id="{4015709E-312A-C245-AF36-608E28E428A9}"/>
                    </a:ext>
                  </a:extLst>
                </p:cNvPr>
                <p:cNvSpPr>
                  <a:spLocks noChangeArrowheads="1"/>
                </p:cNvSpPr>
                <p:nvPr/>
              </p:nvSpPr>
              <p:spPr bwMode="auto">
                <a:xfrm>
                  <a:off x="1066" y="3748"/>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a:t>
                  </a:r>
                </a:p>
              </p:txBody>
            </p:sp>
          </p:grpSp>
          <p:grpSp>
            <p:nvGrpSpPr>
              <p:cNvPr id="619556" name="Group 36">
                <a:extLst>
                  <a:ext uri="{FF2B5EF4-FFF2-40B4-BE49-F238E27FC236}">
                    <a16:creationId xmlns:a16="http://schemas.microsoft.com/office/drawing/2014/main" id="{B44F4AD6-0709-DA4C-BB53-EFA12F70F0B8}"/>
                  </a:ext>
                </a:extLst>
              </p:cNvPr>
              <p:cNvGrpSpPr>
                <a:grpSpLocks/>
              </p:cNvGrpSpPr>
              <p:nvPr/>
            </p:nvGrpSpPr>
            <p:grpSpPr bwMode="auto">
              <a:xfrm>
                <a:off x="2534" y="1103"/>
                <a:ext cx="573" cy="1420"/>
                <a:chOff x="2290" y="2600"/>
                <a:chExt cx="573" cy="1420"/>
              </a:xfrm>
            </p:grpSpPr>
            <p:grpSp>
              <p:nvGrpSpPr>
                <p:cNvPr id="619557" name="Group 37">
                  <a:extLst>
                    <a:ext uri="{FF2B5EF4-FFF2-40B4-BE49-F238E27FC236}">
                      <a16:creationId xmlns:a16="http://schemas.microsoft.com/office/drawing/2014/main" id="{58C4EBA4-EBBF-1044-8341-08428F8DB7E3}"/>
                    </a:ext>
                  </a:extLst>
                </p:cNvPr>
                <p:cNvGrpSpPr>
                  <a:grpSpLocks/>
                </p:cNvGrpSpPr>
                <p:nvPr/>
              </p:nvGrpSpPr>
              <p:grpSpPr bwMode="auto">
                <a:xfrm>
                  <a:off x="2336" y="2600"/>
                  <a:ext cx="527" cy="1134"/>
                  <a:chOff x="2971" y="2568"/>
                  <a:chExt cx="527" cy="1134"/>
                </a:xfrm>
              </p:grpSpPr>
              <p:sp>
                <p:nvSpPr>
                  <p:cNvPr id="619558" name="Oval 38">
                    <a:extLst>
                      <a:ext uri="{FF2B5EF4-FFF2-40B4-BE49-F238E27FC236}">
                        <a16:creationId xmlns:a16="http://schemas.microsoft.com/office/drawing/2014/main" id="{D0D16BD4-101C-054E-9AC0-0DF13BA06A1A}"/>
                      </a:ext>
                    </a:extLst>
                  </p:cNvPr>
                  <p:cNvSpPr>
                    <a:spLocks noChangeArrowheads="1"/>
                  </p:cNvSpPr>
                  <p:nvPr/>
                </p:nvSpPr>
                <p:spPr bwMode="auto">
                  <a:xfrm>
                    <a:off x="3181" y="2568"/>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p>
                </p:txBody>
              </p:sp>
              <p:sp>
                <p:nvSpPr>
                  <p:cNvPr id="619559" name="Oval 39">
                    <a:extLst>
                      <a:ext uri="{FF2B5EF4-FFF2-40B4-BE49-F238E27FC236}">
                        <a16:creationId xmlns:a16="http://schemas.microsoft.com/office/drawing/2014/main" id="{88BBF91E-3BA1-0F4F-9713-7F8C3010147C}"/>
                      </a:ext>
                    </a:extLst>
                  </p:cNvPr>
                  <p:cNvSpPr>
                    <a:spLocks noChangeArrowheads="1"/>
                  </p:cNvSpPr>
                  <p:nvPr/>
                </p:nvSpPr>
                <p:spPr bwMode="auto">
                  <a:xfrm>
                    <a:off x="2971" y="3385"/>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grpSp>
                <p:nvGrpSpPr>
                  <p:cNvPr id="619560" name="Group 40">
                    <a:extLst>
                      <a:ext uri="{FF2B5EF4-FFF2-40B4-BE49-F238E27FC236}">
                        <a16:creationId xmlns:a16="http://schemas.microsoft.com/office/drawing/2014/main" id="{388F07E9-8ACC-FE45-B2EE-18682E544123}"/>
                      </a:ext>
                    </a:extLst>
                  </p:cNvPr>
                  <p:cNvGrpSpPr>
                    <a:grpSpLocks/>
                  </p:cNvGrpSpPr>
                  <p:nvPr/>
                </p:nvGrpSpPr>
                <p:grpSpPr bwMode="auto">
                  <a:xfrm>
                    <a:off x="3013" y="2886"/>
                    <a:ext cx="273" cy="499"/>
                    <a:chOff x="1124" y="2886"/>
                    <a:chExt cx="273" cy="499"/>
                  </a:xfrm>
                </p:grpSpPr>
                <p:sp>
                  <p:nvSpPr>
                    <p:cNvPr id="619561" name="Rectangle 41">
                      <a:extLst>
                        <a:ext uri="{FF2B5EF4-FFF2-40B4-BE49-F238E27FC236}">
                          <a16:creationId xmlns:a16="http://schemas.microsoft.com/office/drawing/2014/main" id="{C828BE61-0BF3-D942-A6E7-A5012B0E5B95}"/>
                        </a:ext>
                      </a:extLst>
                    </p:cNvPr>
                    <p:cNvSpPr>
                      <a:spLocks noChangeArrowheads="1"/>
                    </p:cNvSpPr>
                    <p:nvPr/>
                  </p:nvSpPr>
                  <p:spPr bwMode="auto">
                    <a:xfrm>
                      <a:off x="1124" y="297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sp>
                  <p:nvSpPr>
                    <p:cNvPr id="619562" name="Line 42">
                      <a:extLst>
                        <a:ext uri="{FF2B5EF4-FFF2-40B4-BE49-F238E27FC236}">
                          <a16:creationId xmlns:a16="http://schemas.microsoft.com/office/drawing/2014/main" id="{7CF5B83E-7AFA-4446-8C49-8A2B0185D619}"/>
                        </a:ext>
                      </a:extLst>
                    </p:cNvPr>
                    <p:cNvSpPr>
                      <a:spLocks noChangeShapeType="1"/>
                    </p:cNvSpPr>
                    <p:nvPr/>
                  </p:nvSpPr>
                  <p:spPr bwMode="auto">
                    <a:xfrm flipH="1">
                      <a:off x="1260" y="2886"/>
                      <a:ext cx="137" cy="4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19563" name="Rectangle 43">
                  <a:extLst>
                    <a:ext uri="{FF2B5EF4-FFF2-40B4-BE49-F238E27FC236}">
                      <a16:creationId xmlns:a16="http://schemas.microsoft.com/office/drawing/2014/main" id="{B50029BE-F11E-4441-A64A-3FF6478D7031}"/>
                    </a:ext>
                  </a:extLst>
                </p:cNvPr>
                <p:cNvSpPr>
                  <a:spLocks noChangeArrowheads="1"/>
                </p:cNvSpPr>
                <p:nvPr/>
              </p:nvSpPr>
              <p:spPr bwMode="auto">
                <a:xfrm>
                  <a:off x="2290" y="3793"/>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(b)</a:t>
                  </a:r>
                </a:p>
              </p:txBody>
            </p:sp>
          </p:grpSp>
          <p:grpSp>
            <p:nvGrpSpPr>
              <p:cNvPr id="619564" name="Group 44">
                <a:extLst>
                  <a:ext uri="{FF2B5EF4-FFF2-40B4-BE49-F238E27FC236}">
                    <a16:creationId xmlns:a16="http://schemas.microsoft.com/office/drawing/2014/main" id="{A94897D9-80F2-3147-810E-5C3E304CD11F}"/>
                  </a:ext>
                </a:extLst>
              </p:cNvPr>
              <p:cNvGrpSpPr>
                <a:grpSpLocks/>
              </p:cNvGrpSpPr>
              <p:nvPr/>
            </p:nvGrpSpPr>
            <p:grpSpPr bwMode="auto">
              <a:xfrm>
                <a:off x="3593" y="1162"/>
                <a:ext cx="1192" cy="1316"/>
                <a:chOff x="2897" y="2704"/>
                <a:chExt cx="1192" cy="1316"/>
              </a:xfrm>
            </p:grpSpPr>
            <p:sp>
              <p:nvSpPr>
                <p:cNvPr id="619565" name="Rectangle 45">
                  <a:extLst>
                    <a:ext uri="{FF2B5EF4-FFF2-40B4-BE49-F238E27FC236}">
                      <a16:creationId xmlns:a16="http://schemas.microsoft.com/office/drawing/2014/main" id="{01A6FEF4-EFA8-4E44-990B-CDCB24F58349}"/>
                    </a:ext>
                  </a:extLst>
                </p:cNvPr>
                <p:cNvSpPr>
                  <a:spLocks noChangeArrowheads="1"/>
                </p:cNvSpPr>
                <p:nvPr/>
              </p:nvSpPr>
              <p:spPr bwMode="auto">
                <a:xfrm>
                  <a:off x="3379" y="3793"/>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a:t>
                  </a:r>
                </a:p>
              </p:txBody>
            </p:sp>
            <p:grpSp>
              <p:nvGrpSpPr>
                <p:cNvPr id="619566" name="Group 46">
                  <a:extLst>
                    <a:ext uri="{FF2B5EF4-FFF2-40B4-BE49-F238E27FC236}">
                      <a16:creationId xmlns:a16="http://schemas.microsoft.com/office/drawing/2014/main" id="{8E90FD66-C784-1E4B-8359-08601C1F04BE}"/>
                    </a:ext>
                  </a:extLst>
                </p:cNvPr>
                <p:cNvGrpSpPr>
                  <a:grpSpLocks/>
                </p:cNvGrpSpPr>
                <p:nvPr/>
              </p:nvGrpSpPr>
              <p:grpSpPr bwMode="auto">
                <a:xfrm>
                  <a:off x="2897" y="2704"/>
                  <a:ext cx="1192" cy="1134"/>
                  <a:chOff x="2897" y="2704"/>
                  <a:chExt cx="1192" cy="1134"/>
                </a:xfrm>
              </p:grpSpPr>
              <p:sp>
                <p:nvSpPr>
                  <p:cNvPr id="619567" name="Oval 47">
                    <a:extLst>
                      <a:ext uri="{FF2B5EF4-FFF2-40B4-BE49-F238E27FC236}">
                        <a16:creationId xmlns:a16="http://schemas.microsoft.com/office/drawing/2014/main" id="{CDDB378F-A6B7-BC43-86CE-D051C439E5FB}"/>
                      </a:ext>
                    </a:extLst>
                  </p:cNvPr>
                  <p:cNvSpPr>
                    <a:spLocks noChangeArrowheads="1"/>
                  </p:cNvSpPr>
                  <p:nvPr/>
                </p:nvSpPr>
                <p:spPr bwMode="auto">
                  <a:xfrm>
                    <a:off x="3772" y="3492"/>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p>
                </p:txBody>
              </p:sp>
              <p:grpSp>
                <p:nvGrpSpPr>
                  <p:cNvPr id="619568" name="Group 48">
                    <a:extLst>
                      <a:ext uri="{FF2B5EF4-FFF2-40B4-BE49-F238E27FC236}">
                        <a16:creationId xmlns:a16="http://schemas.microsoft.com/office/drawing/2014/main" id="{73E46159-5D4B-B749-9E05-A179E83C263C}"/>
                      </a:ext>
                    </a:extLst>
                  </p:cNvPr>
                  <p:cNvGrpSpPr>
                    <a:grpSpLocks/>
                  </p:cNvGrpSpPr>
                  <p:nvPr/>
                </p:nvGrpSpPr>
                <p:grpSpPr bwMode="auto">
                  <a:xfrm>
                    <a:off x="3227" y="3438"/>
                    <a:ext cx="544" cy="227"/>
                    <a:chOff x="1338" y="3430"/>
                    <a:chExt cx="544" cy="227"/>
                  </a:xfrm>
                </p:grpSpPr>
                <p:sp>
                  <p:nvSpPr>
                    <p:cNvPr id="619569" name="Rectangle 49">
                      <a:extLst>
                        <a:ext uri="{FF2B5EF4-FFF2-40B4-BE49-F238E27FC236}">
                          <a16:creationId xmlns:a16="http://schemas.microsoft.com/office/drawing/2014/main" id="{3AD90E8B-4B65-8246-A4E8-B5AE56C13070}"/>
                        </a:ext>
                      </a:extLst>
                    </p:cNvPr>
                    <p:cNvSpPr>
                      <a:spLocks noChangeArrowheads="1"/>
                    </p:cNvSpPr>
                    <p:nvPr/>
                  </p:nvSpPr>
                  <p:spPr bwMode="auto">
                    <a:xfrm>
                      <a:off x="1565" y="3430"/>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619570" name="Line 50">
                      <a:extLst>
                        <a:ext uri="{FF2B5EF4-FFF2-40B4-BE49-F238E27FC236}">
                          <a16:creationId xmlns:a16="http://schemas.microsoft.com/office/drawing/2014/main" id="{C7529F90-0884-064F-8434-8931DFB6C960}"/>
                        </a:ext>
                      </a:extLst>
                    </p:cNvPr>
                    <p:cNvSpPr>
                      <a:spLocks noChangeShapeType="1"/>
                    </p:cNvSpPr>
                    <p:nvPr/>
                  </p:nvSpPr>
                  <p:spPr bwMode="auto">
                    <a:xfrm>
                      <a:off x="1338" y="3657"/>
                      <a:ext cx="5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571" name="Group 51">
                    <a:extLst>
                      <a:ext uri="{FF2B5EF4-FFF2-40B4-BE49-F238E27FC236}">
                        <a16:creationId xmlns:a16="http://schemas.microsoft.com/office/drawing/2014/main" id="{0BB488C9-F8B9-7847-8283-5872C260C559}"/>
                      </a:ext>
                    </a:extLst>
                  </p:cNvPr>
                  <p:cNvGrpSpPr>
                    <a:grpSpLocks/>
                  </p:cNvGrpSpPr>
                  <p:nvPr/>
                </p:nvGrpSpPr>
                <p:grpSpPr bwMode="auto">
                  <a:xfrm>
                    <a:off x="2897" y="2704"/>
                    <a:ext cx="527" cy="1134"/>
                    <a:chOff x="2971" y="2568"/>
                    <a:chExt cx="527" cy="1134"/>
                  </a:xfrm>
                </p:grpSpPr>
                <p:sp>
                  <p:nvSpPr>
                    <p:cNvPr id="619572" name="Oval 52">
                      <a:extLst>
                        <a:ext uri="{FF2B5EF4-FFF2-40B4-BE49-F238E27FC236}">
                          <a16:creationId xmlns:a16="http://schemas.microsoft.com/office/drawing/2014/main" id="{6AC9208C-369F-B649-9621-BBDC3F0D8661}"/>
                        </a:ext>
                      </a:extLst>
                    </p:cNvPr>
                    <p:cNvSpPr>
                      <a:spLocks noChangeArrowheads="1"/>
                    </p:cNvSpPr>
                    <p:nvPr/>
                  </p:nvSpPr>
                  <p:spPr bwMode="auto">
                    <a:xfrm>
                      <a:off x="3181" y="2568"/>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p>
                  </p:txBody>
                </p:sp>
                <p:sp>
                  <p:nvSpPr>
                    <p:cNvPr id="619573" name="Oval 53">
                      <a:extLst>
                        <a:ext uri="{FF2B5EF4-FFF2-40B4-BE49-F238E27FC236}">
                          <a16:creationId xmlns:a16="http://schemas.microsoft.com/office/drawing/2014/main" id="{8429E8A5-820F-2A4B-9CA4-DBB444D9D33F}"/>
                        </a:ext>
                      </a:extLst>
                    </p:cNvPr>
                    <p:cNvSpPr>
                      <a:spLocks noChangeArrowheads="1"/>
                    </p:cNvSpPr>
                    <p:nvPr/>
                  </p:nvSpPr>
                  <p:spPr bwMode="auto">
                    <a:xfrm>
                      <a:off x="2971" y="3385"/>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grpSp>
                  <p:nvGrpSpPr>
                    <p:cNvPr id="619574" name="Group 54">
                      <a:extLst>
                        <a:ext uri="{FF2B5EF4-FFF2-40B4-BE49-F238E27FC236}">
                          <a16:creationId xmlns:a16="http://schemas.microsoft.com/office/drawing/2014/main" id="{0A0604F8-D288-B44B-8FD7-0F2622D4205E}"/>
                        </a:ext>
                      </a:extLst>
                    </p:cNvPr>
                    <p:cNvGrpSpPr>
                      <a:grpSpLocks/>
                    </p:cNvGrpSpPr>
                    <p:nvPr/>
                  </p:nvGrpSpPr>
                  <p:grpSpPr bwMode="auto">
                    <a:xfrm>
                      <a:off x="3013" y="2886"/>
                      <a:ext cx="273" cy="499"/>
                      <a:chOff x="1124" y="2886"/>
                      <a:chExt cx="273" cy="499"/>
                    </a:xfrm>
                  </p:grpSpPr>
                  <p:sp>
                    <p:nvSpPr>
                      <p:cNvPr id="619575" name="Rectangle 55">
                        <a:extLst>
                          <a:ext uri="{FF2B5EF4-FFF2-40B4-BE49-F238E27FC236}">
                            <a16:creationId xmlns:a16="http://schemas.microsoft.com/office/drawing/2014/main" id="{07E620CD-2CB2-B74F-9CC9-7812BB20C249}"/>
                          </a:ext>
                        </a:extLst>
                      </p:cNvPr>
                      <p:cNvSpPr>
                        <a:spLocks noChangeArrowheads="1"/>
                      </p:cNvSpPr>
                      <p:nvPr/>
                    </p:nvSpPr>
                    <p:spPr bwMode="auto">
                      <a:xfrm>
                        <a:off x="1124" y="297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sp>
                    <p:nvSpPr>
                      <p:cNvPr id="619576" name="Line 56">
                        <a:extLst>
                          <a:ext uri="{FF2B5EF4-FFF2-40B4-BE49-F238E27FC236}">
                            <a16:creationId xmlns:a16="http://schemas.microsoft.com/office/drawing/2014/main" id="{0551B624-60C7-874F-85E1-DFB65CC7F78C}"/>
                          </a:ext>
                        </a:extLst>
                      </p:cNvPr>
                      <p:cNvSpPr>
                        <a:spLocks noChangeShapeType="1"/>
                      </p:cNvSpPr>
                      <p:nvPr/>
                    </p:nvSpPr>
                    <p:spPr bwMode="auto">
                      <a:xfrm flipH="1">
                        <a:off x="1260" y="2886"/>
                        <a:ext cx="137" cy="4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grpSp>
        <p:grpSp>
          <p:nvGrpSpPr>
            <p:cNvPr id="619577" name="Group 57">
              <a:extLst>
                <a:ext uri="{FF2B5EF4-FFF2-40B4-BE49-F238E27FC236}">
                  <a16:creationId xmlns:a16="http://schemas.microsoft.com/office/drawing/2014/main" id="{71C4F95F-20DC-9C4F-A695-B71BA7E779A0}"/>
                </a:ext>
              </a:extLst>
            </p:cNvPr>
            <p:cNvGrpSpPr>
              <a:grpSpLocks/>
            </p:cNvGrpSpPr>
            <p:nvPr/>
          </p:nvGrpSpPr>
          <p:grpSpPr bwMode="auto">
            <a:xfrm>
              <a:off x="839" y="2251"/>
              <a:ext cx="3976" cy="1315"/>
              <a:chOff x="839" y="2659"/>
              <a:chExt cx="3976" cy="1315"/>
            </a:xfrm>
          </p:grpSpPr>
          <p:grpSp>
            <p:nvGrpSpPr>
              <p:cNvPr id="619578" name="Group 58">
                <a:extLst>
                  <a:ext uri="{FF2B5EF4-FFF2-40B4-BE49-F238E27FC236}">
                    <a16:creationId xmlns:a16="http://schemas.microsoft.com/office/drawing/2014/main" id="{0DCC243A-918A-6847-B409-C1879D092232}"/>
                  </a:ext>
                </a:extLst>
              </p:cNvPr>
              <p:cNvGrpSpPr>
                <a:grpSpLocks/>
              </p:cNvGrpSpPr>
              <p:nvPr/>
            </p:nvGrpSpPr>
            <p:grpSpPr bwMode="auto">
              <a:xfrm>
                <a:off x="839" y="2659"/>
                <a:ext cx="1678" cy="1270"/>
                <a:chOff x="3878" y="2659"/>
                <a:chExt cx="1678" cy="1270"/>
              </a:xfrm>
            </p:grpSpPr>
            <p:sp>
              <p:nvSpPr>
                <p:cNvPr id="619579" name="Rectangle 59">
                  <a:extLst>
                    <a:ext uri="{FF2B5EF4-FFF2-40B4-BE49-F238E27FC236}">
                      <a16:creationId xmlns:a16="http://schemas.microsoft.com/office/drawing/2014/main" id="{F84B8A28-ADEA-F942-A85F-A9365720DE20}"/>
                    </a:ext>
                  </a:extLst>
                </p:cNvPr>
                <p:cNvSpPr>
                  <a:spLocks noChangeArrowheads="1"/>
                </p:cNvSpPr>
                <p:nvPr/>
              </p:nvSpPr>
              <p:spPr bwMode="auto">
                <a:xfrm>
                  <a:off x="4830" y="3702"/>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(d)</a:t>
                  </a:r>
                </a:p>
              </p:txBody>
            </p:sp>
            <p:grpSp>
              <p:nvGrpSpPr>
                <p:cNvPr id="619580" name="Group 60">
                  <a:extLst>
                    <a:ext uri="{FF2B5EF4-FFF2-40B4-BE49-F238E27FC236}">
                      <a16:creationId xmlns:a16="http://schemas.microsoft.com/office/drawing/2014/main" id="{2DADEE50-9C8D-C74F-A3B0-1A0203C1256F}"/>
                    </a:ext>
                  </a:extLst>
                </p:cNvPr>
                <p:cNvGrpSpPr>
                  <a:grpSpLocks/>
                </p:cNvGrpSpPr>
                <p:nvPr/>
              </p:nvGrpSpPr>
              <p:grpSpPr bwMode="auto">
                <a:xfrm>
                  <a:off x="3878" y="2659"/>
                  <a:ext cx="1678" cy="1134"/>
                  <a:chOff x="3878" y="2659"/>
                  <a:chExt cx="1678" cy="1134"/>
                </a:xfrm>
              </p:grpSpPr>
              <p:sp>
                <p:nvSpPr>
                  <p:cNvPr id="619581" name="Oval 61">
                    <a:extLst>
                      <a:ext uri="{FF2B5EF4-FFF2-40B4-BE49-F238E27FC236}">
                        <a16:creationId xmlns:a16="http://schemas.microsoft.com/office/drawing/2014/main" id="{358A1D3D-5CF0-6D45-902D-08678D5F670E}"/>
                      </a:ext>
                    </a:extLst>
                  </p:cNvPr>
                  <p:cNvSpPr>
                    <a:spLocks noChangeArrowheads="1"/>
                  </p:cNvSpPr>
                  <p:nvPr/>
                </p:nvSpPr>
                <p:spPr bwMode="auto">
                  <a:xfrm>
                    <a:off x="3878" y="2976"/>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p>
                </p:txBody>
              </p:sp>
              <p:grpSp>
                <p:nvGrpSpPr>
                  <p:cNvPr id="619582" name="Group 62">
                    <a:extLst>
                      <a:ext uri="{FF2B5EF4-FFF2-40B4-BE49-F238E27FC236}">
                        <a16:creationId xmlns:a16="http://schemas.microsoft.com/office/drawing/2014/main" id="{8DF42CB5-ED62-F247-976A-2707E8B9961D}"/>
                      </a:ext>
                    </a:extLst>
                  </p:cNvPr>
                  <p:cNvGrpSpPr>
                    <a:grpSpLocks/>
                  </p:cNvGrpSpPr>
                  <p:nvPr/>
                </p:nvGrpSpPr>
                <p:grpSpPr bwMode="auto">
                  <a:xfrm>
                    <a:off x="4104" y="3248"/>
                    <a:ext cx="318" cy="318"/>
                    <a:chOff x="793" y="3158"/>
                    <a:chExt cx="318" cy="318"/>
                  </a:xfrm>
                </p:grpSpPr>
                <p:sp>
                  <p:nvSpPr>
                    <p:cNvPr id="619583" name="Rectangle 63">
                      <a:extLst>
                        <a:ext uri="{FF2B5EF4-FFF2-40B4-BE49-F238E27FC236}">
                          <a16:creationId xmlns:a16="http://schemas.microsoft.com/office/drawing/2014/main" id="{41DACBA6-2450-7043-86D5-553E44FCA32C}"/>
                        </a:ext>
                      </a:extLst>
                    </p:cNvPr>
                    <p:cNvSpPr>
                      <a:spLocks noChangeArrowheads="1"/>
                    </p:cNvSpPr>
                    <p:nvPr/>
                  </p:nvSpPr>
                  <p:spPr bwMode="auto">
                    <a:xfrm>
                      <a:off x="793" y="3249"/>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619584" name="Line 64">
                      <a:extLst>
                        <a:ext uri="{FF2B5EF4-FFF2-40B4-BE49-F238E27FC236}">
                          <a16:creationId xmlns:a16="http://schemas.microsoft.com/office/drawing/2014/main" id="{E21D1C9A-12BE-5D4D-BECC-8F8A9E31E029}"/>
                        </a:ext>
                      </a:extLst>
                    </p:cNvPr>
                    <p:cNvSpPr>
                      <a:spLocks noChangeShapeType="1"/>
                    </p:cNvSpPr>
                    <p:nvPr/>
                  </p:nvSpPr>
                  <p:spPr bwMode="auto">
                    <a:xfrm>
                      <a:off x="839" y="3158"/>
                      <a:ext cx="272"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585" name="Group 65">
                    <a:extLst>
                      <a:ext uri="{FF2B5EF4-FFF2-40B4-BE49-F238E27FC236}">
                        <a16:creationId xmlns:a16="http://schemas.microsoft.com/office/drawing/2014/main" id="{0590122B-AEC9-5B4F-929B-EC89802489F9}"/>
                      </a:ext>
                    </a:extLst>
                  </p:cNvPr>
                  <p:cNvGrpSpPr>
                    <a:grpSpLocks/>
                  </p:cNvGrpSpPr>
                  <p:nvPr/>
                </p:nvGrpSpPr>
                <p:grpSpPr bwMode="auto">
                  <a:xfrm>
                    <a:off x="4364" y="2659"/>
                    <a:ext cx="1192" cy="1134"/>
                    <a:chOff x="2897" y="2704"/>
                    <a:chExt cx="1192" cy="1134"/>
                  </a:xfrm>
                </p:grpSpPr>
                <p:sp>
                  <p:nvSpPr>
                    <p:cNvPr id="619586" name="Oval 66">
                      <a:extLst>
                        <a:ext uri="{FF2B5EF4-FFF2-40B4-BE49-F238E27FC236}">
                          <a16:creationId xmlns:a16="http://schemas.microsoft.com/office/drawing/2014/main" id="{AA19565A-0090-BB44-A319-35C6B5CF78A5}"/>
                        </a:ext>
                      </a:extLst>
                    </p:cNvPr>
                    <p:cNvSpPr>
                      <a:spLocks noChangeArrowheads="1"/>
                    </p:cNvSpPr>
                    <p:nvPr/>
                  </p:nvSpPr>
                  <p:spPr bwMode="auto">
                    <a:xfrm>
                      <a:off x="3772" y="3492"/>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p>
                  </p:txBody>
                </p:sp>
                <p:grpSp>
                  <p:nvGrpSpPr>
                    <p:cNvPr id="619587" name="Group 67">
                      <a:extLst>
                        <a:ext uri="{FF2B5EF4-FFF2-40B4-BE49-F238E27FC236}">
                          <a16:creationId xmlns:a16="http://schemas.microsoft.com/office/drawing/2014/main" id="{19D74E28-7472-B248-B4EE-69B0A96F13B8}"/>
                        </a:ext>
                      </a:extLst>
                    </p:cNvPr>
                    <p:cNvGrpSpPr>
                      <a:grpSpLocks/>
                    </p:cNvGrpSpPr>
                    <p:nvPr/>
                  </p:nvGrpSpPr>
                  <p:grpSpPr bwMode="auto">
                    <a:xfrm>
                      <a:off x="3227" y="3438"/>
                      <a:ext cx="544" cy="227"/>
                      <a:chOff x="1338" y="3430"/>
                      <a:chExt cx="544" cy="227"/>
                    </a:xfrm>
                  </p:grpSpPr>
                  <p:sp>
                    <p:nvSpPr>
                      <p:cNvPr id="619588" name="Rectangle 68">
                        <a:extLst>
                          <a:ext uri="{FF2B5EF4-FFF2-40B4-BE49-F238E27FC236}">
                            <a16:creationId xmlns:a16="http://schemas.microsoft.com/office/drawing/2014/main" id="{1914D313-C9B0-184F-9D93-D45543AC508A}"/>
                          </a:ext>
                        </a:extLst>
                      </p:cNvPr>
                      <p:cNvSpPr>
                        <a:spLocks noChangeArrowheads="1"/>
                      </p:cNvSpPr>
                      <p:nvPr/>
                    </p:nvSpPr>
                    <p:spPr bwMode="auto">
                      <a:xfrm>
                        <a:off x="1565" y="3430"/>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619589" name="Line 69">
                        <a:extLst>
                          <a:ext uri="{FF2B5EF4-FFF2-40B4-BE49-F238E27FC236}">
                            <a16:creationId xmlns:a16="http://schemas.microsoft.com/office/drawing/2014/main" id="{7428A334-3106-644A-A161-FE2524B4742A}"/>
                          </a:ext>
                        </a:extLst>
                      </p:cNvPr>
                      <p:cNvSpPr>
                        <a:spLocks noChangeShapeType="1"/>
                      </p:cNvSpPr>
                      <p:nvPr/>
                    </p:nvSpPr>
                    <p:spPr bwMode="auto">
                      <a:xfrm>
                        <a:off x="1338" y="3657"/>
                        <a:ext cx="5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590" name="Group 70">
                      <a:extLst>
                        <a:ext uri="{FF2B5EF4-FFF2-40B4-BE49-F238E27FC236}">
                          <a16:creationId xmlns:a16="http://schemas.microsoft.com/office/drawing/2014/main" id="{A6740D53-3BD3-7A4E-B43B-F45E29E2506F}"/>
                        </a:ext>
                      </a:extLst>
                    </p:cNvPr>
                    <p:cNvGrpSpPr>
                      <a:grpSpLocks/>
                    </p:cNvGrpSpPr>
                    <p:nvPr/>
                  </p:nvGrpSpPr>
                  <p:grpSpPr bwMode="auto">
                    <a:xfrm>
                      <a:off x="2897" y="2704"/>
                      <a:ext cx="527" cy="1134"/>
                      <a:chOff x="2971" y="2568"/>
                      <a:chExt cx="527" cy="1134"/>
                    </a:xfrm>
                  </p:grpSpPr>
                  <p:sp>
                    <p:nvSpPr>
                      <p:cNvPr id="619591" name="Oval 71">
                        <a:extLst>
                          <a:ext uri="{FF2B5EF4-FFF2-40B4-BE49-F238E27FC236}">
                            <a16:creationId xmlns:a16="http://schemas.microsoft.com/office/drawing/2014/main" id="{74121E3C-8164-2845-B283-9A26D6703F78}"/>
                          </a:ext>
                        </a:extLst>
                      </p:cNvPr>
                      <p:cNvSpPr>
                        <a:spLocks noChangeArrowheads="1"/>
                      </p:cNvSpPr>
                      <p:nvPr/>
                    </p:nvSpPr>
                    <p:spPr bwMode="auto">
                      <a:xfrm>
                        <a:off x="3181" y="2568"/>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p>
                    </p:txBody>
                  </p:sp>
                  <p:sp>
                    <p:nvSpPr>
                      <p:cNvPr id="619592" name="Oval 72">
                        <a:extLst>
                          <a:ext uri="{FF2B5EF4-FFF2-40B4-BE49-F238E27FC236}">
                            <a16:creationId xmlns:a16="http://schemas.microsoft.com/office/drawing/2014/main" id="{2CCED80D-F685-2741-A2D0-27CCA2204484}"/>
                          </a:ext>
                        </a:extLst>
                      </p:cNvPr>
                      <p:cNvSpPr>
                        <a:spLocks noChangeArrowheads="1"/>
                      </p:cNvSpPr>
                      <p:nvPr/>
                    </p:nvSpPr>
                    <p:spPr bwMode="auto">
                      <a:xfrm>
                        <a:off x="2971" y="3385"/>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grpSp>
                    <p:nvGrpSpPr>
                      <p:cNvPr id="619593" name="Group 73">
                        <a:extLst>
                          <a:ext uri="{FF2B5EF4-FFF2-40B4-BE49-F238E27FC236}">
                            <a16:creationId xmlns:a16="http://schemas.microsoft.com/office/drawing/2014/main" id="{1251C6E5-D219-6941-B261-3A0AFD775946}"/>
                          </a:ext>
                        </a:extLst>
                      </p:cNvPr>
                      <p:cNvGrpSpPr>
                        <a:grpSpLocks/>
                      </p:cNvGrpSpPr>
                      <p:nvPr/>
                    </p:nvGrpSpPr>
                    <p:grpSpPr bwMode="auto">
                      <a:xfrm>
                        <a:off x="3013" y="2886"/>
                        <a:ext cx="273" cy="499"/>
                        <a:chOff x="1124" y="2886"/>
                        <a:chExt cx="273" cy="499"/>
                      </a:xfrm>
                    </p:grpSpPr>
                    <p:sp>
                      <p:nvSpPr>
                        <p:cNvPr id="619594" name="Rectangle 74">
                          <a:extLst>
                            <a:ext uri="{FF2B5EF4-FFF2-40B4-BE49-F238E27FC236}">
                              <a16:creationId xmlns:a16="http://schemas.microsoft.com/office/drawing/2014/main" id="{AF3FEEFB-16E2-EB47-B327-6E35307AB5FD}"/>
                            </a:ext>
                          </a:extLst>
                        </p:cNvPr>
                        <p:cNvSpPr>
                          <a:spLocks noChangeArrowheads="1"/>
                        </p:cNvSpPr>
                        <p:nvPr/>
                      </p:nvSpPr>
                      <p:spPr bwMode="auto">
                        <a:xfrm>
                          <a:off x="1124" y="297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sp>
                      <p:nvSpPr>
                        <p:cNvPr id="619595" name="Line 75">
                          <a:extLst>
                            <a:ext uri="{FF2B5EF4-FFF2-40B4-BE49-F238E27FC236}">
                              <a16:creationId xmlns:a16="http://schemas.microsoft.com/office/drawing/2014/main" id="{88F2F6E2-3612-A441-9A32-3B6CC68F2547}"/>
                            </a:ext>
                          </a:extLst>
                        </p:cNvPr>
                        <p:cNvSpPr>
                          <a:spLocks noChangeShapeType="1"/>
                        </p:cNvSpPr>
                        <p:nvPr/>
                      </p:nvSpPr>
                      <p:spPr bwMode="auto">
                        <a:xfrm flipH="1">
                          <a:off x="1260" y="2886"/>
                          <a:ext cx="137" cy="4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grpSp>
          <p:grpSp>
            <p:nvGrpSpPr>
              <p:cNvPr id="619596" name="Group 76">
                <a:extLst>
                  <a:ext uri="{FF2B5EF4-FFF2-40B4-BE49-F238E27FC236}">
                    <a16:creationId xmlns:a16="http://schemas.microsoft.com/office/drawing/2014/main" id="{0B4B87A5-FA37-7D46-A701-CBA8AB34F8F1}"/>
                  </a:ext>
                </a:extLst>
              </p:cNvPr>
              <p:cNvGrpSpPr>
                <a:grpSpLocks/>
              </p:cNvGrpSpPr>
              <p:nvPr/>
            </p:nvGrpSpPr>
            <p:grpSpPr bwMode="auto">
              <a:xfrm>
                <a:off x="2971" y="2704"/>
                <a:ext cx="1844" cy="1270"/>
                <a:chOff x="0" y="2568"/>
                <a:chExt cx="1844" cy="1270"/>
              </a:xfrm>
            </p:grpSpPr>
            <p:sp>
              <p:nvSpPr>
                <p:cNvPr id="619597" name="Oval 77">
                  <a:extLst>
                    <a:ext uri="{FF2B5EF4-FFF2-40B4-BE49-F238E27FC236}">
                      <a16:creationId xmlns:a16="http://schemas.microsoft.com/office/drawing/2014/main" id="{AC75FEA4-5E95-F442-9399-75D6FAF9C6CD}"/>
                    </a:ext>
                  </a:extLst>
                </p:cNvPr>
                <p:cNvSpPr>
                  <a:spLocks noChangeArrowheads="1"/>
                </p:cNvSpPr>
                <p:nvPr/>
              </p:nvSpPr>
              <p:spPr bwMode="auto">
                <a:xfrm>
                  <a:off x="1527" y="2622"/>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3</a:t>
                  </a:r>
                </a:p>
              </p:txBody>
            </p:sp>
            <p:grpSp>
              <p:nvGrpSpPr>
                <p:cNvPr id="619598" name="Group 78">
                  <a:extLst>
                    <a:ext uri="{FF2B5EF4-FFF2-40B4-BE49-F238E27FC236}">
                      <a16:creationId xmlns:a16="http://schemas.microsoft.com/office/drawing/2014/main" id="{41D41102-C968-494F-916E-E7C054371B58}"/>
                    </a:ext>
                  </a:extLst>
                </p:cNvPr>
                <p:cNvGrpSpPr>
                  <a:grpSpLocks/>
                </p:cNvGrpSpPr>
                <p:nvPr/>
              </p:nvGrpSpPr>
              <p:grpSpPr bwMode="auto">
                <a:xfrm>
                  <a:off x="1406" y="2942"/>
                  <a:ext cx="264" cy="408"/>
                  <a:chOff x="1965" y="3083"/>
                  <a:chExt cx="264" cy="408"/>
                </a:xfrm>
              </p:grpSpPr>
              <p:sp>
                <p:nvSpPr>
                  <p:cNvPr id="619599" name="Rectangle 79">
                    <a:extLst>
                      <a:ext uri="{FF2B5EF4-FFF2-40B4-BE49-F238E27FC236}">
                        <a16:creationId xmlns:a16="http://schemas.microsoft.com/office/drawing/2014/main" id="{6FDECA12-FDE4-BF47-A1CB-01DF52C9F322}"/>
                      </a:ext>
                    </a:extLst>
                  </p:cNvPr>
                  <p:cNvSpPr>
                    <a:spLocks noChangeArrowheads="1"/>
                  </p:cNvSpPr>
                  <p:nvPr/>
                </p:nvSpPr>
                <p:spPr bwMode="auto">
                  <a:xfrm>
                    <a:off x="1965" y="316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a:t>
                    </a:r>
                  </a:p>
                </p:txBody>
              </p:sp>
              <p:sp>
                <p:nvSpPr>
                  <p:cNvPr id="619600" name="Line 80">
                    <a:extLst>
                      <a:ext uri="{FF2B5EF4-FFF2-40B4-BE49-F238E27FC236}">
                        <a16:creationId xmlns:a16="http://schemas.microsoft.com/office/drawing/2014/main" id="{2DB326B2-F1BF-AB41-9A39-B7BEA2E521A0}"/>
                      </a:ext>
                    </a:extLst>
                  </p:cNvPr>
                  <p:cNvSpPr>
                    <a:spLocks noChangeShapeType="1"/>
                  </p:cNvSpPr>
                  <p:nvPr/>
                </p:nvSpPr>
                <p:spPr bwMode="auto">
                  <a:xfrm flipH="1">
                    <a:off x="2093" y="3083"/>
                    <a:ext cx="136" cy="40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601" name="Group 81">
                  <a:extLst>
                    <a:ext uri="{FF2B5EF4-FFF2-40B4-BE49-F238E27FC236}">
                      <a16:creationId xmlns:a16="http://schemas.microsoft.com/office/drawing/2014/main" id="{42FEE6B2-E2C2-6B4C-9CB7-59A5E922FC7F}"/>
                    </a:ext>
                  </a:extLst>
                </p:cNvPr>
                <p:cNvGrpSpPr>
                  <a:grpSpLocks/>
                </p:cNvGrpSpPr>
                <p:nvPr/>
              </p:nvGrpSpPr>
              <p:grpSpPr bwMode="auto">
                <a:xfrm>
                  <a:off x="0" y="2568"/>
                  <a:ext cx="1678" cy="1270"/>
                  <a:chOff x="3878" y="2659"/>
                  <a:chExt cx="1678" cy="1270"/>
                </a:xfrm>
              </p:grpSpPr>
              <p:sp>
                <p:nvSpPr>
                  <p:cNvPr id="619602" name="Rectangle 82">
                    <a:extLst>
                      <a:ext uri="{FF2B5EF4-FFF2-40B4-BE49-F238E27FC236}">
                        <a16:creationId xmlns:a16="http://schemas.microsoft.com/office/drawing/2014/main" id="{AFBDDD89-E277-644B-8E42-8B42356DC87F}"/>
                      </a:ext>
                    </a:extLst>
                  </p:cNvPr>
                  <p:cNvSpPr>
                    <a:spLocks noChangeArrowheads="1"/>
                  </p:cNvSpPr>
                  <p:nvPr/>
                </p:nvSpPr>
                <p:spPr bwMode="auto">
                  <a:xfrm>
                    <a:off x="4830" y="3702"/>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a:t>
                    </a:r>
                  </a:p>
                </p:txBody>
              </p:sp>
              <p:grpSp>
                <p:nvGrpSpPr>
                  <p:cNvPr id="619603" name="Group 83">
                    <a:extLst>
                      <a:ext uri="{FF2B5EF4-FFF2-40B4-BE49-F238E27FC236}">
                        <a16:creationId xmlns:a16="http://schemas.microsoft.com/office/drawing/2014/main" id="{E372B134-1C08-5B40-93A3-571F0EA90016}"/>
                      </a:ext>
                    </a:extLst>
                  </p:cNvPr>
                  <p:cNvGrpSpPr>
                    <a:grpSpLocks/>
                  </p:cNvGrpSpPr>
                  <p:nvPr/>
                </p:nvGrpSpPr>
                <p:grpSpPr bwMode="auto">
                  <a:xfrm>
                    <a:off x="3878" y="2659"/>
                    <a:ext cx="1678" cy="1134"/>
                    <a:chOff x="3878" y="2659"/>
                    <a:chExt cx="1678" cy="1134"/>
                  </a:xfrm>
                </p:grpSpPr>
                <p:sp>
                  <p:nvSpPr>
                    <p:cNvPr id="619604" name="Oval 84">
                      <a:extLst>
                        <a:ext uri="{FF2B5EF4-FFF2-40B4-BE49-F238E27FC236}">
                          <a16:creationId xmlns:a16="http://schemas.microsoft.com/office/drawing/2014/main" id="{B4EC8A9A-1F0B-F149-8A24-92B891264879}"/>
                        </a:ext>
                      </a:extLst>
                    </p:cNvPr>
                    <p:cNvSpPr>
                      <a:spLocks noChangeArrowheads="1"/>
                    </p:cNvSpPr>
                    <p:nvPr/>
                  </p:nvSpPr>
                  <p:spPr bwMode="auto">
                    <a:xfrm>
                      <a:off x="3878" y="2976"/>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1</a:t>
                      </a:r>
                    </a:p>
                  </p:txBody>
                </p:sp>
                <p:grpSp>
                  <p:nvGrpSpPr>
                    <p:cNvPr id="619605" name="Group 85">
                      <a:extLst>
                        <a:ext uri="{FF2B5EF4-FFF2-40B4-BE49-F238E27FC236}">
                          <a16:creationId xmlns:a16="http://schemas.microsoft.com/office/drawing/2014/main" id="{C480888B-F2D5-B545-AAD2-5F3402633525}"/>
                        </a:ext>
                      </a:extLst>
                    </p:cNvPr>
                    <p:cNvGrpSpPr>
                      <a:grpSpLocks/>
                    </p:cNvGrpSpPr>
                    <p:nvPr/>
                  </p:nvGrpSpPr>
                  <p:grpSpPr bwMode="auto">
                    <a:xfrm>
                      <a:off x="4104" y="3248"/>
                      <a:ext cx="318" cy="318"/>
                      <a:chOff x="793" y="3158"/>
                      <a:chExt cx="318" cy="318"/>
                    </a:xfrm>
                  </p:grpSpPr>
                  <p:sp>
                    <p:nvSpPr>
                      <p:cNvPr id="619606" name="Rectangle 86">
                        <a:extLst>
                          <a:ext uri="{FF2B5EF4-FFF2-40B4-BE49-F238E27FC236}">
                            <a16:creationId xmlns:a16="http://schemas.microsoft.com/office/drawing/2014/main" id="{CABC6EC9-43C9-7847-91AB-64EB5AF2B7CD}"/>
                          </a:ext>
                        </a:extLst>
                      </p:cNvPr>
                      <p:cNvSpPr>
                        <a:spLocks noChangeArrowheads="1"/>
                      </p:cNvSpPr>
                      <p:nvPr/>
                    </p:nvSpPr>
                    <p:spPr bwMode="auto">
                      <a:xfrm>
                        <a:off x="793" y="3249"/>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619607" name="Line 87">
                        <a:extLst>
                          <a:ext uri="{FF2B5EF4-FFF2-40B4-BE49-F238E27FC236}">
                            <a16:creationId xmlns:a16="http://schemas.microsoft.com/office/drawing/2014/main" id="{7EC2A9C3-ED53-5F40-9711-D4CDDFA134EC}"/>
                          </a:ext>
                        </a:extLst>
                      </p:cNvPr>
                      <p:cNvSpPr>
                        <a:spLocks noChangeShapeType="1"/>
                      </p:cNvSpPr>
                      <p:nvPr/>
                    </p:nvSpPr>
                    <p:spPr bwMode="auto">
                      <a:xfrm>
                        <a:off x="839" y="3158"/>
                        <a:ext cx="272"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608" name="Group 88">
                      <a:extLst>
                        <a:ext uri="{FF2B5EF4-FFF2-40B4-BE49-F238E27FC236}">
                          <a16:creationId xmlns:a16="http://schemas.microsoft.com/office/drawing/2014/main" id="{90310D30-3AD8-754E-B679-B9C576BB92D7}"/>
                        </a:ext>
                      </a:extLst>
                    </p:cNvPr>
                    <p:cNvGrpSpPr>
                      <a:grpSpLocks/>
                    </p:cNvGrpSpPr>
                    <p:nvPr/>
                  </p:nvGrpSpPr>
                  <p:grpSpPr bwMode="auto">
                    <a:xfrm>
                      <a:off x="4364" y="2659"/>
                      <a:ext cx="1192" cy="1134"/>
                      <a:chOff x="2897" y="2704"/>
                      <a:chExt cx="1192" cy="1134"/>
                    </a:xfrm>
                  </p:grpSpPr>
                  <p:sp>
                    <p:nvSpPr>
                      <p:cNvPr id="619609" name="Oval 89">
                        <a:extLst>
                          <a:ext uri="{FF2B5EF4-FFF2-40B4-BE49-F238E27FC236}">
                            <a16:creationId xmlns:a16="http://schemas.microsoft.com/office/drawing/2014/main" id="{EA9D84F8-6012-C642-94B2-7DCC00B5E8F2}"/>
                          </a:ext>
                        </a:extLst>
                      </p:cNvPr>
                      <p:cNvSpPr>
                        <a:spLocks noChangeArrowheads="1"/>
                      </p:cNvSpPr>
                      <p:nvPr/>
                    </p:nvSpPr>
                    <p:spPr bwMode="auto">
                      <a:xfrm>
                        <a:off x="3772" y="3492"/>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5</a:t>
                        </a:r>
                      </a:p>
                    </p:txBody>
                  </p:sp>
                  <p:grpSp>
                    <p:nvGrpSpPr>
                      <p:cNvPr id="619610" name="Group 90">
                        <a:extLst>
                          <a:ext uri="{FF2B5EF4-FFF2-40B4-BE49-F238E27FC236}">
                            <a16:creationId xmlns:a16="http://schemas.microsoft.com/office/drawing/2014/main" id="{4C85E135-FC37-B545-B342-58DBB2AB121A}"/>
                          </a:ext>
                        </a:extLst>
                      </p:cNvPr>
                      <p:cNvGrpSpPr>
                        <a:grpSpLocks/>
                      </p:cNvGrpSpPr>
                      <p:nvPr/>
                    </p:nvGrpSpPr>
                    <p:grpSpPr bwMode="auto">
                      <a:xfrm>
                        <a:off x="3227" y="3438"/>
                        <a:ext cx="544" cy="227"/>
                        <a:chOff x="1338" y="3430"/>
                        <a:chExt cx="544" cy="227"/>
                      </a:xfrm>
                    </p:grpSpPr>
                    <p:sp>
                      <p:nvSpPr>
                        <p:cNvPr id="619611" name="Rectangle 91">
                          <a:extLst>
                            <a:ext uri="{FF2B5EF4-FFF2-40B4-BE49-F238E27FC236}">
                              <a16:creationId xmlns:a16="http://schemas.microsoft.com/office/drawing/2014/main" id="{AAFBBCB2-CB40-9140-BA80-ED5C0E3AB2C6}"/>
                            </a:ext>
                          </a:extLst>
                        </p:cNvPr>
                        <p:cNvSpPr>
                          <a:spLocks noChangeArrowheads="1"/>
                        </p:cNvSpPr>
                        <p:nvPr/>
                      </p:nvSpPr>
                      <p:spPr bwMode="auto">
                        <a:xfrm>
                          <a:off x="1565" y="3430"/>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619612" name="Line 92">
                          <a:extLst>
                            <a:ext uri="{FF2B5EF4-FFF2-40B4-BE49-F238E27FC236}">
                              <a16:creationId xmlns:a16="http://schemas.microsoft.com/office/drawing/2014/main" id="{AA8F5F6E-FF5E-214C-B605-C153CE9E4BC1}"/>
                            </a:ext>
                          </a:extLst>
                        </p:cNvPr>
                        <p:cNvSpPr>
                          <a:spLocks noChangeShapeType="1"/>
                        </p:cNvSpPr>
                        <p:nvPr/>
                      </p:nvSpPr>
                      <p:spPr bwMode="auto">
                        <a:xfrm>
                          <a:off x="1338" y="3657"/>
                          <a:ext cx="5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19613" name="Group 93">
                        <a:extLst>
                          <a:ext uri="{FF2B5EF4-FFF2-40B4-BE49-F238E27FC236}">
                            <a16:creationId xmlns:a16="http://schemas.microsoft.com/office/drawing/2014/main" id="{05A5DA9D-3002-D945-90D6-7A3771FBA55C}"/>
                          </a:ext>
                        </a:extLst>
                      </p:cNvPr>
                      <p:cNvGrpSpPr>
                        <a:grpSpLocks/>
                      </p:cNvGrpSpPr>
                      <p:nvPr/>
                    </p:nvGrpSpPr>
                    <p:grpSpPr bwMode="auto">
                      <a:xfrm>
                        <a:off x="2897" y="2704"/>
                        <a:ext cx="527" cy="1134"/>
                        <a:chOff x="2971" y="2568"/>
                        <a:chExt cx="527" cy="1134"/>
                      </a:xfrm>
                    </p:grpSpPr>
                    <p:sp>
                      <p:nvSpPr>
                        <p:cNvPr id="619614" name="Oval 94">
                          <a:extLst>
                            <a:ext uri="{FF2B5EF4-FFF2-40B4-BE49-F238E27FC236}">
                              <a16:creationId xmlns:a16="http://schemas.microsoft.com/office/drawing/2014/main" id="{AEF79C51-73C7-D64E-8E21-D9B78CCD09C6}"/>
                            </a:ext>
                          </a:extLst>
                        </p:cNvPr>
                        <p:cNvSpPr>
                          <a:spLocks noChangeArrowheads="1"/>
                        </p:cNvSpPr>
                        <p:nvPr/>
                      </p:nvSpPr>
                      <p:spPr bwMode="auto">
                        <a:xfrm>
                          <a:off x="3181" y="2568"/>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2</a:t>
                          </a:r>
                        </a:p>
                      </p:txBody>
                    </p:sp>
                    <p:sp>
                      <p:nvSpPr>
                        <p:cNvPr id="619615" name="Oval 95">
                          <a:extLst>
                            <a:ext uri="{FF2B5EF4-FFF2-40B4-BE49-F238E27FC236}">
                              <a16:creationId xmlns:a16="http://schemas.microsoft.com/office/drawing/2014/main" id="{BB086E70-0A57-F14D-8853-7216454FEA77}"/>
                            </a:ext>
                          </a:extLst>
                        </p:cNvPr>
                        <p:cNvSpPr>
                          <a:spLocks noChangeArrowheads="1"/>
                        </p:cNvSpPr>
                        <p:nvPr/>
                      </p:nvSpPr>
                      <p:spPr bwMode="auto">
                        <a:xfrm>
                          <a:off x="2971" y="3385"/>
                          <a:ext cx="317" cy="31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v</a:t>
                          </a:r>
                          <a:r>
                            <a:rPr kumimoji="1" lang="en-US" altLang="zh-CN" sz="2400" b="1" baseline="-20000">
                              <a:solidFill>
                                <a:srgbClr val="FFFFFF"/>
                              </a:solidFill>
                              <a:latin typeface="Times New Roman" panose="02020603050405020304" pitchFamily="18" charset="0"/>
                              <a:ea typeface="宋体" panose="02010600030101010101" pitchFamily="2" charset="-122"/>
                            </a:rPr>
                            <a:t>4</a:t>
                          </a:r>
                        </a:p>
                      </p:txBody>
                    </p:sp>
                    <p:grpSp>
                      <p:nvGrpSpPr>
                        <p:cNvPr id="619616" name="Group 96">
                          <a:extLst>
                            <a:ext uri="{FF2B5EF4-FFF2-40B4-BE49-F238E27FC236}">
                              <a16:creationId xmlns:a16="http://schemas.microsoft.com/office/drawing/2014/main" id="{4E6F2A6B-F526-B04D-BABD-A0DED347498E}"/>
                            </a:ext>
                          </a:extLst>
                        </p:cNvPr>
                        <p:cNvGrpSpPr>
                          <a:grpSpLocks/>
                        </p:cNvGrpSpPr>
                        <p:nvPr/>
                      </p:nvGrpSpPr>
                      <p:grpSpPr bwMode="auto">
                        <a:xfrm>
                          <a:off x="3013" y="2886"/>
                          <a:ext cx="273" cy="499"/>
                          <a:chOff x="1124" y="2886"/>
                          <a:chExt cx="273" cy="499"/>
                        </a:xfrm>
                      </p:grpSpPr>
                      <p:sp>
                        <p:nvSpPr>
                          <p:cNvPr id="619617" name="Rectangle 97">
                            <a:extLst>
                              <a:ext uri="{FF2B5EF4-FFF2-40B4-BE49-F238E27FC236}">
                                <a16:creationId xmlns:a16="http://schemas.microsoft.com/office/drawing/2014/main" id="{16BD1276-A76E-0E4C-B2F9-2F38E24F3314}"/>
                              </a:ext>
                            </a:extLst>
                          </p:cNvPr>
                          <p:cNvSpPr>
                            <a:spLocks noChangeArrowheads="1"/>
                          </p:cNvSpPr>
                          <p:nvPr/>
                        </p:nvSpPr>
                        <p:spPr bwMode="auto">
                          <a:xfrm>
                            <a:off x="1124" y="2976"/>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5</a:t>
                            </a:r>
                          </a:p>
                        </p:txBody>
                      </p:sp>
                      <p:sp>
                        <p:nvSpPr>
                          <p:cNvPr id="619618" name="Line 98">
                            <a:extLst>
                              <a:ext uri="{FF2B5EF4-FFF2-40B4-BE49-F238E27FC236}">
                                <a16:creationId xmlns:a16="http://schemas.microsoft.com/office/drawing/2014/main" id="{1D9C0F79-92AE-E541-AD86-D88C03F2740B}"/>
                              </a:ext>
                            </a:extLst>
                          </p:cNvPr>
                          <p:cNvSpPr>
                            <a:spLocks noChangeShapeType="1"/>
                          </p:cNvSpPr>
                          <p:nvPr/>
                        </p:nvSpPr>
                        <p:spPr bwMode="auto">
                          <a:xfrm flipH="1">
                            <a:off x="1260" y="2886"/>
                            <a:ext cx="137" cy="4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grpSp>
          </p:grpSp>
        </p:grpSp>
        <p:sp>
          <p:nvSpPr>
            <p:cNvPr id="619619" name="Rectangle 99">
              <a:extLst>
                <a:ext uri="{FF2B5EF4-FFF2-40B4-BE49-F238E27FC236}">
                  <a16:creationId xmlns:a16="http://schemas.microsoft.com/office/drawing/2014/main" id="{7FAB14AE-44F4-DD47-BAAA-D73056882D72}"/>
                </a:ext>
              </a:extLst>
            </p:cNvPr>
            <p:cNvSpPr>
              <a:spLocks noChangeArrowheads="1"/>
            </p:cNvSpPr>
            <p:nvPr/>
          </p:nvSpPr>
          <p:spPr bwMode="auto">
            <a:xfrm>
              <a:off x="794" y="3612"/>
              <a:ext cx="376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7-21  </a:t>
              </a:r>
              <a:r>
                <a:rPr kumimoji="1" lang="zh-CN" altLang="en-US" sz="2000" b="1">
                  <a:solidFill>
                    <a:srgbClr val="FFFFFF"/>
                  </a:solidFill>
                  <a:latin typeface="Times New Roman" panose="02020603050405020304" pitchFamily="18" charset="0"/>
                  <a:ea typeface="宋体" panose="02010600030101010101" pitchFamily="2" charset="-122"/>
                </a:rPr>
                <a:t>按</a:t>
              </a:r>
              <a:r>
                <a:rPr kumimoji="1" lang="en-US" altLang="zh-CN" sz="2000" b="1">
                  <a:solidFill>
                    <a:srgbClr val="FFFFFF"/>
                  </a:solidFill>
                  <a:latin typeface="Times New Roman" panose="02020603050405020304" pitchFamily="18" charset="0"/>
                  <a:ea typeface="宋体" panose="02010600030101010101" pitchFamily="2" charset="-122"/>
                </a:rPr>
                <a:t>prime</a:t>
              </a:r>
              <a:r>
                <a:rPr kumimoji="1" lang="zh-CN" altLang="en-US" sz="2000" b="1">
                  <a:solidFill>
                    <a:srgbClr val="FFFFFF"/>
                  </a:solidFill>
                  <a:latin typeface="Times New Roman" panose="02020603050405020304" pitchFamily="18" charset="0"/>
                  <a:ea typeface="宋体" panose="02010600030101010101" pitchFamily="2" charset="-122"/>
                </a:rPr>
                <a:t>算法从</a:t>
              </a:r>
              <a:r>
                <a:rPr kumimoji="1" lang="en-US" altLang="zh-CN" sz="2000" b="1">
                  <a:solidFill>
                    <a:srgbClr val="FFFFFF"/>
                  </a:solidFill>
                  <a:latin typeface="Times New Roman" panose="02020603050405020304" pitchFamily="18" charset="0"/>
                  <a:ea typeface="宋体" panose="02010600030101010101" pitchFamily="2" charset="-122"/>
                </a:rPr>
                <a:t>v2</a:t>
              </a:r>
              <a:r>
                <a:rPr kumimoji="1" lang="zh-CN" altLang="en-US" sz="2000" b="1">
                  <a:solidFill>
                    <a:srgbClr val="FFFFFF"/>
                  </a:solidFill>
                  <a:latin typeface="Times New Roman" panose="02020603050405020304" pitchFamily="18" charset="0"/>
                  <a:ea typeface="宋体" panose="02010600030101010101" pitchFamily="2" charset="-122"/>
                </a:rPr>
                <a:t>出发构造最小生成树的过程</a:t>
              </a:r>
            </a:p>
          </p:txBody>
        </p:sp>
      </p:grpSp>
    </p:spTree>
    <p:extLst>
      <p:ext uri="{BB962C8B-B14F-4D97-AF65-F5344CB8AC3E}">
        <p14:creationId xmlns:p14="http://schemas.microsoft.com/office/powerpoint/2010/main" val="2914995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0546" name="Rectangle 2">
            <a:extLst>
              <a:ext uri="{FF2B5EF4-FFF2-40B4-BE49-F238E27FC236}">
                <a16:creationId xmlns:a16="http://schemas.microsoft.com/office/drawing/2014/main" id="{DF4A86DF-41D8-F84F-8767-EE03BCF00EA7}"/>
              </a:ext>
            </a:extLst>
          </p:cNvPr>
          <p:cNvSpPr>
            <a:spLocks noGrp="1" noChangeArrowheads="1"/>
          </p:cNvSpPr>
          <p:nvPr>
            <p:ph type="body" idx="1"/>
          </p:nvPr>
        </p:nvSpPr>
        <p:spPr>
          <a:xfrm>
            <a:off x="1676401" y="261938"/>
            <a:ext cx="8812213" cy="5688012"/>
          </a:xfrm>
          <a:noFill/>
          <a:ln/>
        </p:spPr>
        <p:txBody>
          <a:bodyPr/>
          <a:lstStyle/>
          <a:p>
            <a:pPr marL="0" indent="0">
              <a:lnSpc>
                <a:spcPct val="110000"/>
              </a:lnSpc>
              <a:spcAft>
                <a:spcPct val="10000"/>
              </a:spcAft>
              <a:buNone/>
            </a:pPr>
            <a:r>
              <a:rPr lang="en-US" altLang="zh-CN" sz="4000" b="1">
                <a:solidFill>
                  <a:schemeClr val="folHlink"/>
                </a:solidFill>
                <a:latin typeface="宋体" panose="02010600030101010101" pitchFamily="2" charset="-122"/>
              </a:rPr>
              <a:t>2 </a:t>
            </a:r>
            <a:r>
              <a:rPr lang="zh-CN" altLang="en-US" sz="4000" b="1">
                <a:solidFill>
                  <a:schemeClr val="folHlink"/>
                </a:solidFill>
                <a:latin typeface="楷体_GB2312" pitchFamily="49" charset="-122"/>
                <a:ea typeface="楷体_GB2312" pitchFamily="49" charset="-122"/>
              </a:rPr>
              <a:t>算法实现说明</a:t>
            </a:r>
          </a:p>
          <a:p>
            <a:pPr marL="0" indent="0">
              <a:lnSpc>
                <a:spcPct val="110000"/>
              </a:lnSpc>
              <a:spcAft>
                <a:spcPct val="10000"/>
              </a:spcAft>
              <a:buNone/>
            </a:pPr>
            <a:r>
              <a:rPr lang="zh-CN" altLang="en-US" b="1">
                <a:latin typeface="宋体" panose="02010600030101010101" pitchFamily="2" charset="-122"/>
              </a:rPr>
              <a:t>    </a:t>
            </a:r>
            <a:r>
              <a:rPr lang="zh-CN" altLang="en-US" sz="2800" b="1">
                <a:latin typeface="宋体" panose="02010600030101010101" pitchFamily="2" charset="-122"/>
              </a:rPr>
              <a:t>设用邻接</a:t>
            </a:r>
            <a:r>
              <a:rPr lang="zh-CN" altLang="en-US" sz="2800" b="1"/>
              <a:t>矩阵</a:t>
            </a:r>
            <a:r>
              <a:rPr lang="en-US" altLang="zh-CN" sz="2800" b="1"/>
              <a:t>(</a:t>
            </a:r>
            <a:r>
              <a:rPr lang="zh-CN" altLang="en-US" sz="2800" b="1"/>
              <a:t>二维数组</a:t>
            </a:r>
            <a:r>
              <a:rPr lang="en-US" altLang="zh-CN" sz="2800" b="1"/>
              <a:t>)</a:t>
            </a:r>
            <a:r>
              <a:rPr lang="zh-CN" altLang="en-US" sz="2800" b="1"/>
              <a:t>表示图</a:t>
            </a:r>
            <a:r>
              <a:rPr lang="zh-CN" altLang="en-US" sz="2800" b="1">
                <a:latin typeface="宋体" panose="02010600030101010101" pitchFamily="2" charset="-122"/>
              </a:rPr>
              <a:t>，两个顶点之间不存在边的权值为机内允许的</a:t>
            </a:r>
            <a:r>
              <a:rPr lang="zh-CN" altLang="en-US" sz="2800" b="1"/>
              <a:t>最大值</a:t>
            </a:r>
            <a:r>
              <a:rPr lang="zh-CN" altLang="en-US" sz="2800" b="1">
                <a:latin typeface="宋体" panose="02010600030101010101" pitchFamily="2" charset="-122"/>
              </a:rPr>
              <a:t>。</a:t>
            </a:r>
          </a:p>
          <a:p>
            <a:pPr marL="0" indent="0">
              <a:buNone/>
            </a:pPr>
            <a:r>
              <a:rPr lang="zh-CN" altLang="en-US" sz="2800" b="1">
                <a:latin typeface="宋体" panose="02010600030101010101" pitchFamily="2" charset="-122"/>
              </a:rPr>
              <a:t>    为便于算法实现，设置一个一</a:t>
            </a:r>
            <a:r>
              <a:rPr lang="zh-CN" altLang="en-US" sz="2800" b="1"/>
              <a:t>维数组</a:t>
            </a:r>
            <a:r>
              <a:rPr lang="en-US" altLang="zh-CN" sz="2800" b="1"/>
              <a:t>closedge[n]</a:t>
            </a:r>
            <a:r>
              <a:rPr lang="zh-CN" altLang="en-US" sz="2800" b="1">
                <a:latin typeface="宋体" panose="02010600030101010101" pitchFamily="2" charset="-122"/>
              </a:rPr>
              <a:t>，用来保存</a:t>
            </a:r>
            <a:r>
              <a:rPr lang="en-US" altLang="zh-CN" sz="2800" b="1"/>
              <a:t>V- U</a:t>
            </a:r>
            <a:r>
              <a:rPr lang="zh-CN" altLang="en-US" sz="2800" b="1"/>
              <a:t>中各顶点到</a:t>
            </a:r>
            <a:r>
              <a:rPr lang="en-US" altLang="zh-CN" sz="2800" b="1"/>
              <a:t>U</a:t>
            </a:r>
            <a:r>
              <a:rPr lang="zh-CN" altLang="en-US" sz="2800" b="1"/>
              <a:t>中顶点具有权值最小的边</a:t>
            </a:r>
            <a:r>
              <a:rPr lang="zh-CN" altLang="en-US" sz="2800" b="1">
                <a:latin typeface="宋体" panose="02010600030101010101" pitchFamily="2" charset="-122"/>
              </a:rPr>
              <a:t>。</a:t>
            </a:r>
            <a:r>
              <a:rPr lang="zh-CN" altLang="en-US" sz="2800" b="1"/>
              <a:t>数组元素的类型定义是</a:t>
            </a:r>
            <a:r>
              <a:rPr lang="zh-CN" altLang="en-US" sz="2800" b="1">
                <a:latin typeface="宋体" panose="02010600030101010101" pitchFamily="2" charset="-122"/>
              </a:rPr>
              <a:t>：</a:t>
            </a:r>
          </a:p>
          <a:p>
            <a:pPr marL="0" indent="0">
              <a:buNone/>
            </a:pPr>
            <a:r>
              <a:rPr lang="en-US" altLang="zh-CN" sz="2800" b="1"/>
              <a:t>struct </a:t>
            </a:r>
          </a:p>
          <a:p>
            <a:pPr marL="355600" lvl="1" indent="0">
              <a:buNone/>
            </a:pPr>
            <a:r>
              <a:rPr lang="en-US" altLang="zh-CN" b="1"/>
              <a:t>{   int  adjvex ;     </a:t>
            </a:r>
            <a:r>
              <a:rPr lang="en-US" altLang="zh-CN" sz="2400" b="1"/>
              <a:t>/*   </a:t>
            </a:r>
            <a:r>
              <a:rPr lang="zh-CN" altLang="en-US" sz="2400" b="1"/>
              <a:t>边所依附于</a:t>
            </a:r>
            <a:r>
              <a:rPr lang="en-US" altLang="zh-CN" sz="2400" b="1"/>
              <a:t>U</a:t>
            </a:r>
            <a:r>
              <a:rPr lang="zh-CN" altLang="en-US" sz="2400" b="1"/>
              <a:t>中的顶点   *</a:t>
            </a:r>
            <a:r>
              <a:rPr lang="en-US" altLang="zh-CN" sz="2400" b="1"/>
              <a:t>/</a:t>
            </a:r>
          </a:p>
          <a:p>
            <a:pPr marL="723900" lvl="2" indent="0">
              <a:buNone/>
            </a:pPr>
            <a:r>
              <a:rPr lang="en-US" altLang="zh-CN" sz="2800" b="1"/>
              <a:t>int  lowcost ;</a:t>
            </a:r>
            <a:r>
              <a:rPr lang="en-US" altLang="zh-CN" b="1"/>
              <a:t>    /*   </a:t>
            </a:r>
            <a:r>
              <a:rPr lang="zh-CN" altLang="en-US" b="1"/>
              <a:t>该边的权值   *</a:t>
            </a:r>
            <a:r>
              <a:rPr lang="en-US" altLang="zh-CN" b="1"/>
              <a:t>/</a:t>
            </a:r>
          </a:p>
          <a:p>
            <a:pPr marL="355600" lvl="1" indent="0">
              <a:buNone/>
            </a:pPr>
            <a:r>
              <a:rPr lang="en-US" altLang="zh-CN" b="1"/>
              <a:t>}closedge[MAX_EDGE] ;</a:t>
            </a:r>
            <a:endParaRPr lang="en-US" altLang="zh-CN" b="1">
              <a:latin typeface="宋体" panose="02010600030101010101" pitchFamily="2" charset="-122"/>
            </a:endParaRPr>
          </a:p>
        </p:txBody>
      </p:sp>
    </p:spTree>
    <p:extLst>
      <p:ext uri="{BB962C8B-B14F-4D97-AF65-F5344CB8AC3E}">
        <p14:creationId xmlns:p14="http://schemas.microsoft.com/office/powerpoint/2010/main" val="31112788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9DDE4933-EADD-5747-95FF-7B73B2717107}"/>
              </a:ext>
            </a:extLst>
          </p:cNvPr>
          <p:cNvSpPr>
            <a:spLocks noGrp="1" noChangeArrowheads="1"/>
          </p:cNvSpPr>
          <p:nvPr>
            <p:ph type="body" idx="1"/>
          </p:nvPr>
        </p:nvSpPr>
        <p:spPr>
          <a:xfrm>
            <a:off x="1703389" y="331788"/>
            <a:ext cx="8740775" cy="2089150"/>
          </a:xfrm>
          <a:noFill/>
          <a:ln/>
        </p:spPr>
        <p:txBody>
          <a:bodyPr/>
          <a:lstStyle/>
          <a:p>
            <a:pPr marL="0" indent="0">
              <a:lnSpc>
                <a:spcPct val="110000"/>
              </a:lnSpc>
              <a:buNone/>
            </a:pPr>
            <a:r>
              <a:rPr lang="zh-CN" altLang="en-US" sz="2800" b="1">
                <a:latin typeface="宋体" panose="02010600030101010101" pitchFamily="2" charset="-122"/>
              </a:rPr>
              <a:t>例如： </a:t>
            </a:r>
            <a:r>
              <a:rPr lang="en-US" altLang="zh-CN" sz="2800" b="1"/>
              <a:t>closedge[j].adjvex=k</a:t>
            </a:r>
            <a:r>
              <a:rPr lang="zh-CN" altLang="en-US" sz="2800" b="1">
                <a:latin typeface="宋体" panose="02010600030101010101" pitchFamily="2" charset="-122"/>
              </a:rPr>
              <a:t>，表明边</a:t>
            </a:r>
            <a:r>
              <a:rPr lang="en-US" altLang="zh-CN" sz="2800" b="1"/>
              <a:t>(v</a:t>
            </a:r>
            <a:r>
              <a:rPr lang="en-US" altLang="zh-CN" sz="2800" b="1" baseline="-14000"/>
              <a:t>j</a:t>
            </a:r>
            <a:r>
              <a:rPr lang="en-US" altLang="zh-CN" sz="2800" b="1"/>
              <a:t>, v</a:t>
            </a:r>
            <a:r>
              <a:rPr lang="en-US" altLang="zh-CN" sz="2800" b="1" baseline="-14000"/>
              <a:t>k</a:t>
            </a:r>
            <a:r>
              <a:rPr lang="en-US" altLang="zh-CN" sz="2800" b="1"/>
              <a:t>)</a:t>
            </a:r>
            <a:r>
              <a:rPr lang="zh-CN" altLang="en-US" sz="2800" b="1"/>
              <a:t>是</a:t>
            </a:r>
            <a:r>
              <a:rPr lang="en-US" altLang="zh-CN" sz="2800" b="1"/>
              <a:t>V-U</a:t>
            </a:r>
            <a:r>
              <a:rPr lang="zh-CN" altLang="en-US" sz="2800" b="1"/>
              <a:t>中顶点</a:t>
            </a:r>
            <a:r>
              <a:rPr lang="en-US" altLang="zh-CN" sz="2800" b="1"/>
              <a:t>v</a:t>
            </a:r>
            <a:r>
              <a:rPr lang="en-US" altLang="zh-CN" sz="2800" b="1" baseline="-14000"/>
              <a:t>j</a:t>
            </a:r>
            <a:r>
              <a:rPr lang="zh-CN" altLang="en-US" sz="2800" b="1"/>
              <a:t>到</a:t>
            </a:r>
            <a:r>
              <a:rPr lang="en-US" altLang="zh-CN" sz="2800" b="1"/>
              <a:t>U</a:t>
            </a:r>
            <a:r>
              <a:rPr lang="zh-CN" altLang="en-US" sz="2800" b="1"/>
              <a:t>中权值最小的边</a:t>
            </a:r>
            <a:r>
              <a:rPr lang="zh-CN" altLang="en-US" sz="2800" b="1">
                <a:latin typeface="宋体" panose="02010600030101010101" pitchFamily="2" charset="-122"/>
              </a:rPr>
              <a:t>，而</a:t>
            </a:r>
            <a:r>
              <a:rPr lang="zh-CN" altLang="en-US" sz="2800" b="1"/>
              <a:t>顶点</a:t>
            </a:r>
            <a:r>
              <a:rPr lang="en-US" altLang="zh-CN" sz="2800" b="1"/>
              <a:t>v</a:t>
            </a:r>
            <a:r>
              <a:rPr lang="en-US" altLang="zh-CN" sz="2800" b="1" baseline="-14000"/>
              <a:t>k</a:t>
            </a:r>
            <a:r>
              <a:rPr lang="zh-CN" altLang="en-US" sz="2800" b="1">
                <a:latin typeface="宋体" panose="02010600030101010101" pitchFamily="2" charset="-122"/>
              </a:rPr>
              <a:t>是该边所依附的</a:t>
            </a:r>
            <a:r>
              <a:rPr lang="en-US" altLang="zh-CN" sz="2800" b="1"/>
              <a:t>U</a:t>
            </a:r>
            <a:r>
              <a:rPr lang="zh-CN" altLang="en-US" sz="2800" b="1">
                <a:latin typeface="宋体" panose="02010600030101010101" pitchFamily="2" charset="-122"/>
              </a:rPr>
              <a:t>中的顶点。 </a:t>
            </a:r>
            <a:r>
              <a:rPr lang="en-US" altLang="zh-CN" sz="2800" b="1"/>
              <a:t>closedge[j].lowcost</a:t>
            </a:r>
            <a:r>
              <a:rPr lang="zh-CN" altLang="en-US" sz="2800" b="1"/>
              <a:t>存放该边的权值</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假设从顶点</a:t>
            </a:r>
            <a:r>
              <a:rPr lang="en-US" altLang="zh-CN" sz="2800" b="1"/>
              <a:t>v</a:t>
            </a:r>
            <a:r>
              <a:rPr lang="en-US" altLang="zh-CN" sz="2800" b="1" baseline="-14000"/>
              <a:t>s</a:t>
            </a:r>
            <a:r>
              <a:rPr lang="zh-CN" altLang="en-US" sz="2800" b="1">
                <a:latin typeface="宋体" panose="02010600030101010101" pitchFamily="2" charset="-122"/>
              </a:rPr>
              <a:t>开始构造最小生成树。</a:t>
            </a:r>
            <a:r>
              <a:rPr lang="zh-CN" altLang="en-US" sz="2800" b="1">
                <a:solidFill>
                  <a:schemeClr val="folHlink"/>
                </a:solidFill>
                <a:latin typeface="宋体" panose="02010600030101010101" pitchFamily="2" charset="-122"/>
              </a:rPr>
              <a:t>初始时令</a:t>
            </a:r>
            <a:r>
              <a:rPr lang="zh-CN" altLang="en-US" sz="2800" b="1">
                <a:latin typeface="宋体" panose="02010600030101010101" pitchFamily="2" charset="-122"/>
              </a:rPr>
              <a:t>：</a:t>
            </a:r>
          </a:p>
        </p:txBody>
      </p:sp>
      <p:grpSp>
        <p:nvGrpSpPr>
          <p:cNvPr id="621571" name="Group 3">
            <a:extLst>
              <a:ext uri="{FF2B5EF4-FFF2-40B4-BE49-F238E27FC236}">
                <a16:creationId xmlns:a16="http://schemas.microsoft.com/office/drawing/2014/main" id="{35D315BC-69F0-094B-BDBB-B68E2081664A}"/>
              </a:ext>
            </a:extLst>
          </p:cNvPr>
          <p:cNvGrpSpPr>
            <a:grpSpLocks/>
          </p:cNvGrpSpPr>
          <p:nvPr/>
        </p:nvGrpSpPr>
        <p:grpSpPr bwMode="auto">
          <a:xfrm>
            <a:off x="1847851" y="2420938"/>
            <a:ext cx="8213725" cy="1066800"/>
            <a:chOff x="336" y="3168"/>
            <a:chExt cx="5174" cy="672"/>
          </a:xfrm>
        </p:grpSpPr>
        <p:sp>
          <p:nvSpPr>
            <p:cNvPr id="621572" name="Rectangle 4">
              <a:extLst>
                <a:ext uri="{FF2B5EF4-FFF2-40B4-BE49-F238E27FC236}">
                  <a16:creationId xmlns:a16="http://schemas.microsoft.com/office/drawing/2014/main" id="{23A75CD8-5D29-4849-BA11-768C7632EF3A}"/>
                </a:ext>
              </a:extLst>
            </p:cNvPr>
            <p:cNvSpPr>
              <a:spLocks noChangeArrowheads="1"/>
            </p:cNvSpPr>
            <p:nvPr/>
          </p:nvSpPr>
          <p:spPr bwMode="auto">
            <a:xfrm>
              <a:off x="432" y="3168"/>
              <a:ext cx="507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Closedge[s].lowcost=0</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宋体" panose="02010600030101010101" pitchFamily="2" charset="-122"/>
                  <a:ea typeface="宋体" panose="02010600030101010101" pitchFamily="2" charset="-122"/>
                </a:rPr>
                <a:t>：表明顶点</a:t>
              </a:r>
              <a:r>
                <a:rPr kumimoji="1" lang="en-US" altLang="zh-CN" sz="2800" b="1">
                  <a:solidFill>
                    <a:srgbClr val="FFFFFF"/>
                  </a:solidFill>
                  <a:latin typeface="Times New Roman" panose="02020603050405020304" pitchFamily="18" charset="0"/>
                  <a:ea typeface="宋体" panose="02010600030101010101" pitchFamily="2" charset="-122"/>
                </a:rPr>
                <a:t>v</a:t>
              </a:r>
              <a:r>
                <a:rPr kumimoji="1" lang="en-US" altLang="zh-CN" sz="2800" b="1" baseline="-14000">
                  <a:solidFill>
                    <a:srgbClr val="FFFFFF"/>
                  </a:solidFill>
                  <a:latin typeface="Times New Roman" panose="02020603050405020304" pitchFamily="18" charset="0"/>
                  <a:ea typeface="宋体" panose="02010600030101010101" pitchFamily="2" charset="-122"/>
                </a:rPr>
                <a:t>s</a:t>
              </a:r>
              <a:r>
                <a:rPr kumimoji="1" lang="zh-CN" altLang="en-US" sz="2800" b="1">
                  <a:solidFill>
                    <a:srgbClr val="FFFFFF"/>
                  </a:solidFill>
                  <a:latin typeface="宋体" panose="02010600030101010101" pitchFamily="2" charset="-122"/>
                  <a:ea typeface="宋体" panose="02010600030101010101" pitchFamily="2" charset="-122"/>
                </a:rPr>
                <a:t>首先加入到</a:t>
              </a:r>
              <a:r>
                <a:rPr kumimoji="1" lang="en-US" altLang="zh-CN" sz="2800" b="1">
                  <a:solidFill>
                    <a:srgbClr val="FFFFFF"/>
                  </a:solidFill>
                  <a:latin typeface="Times New Roman" panose="02020603050405020304" pitchFamily="18" charset="0"/>
                  <a:ea typeface="宋体" panose="02010600030101010101" pitchFamily="2" charset="-122"/>
                </a:rPr>
                <a:t>U</a:t>
              </a:r>
              <a:r>
                <a:rPr kumimoji="1" lang="zh-CN" altLang="en-US" sz="2800" b="1">
                  <a:solidFill>
                    <a:srgbClr val="FFFFFF"/>
                  </a:solidFill>
                  <a:latin typeface="宋体" panose="02010600030101010101" pitchFamily="2" charset="-122"/>
                  <a:ea typeface="宋体" panose="02010600030101010101" pitchFamily="2" charset="-122"/>
                </a:rPr>
                <a:t>中；</a:t>
              </a:r>
            </a:p>
          </p:txBody>
        </p:sp>
        <p:sp>
          <p:nvSpPr>
            <p:cNvPr id="621573" name="Rectangle 5">
              <a:extLst>
                <a:ext uri="{FF2B5EF4-FFF2-40B4-BE49-F238E27FC236}">
                  <a16:creationId xmlns:a16="http://schemas.microsoft.com/office/drawing/2014/main" id="{D620C0E5-3958-4F4E-A671-1892304BF58B}"/>
                </a:ext>
              </a:extLst>
            </p:cNvPr>
            <p:cNvSpPr>
              <a:spLocks noChangeArrowheads="1"/>
            </p:cNvSpPr>
            <p:nvPr/>
          </p:nvSpPr>
          <p:spPr bwMode="auto">
            <a:xfrm>
              <a:off x="432" y="3545"/>
              <a:ext cx="507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Closedge[k].adjvex=s</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宋体" panose="02010600030101010101" pitchFamily="2" charset="-122"/>
                  <a:ea typeface="宋体" panose="02010600030101010101" pitchFamily="2" charset="-122"/>
                </a:rPr>
                <a:t>，</a:t>
              </a:r>
              <a:r>
                <a:rPr kumimoji="1" lang="en-US" altLang="zh-CN" sz="2800" b="1">
                  <a:solidFill>
                    <a:srgbClr val="FFFFFF"/>
                  </a:solidFill>
                  <a:latin typeface="Times New Roman" panose="02020603050405020304" pitchFamily="18" charset="0"/>
                  <a:ea typeface="宋体" panose="02010600030101010101" pitchFamily="2" charset="-122"/>
                </a:rPr>
                <a:t>Closedge[k].lowcost=cost(k, s)</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621574" name="AutoShape 6">
              <a:extLst>
                <a:ext uri="{FF2B5EF4-FFF2-40B4-BE49-F238E27FC236}">
                  <a16:creationId xmlns:a16="http://schemas.microsoft.com/office/drawing/2014/main" id="{3CB9F767-FD24-B742-8CA9-52896C533710}"/>
                </a:ext>
              </a:extLst>
            </p:cNvPr>
            <p:cNvSpPr>
              <a:spLocks/>
            </p:cNvSpPr>
            <p:nvPr/>
          </p:nvSpPr>
          <p:spPr bwMode="auto">
            <a:xfrm>
              <a:off x="336" y="3296"/>
              <a:ext cx="91" cy="431"/>
            </a:xfrm>
            <a:prstGeom prst="leftBrace">
              <a:avLst>
                <a:gd name="adj1" fmla="val 39469"/>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21575" name="Rectangle 7">
            <a:extLst>
              <a:ext uri="{FF2B5EF4-FFF2-40B4-BE49-F238E27FC236}">
                <a16:creationId xmlns:a16="http://schemas.microsoft.com/office/drawing/2014/main" id="{3082D01B-2333-4F43-82C1-FB907C74BD81}"/>
              </a:ext>
            </a:extLst>
          </p:cNvPr>
          <p:cNvSpPr>
            <a:spLocks noChangeArrowheads="1"/>
          </p:cNvSpPr>
          <p:nvPr/>
        </p:nvSpPr>
        <p:spPr bwMode="auto">
          <a:xfrm>
            <a:off x="1774825" y="3573463"/>
            <a:ext cx="8669338"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1130300" indent="-45720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701800" indent="-381000">
              <a:spcBef>
                <a:spcPct val="20000"/>
              </a:spcBef>
              <a:buClr>
                <a:schemeClr val="accent1"/>
              </a:buClr>
              <a:buSzPct val="60000"/>
              <a:buFont typeface="Wingdings"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2235200" indent="-3429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768600" indent="-3429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3225800" indent="-3429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3683000" indent="-3429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4140200" indent="-3429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4597400" indent="-3429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10000"/>
              </a:lnSpc>
              <a:spcAft>
                <a:spcPct val="0"/>
              </a:spcAft>
              <a:buClr>
                <a:srgbClr val="3366FF"/>
              </a:buClr>
              <a:buNone/>
            </a:pPr>
            <a:r>
              <a:rPr lang="zh-CN" altLang="en-US" sz="2800" b="1">
                <a:solidFill>
                  <a:srgbClr val="FFFFFF"/>
                </a:solidFill>
              </a:rPr>
              <a:t>       表示</a:t>
            </a:r>
            <a:r>
              <a:rPr lang="en-US" altLang="zh-CN" sz="2800" b="1">
                <a:solidFill>
                  <a:srgbClr val="FFFFFF"/>
                </a:solidFill>
              </a:rPr>
              <a:t>V-U</a:t>
            </a:r>
            <a:r>
              <a:rPr lang="zh-CN" altLang="en-US" sz="2800" b="1">
                <a:solidFill>
                  <a:srgbClr val="FFFFFF"/>
                </a:solidFill>
              </a:rPr>
              <a:t>中的各顶点到</a:t>
            </a:r>
            <a:r>
              <a:rPr lang="en-US" altLang="zh-CN" sz="2800" b="1">
                <a:solidFill>
                  <a:srgbClr val="FFFFFF"/>
                </a:solidFill>
              </a:rPr>
              <a:t>U</a:t>
            </a:r>
            <a:r>
              <a:rPr lang="zh-CN" altLang="en-US" sz="2800" b="1">
                <a:solidFill>
                  <a:srgbClr val="FFFFFF"/>
                </a:solidFill>
              </a:rPr>
              <a:t>中权值最小的边</a:t>
            </a:r>
            <a:r>
              <a:rPr lang="en-US" altLang="zh-CN" sz="2800" b="1">
                <a:solidFill>
                  <a:srgbClr val="FFFFFF"/>
                </a:solidFill>
              </a:rPr>
              <a:t>(k</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s) </a:t>
            </a:r>
            <a:r>
              <a:rPr lang="zh-CN" altLang="en-US" sz="2800" b="1">
                <a:solidFill>
                  <a:srgbClr val="FFFFFF"/>
                </a:solidFill>
                <a:latin typeface="宋体" panose="02010600030101010101" pitchFamily="2" charset="-122"/>
              </a:rPr>
              <a:t>，</a:t>
            </a:r>
            <a:r>
              <a:rPr lang="en-US" altLang="zh-CN" sz="2800" b="1">
                <a:solidFill>
                  <a:srgbClr val="FFFFFF"/>
                </a:solidFill>
              </a:rPr>
              <a:t>cost(k, s)</a:t>
            </a:r>
            <a:r>
              <a:rPr lang="zh-CN" altLang="en-US" sz="2800" b="1">
                <a:solidFill>
                  <a:srgbClr val="FFFFFF"/>
                </a:solidFill>
              </a:rPr>
              <a:t>表示</a:t>
            </a:r>
            <a:r>
              <a:rPr lang="zh-CN" altLang="en-US" sz="2800" b="1">
                <a:solidFill>
                  <a:srgbClr val="FFFFFF"/>
                </a:solidFill>
                <a:latin typeface="宋体" panose="02010600030101010101" pitchFamily="2" charset="-122"/>
              </a:rPr>
              <a:t>边</a:t>
            </a:r>
            <a:r>
              <a:rPr lang="en-US" altLang="zh-CN" sz="2800" b="1">
                <a:solidFill>
                  <a:srgbClr val="FFFFFF"/>
                </a:solidFill>
              </a:rPr>
              <a:t>(v</a:t>
            </a:r>
            <a:r>
              <a:rPr lang="en-US" altLang="zh-CN" sz="2800" b="1" baseline="-14000">
                <a:solidFill>
                  <a:srgbClr val="FFFFFF"/>
                </a:solidFill>
              </a:rPr>
              <a:t>k</a:t>
            </a:r>
            <a:r>
              <a:rPr lang="en-US" altLang="zh-CN" sz="2800" b="1">
                <a:solidFill>
                  <a:srgbClr val="FFFFFF"/>
                </a:solidFill>
              </a:rPr>
              <a:t>, v</a:t>
            </a:r>
            <a:r>
              <a:rPr lang="en-US" altLang="zh-CN" sz="2800" b="1" baseline="-14000">
                <a:solidFill>
                  <a:srgbClr val="FFFFFF"/>
                </a:solidFill>
              </a:rPr>
              <a:t>s</a:t>
            </a:r>
            <a:r>
              <a:rPr lang="en-US" altLang="zh-CN" sz="2800" b="1">
                <a:solidFill>
                  <a:srgbClr val="FFFFFF"/>
                </a:solidFill>
              </a:rPr>
              <a:t>)</a:t>
            </a:r>
            <a:r>
              <a:rPr lang="en-US" altLang="zh-CN" sz="2800" b="1">
                <a:solidFill>
                  <a:srgbClr val="FFFFFF"/>
                </a:solidFill>
                <a:latin typeface="宋体" panose="02010600030101010101" pitchFamily="2" charset="-122"/>
              </a:rPr>
              <a:t> </a:t>
            </a:r>
            <a:r>
              <a:rPr lang="zh-CN" altLang="en-US" sz="2800" b="1">
                <a:solidFill>
                  <a:srgbClr val="FFFFFF"/>
                </a:solidFill>
              </a:rPr>
              <a:t>权值</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37547127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2594" name="Rectangle 2">
            <a:extLst>
              <a:ext uri="{FF2B5EF4-FFF2-40B4-BE49-F238E27FC236}">
                <a16:creationId xmlns:a16="http://schemas.microsoft.com/office/drawing/2014/main" id="{D5118FD0-BBEB-444B-9C80-BEE953FD3A69}"/>
              </a:ext>
            </a:extLst>
          </p:cNvPr>
          <p:cNvSpPr>
            <a:spLocks noGrp="1" noChangeArrowheads="1"/>
          </p:cNvSpPr>
          <p:nvPr>
            <p:ph type="body" idx="1"/>
          </p:nvPr>
        </p:nvSpPr>
        <p:spPr>
          <a:xfrm>
            <a:off x="1676401" y="152400"/>
            <a:ext cx="8812213" cy="4356100"/>
          </a:xfrm>
          <a:noFill/>
          <a:ln/>
        </p:spPr>
        <p:txBody>
          <a:bodyPr/>
          <a:lstStyle/>
          <a:p>
            <a:pPr marL="0" indent="0">
              <a:lnSpc>
                <a:spcPct val="90000"/>
              </a:lnSpc>
              <a:buNone/>
            </a:pPr>
            <a:r>
              <a:rPr lang="en-US" altLang="zh-CN" sz="4000" b="1">
                <a:solidFill>
                  <a:schemeClr val="folHlink"/>
                </a:solidFill>
                <a:latin typeface="宋体" panose="02010600030101010101" pitchFamily="2" charset="-122"/>
              </a:rPr>
              <a:t>3 </a:t>
            </a:r>
            <a:r>
              <a:rPr lang="zh-CN" altLang="en-US" sz="4000" b="1">
                <a:solidFill>
                  <a:schemeClr val="folHlink"/>
                </a:solidFill>
                <a:latin typeface="楷体_GB2312" pitchFamily="49" charset="-122"/>
                <a:ea typeface="楷体_GB2312" pitchFamily="49" charset="-122"/>
              </a:rPr>
              <a:t>算法步骤</a:t>
            </a:r>
          </a:p>
          <a:p>
            <a:pPr marL="355600" lvl="1" indent="0">
              <a:buNone/>
            </a:pPr>
            <a:r>
              <a:rPr lang="zh-CN" altLang="en-US" b="1">
                <a:solidFill>
                  <a:schemeClr val="folHlink"/>
                </a:solidFill>
                <a:latin typeface="宋体" panose="02010600030101010101" pitchFamily="2" charset="-122"/>
              </a:rPr>
              <a:t>⑴</a:t>
            </a:r>
            <a:r>
              <a:rPr lang="zh-CN" altLang="en-US" b="1"/>
              <a:t>  从</a:t>
            </a:r>
            <a:r>
              <a:rPr lang="en-US" altLang="zh-CN" b="1"/>
              <a:t>closedge</a:t>
            </a:r>
            <a:r>
              <a:rPr lang="zh-CN" altLang="en-US" b="1"/>
              <a:t>中选择一条权值</a:t>
            </a:r>
            <a:r>
              <a:rPr lang="en-US" altLang="zh-CN" b="1"/>
              <a:t>(</a:t>
            </a:r>
            <a:r>
              <a:rPr lang="zh-CN" altLang="en-US" b="1"/>
              <a:t>不为</a:t>
            </a:r>
            <a:r>
              <a:rPr lang="en-US" altLang="zh-CN" b="1"/>
              <a:t>0)</a:t>
            </a:r>
            <a:r>
              <a:rPr lang="zh-CN" altLang="en-US" b="1"/>
              <a:t>最小的边</a:t>
            </a:r>
            <a:r>
              <a:rPr lang="en-US" altLang="zh-CN" b="1"/>
              <a:t>(v</a:t>
            </a:r>
            <a:r>
              <a:rPr lang="en-US" altLang="zh-CN" b="1" baseline="-14000"/>
              <a:t>k</a:t>
            </a:r>
            <a:r>
              <a:rPr lang="en-US" altLang="zh-CN" b="1"/>
              <a:t>, v</a:t>
            </a:r>
            <a:r>
              <a:rPr lang="en-US" altLang="zh-CN" b="1" baseline="-14000"/>
              <a:t>j</a:t>
            </a:r>
            <a:r>
              <a:rPr lang="en-US" altLang="zh-CN" b="1"/>
              <a:t>) </a:t>
            </a:r>
            <a:r>
              <a:rPr lang="zh-CN" altLang="en-US" b="1">
                <a:latin typeface="宋体" panose="02010600030101010101" pitchFamily="2" charset="-122"/>
              </a:rPr>
              <a:t>，然后做：</a:t>
            </a:r>
          </a:p>
          <a:p>
            <a:pPr marL="723900" lvl="2" indent="0">
              <a:spcBef>
                <a:spcPct val="10000"/>
              </a:spcBef>
              <a:buNone/>
            </a:pPr>
            <a:r>
              <a:rPr lang="zh-CN" altLang="en-US" sz="2800" b="1">
                <a:solidFill>
                  <a:schemeClr val="accent1"/>
                </a:solidFill>
                <a:latin typeface="宋体" panose="02010600030101010101" pitchFamily="2" charset="-122"/>
              </a:rPr>
              <a:t>①</a:t>
            </a:r>
            <a:r>
              <a:rPr lang="zh-CN" altLang="en-US" sz="2800" b="1">
                <a:latin typeface="宋体" panose="02010600030101010101" pitchFamily="2" charset="-122"/>
              </a:rPr>
              <a:t> 置</a:t>
            </a:r>
            <a:r>
              <a:rPr lang="en-US" altLang="zh-CN" sz="2800" b="1"/>
              <a:t>closedge[k].lowcost</a:t>
            </a:r>
            <a:r>
              <a:rPr lang="zh-CN" altLang="en-US" sz="2800" b="1"/>
              <a:t>为</a:t>
            </a:r>
            <a:r>
              <a:rPr lang="en-US" altLang="zh-CN" sz="2800" b="1"/>
              <a:t>0 </a:t>
            </a:r>
            <a:r>
              <a:rPr lang="zh-CN" altLang="en-US" sz="2800" b="1">
                <a:latin typeface="宋体" panose="02010600030101010101" pitchFamily="2" charset="-122"/>
              </a:rPr>
              <a:t>，表示</a:t>
            </a:r>
            <a:r>
              <a:rPr lang="en-US" altLang="zh-CN" sz="2800" b="1"/>
              <a:t>v</a:t>
            </a:r>
            <a:r>
              <a:rPr lang="en-US" altLang="zh-CN" sz="2800" b="1" baseline="-14000"/>
              <a:t>k</a:t>
            </a:r>
            <a:r>
              <a:rPr lang="zh-CN" altLang="en-US" sz="2800" b="1">
                <a:latin typeface="宋体" panose="02010600030101010101" pitchFamily="2" charset="-122"/>
              </a:rPr>
              <a:t>已加入到</a:t>
            </a:r>
            <a:r>
              <a:rPr lang="en-US" altLang="zh-CN" sz="2800" b="1"/>
              <a:t>U</a:t>
            </a:r>
            <a:r>
              <a:rPr lang="zh-CN" altLang="en-US" sz="2800" b="1"/>
              <a:t>中</a:t>
            </a:r>
            <a:r>
              <a:rPr lang="zh-CN" altLang="en-US" sz="2800" b="1">
                <a:latin typeface="宋体" panose="02010600030101010101" pitchFamily="2" charset="-122"/>
              </a:rPr>
              <a:t>。</a:t>
            </a:r>
          </a:p>
          <a:p>
            <a:pPr marL="723900" lvl="2" indent="0">
              <a:spcBef>
                <a:spcPct val="10000"/>
              </a:spcBef>
              <a:buNone/>
            </a:pPr>
            <a:r>
              <a:rPr lang="zh-CN" altLang="en-US" sz="2800" b="1">
                <a:solidFill>
                  <a:schemeClr val="accent1"/>
                </a:solidFill>
                <a:latin typeface="宋体" panose="02010600030101010101" pitchFamily="2" charset="-122"/>
              </a:rPr>
              <a:t>②</a:t>
            </a:r>
            <a:r>
              <a:rPr lang="zh-CN" altLang="en-US" sz="2800" b="1">
                <a:solidFill>
                  <a:schemeClr val="folHlink"/>
                </a:solidFill>
                <a:latin typeface="宋体" panose="02010600030101010101" pitchFamily="2" charset="-122"/>
              </a:rPr>
              <a:t> </a:t>
            </a:r>
            <a:r>
              <a:rPr lang="zh-CN" altLang="en-US" sz="2800" b="1">
                <a:latin typeface="宋体" panose="02010600030101010101" pitchFamily="2" charset="-122"/>
              </a:rPr>
              <a:t> 根据新加入</a:t>
            </a:r>
            <a:r>
              <a:rPr lang="en-US" altLang="zh-CN" sz="2800" b="1"/>
              <a:t>v</a:t>
            </a:r>
            <a:r>
              <a:rPr lang="en-US" altLang="zh-CN" sz="2800" b="1" baseline="-14000"/>
              <a:t>k</a:t>
            </a:r>
            <a:r>
              <a:rPr lang="zh-CN" altLang="en-US" sz="2800" b="1">
                <a:latin typeface="宋体" panose="02010600030101010101" pitchFamily="2" charset="-122"/>
              </a:rPr>
              <a:t>的更新</a:t>
            </a:r>
            <a:r>
              <a:rPr lang="en-US" altLang="zh-CN" sz="2800" b="1"/>
              <a:t>closedge</a:t>
            </a:r>
            <a:r>
              <a:rPr lang="zh-CN" altLang="en-US" sz="2800" b="1"/>
              <a:t>中每个元素</a:t>
            </a:r>
            <a:r>
              <a:rPr lang="zh-CN" altLang="en-US" sz="2800" b="1">
                <a:latin typeface="宋体" panose="02010600030101010101" pitchFamily="2" charset="-122"/>
              </a:rPr>
              <a:t>：</a:t>
            </a:r>
          </a:p>
          <a:p>
            <a:pPr marL="1079500" lvl="3" indent="0">
              <a:spcBef>
                <a:spcPct val="10000"/>
              </a:spcBef>
              <a:buNone/>
            </a:pPr>
            <a:r>
              <a:rPr lang="zh-CN" altLang="en-US" sz="2800" b="1">
                <a:latin typeface="宋体" panose="02010600030101010101" pitchFamily="2" charset="-122"/>
              </a:rPr>
              <a:t> </a:t>
            </a:r>
            <a:r>
              <a:rPr lang="zh-CN" altLang="en-US" sz="2800" b="1">
                <a:latin typeface="宋体" panose="02010600030101010101" pitchFamily="2" charset="-122"/>
                <a:sym typeface="Symbol" pitchFamily="2" charset="2"/>
              </a:rPr>
              <a:t></a:t>
            </a:r>
            <a:r>
              <a:rPr lang="en-US" altLang="zh-CN" sz="2800" b="1"/>
              <a:t>v</a:t>
            </a:r>
            <a:r>
              <a:rPr lang="en-US" altLang="zh-CN" sz="2800" b="1" baseline="-14000"/>
              <a:t>i</a:t>
            </a:r>
            <a:r>
              <a:rPr lang="en-US" altLang="zh-CN" sz="2800" b="1">
                <a:ea typeface="Arial Unicode MS" panose="020B0604020202020204" pitchFamily="34" charset="-128"/>
                <a:cs typeface="Arial Unicode MS" panose="020B0604020202020204" pitchFamily="34" charset="-128"/>
              </a:rPr>
              <a:t>∈</a:t>
            </a:r>
            <a:r>
              <a:rPr lang="en-US" altLang="zh-CN" sz="2800" b="1"/>
              <a:t>V-U </a:t>
            </a:r>
            <a:r>
              <a:rPr lang="zh-CN" altLang="en-US" sz="2800" b="1">
                <a:latin typeface="宋体" panose="02010600030101010101" pitchFamily="2" charset="-122"/>
              </a:rPr>
              <a:t>，若</a:t>
            </a:r>
            <a:r>
              <a:rPr lang="en-US" altLang="zh-CN" sz="2800" b="1"/>
              <a:t>cost(i, k)</a:t>
            </a:r>
            <a:r>
              <a:rPr lang="en-US" altLang="zh-CN" sz="2800" b="1">
                <a:ea typeface="Arial Unicode MS" panose="020B0604020202020204" pitchFamily="34" charset="-128"/>
                <a:cs typeface="Arial Unicode MS" panose="020B0604020202020204" pitchFamily="34" charset="-128"/>
              </a:rPr>
              <a:t>≦</a:t>
            </a:r>
            <a:r>
              <a:rPr lang="en-US" altLang="zh-CN" sz="2800" b="1"/>
              <a:t>colsedge[i].lowcost</a:t>
            </a:r>
            <a:r>
              <a:rPr lang="zh-CN" altLang="en-US" sz="2800" b="1">
                <a:latin typeface="宋体" panose="02010600030101010101" pitchFamily="2" charset="-122"/>
              </a:rPr>
              <a:t>，表明在</a:t>
            </a:r>
            <a:r>
              <a:rPr lang="en-US" altLang="zh-CN" sz="2800" b="1"/>
              <a:t>U</a:t>
            </a:r>
            <a:r>
              <a:rPr lang="zh-CN" altLang="en-US" sz="2800" b="1"/>
              <a:t>中新加入顶点</a:t>
            </a:r>
            <a:r>
              <a:rPr lang="en-US" altLang="zh-CN" sz="2800" b="1"/>
              <a:t>v</a:t>
            </a:r>
            <a:r>
              <a:rPr lang="en-US" altLang="zh-CN" sz="2800" b="1" baseline="-14000"/>
              <a:t>k</a:t>
            </a:r>
            <a:r>
              <a:rPr lang="zh-CN" altLang="en-US" sz="2800" b="1"/>
              <a:t>后</a:t>
            </a:r>
            <a:r>
              <a:rPr lang="zh-CN" altLang="en-US" sz="2800" b="1">
                <a:latin typeface="宋体" panose="02010600030101010101" pitchFamily="2" charset="-122"/>
              </a:rPr>
              <a:t>， </a:t>
            </a:r>
            <a:r>
              <a:rPr lang="en-US" altLang="zh-CN" sz="2800" b="1"/>
              <a:t>(v</a:t>
            </a:r>
            <a:r>
              <a:rPr lang="en-US" altLang="zh-CN" sz="2800" b="1" baseline="-14000"/>
              <a:t>i</a:t>
            </a:r>
            <a:r>
              <a:rPr lang="en-US" altLang="zh-CN" sz="2800" b="1"/>
              <a:t>, v</a:t>
            </a:r>
            <a:r>
              <a:rPr lang="en-US" altLang="zh-CN" sz="2800" b="1" baseline="-14000"/>
              <a:t>k</a:t>
            </a:r>
            <a:r>
              <a:rPr lang="en-US" altLang="zh-CN" sz="2800" b="1"/>
              <a:t>)</a:t>
            </a:r>
            <a:r>
              <a:rPr lang="zh-CN" altLang="en-US" sz="2800" b="1"/>
              <a:t>成为</a:t>
            </a:r>
            <a:r>
              <a:rPr lang="en-US" altLang="zh-CN" sz="2800" b="1"/>
              <a:t>v</a:t>
            </a:r>
            <a:r>
              <a:rPr lang="en-US" altLang="zh-CN" sz="2800" b="1" baseline="-14000"/>
              <a:t>i</a:t>
            </a:r>
            <a:r>
              <a:rPr lang="zh-CN" altLang="en-US" sz="2800" b="1"/>
              <a:t>到</a:t>
            </a:r>
            <a:r>
              <a:rPr lang="en-US" altLang="zh-CN" sz="2800" b="1"/>
              <a:t>U</a:t>
            </a:r>
            <a:r>
              <a:rPr lang="zh-CN" altLang="en-US" sz="2800" b="1"/>
              <a:t>中权值最小的边</a:t>
            </a:r>
            <a:r>
              <a:rPr lang="zh-CN" altLang="en-US" sz="2800" b="1">
                <a:latin typeface="宋体" panose="02010600030101010101" pitchFamily="2" charset="-122"/>
              </a:rPr>
              <a:t>，置：</a:t>
            </a:r>
          </a:p>
        </p:txBody>
      </p:sp>
      <p:grpSp>
        <p:nvGrpSpPr>
          <p:cNvPr id="622595" name="Group 3">
            <a:extLst>
              <a:ext uri="{FF2B5EF4-FFF2-40B4-BE49-F238E27FC236}">
                <a16:creationId xmlns:a16="http://schemas.microsoft.com/office/drawing/2014/main" id="{7E53051D-A2E6-144D-A4B2-4A5AB861F771}"/>
              </a:ext>
            </a:extLst>
          </p:cNvPr>
          <p:cNvGrpSpPr>
            <a:grpSpLocks/>
          </p:cNvGrpSpPr>
          <p:nvPr/>
        </p:nvGrpSpPr>
        <p:grpSpPr bwMode="auto">
          <a:xfrm>
            <a:off x="2514600" y="4378325"/>
            <a:ext cx="4724400" cy="1066800"/>
            <a:chOff x="336" y="3168"/>
            <a:chExt cx="5174" cy="672"/>
          </a:xfrm>
        </p:grpSpPr>
        <p:sp>
          <p:nvSpPr>
            <p:cNvPr id="622596" name="Rectangle 4">
              <a:extLst>
                <a:ext uri="{FF2B5EF4-FFF2-40B4-BE49-F238E27FC236}">
                  <a16:creationId xmlns:a16="http://schemas.microsoft.com/office/drawing/2014/main" id="{A1C2C896-FAB8-DB44-88EB-5F9D861FF395}"/>
                </a:ext>
              </a:extLst>
            </p:cNvPr>
            <p:cNvSpPr>
              <a:spLocks noChangeArrowheads="1"/>
            </p:cNvSpPr>
            <p:nvPr/>
          </p:nvSpPr>
          <p:spPr bwMode="auto">
            <a:xfrm>
              <a:off x="432" y="3168"/>
              <a:ext cx="507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Closedge[i].lowcost=cost(i, k)</a:t>
              </a:r>
              <a:endParaRPr kumimoji="1" lang="en-US" altLang="zh-CN" sz="2800" b="1">
                <a:solidFill>
                  <a:srgbClr val="FFFFFF"/>
                </a:solidFill>
                <a:latin typeface="宋体" panose="02010600030101010101" pitchFamily="2" charset="-122"/>
                <a:ea typeface="宋体" panose="02010600030101010101" pitchFamily="2" charset="-122"/>
              </a:endParaRPr>
            </a:p>
          </p:txBody>
        </p:sp>
        <p:sp>
          <p:nvSpPr>
            <p:cNvPr id="622597" name="Rectangle 5">
              <a:extLst>
                <a:ext uri="{FF2B5EF4-FFF2-40B4-BE49-F238E27FC236}">
                  <a16:creationId xmlns:a16="http://schemas.microsoft.com/office/drawing/2014/main" id="{7EE5CDAE-39BD-0144-9360-84E19A4E8194}"/>
                </a:ext>
              </a:extLst>
            </p:cNvPr>
            <p:cNvSpPr>
              <a:spLocks noChangeArrowheads="1"/>
            </p:cNvSpPr>
            <p:nvPr/>
          </p:nvSpPr>
          <p:spPr bwMode="auto">
            <a:xfrm>
              <a:off x="432" y="3545"/>
              <a:ext cx="507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Closedge[i].adjvex=k</a:t>
              </a:r>
              <a:r>
                <a:rPr kumimoji="1" lang="en-US" altLang="zh-CN" sz="2400" b="1">
                  <a:solidFill>
                    <a:srgbClr val="FFFFFF"/>
                  </a:solidFill>
                  <a:latin typeface="Times New Roman" panose="02020603050405020304" pitchFamily="18" charset="0"/>
                  <a:ea typeface="宋体" panose="02010600030101010101" pitchFamily="2" charset="-122"/>
                </a:rPr>
                <a:t> </a:t>
              </a:r>
            </a:p>
          </p:txBody>
        </p:sp>
        <p:sp>
          <p:nvSpPr>
            <p:cNvPr id="622598" name="AutoShape 6">
              <a:extLst>
                <a:ext uri="{FF2B5EF4-FFF2-40B4-BE49-F238E27FC236}">
                  <a16:creationId xmlns:a16="http://schemas.microsoft.com/office/drawing/2014/main" id="{A7EED8A8-8DC4-0F47-991C-2D19DB9723C3}"/>
                </a:ext>
              </a:extLst>
            </p:cNvPr>
            <p:cNvSpPr>
              <a:spLocks/>
            </p:cNvSpPr>
            <p:nvPr/>
          </p:nvSpPr>
          <p:spPr bwMode="auto">
            <a:xfrm>
              <a:off x="336" y="3296"/>
              <a:ext cx="91" cy="431"/>
            </a:xfrm>
            <a:prstGeom prst="leftBrace">
              <a:avLst>
                <a:gd name="adj1" fmla="val 39469"/>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622599" name="Rectangle 7">
            <a:extLst>
              <a:ext uri="{FF2B5EF4-FFF2-40B4-BE49-F238E27FC236}">
                <a16:creationId xmlns:a16="http://schemas.microsoft.com/office/drawing/2014/main" id="{0404D98E-7D25-004D-93C1-F056CC7A3821}"/>
              </a:ext>
            </a:extLst>
          </p:cNvPr>
          <p:cNvSpPr>
            <a:spLocks noChangeArrowheads="1"/>
          </p:cNvSpPr>
          <p:nvPr/>
        </p:nvSpPr>
        <p:spPr bwMode="auto">
          <a:xfrm>
            <a:off x="1676401" y="5516564"/>
            <a:ext cx="88122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1728788" indent="-381000" eaLnBrk="0" hangingPunct="0">
              <a:defRPr kumimoji="1" sz="2400">
                <a:solidFill>
                  <a:schemeClr val="tx1"/>
                </a:solidFill>
                <a:latin typeface="Times New Roman" panose="02020603050405020304" pitchFamily="18" charset="0"/>
                <a:ea typeface="宋体" panose="02010600030101010101" pitchFamily="2" charset="-122"/>
              </a:defRPr>
            </a:lvl3pPr>
            <a:lvl4pPr marL="2251075" indent="-342900" eaLnBrk="0" hangingPunct="0">
              <a:defRPr kumimoji="1" sz="2400">
                <a:solidFill>
                  <a:schemeClr val="tx1"/>
                </a:solidFill>
                <a:latin typeface="Times New Roman" panose="02020603050405020304" pitchFamily="18" charset="0"/>
                <a:ea typeface="宋体" panose="02010600030101010101" pitchFamily="2" charset="-122"/>
              </a:defRPr>
            </a:lvl4pPr>
            <a:lvl5pPr marL="2773363" indent="-342900" eaLnBrk="0" hangingPunct="0">
              <a:defRPr kumimoji="1" sz="2400">
                <a:solidFill>
                  <a:schemeClr val="tx1"/>
                </a:solidFill>
                <a:latin typeface="Times New Roman" panose="02020603050405020304" pitchFamily="18" charset="0"/>
                <a:ea typeface="宋体" panose="02010600030101010101" pitchFamily="2" charset="-122"/>
              </a:defRPr>
            </a:lvl5pPr>
            <a:lvl6pPr marL="3230563"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687763"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144963"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602163" indent="-342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3366FF"/>
              </a:buClr>
              <a:buSzPct val="80000"/>
            </a:pPr>
            <a:r>
              <a:rPr lang="zh-CN" altLang="en-US" sz="3200" b="1">
                <a:solidFill>
                  <a:srgbClr val="FFFF00"/>
                </a:solidFill>
              </a:rPr>
              <a:t>⑵</a:t>
            </a:r>
            <a:r>
              <a:rPr lang="zh-CN" altLang="en-US" sz="3200" b="1">
                <a:solidFill>
                  <a:srgbClr val="FF0033"/>
                </a:solidFill>
              </a:rPr>
              <a:t>  </a:t>
            </a:r>
            <a:r>
              <a:rPr lang="zh-CN" altLang="en-US" sz="2800" b="1">
                <a:solidFill>
                  <a:srgbClr val="FFFFFF"/>
                </a:solidFill>
              </a:rPr>
              <a:t>重复</a:t>
            </a:r>
            <a:r>
              <a:rPr lang="zh-CN" altLang="en-US" sz="2800" b="1">
                <a:solidFill>
                  <a:srgbClr val="FFFF00"/>
                </a:solidFill>
              </a:rPr>
              <a:t>⑴</a:t>
            </a:r>
            <a:r>
              <a:rPr lang="en-US" altLang="zh-CN" sz="2800" b="1">
                <a:solidFill>
                  <a:srgbClr val="FFFFFF"/>
                </a:solidFill>
              </a:rPr>
              <a:t>n-1</a:t>
            </a:r>
            <a:r>
              <a:rPr lang="zh-CN" altLang="en-US" sz="2800" b="1">
                <a:solidFill>
                  <a:srgbClr val="FFFFFF"/>
                </a:solidFill>
              </a:rPr>
              <a:t>次就得到</a:t>
            </a:r>
            <a:r>
              <a:rPr lang="zh-CN" altLang="en-US" sz="2800" b="1">
                <a:solidFill>
                  <a:srgbClr val="FFFFFF"/>
                </a:solidFill>
                <a:latin typeface="宋体" panose="02010600030101010101" pitchFamily="2" charset="-122"/>
              </a:rPr>
              <a:t>最小生成树。</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如表</a:t>
            </a:r>
            <a:r>
              <a:rPr lang="en-US" altLang="zh-CN" sz="2800" b="1">
                <a:solidFill>
                  <a:srgbClr val="FFFFFF"/>
                </a:solidFill>
              </a:rPr>
              <a:t>7-1</a:t>
            </a:r>
            <a:r>
              <a:rPr lang="zh-CN" altLang="en-US" sz="2800" b="1">
                <a:solidFill>
                  <a:srgbClr val="FFFFFF"/>
                </a:solidFill>
                <a:latin typeface="宋体" panose="02010600030101010101" pitchFamily="2" charset="-122"/>
              </a:rPr>
              <a:t>所提示。</a:t>
            </a:r>
          </a:p>
        </p:txBody>
      </p:sp>
    </p:spTree>
    <p:extLst>
      <p:ext uri="{BB962C8B-B14F-4D97-AF65-F5344CB8AC3E}">
        <p14:creationId xmlns:p14="http://schemas.microsoft.com/office/powerpoint/2010/main" val="21700758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3618" name="Rectangle 2">
            <a:extLst>
              <a:ext uri="{FF2B5EF4-FFF2-40B4-BE49-F238E27FC236}">
                <a16:creationId xmlns:a16="http://schemas.microsoft.com/office/drawing/2014/main" id="{B1D9B7F6-1567-F44E-897B-82F5868FE059}"/>
              </a:ext>
            </a:extLst>
          </p:cNvPr>
          <p:cNvSpPr>
            <a:spLocks noChangeArrowheads="1"/>
          </p:cNvSpPr>
          <p:nvPr/>
        </p:nvSpPr>
        <p:spPr bwMode="auto">
          <a:xfrm>
            <a:off x="1752601" y="200025"/>
            <a:ext cx="8736013"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605088"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41675"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88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60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32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704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zh-CN" altLang="en-US" sz="2800">
                <a:solidFill>
                  <a:srgbClr val="FFFFFF"/>
                </a:solidFill>
              </a:rPr>
              <a:t>        </a:t>
            </a:r>
            <a:r>
              <a:rPr lang="zh-CN" altLang="en-US" sz="2800" b="1">
                <a:solidFill>
                  <a:srgbClr val="FFFFFF"/>
                </a:solidFill>
              </a:rPr>
              <a:t>在</a:t>
            </a:r>
            <a:r>
              <a:rPr lang="en-US" altLang="zh-CN" sz="2800" b="1">
                <a:solidFill>
                  <a:srgbClr val="FFFFFF"/>
                </a:solidFill>
              </a:rPr>
              <a:t>Prime</a:t>
            </a:r>
            <a:r>
              <a:rPr lang="zh-CN" altLang="en-US" sz="2800" b="1">
                <a:solidFill>
                  <a:srgbClr val="FFFFFF"/>
                </a:solidFill>
              </a:rPr>
              <a:t>算法中，图采用邻接矩阵存储，所构造的最小生成树用一维数组存储其</a:t>
            </a:r>
            <a:r>
              <a:rPr lang="en-US" altLang="zh-CN" sz="2800" b="1">
                <a:solidFill>
                  <a:srgbClr val="FFFFFF"/>
                </a:solidFill>
              </a:rPr>
              <a:t>n-1</a:t>
            </a:r>
            <a:r>
              <a:rPr lang="zh-CN" altLang="en-US" sz="2800" b="1">
                <a:solidFill>
                  <a:srgbClr val="FFFFFF"/>
                </a:solidFill>
              </a:rPr>
              <a:t>条边，每条边的存储结构描述：</a:t>
            </a:r>
          </a:p>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typedef struct MSTEdge</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int  vex1, vex2 ;    </a:t>
            </a:r>
            <a:r>
              <a:rPr lang="en-US" altLang="zh-CN" b="1">
                <a:solidFill>
                  <a:srgbClr val="FFFFFF"/>
                </a:solidFill>
              </a:rPr>
              <a:t>/*  </a:t>
            </a:r>
            <a:r>
              <a:rPr lang="zh-CN" altLang="en-US" b="1">
                <a:solidFill>
                  <a:srgbClr val="FFFFFF"/>
                </a:solidFill>
              </a:rPr>
              <a:t>边所依附的图中两个顶点 *</a:t>
            </a:r>
            <a:r>
              <a:rPr lang="en-US" altLang="zh-CN" b="1">
                <a:solidFill>
                  <a:srgbClr val="FFFFFF"/>
                </a:solidFill>
              </a:rPr>
              <a:t>/</a:t>
            </a:r>
            <a:endParaRPr lang="en-US" altLang="zh-CN" sz="2800" b="1">
              <a:solidFill>
                <a:srgbClr val="FFFFFF"/>
              </a:solidFill>
            </a:endParaRP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WeightType  weight ;     </a:t>
            </a:r>
            <a:r>
              <a:rPr lang="en-US" altLang="zh-CN" b="1">
                <a:solidFill>
                  <a:srgbClr val="FFFFFF"/>
                </a:solidFill>
              </a:rPr>
              <a:t>/*  </a:t>
            </a:r>
            <a:r>
              <a:rPr lang="zh-CN" altLang="en-US" b="1">
                <a:solidFill>
                  <a:srgbClr val="FFFFFF"/>
                </a:solidFill>
              </a:rPr>
              <a:t>边的权值  *</a:t>
            </a:r>
            <a:r>
              <a:rPr lang="en-US" altLang="zh-CN" b="1">
                <a:solidFill>
                  <a:srgbClr val="FFFFFF"/>
                </a:solidFill>
              </a:rPr>
              <a:t>/</a:t>
            </a:r>
            <a:endParaRPr lang="en-US" altLang="zh-CN" sz="2800" b="1">
              <a:solidFill>
                <a:srgbClr val="FFFFFF"/>
              </a:solidFill>
            </a:endParaRP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}MSTEdge ;</a:t>
            </a:r>
          </a:p>
          <a:p>
            <a:pPr eaLnBrk="1" fontAlgn="base" hangingPunct="1">
              <a:lnSpc>
                <a:spcPct val="110000"/>
              </a:lnSpc>
              <a:spcBef>
                <a:spcPct val="10000"/>
              </a:spcBef>
              <a:spcAft>
                <a:spcPct val="20000"/>
              </a:spcAft>
              <a:buClr>
                <a:srgbClr val="3366FF"/>
              </a:buClr>
              <a:buSzPct val="80000"/>
            </a:pPr>
            <a:r>
              <a:rPr lang="zh-CN" altLang="en-US" sz="3200" b="1">
                <a:solidFill>
                  <a:srgbClr val="FFFF00"/>
                </a:solidFill>
                <a:latin typeface="宋体" panose="02010600030101010101" pitchFamily="2" charset="-122"/>
              </a:rPr>
              <a:t>算法实现</a:t>
            </a:r>
            <a:endParaRPr lang="zh-CN" altLang="en-US" sz="3200" b="1">
              <a:solidFill>
                <a:srgbClr val="FFFF00"/>
              </a:solidFill>
            </a:endParaRPr>
          </a:p>
          <a:p>
            <a:pPr eaLnBrk="1" fontAlgn="base" hangingPunct="1">
              <a:lnSpc>
                <a:spcPct val="110000"/>
              </a:lnSpc>
              <a:spcBef>
                <a:spcPct val="10000"/>
              </a:spcBef>
              <a:spcAft>
                <a:spcPct val="0"/>
              </a:spcAft>
              <a:buClr>
                <a:srgbClr val="3366FF"/>
              </a:buClr>
              <a:buSzPct val="80000"/>
            </a:pPr>
            <a:r>
              <a:rPr lang="en-US" altLang="zh-CN" sz="2800" b="1">
                <a:solidFill>
                  <a:srgbClr val="FFFFFF"/>
                </a:solidFill>
              </a:rPr>
              <a:t>#define INFINITY  MAX_VAL     </a:t>
            </a:r>
            <a:r>
              <a:rPr lang="en-US" altLang="zh-CN" b="1">
                <a:solidFill>
                  <a:srgbClr val="FFFFFF"/>
                </a:solidFill>
              </a:rPr>
              <a:t>/* </a:t>
            </a:r>
            <a:r>
              <a:rPr lang="zh-CN" altLang="en-US" b="1">
                <a:solidFill>
                  <a:srgbClr val="FFFFFF"/>
                </a:solidFill>
              </a:rPr>
              <a:t>最大值 *</a:t>
            </a:r>
            <a:r>
              <a:rPr lang="en-US" altLang="zh-CN" b="1">
                <a:solidFill>
                  <a:srgbClr val="FFFFFF"/>
                </a:solidFill>
              </a:rPr>
              <a:t>/</a:t>
            </a:r>
            <a:r>
              <a:rPr lang="en-US" altLang="zh-CN" sz="3200" b="1">
                <a:solidFill>
                  <a:srgbClr val="FFFFFF"/>
                </a:solidFill>
              </a:rPr>
              <a:t> </a:t>
            </a:r>
          </a:p>
          <a:p>
            <a:pPr eaLnBrk="1" fontAlgn="base" hangingPunct="1">
              <a:lnSpc>
                <a:spcPct val="110000"/>
              </a:lnSpc>
              <a:spcBef>
                <a:spcPct val="10000"/>
              </a:spcBef>
              <a:spcAft>
                <a:spcPct val="20000"/>
              </a:spcAft>
              <a:buClr>
                <a:srgbClr val="3366FF"/>
              </a:buClr>
              <a:buSzPct val="80000"/>
            </a:pPr>
            <a:r>
              <a:rPr lang="en-US" altLang="zh-CN" sz="2800" b="1">
                <a:solidFill>
                  <a:srgbClr val="FFFFFF"/>
                </a:solidFill>
              </a:rPr>
              <a:t>MSTEdge *Prim_MST(AdjGraph *G , int u)</a:t>
            </a:r>
          </a:p>
          <a:p>
            <a:pPr eaLnBrk="1" fontAlgn="base" hangingPunct="1">
              <a:lnSpc>
                <a:spcPct val="110000"/>
              </a:lnSpc>
              <a:spcBef>
                <a:spcPct val="10000"/>
              </a:spcBef>
              <a:spcAft>
                <a:spcPct val="0"/>
              </a:spcAft>
              <a:buClr>
                <a:srgbClr val="3366FF"/>
              </a:buClr>
              <a:buSzPct val="80000"/>
            </a:pPr>
            <a:r>
              <a:rPr lang="en-US" altLang="zh-CN" b="1">
                <a:solidFill>
                  <a:srgbClr val="FFFFFF"/>
                </a:solidFill>
              </a:rPr>
              <a:t>      /*   </a:t>
            </a:r>
            <a:r>
              <a:rPr lang="zh-CN" altLang="en-US" b="1">
                <a:solidFill>
                  <a:srgbClr val="FFFFFF"/>
                </a:solidFill>
              </a:rPr>
              <a:t>从第</a:t>
            </a:r>
            <a:r>
              <a:rPr lang="en-US" altLang="zh-CN" b="1">
                <a:solidFill>
                  <a:srgbClr val="FFFFFF"/>
                </a:solidFill>
              </a:rPr>
              <a:t>u</a:t>
            </a:r>
            <a:r>
              <a:rPr lang="zh-CN" altLang="en-US" b="1">
                <a:solidFill>
                  <a:srgbClr val="FFFFFF"/>
                </a:solidFill>
              </a:rPr>
              <a:t>个顶点开始构造图</a:t>
            </a:r>
            <a:r>
              <a:rPr lang="en-US" altLang="zh-CN" b="1">
                <a:solidFill>
                  <a:srgbClr val="FFFFFF"/>
                </a:solidFill>
              </a:rPr>
              <a:t>G</a:t>
            </a:r>
            <a:r>
              <a:rPr lang="zh-CN" altLang="en-US" b="1">
                <a:solidFill>
                  <a:srgbClr val="FFFFFF"/>
                </a:solidFill>
              </a:rPr>
              <a:t>的最小生成树   *</a:t>
            </a:r>
            <a:r>
              <a:rPr lang="en-US" altLang="zh-CN" b="1">
                <a:solidFill>
                  <a:srgbClr val="FFFFFF"/>
                </a:solidFill>
              </a:rPr>
              <a:t>/</a:t>
            </a:r>
          </a:p>
          <a:p>
            <a:pPr lvl="1" eaLnBrk="1" fontAlgn="base" hangingPunct="1">
              <a:lnSpc>
                <a:spcPct val="110000"/>
              </a:lnSpc>
              <a:spcBef>
                <a:spcPct val="10000"/>
              </a:spcBef>
              <a:spcAft>
                <a:spcPct val="0"/>
              </a:spcAft>
              <a:buClr>
                <a:srgbClr val="3366FF"/>
              </a:buClr>
              <a:buSzPct val="80000"/>
            </a:pPr>
            <a:r>
              <a:rPr lang="en-US" altLang="zh-CN" sz="2800" b="1">
                <a:solidFill>
                  <a:srgbClr val="FFFFFF"/>
                </a:solidFill>
              </a:rPr>
              <a:t>{  MSTEdge TE[] ;  </a:t>
            </a:r>
            <a:r>
              <a:rPr lang="en-US" altLang="zh-CN" b="1">
                <a:solidFill>
                  <a:srgbClr val="FFFFFF"/>
                </a:solidFill>
              </a:rPr>
              <a:t>//  </a:t>
            </a:r>
            <a:r>
              <a:rPr lang="zh-CN" altLang="en-US" b="1">
                <a:solidFill>
                  <a:srgbClr val="FFFFFF"/>
                </a:solidFill>
              </a:rPr>
              <a:t>存放最小生成树</a:t>
            </a:r>
            <a:r>
              <a:rPr lang="en-US" altLang="zh-CN" b="1">
                <a:solidFill>
                  <a:srgbClr val="FFFFFF"/>
                </a:solidFill>
              </a:rPr>
              <a:t>n-1</a:t>
            </a:r>
            <a:r>
              <a:rPr lang="zh-CN" altLang="en-US" b="1">
                <a:solidFill>
                  <a:srgbClr val="FFFFFF"/>
                </a:solidFill>
              </a:rPr>
              <a:t>条边的数组指针</a:t>
            </a:r>
            <a:endParaRPr lang="zh-CN" altLang="en-US" sz="2800" b="1">
              <a:solidFill>
                <a:srgbClr val="FFFFFF"/>
              </a:solidFill>
            </a:endParaRPr>
          </a:p>
        </p:txBody>
      </p:sp>
    </p:spTree>
    <p:extLst>
      <p:ext uri="{BB962C8B-B14F-4D97-AF65-F5344CB8AC3E}">
        <p14:creationId xmlns:p14="http://schemas.microsoft.com/office/powerpoint/2010/main" val="9395275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42" name="Rectangle 2">
            <a:extLst>
              <a:ext uri="{FF2B5EF4-FFF2-40B4-BE49-F238E27FC236}">
                <a16:creationId xmlns:a16="http://schemas.microsoft.com/office/drawing/2014/main" id="{E2894D9E-D1AA-434A-AA51-77A32C5EBE5E}"/>
              </a:ext>
            </a:extLst>
          </p:cNvPr>
          <p:cNvSpPr>
            <a:spLocks noChangeArrowheads="1"/>
          </p:cNvSpPr>
          <p:nvPr/>
        </p:nvSpPr>
        <p:spPr bwMode="auto">
          <a:xfrm>
            <a:off x="1752601" y="200025"/>
            <a:ext cx="8736013" cy="654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int j , k , v , min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(j=0; j&lt;G-&gt;vexnum; j++)</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closedge[j].adjvex=u  ;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closedge[j].lowcost=G-&gt;adj[j][u]  ;</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r>
              <a:rPr lang="en-US" altLang="zh-CN" b="1">
                <a:solidFill>
                  <a:srgbClr val="FFFFFF"/>
                </a:solidFill>
              </a:rPr>
              <a:t>    /*   </a:t>
            </a:r>
            <a:r>
              <a:rPr lang="zh-CN" altLang="en-US" b="1">
                <a:solidFill>
                  <a:srgbClr val="FFFFFF"/>
                </a:solidFill>
              </a:rPr>
              <a:t>初始化数组</a:t>
            </a:r>
            <a:r>
              <a:rPr lang="en-US" altLang="zh-CN" b="1">
                <a:solidFill>
                  <a:srgbClr val="FFFFFF"/>
                </a:solidFill>
              </a:rPr>
              <a:t>closedge[n]  */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closedge[u].lowcost=0 ;</a:t>
            </a:r>
            <a:r>
              <a:rPr lang="en-US" altLang="zh-CN" b="1">
                <a:solidFill>
                  <a:srgbClr val="FFFFFF"/>
                </a:solidFill>
              </a:rPr>
              <a:t>      /*   </a:t>
            </a:r>
            <a:r>
              <a:rPr lang="zh-CN" altLang="en-US" b="1">
                <a:solidFill>
                  <a:srgbClr val="FFFFFF"/>
                </a:solidFill>
              </a:rPr>
              <a:t>初始时置</a:t>
            </a:r>
            <a:r>
              <a:rPr lang="en-US" altLang="zh-CN" b="1">
                <a:solidFill>
                  <a:srgbClr val="FFFFFF"/>
                </a:solidFill>
              </a:rPr>
              <a:t>U={u}  */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TE=(MSTEdge *)malloc((G-&gt;vexnum-1)*sizeof(MSTEdge)) ;</a:t>
            </a:r>
          </a:p>
          <a:p>
            <a:pPr lvl="2" eaLnBrk="1" fontAlgn="base" hangingPunct="1">
              <a:lnSpc>
                <a:spcPct val="110000"/>
              </a:lnSpc>
              <a:spcBef>
                <a:spcPct val="10000"/>
              </a:spcBef>
              <a:spcAft>
                <a:spcPct val="0"/>
              </a:spcAft>
              <a:buClr>
                <a:srgbClr val="3366FF"/>
              </a:buClr>
              <a:buSzPct val="80000"/>
            </a:pPr>
            <a:r>
              <a:rPr lang="en-US" altLang="zh-CN" sz="2800" b="1">
                <a:solidFill>
                  <a:srgbClr val="FFFFFF"/>
                </a:solidFill>
              </a:rPr>
              <a:t>for (j=0; j&lt;G-&gt;vexnum-1; j++)</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 min= INFINITY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for (v=0; v&lt;G-&gt;vexnum; v++)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if  (closedge[v].lowcost!=0&amp;&amp; closedge[v].Lowcost&lt;min)</a:t>
            </a:r>
          </a:p>
        </p:txBody>
      </p:sp>
    </p:spTree>
    <p:extLst>
      <p:ext uri="{BB962C8B-B14F-4D97-AF65-F5344CB8AC3E}">
        <p14:creationId xmlns:p14="http://schemas.microsoft.com/office/powerpoint/2010/main" val="22276795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F0C2B7D6-6119-B248-B682-4BD3BF583E37}"/>
              </a:ext>
            </a:extLst>
          </p:cNvPr>
          <p:cNvSpPr>
            <a:spLocks noChangeArrowheads="1"/>
          </p:cNvSpPr>
          <p:nvPr/>
        </p:nvSpPr>
        <p:spPr bwMode="auto">
          <a:xfrm>
            <a:off x="1752601" y="200025"/>
            <a:ext cx="8736013" cy="654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4" eaLnBrk="1" fontAlgn="base" hangingPunct="1">
              <a:lnSpc>
                <a:spcPct val="110000"/>
              </a:lnSpc>
              <a:spcBef>
                <a:spcPct val="10000"/>
              </a:spcBef>
              <a:spcAft>
                <a:spcPct val="0"/>
              </a:spcAft>
              <a:buClr>
                <a:srgbClr val="3366FF"/>
              </a:buClr>
              <a:buSzPct val="80000"/>
            </a:pPr>
            <a:r>
              <a:rPr lang="zh-CN" altLang="en-US" sz="2800" b="1">
                <a:solidFill>
                  <a:srgbClr val="FFFFFF"/>
                </a:solidFill>
              </a:rPr>
              <a:t>       </a:t>
            </a:r>
            <a:r>
              <a:rPr lang="en-US" altLang="zh-CN" sz="2800" b="1">
                <a:solidFill>
                  <a:srgbClr val="FFFFFF"/>
                </a:solidFill>
              </a:rPr>
              <a:t>{  min=closedge[v].lowcost ; k=v ;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TE[j].vex1=closedge[k].adjvex ;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TE[j].vex2=k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TE[j].weight=closedge[k].lowcost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closedge[k].lowcost=0 ;</a:t>
            </a:r>
            <a:r>
              <a:rPr lang="en-US" altLang="zh-CN" b="1">
                <a:solidFill>
                  <a:srgbClr val="FFFFFF"/>
                </a:solidFill>
              </a:rPr>
              <a:t>      /*   </a:t>
            </a:r>
            <a:r>
              <a:rPr lang="zh-CN" altLang="en-US" b="1">
                <a:solidFill>
                  <a:srgbClr val="FFFFFF"/>
                </a:solidFill>
              </a:rPr>
              <a:t>将顶点</a:t>
            </a:r>
            <a:r>
              <a:rPr lang="en-US" altLang="zh-CN" b="1">
                <a:solidFill>
                  <a:srgbClr val="FFFFFF"/>
                </a:solidFill>
              </a:rPr>
              <a:t>k</a:t>
            </a:r>
            <a:r>
              <a:rPr lang="zh-CN" altLang="en-US" b="1">
                <a:solidFill>
                  <a:srgbClr val="FFFFFF"/>
                </a:solidFill>
              </a:rPr>
              <a:t>并入</a:t>
            </a:r>
            <a:r>
              <a:rPr lang="en-US" altLang="zh-CN" b="1">
                <a:solidFill>
                  <a:srgbClr val="FFFFFF"/>
                </a:solidFill>
              </a:rPr>
              <a:t>U</a:t>
            </a:r>
            <a:r>
              <a:rPr lang="zh-CN" altLang="en-US" b="1">
                <a:solidFill>
                  <a:srgbClr val="FFFFFF"/>
                </a:solidFill>
              </a:rPr>
              <a:t>中  *</a:t>
            </a:r>
            <a:r>
              <a:rPr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for (v=0; v&lt;G-&gt;vexnum; v++)</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if (G-&gt;adj[v][k]&lt;closedge[v]. lowcost)</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  closedge[v].lowcost= G-&gt;adj[v][k]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closedge[v].adjvex=k ; </a:t>
            </a:r>
          </a:p>
          <a:p>
            <a:pPr lvl="4" eaLnBrk="1" fontAlgn="base" hangingPunct="1">
              <a:lnSpc>
                <a:spcPct val="110000"/>
              </a:lnSpc>
              <a:spcBef>
                <a:spcPct val="10000"/>
              </a:spcBef>
              <a:spcAft>
                <a:spcPct val="0"/>
              </a:spcAft>
              <a:buClr>
                <a:srgbClr val="3366FF"/>
              </a:buClr>
              <a:buSzPct val="80000"/>
            </a:pPr>
            <a:r>
              <a:rPr lang="en-US" altLang="zh-CN" sz="2800" b="1">
                <a:solidFill>
                  <a:srgbClr val="FFFFFF"/>
                </a:solidFill>
              </a:rPr>
              <a:t>       }</a:t>
            </a:r>
            <a:r>
              <a:rPr lang="en-US" altLang="zh-CN" b="1">
                <a:solidFill>
                  <a:srgbClr val="FFFFFF"/>
                </a:solidFill>
              </a:rPr>
              <a:t>  /*   </a:t>
            </a:r>
            <a:r>
              <a:rPr lang="zh-CN" altLang="en-US" b="1">
                <a:solidFill>
                  <a:srgbClr val="FFFFFF"/>
                </a:solidFill>
              </a:rPr>
              <a:t>修改数组</a:t>
            </a:r>
            <a:r>
              <a:rPr lang="en-US" altLang="zh-CN" b="1">
                <a:solidFill>
                  <a:srgbClr val="FFFFFF"/>
                </a:solidFill>
              </a:rPr>
              <a:t>closedge[n]</a:t>
            </a:r>
            <a:r>
              <a:rPr lang="zh-CN" altLang="en-US" b="1">
                <a:solidFill>
                  <a:srgbClr val="FFFFFF"/>
                </a:solidFill>
              </a:rPr>
              <a:t>的各个元素的值   *</a:t>
            </a:r>
            <a:r>
              <a:rPr lang="en-US" altLang="zh-CN" b="1">
                <a:solidFill>
                  <a:srgbClr val="FFFFFF"/>
                </a:solidFill>
              </a:rPr>
              <a:t>/</a:t>
            </a:r>
          </a:p>
          <a:p>
            <a:pPr lvl="3" eaLnBrk="1" fontAlgn="base" hangingPunct="1">
              <a:lnSpc>
                <a:spcPct val="110000"/>
              </a:lnSpc>
              <a:spcBef>
                <a:spcPct val="10000"/>
              </a:spcBef>
              <a:spcAft>
                <a:spcPct val="0"/>
              </a:spcAft>
              <a:buClr>
                <a:srgbClr val="3366FF"/>
              </a:buClr>
              <a:buSzPct val="80000"/>
            </a:pPr>
            <a:r>
              <a:rPr lang="en-US" altLang="zh-CN" sz="2800" b="1">
                <a:solidFill>
                  <a:srgbClr val="FFFFFF"/>
                </a:solidFill>
              </a:rPr>
              <a:t>}</a:t>
            </a:r>
          </a:p>
          <a:p>
            <a:pPr lvl="2" eaLnBrk="1" fontAlgn="base" hangingPunct="1">
              <a:lnSpc>
                <a:spcPct val="110000"/>
              </a:lnSpc>
              <a:spcBef>
                <a:spcPct val="10000"/>
              </a:spcBef>
              <a:spcAft>
                <a:spcPct val="0"/>
              </a:spcAft>
              <a:buClr>
                <a:srgbClr val="3366FF"/>
              </a:buClr>
              <a:buSzPct val="80000"/>
            </a:pPr>
            <a:r>
              <a:rPr lang="en-US" altLang="zh-CN" b="1">
                <a:solidFill>
                  <a:srgbClr val="FFFFFF"/>
                </a:solidFill>
              </a:rPr>
              <a:t>return(TE) ;</a:t>
            </a:r>
          </a:p>
          <a:p>
            <a:pPr lvl="1" eaLnBrk="1" fontAlgn="base" hangingPunct="1">
              <a:spcBef>
                <a:spcPct val="0"/>
              </a:spcBef>
              <a:spcAft>
                <a:spcPct val="0"/>
              </a:spcAft>
            </a:pPr>
            <a:r>
              <a:rPr lang="en-US" altLang="zh-CN" b="1">
                <a:solidFill>
                  <a:srgbClr val="FFFFFF"/>
                </a:solidFill>
              </a:rPr>
              <a:t>}   /*   </a:t>
            </a:r>
            <a:r>
              <a:rPr lang="zh-CN" altLang="en-US" b="1">
                <a:solidFill>
                  <a:srgbClr val="FFFFFF"/>
                </a:solidFill>
              </a:rPr>
              <a:t>求最小生成树的</a:t>
            </a:r>
            <a:r>
              <a:rPr lang="en-US" altLang="zh-CN" b="1">
                <a:solidFill>
                  <a:srgbClr val="FFFFFF"/>
                </a:solidFill>
              </a:rPr>
              <a:t>Prime</a:t>
            </a:r>
            <a:r>
              <a:rPr lang="zh-CN" altLang="en-US" b="1">
                <a:solidFill>
                  <a:srgbClr val="FFFFFF"/>
                </a:solidFill>
              </a:rPr>
              <a:t>算法   *</a:t>
            </a:r>
            <a:r>
              <a:rPr lang="en-US" altLang="zh-CN" b="1">
                <a:solidFill>
                  <a:srgbClr val="FFFFFF"/>
                </a:solidFill>
              </a:rPr>
              <a:t>/ </a:t>
            </a:r>
          </a:p>
        </p:txBody>
      </p:sp>
    </p:spTree>
    <p:extLst>
      <p:ext uri="{BB962C8B-B14F-4D97-AF65-F5344CB8AC3E}">
        <p14:creationId xmlns:p14="http://schemas.microsoft.com/office/powerpoint/2010/main" val="24103238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26690" name="Group 2">
            <a:extLst>
              <a:ext uri="{FF2B5EF4-FFF2-40B4-BE49-F238E27FC236}">
                <a16:creationId xmlns:a16="http://schemas.microsoft.com/office/drawing/2014/main" id="{ECF6264A-F352-1642-A3AA-3FD8E9DD118C}"/>
              </a:ext>
            </a:extLst>
          </p:cNvPr>
          <p:cNvGraphicFramePr>
            <a:graphicFrameLocks noGrp="1"/>
          </p:cNvGraphicFramePr>
          <p:nvPr/>
        </p:nvGraphicFramePr>
        <p:xfrm>
          <a:off x="1981201" y="803275"/>
          <a:ext cx="8435975" cy="5376672"/>
        </p:xfrm>
        <a:graphic>
          <a:graphicData uri="http://schemas.openxmlformats.org/drawingml/2006/table">
            <a:tbl>
              <a:tblPr/>
              <a:tblGrid>
                <a:gridCol w="1593850">
                  <a:extLst>
                    <a:ext uri="{9D8B030D-6E8A-4147-A177-3AD203B41FA5}">
                      <a16:colId xmlns:a16="http://schemas.microsoft.com/office/drawing/2014/main" val="2218391003"/>
                    </a:ext>
                  </a:extLst>
                </a:gridCol>
                <a:gridCol w="649288">
                  <a:extLst>
                    <a:ext uri="{9D8B030D-6E8A-4147-A177-3AD203B41FA5}">
                      <a16:colId xmlns:a16="http://schemas.microsoft.com/office/drawing/2014/main" val="96689593"/>
                    </a:ext>
                  </a:extLst>
                </a:gridCol>
                <a:gridCol w="576262">
                  <a:extLst>
                    <a:ext uri="{9D8B030D-6E8A-4147-A177-3AD203B41FA5}">
                      <a16:colId xmlns:a16="http://schemas.microsoft.com/office/drawing/2014/main" val="1587486818"/>
                    </a:ext>
                  </a:extLst>
                </a:gridCol>
                <a:gridCol w="719138">
                  <a:extLst>
                    <a:ext uri="{9D8B030D-6E8A-4147-A177-3AD203B41FA5}">
                      <a16:colId xmlns:a16="http://schemas.microsoft.com/office/drawing/2014/main" val="684417391"/>
                    </a:ext>
                  </a:extLst>
                </a:gridCol>
                <a:gridCol w="647700">
                  <a:extLst>
                    <a:ext uri="{9D8B030D-6E8A-4147-A177-3AD203B41FA5}">
                      <a16:colId xmlns:a16="http://schemas.microsoft.com/office/drawing/2014/main" val="475594935"/>
                    </a:ext>
                  </a:extLst>
                </a:gridCol>
                <a:gridCol w="720725">
                  <a:extLst>
                    <a:ext uri="{9D8B030D-6E8A-4147-A177-3AD203B41FA5}">
                      <a16:colId xmlns:a16="http://schemas.microsoft.com/office/drawing/2014/main" val="709124191"/>
                    </a:ext>
                  </a:extLst>
                </a:gridCol>
                <a:gridCol w="1584325">
                  <a:extLst>
                    <a:ext uri="{9D8B030D-6E8A-4147-A177-3AD203B41FA5}">
                      <a16:colId xmlns:a16="http://schemas.microsoft.com/office/drawing/2014/main" val="1655753635"/>
                    </a:ext>
                  </a:extLst>
                </a:gridCol>
                <a:gridCol w="1439862">
                  <a:extLst>
                    <a:ext uri="{9D8B030D-6E8A-4147-A177-3AD203B41FA5}">
                      <a16:colId xmlns:a16="http://schemas.microsoft.com/office/drawing/2014/main" val="1062686809"/>
                    </a:ext>
                  </a:extLst>
                </a:gridCol>
                <a:gridCol w="504825">
                  <a:extLst>
                    <a:ext uri="{9D8B030D-6E8A-4147-A177-3AD203B41FA5}">
                      <a16:colId xmlns:a16="http://schemas.microsoft.com/office/drawing/2014/main" val="693965004"/>
                    </a:ext>
                  </a:extLst>
                </a:gridCol>
              </a:tblGrid>
              <a:tr h="76200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closedge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50202319"/>
                  </a:ext>
                </a:extLst>
              </a:tr>
              <a:tr h="862013">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adjvex</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lwcost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3</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5</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65149008"/>
                  </a:ext>
                </a:extLst>
              </a:tr>
              <a:tr h="650875">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adjvex</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lwcost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3</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5</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04533361"/>
                  </a:ext>
                </a:extLst>
              </a:tr>
              <a:tr h="747713">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adjvex</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lwcost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5</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3</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96228528"/>
                  </a:ext>
                </a:extLst>
              </a:tr>
              <a:tr h="6921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adjvex</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lwcost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5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3</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25250516"/>
                  </a:ext>
                </a:extLst>
              </a:tr>
              <a:tr h="636588">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adjvex</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lwcost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5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1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t>
                      </a:r>
                      <a:r>
                        <a:rPr kumimoji="1"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3</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96437707"/>
                  </a:ext>
                </a:extLst>
              </a:tr>
            </a:tbl>
          </a:graphicData>
        </a:graphic>
      </p:graphicFrame>
      <p:sp>
        <p:nvSpPr>
          <p:cNvPr id="626764" name="Line 76">
            <a:extLst>
              <a:ext uri="{FF2B5EF4-FFF2-40B4-BE49-F238E27FC236}">
                <a16:creationId xmlns:a16="http://schemas.microsoft.com/office/drawing/2014/main" id="{33766FCD-4EFB-E640-9612-5853EF346454}"/>
              </a:ext>
            </a:extLst>
          </p:cNvPr>
          <p:cNvSpPr>
            <a:spLocks noChangeShapeType="1"/>
          </p:cNvSpPr>
          <p:nvPr/>
        </p:nvSpPr>
        <p:spPr bwMode="auto">
          <a:xfrm>
            <a:off x="1981200" y="808039"/>
            <a:ext cx="1593850" cy="89217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26765" name="Rectangle 77">
            <a:extLst>
              <a:ext uri="{FF2B5EF4-FFF2-40B4-BE49-F238E27FC236}">
                <a16:creationId xmlns:a16="http://schemas.microsoft.com/office/drawing/2014/main" id="{0E4BE18C-B8D2-0C43-97B3-66D617129673}"/>
              </a:ext>
            </a:extLst>
          </p:cNvPr>
          <p:cNvSpPr>
            <a:spLocks noChangeArrowheads="1"/>
          </p:cNvSpPr>
          <p:nvPr/>
        </p:nvSpPr>
        <p:spPr bwMode="auto">
          <a:xfrm>
            <a:off x="2063750" y="188913"/>
            <a:ext cx="8280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表</a:t>
            </a:r>
            <a:r>
              <a:rPr kumimoji="1" lang="en-US" altLang="zh-CN" sz="2400" b="1">
                <a:solidFill>
                  <a:srgbClr val="FFFFFF"/>
                </a:solidFill>
                <a:latin typeface="Times New Roman" panose="02020603050405020304" pitchFamily="18" charset="0"/>
                <a:ea typeface="宋体" panose="02010600030101010101" pitchFamily="2" charset="-122"/>
              </a:rPr>
              <a:t>7-1  </a:t>
            </a:r>
            <a:r>
              <a:rPr kumimoji="1" lang="zh-CN" altLang="en-US" sz="2400" b="1">
                <a:solidFill>
                  <a:srgbClr val="FFFFFF"/>
                </a:solidFill>
                <a:latin typeface="Times New Roman" panose="02020603050405020304" pitchFamily="18" charset="0"/>
                <a:ea typeface="宋体" panose="02010600030101010101" pitchFamily="2" charset="-122"/>
              </a:rPr>
              <a:t>构造过程中辅组数组</a:t>
            </a:r>
            <a:r>
              <a:rPr kumimoji="1" lang="en-US" altLang="zh-CN" sz="2400" b="1">
                <a:solidFill>
                  <a:srgbClr val="FFFFFF"/>
                </a:solidFill>
                <a:latin typeface="Times New Roman" panose="02020603050405020304" pitchFamily="18" charset="0"/>
                <a:ea typeface="宋体" panose="02010600030101010101" pitchFamily="2" charset="-122"/>
              </a:rPr>
              <a:t>closedge</a:t>
            </a:r>
            <a:r>
              <a:rPr kumimoji="1" lang="zh-CN" altLang="en-US" sz="2400" b="1">
                <a:solidFill>
                  <a:srgbClr val="FFFFFF"/>
                </a:solidFill>
                <a:latin typeface="Times New Roman" panose="02020603050405020304" pitchFamily="18" charset="0"/>
                <a:ea typeface="宋体" panose="02010600030101010101" pitchFamily="2" charset="-122"/>
              </a:rPr>
              <a:t>中各分量的值的变化情况</a:t>
            </a:r>
          </a:p>
        </p:txBody>
      </p:sp>
    </p:spTree>
    <p:extLst>
      <p:ext uri="{BB962C8B-B14F-4D97-AF65-F5344CB8AC3E}">
        <p14:creationId xmlns:p14="http://schemas.microsoft.com/office/powerpoint/2010/main" val="1645023881"/>
      </p:ext>
    </p:extLst>
  </p:cSld>
  <p:clrMapOvr>
    <a:masterClrMapping/>
  </p:clrMapOvr>
</p:sld>
</file>

<file path=ppt/theme/theme1.xml><?xml version="1.0" encoding="utf-8"?>
<a:theme xmlns:a="http://schemas.openxmlformats.org/drawingml/2006/main" name="3_Soaring">
  <a:themeElements>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3_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3_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3_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3_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3_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20286</Words>
  <Application>Microsoft Macintosh PowerPoint</Application>
  <PresentationFormat>宽屏</PresentationFormat>
  <Paragraphs>2012</Paragraphs>
  <Slides>153</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153</vt:i4>
      </vt:variant>
    </vt:vector>
  </HeadingPairs>
  <TitlesOfParts>
    <vt:vector size="162" baseType="lpstr">
      <vt:lpstr>等线</vt:lpstr>
      <vt:lpstr>楷体_GB2312</vt:lpstr>
      <vt:lpstr>宋体</vt:lpstr>
      <vt:lpstr>Arial Unicode MS</vt:lpstr>
      <vt:lpstr>Arial</vt:lpstr>
      <vt:lpstr>Symbol</vt:lpstr>
      <vt:lpstr>Times New Roman</vt:lpstr>
      <vt:lpstr>Wingdings</vt:lpstr>
      <vt:lpstr>3_Soaring</vt:lpstr>
      <vt:lpstr>第7章  图</vt:lpstr>
      <vt:lpstr>PowerPoint 演示文稿</vt:lpstr>
      <vt:lpstr>7.1  图的基本概念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7.1.2  图的抽象数据类型定义</vt:lpstr>
      <vt:lpstr>PowerPoint 演示文稿</vt:lpstr>
      <vt:lpstr>PowerPoint 演示文稿</vt:lpstr>
      <vt:lpstr>7.2  图的存储结构</vt:lpstr>
      <vt:lpstr>7.2.1  邻接矩阵(数组)表示法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7.2.2  邻接链表法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7.2.3  十字链表法</vt:lpstr>
      <vt:lpstr>PowerPoint 演示文稿</vt:lpstr>
      <vt:lpstr>PowerPoint 演示文稿</vt:lpstr>
      <vt:lpstr>PowerPoint 演示文稿</vt:lpstr>
      <vt:lpstr>PowerPoint 演示文稿</vt:lpstr>
      <vt:lpstr>7.2.4  邻接多重表</vt:lpstr>
      <vt:lpstr>PowerPoint 演示文稿</vt:lpstr>
      <vt:lpstr>PowerPoint 演示文稿</vt:lpstr>
      <vt:lpstr>PowerPoint 演示文稿</vt:lpstr>
      <vt:lpstr>PowerPoint 演示文稿</vt:lpstr>
      <vt:lpstr>7.2.5  图的边表存储结构</vt:lpstr>
      <vt:lpstr>PowerPoint 演示文稿</vt:lpstr>
      <vt:lpstr>PowerPoint 演示文稿</vt:lpstr>
      <vt:lpstr>7.3  图的遍历</vt:lpstr>
      <vt:lpstr>7.3.1  深度优先搜索算法</vt:lpstr>
      <vt:lpstr>PowerPoint 演示文稿</vt:lpstr>
      <vt:lpstr>PowerPoint 演示文稿</vt:lpstr>
      <vt:lpstr>PowerPoint 演示文稿</vt:lpstr>
      <vt:lpstr>PowerPoint 演示文稿</vt:lpstr>
      <vt:lpstr>7.3.2  广度优先搜索算法</vt:lpstr>
      <vt:lpstr>PowerPoint 演示文稿</vt:lpstr>
      <vt:lpstr>PowerPoint 演示文稿</vt:lpstr>
      <vt:lpstr>PowerPoint 演示文稿</vt:lpstr>
      <vt:lpstr>PowerPoint 演示文稿</vt:lpstr>
      <vt:lpstr>PowerPoint 演示文稿</vt:lpstr>
      <vt:lpstr>7.4   图的连通性问题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7.4.2  有向图的强连通分量</vt:lpstr>
      <vt:lpstr>PowerPoint 演示文稿</vt:lpstr>
      <vt:lpstr>PowerPoint 演示文稿</vt:lpstr>
      <vt:lpstr>PowerPoint 演示文稿</vt:lpstr>
      <vt:lpstr>PowerPoint 演示文稿</vt:lpstr>
      <vt:lpstr>PowerPoint 演示文稿</vt:lpstr>
      <vt:lpstr>7.5  最小生成树</vt:lpstr>
      <vt:lpstr>PowerPoint 演示文稿</vt:lpstr>
      <vt:lpstr>PowerPoint 演示文稿</vt:lpstr>
      <vt:lpstr>7.5.1  普里姆(Prim)算法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7.5.2  克鲁斯卡尔(Kruskal)算法</vt:lpstr>
      <vt:lpstr>PowerPoint 演示文稿</vt:lpstr>
      <vt:lpstr>PowerPoint 演示文稿</vt:lpstr>
      <vt:lpstr>PowerPoint 演示文稿</vt:lpstr>
      <vt:lpstr>PowerPoint 演示文稿</vt:lpstr>
      <vt:lpstr>PowerPoint 演示文稿</vt:lpstr>
      <vt:lpstr>PowerPoint 演示文稿</vt:lpstr>
      <vt:lpstr>7.6  有向无环图及其应用</vt:lpstr>
      <vt:lpstr>PowerPoint 演示文稿</vt:lpstr>
      <vt:lpstr>7.6.1  拓扑排序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7.6.2  关键路径(Critical Path)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   最短路径</vt:lpstr>
      <vt:lpstr>7.7.1  单源点最短路径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7.7.2   每一对顶点间的最短路径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 题 七</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图</dc:title>
  <dc:creator>何 其平</dc:creator>
  <cp:lastModifiedBy>何 其平</cp:lastModifiedBy>
  <cp:revision>1</cp:revision>
  <dcterms:created xsi:type="dcterms:W3CDTF">2019-11-08T02:02:10Z</dcterms:created>
  <dcterms:modified xsi:type="dcterms:W3CDTF">2019-11-08T02:07:28Z</dcterms:modified>
</cp:coreProperties>
</file>