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4"/>
  </p:notesMasterIdLst>
  <p:sldIdLst>
    <p:sldId id="308" r:id="rId2"/>
    <p:sldId id="309" r:id="rId3"/>
    <p:sldId id="310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64" r:id="rId53"/>
    <p:sldId id="365" r:id="rId54"/>
    <p:sldId id="366" r:id="rId55"/>
    <p:sldId id="367" r:id="rId56"/>
    <p:sldId id="368" r:id="rId57"/>
    <p:sldId id="369" r:id="rId58"/>
    <p:sldId id="370" r:id="rId59"/>
    <p:sldId id="371" r:id="rId60"/>
    <p:sldId id="372" r:id="rId61"/>
    <p:sldId id="373" r:id="rId62"/>
    <p:sldId id="374" r:id="rId63"/>
    <p:sldId id="375" r:id="rId64"/>
    <p:sldId id="376" r:id="rId65"/>
    <p:sldId id="377" r:id="rId66"/>
    <p:sldId id="378" r:id="rId67"/>
    <p:sldId id="379" r:id="rId68"/>
    <p:sldId id="380" r:id="rId69"/>
    <p:sldId id="381" r:id="rId70"/>
    <p:sldId id="382" r:id="rId71"/>
    <p:sldId id="383" r:id="rId72"/>
    <p:sldId id="384" r:id="rId7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62"/>
  </p:normalViewPr>
  <p:slideViewPr>
    <p:cSldViewPr snapToGrid="0" snapToObjects="1">
      <p:cViewPr varScale="1">
        <p:scale>
          <a:sx n="82" d="100"/>
          <a:sy n="82" d="100"/>
        </p:scale>
        <p:origin x="16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77357-E34C-7F46-936E-8022452F22D8}" type="datetimeFigureOut">
              <a:rPr kumimoji="1" lang="zh-CN" altLang="en-US" smtClean="0"/>
              <a:t>2019/11/7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93E6E-5F90-0D4C-9460-28B17115F5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740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7E14AE8-4158-1947-8F5C-BAD038FCD7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23899D4D-DCBA-CE42-961F-E9B0BC9ECD0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48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053A7D34-65AE-2B4F-9DFB-5186B29A8D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379E1E19-7607-9B49-B8F7-7BF25D179DC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000">
                <a:latin typeface="宋体" panose="02010600030101010101" pitchFamily="2" charset="-122"/>
              </a:rPr>
              <a:t>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639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E230C4C4-25BE-BC4D-87E2-3694BA7A52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919EA56C-9687-DE4B-8A40-8714F37FE2F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58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2E62E611-160D-244F-9087-329A8A07B9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F9EB1B7-FD62-0440-AF34-B9A2B2238F6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999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E5678DC0-72CB-A74C-B589-1BAE86D2E27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0C0579E5-39DB-C34A-A30A-B3675B740E5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872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B55FECAD-6507-7E41-9BBD-30CC1D4EEA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E1A57536-A8BB-B346-970A-35757F4EB04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521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647A8C73-39ED-C947-9824-24BD62A03B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81B85100-F33E-834D-A719-31A7674F725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44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381E48DA-B96C-674A-88BA-2E9C08371A2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3D76808B-43E2-5B4A-BC2A-A3490AF807E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69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069FE4FB-CBED-CE41-A8E5-98E55C4977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D68E357C-F05C-6C4A-B1FA-52ECB8A7295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564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E5AD9012-254F-E944-BAA3-A34062556CB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6A666575-2E9D-F34D-8E1E-1C6F528B4F4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56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746B1A83-8335-8640-AA42-0688AEB7CB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EB10A3A6-26DA-1C49-A65F-20390031EF2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zh-CN" altLang="en-US" b="1"/>
              <a:t>顺序存储的线性表的特点</a:t>
            </a:r>
            <a:r>
              <a:rPr lang="en-US" altLang="zh-CN" b="1"/>
              <a:t>:</a:t>
            </a:r>
          </a:p>
          <a:p>
            <a:r>
              <a:rPr lang="zh-CN" altLang="en-US" b="1"/>
              <a:t>优点</a:t>
            </a:r>
            <a:r>
              <a:rPr lang="zh-CN" altLang="en-US"/>
              <a:t>：表中任一结点的存取很方便</a:t>
            </a:r>
            <a:r>
              <a:rPr lang="zh-CN" altLang="en-US">
                <a:latin typeface="宋体" panose="02010600030101010101" pitchFamily="2" charset="-122"/>
              </a:rPr>
              <a:t>，也能进行插入和删除操作。</a:t>
            </a:r>
          </a:p>
          <a:p>
            <a:r>
              <a:rPr lang="zh-CN" altLang="en-US" b="1"/>
              <a:t>缺点</a:t>
            </a:r>
            <a:r>
              <a:rPr lang="zh-CN" altLang="en-US"/>
              <a:t>：</a:t>
            </a:r>
            <a:endParaRPr lang="zh-CN" altLang="en-US">
              <a:latin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</a:rPr>
              <a:t>     </a:t>
            </a:r>
            <a:r>
              <a:rPr lang="en-US" altLang="zh-CN">
                <a:latin typeface="宋体" panose="02010600030101010101" pitchFamily="2" charset="-122"/>
              </a:rPr>
              <a:t>(1)  </a:t>
            </a:r>
            <a:r>
              <a:rPr lang="zh-CN" altLang="en-US">
                <a:latin typeface="宋体" panose="02010600030101010101" pitchFamily="2" charset="-122"/>
              </a:rPr>
              <a:t>插入和删除不方便。为保持连续存放，操作中需要移动大量元素。</a:t>
            </a:r>
          </a:p>
          <a:p>
            <a:r>
              <a:rPr lang="zh-CN" altLang="en-US">
                <a:latin typeface="宋体" panose="02010600030101010101" pitchFamily="2" charset="-122"/>
              </a:rPr>
              <a:t>     </a:t>
            </a:r>
            <a:r>
              <a:rPr lang="en-US" altLang="zh-CN">
                <a:latin typeface="宋体" panose="02010600030101010101" pitchFamily="2" charset="-122"/>
              </a:rPr>
              <a:t>(2)  </a:t>
            </a:r>
            <a:r>
              <a:rPr lang="zh-CN" altLang="en-US">
                <a:latin typeface="宋体" panose="02010600030101010101" pitchFamily="2" charset="-122"/>
              </a:rPr>
              <a:t>会造成空间的浪费以及不易扩充。数组大小固定，对于处理长度变化较大的线性表时，分配数组大小不够，会造成溢出</a:t>
            </a:r>
            <a:r>
              <a:rPr lang="en-US" altLang="zh-CN">
                <a:latin typeface="宋体" panose="02010600030101010101" pitchFamily="2" charset="-122"/>
              </a:rPr>
              <a:t>;</a:t>
            </a:r>
            <a:r>
              <a:rPr lang="zh-CN" altLang="en-US">
                <a:latin typeface="宋体" panose="02010600030101010101" pitchFamily="2" charset="-122"/>
              </a:rPr>
              <a:t>分配大小太大，会造成空间浪费。 </a:t>
            </a:r>
          </a:p>
        </p:txBody>
      </p:sp>
    </p:spTree>
    <p:extLst>
      <p:ext uri="{BB962C8B-B14F-4D97-AF65-F5344CB8AC3E}">
        <p14:creationId xmlns:p14="http://schemas.microsoft.com/office/powerpoint/2010/main" val="504614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0313477B-3ED0-6540-B705-FD8FB06612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E9D497E3-DE61-6348-9260-F429512BA42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000">
                <a:latin typeface="宋体" panose="02010600030101010101" pitchFamily="2" charset="-122"/>
              </a:rPr>
              <a:t>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744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D8BFBDCA-E3E6-0041-89EF-FA21024B293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C5CEE2EF-EA07-854D-A19D-8F73B059B81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000">
                <a:latin typeface="宋体" panose="02010600030101010101" pitchFamily="2" charset="-122"/>
              </a:rPr>
              <a:t>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905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08F91A68-B871-2B4C-81CE-CA5E98ED440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917A38B-A042-EE45-B850-3D0A14822A8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703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C95E93AB-5A4F-B640-878D-1E26810211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F48E41B8-1174-B542-BB3F-6344F316F0F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460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7EAC0BEC-BBD9-6048-8586-CACB4CAD95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79BEBB70-6112-DF49-B6BB-5644328BAC0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249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4B28AB47-C972-7B4A-8FB1-7DEEBB515B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005150D2-DC3F-8B4B-A4F2-E6393E454AD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zh-CN" altLang="en-US"/>
              <a:t>讲课时板书教案上的几种常见的指针操作</a:t>
            </a:r>
            <a:r>
              <a:rPr lang="zh-CN" altLang="en-US" sz="1000">
                <a:latin typeface="宋体" panose="02010600030101010101" pitchFamily="2" charset="-122"/>
              </a:rPr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54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46BB3203-C1F1-1845-9E7A-2E9C7FE92C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61D76309-27AF-8C4F-A82E-EB37AF96747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zh-CN" altLang="en-US"/>
              <a:t>讲课时板书教案上的几种常见的指针操作</a:t>
            </a:r>
            <a:r>
              <a:rPr lang="zh-CN" altLang="en-US" sz="1000">
                <a:latin typeface="宋体" panose="02010600030101010101" pitchFamily="2" charset="-122"/>
              </a:rPr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666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3260A816-C278-F84E-B5AF-EFC0B5A44EF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4C9FB390-8F36-6E4A-9277-C7CA96D015B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zh-CN" altLang="en-US"/>
              <a:t>讲课时板书教案上的几种常见的指针操作</a:t>
            </a:r>
            <a:r>
              <a:rPr lang="zh-CN" altLang="en-US" sz="1000">
                <a:latin typeface="宋体" panose="02010600030101010101" pitchFamily="2" charset="-122"/>
              </a:rPr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3547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6297DF44-68D1-284A-A1B7-DC526D4D8E9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F70D19AE-B2FE-E84E-B878-8CF42CF4E7D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000">
                <a:latin typeface="宋体" panose="02010600030101010101" pitchFamily="2" charset="-122"/>
              </a:rPr>
              <a:t>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5884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41AC79A9-7C67-FF4F-B93B-80AD818023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D5EF7E2E-67EF-5C4C-A1AF-AD9B91F0F2A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970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471F1B50-CE02-734E-9B04-164EC08C0F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88C83FF6-2D21-1A48-AB75-DC320DCA6C9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253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6735BA8C-6BF2-5544-A431-BC2FC83D91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E3ECE0C-F4BB-2549-9246-D1D60989140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134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91675900-D0A2-8D4E-A4C6-F2DDBD21E90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F35776B9-3A89-8E43-AF5E-D4E2AA9D7BD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738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C89396EF-275D-4A4F-A128-4100BE9A76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FFDA753F-1744-5C4F-B8DF-802E4268597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2387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E9E8EBDB-867E-4945-9318-A5FF63AF1F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27895A30-45F5-F546-8CD4-68922562CB8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001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81F15735-2833-8048-8E68-D377F12E668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52E80BF1-0AE7-874E-8820-D16C3608A13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5175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834946EE-009D-B149-A0BC-3A7AA7C650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9CBE9426-0662-CD48-AC9B-AEC75183750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081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AEAED697-29DF-EA4A-9109-0FB00B5C71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8BB2170B-172D-9444-BF7E-E9EF36A7FFB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532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7E5CC98C-DD93-4940-8A0A-BF8D63DE20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35740493-317E-0446-B897-1EFBE242580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4006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1BE6C09A-F88C-0348-8BDD-F8D817AE2A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8AD8CAE1-7EF0-3C4E-9B20-E906CF64242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046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45803690-D80E-844B-8DB7-370A218F876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72A0B817-92CA-7B4E-B414-5191AFD19B1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036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8AA78ADD-7F51-BD42-A59E-3A5D1EB983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4E52C615-DBA5-7241-A18A-682588BD8CB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61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26D9A007-3B33-D944-92AD-CDE4A3A484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A7490C28-0930-8F4C-9571-3F55767CBA0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529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6A91EDAB-4A97-784F-B766-51366592945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20D8AFEB-7004-5442-A448-09FB0BF16B7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990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6FFF73E5-F1FE-FC4B-89FD-F0765DB068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A8EFFC3F-5BAA-A945-9779-C76B44B03A9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7305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D5E2CA32-8FAA-4C46-B62A-0BD50E43E83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0314DD9C-1DAC-D447-B622-548E6794CEB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5373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EDF58464-2C79-2049-80F1-EAB5D4FA02A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F02F9B9A-9848-5543-B13C-09DE0D4CBC8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5077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890330F4-4964-2A4C-A06E-F61B227535A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CFFC46FF-A234-564A-9BAB-0FE87041721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7012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BA35D793-9747-4E4F-8DE4-E2B7837977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09BEFDF3-90F9-CB43-851D-FCD7B595030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8504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0C8105CD-6799-064D-A9C1-327C2ADC4B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DBD554B0-BBEB-1C42-B2A4-57A459D3829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0139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08DFF63A-3294-C543-87A6-4ABCBD3F4E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F05E75A2-A693-AF4A-B157-6F720369A2F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4358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24A5B592-2915-AC4B-8C2F-6FCE903000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DFF21A6B-11D0-7C4A-80AA-C547152E244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3476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F063D4DF-99DE-8D4F-9622-AA003D0ACAC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4F50F31B-85E6-614D-98D9-3F15B8C6A5B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18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A6E75C17-56FC-5843-BB61-025E211D0C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A2AF245-ADC3-CC44-ACD0-64A34158E40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7566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F387A323-C19F-104A-8478-0BCA2070E6B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4F9AE70A-9FA5-344C-9825-3F375DF4F4E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783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1768CEF0-11B2-7A4B-9A7C-4CCBFADC28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C5645BC9-F8C9-1543-BEA9-99D6D50AA1E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000">
                <a:latin typeface="宋体" panose="02010600030101010101" pitchFamily="2" charset="-122"/>
              </a:rPr>
              <a:t>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2377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90DAC41D-8FB7-FD47-B24D-088F637F87E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B7474946-BA50-3F4D-B9E9-01EC06DB907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2393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4B0DFE8E-3202-E24D-875F-F00A02583D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150150FC-C103-2243-8824-970522A8448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000">
                <a:latin typeface="宋体" panose="02010600030101010101" pitchFamily="2" charset="-122"/>
              </a:rPr>
              <a:t>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7221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69316BD8-F00B-2C48-BB85-0B48510396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A3A096FB-8C3B-E647-BB6C-5563F525056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002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C62B9F28-E383-7143-B7C5-0ADE79B9FCE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BE1AE244-5FBA-4642-A433-4DBA6FA3409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1152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89C4B93A-E5BA-474E-9E83-3059EDFC35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10B9D080-9896-7C46-B0C1-03015E188D8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4003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D95F704C-619E-894A-ACA4-FC2A44B9AE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E3BED5C1-D55A-1B4A-AA7F-999A99FB321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1686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BFC6C728-D5A8-2141-BF1C-0D0131D6A20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11B8BB94-F0F7-4244-AACD-E3C9BCE56AD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9888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28DB8C7A-866F-5A4E-A890-E4DB2A060B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0B858279-E401-7842-B284-48130ADD3ED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508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DFD411CB-9274-B241-A20F-4B33E0A7488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B1C01E4-DA28-524F-93DF-EC27DC77EA6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7472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B0943321-05C0-C144-A1A3-C18252A43C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3A760398-76E6-8A4E-B25D-863594AB88E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0323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96AD87FA-0252-F140-BBC1-88738B8F63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9829BF9C-6653-C74B-82EB-31692BD2C2A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05885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544AD1B9-891F-0349-BE82-06D1F13DAF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73D6FB4B-0DC4-B941-A09B-A05756F0525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22654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65DCA79D-4666-964A-ADBC-9D7821CDA7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5C03BD6E-9842-454B-BF72-95F5CB909F0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8928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AE8B5D05-B809-284B-80E1-5437E701BA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C005629F-1865-1048-98FE-FFDFE62A2C4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05253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33E9E574-24BE-9B49-8775-C1CBB047E2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AB884530-6D99-664D-BB0E-CACEDED38FC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1328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F9AEB1BE-7CFA-BA48-9293-8F9B4F7C11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3C0ED64F-DC67-8343-A826-70FE1EA4EE5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08653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EEB8AEFD-8343-D24F-A387-37138D1C232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77E544A8-FC91-C944-A63D-48DB61BBE16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30600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DF2D35E4-9847-D746-B4B0-FF3A3F7EE8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D5FC8A8E-776A-8E45-AE65-531E30EBC67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87070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334E28CF-49DD-4943-BCA3-1F9CF3A084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29657F8D-9170-9E44-B47B-AD3D5EC7A11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11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34D40115-4B79-074A-949F-945D60594A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7FB22957-CBF1-FE4B-923E-D4DA35D6BB7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000">
                <a:latin typeface="宋体" panose="02010600030101010101" pitchFamily="2" charset="-122"/>
              </a:rPr>
              <a:t>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46585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263ADCFE-15D7-4A4A-8913-E53359B189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A40CE325-63E0-CB4B-97CD-0C98AF56792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44884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9B34C435-7AC7-9B44-A70A-23B6FC3DCB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B6193E2B-04DD-774A-ABFD-A1E60D7D8C1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6730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7377BDBA-F8BC-814C-8A27-E7ED81BF3AF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3FF93F83-B56A-C144-A621-C848D4E50E5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081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F1CBA231-7BC7-594E-9AD5-43518203B39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4B3A9203-10A9-DD4A-B384-B24B247C6C3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35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1E112F02-C428-C04D-96A8-C860CD8F56D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B8909093-6FCD-1847-B0A8-00A11C5660A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zh-CN" altLang="en-US" sz="1400">
                <a:latin typeface="宋体" panose="02010600030101010101" pitchFamily="2" charset="-122"/>
              </a:rPr>
              <a:t>注意：</a:t>
            </a:r>
            <a:r>
              <a:rPr lang="en-US" altLang="zh-CN" sz="1400">
                <a:latin typeface="宋体" panose="02010600030101010101" pitchFamily="2" charset="-122"/>
              </a:rPr>
              <a:t>C</a:t>
            </a:r>
            <a:r>
              <a:rPr lang="zh-CN" altLang="en-US" sz="1400">
                <a:latin typeface="宋体" panose="02010600030101010101" pitchFamily="2" charset="-122"/>
              </a:rPr>
              <a:t>语言中数组的下标值是从</a:t>
            </a:r>
            <a:r>
              <a:rPr lang="en-US" altLang="zh-CN" sz="1400">
                <a:latin typeface="宋体" panose="02010600030101010101" pitchFamily="2" charset="-122"/>
              </a:rPr>
              <a:t>0</a:t>
            </a:r>
            <a:r>
              <a:rPr lang="zh-CN" altLang="en-US" sz="1400">
                <a:latin typeface="宋体" panose="02010600030101010101" pitchFamily="2" charset="-122"/>
              </a:rPr>
              <a:t>开始，第</a:t>
            </a:r>
            <a:r>
              <a:rPr lang="en-US" altLang="zh-CN" sz="1400">
                <a:latin typeface="宋体" panose="02010600030101010101" pitchFamily="2" charset="-122"/>
              </a:rPr>
              <a:t>i</a:t>
            </a:r>
            <a:r>
              <a:rPr lang="zh-CN" altLang="en-US" sz="1400">
                <a:latin typeface="宋体" panose="02010600030101010101" pitchFamily="2" charset="-122"/>
              </a:rPr>
              <a:t>个元素的下标值是</a:t>
            </a:r>
            <a:r>
              <a:rPr lang="en-US" altLang="zh-CN" sz="1400">
                <a:latin typeface="宋体" panose="02010600030101010101" pitchFamily="2" charset="-122"/>
              </a:rPr>
              <a:t>i - 1 </a:t>
            </a:r>
            <a:r>
              <a:rPr lang="zh-CN" altLang="en-US" sz="1400">
                <a:latin typeface="宋体" panose="02010600030101010101" pitchFamily="2" charset="-122"/>
              </a:rPr>
              <a:t>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492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2">
            <a:extLst>
              <a:ext uri="{FF2B5EF4-FFF2-40B4-BE49-F238E27FC236}">
                <a16:creationId xmlns:a16="http://schemas.microsoft.com/office/drawing/2014/main" id="{BE137760-FFD8-E742-8872-FAC9BE35550E}"/>
              </a:ext>
            </a:extLst>
          </p:cNvPr>
          <p:cNvGrpSpPr>
            <a:grpSpLocks/>
          </p:cNvGrpSpPr>
          <p:nvPr/>
        </p:nvGrpSpPr>
        <p:grpSpPr bwMode="auto">
          <a:xfrm>
            <a:off x="-1377950" y="1554164"/>
            <a:ext cx="13569951" cy="5305425"/>
            <a:chOff x="-651" y="979"/>
            <a:chExt cx="6411" cy="3342"/>
          </a:xfrm>
        </p:grpSpPr>
        <p:sp>
          <p:nvSpPr>
            <p:cNvPr id="63491" name="Freeform 3">
              <a:extLst>
                <a:ext uri="{FF2B5EF4-FFF2-40B4-BE49-F238E27FC236}">
                  <a16:creationId xmlns:a16="http://schemas.microsoft.com/office/drawing/2014/main" id="{0D17BA66-9EEF-0E48-AF6C-6731122A5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9804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3492" name="Arc 4">
              <a:extLst>
                <a:ext uri="{FF2B5EF4-FFF2-40B4-BE49-F238E27FC236}">
                  <a16:creationId xmlns:a16="http://schemas.microsoft.com/office/drawing/2014/main" id="{501E950A-1B13-9546-A15F-07961C9FA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1" y="979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6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5" y="0"/>
                  </a:moveTo>
                  <a:cubicBezTo>
                    <a:pt x="14194" y="1913"/>
                    <a:pt x="21600" y="10834"/>
                    <a:pt x="21600" y="21231"/>
                  </a:cubicBezTo>
                </a:path>
                <a:path w="21600" h="21231" stroke="0" extrusionOk="0">
                  <a:moveTo>
                    <a:pt x="3975" y="0"/>
                  </a:moveTo>
                  <a:cubicBezTo>
                    <a:pt x="14194" y="1913"/>
                    <a:pt x="21600" y="10834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63493" name="Rectangle 5">
            <a:extLst>
              <a:ext uri="{FF2B5EF4-FFF2-40B4-BE49-F238E27FC236}">
                <a16:creationId xmlns:a16="http://schemas.microsoft.com/office/drawing/2014/main" id="{71507924-83EC-E94C-81DA-4476986E5ADC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725084" y="762000"/>
            <a:ext cx="103632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2D307573-855B-EB40-A3DD-65146CE31169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429000"/>
            <a:ext cx="85344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9BE01476-8B0A-AA4F-AAB5-FDA25A54A791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E41DACB7-CF74-E043-B69C-5EB741BE50CB}" type="datetimeFigureOut">
              <a:rPr lang="zh-CN" altLang="en-US"/>
              <a:pPr/>
              <a:t>2019/11/7</a:t>
            </a:fld>
            <a:endParaRPr lang="en-US" altLang="zh-CN"/>
          </a:p>
        </p:txBody>
      </p:sp>
      <p:sp>
        <p:nvSpPr>
          <p:cNvPr id="63496" name="Rectangle 8">
            <a:extLst>
              <a:ext uri="{FF2B5EF4-FFF2-40B4-BE49-F238E27FC236}">
                <a16:creationId xmlns:a16="http://schemas.microsoft.com/office/drawing/2014/main" id="{8632BFF9-BC3D-4C42-8DA3-127D4623ACB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3497" name="Rectangle 9">
            <a:extLst>
              <a:ext uri="{FF2B5EF4-FFF2-40B4-BE49-F238E27FC236}">
                <a16:creationId xmlns:a16="http://schemas.microsoft.com/office/drawing/2014/main" id="{A5DC0B83-00FD-4A42-ABFB-A9BFA9BA8AC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7C829BF-FABC-E24B-8C5F-AD06528461B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251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DC2F0-CF96-E34D-A2EA-E91C46FF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CC3F7D-1C7C-9040-BCCD-7A865ABF5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C42F5-5B03-364A-B86D-C9FA72C5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7A391E-9801-6F45-96AB-4C55C87DC754}" type="datetimeFigureOut">
              <a:rPr lang="zh-CN" altLang="en-US"/>
              <a:pPr/>
              <a:t>2019/11/7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12900-890D-2D42-86D4-9783E4D5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A55BE-FE48-5344-A690-F332EB1F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4DFB58-C76D-604A-9896-0D3E71CB7C8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960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F8B075-EF7A-1D4C-904B-FB88811AC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9FB374-BFCD-3347-9C09-5F2819642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008A5-69FB-DB4C-B367-B1B960C3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CAEF1A-5844-2047-9C87-DCEFF13CD70F}" type="datetimeFigureOut">
              <a:rPr lang="zh-CN" altLang="en-US"/>
              <a:pPr/>
              <a:t>2019/11/7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B4C64-8A5C-864E-AAD3-76CD587F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4102F-BCE8-3B48-9A35-91D7BD7D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BB2E8-9D53-9D42-AC39-EFE85F0AD12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6892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B5A8C82-928F-2642-AA9C-95F7269F136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ED7FD8-093B-BD44-AE6A-1C87E591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76886B6-E3BF-A547-B74E-5CE76BC3888D}" type="datetimeFigureOut">
              <a:rPr lang="zh-CN" altLang="en-US"/>
              <a:pPr/>
              <a:t>2019/11/7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8B71F3-6375-1F4D-AEC2-87A4459D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CD523E-B5DF-5241-B979-90949942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7FCCE01-ED6C-8946-8430-55F52A094A4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98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985D2-35A2-854C-94E7-514CEDDA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F62B6DF3-F3DC-2147-86B9-EBC258EFC6D3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8DEB5-FF74-1A46-8574-69CA1BAC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CA0D250-62E5-C048-AEDF-188DB446BBD0}" type="datetimeFigureOut">
              <a:rPr lang="zh-CN" altLang="en-US"/>
              <a:pPr/>
              <a:t>2019/11/7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DA5C1-D2E9-A140-A424-F7425DF4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F09D2-983D-C842-9941-0B84CCCB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E9D8A46-A031-5C49-8C99-7CF51F7F6BE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1501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A592D-2E07-C144-994D-DC2AD4DD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74084C-5E6F-824A-8739-3924A29DE0A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图表占位符 3">
            <a:extLst>
              <a:ext uri="{FF2B5EF4-FFF2-40B4-BE49-F238E27FC236}">
                <a16:creationId xmlns:a16="http://schemas.microsoft.com/office/drawing/2014/main" id="{B56AC166-4102-4A49-A93B-FC9C2CD911FB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ED9CA1-2F88-8C48-A44E-B4A7CE52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628250EA-328A-664A-A460-E8B99BDE057D}" type="datetimeFigureOut">
              <a:rPr lang="zh-CN" altLang="en-US"/>
              <a:pPr/>
              <a:t>2019/11/7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650D13-0B64-9042-A8A8-0ED56550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04B528-333A-AF4A-BB56-3F465A61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E8715376-B7DD-F143-ABB1-74CFED6C834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353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CCE05-F4F1-EB49-B8C6-DA232CD8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ADFD7-7724-EC42-8763-136CD6A7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140A1C-E7F3-DA45-A829-317AD717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99BC02-0F3E-1946-ABBE-6B88E831E2A0}" type="datetimeFigureOut">
              <a:rPr lang="zh-CN" altLang="en-US"/>
              <a:pPr/>
              <a:t>2019/11/7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05C22-5B54-724F-AC23-DDF7366C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29D8C-483E-3846-B0A2-832BC96B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9B8BE-54F9-ED4F-81A7-E6A738B60FB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73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BF1A3-F079-8E4E-9041-01E1E7CF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88761-AB6E-5748-9DB5-95262F06D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74386-9C85-DD4F-83C8-713D4F3F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15ED27-3287-C743-AC0D-8C50638E90B9}" type="datetimeFigureOut">
              <a:rPr lang="zh-CN" altLang="en-US"/>
              <a:pPr/>
              <a:t>2019/11/7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674B9-DEC2-BD4B-8BEB-8826CECA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32F80-38D1-4541-ACFF-CA74A57F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2E47B2-44D7-7445-9886-E3AD3DDC801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022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96DC0-651C-4742-AF6F-D26CF254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11872-274F-E74F-8E6F-3DC06671F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21A831-0A9F-6740-9EE9-AD0DA4D76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BC0238-4B84-0C4C-9903-1A8DE4BE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94A746-2072-4B42-8B75-CBBA9172D332}" type="datetimeFigureOut">
              <a:rPr lang="zh-CN" altLang="en-US"/>
              <a:pPr/>
              <a:t>2019/11/7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E9315A-82AA-1747-8179-0E3BB7F2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79491-21E3-4547-B31A-56E4BBA7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08F14-6C70-F54B-B8CA-E9BD932EACB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112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F889D-0E85-364B-BB12-2A87AD0A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210B40-86C6-124C-BE1A-AED5C7B50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B9C780-5EFB-044E-AA85-FB493B551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A44B2F-576D-6346-A05C-EEBF68045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1C677E-5371-5B47-B5B8-FF59D765A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4F2886-3C1B-1A4A-B3F5-A78B97F1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AAECA-1DD6-B046-94CA-0E67FAE725DE}" type="datetimeFigureOut">
              <a:rPr lang="zh-CN" altLang="en-US"/>
              <a:pPr/>
              <a:t>2019/11/7</a:t>
            </a:fld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9DD952-7DB1-EB43-A59D-932E93D6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B5EEE9-803A-E140-920C-5858C054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87D2DF-66C9-7F48-9D5D-BADD0C076AF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762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F0148-8116-2D44-9716-5B8DE257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9CA64D-4B99-0A4E-9E80-D8665E17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9BD8D2-70DF-794A-BF8F-AA794083FB2D}" type="datetimeFigureOut">
              <a:rPr lang="zh-CN" altLang="en-US"/>
              <a:pPr/>
              <a:t>2019/11/7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CF9B53-B5F6-4F4B-88BE-DD107D7D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71EB08-3756-F04E-819A-4ADB2ECB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36F5D-154D-5143-8C7A-C54CE8BC171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947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A3DAD4-5F04-704D-8C93-47F8777D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144ED9-B68A-A34E-90F7-986B9CB1EE52}" type="datetimeFigureOut">
              <a:rPr lang="zh-CN" altLang="en-US"/>
              <a:pPr/>
              <a:t>2019/11/7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19DA0E-81AC-FD4D-9751-B284A325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5F72FA-FD77-E240-8476-A54FC822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B9EFC-FEDC-4144-ADEC-D88A54B7883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339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6528D-25FB-DD4C-AA68-74B852A6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6FD8B-48BC-DE46-AA5B-59C72F00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FEA4EB-5000-FA44-AFAC-2A9A15E54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28B607-C04E-D242-A0AD-703B7C1D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3160A8-14AD-974B-AE36-2E496B163809}" type="datetimeFigureOut">
              <a:rPr lang="zh-CN" altLang="en-US"/>
              <a:pPr/>
              <a:t>2019/11/7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005B5D-FCA0-464A-A499-CD29E737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A114EE-8713-924B-A20E-8734FA86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1573C-28C3-6F4A-B61B-BFDB75419D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165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DDE02-B06C-1B4C-A225-E780F5AB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86B1B0-C790-F44D-B72D-0E8DD4D82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44C38-9C94-5043-8547-E2486A5FC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22CB9A-E18F-D240-811E-4B439A83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4B9896-81D5-6342-8CBF-4AEF947DCF4C}" type="datetimeFigureOut">
              <a:rPr lang="zh-CN" altLang="en-US"/>
              <a:pPr/>
              <a:t>2019/11/7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30EB8A-5165-334A-AB56-18A71984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3DCFE2-9E90-314B-8575-6DD09522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A54B-3A4F-F54A-B460-B93C984486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53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2">
            <a:extLst>
              <a:ext uri="{FF2B5EF4-FFF2-40B4-BE49-F238E27FC236}">
                <a16:creationId xmlns:a16="http://schemas.microsoft.com/office/drawing/2014/main" id="{3DD2DC2B-3124-8A4B-9AAE-0C75DDDA1D29}"/>
              </a:ext>
            </a:extLst>
          </p:cNvPr>
          <p:cNvGrpSpPr>
            <a:grpSpLocks/>
          </p:cNvGrpSpPr>
          <p:nvPr/>
        </p:nvGrpSpPr>
        <p:grpSpPr bwMode="auto">
          <a:xfrm>
            <a:off x="0" y="3175"/>
            <a:ext cx="12177184" cy="6845300"/>
            <a:chOff x="0" y="2"/>
            <a:chExt cx="5753" cy="4312"/>
          </a:xfrm>
        </p:grpSpPr>
        <p:sp>
          <p:nvSpPr>
            <p:cNvPr id="62467" name="Freeform 3">
              <a:extLst>
                <a:ext uri="{FF2B5EF4-FFF2-40B4-BE49-F238E27FC236}">
                  <a16:creationId xmlns:a16="http://schemas.microsoft.com/office/drawing/2014/main" id="{960B289D-0524-224E-88DA-5F461EE2F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9804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2468" name="Arc 4">
              <a:extLst>
                <a:ext uri="{FF2B5EF4-FFF2-40B4-BE49-F238E27FC236}">
                  <a16:creationId xmlns:a16="http://schemas.microsoft.com/office/drawing/2014/main" id="{82298780-4AC2-444D-ADC1-54E1C9D7D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2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19" y="0"/>
                  </a:moveTo>
                  <a:cubicBezTo>
                    <a:pt x="11941" y="11"/>
                    <a:pt x="21600" y="9678"/>
                    <a:pt x="21600" y="21600"/>
                  </a:cubicBezTo>
                </a:path>
                <a:path w="21600" h="21600" stroke="0" extrusionOk="0">
                  <a:moveTo>
                    <a:pt x="19" y="0"/>
                  </a:moveTo>
                  <a:cubicBezTo>
                    <a:pt x="11941" y="11"/>
                    <a:pt x="21600" y="9678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62469" name="Rectangle 5">
            <a:extLst>
              <a:ext uri="{FF2B5EF4-FFF2-40B4-BE49-F238E27FC236}">
                <a16:creationId xmlns:a16="http://schemas.microsoft.com/office/drawing/2014/main" id="{E17DA767-EC4A-4A42-9EA7-35DEBA0F56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1956B2BD-BB26-AF49-9CB4-E45F4591165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F799D574-8F39-E645-978E-CD4E96A6E8EB}" type="datetimeFigureOut">
              <a:rPr lang="zh-CN" altLang="en-US"/>
              <a:pPr/>
              <a:t>2019/11/7</a:t>
            </a:fld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F8D0A010-2E90-E242-B53B-3FEA5630389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62472" name="Rectangle 8">
            <a:extLst>
              <a:ext uri="{FF2B5EF4-FFF2-40B4-BE49-F238E27FC236}">
                <a16:creationId xmlns:a16="http://schemas.microsoft.com/office/drawing/2014/main" id="{C6C15BEF-87E0-E04E-979F-4CBC1DB300E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C47D93B-B87B-2B49-B45A-C3968E3DBA4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2473" name="Rectangle 9">
            <a:extLst>
              <a:ext uri="{FF2B5EF4-FFF2-40B4-BE49-F238E27FC236}">
                <a16:creationId xmlns:a16="http://schemas.microsoft.com/office/drawing/2014/main" id="{2D76D5FA-A878-E347-BE3F-86F81A3FE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3733759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8857BCD-4F54-EF4D-9103-36578C7F9F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27288" y="223839"/>
            <a:ext cx="6477000" cy="973137"/>
          </a:xfrm>
          <a:noFill/>
          <a:ln/>
        </p:spPr>
        <p:txBody>
          <a:bodyPr/>
          <a:lstStyle/>
          <a:p>
            <a:r>
              <a:rPr lang="zh-CN" altLang="en-US" sz="6000" b="1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60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6000" b="1">
                <a:latin typeface="楷体_GB2312" pitchFamily="49" charset="-122"/>
                <a:ea typeface="楷体_GB2312" pitchFamily="49" charset="-122"/>
              </a:rPr>
              <a:t>章</a:t>
            </a:r>
            <a:r>
              <a:rPr lang="zh-CN" altLang="en-US" sz="60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6000" b="1">
                <a:latin typeface="楷体_GB2312" pitchFamily="49" charset="-122"/>
                <a:ea typeface="楷体_GB2312" pitchFamily="49" charset="-122"/>
              </a:rPr>
              <a:t>线性表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9B3588F3-B3D9-CF4C-8BCF-3F6B5D6DC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371601"/>
            <a:ext cx="8839200" cy="472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34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76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241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71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>
                <a:solidFill>
                  <a:srgbClr val="FFFFFF"/>
                </a:solidFill>
              </a:rPr>
              <a:t>        </a:t>
            </a:r>
            <a:r>
              <a:rPr lang="zh-CN" altLang="en-US" sz="2800" b="1">
                <a:solidFill>
                  <a:srgbClr val="FFFFFF"/>
                </a:solidFill>
              </a:rPr>
              <a:t>线性结构是最常用、最简单的一种数据结构。而线性表是一种典型的线性结构。其基本特点是线性表中的数据元素是有序且是有限的。在这种结构中：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①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存在一个唯一的被称为</a:t>
            </a:r>
            <a:r>
              <a:rPr lang="zh-CN" altLang="en-US" sz="2800" b="1">
                <a:solidFill>
                  <a:srgbClr val="FFFFFF"/>
                </a:solidFill>
              </a:rPr>
              <a:t>“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第一个</a:t>
            </a:r>
            <a:r>
              <a:rPr lang="zh-CN" altLang="en-US" sz="2800" b="1">
                <a:solidFill>
                  <a:srgbClr val="FFFFFF"/>
                </a:solidFill>
              </a:rPr>
              <a:t>”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的数据元素</a:t>
            </a:r>
            <a:r>
              <a:rPr lang="zh-CN" altLang="en-US" sz="2800" b="1">
                <a:solidFill>
                  <a:srgbClr val="FFFFFF"/>
                </a:solidFill>
              </a:rPr>
              <a:t>；</a:t>
            </a:r>
            <a:endParaRPr lang="zh-CN" altLang="en-US" sz="2800" b="1">
              <a:solidFill>
                <a:srgbClr val="FFFFFF"/>
              </a:solidFill>
              <a:latin typeface="宋体" panose="02010600030101010101" pitchFamily="2" charset="-122"/>
            </a:endParaRP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②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 存在一个唯一的被称为</a:t>
            </a:r>
            <a:r>
              <a:rPr lang="zh-CN" altLang="en-US" sz="2800" b="1">
                <a:solidFill>
                  <a:srgbClr val="FFFFFF"/>
                </a:solidFill>
              </a:rPr>
              <a:t>“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最后一个</a:t>
            </a:r>
            <a:r>
              <a:rPr lang="zh-CN" altLang="en-US" sz="2800" b="1">
                <a:solidFill>
                  <a:srgbClr val="FFFFFF"/>
                </a:solidFill>
              </a:rPr>
              <a:t>”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的数据元素</a:t>
            </a:r>
            <a:r>
              <a:rPr lang="zh-CN" altLang="en-US" sz="2800" b="1">
                <a:solidFill>
                  <a:srgbClr val="FFFFFF"/>
                </a:solidFill>
              </a:rPr>
              <a:t>；</a:t>
            </a:r>
            <a:endParaRPr lang="zh-CN" altLang="en-US" sz="2800" b="1">
              <a:solidFill>
                <a:srgbClr val="FFFFFF"/>
              </a:solidFill>
              <a:latin typeface="宋体" panose="02010600030101010101" pitchFamily="2" charset="-122"/>
            </a:endParaRP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③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除第一个元素外</a:t>
            </a:r>
            <a:r>
              <a:rPr lang="zh-CN" altLang="en-US" sz="2800" b="1">
                <a:solidFill>
                  <a:srgbClr val="FFFFFF"/>
                </a:solidFill>
              </a:rPr>
              <a:t>，每个元素均有唯一一个直接前驱；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④</a:t>
            </a:r>
            <a:r>
              <a:rPr lang="zh-CN" altLang="en-US" sz="2800" b="1">
                <a:solidFill>
                  <a:srgbClr val="FFFF00"/>
                </a:solidFill>
                <a:latin typeface="宋体" panose="02010600030101010101" pitchFamily="2" charset="-122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除最后一个元素外</a:t>
            </a:r>
            <a:r>
              <a:rPr lang="zh-CN" altLang="en-US" sz="2800" b="1">
                <a:solidFill>
                  <a:srgbClr val="FFFFFF"/>
                </a:solidFill>
              </a:rPr>
              <a:t>，每个元素均有唯一一个直接后继。</a:t>
            </a:r>
          </a:p>
        </p:txBody>
      </p:sp>
    </p:spTree>
    <p:extLst>
      <p:ext uri="{BB962C8B-B14F-4D97-AF65-F5344CB8AC3E}">
        <p14:creationId xmlns:p14="http://schemas.microsoft.com/office/powerpoint/2010/main" val="2906291300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spd="slow"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E553B66F-E31B-0E48-8987-A31BD5B0A1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52400"/>
            <a:ext cx="6781800" cy="762000"/>
          </a:xfrm>
        </p:spPr>
        <p:txBody>
          <a:bodyPr/>
          <a:lstStyle/>
          <a:p>
            <a:r>
              <a:rPr lang="en-US" altLang="zh-CN" b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2.2.2</a:t>
            </a:r>
            <a:r>
              <a:rPr lang="en-US" altLang="zh-CN"/>
              <a:t>   </a:t>
            </a:r>
            <a:r>
              <a:rPr lang="zh-CN" altLang="en-US" b="1">
                <a:effectLst/>
                <a:ea typeface="楷体_GB2312" pitchFamily="49" charset="-122"/>
              </a:rPr>
              <a:t>顺序表的基本操作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CCEDB04-8E5F-1B4E-BBAF-52396A991B96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00201" y="1143000"/>
            <a:ext cx="8888413" cy="5526088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/>
              <a:t>       </a:t>
            </a:r>
            <a:r>
              <a:rPr lang="zh-CN" altLang="en-US" sz="2800" b="1"/>
              <a:t>顺序存储结构中，很容易实现线性表的一些操作：初始化、赋值、查找、修改、插入、删除、求长度等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  <a:endParaRPr lang="zh-CN" altLang="en-US" sz="2800" b="1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/>
              <a:t>以下将对几种主要的操作进行讨论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  <a:endParaRPr lang="zh-CN" altLang="en-US" sz="2800" b="1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>
                <a:solidFill>
                  <a:schemeClr val="folHlink"/>
                </a:solidFill>
              </a:rPr>
              <a:t>1    </a:t>
            </a:r>
            <a:r>
              <a:rPr lang="zh-CN" altLang="en-US" b="1">
                <a:solidFill>
                  <a:schemeClr val="folHlink"/>
                </a:solidFill>
              </a:rPr>
              <a:t>顺序线性表初始化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/>
              <a:t> </a:t>
            </a:r>
            <a:r>
              <a:rPr lang="en-US" altLang="zh-CN" sz="2800" b="1"/>
              <a:t>Status Init_SqList( SqList *L ) 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{  L-&gt;elem_array=( ElemType * )malloc(MAX_SIZE*sizeof( ElemType ) ) 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if ( !L -&gt; elem_array ) return  ERROR ; 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else {   L-&gt;length= 0 ;    return OK ;  }  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1971723"/>
      </p:ext>
    </p:extLst>
  </p:cSld>
  <p:clrMapOvr>
    <a:masterClrMapping/>
  </p:clrMapOvr>
  <p:transition spd="slow">
    <p:blind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66F8C9D9-9128-5040-95B3-A34A06E9D945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52400"/>
            <a:ext cx="8812213" cy="5437188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b="1">
                <a:solidFill>
                  <a:schemeClr val="folHlink"/>
                </a:solidFill>
              </a:rPr>
              <a:t>2</a:t>
            </a:r>
            <a:r>
              <a:rPr lang="en-US" altLang="zh-CN" b="1">
                <a:solidFill>
                  <a:schemeClr val="folHlink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>
                <a:solidFill>
                  <a:schemeClr val="folHlink"/>
                </a:solidFill>
              </a:rPr>
              <a:t>顺序</a:t>
            </a: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线性表的插入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 </a:t>
            </a:r>
            <a:r>
              <a:rPr lang="zh-CN" altLang="en-US" sz="2800" b="1">
                <a:latin typeface="宋体" panose="02010600030101010101" pitchFamily="2" charset="-122"/>
              </a:rPr>
              <a:t>在线性表 </a:t>
            </a:r>
            <a:r>
              <a:rPr lang="en-US" altLang="zh-CN" sz="2800" b="1"/>
              <a:t>L= (a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，</a:t>
            </a:r>
            <a:r>
              <a:rPr lang="en-US" altLang="zh-CN" sz="2800" b="1"/>
              <a:t>…a </a:t>
            </a:r>
            <a:r>
              <a:rPr lang="en-US" altLang="zh-CN" sz="2800" b="1" baseline="-25000"/>
              <a:t>i-1</a:t>
            </a:r>
            <a:r>
              <a:rPr lang="zh-CN" altLang="en-US" sz="2800" b="1"/>
              <a:t>，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i</a:t>
            </a:r>
            <a:r>
              <a:rPr lang="zh-CN" altLang="en-US" sz="2800" b="1"/>
              <a:t>， 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i+1</a:t>
            </a:r>
            <a:r>
              <a:rPr lang="zh-CN" altLang="en-US" sz="2800" b="1"/>
              <a:t>，</a:t>
            </a:r>
            <a:r>
              <a:rPr lang="en-US" altLang="zh-CN" sz="2800" b="1"/>
              <a:t>…</a:t>
            </a:r>
            <a:r>
              <a:rPr lang="zh-CN" altLang="en-US" sz="2800" b="1"/>
              <a:t>，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n</a:t>
            </a:r>
            <a:r>
              <a:rPr lang="en-US" altLang="zh-CN" sz="2800" b="1"/>
              <a:t>) </a:t>
            </a:r>
            <a:r>
              <a:rPr lang="zh-CN" altLang="en-US" sz="2800" b="1"/>
              <a:t>中</a:t>
            </a:r>
            <a:r>
              <a:rPr lang="zh-CN" altLang="en-US" sz="2800" b="1">
                <a:latin typeface="宋体" panose="02010600030101010101" pitchFamily="2" charset="-122"/>
              </a:rPr>
              <a:t>的第</a:t>
            </a:r>
            <a:r>
              <a:rPr lang="en-US" altLang="zh-CN" sz="2800" b="1"/>
              <a:t>i(1≦i≦n)</a:t>
            </a:r>
            <a:r>
              <a:rPr lang="zh-CN" altLang="en-US" sz="2800" b="1">
                <a:latin typeface="宋体" panose="02010600030101010101" pitchFamily="2" charset="-122"/>
              </a:rPr>
              <a:t>个位置上插入一个新结点</a:t>
            </a:r>
            <a:r>
              <a:rPr lang="en-US" altLang="zh-CN" sz="2800" b="1"/>
              <a:t>e</a:t>
            </a:r>
            <a:r>
              <a:rPr lang="zh-CN" altLang="en-US" sz="2800" b="1">
                <a:latin typeface="宋体" panose="02010600030101010101" pitchFamily="2" charset="-122"/>
              </a:rPr>
              <a:t>，使其成为线性表</a:t>
            </a:r>
            <a:r>
              <a:rPr lang="zh-CN" altLang="en-US" sz="2800" b="1"/>
              <a:t>：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/>
              <a:t>     </a:t>
            </a:r>
            <a:r>
              <a:rPr lang="zh-CN" altLang="en-US" sz="2800" b="1">
                <a:latin typeface="宋体" panose="02010600030101010101" pitchFamily="2" charset="-122"/>
              </a:rPr>
              <a:t> </a:t>
            </a:r>
            <a:r>
              <a:rPr lang="en-US" altLang="zh-CN" sz="2800" b="1"/>
              <a:t>L=(a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，</a:t>
            </a:r>
            <a:r>
              <a:rPr lang="en-US" altLang="zh-CN" sz="2800" b="1"/>
              <a:t>…a </a:t>
            </a:r>
            <a:r>
              <a:rPr lang="en-US" altLang="zh-CN" sz="2800" b="1" baseline="-25000"/>
              <a:t>i-1</a:t>
            </a:r>
            <a:r>
              <a:rPr lang="zh-CN" altLang="en-US" sz="2800" b="1"/>
              <a:t>，</a:t>
            </a:r>
            <a:r>
              <a:rPr lang="en-US" altLang="zh-CN" sz="2800" b="1"/>
              <a:t>e</a:t>
            </a:r>
            <a:r>
              <a:rPr lang="zh-CN" altLang="en-US" sz="2800" b="1"/>
              <a:t>，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i</a:t>
            </a:r>
            <a:r>
              <a:rPr lang="zh-CN" altLang="en-US" sz="2800" b="1"/>
              <a:t>，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i+1</a:t>
            </a:r>
            <a:r>
              <a:rPr lang="zh-CN" altLang="en-US" sz="2800" b="1"/>
              <a:t>，</a:t>
            </a:r>
            <a:r>
              <a:rPr lang="en-US" altLang="zh-CN" sz="2800" b="1"/>
              <a:t>…</a:t>
            </a:r>
            <a:r>
              <a:rPr lang="zh-CN" altLang="en-US" sz="2800" b="1"/>
              <a:t>，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n</a:t>
            </a:r>
            <a:r>
              <a:rPr lang="en-US" altLang="zh-CN" sz="2800" b="1"/>
              <a:t>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>
                <a:solidFill>
                  <a:schemeClr val="hlink"/>
                </a:solidFill>
              </a:rPr>
              <a:t> </a:t>
            </a:r>
            <a:r>
              <a:rPr lang="zh-CN" altLang="en-US" b="1">
                <a:solidFill>
                  <a:schemeClr val="folHlink"/>
                </a:solidFill>
              </a:rPr>
              <a:t>实现步骤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>
                <a:latin typeface="宋体" panose="02010600030101010101" pitchFamily="2" charset="-122"/>
              </a:rPr>
              <a:t>(1)</a:t>
            </a:r>
            <a:r>
              <a:rPr lang="en-US" altLang="zh-CN" b="1"/>
              <a:t>  </a:t>
            </a:r>
            <a:r>
              <a:rPr lang="zh-CN" altLang="en-US" b="1"/>
              <a:t>将线性表</a:t>
            </a:r>
            <a:r>
              <a:rPr lang="en-US" altLang="zh-CN" b="1"/>
              <a:t>L</a:t>
            </a:r>
            <a:r>
              <a:rPr lang="zh-CN" altLang="en-US" b="1"/>
              <a:t>中的</a:t>
            </a:r>
            <a:r>
              <a:rPr lang="zh-CN" altLang="en-US" b="1">
                <a:latin typeface="宋体" panose="02010600030101010101" pitchFamily="2" charset="-122"/>
              </a:rPr>
              <a:t>第</a:t>
            </a:r>
            <a:r>
              <a:rPr lang="en-US" altLang="zh-CN" b="1"/>
              <a:t>i</a:t>
            </a:r>
            <a:r>
              <a:rPr lang="zh-CN" altLang="en-US" b="1"/>
              <a:t>个至第</a:t>
            </a:r>
            <a:r>
              <a:rPr lang="en-US" altLang="zh-CN" b="1"/>
              <a:t>n</a:t>
            </a:r>
            <a:r>
              <a:rPr lang="zh-CN" altLang="en-US" b="1">
                <a:latin typeface="宋体" panose="02010600030101010101" pitchFamily="2" charset="-122"/>
              </a:rPr>
              <a:t>个结点后移一个位置。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>
                <a:latin typeface="宋体" panose="02010600030101010101" pitchFamily="2" charset="-122"/>
              </a:rPr>
              <a:t>(2) </a:t>
            </a:r>
            <a:r>
              <a:rPr lang="zh-CN" altLang="en-US" b="1">
                <a:latin typeface="宋体" panose="02010600030101010101" pitchFamily="2" charset="-122"/>
              </a:rPr>
              <a:t>将结点</a:t>
            </a:r>
            <a:r>
              <a:rPr lang="en-US" altLang="zh-CN" b="1"/>
              <a:t>e</a:t>
            </a:r>
            <a:r>
              <a:rPr lang="zh-CN" altLang="en-US" b="1">
                <a:latin typeface="宋体" panose="02010600030101010101" pitchFamily="2" charset="-122"/>
              </a:rPr>
              <a:t>插入到结点</a:t>
            </a:r>
            <a:r>
              <a:rPr lang="en-US" altLang="zh-CN" b="1"/>
              <a:t>a</a:t>
            </a:r>
            <a:r>
              <a:rPr lang="en-US" altLang="zh-CN" b="1" baseline="-25000"/>
              <a:t>i-1</a:t>
            </a:r>
            <a:r>
              <a:rPr lang="zh-CN" altLang="en-US" b="1"/>
              <a:t>之后</a:t>
            </a:r>
            <a:r>
              <a:rPr lang="zh-CN" altLang="en-US" b="1">
                <a:latin typeface="宋体" panose="02010600030101010101" pitchFamily="2" charset="-122"/>
              </a:rPr>
              <a:t>。 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>
                <a:latin typeface="宋体" panose="02010600030101010101" pitchFamily="2" charset="-122"/>
              </a:rPr>
              <a:t>(3) </a:t>
            </a:r>
            <a:r>
              <a:rPr lang="zh-CN" altLang="en-US" b="1">
                <a:latin typeface="宋体" panose="02010600030101010101" pitchFamily="2" charset="-122"/>
              </a:rPr>
              <a:t>线性表长度加</a:t>
            </a:r>
            <a:r>
              <a:rPr lang="en-US" altLang="zh-CN" b="1"/>
              <a:t>1</a:t>
            </a:r>
            <a:r>
              <a:rPr lang="zh-CN" altLang="en-US" b="1"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56861881"/>
      </p:ext>
    </p:extLst>
  </p:cSld>
  <p:clrMapOvr>
    <a:masterClrMapping/>
  </p:clrMapOvr>
  <p:transition spd="slow">
    <p:blind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874F327-5DBB-1149-9CAD-0093305378BF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49225"/>
            <a:ext cx="8812213" cy="6592888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算法描述</a:t>
            </a:r>
          </a:p>
          <a:p>
            <a:pPr marL="0" indent="0">
              <a:buNone/>
            </a:pPr>
            <a:r>
              <a:rPr lang="en-US" altLang="zh-CN" sz="2800" b="1"/>
              <a:t>Status Insert_SqList(Sqlist *L</a:t>
            </a:r>
            <a:r>
              <a:rPr lang="zh-CN" altLang="en-US" sz="2800" b="1"/>
              <a:t>，</a:t>
            </a:r>
            <a:r>
              <a:rPr lang="en-US" altLang="zh-CN" sz="2800" b="1"/>
              <a:t>int i </a:t>
            </a:r>
            <a:r>
              <a:rPr lang="zh-CN" altLang="en-US" sz="2800" b="1"/>
              <a:t>，</a:t>
            </a:r>
            <a:r>
              <a:rPr lang="en-US" altLang="zh-CN" sz="2800" b="1"/>
              <a:t>ElemType e)</a:t>
            </a:r>
          </a:p>
          <a:p>
            <a:pPr marL="355600" lvl="1" indent="0">
              <a:buNone/>
            </a:pPr>
            <a:r>
              <a:rPr lang="en-US" altLang="zh-CN" sz="2000" b="1"/>
              <a:t> </a:t>
            </a:r>
            <a:r>
              <a:rPr lang="en-US" altLang="zh-CN" b="1"/>
              <a:t>{   int j ;</a:t>
            </a:r>
          </a:p>
          <a:p>
            <a:pPr marL="723900" lvl="2" indent="0">
              <a:buNone/>
            </a:pPr>
            <a:r>
              <a:rPr lang="en-US" altLang="zh-CN" sz="2800" b="1"/>
              <a:t>if  ( i&lt;0||i&gt;L-&gt;length-1)   return  ERROR ;</a:t>
            </a:r>
          </a:p>
          <a:p>
            <a:pPr marL="723900" lvl="2" indent="0">
              <a:buNone/>
            </a:pPr>
            <a:r>
              <a:rPr lang="en-US" altLang="zh-CN" sz="2800" b="1"/>
              <a:t>if  (L-&gt;length&gt;=MAX_SIZE)</a:t>
            </a:r>
          </a:p>
          <a:p>
            <a:pPr marL="1079500" lvl="3" indent="0">
              <a:buNone/>
            </a:pPr>
            <a:r>
              <a:rPr lang="en-US" altLang="zh-CN" sz="2800" b="1"/>
              <a:t>{    printf(“</a:t>
            </a:r>
            <a:r>
              <a:rPr lang="zh-CN" altLang="en-US" sz="2800" b="1"/>
              <a:t>线性表溢出</a:t>
            </a:r>
            <a:r>
              <a:rPr lang="en-US" altLang="zh-CN" sz="2800" b="1"/>
              <a:t>!\n”);  return  ERROR ;  }</a:t>
            </a:r>
          </a:p>
          <a:p>
            <a:pPr marL="723900" lvl="2" indent="0">
              <a:buNone/>
            </a:pPr>
            <a:r>
              <a:rPr lang="en-US" altLang="zh-CN" sz="2800" b="1"/>
              <a:t>for  ( j=L-&gt;length–1; j&gt;=i-1; --j )</a:t>
            </a:r>
          </a:p>
          <a:p>
            <a:pPr marL="1079500" lvl="3" indent="0">
              <a:buNone/>
            </a:pPr>
            <a:r>
              <a:rPr lang="en-US" altLang="zh-CN" sz="2800" b="1"/>
              <a:t>L-&gt;Elem_array[j+1]=L-&gt;Elem_array[j];</a:t>
            </a:r>
          </a:p>
          <a:p>
            <a:pPr marL="1435100" lvl="4" indent="0">
              <a:buNone/>
            </a:pPr>
            <a:r>
              <a:rPr lang="en-US" altLang="zh-CN" sz="2400" b="1"/>
              <a:t>/*  i-1</a:t>
            </a:r>
            <a:r>
              <a:rPr lang="zh-CN" altLang="en-US" sz="2400" b="1"/>
              <a:t>位置以后的所有结点后移  *</a:t>
            </a:r>
            <a:r>
              <a:rPr lang="en-US" altLang="zh-CN" sz="2400" b="1"/>
              <a:t>/</a:t>
            </a:r>
          </a:p>
          <a:p>
            <a:pPr marL="723900" lvl="2" indent="0">
              <a:buNone/>
            </a:pPr>
            <a:r>
              <a:rPr lang="en-US" altLang="zh-CN" sz="2800" b="1"/>
              <a:t>L-&gt;Elem_array[i-1]=e;    </a:t>
            </a:r>
            <a:r>
              <a:rPr lang="en-US" altLang="zh-CN" b="1"/>
              <a:t>/*  </a:t>
            </a:r>
            <a:r>
              <a:rPr lang="zh-CN" altLang="en-US" b="1"/>
              <a:t>在</a:t>
            </a:r>
            <a:r>
              <a:rPr lang="en-US" altLang="zh-CN" b="1"/>
              <a:t>i-1</a:t>
            </a:r>
            <a:r>
              <a:rPr lang="zh-CN" altLang="en-US" b="1"/>
              <a:t>位置插入结点  *</a:t>
            </a:r>
            <a:r>
              <a:rPr lang="en-US" altLang="zh-CN" b="1"/>
              <a:t>/</a:t>
            </a:r>
          </a:p>
          <a:p>
            <a:pPr marL="723900" lvl="2" indent="0">
              <a:buNone/>
            </a:pPr>
            <a:r>
              <a:rPr lang="en-US" altLang="zh-CN" sz="2800" b="1"/>
              <a:t>L-&gt;length++ ;</a:t>
            </a:r>
          </a:p>
          <a:p>
            <a:pPr marL="723900" lvl="2" indent="0">
              <a:buNone/>
            </a:pPr>
            <a:r>
              <a:rPr lang="en-US" altLang="zh-CN" sz="2800" b="1"/>
              <a:t>return  OK ;  </a:t>
            </a:r>
          </a:p>
          <a:p>
            <a:pPr marL="355600" lvl="1" indent="0">
              <a:buNone/>
            </a:pPr>
            <a:r>
              <a:rPr lang="en-US" altLang="zh-CN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2900444"/>
      </p:ext>
    </p:extLst>
  </p:cSld>
  <p:clrMapOvr>
    <a:masterClrMapping/>
  </p:clrMapOvr>
  <p:transition spd="slow">
    <p:blind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6D6F46DB-863F-8F44-B282-2F5D55056621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0" y="220664"/>
            <a:ext cx="8839200" cy="6232525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chemeClr val="hlink"/>
                </a:solidFill>
              </a:rPr>
              <a:t>  </a:t>
            </a:r>
            <a:r>
              <a:rPr lang="zh-CN" altLang="en-US" b="1">
                <a:solidFill>
                  <a:schemeClr val="folHlink"/>
                </a:solidFill>
              </a:rPr>
              <a:t>时间复杂度分析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/>
              <a:t>        </a:t>
            </a:r>
            <a:r>
              <a:rPr lang="zh-CN" altLang="en-US" sz="2800" b="1"/>
              <a:t>在线性表</a:t>
            </a:r>
            <a:r>
              <a:rPr lang="en-US" altLang="zh-CN" sz="2800" b="1"/>
              <a:t>L</a:t>
            </a:r>
            <a:r>
              <a:rPr lang="zh-CN" altLang="en-US" sz="2800" b="1"/>
              <a:t>中的</a:t>
            </a:r>
            <a:r>
              <a:rPr lang="zh-CN" altLang="en-US" sz="2800" b="1">
                <a:latin typeface="宋体" panose="02010600030101010101" pitchFamily="2" charset="-122"/>
              </a:rPr>
              <a:t>第</a:t>
            </a:r>
            <a:r>
              <a:rPr lang="en-US" altLang="zh-CN" sz="2800" b="1"/>
              <a:t>i</a:t>
            </a:r>
            <a:r>
              <a:rPr lang="zh-CN" altLang="en-US" sz="2800" b="1"/>
              <a:t>个</a:t>
            </a:r>
            <a:r>
              <a:rPr lang="zh-CN" altLang="en-US" sz="2800" b="1">
                <a:latin typeface="宋体" panose="02010600030101010101" pitchFamily="2" charset="-122"/>
              </a:rPr>
              <a:t>元素之前插入新结点，其时间主要耗费在表中结点的移动操作上，因此，可用结点的移动来估计算法的时间复杂度。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  设</a:t>
            </a:r>
            <a:r>
              <a:rPr lang="zh-CN" altLang="en-US" sz="2800" b="1"/>
              <a:t>在线性表</a:t>
            </a:r>
            <a:r>
              <a:rPr lang="en-US" altLang="zh-CN" sz="2800" b="1"/>
              <a:t>L</a:t>
            </a:r>
            <a:r>
              <a:rPr lang="zh-CN" altLang="en-US" sz="2800" b="1"/>
              <a:t>中的</a:t>
            </a:r>
            <a:r>
              <a:rPr lang="zh-CN" altLang="en-US" sz="2800" b="1">
                <a:latin typeface="宋体" panose="02010600030101010101" pitchFamily="2" charset="-122"/>
              </a:rPr>
              <a:t>第</a:t>
            </a:r>
            <a:r>
              <a:rPr lang="en-US" altLang="zh-CN" sz="2800" b="1"/>
              <a:t>i</a:t>
            </a:r>
            <a:r>
              <a:rPr lang="zh-CN" altLang="en-US" sz="2800" b="1"/>
              <a:t>个</a:t>
            </a:r>
            <a:r>
              <a:rPr lang="zh-CN" altLang="en-US" sz="2800" b="1">
                <a:latin typeface="宋体" panose="02010600030101010101" pitchFamily="2" charset="-122"/>
              </a:rPr>
              <a:t>元素之前插入结点的概率为</a:t>
            </a:r>
            <a:r>
              <a:rPr lang="en-US" altLang="zh-CN" sz="2800" b="1"/>
              <a:t>P</a:t>
            </a:r>
            <a:r>
              <a:rPr lang="en-US" altLang="zh-CN" sz="2800" b="1" baseline="-25000"/>
              <a:t>i</a:t>
            </a:r>
            <a:r>
              <a:rPr lang="zh-CN" altLang="en-US" sz="2800" b="1">
                <a:latin typeface="宋体" panose="02010600030101010101" pitchFamily="2" charset="-122"/>
              </a:rPr>
              <a:t>，不失一般性，设各个位置插入是等概率，则</a:t>
            </a:r>
            <a:r>
              <a:rPr lang="en-US" altLang="zh-CN" sz="2800" b="1"/>
              <a:t>P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=1/(n+1)</a:t>
            </a:r>
            <a:r>
              <a:rPr lang="zh-CN" altLang="en-US" sz="2800" b="1">
                <a:latin typeface="宋体" panose="02010600030101010101" pitchFamily="2" charset="-122"/>
              </a:rPr>
              <a:t>，而插入时移动结点的次数为</a:t>
            </a:r>
            <a:r>
              <a:rPr lang="en-US" altLang="zh-CN" sz="2800" b="1"/>
              <a:t>n-i+1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/>
              <a:t>总的平均移动次数： </a:t>
            </a:r>
            <a:r>
              <a:rPr lang="en-US" altLang="zh-CN" sz="2800" b="1"/>
              <a:t>E</a:t>
            </a:r>
            <a:r>
              <a:rPr lang="en-US" altLang="zh-CN" sz="2800" b="1" baseline="-25000"/>
              <a:t>insert</a:t>
            </a:r>
            <a:r>
              <a:rPr lang="en-US" altLang="zh-CN" sz="2800" b="1"/>
              <a:t>=</a:t>
            </a:r>
            <a:r>
              <a:rPr lang="en-US" altLang="zh-CN" sz="28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∑p</a:t>
            </a:r>
            <a:r>
              <a:rPr lang="en-US" altLang="zh-CN" sz="2800" b="1" baseline="-25000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zh-CN" sz="28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*(n-i+1)  </a:t>
            </a:r>
            <a:r>
              <a:rPr lang="en-US" altLang="zh-CN" sz="2800" b="1"/>
              <a:t>(1≦i≦n)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∴ </a:t>
            </a:r>
            <a:r>
              <a:rPr lang="en-US" altLang="zh-CN" sz="2800" b="1"/>
              <a:t>E</a:t>
            </a:r>
            <a:r>
              <a:rPr lang="en-US" altLang="zh-CN" sz="2800" b="1" baseline="-25000"/>
              <a:t>insert</a:t>
            </a:r>
            <a:r>
              <a:rPr lang="en-US" altLang="zh-CN" sz="2800" b="1"/>
              <a:t>=n/2 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即</a:t>
            </a:r>
            <a:r>
              <a:rPr lang="zh-CN" altLang="en-US" sz="2800" b="1"/>
              <a:t>在顺序表上做插入运算，平均要移动表上一半结点。当表长</a:t>
            </a:r>
            <a:r>
              <a:rPr lang="en-US" altLang="zh-CN" sz="2800" b="1"/>
              <a:t>n</a:t>
            </a:r>
            <a:r>
              <a:rPr lang="zh-CN" altLang="en-US" sz="2800" b="1"/>
              <a:t>较大时，算法的效率相当低。因此算法的平均时间复杂度为</a:t>
            </a:r>
            <a:r>
              <a:rPr lang="en-US" altLang="zh-CN" sz="2800" b="1"/>
              <a:t>O(n)</a:t>
            </a:r>
            <a:r>
              <a:rPr lang="zh-CN" altLang="en-US" sz="2800" b="1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52919210"/>
      </p:ext>
    </p:extLst>
  </p:cSld>
  <p:clrMapOvr>
    <a:masterClrMapping/>
  </p:clrMapOvr>
  <p:transition spd="slow">
    <p:blind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C5083054-CADE-D242-9BE3-7A3CDBD7F254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52401"/>
            <a:ext cx="8812213" cy="6156325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altLang="zh-CN" b="1">
                <a:solidFill>
                  <a:schemeClr val="folHlink"/>
                </a:solidFill>
              </a:rPr>
              <a:t>3    </a:t>
            </a:r>
            <a:r>
              <a:rPr lang="zh-CN" altLang="en-US" b="1">
                <a:solidFill>
                  <a:schemeClr val="folHlink"/>
                </a:solidFill>
              </a:rPr>
              <a:t>顺序线性表的删除</a:t>
            </a:r>
          </a:p>
          <a:p>
            <a:pPr marL="0" indent="0" eaLnBrk="0" hangingPunct="0">
              <a:lnSpc>
                <a:spcPct val="110000"/>
              </a:lnSpc>
              <a:buClrTx/>
              <a:buSzTx/>
              <a:buNone/>
            </a:pPr>
            <a:r>
              <a:rPr lang="zh-CN" altLang="en-US" sz="2800"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latin typeface="宋体" panose="02010600030101010101" pitchFamily="2" charset="-122"/>
              </a:rPr>
              <a:t>在线性表 </a:t>
            </a:r>
            <a:r>
              <a:rPr lang="en-US" altLang="zh-CN" sz="2800" b="1"/>
              <a:t>L=(a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，</a:t>
            </a:r>
            <a:r>
              <a:rPr lang="en-US" altLang="zh-CN" sz="2800" b="1"/>
              <a:t>…a </a:t>
            </a:r>
            <a:r>
              <a:rPr lang="en-US" altLang="zh-CN" sz="2800" b="1" baseline="-25000"/>
              <a:t>i-1</a:t>
            </a:r>
            <a:r>
              <a:rPr lang="zh-CN" altLang="en-US" sz="2800" b="1"/>
              <a:t>，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i</a:t>
            </a:r>
            <a:r>
              <a:rPr lang="zh-CN" altLang="en-US" sz="2800" b="1"/>
              <a:t>， 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i+1</a:t>
            </a:r>
            <a:r>
              <a:rPr lang="zh-CN" altLang="en-US" sz="2800" b="1"/>
              <a:t>，</a:t>
            </a:r>
            <a:r>
              <a:rPr lang="en-US" altLang="zh-CN" sz="2800" b="1"/>
              <a:t>…</a:t>
            </a:r>
            <a:r>
              <a:rPr lang="zh-CN" altLang="en-US" sz="2800" b="1"/>
              <a:t>，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n</a:t>
            </a:r>
            <a:r>
              <a:rPr lang="en-US" altLang="zh-CN" sz="2800" b="1"/>
              <a:t>) </a:t>
            </a:r>
            <a:r>
              <a:rPr lang="zh-CN" altLang="en-US" sz="2800" b="1"/>
              <a:t>中删除结点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(1≦i≦n)</a:t>
            </a:r>
            <a:r>
              <a:rPr lang="zh-CN" altLang="en-US" sz="2800" b="1">
                <a:latin typeface="宋体" panose="02010600030101010101" pitchFamily="2" charset="-122"/>
              </a:rPr>
              <a:t>，使其成为线性表</a:t>
            </a:r>
            <a:r>
              <a:rPr lang="zh-CN" altLang="en-US" sz="2800" b="1"/>
              <a:t>：</a:t>
            </a:r>
          </a:p>
          <a:p>
            <a:pPr marL="0" indent="0" eaLnBrk="0" hangingPunct="0">
              <a:lnSpc>
                <a:spcPct val="110000"/>
              </a:lnSpc>
              <a:buClrTx/>
              <a:buSzTx/>
              <a:buNone/>
            </a:pPr>
            <a:r>
              <a:rPr lang="zh-CN" altLang="en-US" sz="2800" b="1"/>
              <a:t>           </a:t>
            </a:r>
            <a:r>
              <a:rPr lang="en-US" altLang="zh-CN" sz="2800" b="1"/>
              <a:t>L= (a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，</a:t>
            </a:r>
            <a:r>
              <a:rPr lang="en-US" altLang="zh-CN" sz="2800" b="1"/>
              <a:t>…a</a:t>
            </a:r>
            <a:r>
              <a:rPr lang="en-US" altLang="zh-CN" sz="2800" b="1" baseline="-25000"/>
              <a:t>i-1</a:t>
            </a:r>
            <a:r>
              <a:rPr lang="zh-CN" altLang="en-US" sz="2800" b="1"/>
              <a:t>，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i+1</a:t>
            </a:r>
            <a:r>
              <a:rPr lang="zh-CN" altLang="en-US" sz="2800" b="1"/>
              <a:t>，</a:t>
            </a:r>
            <a:r>
              <a:rPr lang="en-US" altLang="zh-CN" sz="2800" b="1"/>
              <a:t>…</a:t>
            </a:r>
            <a:r>
              <a:rPr lang="zh-CN" altLang="en-US" sz="2800" b="1"/>
              <a:t>，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n</a:t>
            </a:r>
            <a:r>
              <a:rPr lang="en-US" altLang="zh-CN" sz="2800" b="1"/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>
                <a:solidFill>
                  <a:schemeClr val="hlink"/>
                </a:solidFill>
              </a:rPr>
              <a:t> </a:t>
            </a:r>
            <a:r>
              <a:rPr lang="zh-CN" altLang="en-US" b="1">
                <a:solidFill>
                  <a:schemeClr val="folHlink"/>
                </a:solidFill>
              </a:rPr>
              <a:t>实现步骤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>
                <a:latin typeface="宋体" panose="02010600030101010101" pitchFamily="2" charset="-122"/>
              </a:rPr>
              <a:t>(1)</a:t>
            </a:r>
            <a:r>
              <a:rPr lang="en-US" altLang="zh-CN" b="1"/>
              <a:t>  </a:t>
            </a:r>
            <a:r>
              <a:rPr lang="zh-CN" altLang="en-US" b="1"/>
              <a:t>将线性表</a:t>
            </a:r>
            <a:r>
              <a:rPr lang="en-US" altLang="zh-CN" b="1"/>
              <a:t>L</a:t>
            </a:r>
            <a:r>
              <a:rPr lang="zh-CN" altLang="en-US" b="1"/>
              <a:t>中的</a:t>
            </a:r>
            <a:r>
              <a:rPr lang="zh-CN" altLang="en-US" b="1">
                <a:latin typeface="宋体" panose="02010600030101010101" pitchFamily="2" charset="-122"/>
              </a:rPr>
              <a:t>第</a:t>
            </a:r>
            <a:r>
              <a:rPr lang="en-US" altLang="zh-CN" b="1"/>
              <a:t>i+1</a:t>
            </a:r>
            <a:r>
              <a:rPr lang="zh-CN" altLang="en-US" b="1"/>
              <a:t>个至第</a:t>
            </a:r>
            <a:r>
              <a:rPr lang="en-US" altLang="zh-CN" b="1"/>
              <a:t>n</a:t>
            </a:r>
            <a:r>
              <a:rPr lang="zh-CN" altLang="en-US" b="1">
                <a:latin typeface="宋体" panose="02010600030101010101" pitchFamily="2" charset="-122"/>
              </a:rPr>
              <a:t>个结点依此向前移动一个位置。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>
                <a:latin typeface="宋体" panose="02010600030101010101" pitchFamily="2" charset="-122"/>
              </a:rPr>
              <a:t>(2) </a:t>
            </a:r>
            <a:r>
              <a:rPr lang="zh-CN" altLang="en-US" b="1">
                <a:latin typeface="宋体" panose="02010600030101010101" pitchFamily="2" charset="-122"/>
              </a:rPr>
              <a:t>线性表长度减</a:t>
            </a:r>
            <a:r>
              <a:rPr lang="en-US" altLang="zh-CN" b="1"/>
              <a:t>1</a:t>
            </a:r>
            <a:r>
              <a:rPr lang="zh-CN" altLang="en-US" b="1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算法描述</a:t>
            </a:r>
            <a:endParaRPr lang="zh-CN" altLang="en-US" sz="2800" b="1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ElemType  Delete_SqList(Sqlist *L</a:t>
            </a:r>
            <a:r>
              <a:rPr lang="zh-CN" altLang="en-US" sz="2800" b="1"/>
              <a:t>，</a:t>
            </a:r>
            <a:r>
              <a:rPr lang="en-US" altLang="zh-CN" sz="2800" b="1"/>
              <a:t>int i)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{  int  k ;   ElemType  x ;</a:t>
            </a:r>
          </a:p>
        </p:txBody>
      </p:sp>
    </p:spTree>
    <p:extLst>
      <p:ext uri="{BB962C8B-B14F-4D97-AF65-F5344CB8AC3E}">
        <p14:creationId xmlns:p14="http://schemas.microsoft.com/office/powerpoint/2010/main" val="4267310889"/>
      </p:ext>
    </p:extLst>
  </p:cSld>
  <p:clrMapOvr>
    <a:masterClrMapping/>
  </p:clrMapOvr>
  <p:transition spd="slow">
    <p:blind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B8DBDFA6-E278-584D-A2A1-DB647478F199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88914"/>
            <a:ext cx="8740775" cy="6448425"/>
          </a:xfrm>
          <a:noFill/>
          <a:ln/>
        </p:spPr>
        <p:txBody>
          <a:bodyPr/>
          <a:lstStyle/>
          <a:p>
            <a:pPr marL="723900" lvl="2" indent="0">
              <a:buNone/>
            </a:pPr>
            <a:r>
              <a:rPr lang="en-US" altLang="zh-CN" sz="2800" b="1"/>
              <a:t>if  (L-&gt;length==0)</a:t>
            </a:r>
          </a:p>
          <a:p>
            <a:pPr marL="1079500" lvl="3" indent="0">
              <a:buNone/>
            </a:pPr>
            <a:r>
              <a:rPr lang="en-US" altLang="zh-CN" sz="2800" b="1"/>
              <a:t>{  printf(“</a:t>
            </a:r>
            <a:r>
              <a:rPr lang="zh-CN" altLang="en-US" sz="2800" b="1"/>
              <a:t>线性表</a:t>
            </a:r>
            <a:r>
              <a:rPr lang="en-US" altLang="zh-CN" sz="2800" b="1"/>
              <a:t>L</a:t>
            </a:r>
            <a:r>
              <a:rPr lang="zh-CN" altLang="en-US" sz="2800" b="1"/>
              <a:t>为空</a:t>
            </a:r>
            <a:r>
              <a:rPr lang="en-US" altLang="zh-CN" sz="2800" b="1"/>
              <a:t>!\n”); return ERROR;  } </a:t>
            </a:r>
          </a:p>
          <a:p>
            <a:pPr marL="723900" lvl="2" indent="0">
              <a:buNone/>
            </a:pPr>
            <a:r>
              <a:rPr lang="en-US" altLang="zh-CN" sz="2800" b="1"/>
              <a:t>else if ( i&lt;1||i&gt;L-&gt;length ) </a:t>
            </a:r>
          </a:p>
          <a:p>
            <a:pPr marL="1079500" lvl="3" indent="0">
              <a:buNone/>
            </a:pPr>
            <a:r>
              <a:rPr lang="en-US" altLang="zh-CN" sz="2800" b="1"/>
              <a:t>{  printf(“</a:t>
            </a:r>
            <a:r>
              <a:rPr lang="zh-CN" altLang="en-US" sz="2800" b="1"/>
              <a:t>要删除的数据元素不存在</a:t>
            </a:r>
            <a:r>
              <a:rPr lang="en-US" altLang="zh-CN" sz="2800" b="1"/>
              <a:t>!\n”) ; </a:t>
            </a:r>
          </a:p>
          <a:p>
            <a:pPr marL="1435100" lvl="4" indent="0">
              <a:buNone/>
            </a:pPr>
            <a:r>
              <a:rPr lang="en-US" altLang="zh-CN" sz="2800" b="1"/>
              <a:t>return ERROR ; }</a:t>
            </a:r>
          </a:p>
          <a:p>
            <a:pPr marL="1079500" lvl="3" indent="0">
              <a:buNone/>
            </a:pPr>
            <a:r>
              <a:rPr lang="en-US" altLang="zh-CN" sz="2800" b="1"/>
              <a:t>else  {  x=L-&gt;Elem_array[i-1] ;   </a:t>
            </a:r>
            <a:r>
              <a:rPr lang="en-US" altLang="zh-CN" sz="2400" b="1"/>
              <a:t>/*</a:t>
            </a:r>
            <a:r>
              <a:rPr lang="zh-CN" altLang="en-US" sz="2400" b="1"/>
              <a:t>保存结点的值*</a:t>
            </a:r>
            <a:r>
              <a:rPr lang="en-US" altLang="zh-CN" sz="2400" b="1"/>
              <a:t>/</a:t>
            </a:r>
          </a:p>
          <a:p>
            <a:pPr marL="1435100" lvl="4" indent="0">
              <a:buNone/>
            </a:pPr>
            <a:r>
              <a:rPr lang="en-US" altLang="zh-CN" sz="2800" b="1"/>
              <a:t>for ( k=i ;  k&lt;L-&gt;length ; k++) </a:t>
            </a:r>
          </a:p>
          <a:p>
            <a:pPr marL="1435100" lvl="4" indent="0">
              <a:buNone/>
            </a:pPr>
            <a:r>
              <a:rPr lang="en-US" altLang="zh-CN" sz="2800" b="1"/>
              <a:t>      L-&gt;Elem_array[k-1]=L-&gt;Elem_array[k];</a:t>
            </a:r>
          </a:p>
          <a:p>
            <a:pPr marL="1435100" lvl="4" indent="0">
              <a:buNone/>
            </a:pPr>
            <a:r>
              <a:rPr lang="en-US" altLang="zh-CN" sz="2800" b="1"/>
              <a:t>             </a:t>
            </a:r>
            <a:r>
              <a:rPr lang="en-US" altLang="zh-CN" sz="2400" b="1"/>
              <a:t>/*  i</a:t>
            </a:r>
            <a:r>
              <a:rPr lang="zh-CN" altLang="en-US" sz="2400" b="1"/>
              <a:t>位置以后的所有结点前移  *</a:t>
            </a:r>
            <a:r>
              <a:rPr lang="en-US" altLang="zh-CN" sz="2400" b="1"/>
              <a:t>/</a:t>
            </a:r>
          </a:p>
          <a:p>
            <a:pPr marL="1435100" lvl="4" indent="0">
              <a:buNone/>
            </a:pPr>
            <a:r>
              <a:rPr lang="en-US" altLang="zh-CN" sz="2800" b="1"/>
              <a:t>L-&gt;length--;  return (x);</a:t>
            </a:r>
          </a:p>
          <a:p>
            <a:pPr marL="1435100" lvl="4" indent="0">
              <a:buNone/>
            </a:pPr>
            <a:r>
              <a:rPr lang="en-US" altLang="zh-CN" sz="2800" b="1"/>
              <a:t>}</a:t>
            </a:r>
          </a:p>
          <a:p>
            <a:pPr marL="355600" lvl="1" indent="0">
              <a:buNone/>
            </a:pPr>
            <a:r>
              <a:rPr lang="en-US" altLang="zh-CN" b="1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48248254"/>
      </p:ext>
    </p:extLst>
  </p:cSld>
  <p:clrMapOvr>
    <a:masterClrMapping/>
  </p:clrMapOvr>
  <p:transition spd="slow">
    <p:blinds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238744D5-9DAF-764E-91A2-74C6CDA4FBB1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752600" y="152400"/>
            <a:ext cx="8458200" cy="57912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z="1800"/>
          </a:p>
          <a:p>
            <a:pPr>
              <a:buFont typeface="Wingdings" pitchFamily="2" charset="2"/>
              <a:buNone/>
            </a:pPr>
            <a:r>
              <a:rPr lang="zh-CN" altLang="en-US" sz="1800"/>
              <a:t>      </a:t>
            </a:r>
          </a:p>
          <a:p>
            <a:pPr>
              <a:buFont typeface="Wingdings" pitchFamily="2" charset="2"/>
              <a:buNone/>
            </a:pPr>
            <a:endParaRPr lang="zh-CN" altLang="en-US" sz="1800"/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322400EA-6E8B-8D49-B605-F766177A0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144464"/>
            <a:ext cx="8812213" cy="623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72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7635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545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1455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7175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2895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8615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4335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3200" b="1">
                <a:solidFill>
                  <a:srgbClr val="FF0033"/>
                </a:solidFill>
              </a:rPr>
              <a:t>  </a:t>
            </a:r>
            <a:r>
              <a:rPr lang="zh-CN" altLang="en-US" sz="3200" b="1">
                <a:solidFill>
                  <a:srgbClr val="FFFF00"/>
                </a:solidFill>
              </a:rPr>
              <a:t>时间复杂度分析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3200">
                <a:solidFill>
                  <a:srgbClr val="FFFFFF"/>
                </a:solidFill>
              </a:rPr>
              <a:t>       </a:t>
            </a:r>
            <a:r>
              <a:rPr lang="zh-CN" altLang="en-US" sz="2800" b="1">
                <a:solidFill>
                  <a:srgbClr val="FFFFFF"/>
                </a:solidFill>
              </a:rPr>
              <a:t>删除线性表</a:t>
            </a:r>
            <a:r>
              <a:rPr lang="en-US" altLang="zh-CN" sz="2800" b="1">
                <a:solidFill>
                  <a:srgbClr val="FFFFFF"/>
                </a:solidFill>
              </a:rPr>
              <a:t>L</a:t>
            </a:r>
            <a:r>
              <a:rPr lang="zh-CN" altLang="en-US" sz="2800" b="1">
                <a:solidFill>
                  <a:srgbClr val="FFFFFF"/>
                </a:solidFill>
              </a:rPr>
              <a:t>中的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sz="2800" b="1">
                <a:solidFill>
                  <a:srgbClr val="FFFFFF"/>
                </a:solidFill>
              </a:rPr>
              <a:t>i</a:t>
            </a:r>
            <a:r>
              <a:rPr lang="zh-CN" altLang="en-US" sz="2800" b="1">
                <a:solidFill>
                  <a:srgbClr val="FFFFFF"/>
                </a:solidFill>
              </a:rPr>
              <a:t>个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元素，其时间主要耗费在表中结点的移动操作上，因此，可用结点的移动来估计算法的时间复杂度。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      设</a:t>
            </a:r>
            <a:r>
              <a:rPr lang="zh-CN" altLang="en-US" sz="2800" b="1">
                <a:solidFill>
                  <a:srgbClr val="FFFFFF"/>
                </a:solidFill>
              </a:rPr>
              <a:t>在线性表</a:t>
            </a:r>
            <a:r>
              <a:rPr lang="en-US" altLang="zh-CN" sz="2800" b="1">
                <a:solidFill>
                  <a:srgbClr val="FFFFFF"/>
                </a:solidFill>
              </a:rPr>
              <a:t>L</a:t>
            </a:r>
            <a:r>
              <a:rPr lang="zh-CN" altLang="en-US" sz="2800" b="1">
                <a:solidFill>
                  <a:srgbClr val="FFFFFF"/>
                </a:solidFill>
              </a:rPr>
              <a:t>中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删除第</a:t>
            </a:r>
            <a:r>
              <a:rPr lang="en-US" altLang="zh-CN" sz="2800" b="1">
                <a:solidFill>
                  <a:srgbClr val="FFFFFF"/>
                </a:solidFill>
              </a:rPr>
              <a:t>i</a:t>
            </a:r>
            <a:r>
              <a:rPr lang="zh-CN" altLang="en-US" sz="2800" b="1">
                <a:solidFill>
                  <a:srgbClr val="FFFFFF"/>
                </a:solidFill>
              </a:rPr>
              <a:t>个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元素的概率为</a:t>
            </a:r>
            <a:r>
              <a:rPr lang="en-US" altLang="zh-CN" sz="2800" b="1">
                <a:solidFill>
                  <a:srgbClr val="FFFFFF"/>
                </a:solidFill>
              </a:rPr>
              <a:t>P</a:t>
            </a:r>
            <a:r>
              <a:rPr lang="en-US" altLang="zh-CN" sz="2800" b="1" baseline="-25000">
                <a:solidFill>
                  <a:srgbClr val="FFFFFF"/>
                </a:solidFill>
              </a:rPr>
              <a:t>i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，不失一般性，设删除各个位置是等概率，则</a:t>
            </a:r>
            <a:r>
              <a:rPr lang="en-US" altLang="zh-CN" sz="2800" b="1">
                <a:solidFill>
                  <a:srgbClr val="FFFFFF"/>
                </a:solidFill>
              </a:rPr>
              <a:t>P</a:t>
            </a:r>
            <a:r>
              <a:rPr lang="en-US" altLang="zh-CN" sz="2800" b="1" baseline="-25000">
                <a:solidFill>
                  <a:srgbClr val="FFFFFF"/>
                </a:solidFill>
              </a:rPr>
              <a:t>i</a:t>
            </a:r>
            <a:r>
              <a:rPr lang="en-US" altLang="zh-CN" sz="2800" b="1">
                <a:solidFill>
                  <a:srgbClr val="FFFFFF"/>
                </a:solidFill>
              </a:rPr>
              <a:t>=1/n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，而删除时移动结点的次数为</a:t>
            </a:r>
            <a:r>
              <a:rPr lang="en-US" altLang="zh-CN" sz="2800" b="1">
                <a:solidFill>
                  <a:srgbClr val="FFFFFF"/>
                </a:solidFill>
              </a:rPr>
              <a:t>n-i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。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FF"/>
                </a:solidFill>
              </a:rPr>
              <a:t>则总的平均移动次数： </a:t>
            </a:r>
            <a:r>
              <a:rPr lang="en-US" altLang="zh-CN" sz="2800" b="1">
                <a:solidFill>
                  <a:srgbClr val="FFFFFF"/>
                </a:solidFill>
              </a:rPr>
              <a:t>E</a:t>
            </a:r>
            <a:r>
              <a:rPr lang="en-US" altLang="zh-CN" sz="2800" b="1" baseline="-25000">
                <a:solidFill>
                  <a:srgbClr val="FFFFFF"/>
                </a:solidFill>
              </a:rPr>
              <a:t>delete</a:t>
            </a:r>
            <a:r>
              <a:rPr lang="en-US" altLang="zh-CN" sz="2800" b="1">
                <a:solidFill>
                  <a:srgbClr val="FFFFFF"/>
                </a:solidFill>
              </a:rPr>
              <a:t>=</a:t>
            </a:r>
            <a:r>
              <a:rPr lang="en-US" altLang="zh-CN" sz="2800" b="1">
                <a:solidFill>
                  <a:srgbClr val="FFFF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∑p</a:t>
            </a:r>
            <a:r>
              <a:rPr lang="en-US" altLang="zh-CN" sz="2800" b="1" baseline="-25000">
                <a:solidFill>
                  <a:srgbClr val="FFFF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zh-CN" sz="2800" b="1">
                <a:solidFill>
                  <a:srgbClr val="FFFF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*(n-i)   </a:t>
            </a:r>
            <a:r>
              <a:rPr lang="en-US" altLang="zh-CN" sz="2800" b="1">
                <a:solidFill>
                  <a:srgbClr val="FFFFFF"/>
                </a:solidFill>
              </a:rPr>
              <a:t>(1≦i≦n)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∴ </a:t>
            </a:r>
            <a:r>
              <a:rPr lang="en-US" altLang="zh-CN" sz="2800" b="1">
                <a:solidFill>
                  <a:srgbClr val="FFFFFF"/>
                </a:solidFill>
              </a:rPr>
              <a:t>E</a:t>
            </a:r>
            <a:r>
              <a:rPr lang="en-US" altLang="zh-CN" sz="2800" b="1" baseline="-25000">
                <a:solidFill>
                  <a:srgbClr val="FFFFFF"/>
                </a:solidFill>
              </a:rPr>
              <a:t>delete</a:t>
            </a:r>
            <a:r>
              <a:rPr lang="en-US" altLang="zh-CN" sz="2800" b="1">
                <a:solidFill>
                  <a:srgbClr val="FFFFFF"/>
                </a:solidFill>
              </a:rPr>
              <a:t>=(n-1)/2 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。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    即</a:t>
            </a:r>
            <a:r>
              <a:rPr lang="zh-CN" altLang="en-US" sz="2800" b="1">
                <a:solidFill>
                  <a:srgbClr val="FFFFFF"/>
                </a:solidFill>
              </a:rPr>
              <a:t>在顺序表上做删除运算，平均要移动表上一半结点。当表长</a:t>
            </a:r>
            <a:r>
              <a:rPr lang="en-US" altLang="zh-CN" sz="2800" b="1">
                <a:solidFill>
                  <a:srgbClr val="FFFFFF"/>
                </a:solidFill>
              </a:rPr>
              <a:t>n</a:t>
            </a:r>
            <a:r>
              <a:rPr lang="zh-CN" altLang="en-US" sz="2800" b="1">
                <a:solidFill>
                  <a:srgbClr val="FFFFFF"/>
                </a:solidFill>
              </a:rPr>
              <a:t>较大时，算法的效率相当低。因此算法的平均时间复杂度为</a:t>
            </a:r>
            <a:r>
              <a:rPr lang="en-US" altLang="zh-CN" sz="2800" b="1">
                <a:solidFill>
                  <a:srgbClr val="FFFFFF"/>
                </a:solidFill>
              </a:rPr>
              <a:t>O(n)</a:t>
            </a:r>
            <a:r>
              <a:rPr lang="zh-CN" altLang="en-US" sz="2800" b="1">
                <a:solidFill>
                  <a:srgbClr val="FFFFFF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20491637"/>
      </p:ext>
    </p:extLst>
  </p:cSld>
  <p:clrMapOvr>
    <a:masterClrMapping/>
  </p:clrMapOvr>
  <p:transition spd="slow">
    <p:blinds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2AEE3F7B-6B8A-7848-B420-00B61B5ECAAF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00201" y="152400"/>
            <a:ext cx="8888413" cy="647700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altLang="zh-CN" b="1">
                <a:solidFill>
                  <a:schemeClr val="folHlink"/>
                </a:solidFill>
              </a:rPr>
              <a:t>4    </a:t>
            </a:r>
            <a:r>
              <a:rPr lang="zh-CN" altLang="en-US" b="1">
                <a:solidFill>
                  <a:schemeClr val="folHlink"/>
                </a:solidFill>
              </a:rPr>
              <a:t>顺序线性表的查找定位删除</a:t>
            </a:r>
          </a:p>
          <a:p>
            <a:pPr marL="0" indent="0" eaLnBrk="0" hangingPunct="0">
              <a:lnSpc>
                <a:spcPct val="110000"/>
              </a:lnSpc>
              <a:buClrTx/>
              <a:buSzTx/>
              <a:buNone/>
            </a:pPr>
            <a:r>
              <a:rPr lang="zh-CN" altLang="en-US" sz="2800"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latin typeface="宋体" panose="02010600030101010101" pitchFamily="2" charset="-122"/>
              </a:rPr>
              <a:t>在线性表 </a:t>
            </a:r>
            <a:r>
              <a:rPr lang="en-US" altLang="zh-CN" sz="2800" b="1"/>
              <a:t>L= (a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，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，</a:t>
            </a:r>
            <a:r>
              <a:rPr lang="en-US" altLang="zh-CN" sz="2800" b="1"/>
              <a:t>…</a:t>
            </a:r>
            <a:r>
              <a:rPr lang="zh-CN" altLang="en-US" sz="2800" b="1"/>
              <a:t>，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n</a:t>
            </a:r>
            <a:r>
              <a:rPr lang="en-US" altLang="zh-CN" sz="2800" b="1"/>
              <a:t>) </a:t>
            </a:r>
            <a:r>
              <a:rPr lang="zh-CN" altLang="en-US" sz="2800" b="1"/>
              <a:t>中删除值为</a:t>
            </a:r>
            <a:r>
              <a:rPr lang="en-US" altLang="zh-CN" sz="2800" b="1"/>
              <a:t>x</a:t>
            </a:r>
            <a:r>
              <a:rPr lang="zh-CN" altLang="en-US" sz="2800" b="1"/>
              <a:t>的第一个结点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  <a:endParaRPr lang="zh-CN" altLang="en-US" sz="2800" b="1">
              <a:solidFill>
                <a:schemeClr val="hlink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</a:rPr>
              <a:t>实现步骤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>
                <a:latin typeface="宋体" panose="02010600030101010101" pitchFamily="2" charset="-122"/>
              </a:rPr>
              <a:t>(1)</a:t>
            </a:r>
            <a:r>
              <a:rPr lang="en-US" altLang="zh-CN" b="1"/>
              <a:t>  </a:t>
            </a:r>
            <a:r>
              <a:rPr lang="zh-CN" altLang="en-US" b="1"/>
              <a:t>在线性表</a:t>
            </a:r>
            <a:r>
              <a:rPr lang="en-US" altLang="zh-CN" b="1"/>
              <a:t>L</a:t>
            </a:r>
            <a:r>
              <a:rPr lang="zh-CN" altLang="en-US" b="1"/>
              <a:t>查找值为</a:t>
            </a:r>
            <a:r>
              <a:rPr lang="en-US" altLang="zh-CN" b="1"/>
              <a:t>x</a:t>
            </a:r>
            <a:r>
              <a:rPr lang="zh-CN" altLang="en-US" b="1"/>
              <a:t>的第</a:t>
            </a:r>
            <a:r>
              <a:rPr lang="zh-CN" altLang="en-US" b="1">
                <a:latin typeface="宋体" panose="02010600030101010101" pitchFamily="2" charset="-122"/>
              </a:rPr>
              <a:t>一个数据元素。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>
                <a:latin typeface="宋体" panose="02010600030101010101" pitchFamily="2" charset="-122"/>
              </a:rPr>
              <a:t>(2) </a:t>
            </a:r>
            <a:r>
              <a:rPr lang="zh-CN" altLang="en-US" b="1"/>
              <a:t>将从找到的位置至最后一</a:t>
            </a:r>
            <a:r>
              <a:rPr lang="zh-CN" altLang="en-US" b="1">
                <a:latin typeface="宋体" panose="02010600030101010101" pitchFamily="2" charset="-122"/>
              </a:rPr>
              <a:t>个结点依次向前移动一个位置。</a:t>
            </a:r>
            <a:r>
              <a:rPr lang="zh-CN" altLang="en-US" b="1"/>
              <a:t> </a:t>
            </a:r>
            <a:r>
              <a:rPr lang="zh-CN" altLang="en-US" b="1">
                <a:latin typeface="宋体" panose="02010600030101010101" pitchFamily="2" charset="-122"/>
              </a:rPr>
              <a:t> 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>
                <a:latin typeface="宋体" panose="02010600030101010101" pitchFamily="2" charset="-122"/>
              </a:rPr>
              <a:t>(3) </a:t>
            </a:r>
            <a:r>
              <a:rPr lang="zh-CN" altLang="en-US" b="1">
                <a:latin typeface="宋体" panose="02010600030101010101" pitchFamily="2" charset="-122"/>
              </a:rPr>
              <a:t>线性表长度减</a:t>
            </a:r>
            <a:r>
              <a:rPr lang="en-US" altLang="zh-CN" b="1"/>
              <a:t>1</a:t>
            </a:r>
            <a:r>
              <a:rPr lang="zh-CN" altLang="en-US" b="1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算法描述</a:t>
            </a:r>
            <a:endParaRPr lang="zh-CN" altLang="en-US" sz="280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Status  Locate_Delete_SqList(Sqlist *L</a:t>
            </a:r>
            <a:r>
              <a:rPr lang="zh-CN" altLang="en-US" sz="2800" b="1"/>
              <a:t>，</a:t>
            </a:r>
            <a:r>
              <a:rPr lang="en-US" altLang="zh-CN" sz="2800" b="1"/>
              <a:t>ElemType x)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     </a:t>
            </a:r>
            <a:r>
              <a:rPr lang="en-US" altLang="zh-CN" sz="2400" b="1"/>
              <a:t>/*  </a:t>
            </a:r>
            <a:r>
              <a:rPr lang="zh-CN" altLang="en-US" sz="2400" b="1"/>
              <a:t>删除线性表</a:t>
            </a:r>
            <a:r>
              <a:rPr lang="en-US" altLang="zh-CN" sz="2400" b="1"/>
              <a:t>L</a:t>
            </a:r>
            <a:r>
              <a:rPr lang="zh-CN" altLang="en-US" sz="2400" b="1"/>
              <a:t>中值为</a:t>
            </a:r>
            <a:r>
              <a:rPr lang="en-US" altLang="zh-CN" sz="2400" b="1"/>
              <a:t>x</a:t>
            </a:r>
            <a:r>
              <a:rPr lang="zh-CN" altLang="en-US" sz="2400" b="1"/>
              <a:t>的</a:t>
            </a:r>
            <a:r>
              <a:rPr lang="zh-CN" altLang="en-US" sz="2400" b="1">
                <a:latin typeface="宋体" panose="02010600030101010101" pitchFamily="2" charset="-122"/>
              </a:rPr>
              <a:t>第</a:t>
            </a:r>
            <a:r>
              <a:rPr lang="zh-CN" altLang="en-US" sz="2400" b="1"/>
              <a:t>一个</a:t>
            </a:r>
            <a:r>
              <a:rPr lang="zh-CN" altLang="en-US" sz="2400" b="1">
                <a:latin typeface="宋体" panose="02010600030101010101" pitchFamily="2" charset="-122"/>
              </a:rPr>
              <a:t>结点  </a:t>
            </a:r>
            <a:r>
              <a:rPr lang="zh-CN" altLang="en-US" sz="2400" b="1"/>
              <a:t>*</a:t>
            </a:r>
            <a:r>
              <a:rPr lang="en-US" altLang="zh-CN" sz="2400" b="1"/>
              <a:t>/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{  int  i=0 , k ;</a:t>
            </a:r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954545"/>
      </p:ext>
    </p:extLst>
  </p:cSld>
  <p:clrMapOvr>
    <a:masterClrMapping/>
  </p:clrMapOvr>
  <p:transition spd="slow">
    <p:blinds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0CD4FF2F-1102-C640-9EF6-7CD430A2FA3E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88914"/>
            <a:ext cx="8812213" cy="6516687"/>
          </a:xfrm>
          <a:noFill/>
          <a:ln/>
        </p:spPr>
        <p:txBody>
          <a:bodyPr/>
          <a:lstStyle/>
          <a:p>
            <a:pPr marL="723900" lvl="2" indent="0">
              <a:buNone/>
            </a:pPr>
            <a:r>
              <a:rPr lang="en-US" altLang="zh-CN" sz="2800" b="1"/>
              <a:t>while  (i&lt;L-&gt;length)      </a:t>
            </a:r>
            <a:r>
              <a:rPr lang="en-US" altLang="zh-CN" b="1"/>
              <a:t>/*</a:t>
            </a:r>
            <a:r>
              <a:rPr lang="zh-CN" altLang="en-US" b="1"/>
              <a:t>查找值为</a:t>
            </a:r>
            <a:r>
              <a:rPr lang="en-US" altLang="zh-CN" b="1"/>
              <a:t>x</a:t>
            </a:r>
            <a:r>
              <a:rPr lang="zh-CN" altLang="en-US" b="1"/>
              <a:t>的</a:t>
            </a:r>
            <a:r>
              <a:rPr lang="zh-CN" altLang="en-US" b="1">
                <a:latin typeface="宋体" panose="02010600030101010101" pitchFamily="2" charset="-122"/>
              </a:rPr>
              <a:t>第</a:t>
            </a:r>
            <a:r>
              <a:rPr lang="zh-CN" altLang="en-US" b="1"/>
              <a:t>一个</a:t>
            </a:r>
            <a:r>
              <a:rPr lang="zh-CN" altLang="en-US" b="1">
                <a:latin typeface="宋体" panose="02010600030101010101" pitchFamily="2" charset="-122"/>
              </a:rPr>
              <a:t>结点</a:t>
            </a:r>
            <a:r>
              <a:rPr lang="zh-CN" altLang="en-US" b="1"/>
              <a:t>*</a:t>
            </a:r>
            <a:r>
              <a:rPr lang="en-US" altLang="zh-CN" b="1"/>
              <a:t>/</a:t>
            </a:r>
          </a:p>
          <a:p>
            <a:pPr marL="1079500" lvl="3" indent="0">
              <a:buNone/>
            </a:pPr>
            <a:r>
              <a:rPr lang="en-US" altLang="zh-CN" sz="2800" b="1"/>
              <a:t>{   if  (L-&gt;Elem_array[i]!=x )  i++ ; </a:t>
            </a:r>
          </a:p>
          <a:p>
            <a:pPr marL="1435100" lvl="4" indent="0">
              <a:buNone/>
            </a:pPr>
            <a:r>
              <a:rPr lang="en-US" altLang="zh-CN" sz="2800" b="1"/>
              <a:t>else  </a:t>
            </a:r>
          </a:p>
          <a:p>
            <a:pPr marL="1435100" lvl="4" indent="0">
              <a:buNone/>
            </a:pPr>
            <a:r>
              <a:rPr lang="en-US" altLang="zh-CN" sz="2800" b="1"/>
              <a:t>   {  for ( k=i+1; k&lt; L-&gt;length; k++)</a:t>
            </a:r>
          </a:p>
          <a:p>
            <a:pPr marL="1435100" lvl="4" indent="0">
              <a:buNone/>
            </a:pPr>
            <a:r>
              <a:rPr lang="en-US" altLang="zh-CN" sz="2800" b="1"/>
              <a:t>           L-&gt;Elem_array[k-1]=L-&gt;Elem_array[k]; </a:t>
            </a:r>
            <a:endParaRPr lang="en-US" altLang="zh-CN" sz="2400" b="1"/>
          </a:p>
          <a:p>
            <a:pPr marL="1435100" lvl="4" indent="0">
              <a:buNone/>
            </a:pPr>
            <a:r>
              <a:rPr lang="en-US" altLang="zh-CN" sz="2800" b="1"/>
              <a:t>       L-&gt;length--;  break ; </a:t>
            </a:r>
          </a:p>
          <a:p>
            <a:pPr marL="1435100" lvl="4" indent="0">
              <a:buNone/>
            </a:pPr>
            <a:r>
              <a:rPr lang="en-US" altLang="zh-CN" sz="2800" b="1"/>
              <a:t>   }</a:t>
            </a:r>
          </a:p>
          <a:p>
            <a:pPr marL="1079500" lvl="3" indent="0">
              <a:buNone/>
            </a:pPr>
            <a:r>
              <a:rPr lang="en-US" altLang="zh-CN" sz="2800" b="1"/>
              <a:t>}</a:t>
            </a:r>
          </a:p>
          <a:p>
            <a:pPr marL="723900" lvl="2" indent="0">
              <a:buNone/>
            </a:pPr>
            <a:r>
              <a:rPr lang="en-US" altLang="zh-CN" sz="2800" b="1"/>
              <a:t>if  (i&gt;L-&gt;length)</a:t>
            </a:r>
          </a:p>
          <a:p>
            <a:pPr marL="1079500" lvl="3" indent="0">
              <a:buNone/>
            </a:pPr>
            <a:r>
              <a:rPr lang="en-US" altLang="zh-CN" sz="2800" b="1"/>
              <a:t>{    printf(“</a:t>
            </a:r>
            <a:r>
              <a:rPr lang="zh-CN" altLang="en-US" sz="2800" b="1"/>
              <a:t>要删除的数据元素不存在</a:t>
            </a:r>
            <a:r>
              <a:rPr lang="en-US" altLang="zh-CN" sz="2800" b="1"/>
              <a:t>!\n”) ; </a:t>
            </a:r>
          </a:p>
          <a:p>
            <a:pPr marL="1435100" lvl="4" indent="0">
              <a:buNone/>
            </a:pPr>
            <a:r>
              <a:rPr lang="en-US" altLang="zh-CN" sz="2800" b="1"/>
              <a:t>return ERROR ;  }</a:t>
            </a:r>
          </a:p>
          <a:p>
            <a:pPr marL="723900" lvl="2" indent="0">
              <a:buNone/>
            </a:pPr>
            <a:r>
              <a:rPr lang="en-US" altLang="zh-CN" sz="2800" b="1"/>
              <a:t>return  OK;    </a:t>
            </a:r>
          </a:p>
          <a:p>
            <a:pPr marL="355600" lvl="1" indent="0">
              <a:buNone/>
            </a:pPr>
            <a:r>
              <a:rPr lang="en-US" altLang="zh-CN" b="1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82746622"/>
      </p:ext>
    </p:extLst>
  </p:cSld>
  <p:clrMapOvr>
    <a:masterClrMapping/>
  </p:clrMapOvr>
  <p:transition spd="slow">
    <p:blinds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0A324DC6-A92E-BB47-AEB2-2E9764645F9B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752600" y="152400"/>
            <a:ext cx="8458200" cy="57912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z="1800"/>
          </a:p>
          <a:p>
            <a:pPr>
              <a:buFont typeface="Wingdings" pitchFamily="2" charset="2"/>
              <a:buNone/>
            </a:pPr>
            <a:r>
              <a:rPr lang="zh-CN" altLang="en-US" sz="1800"/>
              <a:t>      </a:t>
            </a:r>
          </a:p>
          <a:p>
            <a:pPr>
              <a:buFont typeface="Wingdings" pitchFamily="2" charset="2"/>
              <a:buNone/>
            </a:pPr>
            <a:endParaRPr lang="zh-CN" altLang="en-US" sz="1800"/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ABD2CCF4-F39C-2444-8CAF-0C47F489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152400"/>
            <a:ext cx="8812213" cy="651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745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655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3200" b="1">
                <a:solidFill>
                  <a:srgbClr val="FF0033"/>
                </a:solidFill>
              </a:rPr>
              <a:t> </a:t>
            </a:r>
            <a:r>
              <a:rPr lang="zh-CN" altLang="en-US" sz="3200" b="1">
                <a:solidFill>
                  <a:srgbClr val="FFFF00"/>
                </a:solidFill>
              </a:rPr>
              <a:t>时间复杂度分析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3200">
                <a:solidFill>
                  <a:srgbClr val="FFFFFF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时间主要耗费在数据元素的比较和移动操作上。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首先，</a:t>
            </a:r>
            <a:r>
              <a:rPr lang="zh-CN" altLang="en-US" sz="2800" b="1">
                <a:solidFill>
                  <a:srgbClr val="FFFFFF"/>
                </a:solidFill>
              </a:rPr>
              <a:t>在线性表</a:t>
            </a:r>
            <a:r>
              <a:rPr lang="en-US" altLang="zh-CN" sz="2800" b="1">
                <a:solidFill>
                  <a:srgbClr val="FFFFFF"/>
                </a:solidFill>
              </a:rPr>
              <a:t>L</a:t>
            </a:r>
            <a:r>
              <a:rPr lang="zh-CN" altLang="en-US" sz="2800" b="1">
                <a:solidFill>
                  <a:srgbClr val="FFFFFF"/>
                </a:solidFill>
              </a:rPr>
              <a:t>中查找值为</a:t>
            </a:r>
            <a:r>
              <a:rPr lang="en-US" altLang="zh-CN" sz="2800" b="1">
                <a:solidFill>
                  <a:srgbClr val="FFFFFF"/>
                </a:solidFill>
              </a:rPr>
              <a:t>x</a:t>
            </a:r>
            <a:r>
              <a:rPr lang="zh-CN" altLang="en-US" sz="2800" b="1">
                <a:solidFill>
                  <a:srgbClr val="FFFFFF"/>
                </a:solidFill>
              </a:rPr>
              <a:t>的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结点是否存在</a:t>
            </a:r>
            <a:r>
              <a:rPr lang="en-US" altLang="zh-CN" sz="2800" b="1">
                <a:solidFill>
                  <a:srgbClr val="FFFFFF"/>
                </a:solidFill>
              </a:rPr>
              <a:t>;</a:t>
            </a:r>
            <a:endParaRPr lang="en-US" altLang="zh-CN" sz="2800" b="1">
              <a:solidFill>
                <a:srgbClr val="FFFFFF"/>
              </a:solidFill>
              <a:latin typeface="宋体" panose="02010600030101010101" pitchFamily="2" charset="-122"/>
            </a:endParaRP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其次，若</a:t>
            </a:r>
            <a:r>
              <a:rPr lang="zh-CN" altLang="en-US" sz="2800" b="1">
                <a:solidFill>
                  <a:srgbClr val="FFFFFF"/>
                </a:solidFill>
              </a:rPr>
              <a:t>值为</a:t>
            </a:r>
            <a:r>
              <a:rPr lang="en-US" altLang="zh-CN" sz="2800" b="1">
                <a:solidFill>
                  <a:srgbClr val="FFFFFF"/>
                </a:solidFill>
              </a:rPr>
              <a:t>x</a:t>
            </a:r>
            <a:r>
              <a:rPr lang="zh-CN" altLang="en-US" sz="2800" b="1">
                <a:solidFill>
                  <a:srgbClr val="FFFFFF"/>
                </a:solidFill>
              </a:rPr>
              <a:t>的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结点存在，且在</a:t>
            </a:r>
            <a:r>
              <a:rPr lang="zh-CN" altLang="en-US" sz="2800" b="1">
                <a:solidFill>
                  <a:srgbClr val="FFFFFF"/>
                </a:solidFill>
              </a:rPr>
              <a:t>线性表</a:t>
            </a:r>
            <a:r>
              <a:rPr lang="en-US" altLang="zh-CN" sz="2800" b="1">
                <a:solidFill>
                  <a:srgbClr val="FFFFFF"/>
                </a:solidFill>
              </a:rPr>
              <a:t>L</a:t>
            </a:r>
            <a:r>
              <a:rPr lang="zh-CN" altLang="en-US" sz="2800" b="1">
                <a:solidFill>
                  <a:srgbClr val="FFFFFF"/>
                </a:solidFill>
              </a:rPr>
              <a:t>中的位置为</a:t>
            </a:r>
            <a:r>
              <a:rPr lang="en-US" altLang="zh-CN" sz="2800" b="1">
                <a:solidFill>
                  <a:srgbClr val="FFFFFF"/>
                </a:solidFill>
              </a:rPr>
              <a:t>i 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，则在</a:t>
            </a:r>
            <a:r>
              <a:rPr lang="zh-CN" altLang="en-US" sz="2800" b="1">
                <a:solidFill>
                  <a:srgbClr val="FFFFFF"/>
                </a:solidFill>
              </a:rPr>
              <a:t>线性表</a:t>
            </a:r>
            <a:r>
              <a:rPr lang="en-US" altLang="zh-CN" sz="2800" b="1">
                <a:solidFill>
                  <a:srgbClr val="FFFFFF"/>
                </a:solidFill>
              </a:rPr>
              <a:t>L</a:t>
            </a:r>
            <a:r>
              <a:rPr lang="zh-CN" altLang="en-US" sz="2800" b="1">
                <a:solidFill>
                  <a:srgbClr val="FFFFFF"/>
                </a:solidFill>
              </a:rPr>
              <a:t>中删除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sz="2800" b="1">
                <a:solidFill>
                  <a:srgbClr val="FFFFFF"/>
                </a:solidFill>
              </a:rPr>
              <a:t>i</a:t>
            </a:r>
            <a:r>
              <a:rPr lang="zh-CN" altLang="en-US" sz="2800" b="1">
                <a:solidFill>
                  <a:srgbClr val="FFFFFF"/>
                </a:solidFill>
              </a:rPr>
              <a:t>个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元素。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    设</a:t>
            </a:r>
            <a:r>
              <a:rPr lang="zh-CN" altLang="en-US" sz="2800" b="1">
                <a:solidFill>
                  <a:srgbClr val="FFFFFF"/>
                </a:solidFill>
              </a:rPr>
              <a:t>在线性表</a:t>
            </a:r>
            <a:r>
              <a:rPr lang="en-US" altLang="zh-CN" sz="2800" b="1">
                <a:solidFill>
                  <a:srgbClr val="FFFFFF"/>
                </a:solidFill>
              </a:rPr>
              <a:t>L</a:t>
            </a:r>
            <a:r>
              <a:rPr lang="zh-CN" altLang="en-US" sz="2800" b="1">
                <a:solidFill>
                  <a:srgbClr val="FFFFFF"/>
                </a:solidFill>
              </a:rPr>
              <a:t>删除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数据元素概率为</a:t>
            </a:r>
            <a:r>
              <a:rPr lang="en-US" altLang="zh-CN" sz="2800" b="1">
                <a:solidFill>
                  <a:srgbClr val="FFFFFF"/>
                </a:solidFill>
              </a:rPr>
              <a:t>P</a:t>
            </a:r>
            <a:r>
              <a:rPr lang="en-US" altLang="zh-CN" sz="2800" b="1" baseline="-25000">
                <a:solidFill>
                  <a:srgbClr val="FFFFFF"/>
                </a:solidFill>
              </a:rPr>
              <a:t>i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，不失一般性，设各个位置是等概率，则</a:t>
            </a:r>
            <a:r>
              <a:rPr lang="en-US" altLang="zh-CN" sz="2800" b="1">
                <a:solidFill>
                  <a:srgbClr val="FFFFFF"/>
                </a:solidFill>
              </a:rPr>
              <a:t>P</a:t>
            </a:r>
            <a:r>
              <a:rPr lang="en-US" altLang="zh-CN" sz="2800" b="1" baseline="-25000">
                <a:solidFill>
                  <a:srgbClr val="FFFFFF"/>
                </a:solidFill>
              </a:rPr>
              <a:t>i</a:t>
            </a:r>
            <a:r>
              <a:rPr lang="en-US" altLang="zh-CN" sz="2800" b="1">
                <a:solidFill>
                  <a:srgbClr val="FFFFFF"/>
                </a:solidFill>
              </a:rPr>
              <a:t>=1/n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。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>
                <a:solidFill>
                  <a:srgbClr val="FFFF00"/>
                </a:solidFill>
              </a:rPr>
              <a:t>◆ </a:t>
            </a:r>
            <a:r>
              <a:rPr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比较的平均次数</a:t>
            </a:r>
            <a:r>
              <a:rPr lang="zh-CN" altLang="en-US" sz="2800" b="1">
                <a:solidFill>
                  <a:srgbClr val="FFFFFF"/>
                </a:solidFill>
              </a:rPr>
              <a:t>： </a:t>
            </a:r>
            <a:r>
              <a:rPr lang="en-US" altLang="zh-CN" sz="2800" b="1">
                <a:solidFill>
                  <a:srgbClr val="FFFFFF"/>
                </a:solidFill>
              </a:rPr>
              <a:t>E</a:t>
            </a:r>
            <a:r>
              <a:rPr lang="en-US" altLang="zh-CN" sz="2800" b="1" baseline="-25000">
                <a:solidFill>
                  <a:srgbClr val="FFFFFF"/>
                </a:solidFill>
              </a:rPr>
              <a:t>compare</a:t>
            </a:r>
            <a:r>
              <a:rPr lang="en-US" altLang="zh-CN" sz="2800" b="1">
                <a:solidFill>
                  <a:srgbClr val="FFFFFF"/>
                </a:solidFill>
              </a:rPr>
              <a:t>=</a:t>
            </a:r>
            <a:r>
              <a:rPr lang="en-US" altLang="zh-CN" sz="2800" b="1">
                <a:solidFill>
                  <a:srgbClr val="FFFF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∑p</a:t>
            </a:r>
            <a:r>
              <a:rPr lang="en-US" altLang="zh-CN" sz="2800" b="1" baseline="-25000">
                <a:solidFill>
                  <a:srgbClr val="FFFF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zh-CN" sz="2800" b="1">
                <a:solidFill>
                  <a:srgbClr val="FFFF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*i     </a:t>
            </a:r>
            <a:r>
              <a:rPr lang="en-US" altLang="zh-CN" sz="2800" b="1">
                <a:solidFill>
                  <a:srgbClr val="FFFFFF"/>
                </a:solidFill>
              </a:rPr>
              <a:t>(1≦i≦n)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∴ </a:t>
            </a:r>
            <a:r>
              <a:rPr lang="en-US" altLang="zh-CN" sz="2800" b="1">
                <a:solidFill>
                  <a:srgbClr val="FFFFFF"/>
                </a:solidFill>
              </a:rPr>
              <a:t>E</a:t>
            </a:r>
            <a:r>
              <a:rPr lang="en-US" altLang="zh-CN" sz="2800" b="1" baseline="-25000">
                <a:solidFill>
                  <a:srgbClr val="FFFFFF"/>
                </a:solidFill>
              </a:rPr>
              <a:t>compare</a:t>
            </a:r>
            <a:r>
              <a:rPr lang="en-US" altLang="zh-CN" sz="2800" b="1">
                <a:solidFill>
                  <a:srgbClr val="FFFFFF"/>
                </a:solidFill>
              </a:rPr>
              <a:t>=(n+1)/2 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。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FF"/>
                </a:solidFill>
              </a:rPr>
              <a:t> </a:t>
            </a:r>
            <a:r>
              <a:rPr lang="zh-CN" altLang="en-US" b="1">
                <a:solidFill>
                  <a:srgbClr val="FFFF00"/>
                </a:solidFill>
              </a:rPr>
              <a:t>◆ </a:t>
            </a:r>
            <a:r>
              <a:rPr lang="zh-CN" altLang="en-US" sz="2800" b="1">
                <a:solidFill>
                  <a:srgbClr val="FFFF00"/>
                </a:solidFill>
              </a:rPr>
              <a:t>删除时平均移动次数</a:t>
            </a:r>
            <a:r>
              <a:rPr lang="zh-CN" altLang="en-US" sz="2800" b="1">
                <a:solidFill>
                  <a:srgbClr val="FFFFFF"/>
                </a:solidFill>
              </a:rPr>
              <a:t>：</a:t>
            </a:r>
            <a:r>
              <a:rPr lang="en-US" altLang="zh-CN" sz="2800" b="1">
                <a:solidFill>
                  <a:srgbClr val="FFFFFF"/>
                </a:solidFill>
              </a:rPr>
              <a:t>E</a:t>
            </a:r>
            <a:r>
              <a:rPr lang="en-US" altLang="zh-CN" sz="2800" b="1" baseline="-25000">
                <a:solidFill>
                  <a:srgbClr val="FFFFFF"/>
                </a:solidFill>
              </a:rPr>
              <a:t>delete</a:t>
            </a:r>
            <a:r>
              <a:rPr lang="en-US" altLang="zh-CN" sz="2800" b="1">
                <a:solidFill>
                  <a:srgbClr val="FFFFFF"/>
                </a:solidFill>
              </a:rPr>
              <a:t>=</a:t>
            </a:r>
            <a:r>
              <a:rPr lang="en-US" altLang="zh-CN" sz="2800" b="1">
                <a:solidFill>
                  <a:srgbClr val="FFFF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∑p</a:t>
            </a:r>
            <a:r>
              <a:rPr lang="en-US" altLang="zh-CN" sz="2800" b="1" baseline="-25000">
                <a:solidFill>
                  <a:srgbClr val="FFFF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zh-CN" sz="2800" b="1">
                <a:solidFill>
                  <a:srgbClr val="FFFF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*(n-i)  </a:t>
            </a:r>
            <a:r>
              <a:rPr lang="en-US" altLang="zh-CN" sz="2800" b="1">
                <a:solidFill>
                  <a:srgbClr val="FFFFFF"/>
                </a:solidFill>
              </a:rPr>
              <a:t>(1≦i≦n)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∴ </a:t>
            </a:r>
            <a:r>
              <a:rPr lang="en-US" altLang="zh-CN" sz="2800" b="1">
                <a:solidFill>
                  <a:srgbClr val="FFFFFF"/>
                </a:solidFill>
              </a:rPr>
              <a:t>E</a:t>
            </a:r>
            <a:r>
              <a:rPr lang="en-US" altLang="zh-CN" sz="2800" b="1" baseline="-25000">
                <a:solidFill>
                  <a:srgbClr val="FFFFFF"/>
                </a:solidFill>
              </a:rPr>
              <a:t>delete</a:t>
            </a:r>
            <a:r>
              <a:rPr lang="en-US" altLang="zh-CN" sz="2800" b="1">
                <a:solidFill>
                  <a:srgbClr val="FFFFFF"/>
                </a:solidFill>
              </a:rPr>
              <a:t>=(n-1)/2 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sz="2800" b="1">
                <a:solidFill>
                  <a:srgbClr val="FFFFFF"/>
                </a:solidFill>
              </a:rPr>
              <a:t>  平均时间复杂度：</a:t>
            </a:r>
            <a:r>
              <a:rPr lang="en-US" altLang="zh-CN" sz="2800" b="1">
                <a:solidFill>
                  <a:srgbClr val="FFFFFF"/>
                </a:solidFill>
              </a:rPr>
              <a:t>E</a:t>
            </a:r>
            <a:r>
              <a:rPr lang="en-US" altLang="zh-CN" sz="2800" b="1" baseline="-25000">
                <a:solidFill>
                  <a:srgbClr val="FFFFFF"/>
                </a:solidFill>
              </a:rPr>
              <a:t>compare</a:t>
            </a:r>
            <a:r>
              <a:rPr lang="en-US" altLang="zh-CN" sz="2800" b="1">
                <a:solidFill>
                  <a:srgbClr val="FFFF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+</a:t>
            </a:r>
            <a:r>
              <a:rPr lang="en-US" altLang="zh-CN" sz="2800" b="1">
                <a:solidFill>
                  <a:srgbClr val="FFFFFF"/>
                </a:solidFill>
              </a:rPr>
              <a:t>E</a:t>
            </a:r>
            <a:r>
              <a:rPr lang="en-US" altLang="zh-CN" sz="2800" b="1" baseline="-25000">
                <a:solidFill>
                  <a:srgbClr val="FFFFFF"/>
                </a:solidFill>
              </a:rPr>
              <a:t>delete</a:t>
            </a:r>
            <a:r>
              <a:rPr lang="en-US" altLang="zh-CN" sz="2800" b="1">
                <a:solidFill>
                  <a:srgbClr val="FFFFFF"/>
                </a:solidFill>
              </a:rPr>
              <a:t>=n 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800" b="1">
                <a:solidFill>
                  <a:srgbClr val="FFFFFF"/>
                </a:solidFill>
              </a:rPr>
              <a:t>即为</a:t>
            </a:r>
            <a:r>
              <a:rPr lang="en-US" altLang="zh-CN" sz="2800" b="1">
                <a:solidFill>
                  <a:srgbClr val="FFFFFF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679027661"/>
      </p:ext>
    </p:extLst>
  </p:cSld>
  <p:clrMapOvr>
    <a:masterClrMapping/>
  </p:clrMapOvr>
  <p:transition spd="slow"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1E5BA99-8C9D-C74F-A98F-B5D4F48886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88913"/>
            <a:ext cx="7620000" cy="990600"/>
          </a:xfrm>
        </p:spPr>
        <p:txBody>
          <a:bodyPr/>
          <a:lstStyle/>
          <a:p>
            <a:r>
              <a:rPr lang="en-US" altLang="zh-CN" sz="5400" b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2.1</a:t>
            </a:r>
            <a:r>
              <a:rPr lang="en-US" altLang="zh-CN" sz="5400">
                <a:cs typeface="Arial" panose="020B0604020202020204" pitchFamily="34" charset="0"/>
              </a:rPr>
              <a:t>  </a:t>
            </a:r>
            <a:r>
              <a:rPr lang="zh-CN" altLang="en-US" sz="5400" b="1">
                <a:effectLst/>
                <a:ea typeface="楷体_GB2312" pitchFamily="49" charset="-122"/>
              </a:rPr>
              <a:t>线性表的逻辑结构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028BFFF-D405-FC46-9D4B-73B9E52D7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2352675"/>
            <a:ext cx="8736013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72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7635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545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1455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7175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2895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8615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4335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00"/>
                </a:solidFill>
              </a:rPr>
              <a:t>       线性表</a:t>
            </a:r>
            <a:r>
              <a:rPr lang="en-US" altLang="zh-CN" sz="2800" b="1">
                <a:solidFill>
                  <a:srgbClr val="FFFFFF"/>
                </a:solidFill>
              </a:rPr>
              <a:t>(</a:t>
            </a:r>
            <a:r>
              <a:rPr lang="en-US" altLang="zh-CN" sz="2800" b="1">
                <a:solidFill>
                  <a:srgbClr val="00FFFF"/>
                </a:solidFill>
              </a:rPr>
              <a:t>Linear List</a:t>
            </a:r>
            <a:r>
              <a:rPr lang="en-US" altLang="zh-CN" sz="2800" b="1">
                <a:solidFill>
                  <a:srgbClr val="FFFFFF"/>
                </a:solidFill>
              </a:rPr>
              <a:t>) </a:t>
            </a:r>
            <a:r>
              <a:rPr lang="zh-CN" altLang="en-US" sz="2800" b="1">
                <a:solidFill>
                  <a:srgbClr val="FFFFFF"/>
                </a:solidFill>
              </a:rPr>
              <a:t>：是由</a:t>
            </a:r>
            <a:r>
              <a:rPr lang="en-US" altLang="zh-CN" sz="2800" b="1">
                <a:solidFill>
                  <a:srgbClr val="FFFFFF"/>
                </a:solidFill>
              </a:rPr>
              <a:t>n(n≧0)</a:t>
            </a:r>
            <a:r>
              <a:rPr lang="zh-CN" altLang="en-US" sz="2800" b="1">
                <a:solidFill>
                  <a:srgbClr val="FFFFFF"/>
                </a:solidFill>
              </a:rPr>
              <a:t>个数据元素</a:t>
            </a:r>
            <a:r>
              <a:rPr lang="en-US" altLang="zh-CN" sz="2800" b="1">
                <a:solidFill>
                  <a:srgbClr val="FFFFFF"/>
                </a:solidFill>
              </a:rPr>
              <a:t>(</a:t>
            </a:r>
            <a:r>
              <a:rPr lang="zh-CN" altLang="en-US" sz="2800" b="1">
                <a:solidFill>
                  <a:srgbClr val="FFFFFF"/>
                </a:solidFill>
              </a:rPr>
              <a:t>结点</a:t>
            </a:r>
            <a:r>
              <a:rPr lang="en-US" altLang="zh-CN" sz="2800" b="1">
                <a:solidFill>
                  <a:srgbClr val="FFFFFF"/>
                </a:solidFill>
              </a:rPr>
              <a:t>)a</a:t>
            </a:r>
            <a:r>
              <a:rPr lang="en-US" altLang="zh-CN" sz="2800" b="1" baseline="-25000">
                <a:solidFill>
                  <a:srgbClr val="FFFFFF"/>
                </a:solidFill>
              </a:rPr>
              <a:t>1</a:t>
            </a:r>
            <a:r>
              <a:rPr lang="zh-CN" altLang="en-US" sz="2800" b="1">
                <a:solidFill>
                  <a:srgbClr val="FFFFFF"/>
                </a:solidFill>
              </a:rPr>
              <a:t>，</a:t>
            </a:r>
            <a:r>
              <a:rPr lang="en-US" altLang="zh-CN" sz="2800" b="1">
                <a:solidFill>
                  <a:srgbClr val="FFFFFF"/>
                </a:solidFill>
              </a:rPr>
              <a:t>a</a:t>
            </a:r>
            <a:r>
              <a:rPr lang="en-US" altLang="zh-CN" sz="2800" b="1" baseline="-25000">
                <a:solidFill>
                  <a:srgbClr val="FFFFFF"/>
                </a:solidFill>
              </a:rPr>
              <a:t>2</a:t>
            </a:r>
            <a:r>
              <a:rPr lang="zh-CN" altLang="en-US" sz="2800" b="1">
                <a:solidFill>
                  <a:srgbClr val="FFFFFF"/>
                </a:solidFill>
              </a:rPr>
              <a:t>， </a:t>
            </a:r>
            <a:r>
              <a:rPr lang="en-US" altLang="zh-CN" sz="2800" b="1">
                <a:solidFill>
                  <a:srgbClr val="FFFFFF"/>
                </a:solidFill>
              </a:rPr>
              <a:t>…a</a:t>
            </a:r>
            <a:r>
              <a:rPr lang="en-US" altLang="zh-CN" sz="2800" b="1" baseline="-25000">
                <a:solidFill>
                  <a:srgbClr val="FFFFFF"/>
                </a:solidFill>
              </a:rPr>
              <a:t>n</a:t>
            </a:r>
            <a:r>
              <a:rPr lang="zh-CN" altLang="en-US" sz="2800" b="1">
                <a:solidFill>
                  <a:srgbClr val="FFFFFF"/>
                </a:solidFill>
              </a:rPr>
              <a:t>组成的有限序列。该序列中的所有结点具有相同的数据类型。其中数据元素的个数</a:t>
            </a:r>
            <a:r>
              <a:rPr lang="en-US" altLang="zh-CN" sz="2800" b="1">
                <a:solidFill>
                  <a:srgbClr val="FFFFFF"/>
                </a:solidFill>
              </a:rPr>
              <a:t>n</a:t>
            </a:r>
            <a:r>
              <a:rPr lang="zh-CN" altLang="en-US" sz="2800" b="1">
                <a:solidFill>
                  <a:srgbClr val="FFFFFF"/>
                </a:solidFill>
              </a:rPr>
              <a:t>称为线性表的长度。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FF"/>
                </a:solidFill>
              </a:rPr>
              <a:t>当</a:t>
            </a:r>
            <a:r>
              <a:rPr lang="en-US" altLang="zh-CN" sz="2800" b="1">
                <a:solidFill>
                  <a:srgbClr val="FFFFFF"/>
                </a:solidFill>
              </a:rPr>
              <a:t>n=0</a:t>
            </a:r>
            <a:r>
              <a:rPr lang="zh-CN" altLang="en-US" sz="2800" b="1">
                <a:solidFill>
                  <a:srgbClr val="FFFFFF"/>
                </a:solidFill>
              </a:rPr>
              <a:t>时，称为空表。 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FF"/>
                </a:solidFill>
              </a:rPr>
              <a:t>当</a:t>
            </a:r>
            <a:r>
              <a:rPr lang="en-US" altLang="zh-CN" sz="2800" b="1">
                <a:solidFill>
                  <a:srgbClr val="FFFFFF"/>
                </a:solidFill>
              </a:rPr>
              <a:t>n&gt;0</a:t>
            </a:r>
            <a:r>
              <a:rPr lang="zh-CN" altLang="en-US" sz="2800" b="1">
                <a:solidFill>
                  <a:srgbClr val="FFFFFF"/>
                </a:solidFill>
              </a:rPr>
              <a:t>时，将非空的线性表记作： </a:t>
            </a:r>
            <a:r>
              <a:rPr lang="en-US" altLang="zh-CN" sz="2800" b="1">
                <a:solidFill>
                  <a:srgbClr val="FFFFFF"/>
                </a:solidFill>
              </a:rPr>
              <a:t>(a</a:t>
            </a:r>
            <a:r>
              <a:rPr lang="en-US" altLang="zh-CN" sz="2800" b="1" baseline="-25000">
                <a:solidFill>
                  <a:srgbClr val="FFFFFF"/>
                </a:solidFill>
              </a:rPr>
              <a:t>1</a:t>
            </a:r>
            <a:r>
              <a:rPr lang="zh-CN" altLang="en-US" sz="2800" b="1">
                <a:solidFill>
                  <a:srgbClr val="FFFFFF"/>
                </a:solidFill>
              </a:rPr>
              <a:t>，</a:t>
            </a:r>
            <a:r>
              <a:rPr lang="en-US" altLang="zh-CN" sz="2800" b="1">
                <a:solidFill>
                  <a:srgbClr val="FFFFFF"/>
                </a:solidFill>
              </a:rPr>
              <a:t>a</a:t>
            </a:r>
            <a:r>
              <a:rPr lang="en-US" altLang="zh-CN" sz="2800" b="1" baseline="-25000">
                <a:solidFill>
                  <a:srgbClr val="FFFFFF"/>
                </a:solidFill>
              </a:rPr>
              <a:t>2</a:t>
            </a:r>
            <a:r>
              <a:rPr lang="zh-CN" altLang="en-US" sz="2800" b="1">
                <a:solidFill>
                  <a:srgbClr val="FFFFFF"/>
                </a:solidFill>
              </a:rPr>
              <a:t>，</a:t>
            </a:r>
            <a:r>
              <a:rPr lang="en-US" altLang="zh-CN" sz="2800" b="1">
                <a:solidFill>
                  <a:srgbClr val="FFFFFF"/>
                </a:solidFill>
              </a:rPr>
              <a:t>…a</a:t>
            </a:r>
            <a:r>
              <a:rPr lang="en-US" altLang="zh-CN" sz="2800" b="1" baseline="-25000">
                <a:solidFill>
                  <a:srgbClr val="FFFFFF"/>
                </a:solidFill>
              </a:rPr>
              <a:t>n</a:t>
            </a:r>
            <a:r>
              <a:rPr lang="en-US" altLang="zh-CN" sz="2800" b="1">
                <a:solidFill>
                  <a:srgbClr val="FFFFFF"/>
                </a:solidFill>
              </a:rPr>
              <a:t>)         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a</a:t>
            </a:r>
            <a:r>
              <a:rPr lang="en-US" altLang="zh-CN" sz="2800" b="1" baseline="-25000">
                <a:solidFill>
                  <a:srgbClr val="FFFFFF"/>
                </a:solidFill>
              </a:rPr>
              <a:t>1</a:t>
            </a:r>
            <a:r>
              <a:rPr lang="zh-CN" altLang="en-US" sz="2800" b="1">
                <a:solidFill>
                  <a:srgbClr val="FFFFFF"/>
                </a:solidFill>
              </a:rPr>
              <a:t>称为线性表的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第一个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首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solidFill>
                  <a:srgbClr val="FFFFFF"/>
                </a:solidFill>
              </a:rPr>
              <a:t>结点，</a:t>
            </a:r>
            <a:r>
              <a:rPr lang="en-US" altLang="zh-CN" sz="2800" b="1">
                <a:solidFill>
                  <a:srgbClr val="FFFFFF"/>
                </a:solidFill>
              </a:rPr>
              <a:t>a</a:t>
            </a:r>
            <a:r>
              <a:rPr lang="en-US" altLang="zh-CN" sz="2800" b="1" baseline="-25000">
                <a:solidFill>
                  <a:srgbClr val="FFFFFF"/>
                </a:solidFill>
              </a:rPr>
              <a:t>n</a:t>
            </a:r>
            <a:r>
              <a:rPr lang="zh-CN" altLang="en-US" sz="2800" b="1">
                <a:solidFill>
                  <a:srgbClr val="FFFFFF"/>
                </a:solidFill>
              </a:rPr>
              <a:t>称为线性表的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最后一个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尾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solidFill>
                  <a:srgbClr val="FFFFFF"/>
                </a:solidFill>
              </a:rPr>
              <a:t>结点。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679C9982-FC3E-C248-BE72-E77FBB074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71600"/>
            <a:ext cx="5105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4400" b="1">
                <a:solidFill>
                  <a:srgbClr val="FFCC66"/>
                </a:solidFill>
              </a:rPr>
              <a:t>2.1.1</a:t>
            </a:r>
            <a:r>
              <a:rPr lang="en-US" altLang="zh-CN" sz="44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sz="4400" b="1">
                <a:solidFill>
                  <a:srgbClr val="FFCC66"/>
                </a:solidFill>
                <a:ea typeface="楷体_GB2312" pitchFamily="49" charset="-122"/>
              </a:rPr>
              <a:t>线性表的定义</a:t>
            </a:r>
          </a:p>
        </p:txBody>
      </p:sp>
    </p:spTree>
    <p:extLst>
      <p:ext uri="{BB962C8B-B14F-4D97-AF65-F5344CB8AC3E}">
        <p14:creationId xmlns:p14="http://schemas.microsoft.com/office/powerpoint/2010/main" val="3718522133"/>
      </p:ext>
    </p:extLst>
  </p:cSld>
  <p:clrMapOvr>
    <a:masterClrMapping/>
  </p:clrMapOvr>
  <p:transition spd="slow">
    <p:blinds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0870F4CB-3FF6-4E46-99DB-BAC5B88978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76200"/>
            <a:ext cx="7620000" cy="914400"/>
          </a:xfrm>
        </p:spPr>
        <p:txBody>
          <a:bodyPr/>
          <a:lstStyle/>
          <a:p>
            <a:r>
              <a:rPr lang="en-US" altLang="zh-CN" sz="5400" b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2.3</a:t>
            </a:r>
            <a:r>
              <a:rPr lang="en-US" altLang="zh-CN" sz="5400" b="1">
                <a:effectLst/>
                <a:cs typeface="Arial" panose="020B0604020202020204" pitchFamily="34" charset="0"/>
              </a:rPr>
              <a:t>  </a:t>
            </a:r>
            <a:r>
              <a:rPr lang="zh-CN" altLang="en-US" sz="5400" b="1">
                <a:effectLst/>
                <a:ea typeface="楷体_GB2312" pitchFamily="49" charset="-122"/>
              </a:rPr>
              <a:t>线性表的链式存储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D2E22A04-E2EC-374E-AFF0-47592A0DB8A1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905000" y="1143000"/>
            <a:ext cx="8077200" cy="68580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zh-CN" altLang="en-US" sz="2400"/>
              <a:t> </a:t>
            </a:r>
            <a:r>
              <a:rPr lang="en-US" altLang="zh-CN" sz="4400" b="1">
                <a:solidFill>
                  <a:schemeClr val="tx2"/>
                </a:solidFill>
              </a:rPr>
              <a:t>2.3.1</a:t>
            </a:r>
            <a:r>
              <a:rPr lang="en-US" altLang="zh-CN" sz="4400" b="1">
                <a:solidFill>
                  <a:schemeClr val="tx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线性表的链式存储结构</a:t>
            </a:r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C9BD4A5A-1855-C84A-9A5F-61C4FEDBD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905001"/>
            <a:ext cx="8736013" cy="317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83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745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655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0033"/>
                </a:solidFill>
              </a:rPr>
              <a:t>        </a:t>
            </a:r>
            <a:r>
              <a:rPr lang="zh-CN" altLang="en-US" sz="3200" b="1">
                <a:solidFill>
                  <a:srgbClr val="FFFF00"/>
                </a:solidFill>
              </a:rPr>
              <a:t>链式存储</a:t>
            </a:r>
            <a:r>
              <a:rPr lang="zh-CN" altLang="en-US" sz="3200" b="1">
                <a:solidFill>
                  <a:srgbClr val="FFFFFF"/>
                </a:solidFill>
              </a:rPr>
              <a:t> ：</a:t>
            </a:r>
            <a:r>
              <a:rPr lang="zh-CN" altLang="en-US" sz="2800" b="1">
                <a:solidFill>
                  <a:srgbClr val="FFFFFF"/>
                </a:solidFill>
              </a:rPr>
              <a:t>用</a:t>
            </a:r>
            <a:r>
              <a:rPr lang="zh-CN" altLang="en-US" sz="2800" b="1">
                <a:solidFill>
                  <a:srgbClr val="FFCC66"/>
                </a:solidFill>
              </a:rPr>
              <a:t>一组任意的存储单元存储</a:t>
            </a:r>
            <a:r>
              <a:rPr lang="zh-CN" altLang="en-US" sz="2800" b="1">
                <a:solidFill>
                  <a:srgbClr val="FFFFFF"/>
                </a:solidFill>
              </a:rPr>
              <a:t>线性表中的数据元素。用这种方法存储的线性表简称</a:t>
            </a:r>
            <a:r>
              <a:rPr lang="zh-CN" altLang="en-US" sz="2800" b="1">
                <a:solidFill>
                  <a:srgbClr val="FFFF00"/>
                </a:solidFill>
              </a:rPr>
              <a:t>线性链表</a:t>
            </a:r>
            <a:r>
              <a:rPr lang="zh-CN" altLang="en-US" sz="2800" b="1">
                <a:solidFill>
                  <a:srgbClr val="FFFFFF"/>
                </a:solidFill>
              </a:rPr>
              <a:t>。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    存储链表中结点的一组任意的存储单元可以是连续的，也可以是不连续的，甚至是零散分布在内存中的任意位置上的。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    链表中结点的逻辑顺序和物理顺序不一定相同。</a:t>
            </a:r>
          </a:p>
        </p:txBody>
      </p:sp>
    </p:spTree>
    <p:extLst>
      <p:ext uri="{BB962C8B-B14F-4D97-AF65-F5344CB8AC3E}">
        <p14:creationId xmlns:p14="http://schemas.microsoft.com/office/powerpoint/2010/main" val="3239485766"/>
      </p:ext>
    </p:extLst>
  </p:cSld>
  <p:clrMapOvr>
    <a:masterClrMapping/>
  </p:clrMapOvr>
  <p:transition spd="slow">
    <p:blinds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57E2F971-59DC-EF40-ADA4-C1BC619ABC3D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52401"/>
            <a:ext cx="8812213" cy="5076825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>
                <a:latin typeface="宋体" panose="02010600030101010101" pitchFamily="2" charset="-122"/>
              </a:rPr>
              <a:t>   </a:t>
            </a:r>
            <a:r>
              <a:rPr lang="zh-CN" altLang="en-US" sz="2800" b="1">
                <a:latin typeface="宋体" panose="02010600030101010101" pitchFamily="2" charset="-122"/>
              </a:rPr>
              <a:t>为了正确表示结点间的逻辑关系，在存储每个结点值的同时，还必须存储指示其直接后继结点的地址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latin typeface="宋体" panose="02010600030101010101" pitchFamily="2" charset="-122"/>
              </a:rPr>
              <a:t>或位置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，称为指针</a:t>
            </a:r>
            <a:r>
              <a:rPr lang="en-US" altLang="zh-CN" sz="2800" b="1"/>
              <a:t>(pointer)</a:t>
            </a:r>
            <a:r>
              <a:rPr lang="zh-CN" altLang="en-US" sz="2800" b="1">
                <a:latin typeface="宋体" panose="02010600030101010101" pitchFamily="2" charset="-122"/>
              </a:rPr>
              <a:t>或链</a:t>
            </a:r>
            <a:r>
              <a:rPr lang="en-US" altLang="zh-CN" sz="2800" b="1"/>
              <a:t>(link)</a:t>
            </a:r>
            <a:r>
              <a:rPr lang="zh-CN" altLang="en-US" sz="2800" b="1">
                <a:latin typeface="宋体" panose="02010600030101010101" pitchFamily="2" charset="-122"/>
              </a:rPr>
              <a:t>，这两部分组成了链表中的结点结构，如图</a:t>
            </a:r>
            <a:r>
              <a:rPr lang="en-US" altLang="zh-CN" sz="2800" b="1"/>
              <a:t>2-2</a:t>
            </a:r>
            <a:r>
              <a:rPr lang="zh-CN" altLang="en-US" sz="2800" b="1">
                <a:latin typeface="宋体" panose="02010600030101010101" pitchFamily="2" charset="-122"/>
              </a:rPr>
              <a:t>所示。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链表是通过每个结点的指针域将线性表的</a:t>
            </a:r>
            <a:r>
              <a:rPr lang="en-US" altLang="zh-CN" sz="2800" b="1"/>
              <a:t>n</a:t>
            </a:r>
            <a:r>
              <a:rPr lang="zh-CN" altLang="en-US" sz="2800" b="1">
                <a:latin typeface="宋体" panose="02010600030101010101" pitchFamily="2" charset="-122"/>
              </a:rPr>
              <a:t>个结点按其逻辑次序链接在一起的。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每一个结只包含一个指针域的链表，称为单链表。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为操作方便，总是在链表的第一个结点之前附设一个头结点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latin typeface="宋体" panose="02010600030101010101" pitchFamily="2" charset="-122"/>
              </a:rPr>
              <a:t>头指针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r>
              <a:rPr lang="en-US" altLang="zh-CN" sz="2800" b="1"/>
              <a:t>head</a:t>
            </a:r>
            <a:r>
              <a:rPr lang="zh-CN" altLang="en-US" sz="2800" b="1">
                <a:latin typeface="宋体" panose="02010600030101010101" pitchFamily="2" charset="-122"/>
              </a:rPr>
              <a:t>指向第一个结点。头结点的数据域可以不存储任何信息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latin typeface="宋体" panose="02010600030101010101" pitchFamily="2" charset="-122"/>
              </a:rPr>
              <a:t>或链表长度等信息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</p:txBody>
      </p:sp>
      <p:grpSp>
        <p:nvGrpSpPr>
          <p:cNvPr id="105475" name="Group 3">
            <a:extLst>
              <a:ext uri="{FF2B5EF4-FFF2-40B4-BE49-F238E27FC236}">
                <a16:creationId xmlns:a16="http://schemas.microsoft.com/office/drawing/2014/main" id="{FDC6F733-347B-F54A-9F4E-F1A24576AEE2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5432425"/>
            <a:ext cx="8064500" cy="1296988"/>
            <a:chOff x="385" y="3422"/>
            <a:chExt cx="5080" cy="817"/>
          </a:xfrm>
        </p:grpSpPr>
        <p:grpSp>
          <p:nvGrpSpPr>
            <p:cNvPr id="105476" name="Group 4">
              <a:extLst>
                <a:ext uri="{FF2B5EF4-FFF2-40B4-BE49-F238E27FC236}">
                  <a16:creationId xmlns:a16="http://schemas.microsoft.com/office/drawing/2014/main" id="{19D6DFD4-2872-3F44-AEFF-01DEED02A3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3458"/>
              <a:ext cx="1043" cy="319"/>
              <a:chOff x="385" y="3458"/>
              <a:chExt cx="1043" cy="319"/>
            </a:xfrm>
          </p:grpSpPr>
          <p:sp>
            <p:nvSpPr>
              <p:cNvPr id="105477" name="Rectangle 5">
                <a:extLst>
                  <a:ext uri="{FF2B5EF4-FFF2-40B4-BE49-F238E27FC236}">
                    <a16:creationId xmlns:a16="http://schemas.microsoft.com/office/drawing/2014/main" id="{59564F66-2D7A-8143-B627-59660A87B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458"/>
                <a:ext cx="1043" cy="31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data     next</a:t>
                </a:r>
              </a:p>
            </p:txBody>
          </p:sp>
          <p:sp>
            <p:nvSpPr>
              <p:cNvPr id="105478" name="Line 6">
                <a:extLst>
                  <a:ext uri="{FF2B5EF4-FFF2-40B4-BE49-F238E27FC236}">
                    <a16:creationId xmlns:a16="http://schemas.microsoft.com/office/drawing/2014/main" id="{286797A2-E9DA-E840-9D0D-0E7ABDA17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5" y="3460"/>
                <a:ext cx="0" cy="3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5479" name="Rectangle 7">
              <a:extLst>
                <a:ext uri="{FF2B5EF4-FFF2-40B4-BE49-F238E27FC236}">
                  <a16:creationId xmlns:a16="http://schemas.microsoft.com/office/drawing/2014/main" id="{B392A42E-1A5A-6542-8E30-757D68C5F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4012"/>
              <a:ext cx="191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49" charset="-122"/>
                </a:rPr>
                <a:t>图</a:t>
              </a:r>
              <a:r>
                <a:rPr lang="en-US" altLang="zh-CN" sz="2000" b="1">
                  <a:solidFill>
                    <a:srgbClr val="FFFFFF"/>
                  </a:solidFill>
                </a:rPr>
                <a:t>2-2  </a:t>
              </a:r>
              <a:r>
                <a:rPr lang="en-US" altLang="zh-CN" sz="2000" b="1">
                  <a:solidFill>
                    <a:srgbClr val="FFFFFF"/>
                  </a:solidFill>
                  <a:latin typeface="Arial" panose="020B0604020202020204" pitchFamily="34" charset="0"/>
                </a:rPr>
                <a:t> </a:t>
              </a:r>
              <a:r>
                <a:rPr lang="zh-CN" altLang="en-US" sz="2000" b="1">
                  <a:solidFill>
                    <a:srgbClr val="FFFFFF"/>
                  </a:solidFill>
                  <a:ea typeface="楷体_GB2312" pitchFamily="49" charset="-122"/>
                </a:rPr>
                <a:t>链表结点结构</a:t>
              </a:r>
              <a:endParaRPr lang="zh-CN" altLang="en-US" sz="20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5480" name="Rectangle 8">
              <a:extLst>
                <a:ext uri="{FF2B5EF4-FFF2-40B4-BE49-F238E27FC236}">
                  <a16:creationId xmlns:a16="http://schemas.microsoft.com/office/drawing/2014/main" id="{F962A811-E7D2-C746-AA91-9EBB116F2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3422"/>
              <a:ext cx="3900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FFFF"/>
                  </a:solidFill>
                </a:rPr>
                <a:t>data </a:t>
              </a:r>
              <a:r>
                <a:rPr lang="zh-CN" altLang="en-US" b="1">
                  <a:solidFill>
                    <a:srgbClr val="FFFFFF"/>
                  </a:solidFill>
                  <a:latin typeface="宋体" panose="02010600030101010101" pitchFamily="2" charset="-122"/>
                </a:rPr>
                <a:t>：数据域，存放结点的值。</a:t>
              </a:r>
              <a:r>
                <a:rPr lang="en-US" altLang="zh-CN" b="1">
                  <a:solidFill>
                    <a:srgbClr val="FFFFFF"/>
                  </a:solidFill>
                </a:rPr>
                <a:t>next </a:t>
              </a:r>
              <a:r>
                <a:rPr lang="zh-CN" altLang="en-US" b="1">
                  <a:solidFill>
                    <a:srgbClr val="FFFFFF"/>
                  </a:solidFill>
                  <a:latin typeface="宋体" panose="02010600030101010101" pitchFamily="2" charset="-122"/>
                </a:rPr>
                <a:t>：指针域，存放结点的直接后继的地址。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3110333"/>
      </p:ext>
    </p:extLst>
  </p:cSld>
  <p:clrMapOvr>
    <a:masterClrMapping/>
  </p:clrMapOvr>
  <p:transition spd="slow">
    <p:blinds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22" name="Group 2">
            <a:extLst>
              <a:ext uri="{FF2B5EF4-FFF2-40B4-BE49-F238E27FC236}">
                <a16:creationId xmlns:a16="http://schemas.microsoft.com/office/drawing/2014/main" id="{B49A88A1-2D85-0948-A7B7-9531B3557E8E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52401"/>
            <a:ext cx="8610600" cy="6442075"/>
            <a:chOff x="48" y="96"/>
            <a:chExt cx="5424" cy="4058"/>
          </a:xfrm>
        </p:grpSpPr>
        <p:grpSp>
          <p:nvGrpSpPr>
            <p:cNvPr id="107523" name="Group 3">
              <a:extLst>
                <a:ext uri="{FF2B5EF4-FFF2-40B4-BE49-F238E27FC236}">
                  <a16:creationId xmlns:a16="http://schemas.microsoft.com/office/drawing/2014/main" id="{B738A677-E8B0-FC4A-B682-2C70F79951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96"/>
              <a:ext cx="2304" cy="4022"/>
              <a:chOff x="2832" y="96"/>
              <a:chExt cx="2304" cy="4022"/>
            </a:xfrm>
          </p:grpSpPr>
          <p:grpSp>
            <p:nvGrpSpPr>
              <p:cNvPr id="107524" name="Group 4">
                <a:extLst>
                  <a:ext uri="{FF2B5EF4-FFF2-40B4-BE49-F238E27FC236}">
                    <a16:creationId xmlns:a16="http://schemas.microsoft.com/office/drawing/2014/main" id="{86EAEC15-0F79-9E48-B0A7-C21C24871C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2304"/>
                <a:ext cx="1680" cy="653"/>
                <a:chOff x="2016" y="2736"/>
                <a:chExt cx="1680" cy="653"/>
              </a:xfrm>
            </p:grpSpPr>
            <p:grpSp>
              <p:nvGrpSpPr>
                <p:cNvPr id="107525" name="Group 5">
                  <a:extLst>
                    <a:ext uri="{FF2B5EF4-FFF2-40B4-BE49-F238E27FC236}">
                      <a16:creationId xmlns:a16="http://schemas.microsoft.com/office/drawing/2014/main" id="{70F5180B-D22E-4145-85C8-F84ABC8F53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16" y="3072"/>
                  <a:ext cx="864" cy="317"/>
                  <a:chOff x="768" y="2784"/>
                  <a:chExt cx="768" cy="317"/>
                </a:xfrm>
              </p:grpSpPr>
              <p:grpSp>
                <p:nvGrpSpPr>
                  <p:cNvPr id="107526" name="Group 6">
                    <a:extLst>
                      <a:ext uri="{FF2B5EF4-FFF2-40B4-BE49-F238E27FC236}">
                        <a16:creationId xmlns:a16="http://schemas.microsoft.com/office/drawing/2014/main" id="{D07AB53B-8AAB-D44E-82D7-3869EF4FC51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68" y="2784"/>
                    <a:ext cx="768" cy="317"/>
                    <a:chOff x="912" y="2784"/>
                    <a:chExt cx="624" cy="326"/>
                  </a:xfrm>
                </p:grpSpPr>
                <p:sp>
                  <p:nvSpPr>
                    <p:cNvPr id="107527" name="Rectangle 7">
                      <a:extLst>
                        <a:ext uri="{FF2B5EF4-FFF2-40B4-BE49-F238E27FC236}">
                          <a16:creationId xmlns:a16="http://schemas.microsoft.com/office/drawing/2014/main" id="{BB70BD53-B4C1-8746-A5EE-EA53DD5AD6C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2784"/>
                      <a:ext cx="624" cy="3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2075" tIns="46038" rIns="92075" bIns="46038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zh-CN" altLang="en-US" sz="28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1" lang="en-US" altLang="zh-CN" sz="28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3695</a:t>
                      </a:r>
                    </a:p>
                  </p:txBody>
                </p:sp>
                <p:sp>
                  <p:nvSpPr>
                    <p:cNvPr id="107528" name="Line 8">
                      <a:extLst>
                        <a:ext uri="{FF2B5EF4-FFF2-40B4-BE49-F238E27FC236}">
                          <a16:creationId xmlns:a16="http://schemas.microsoft.com/office/drawing/2014/main" id="{971693CC-56DB-7B46-8C0D-EA3E372FF42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2" y="2784"/>
                      <a:ext cx="624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07529" name="Line 9">
                      <a:extLst>
                        <a:ext uri="{FF2B5EF4-FFF2-40B4-BE49-F238E27FC236}">
                          <a16:creationId xmlns:a16="http://schemas.microsoft.com/office/drawing/2014/main" id="{1B487C87-01BB-974C-BA3E-731280C23E6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2" y="3110"/>
                      <a:ext cx="624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07530" name="Line 10">
                      <a:extLst>
                        <a:ext uri="{FF2B5EF4-FFF2-40B4-BE49-F238E27FC236}">
                          <a16:creationId xmlns:a16="http://schemas.microsoft.com/office/drawing/2014/main" id="{7F1DAA80-A9C1-D14C-86B8-D2FE39EA3AD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2" y="2784"/>
                      <a:ext cx="0" cy="32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07531" name="Line 11">
                      <a:extLst>
                        <a:ext uri="{FF2B5EF4-FFF2-40B4-BE49-F238E27FC236}">
                          <a16:creationId xmlns:a16="http://schemas.microsoft.com/office/drawing/2014/main" id="{476254F8-D96B-8946-A097-D5D318DBF10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36" y="2784"/>
                      <a:ext cx="0" cy="32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107532" name="Line 12">
                    <a:extLst>
                      <a:ext uri="{FF2B5EF4-FFF2-40B4-BE49-F238E27FC236}">
                        <a16:creationId xmlns:a16="http://schemas.microsoft.com/office/drawing/2014/main" id="{3321B188-CDFE-214E-BB64-16E5ACC90B5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08" y="2784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07533" name="Rectangle 13">
                  <a:extLst>
                    <a:ext uri="{FF2B5EF4-FFF2-40B4-BE49-F238E27FC236}">
                      <a16:creationId xmlns:a16="http://schemas.microsoft.com/office/drawing/2014/main" id="{76463F32-E833-4C42-8EED-1135EEFC5C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2736"/>
                  <a:ext cx="52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head</a:t>
                  </a:r>
                </a:p>
              </p:txBody>
            </p:sp>
            <p:sp>
              <p:nvSpPr>
                <p:cNvPr id="107534" name="Line 14">
                  <a:extLst>
                    <a:ext uri="{FF2B5EF4-FFF2-40B4-BE49-F238E27FC236}">
                      <a16:creationId xmlns:a16="http://schemas.microsoft.com/office/drawing/2014/main" id="{EB5DB82D-BFEB-A042-A062-6620C4040D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3264"/>
                  <a:ext cx="8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7535" name="Group 15">
                <a:extLst>
                  <a:ext uri="{FF2B5EF4-FFF2-40B4-BE49-F238E27FC236}">
                    <a16:creationId xmlns:a16="http://schemas.microsoft.com/office/drawing/2014/main" id="{60419FAB-2C4B-6D4A-B9E1-D7AF217378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96"/>
                <a:ext cx="624" cy="4022"/>
                <a:chOff x="4656" y="144"/>
                <a:chExt cx="624" cy="4022"/>
              </a:xfrm>
            </p:grpSpPr>
            <p:grpSp>
              <p:nvGrpSpPr>
                <p:cNvPr id="107536" name="Group 16">
                  <a:extLst>
                    <a:ext uri="{FF2B5EF4-FFF2-40B4-BE49-F238E27FC236}">
                      <a16:creationId xmlns:a16="http://schemas.microsoft.com/office/drawing/2014/main" id="{DEBB1B93-0414-6443-9283-6489F1BF8F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56" y="2464"/>
                  <a:ext cx="624" cy="1702"/>
                  <a:chOff x="4656" y="2464"/>
                  <a:chExt cx="624" cy="1702"/>
                </a:xfrm>
              </p:grpSpPr>
              <p:grpSp>
                <p:nvGrpSpPr>
                  <p:cNvPr id="107537" name="Group 17">
                    <a:extLst>
                      <a:ext uri="{FF2B5EF4-FFF2-40B4-BE49-F238E27FC236}">
                        <a16:creationId xmlns:a16="http://schemas.microsoft.com/office/drawing/2014/main" id="{E5A8129C-664D-6C44-90C2-34A3F19C136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56" y="3315"/>
                    <a:ext cx="624" cy="624"/>
                    <a:chOff x="4560" y="768"/>
                    <a:chExt cx="624" cy="624"/>
                  </a:xfrm>
                </p:grpSpPr>
                <p:sp>
                  <p:nvSpPr>
                    <p:cNvPr id="107538" name="Rectangle 18">
                      <a:extLst>
                        <a:ext uri="{FF2B5EF4-FFF2-40B4-BE49-F238E27FC236}">
                          <a16:creationId xmlns:a16="http://schemas.microsoft.com/office/drawing/2014/main" id="{D474EB7D-3178-1446-8C8D-78E7893F685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60" y="768"/>
                      <a:ext cx="624" cy="62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fat</a:t>
                      </a:r>
                    </a:p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1100</a:t>
                      </a:r>
                    </a:p>
                  </p:txBody>
                </p:sp>
                <p:sp>
                  <p:nvSpPr>
                    <p:cNvPr id="107539" name="Line 19">
                      <a:extLst>
                        <a:ext uri="{FF2B5EF4-FFF2-40B4-BE49-F238E27FC236}">
                          <a16:creationId xmlns:a16="http://schemas.microsoft.com/office/drawing/2014/main" id="{762DC1C4-C426-394B-9460-5D91C90358C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60" y="1104"/>
                      <a:ext cx="62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07540" name="Group 20">
                    <a:extLst>
                      <a:ext uri="{FF2B5EF4-FFF2-40B4-BE49-F238E27FC236}">
                        <a16:creationId xmlns:a16="http://schemas.microsoft.com/office/drawing/2014/main" id="{4276C75E-D77D-A44B-A7CF-E15399DC701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56" y="2691"/>
                    <a:ext cx="624" cy="624"/>
                    <a:chOff x="4560" y="768"/>
                    <a:chExt cx="624" cy="624"/>
                  </a:xfrm>
                </p:grpSpPr>
                <p:sp>
                  <p:nvSpPr>
                    <p:cNvPr id="107541" name="Rectangle 21">
                      <a:extLst>
                        <a:ext uri="{FF2B5EF4-FFF2-40B4-BE49-F238E27FC236}">
                          <a16:creationId xmlns:a16="http://schemas.microsoft.com/office/drawing/2014/main" id="{A2187425-C190-A444-81BB-5AF4E518734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60" y="768"/>
                      <a:ext cx="624" cy="62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bat</a:t>
                      </a:r>
                    </a:p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1300</a:t>
                      </a:r>
                    </a:p>
                  </p:txBody>
                </p:sp>
                <p:sp>
                  <p:nvSpPr>
                    <p:cNvPr id="107542" name="Line 22">
                      <a:extLst>
                        <a:ext uri="{FF2B5EF4-FFF2-40B4-BE49-F238E27FC236}">
                          <a16:creationId xmlns:a16="http://schemas.microsoft.com/office/drawing/2014/main" id="{02634C40-F703-B845-9D59-DE3697E52A9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60" y="1104"/>
                      <a:ext cx="62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107543" name="Rectangle 23">
                    <a:extLst>
                      <a:ext uri="{FF2B5EF4-FFF2-40B4-BE49-F238E27FC236}">
                        <a16:creationId xmlns:a16="http://schemas.microsoft.com/office/drawing/2014/main" id="{2C2BCCFE-EAF4-094F-8000-0EF2892B50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939"/>
                    <a:ext cx="623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66FF"/>
                      </a:buClr>
                      <a:buSzPct val="80000"/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rPr>
                      <a:t>……</a:t>
                    </a:r>
                    <a:endPara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7544" name="Rectangle 24">
                    <a:extLst>
                      <a:ext uri="{FF2B5EF4-FFF2-40B4-BE49-F238E27FC236}">
                        <a16:creationId xmlns:a16="http://schemas.microsoft.com/office/drawing/2014/main" id="{E06CE98C-6504-B147-8221-71DE2C1DA3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464"/>
                    <a:ext cx="623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66FF"/>
                      </a:buClr>
                      <a:buSzPct val="80000"/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rPr>
                      <a:t>……</a:t>
                    </a:r>
                    <a:endPara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07545" name="Group 25">
                  <a:extLst>
                    <a:ext uri="{FF2B5EF4-FFF2-40B4-BE49-F238E27FC236}">
                      <a16:creationId xmlns:a16="http://schemas.microsoft.com/office/drawing/2014/main" id="{D5CFD5B2-993B-9643-9858-B7F13D6D0B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56" y="144"/>
                  <a:ext cx="624" cy="2325"/>
                  <a:chOff x="4656" y="581"/>
                  <a:chExt cx="624" cy="2325"/>
                </a:xfrm>
              </p:grpSpPr>
              <p:grpSp>
                <p:nvGrpSpPr>
                  <p:cNvPr id="107546" name="Group 26">
                    <a:extLst>
                      <a:ext uri="{FF2B5EF4-FFF2-40B4-BE49-F238E27FC236}">
                        <a16:creationId xmlns:a16="http://schemas.microsoft.com/office/drawing/2014/main" id="{9261C1A8-A28A-DD4D-8E50-3F639735564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56" y="1660"/>
                    <a:ext cx="624" cy="624"/>
                    <a:chOff x="4560" y="768"/>
                    <a:chExt cx="624" cy="624"/>
                  </a:xfrm>
                </p:grpSpPr>
                <p:sp>
                  <p:nvSpPr>
                    <p:cNvPr id="107547" name="Rectangle 27">
                      <a:extLst>
                        <a:ext uri="{FF2B5EF4-FFF2-40B4-BE49-F238E27FC236}">
                          <a16:creationId xmlns:a16="http://schemas.microsoft.com/office/drawing/2014/main" id="{A6234305-AA52-3145-BFE5-98645DB4C9F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60" y="768"/>
                      <a:ext cx="624" cy="62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cat</a:t>
                      </a:r>
                    </a:p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1305</a:t>
                      </a:r>
                    </a:p>
                  </p:txBody>
                </p:sp>
                <p:sp>
                  <p:nvSpPr>
                    <p:cNvPr id="107548" name="Line 28">
                      <a:extLst>
                        <a:ext uri="{FF2B5EF4-FFF2-40B4-BE49-F238E27FC236}">
                          <a16:creationId xmlns:a16="http://schemas.microsoft.com/office/drawing/2014/main" id="{5F9292D3-5316-E441-B72A-98C0F3E601E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60" y="1104"/>
                      <a:ext cx="62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07549" name="Group 29">
                    <a:extLst>
                      <a:ext uri="{FF2B5EF4-FFF2-40B4-BE49-F238E27FC236}">
                        <a16:creationId xmlns:a16="http://schemas.microsoft.com/office/drawing/2014/main" id="{7AACEB3B-66CB-B244-BB6F-7D4500EF5A5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56" y="2282"/>
                    <a:ext cx="624" cy="624"/>
                    <a:chOff x="4560" y="768"/>
                    <a:chExt cx="624" cy="624"/>
                  </a:xfrm>
                </p:grpSpPr>
                <p:sp>
                  <p:nvSpPr>
                    <p:cNvPr id="107550" name="Rectangle 30">
                      <a:extLst>
                        <a:ext uri="{FF2B5EF4-FFF2-40B4-BE49-F238E27FC236}">
                          <a16:creationId xmlns:a16="http://schemas.microsoft.com/office/drawing/2014/main" id="{98A30C8A-5E63-F14D-9ECD-0BC115DF02A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60" y="768"/>
                      <a:ext cx="624" cy="62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eat</a:t>
                      </a:r>
                    </a:p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3700</a:t>
                      </a:r>
                    </a:p>
                  </p:txBody>
                </p:sp>
                <p:sp>
                  <p:nvSpPr>
                    <p:cNvPr id="107551" name="Line 31">
                      <a:extLst>
                        <a:ext uri="{FF2B5EF4-FFF2-40B4-BE49-F238E27FC236}">
                          <a16:creationId xmlns:a16="http://schemas.microsoft.com/office/drawing/2014/main" id="{2114EA44-B170-344B-A18D-677E21BE570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60" y="1104"/>
                      <a:ext cx="62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07552" name="Group 32">
                    <a:extLst>
                      <a:ext uri="{FF2B5EF4-FFF2-40B4-BE49-F238E27FC236}">
                        <a16:creationId xmlns:a16="http://schemas.microsoft.com/office/drawing/2014/main" id="{0F73AD16-E117-734C-B070-1D40400419A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56" y="808"/>
                    <a:ext cx="624" cy="624"/>
                    <a:chOff x="4560" y="768"/>
                    <a:chExt cx="624" cy="624"/>
                  </a:xfrm>
                </p:grpSpPr>
                <p:sp>
                  <p:nvSpPr>
                    <p:cNvPr id="107553" name="Rectangle 33">
                      <a:extLst>
                        <a:ext uri="{FF2B5EF4-FFF2-40B4-BE49-F238E27FC236}">
                          <a16:creationId xmlns:a16="http://schemas.microsoft.com/office/drawing/2014/main" id="{2644C3E3-E624-3C49-A0FC-4E2985DAA6B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60" y="768"/>
                      <a:ext cx="624" cy="62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hat</a:t>
                      </a:r>
                    </a:p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NULL</a:t>
                      </a:r>
                    </a:p>
                  </p:txBody>
                </p:sp>
                <p:sp>
                  <p:nvSpPr>
                    <p:cNvPr id="107554" name="Line 34">
                      <a:extLst>
                        <a:ext uri="{FF2B5EF4-FFF2-40B4-BE49-F238E27FC236}">
                          <a16:creationId xmlns:a16="http://schemas.microsoft.com/office/drawing/2014/main" id="{70EEAA05-11D0-EB41-B1AE-9CF2862539F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60" y="1104"/>
                      <a:ext cx="62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107555" name="Rectangle 35">
                    <a:extLst>
                      <a:ext uri="{FF2B5EF4-FFF2-40B4-BE49-F238E27FC236}">
                        <a16:creationId xmlns:a16="http://schemas.microsoft.com/office/drawing/2014/main" id="{22E167B7-0EAC-8C4C-BA2A-27D4FF5ADF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7" y="1430"/>
                    <a:ext cx="623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66FF"/>
                      </a:buClr>
                      <a:buSzPct val="80000"/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rPr>
                      <a:t>……</a:t>
                    </a:r>
                    <a:endPara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7556" name="Rectangle 36">
                    <a:extLst>
                      <a:ext uri="{FF2B5EF4-FFF2-40B4-BE49-F238E27FC236}">
                        <a16:creationId xmlns:a16="http://schemas.microsoft.com/office/drawing/2014/main" id="{188AC2BC-82A4-C440-8FEC-46ADDBE5E6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7" y="581"/>
                    <a:ext cx="623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66FF"/>
                      </a:buClr>
                      <a:buSzPct val="80000"/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rPr>
                      <a:t>……</a:t>
                    </a:r>
                    <a:endPara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107557" name="Rectangle 37">
                <a:extLst>
                  <a:ext uri="{FF2B5EF4-FFF2-40B4-BE49-F238E27FC236}">
                    <a16:creationId xmlns:a16="http://schemas.microsoft.com/office/drawing/2014/main" id="{3E4ACE6C-D493-5547-BA8D-D3BDB9450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25"/>
                <a:ext cx="624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1100</a:t>
                </a:r>
                <a:endParaRPr kumimoji="1"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58" name="Rectangle 38">
                <a:extLst>
                  <a:ext uri="{FF2B5EF4-FFF2-40B4-BE49-F238E27FC236}">
                    <a16:creationId xmlns:a16="http://schemas.microsoft.com/office/drawing/2014/main" id="{FF0DA9BF-D2F4-6A47-B265-E763CE128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262"/>
                <a:ext cx="624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3700</a:t>
                </a:r>
                <a:endParaRPr kumimoji="1"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59" name="Rectangle 39">
                <a:extLst>
                  <a:ext uri="{FF2B5EF4-FFF2-40B4-BE49-F238E27FC236}">
                    <a16:creationId xmlns:a16="http://schemas.microsoft.com/office/drawing/2014/main" id="{14197D8F-935A-D84F-B5B3-6B868F4A1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180"/>
                <a:ext cx="624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1300</a:t>
                </a:r>
                <a:endParaRPr kumimoji="1"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60" name="Rectangle 40">
                <a:extLst>
                  <a:ext uri="{FF2B5EF4-FFF2-40B4-BE49-F238E27FC236}">
                    <a16:creationId xmlns:a16="http://schemas.microsoft.com/office/drawing/2014/main" id="{4FB26FEB-D92C-0C44-8F6D-C0A3E39F6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794"/>
                <a:ext cx="624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1305</a:t>
                </a:r>
                <a:endParaRPr kumimoji="1"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7561" name="Group 41">
              <a:extLst>
                <a:ext uri="{FF2B5EF4-FFF2-40B4-BE49-F238E27FC236}">
                  <a16:creationId xmlns:a16="http://schemas.microsoft.com/office/drawing/2014/main" id="{5C7A5F55-1776-024C-B6C0-542C481CBA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3120"/>
              <a:ext cx="4238" cy="577"/>
              <a:chOff x="48" y="3120"/>
              <a:chExt cx="4238" cy="577"/>
            </a:xfrm>
          </p:grpSpPr>
          <p:grpSp>
            <p:nvGrpSpPr>
              <p:cNvPr id="107562" name="Group 42">
                <a:extLst>
                  <a:ext uri="{FF2B5EF4-FFF2-40B4-BE49-F238E27FC236}">
                    <a16:creationId xmlns:a16="http://schemas.microsoft.com/office/drawing/2014/main" id="{047EEB2A-CF93-2046-8AEF-835A3133B6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" y="3379"/>
                <a:ext cx="720" cy="317"/>
                <a:chOff x="1008" y="1152"/>
                <a:chExt cx="720" cy="317"/>
              </a:xfrm>
            </p:grpSpPr>
            <p:sp>
              <p:nvSpPr>
                <p:cNvPr id="107563" name="Rectangle 43">
                  <a:extLst>
                    <a:ext uri="{FF2B5EF4-FFF2-40B4-BE49-F238E27FC236}">
                      <a16:creationId xmlns:a16="http://schemas.microsoft.com/office/drawing/2014/main" id="{D7048D5D-B600-7041-B62E-35E5DA47A1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bat    </a:t>
                  </a:r>
                </a:p>
              </p:txBody>
            </p:sp>
            <p:sp>
              <p:nvSpPr>
                <p:cNvPr id="107564" name="Line 44">
                  <a:extLst>
                    <a:ext uri="{FF2B5EF4-FFF2-40B4-BE49-F238E27FC236}">
                      <a16:creationId xmlns:a16="http://schemas.microsoft.com/office/drawing/2014/main" id="{18487AC0-5F44-E648-A9F6-3F1EAA4FAC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7565" name="Line 45">
                  <a:extLst>
                    <a:ext uri="{FF2B5EF4-FFF2-40B4-BE49-F238E27FC236}">
                      <a16:creationId xmlns:a16="http://schemas.microsoft.com/office/drawing/2014/main" id="{F80ED39E-0D2D-5E4E-911F-F7A8AB65BF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7566" name="Group 46">
                <a:extLst>
                  <a:ext uri="{FF2B5EF4-FFF2-40B4-BE49-F238E27FC236}">
                    <a16:creationId xmlns:a16="http://schemas.microsoft.com/office/drawing/2014/main" id="{D32435FF-6951-6D49-995A-C25F49E0EF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0" y="3369"/>
                <a:ext cx="720" cy="317"/>
                <a:chOff x="1008" y="1152"/>
                <a:chExt cx="720" cy="317"/>
              </a:xfrm>
            </p:grpSpPr>
            <p:sp>
              <p:nvSpPr>
                <p:cNvPr id="107567" name="Rectangle 47">
                  <a:extLst>
                    <a:ext uri="{FF2B5EF4-FFF2-40B4-BE49-F238E27FC236}">
                      <a16:creationId xmlns:a16="http://schemas.microsoft.com/office/drawing/2014/main" id="{75213ABE-32CA-CF4A-9F3C-6E26A38B52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cat    </a:t>
                  </a:r>
                </a:p>
              </p:txBody>
            </p:sp>
            <p:sp>
              <p:nvSpPr>
                <p:cNvPr id="107568" name="Line 48">
                  <a:extLst>
                    <a:ext uri="{FF2B5EF4-FFF2-40B4-BE49-F238E27FC236}">
                      <a16:creationId xmlns:a16="http://schemas.microsoft.com/office/drawing/2014/main" id="{DA3619AF-18E5-BD4F-97E5-74FFE6EAB3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7569" name="Line 49">
                  <a:extLst>
                    <a:ext uri="{FF2B5EF4-FFF2-40B4-BE49-F238E27FC236}">
                      <a16:creationId xmlns:a16="http://schemas.microsoft.com/office/drawing/2014/main" id="{26EBBBEB-CA46-7941-9DA1-0C2CEA1262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7570" name="Group 50">
                <a:extLst>
                  <a:ext uri="{FF2B5EF4-FFF2-40B4-BE49-F238E27FC236}">
                    <a16:creationId xmlns:a16="http://schemas.microsoft.com/office/drawing/2014/main" id="{FF073773-C4BC-694F-AD4D-90CF1AFBDA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0" y="3360"/>
                <a:ext cx="720" cy="317"/>
                <a:chOff x="1008" y="1152"/>
                <a:chExt cx="720" cy="317"/>
              </a:xfrm>
            </p:grpSpPr>
            <p:sp>
              <p:nvSpPr>
                <p:cNvPr id="107571" name="Rectangle 51">
                  <a:extLst>
                    <a:ext uri="{FF2B5EF4-FFF2-40B4-BE49-F238E27FC236}">
                      <a16:creationId xmlns:a16="http://schemas.microsoft.com/office/drawing/2014/main" id="{D53C613A-FBF4-C94D-84FC-3081DB1FCC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eat    </a:t>
                  </a:r>
                </a:p>
              </p:txBody>
            </p:sp>
            <p:sp>
              <p:nvSpPr>
                <p:cNvPr id="107572" name="Line 52">
                  <a:extLst>
                    <a:ext uri="{FF2B5EF4-FFF2-40B4-BE49-F238E27FC236}">
                      <a16:creationId xmlns:a16="http://schemas.microsoft.com/office/drawing/2014/main" id="{77DBE4B5-7F0B-704B-89BA-B4B895CD7A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7573" name="Line 53">
                  <a:extLst>
                    <a:ext uri="{FF2B5EF4-FFF2-40B4-BE49-F238E27FC236}">
                      <a16:creationId xmlns:a16="http://schemas.microsoft.com/office/drawing/2014/main" id="{5F69BC23-AE7B-D242-8940-DB184C69B1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7574" name="Group 54">
                <a:extLst>
                  <a:ext uri="{FF2B5EF4-FFF2-40B4-BE49-F238E27FC236}">
                    <a16:creationId xmlns:a16="http://schemas.microsoft.com/office/drawing/2014/main" id="{F1E1ED16-73AC-A547-8C4A-C0CCE5D863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0" y="3360"/>
                <a:ext cx="720" cy="327"/>
                <a:chOff x="2256" y="1440"/>
                <a:chExt cx="720" cy="327"/>
              </a:xfrm>
            </p:grpSpPr>
            <p:sp>
              <p:nvSpPr>
                <p:cNvPr id="107575" name="Rectangle 55">
                  <a:extLst>
                    <a:ext uri="{FF2B5EF4-FFF2-40B4-BE49-F238E27FC236}">
                      <a16:creationId xmlns:a16="http://schemas.microsoft.com/office/drawing/2014/main" id="{FC2EBFFB-F4C7-0F45-A604-6AB7FBC8C2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1440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fat    </a:t>
                  </a:r>
                </a:p>
              </p:txBody>
            </p:sp>
            <p:sp>
              <p:nvSpPr>
                <p:cNvPr id="107576" name="Line 56">
                  <a:extLst>
                    <a:ext uri="{FF2B5EF4-FFF2-40B4-BE49-F238E27FC236}">
                      <a16:creationId xmlns:a16="http://schemas.microsoft.com/office/drawing/2014/main" id="{E1787B0C-2C59-3245-A53A-AB04A420E8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6" y="145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7577" name="Line 57">
                  <a:extLst>
                    <a:ext uri="{FF2B5EF4-FFF2-40B4-BE49-F238E27FC236}">
                      <a16:creationId xmlns:a16="http://schemas.microsoft.com/office/drawing/2014/main" id="{F740A378-C068-0649-9B39-1C95C9457E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58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7578" name="Group 58">
                <a:extLst>
                  <a:ext uri="{FF2B5EF4-FFF2-40B4-BE49-F238E27FC236}">
                    <a16:creationId xmlns:a16="http://schemas.microsoft.com/office/drawing/2014/main" id="{32F565A1-9A31-9F46-B392-008067F724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0" y="3368"/>
                <a:ext cx="606" cy="317"/>
                <a:chOff x="3680" y="3368"/>
                <a:chExt cx="606" cy="317"/>
              </a:xfrm>
            </p:grpSpPr>
            <p:sp>
              <p:nvSpPr>
                <p:cNvPr id="107579" name="Rectangle 59">
                  <a:extLst>
                    <a:ext uri="{FF2B5EF4-FFF2-40B4-BE49-F238E27FC236}">
                      <a16:creationId xmlns:a16="http://schemas.microsoft.com/office/drawing/2014/main" id="{986EB0FA-714F-784B-999C-F28F7EB741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80" y="3368"/>
                  <a:ext cx="606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hat   ⋀</a:t>
                  </a:r>
                </a:p>
              </p:txBody>
            </p:sp>
            <p:sp>
              <p:nvSpPr>
                <p:cNvPr id="107580" name="Line 60">
                  <a:extLst>
                    <a:ext uri="{FF2B5EF4-FFF2-40B4-BE49-F238E27FC236}">
                      <a16:creationId xmlns:a16="http://schemas.microsoft.com/office/drawing/2014/main" id="{7E78A43A-BB9E-D240-96E5-E5A18634E3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16" y="3368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7581" name="Group 61">
                <a:extLst>
                  <a:ext uri="{FF2B5EF4-FFF2-40B4-BE49-F238E27FC236}">
                    <a16:creationId xmlns:a16="http://schemas.microsoft.com/office/drawing/2014/main" id="{5926E902-4B92-3E4C-87D2-3F3CAA5040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" y="3120"/>
                <a:ext cx="720" cy="577"/>
                <a:chOff x="1008" y="892"/>
                <a:chExt cx="720" cy="577"/>
              </a:xfrm>
            </p:grpSpPr>
            <p:sp>
              <p:nvSpPr>
                <p:cNvPr id="107582" name="Rectangle 62">
                  <a:extLst>
                    <a:ext uri="{FF2B5EF4-FFF2-40B4-BE49-F238E27FC236}">
                      <a16:creationId xmlns:a16="http://schemas.microsoft.com/office/drawing/2014/main" id="{53579C8C-EC87-724F-8AE3-AA96C8771E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6" y="892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head</a:t>
                  </a:r>
                </a:p>
              </p:txBody>
            </p:sp>
            <p:grpSp>
              <p:nvGrpSpPr>
                <p:cNvPr id="107583" name="Group 63">
                  <a:extLst>
                    <a:ext uri="{FF2B5EF4-FFF2-40B4-BE49-F238E27FC236}">
                      <a16:creationId xmlns:a16="http://schemas.microsoft.com/office/drawing/2014/main" id="{49B6669A-78C6-B440-B8F2-77FE98EA0E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08" y="1152"/>
                  <a:ext cx="720" cy="317"/>
                  <a:chOff x="1008" y="1152"/>
                  <a:chExt cx="720" cy="317"/>
                </a:xfrm>
              </p:grpSpPr>
              <p:sp>
                <p:nvSpPr>
                  <p:cNvPr id="107584" name="Rectangle 64">
                    <a:extLst>
                      <a:ext uri="{FF2B5EF4-FFF2-40B4-BE49-F238E27FC236}">
                        <a16:creationId xmlns:a16="http://schemas.microsoft.com/office/drawing/2014/main" id="{9AB2B763-EF83-2249-99B5-868D885F05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  </a:t>
                    </a:r>
                  </a:p>
                </p:txBody>
              </p:sp>
              <p:sp>
                <p:nvSpPr>
                  <p:cNvPr id="107585" name="Line 65">
                    <a:extLst>
                      <a:ext uri="{FF2B5EF4-FFF2-40B4-BE49-F238E27FC236}">
                        <a16:creationId xmlns:a16="http://schemas.microsoft.com/office/drawing/2014/main" id="{D837208F-55F6-4248-B003-45E7D3FC61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7586" name="Line 66">
                    <a:extLst>
                      <a:ext uri="{FF2B5EF4-FFF2-40B4-BE49-F238E27FC236}">
                        <a16:creationId xmlns:a16="http://schemas.microsoft.com/office/drawing/2014/main" id="{CFFE877A-2E24-F947-95B0-5814AEC474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107587" name="Rectangle 67">
              <a:extLst>
                <a:ext uri="{FF2B5EF4-FFF2-40B4-BE49-F238E27FC236}">
                  <a16:creationId xmlns:a16="http://schemas.microsoft.com/office/drawing/2014/main" id="{E660C7DC-E8A3-8642-B227-416F7360F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" y="3884"/>
              <a:ext cx="4014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FFFFFF"/>
                  </a:solidFill>
                  <a:latin typeface="宋体" panose="02010600030101010101" pitchFamily="2" charset="-122"/>
                </a:rPr>
                <a:t>图</a:t>
              </a:r>
              <a:r>
                <a:rPr lang="en-US" altLang="zh-CN" sz="2000" b="1">
                  <a:solidFill>
                    <a:srgbClr val="FFFFFF"/>
                  </a:solidFill>
                </a:rPr>
                <a:t>2-3</a:t>
              </a:r>
              <a:r>
                <a:rPr lang="en-US" altLang="zh-CN" sz="2000" b="1">
                  <a:solidFill>
                    <a:srgbClr val="FFFFFF"/>
                  </a:solidFill>
                  <a:latin typeface="宋体" panose="02010600030101010101" pitchFamily="2" charset="-122"/>
                </a:rPr>
                <a:t>   </a:t>
              </a:r>
              <a:r>
                <a:rPr lang="zh-CN" altLang="en-US" sz="2000" b="1">
                  <a:solidFill>
                    <a:srgbClr val="FFFFFF"/>
                  </a:solidFill>
                  <a:latin typeface="宋体" panose="02010600030101010101" pitchFamily="2" charset="-122"/>
                </a:rPr>
                <a:t>带头结点的单链表的逻辑状态、物理存储方式</a:t>
              </a:r>
            </a:p>
          </p:txBody>
        </p:sp>
      </p:grpSp>
      <p:sp>
        <p:nvSpPr>
          <p:cNvPr id="107588" name="Rectangle 68">
            <a:extLst>
              <a:ext uri="{FF2B5EF4-FFF2-40B4-BE49-F238E27FC236}">
                <a16:creationId xmlns:a16="http://schemas.microsoft.com/office/drawing/2014/main" id="{7E9106B4-D447-9844-9E10-1DD4D0DE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93676"/>
            <a:ext cx="6324600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单链表是由表头唯一确定，因此单链表可以用头指针的名字来命名。</a:t>
            </a:r>
          </a:p>
          <a:p>
            <a:pPr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、线性表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L=(bat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cat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eat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fat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hat)</a:t>
            </a:r>
          </a:p>
          <a:p>
            <a:pPr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</a:t>
            </a:r>
            <a:r>
              <a:rPr kumimoji="1" lang="zh-CN" altLang="en-US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带头结点的单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链表的逻辑状态和物理存储方式如图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2-3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3281820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6E4A068A-165B-6B46-AA52-97499D9B6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160339"/>
            <a:ext cx="8812213" cy="568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FFFF00"/>
                </a:solidFill>
                <a:ea typeface="楷体_GB2312" pitchFamily="49" charset="-122"/>
              </a:rPr>
              <a:t>1</a:t>
            </a:r>
            <a:r>
              <a:rPr lang="en-US" altLang="zh-CN" sz="36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结点的描述与实现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FF"/>
                </a:solidFill>
              </a:rPr>
              <a:t>      </a:t>
            </a:r>
            <a:r>
              <a:rPr lang="en-US" altLang="zh-CN" sz="2800" b="1">
                <a:solidFill>
                  <a:srgbClr val="FFFFFF"/>
                </a:solidFill>
              </a:rPr>
              <a:t>C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语言中用</a:t>
            </a:r>
            <a:r>
              <a:rPr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带指针的结构体类型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来描述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typedef  struct  Lnode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{   ElemType  data;     </a:t>
            </a:r>
            <a:r>
              <a:rPr lang="en-US" altLang="zh-CN" b="1">
                <a:solidFill>
                  <a:srgbClr val="FFFFFF"/>
                </a:solidFill>
              </a:rPr>
              <a:t>/*</a:t>
            </a:r>
            <a:r>
              <a:rPr lang="zh-CN" altLang="en-US" b="1">
                <a:solidFill>
                  <a:srgbClr val="FFFFFF"/>
                </a:solidFill>
              </a:rPr>
              <a:t>数据域，保存结点的值 *</a:t>
            </a:r>
            <a:r>
              <a:rPr lang="en-US" altLang="zh-CN" b="1">
                <a:solidFill>
                  <a:srgbClr val="FFFFFF"/>
                </a:solidFill>
              </a:rPr>
              <a:t>/</a:t>
            </a:r>
          </a:p>
          <a:p>
            <a:pPr lvl="2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struct   Lnode  *next; </a:t>
            </a:r>
            <a:r>
              <a:rPr lang="en-US" altLang="zh-CN" b="1">
                <a:solidFill>
                  <a:srgbClr val="FFFFFF"/>
                </a:solidFill>
              </a:rPr>
              <a:t>     /*</a:t>
            </a:r>
            <a:r>
              <a:rPr lang="zh-CN" altLang="en-US" b="1">
                <a:solidFill>
                  <a:srgbClr val="FFFFFF"/>
                </a:solidFill>
              </a:rPr>
              <a:t>指针域*</a:t>
            </a:r>
            <a:r>
              <a:rPr lang="en-US" altLang="zh-CN" b="1">
                <a:solidFill>
                  <a:srgbClr val="FFFFFF"/>
                </a:solidFill>
              </a:rPr>
              <a:t>/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}LNode;        </a:t>
            </a:r>
            <a:r>
              <a:rPr lang="en-US" altLang="zh-CN" b="1">
                <a:solidFill>
                  <a:srgbClr val="FFFFFF"/>
                </a:solidFill>
              </a:rPr>
              <a:t>/*</a:t>
            </a:r>
            <a:r>
              <a:rPr lang="zh-CN" altLang="en-US" b="1">
                <a:solidFill>
                  <a:srgbClr val="FFFFFF"/>
                </a:solidFill>
              </a:rPr>
              <a:t>结点的类型 *</a:t>
            </a:r>
            <a:r>
              <a:rPr lang="en-US" altLang="zh-CN" b="1">
                <a:solidFill>
                  <a:srgbClr val="FFFFFF"/>
                </a:solidFill>
              </a:rPr>
              <a:t>/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FFFF00"/>
                </a:solidFill>
              </a:rPr>
              <a:t>2   </a:t>
            </a:r>
            <a:r>
              <a:rPr lang="zh-CN" altLang="en-US" sz="3600" b="1">
                <a:solidFill>
                  <a:srgbClr val="FFFF00"/>
                </a:solidFill>
                <a:ea typeface="楷体_GB2312" pitchFamily="49" charset="-122"/>
              </a:rPr>
              <a:t>结点的实现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FFFFFF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结点是通过动态分配和释放来的实现</a:t>
            </a:r>
            <a:r>
              <a:rPr lang="zh-CN" altLang="en-US" sz="2800" b="1">
                <a:solidFill>
                  <a:srgbClr val="FFFFFF"/>
                </a:solidFill>
              </a:rPr>
              <a:t>，即需要时分配，不需要时释放。实现时是分别使用</a:t>
            </a:r>
            <a:r>
              <a:rPr lang="en-US" altLang="zh-CN" sz="2800" b="1">
                <a:solidFill>
                  <a:srgbClr val="FFFFFF"/>
                </a:solidFill>
              </a:rPr>
              <a:t>C</a:t>
            </a:r>
            <a:r>
              <a:rPr lang="zh-CN" altLang="en-US" sz="2800" b="1">
                <a:solidFill>
                  <a:srgbClr val="FFFFFF"/>
                </a:solidFill>
              </a:rPr>
              <a:t>语言提供的标准函数：</a:t>
            </a:r>
            <a:r>
              <a:rPr lang="en-US" altLang="zh-CN" sz="2800" b="1">
                <a:solidFill>
                  <a:srgbClr val="FFFFFF"/>
                </a:solidFill>
              </a:rPr>
              <a:t>malloc() </a:t>
            </a:r>
            <a:r>
              <a:rPr lang="zh-CN" altLang="en-US" sz="2800" b="1">
                <a:solidFill>
                  <a:srgbClr val="FFFFFF"/>
                </a:solidFill>
              </a:rPr>
              <a:t>，</a:t>
            </a:r>
            <a:r>
              <a:rPr lang="en-US" altLang="zh-CN" sz="2800" b="1">
                <a:solidFill>
                  <a:srgbClr val="FFFFFF"/>
                </a:solidFill>
              </a:rPr>
              <a:t>realloc()</a:t>
            </a:r>
            <a:r>
              <a:rPr lang="zh-CN" altLang="en-US" sz="2800" b="1">
                <a:solidFill>
                  <a:srgbClr val="FFFFFF"/>
                </a:solidFill>
              </a:rPr>
              <a:t>，</a:t>
            </a:r>
            <a:r>
              <a:rPr lang="en-US" altLang="zh-CN" sz="2800" b="1">
                <a:solidFill>
                  <a:srgbClr val="FFFFFF"/>
                </a:solidFill>
              </a:rPr>
              <a:t>sizeof() </a:t>
            </a:r>
            <a:r>
              <a:rPr lang="zh-CN" altLang="en-US" sz="2800" b="1">
                <a:solidFill>
                  <a:srgbClr val="FFFFFF"/>
                </a:solidFill>
              </a:rPr>
              <a:t>，</a:t>
            </a:r>
            <a:r>
              <a:rPr lang="en-US" altLang="zh-CN" sz="2800" b="1">
                <a:solidFill>
                  <a:srgbClr val="FFFFFF"/>
                </a:solidFill>
              </a:rPr>
              <a:t>free() </a:t>
            </a:r>
            <a:r>
              <a:rPr lang="zh-CN" altLang="en-US" sz="2800" b="1">
                <a:solidFill>
                  <a:srgbClr val="FFFFFF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80350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D17CC9E1-9468-7146-99BB-1FFC9B1B4993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0" y="152401"/>
            <a:ext cx="8915400" cy="3781425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ClrTx/>
              <a:buSzTx/>
              <a:buNone/>
            </a:pP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动态分配</a:t>
            </a:r>
            <a:r>
              <a:rPr lang="zh-CN" altLang="en-US" sz="2800" b="1">
                <a:latin typeface="宋体" panose="02010600030101010101" pitchFamily="2" charset="-122"/>
              </a:rPr>
              <a:t>   </a:t>
            </a:r>
            <a:r>
              <a:rPr lang="en-US" altLang="zh-CN" sz="2800" b="1"/>
              <a:t>p=(LNode*)malloc(sizeof(LNode));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函数</a:t>
            </a:r>
            <a:r>
              <a:rPr lang="en-US" altLang="zh-CN" sz="2800" b="1"/>
              <a:t>malloc</a:t>
            </a:r>
            <a:r>
              <a:rPr lang="zh-CN" altLang="en-US" sz="2800" b="1">
                <a:latin typeface="宋体" panose="02010600030101010101" pitchFamily="2" charset="-122"/>
              </a:rPr>
              <a:t>分配了一个类型为</a:t>
            </a:r>
            <a:r>
              <a:rPr lang="en-US" altLang="zh-CN" sz="2800" b="1"/>
              <a:t>LNode</a:t>
            </a:r>
            <a:r>
              <a:rPr lang="zh-CN" altLang="en-US" sz="2800" b="1">
                <a:latin typeface="宋体" panose="02010600030101010101" pitchFamily="2" charset="-122"/>
              </a:rPr>
              <a:t>的结点变量的空间，并将其首地址放入指针变量</a:t>
            </a:r>
            <a:r>
              <a:rPr lang="en-US" altLang="zh-CN" sz="2800" b="1"/>
              <a:t>p</a:t>
            </a:r>
            <a:r>
              <a:rPr lang="zh-CN" altLang="en-US" sz="2800" b="1">
                <a:latin typeface="宋体" panose="02010600030101010101" pitchFamily="2" charset="-122"/>
              </a:rPr>
              <a:t>中。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动态释放</a:t>
            </a:r>
            <a:r>
              <a:rPr lang="zh-CN" altLang="en-US" sz="2800" b="1">
                <a:latin typeface="宋体" panose="02010600030101010101" pitchFamily="2" charset="-122"/>
              </a:rPr>
              <a:t>  </a:t>
            </a:r>
            <a:r>
              <a:rPr lang="en-US" altLang="zh-CN" sz="2800" b="1"/>
              <a:t>free(p) 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系统回收由指针变量</a:t>
            </a:r>
            <a:r>
              <a:rPr lang="en-US" altLang="zh-CN" sz="2800" b="1"/>
              <a:t>p</a:t>
            </a:r>
            <a:r>
              <a:rPr lang="zh-CN" altLang="en-US" sz="2800" b="1">
                <a:latin typeface="宋体" panose="02010600030101010101" pitchFamily="2" charset="-122"/>
              </a:rPr>
              <a:t>所指向的内存区。</a:t>
            </a:r>
            <a:r>
              <a:rPr lang="en-US" altLang="zh-CN" sz="2800" b="1"/>
              <a:t>P</a:t>
            </a:r>
            <a:r>
              <a:rPr lang="zh-CN" altLang="en-US" sz="2800" b="1">
                <a:latin typeface="宋体" panose="02010600030101010101" pitchFamily="2" charset="-122"/>
              </a:rPr>
              <a:t>必须是最近一次调用</a:t>
            </a:r>
            <a:r>
              <a:rPr lang="en-US" altLang="zh-CN" sz="2800" b="1"/>
              <a:t>malloc</a:t>
            </a:r>
            <a:r>
              <a:rPr lang="zh-CN" altLang="en-US" sz="2800" b="1">
                <a:latin typeface="宋体" panose="02010600030101010101" pitchFamily="2" charset="-122"/>
              </a:rPr>
              <a:t>函数时的返回值。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>
                <a:solidFill>
                  <a:schemeClr val="folHlink"/>
                </a:solidFill>
              </a:rPr>
              <a:t>3   </a:t>
            </a:r>
            <a:r>
              <a:rPr lang="zh-CN" altLang="en-US" b="1">
                <a:solidFill>
                  <a:schemeClr val="folHlink"/>
                </a:solidFill>
                <a:ea typeface="楷体_GB2312" pitchFamily="49" charset="-122"/>
              </a:rPr>
              <a:t>最常用的基本操作及其示意图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5B5A3770-3874-E04F-954F-9482D521C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4149726"/>
            <a:ext cx="5999163" cy="251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76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241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71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FF"/>
                </a:solidFill>
                <a:latin typeface="宋体" panose="02010600030101010101" pitchFamily="2" charset="-122"/>
              </a:rPr>
              <a:t>⑴</a:t>
            </a:r>
            <a:r>
              <a:rPr lang="zh-CN" altLang="en-US" sz="3200" b="1">
                <a:solidFill>
                  <a:srgbClr val="FF0033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FFFF00"/>
                </a:solidFill>
                <a:latin typeface="宋体" panose="02010600030101010101" pitchFamily="2" charset="-122"/>
              </a:rPr>
              <a:t>结点的赋值</a:t>
            </a:r>
            <a:r>
              <a:rPr lang="zh-CN" altLang="en-US" sz="2800">
                <a:solidFill>
                  <a:srgbClr val="FFFFFF"/>
                </a:solidFill>
                <a:latin typeface="宋体" panose="02010600030101010101" pitchFamily="2" charset="-122"/>
              </a:rPr>
              <a:t> </a:t>
            </a:r>
          </a:p>
          <a:p>
            <a:pPr lvl="1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LNode  *p;</a:t>
            </a:r>
          </a:p>
          <a:p>
            <a:pPr lvl="1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p=(LNode*)malloc(sizeof(LNode)); </a:t>
            </a:r>
          </a:p>
          <a:p>
            <a:pPr lvl="1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p-&gt;data=20;  p-&gt;next=NULL ;</a:t>
            </a:r>
            <a:endParaRPr lang="en-US" altLang="zh-CN" sz="2800" b="1">
              <a:solidFill>
                <a:srgbClr val="FF0033"/>
              </a:solidFill>
              <a:latin typeface="宋体" panose="02010600030101010101" pitchFamily="2" charset="-122"/>
            </a:endParaRPr>
          </a:p>
        </p:txBody>
      </p:sp>
      <p:grpSp>
        <p:nvGrpSpPr>
          <p:cNvPr id="111620" name="Group 4">
            <a:extLst>
              <a:ext uri="{FF2B5EF4-FFF2-40B4-BE49-F238E27FC236}">
                <a16:creationId xmlns:a16="http://schemas.microsoft.com/office/drawing/2014/main" id="{CA6C5F78-34E9-4940-A18D-727220950DF9}"/>
              </a:ext>
            </a:extLst>
          </p:cNvPr>
          <p:cNvGrpSpPr>
            <a:grpSpLocks/>
          </p:cNvGrpSpPr>
          <p:nvPr/>
        </p:nvGrpSpPr>
        <p:grpSpPr bwMode="auto">
          <a:xfrm>
            <a:off x="7939089" y="4367213"/>
            <a:ext cx="1685925" cy="933450"/>
            <a:chOff x="3834" y="2751"/>
            <a:chExt cx="1062" cy="588"/>
          </a:xfrm>
        </p:grpSpPr>
        <p:sp>
          <p:nvSpPr>
            <p:cNvPr id="111621" name="Rectangle 5">
              <a:extLst>
                <a:ext uri="{FF2B5EF4-FFF2-40B4-BE49-F238E27FC236}">
                  <a16:creationId xmlns:a16="http://schemas.microsoft.com/office/drawing/2014/main" id="{C406156A-0F25-2F46-9F26-5EA3D1642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2751"/>
              <a:ext cx="27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111622" name="Rectangle 6">
              <a:extLst>
                <a:ext uri="{FF2B5EF4-FFF2-40B4-BE49-F238E27FC236}">
                  <a16:creationId xmlns:a16="http://schemas.microsoft.com/office/drawing/2014/main" id="{ABA52D83-809D-0942-9719-5DEFB9923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" y="3064"/>
              <a:ext cx="408" cy="2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111623" name="Rectangle 7">
              <a:extLst>
                <a:ext uri="{FF2B5EF4-FFF2-40B4-BE49-F238E27FC236}">
                  <a16:creationId xmlns:a16="http://schemas.microsoft.com/office/drawing/2014/main" id="{3D6D2AB9-1061-354C-B946-C7F834B5A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3067"/>
              <a:ext cx="657" cy="2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0103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E7236067-49CF-6C42-BD3F-C8B755179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52400"/>
            <a:ext cx="419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69988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806575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443163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07975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53695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9415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45135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0855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FFFFFF"/>
                </a:solidFill>
                <a:latin typeface="宋体" panose="02010600030101010101" pitchFamily="2" charset="-122"/>
              </a:rPr>
              <a:t>⑵</a:t>
            </a:r>
            <a:r>
              <a:rPr lang="zh-CN" altLang="en-US" sz="3200" b="1">
                <a:solidFill>
                  <a:srgbClr val="FF0033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3200" b="1">
                <a:solidFill>
                  <a:srgbClr val="FFFF00"/>
                </a:solidFill>
                <a:latin typeface="宋体" panose="02010600030101010101" pitchFamily="2" charset="-122"/>
              </a:rPr>
              <a:t>常见的指针操作</a:t>
            </a:r>
            <a:endParaRPr lang="zh-CN" altLang="en-US" sz="320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grpSp>
        <p:nvGrpSpPr>
          <p:cNvPr id="113667" name="Group 3">
            <a:extLst>
              <a:ext uri="{FF2B5EF4-FFF2-40B4-BE49-F238E27FC236}">
                <a16:creationId xmlns:a16="http://schemas.microsoft.com/office/drawing/2014/main" id="{D63C590E-4AFC-3147-904A-7A888DCA532B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609600"/>
            <a:ext cx="8458200" cy="6172200"/>
            <a:chOff x="144" y="384"/>
            <a:chExt cx="5328" cy="3888"/>
          </a:xfrm>
        </p:grpSpPr>
        <p:grpSp>
          <p:nvGrpSpPr>
            <p:cNvPr id="113668" name="Group 4">
              <a:extLst>
                <a:ext uri="{FF2B5EF4-FFF2-40B4-BE49-F238E27FC236}">
                  <a16:creationId xmlns:a16="http://schemas.microsoft.com/office/drawing/2014/main" id="{D2BFB483-90CC-7C44-9046-41EBF01A24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384"/>
              <a:ext cx="5040" cy="907"/>
              <a:chOff x="192" y="1184"/>
              <a:chExt cx="5040" cy="912"/>
            </a:xfrm>
          </p:grpSpPr>
          <p:sp>
            <p:nvSpPr>
              <p:cNvPr id="113669" name="Rectangle 5">
                <a:extLst>
                  <a:ext uri="{FF2B5EF4-FFF2-40B4-BE49-F238E27FC236}">
                    <a16:creationId xmlns:a16="http://schemas.microsoft.com/office/drawing/2014/main" id="{23F1F74D-A2F2-1B45-8C75-9CA80F5111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488"/>
                <a:ext cx="1134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>
                    <a:solidFill>
                      <a:srgbClr val="FFFFFF"/>
                    </a:solidFill>
                    <a:latin typeface="宋体" panose="02010600030101010101" pitchFamily="2" charset="-122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①</a:t>
                </a:r>
                <a:r>
                  <a:rPr kumimoji="1" lang="zh-CN" altLang="en-US" sz="28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kumimoji="1" lang="en-US" altLang="zh-CN" sz="28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q=p </a:t>
                </a:r>
                <a:r>
                  <a:rPr kumimoji="1" lang="en-US" altLang="zh-CN" sz="3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;</a:t>
                </a:r>
              </a:p>
            </p:txBody>
          </p:sp>
          <p:grpSp>
            <p:nvGrpSpPr>
              <p:cNvPr id="113670" name="Group 6">
                <a:extLst>
                  <a:ext uri="{FF2B5EF4-FFF2-40B4-BE49-F238E27FC236}">
                    <a16:creationId xmlns:a16="http://schemas.microsoft.com/office/drawing/2014/main" id="{D8CB58C7-B2E4-C647-9F66-934460A3B3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2" y="1184"/>
                <a:ext cx="1158" cy="896"/>
                <a:chOff x="1155" y="1184"/>
                <a:chExt cx="1158" cy="896"/>
              </a:xfrm>
            </p:grpSpPr>
            <p:grpSp>
              <p:nvGrpSpPr>
                <p:cNvPr id="113671" name="Group 7">
                  <a:extLst>
                    <a:ext uri="{FF2B5EF4-FFF2-40B4-BE49-F238E27FC236}">
                      <a16:creationId xmlns:a16="http://schemas.microsoft.com/office/drawing/2014/main" id="{43CF378D-9AA7-2E49-A4B1-629145CD5DF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55" y="1184"/>
                  <a:ext cx="1158" cy="612"/>
                  <a:chOff x="1155" y="1184"/>
                  <a:chExt cx="1158" cy="612"/>
                </a:xfrm>
              </p:grpSpPr>
              <p:grpSp>
                <p:nvGrpSpPr>
                  <p:cNvPr id="113672" name="Group 8">
                    <a:extLst>
                      <a:ext uri="{FF2B5EF4-FFF2-40B4-BE49-F238E27FC236}">
                        <a16:creationId xmlns:a16="http://schemas.microsoft.com/office/drawing/2014/main" id="{120F7C72-33ED-754A-BEE6-1F15C2F4E48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64" y="1184"/>
                    <a:ext cx="204" cy="399"/>
                    <a:chOff x="432" y="2688"/>
                    <a:chExt cx="204" cy="399"/>
                  </a:xfrm>
                </p:grpSpPr>
                <p:sp>
                  <p:nvSpPr>
                    <p:cNvPr id="113673" name="Rectangle 9">
                      <a:extLst>
                        <a:ext uri="{FF2B5EF4-FFF2-40B4-BE49-F238E27FC236}">
                          <a16:creationId xmlns:a16="http://schemas.microsoft.com/office/drawing/2014/main" id="{668AE6CE-52AE-DA4C-BF63-5EAFDA273A5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688"/>
                      <a:ext cx="204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p:txBody>
                </p:sp>
                <p:sp>
                  <p:nvSpPr>
                    <p:cNvPr id="113674" name="Line 10">
                      <a:extLst>
                        <a:ext uri="{FF2B5EF4-FFF2-40B4-BE49-F238E27FC236}">
                          <a16:creationId xmlns:a16="http://schemas.microsoft.com/office/drawing/2014/main" id="{0007E499-3076-7D43-9E7E-B03F613EE6D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0" y="2928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13675" name="Group 11">
                    <a:extLst>
                      <a:ext uri="{FF2B5EF4-FFF2-40B4-BE49-F238E27FC236}">
                        <a16:creationId xmlns:a16="http://schemas.microsoft.com/office/drawing/2014/main" id="{BCECDE56-96F2-624F-AEB0-576323B831B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32" y="1584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113676" name="Rectangle 12">
                      <a:extLst>
                        <a:ext uri="{FF2B5EF4-FFF2-40B4-BE49-F238E27FC236}">
                          <a16:creationId xmlns:a16="http://schemas.microsoft.com/office/drawing/2014/main" id="{DB2AED5A-4B6F-F245-AC53-AFCFA429AC8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p:txBody>
                </p:sp>
                <p:sp>
                  <p:nvSpPr>
                    <p:cNvPr id="113677" name="Line 13">
                      <a:extLst>
                        <a:ext uri="{FF2B5EF4-FFF2-40B4-BE49-F238E27FC236}">
                          <a16:creationId xmlns:a16="http://schemas.microsoft.com/office/drawing/2014/main" id="{70322519-DDD7-A44D-A344-ADC3FAF5079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3678" name="Line 14">
                      <a:extLst>
                        <a:ext uri="{FF2B5EF4-FFF2-40B4-BE49-F238E27FC236}">
                          <a16:creationId xmlns:a16="http://schemas.microsoft.com/office/drawing/2014/main" id="{FC0E926A-58B4-0E4E-9344-437BE2E15F5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13679" name="Group 15">
                    <a:extLst>
                      <a:ext uri="{FF2B5EF4-FFF2-40B4-BE49-F238E27FC236}">
                        <a16:creationId xmlns:a16="http://schemas.microsoft.com/office/drawing/2014/main" id="{B61546B5-BB01-1546-8F4E-61356062F90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55" y="1584"/>
                    <a:ext cx="477" cy="204"/>
                    <a:chOff x="928" y="1584"/>
                    <a:chExt cx="477" cy="204"/>
                  </a:xfrm>
                </p:grpSpPr>
                <p:sp>
                  <p:nvSpPr>
                    <p:cNvPr id="113680" name="Line 16">
                      <a:extLst>
                        <a:ext uri="{FF2B5EF4-FFF2-40B4-BE49-F238E27FC236}">
                          <a16:creationId xmlns:a16="http://schemas.microsoft.com/office/drawing/2014/main" id="{4CA5B766-1343-254A-9DC3-67E2066BF0D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24" y="1672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3681" name="Rectangle 17">
                      <a:extLst>
                        <a:ext uri="{FF2B5EF4-FFF2-40B4-BE49-F238E27FC236}">
                          <a16:creationId xmlns:a16="http://schemas.microsoft.com/office/drawing/2014/main" id="{9FFCF930-7DC2-0640-B77D-A4EF259F573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8" y="1584"/>
                      <a:ext cx="249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113682" name="Rectangle 18">
                    <a:extLst>
                      <a:ext uri="{FF2B5EF4-FFF2-40B4-BE49-F238E27FC236}">
                        <a16:creationId xmlns:a16="http://schemas.microsoft.com/office/drawing/2014/main" id="{73B61A45-61D3-7342-A59D-AA61926795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588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…</a:t>
                    </a:r>
                    <a:endPara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13683" name="Rectangle 19">
                  <a:extLst>
                    <a:ext uri="{FF2B5EF4-FFF2-40B4-BE49-F238E27FC236}">
                      <a16:creationId xmlns:a16="http://schemas.microsoft.com/office/drawing/2014/main" id="{BF89DBE7-135F-9C43-B649-D7D958399D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1840"/>
                  <a:ext cx="67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操作前</a:t>
                  </a:r>
                </a:p>
              </p:txBody>
            </p:sp>
          </p:grpSp>
          <p:grpSp>
            <p:nvGrpSpPr>
              <p:cNvPr id="113684" name="Group 20">
                <a:extLst>
                  <a:ext uri="{FF2B5EF4-FFF2-40B4-BE49-F238E27FC236}">
                    <a16:creationId xmlns:a16="http://schemas.microsoft.com/office/drawing/2014/main" id="{DC2B5224-DC98-7F4D-9459-25599E40A2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74" y="1192"/>
                <a:ext cx="1158" cy="904"/>
                <a:chOff x="4170" y="1280"/>
                <a:chExt cx="1158" cy="904"/>
              </a:xfrm>
            </p:grpSpPr>
            <p:grpSp>
              <p:nvGrpSpPr>
                <p:cNvPr id="113685" name="Group 21">
                  <a:extLst>
                    <a:ext uri="{FF2B5EF4-FFF2-40B4-BE49-F238E27FC236}">
                      <a16:creationId xmlns:a16="http://schemas.microsoft.com/office/drawing/2014/main" id="{DD6656C9-E5C7-F240-8E23-3AC5BE1CAE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70" y="1280"/>
                  <a:ext cx="1158" cy="612"/>
                  <a:chOff x="2586" y="1280"/>
                  <a:chExt cx="1158" cy="612"/>
                </a:xfrm>
              </p:grpSpPr>
              <p:grpSp>
                <p:nvGrpSpPr>
                  <p:cNvPr id="113686" name="Group 22">
                    <a:extLst>
                      <a:ext uri="{FF2B5EF4-FFF2-40B4-BE49-F238E27FC236}">
                        <a16:creationId xmlns:a16="http://schemas.microsoft.com/office/drawing/2014/main" id="{80ED8053-B47F-6049-9716-6803C8ACDFF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586" y="1280"/>
                    <a:ext cx="1158" cy="612"/>
                    <a:chOff x="1155" y="1184"/>
                    <a:chExt cx="1158" cy="612"/>
                  </a:xfrm>
                </p:grpSpPr>
                <p:grpSp>
                  <p:nvGrpSpPr>
                    <p:cNvPr id="113687" name="Group 23">
                      <a:extLst>
                        <a:ext uri="{FF2B5EF4-FFF2-40B4-BE49-F238E27FC236}">
                          <a16:creationId xmlns:a16="http://schemas.microsoft.com/office/drawing/2014/main" id="{C8463E4C-87DA-4A48-8040-F983E4F6C80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64" y="1184"/>
                      <a:ext cx="204" cy="399"/>
                      <a:chOff x="432" y="2688"/>
                      <a:chExt cx="204" cy="399"/>
                    </a:xfrm>
                  </p:grpSpPr>
                  <p:sp>
                    <p:nvSpPr>
                      <p:cNvPr id="113688" name="Rectangle 24">
                        <a:extLst>
                          <a:ext uri="{FF2B5EF4-FFF2-40B4-BE49-F238E27FC236}">
                            <a16:creationId xmlns:a16="http://schemas.microsoft.com/office/drawing/2014/main" id="{0297DCC8-A3D2-F54A-81E1-20A18994A79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2" y="2688"/>
                        <a:ext cx="204" cy="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en-US" altLang="zh-CN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p</a:t>
                        </a:r>
                      </a:p>
                    </p:txBody>
                  </p:sp>
                  <p:sp>
                    <p:nvSpPr>
                      <p:cNvPr id="113689" name="Line 25">
                        <a:extLst>
                          <a:ext uri="{FF2B5EF4-FFF2-40B4-BE49-F238E27FC236}">
                            <a16:creationId xmlns:a16="http://schemas.microsoft.com/office/drawing/2014/main" id="{45C84D10-8A9F-654F-8CAA-E5587D62A66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20" y="2928"/>
                        <a:ext cx="0" cy="15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13690" name="Group 26">
                      <a:extLst>
                        <a:ext uri="{FF2B5EF4-FFF2-40B4-BE49-F238E27FC236}">
                          <a16:creationId xmlns:a16="http://schemas.microsoft.com/office/drawing/2014/main" id="{A65CDB94-3C62-CC4D-9F45-90493ED1611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32" y="1584"/>
                      <a:ext cx="453" cy="212"/>
                      <a:chOff x="2160" y="2928"/>
                      <a:chExt cx="453" cy="212"/>
                    </a:xfrm>
                  </p:grpSpPr>
                  <p:sp>
                    <p:nvSpPr>
                      <p:cNvPr id="113691" name="Rectangle 27">
                        <a:extLst>
                          <a:ext uri="{FF2B5EF4-FFF2-40B4-BE49-F238E27FC236}">
                            <a16:creationId xmlns:a16="http://schemas.microsoft.com/office/drawing/2014/main" id="{D4FF53C5-AE47-9F4E-B6D5-4B37CF23321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2928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en-US" altLang="zh-CN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113692" name="Line 28">
                        <a:extLst>
                          <a:ext uri="{FF2B5EF4-FFF2-40B4-BE49-F238E27FC236}">
                            <a16:creationId xmlns:a16="http://schemas.microsoft.com/office/drawing/2014/main" id="{CD686590-0307-7B4E-839C-734D632E806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68" y="2936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13693" name="Line 29">
                        <a:extLst>
                          <a:ext uri="{FF2B5EF4-FFF2-40B4-BE49-F238E27FC236}">
                            <a16:creationId xmlns:a16="http://schemas.microsoft.com/office/drawing/2014/main" id="{B033FF4C-1EDB-B942-9CE4-2E43EAF7A83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32" y="3024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13694" name="Group 30">
                      <a:extLst>
                        <a:ext uri="{FF2B5EF4-FFF2-40B4-BE49-F238E27FC236}">
                          <a16:creationId xmlns:a16="http://schemas.microsoft.com/office/drawing/2014/main" id="{69B942DA-120F-FE4D-889C-9DCD6873690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5" y="1584"/>
                      <a:ext cx="477" cy="204"/>
                      <a:chOff x="928" y="1584"/>
                      <a:chExt cx="477" cy="204"/>
                    </a:xfrm>
                  </p:grpSpPr>
                  <p:sp>
                    <p:nvSpPr>
                      <p:cNvPr id="113695" name="Line 31">
                        <a:extLst>
                          <a:ext uri="{FF2B5EF4-FFF2-40B4-BE49-F238E27FC236}">
                            <a16:creationId xmlns:a16="http://schemas.microsoft.com/office/drawing/2014/main" id="{58E54DA5-CA31-E943-BE08-EF7258DF80E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24" y="1672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13696" name="Rectangle 32">
                        <a:extLst>
                          <a:ext uri="{FF2B5EF4-FFF2-40B4-BE49-F238E27FC236}">
                            <a16:creationId xmlns:a16="http://schemas.microsoft.com/office/drawing/2014/main" id="{3BF92EC4-E40E-8845-A2F0-5783C4CB8CF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28" y="1584"/>
                        <a:ext cx="249" cy="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en-US" altLang="zh-CN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…</a:t>
                        </a:r>
                        <a:endPara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113697" name="Rectangle 33">
                      <a:extLst>
                        <a:ext uri="{FF2B5EF4-FFF2-40B4-BE49-F238E27FC236}">
                          <a16:creationId xmlns:a16="http://schemas.microsoft.com/office/drawing/2014/main" id="{B7E15252-0E12-4244-A5EC-7C75FA30BE8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1588"/>
                      <a:ext cx="249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13698" name="Group 34">
                    <a:extLst>
                      <a:ext uri="{FF2B5EF4-FFF2-40B4-BE49-F238E27FC236}">
                        <a16:creationId xmlns:a16="http://schemas.microsoft.com/office/drawing/2014/main" id="{3FE536D7-FBF2-AF4F-815C-8CA6E67D5FB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76" y="1304"/>
                    <a:ext cx="279" cy="398"/>
                    <a:chOff x="528" y="3249"/>
                    <a:chExt cx="279" cy="398"/>
                  </a:xfrm>
                </p:grpSpPr>
                <p:sp>
                  <p:nvSpPr>
                    <p:cNvPr id="113699" name="Rectangle 35">
                      <a:extLst>
                        <a:ext uri="{FF2B5EF4-FFF2-40B4-BE49-F238E27FC236}">
                          <a16:creationId xmlns:a16="http://schemas.microsoft.com/office/drawing/2014/main" id="{DD068A27-078A-734E-858D-CA628509E70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8" y="3249"/>
                      <a:ext cx="204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p:txBody>
                </p:sp>
                <p:grpSp>
                  <p:nvGrpSpPr>
                    <p:cNvPr id="113700" name="Group 36">
                      <a:extLst>
                        <a:ext uri="{FF2B5EF4-FFF2-40B4-BE49-F238E27FC236}">
                          <a16:creationId xmlns:a16="http://schemas.microsoft.com/office/drawing/2014/main" id="{4421D724-1BFD-EF4C-934D-5F240AB2CCF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8" y="3488"/>
                      <a:ext cx="159" cy="159"/>
                      <a:chOff x="768" y="3544"/>
                      <a:chExt cx="159" cy="159"/>
                    </a:xfrm>
                  </p:grpSpPr>
                  <p:sp>
                    <p:nvSpPr>
                      <p:cNvPr id="113701" name="Line 37">
                        <a:extLst>
                          <a:ext uri="{FF2B5EF4-FFF2-40B4-BE49-F238E27FC236}">
                            <a16:creationId xmlns:a16="http://schemas.microsoft.com/office/drawing/2014/main" id="{033EEE94-3B23-5341-9B3F-F7BB696CD78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68" y="3696"/>
                        <a:ext cx="159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13702" name="Line 38">
                        <a:extLst>
                          <a:ext uri="{FF2B5EF4-FFF2-40B4-BE49-F238E27FC236}">
                            <a16:creationId xmlns:a16="http://schemas.microsoft.com/office/drawing/2014/main" id="{4936DBD4-BE6A-ED41-A2E5-892B9059F0C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68" y="3544"/>
                        <a:ext cx="0" cy="159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</p:grpSp>
            </p:grpSp>
            <p:sp>
              <p:nvSpPr>
                <p:cNvPr id="113703" name="Rectangle 39">
                  <a:extLst>
                    <a:ext uri="{FF2B5EF4-FFF2-40B4-BE49-F238E27FC236}">
                      <a16:creationId xmlns:a16="http://schemas.microsoft.com/office/drawing/2014/main" id="{7E7F08DF-A55B-CD48-A5C8-D9B74E2ACD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8" y="1944"/>
                  <a:ext cx="67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操作后</a:t>
                  </a:r>
                </a:p>
              </p:txBody>
            </p:sp>
          </p:grpSp>
        </p:grpSp>
        <p:grpSp>
          <p:nvGrpSpPr>
            <p:cNvPr id="113704" name="Group 40">
              <a:extLst>
                <a:ext uri="{FF2B5EF4-FFF2-40B4-BE49-F238E27FC236}">
                  <a16:creationId xmlns:a16="http://schemas.microsoft.com/office/drawing/2014/main" id="{E7D38711-FC87-1C4E-BE0E-5D88132825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296"/>
              <a:ext cx="5280" cy="907"/>
              <a:chOff x="144" y="1344"/>
              <a:chExt cx="5280" cy="912"/>
            </a:xfrm>
          </p:grpSpPr>
          <p:sp>
            <p:nvSpPr>
              <p:cNvPr id="113705" name="Rectangle 41">
                <a:extLst>
                  <a:ext uri="{FF2B5EF4-FFF2-40B4-BE49-F238E27FC236}">
                    <a16:creationId xmlns:a16="http://schemas.microsoft.com/office/drawing/2014/main" id="{192FEC27-4330-0841-ACAA-6B0A1E8D2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648"/>
                <a:ext cx="1406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>
                    <a:solidFill>
                      <a:srgbClr val="FFFFFF"/>
                    </a:solidFill>
                    <a:latin typeface="宋体" panose="02010600030101010101" pitchFamily="2" charset="-122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② </a:t>
                </a:r>
                <a:r>
                  <a:rPr kumimoji="1" lang="zh-CN" altLang="en-US" sz="28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8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q=p-&gt;next </a:t>
                </a:r>
                <a:r>
                  <a:rPr kumimoji="1" lang="en-US" altLang="zh-CN" sz="3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;</a:t>
                </a:r>
              </a:p>
            </p:txBody>
          </p:sp>
          <p:grpSp>
            <p:nvGrpSpPr>
              <p:cNvPr id="113706" name="Group 42">
                <a:extLst>
                  <a:ext uri="{FF2B5EF4-FFF2-40B4-BE49-F238E27FC236}">
                    <a16:creationId xmlns:a16="http://schemas.microsoft.com/office/drawing/2014/main" id="{C1F0980F-D866-BA40-889A-25C4F106A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14" y="1344"/>
                <a:ext cx="1638" cy="612"/>
                <a:chOff x="1914" y="1344"/>
                <a:chExt cx="1638" cy="612"/>
              </a:xfrm>
            </p:grpSpPr>
            <p:grpSp>
              <p:nvGrpSpPr>
                <p:cNvPr id="113707" name="Group 43">
                  <a:extLst>
                    <a:ext uri="{FF2B5EF4-FFF2-40B4-BE49-F238E27FC236}">
                      <a16:creationId xmlns:a16="http://schemas.microsoft.com/office/drawing/2014/main" id="{969BE620-5813-5642-813E-56F66E0B91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51" y="1744"/>
                  <a:ext cx="453" cy="212"/>
                  <a:chOff x="2160" y="2928"/>
                  <a:chExt cx="453" cy="212"/>
                </a:xfrm>
              </p:grpSpPr>
              <p:sp>
                <p:nvSpPr>
                  <p:cNvPr id="113708" name="Rectangle 44">
                    <a:extLst>
                      <a:ext uri="{FF2B5EF4-FFF2-40B4-BE49-F238E27FC236}">
                        <a16:creationId xmlns:a16="http://schemas.microsoft.com/office/drawing/2014/main" id="{DC36E2A0-9610-F04C-AE50-5807C0395A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928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b</a:t>
                    </a:r>
                  </a:p>
                </p:txBody>
              </p:sp>
              <p:sp>
                <p:nvSpPr>
                  <p:cNvPr id="113709" name="Line 45">
                    <a:extLst>
                      <a:ext uri="{FF2B5EF4-FFF2-40B4-BE49-F238E27FC236}">
                        <a16:creationId xmlns:a16="http://schemas.microsoft.com/office/drawing/2014/main" id="{66992D15-34FE-5F4F-90EA-C96969B4B84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68" y="2936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3710" name="Line 46">
                    <a:extLst>
                      <a:ext uri="{FF2B5EF4-FFF2-40B4-BE49-F238E27FC236}">
                        <a16:creationId xmlns:a16="http://schemas.microsoft.com/office/drawing/2014/main" id="{88AE3CDB-A880-0F4C-B75E-7CF106D31F4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32" y="302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13711" name="Group 47">
                  <a:extLst>
                    <a:ext uri="{FF2B5EF4-FFF2-40B4-BE49-F238E27FC236}">
                      <a16:creationId xmlns:a16="http://schemas.microsoft.com/office/drawing/2014/main" id="{1976485D-5EDA-2A41-BCF4-F0EBA5A1226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3" y="1344"/>
                  <a:ext cx="204" cy="399"/>
                  <a:chOff x="432" y="2688"/>
                  <a:chExt cx="204" cy="399"/>
                </a:xfrm>
              </p:grpSpPr>
              <p:sp>
                <p:nvSpPr>
                  <p:cNvPr id="113712" name="Rectangle 48">
                    <a:extLst>
                      <a:ext uri="{FF2B5EF4-FFF2-40B4-BE49-F238E27FC236}">
                        <a16:creationId xmlns:a16="http://schemas.microsoft.com/office/drawing/2014/main" id="{49229366-3927-B04D-9C88-4EADAF6B1B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2" y="2688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p</a:t>
                    </a:r>
                  </a:p>
                </p:txBody>
              </p:sp>
              <p:sp>
                <p:nvSpPr>
                  <p:cNvPr id="113713" name="Line 49">
                    <a:extLst>
                      <a:ext uri="{FF2B5EF4-FFF2-40B4-BE49-F238E27FC236}">
                        <a16:creationId xmlns:a16="http://schemas.microsoft.com/office/drawing/2014/main" id="{9D8F0273-7EE8-C14E-8EFE-53242A5A60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0" y="2928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13714" name="Group 50">
                  <a:extLst>
                    <a:ext uri="{FF2B5EF4-FFF2-40B4-BE49-F238E27FC236}">
                      <a16:creationId xmlns:a16="http://schemas.microsoft.com/office/drawing/2014/main" id="{A929FBC5-AC57-7E49-9EF5-05516A8100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91" y="1744"/>
                  <a:ext cx="453" cy="212"/>
                  <a:chOff x="2160" y="2928"/>
                  <a:chExt cx="453" cy="212"/>
                </a:xfrm>
              </p:grpSpPr>
              <p:sp>
                <p:nvSpPr>
                  <p:cNvPr id="113715" name="Rectangle 51">
                    <a:extLst>
                      <a:ext uri="{FF2B5EF4-FFF2-40B4-BE49-F238E27FC236}">
                        <a16:creationId xmlns:a16="http://schemas.microsoft.com/office/drawing/2014/main" id="{F24B9861-3001-7445-B84D-B6CFC495C2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928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113716" name="Line 52">
                    <a:extLst>
                      <a:ext uri="{FF2B5EF4-FFF2-40B4-BE49-F238E27FC236}">
                        <a16:creationId xmlns:a16="http://schemas.microsoft.com/office/drawing/2014/main" id="{3C2F1A19-7A4A-2D44-AFF9-7FF42C3B44F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68" y="2936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3717" name="Line 53">
                    <a:extLst>
                      <a:ext uri="{FF2B5EF4-FFF2-40B4-BE49-F238E27FC236}">
                        <a16:creationId xmlns:a16="http://schemas.microsoft.com/office/drawing/2014/main" id="{11CC897B-2A02-4843-8DA5-62243DFA43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32" y="302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13718" name="Group 54">
                  <a:extLst>
                    <a:ext uri="{FF2B5EF4-FFF2-40B4-BE49-F238E27FC236}">
                      <a16:creationId xmlns:a16="http://schemas.microsoft.com/office/drawing/2014/main" id="{7775ED5D-3B46-C442-95E6-8CF01B2507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14" y="1744"/>
                  <a:ext cx="477" cy="204"/>
                  <a:chOff x="928" y="1584"/>
                  <a:chExt cx="477" cy="204"/>
                </a:xfrm>
              </p:grpSpPr>
              <p:sp>
                <p:nvSpPr>
                  <p:cNvPr id="113719" name="Line 55">
                    <a:extLst>
                      <a:ext uri="{FF2B5EF4-FFF2-40B4-BE49-F238E27FC236}">
                        <a16:creationId xmlns:a16="http://schemas.microsoft.com/office/drawing/2014/main" id="{F011ED15-B5A3-234B-A637-2B8E2926F1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24" y="1672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3720" name="Rectangle 56">
                    <a:extLst>
                      <a:ext uri="{FF2B5EF4-FFF2-40B4-BE49-F238E27FC236}">
                        <a16:creationId xmlns:a16="http://schemas.microsoft.com/office/drawing/2014/main" id="{0CD276BD-1EA6-D441-B04C-273EB7F6EE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28" y="1584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…</a:t>
                    </a:r>
                  </a:p>
                </p:txBody>
              </p:sp>
            </p:grpSp>
            <p:sp>
              <p:nvSpPr>
                <p:cNvPr id="113721" name="Rectangle 57">
                  <a:extLst>
                    <a:ext uri="{FF2B5EF4-FFF2-40B4-BE49-F238E27FC236}">
                      <a16:creationId xmlns:a16="http://schemas.microsoft.com/office/drawing/2014/main" id="{83949A73-A8E8-634A-9A64-848E4CF23F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03" y="1748"/>
                  <a:ext cx="249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</a:p>
              </p:txBody>
            </p:sp>
          </p:grpSp>
          <p:sp>
            <p:nvSpPr>
              <p:cNvPr id="113722" name="Rectangle 58">
                <a:extLst>
                  <a:ext uri="{FF2B5EF4-FFF2-40B4-BE49-F238E27FC236}">
                    <a16:creationId xmlns:a16="http://schemas.microsoft.com/office/drawing/2014/main" id="{52356AA7-E111-2D47-A42E-99AAE9C7B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00"/>
                <a:ext cx="67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操作前</a:t>
                </a:r>
              </a:p>
            </p:txBody>
          </p:sp>
          <p:sp>
            <p:nvSpPr>
              <p:cNvPr id="113723" name="Rectangle 59">
                <a:extLst>
                  <a:ext uri="{FF2B5EF4-FFF2-40B4-BE49-F238E27FC236}">
                    <a16:creationId xmlns:a16="http://schemas.microsoft.com/office/drawing/2014/main" id="{86E7FAFE-1249-F047-A2D9-3ED91E194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" y="2016"/>
                <a:ext cx="67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操作后</a:t>
                </a:r>
              </a:p>
            </p:txBody>
          </p:sp>
          <p:grpSp>
            <p:nvGrpSpPr>
              <p:cNvPr id="113724" name="Group 60">
                <a:extLst>
                  <a:ext uri="{FF2B5EF4-FFF2-40B4-BE49-F238E27FC236}">
                    <a16:creationId xmlns:a16="http://schemas.microsoft.com/office/drawing/2014/main" id="{172F5E47-9D56-B644-9352-4742C8ACA3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86" y="1344"/>
                <a:ext cx="1638" cy="616"/>
                <a:chOff x="2010" y="2504"/>
                <a:chExt cx="1638" cy="616"/>
              </a:xfrm>
            </p:grpSpPr>
            <p:grpSp>
              <p:nvGrpSpPr>
                <p:cNvPr id="113725" name="Group 61">
                  <a:extLst>
                    <a:ext uri="{FF2B5EF4-FFF2-40B4-BE49-F238E27FC236}">
                      <a16:creationId xmlns:a16="http://schemas.microsoft.com/office/drawing/2014/main" id="{6C5B45A2-A3AA-EE47-876B-8E2DF0F28F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4" y="2504"/>
                  <a:ext cx="204" cy="399"/>
                  <a:chOff x="432" y="2688"/>
                  <a:chExt cx="204" cy="399"/>
                </a:xfrm>
              </p:grpSpPr>
              <p:sp>
                <p:nvSpPr>
                  <p:cNvPr id="113726" name="Rectangle 62">
                    <a:extLst>
                      <a:ext uri="{FF2B5EF4-FFF2-40B4-BE49-F238E27FC236}">
                        <a16:creationId xmlns:a16="http://schemas.microsoft.com/office/drawing/2014/main" id="{26F31B32-3274-7C4B-A531-E9C9063D98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2" y="2688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q</a:t>
                    </a:r>
                  </a:p>
                </p:txBody>
              </p:sp>
              <p:sp>
                <p:nvSpPr>
                  <p:cNvPr id="113727" name="Line 63">
                    <a:extLst>
                      <a:ext uri="{FF2B5EF4-FFF2-40B4-BE49-F238E27FC236}">
                        <a16:creationId xmlns:a16="http://schemas.microsoft.com/office/drawing/2014/main" id="{AB8EB9A6-7F60-E94A-B805-7AC679D33E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0" y="2928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13728" name="Group 64">
                  <a:extLst>
                    <a:ext uri="{FF2B5EF4-FFF2-40B4-BE49-F238E27FC236}">
                      <a16:creationId xmlns:a16="http://schemas.microsoft.com/office/drawing/2014/main" id="{300D084B-C2DD-3F4C-BA69-8B0F7FB302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10" y="2508"/>
                  <a:ext cx="1638" cy="612"/>
                  <a:chOff x="1914" y="1344"/>
                  <a:chExt cx="1638" cy="612"/>
                </a:xfrm>
              </p:grpSpPr>
              <p:grpSp>
                <p:nvGrpSpPr>
                  <p:cNvPr id="113729" name="Group 65">
                    <a:extLst>
                      <a:ext uri="{FF2B5EF4-FFF2-40B4-BE49-F238E27FC236}">
                        <a16:creationId xmlns:a16="http://schemas.microsoft.com/office/drawing/2014/main" id="{A4426E47-59C4-CA41-9A9D-8232207A1F1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51" y="1744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113730" name="Rectangle 66">
                      <a:extLst>
                        <a:ext uri="{FF2B5EF4-FFF2-40B4-BE49-F238E27FC236}">
                          <a16:creationId xmlns:a16="http://schemas.microsoft.com/office/drawing/2014/main" id="{114584D9-5227-9647-9837-FDB4BFF63D4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p:txBody>
                </p:sp>
                <p:sp>
                  <p:nvSpPr>
                    <p:cNvPr id="113731" name="Line 67">
                      <a:extLst>
                        <a:ext uri="{FF2B5EF4-FFF2-40B4-BE49-F238E27FC236}">
                          <a16:creationId xmlns:a16="http://schemas.microsoft.com/office/drawing/2014/main" id="{45226E92-CB11-1445-BB45-BD75018E895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3732" name="Line 68">
                      <a:extLst>
                        <a:ext uri="{FF2B5EF4-FFF2-40B4-BE49-F238E27FC236}">
                          <a16:creationId xmlns:a16="http://schemas.microsoft.com/office/drawing/2014/main" id="{E05E8526-25E6-1049-BC4D-7C443A94C6C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13733" name="Group 69">
                    <a:extLst>
                      <a:ext uri="{FF2B5EF4-FFF2-40B4-BE49-F238E27FC236}">
                        <a16:creationId xmlns:a16="http://schemas.microsoft.com/office/drawing/2014/main" id="{E8E16346-9664-9D45-A88D-69771519FA5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23" y="1344"/>
                    <a:ext cx="204" cy="399"/>
                    <a:chOff x="432" y="2688"/>
                    <a:chExt cx="204" cy="399"/>
                  </a:xfrm>
                </p:grpSpPr>
                <p:sp>
                  <p:nvSpPr>
                    <p:cNvPr id="113734" name="Rectangle 70">
                      <a:extLst>
                        <a:ext uri="{FF2B5EF4-FFF2-40B4-BE49-F238E27FC236}">
                          <a16:creationId xmlns:a16="http://schemas.microsoft.com/office/drawing/2014/main" id="{885FE9F3-4927-FA40-99C2-F05452E4748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688"/>
                      <a:ext cx="204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p:txBody>
                </p:sp>
                <p:sp>
                  <p:nvSpPr>
                    <p:cNvPr id="113735" name="Line 71">
                      <a:extLst>
                        <a:ext uri="{FF2B5EF4-FFF2-40B4-BE49-F238E27FC236}">
                          <a16:creationId xmlns:a16="http://schemas.microsoft.com/office/drawing/2014/main" id="{9CFE57B2-DD0F-9A45-BEA8-5C076BA8250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0" y="2928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13736" name="Group 72">
                    <a:extLst>
                      <a:ext uri="{FF2B5EF4-FFF2-40B4-BE49-F238E27FC236}">
                        <a16:creationId xmlns:a16="http://schemas.microsoft.com/office/drawing/2014/main" id="{5790667D-20F7-AA4C-BEB9-13C71812022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91" y="1744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113737" name="Rectangle 73">
                      <a:extLst>
                        <a:ext uri="{FF2B5EF4-FFF2-40B4-BE49-F238E27FC236}">
                          <a16:creationId xmlns:a16="http://schemas.microsoft.com/office/drawing/2014/main" id="{A10B7B09-3548-FE42-A2B2-F22848A5F87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p:txBody>
                </p:sp>
                <p:sp>
                  <p:nvSpPr>
                    <p:cNvPr id="113738" name="Line 74">
                      <a:extLst>
                        <a:ext uri="{FF2B5EF4-FFF2-40B4-BE49-F238E27FC236}">
                          <a16:creationId xmlns:a16="http://schemas.microsoft.com/office/drawing/2014/main" id="{6D61946A-8082-9E49-A0D9-8B7CA8893EA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3739" name="Line 75">
                      <a:extLst>
                        <a:ext uri="{FF2B5EF4-FFF2-40B4-BE49-F238E27FC236}">
                          <a16:creationId xmlns:a16="http://schemas.microsoft.com/office/drawing/2014/main" id="{CC6B62FF-B8BD-7548-B6D0-29DB4B53227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13740" name="Group 76">
                    <a:extLst>
                      <a:ext uri="{FF2B5EF4-FFF2-40B4-BE49-F238E27FC236}">
                        <a16:creationId xmlns:a16="http://schemas.microsoft.com/office/drawing/2014/main" id="{FE7DBD02-567D-1F4F-950F-AA4632556C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14" y="1744"/>
                    <a:ext cx="477" cy="204"/>
                    <a:chOff x="928" y="1584"/>
                    <a:chExt cx="477" cy="204"/>
                  </a:xfrm>
                </p:grpSpPr>
                <p:sp>
                  <p:nvSpPr>
                    <p:cNvPr id="113741" name="Line 77">
                      <a:extLst>
                        <a:ext uri="{FF2B5EF4-FFF2-40B4-BE49-F238E27FC236}">
                          <a16:creationId xmlns:a16="http://schemas.microsoft.com/office/drawing/2014/main" id="{EA863A94-9991-224E-818F-9A153F90EEE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24" y="1672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3742" name="Rectangle 78">
                      <a:extLst>
                        <a:ext uri="{FF2B5EF4-FFF2-40B4-BE49-F238E27FC236}">
                          <a16:creationId xmlns:a16="http://schemas.microsoft.com/office/drawing/2014/main" id="{B5AFD277-D12F-A14C-BF00-4E8BF698648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8" y="1584"/>
                      <a:ext cx="249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p:txBody>
                </p:sp>
              </p:grpSp>
              <p:sp>
                <p:nvSpPr>
                  <p:cNvPr id="113743" name="Rectangle 79">
                    <a:extLst>
                      <a:ext uri="{FF2B5EF4-FFF2-40B4-BE49-F238E27FC236}">
                        <a16:creationId xmlns:a16="http://schemas.microsoft.com/office/drawing/2014/main" id="{E732C4F0-B620-D444-8E74-9FB0424371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03" y="1748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…</a:t>
                    </a:r>
                  </a:p>
                </p:txBody>
              </p:sp>
            </p:grpSp>
          </p:grpSp>
        </p:grpSp>
        <p:grpSp>
          <p:nvGrpSpPr>
            <p:cNvPr id="113744" name="Group 80">
              <a:extLst>
                <a:ext uri="{FF2B5EF4-FFF2-40B4-BE49-F238E27FC236}">
                  <a16:creationId xmlns:a16="http://schemas.microsoft.com/office/drawing/2014/main" id="{077D1147-6623-B94F-B208-880F8BE37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165"/>
              <a:ext cx="5328" cy="907"/>
              <a:chOff x="192" y="2112"/>
              <a:chExt cx="5328" cy="912"/>
            </a:xfrm>
          </p:grpSpPr>
          <p:sp>
            <p:nvSpPr>
              <p:cNvPr id="113745" name="Rectangle 81">
                <a:extLst>
                  <a:ext uri="{FF2B5EF4-FFF2-40B4-BE49-F238E27FC236}">
                    <a16:creationId xmlns:a16="http://schemas.microsoft.com/office/drawing/2014/main" id="{44F9C264-12F3-5B4C-9C46-268A261F92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416"/>
                <a:ext cx="1474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>
                    <a:solidFill>
                      <a:srgbClr val="FFFFFF"/>
                    </a:solidFill>
                    <a:latin typeface="宋体" panose="02010600030101010101" pitchFamily="2" charset="-122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③</a:t>
                </a:r>
                <a:r>
                  <a:rPr kumimoji="1" lang="zh-CN" altLang="en-US" sz="28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kumimoji="1" lang="en-US" altLang="zh-CN" sz="28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p=p-&gt;next </a:t>
                </a:r>
                <a:r>
                  <a:rPr kumimoji="1" lang="en-US" altLang="zh-CN" sz="3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;</a:t>
                </a:r>
              </a:p>
            </p:txBody>
          </p:sp>
          <p:grpSp>
            <p:nvGrpSpPr>
              <p:cNvPr id="113746" name="Group 82">
                <a:extLst>
                  <a:ext uri="{FF2B5EF4-FFF2-40B4-BE49-F238E27FC236}">
                    <a16:creationId xmlns:a16="http://schemas.microsoft.com/office/drawing/2014/main" id="{47961A6C-FEA4-BF4E-B4C3-91538092B6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2" y="2112"/>
                <a:ext cx="1638" cy="612"/>
                <a:chOff x="1914" y="1344"/>
                <a:chExt cx="1638" cy="612"/>
              </a:xfrm>
            </p:grpSpPr>
            <p:grpSp>
              <p:nvGrpSpPr>
                <p:cNvPr id="113747" name="Group 83">
                  <a:extLst>
                    <a:ext uri="{FF2B5EF4-FFF2-40B4-BE49-F238E27FC236}">
                      <a16:creationId xmlns:a16="http://schemas.microsoft.com/office/drawing/2014/main" id="{7FD2928F-4098-1F4E-9ECA-B8079E07154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51" y="1744"/>
                  <a:ext cx="453" cy="212"/>
                  <a:chOff x="2160" y="2928"/>
                  <a:chExt cx="453" cy="212"/>
                </a:xfrm>
              </p:grpSpPr>
              <p:sp>
                <p:nvSpPr>
                  <p:cNvPr id="113748" name="Rectangle 84">
                    <a:extLst>
                      <a:ext uri="{FF2B5EF4-FFF2-40B4-BE49-F238E27FC236}">
                        <a16:creationId xmlns:a16="http://schemas.microsoft.com/office/drawing/2014/main" id="{569C78C8-3973-0C42-9C15-B3AF0F5F2C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928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b</a:t>
                    </a:r>
                  </a:p>
                </p:txBody>
              </p:sp>
              <p:sp>
                <p:nvSpPr>
                  <p:cNvPr id="113749" name="Line 85">
                    <a:extLst>
                      <a:ext uri="{FF2B5EF4-FFF2-40B4-BE49-F238E27FC236}">
                        <a16:creationId xmlns:a16="http://schemas.microsoft.com/office/drawing/2014/main" id="{64463C05-503B-9A42-9132-DAC8018FF3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68" y="2936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3750" name="Line 86">
                    <a:extLst>
                      <a:ext uri="{FF2B5EF4-FFF2-40B4-BE49-F238E27FC236}">
                        <a16:creationId xmlns:a16="http://schemas.microsoft.com/office/drawing/2014/main" id="{E1478B6B-8954-9F44-8F44-00BFA018B4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32" y="302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13751" name="Group 87">
                  <a:extLst>
                    <a:ext uri="{FF2B5EF4-FFF2-40B4-BE49-F238E27FC236}">
                      <a16:creationId xmlns:a16="http://schemas.microsoft.com/office/drawing/2014/main" id="{69C84DE1-BAA2-B94F-A262-4FED0B6890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23" y="1344"/>
                  <a:ext cx="204" cy="399"/>
                  <a:chOff x="432" y="2688"/>
                  <a:chExt cx="204" cy="399"/>
                </a:xfrm>
              </p:grpSpPr>
              <p:sp>
                <p:nvSpPr>
                  <p:cNvPr id="113752" name="Rectangle 88">
                    <a:extLst>
                      <a:ext uri="{FF2B5EF4-FFF2-40B4-BE49-F238E27FC236}">
                        <a16:creationId xmlns:a16="http://schemas.microsoft.com/office/drawing/2014/main" id="{B629FA34-C678-6D43-B853-18C91574C9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2" y="2688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p</a:t>
                    </a:r>
                  </a:p>
                </p:txBody>
              </p:sp>
              <p:sp>
                <p:nvSpPr>
                  <p:cNvPr id="113753" name="Line 89">
                    <a:extLst>
                      <a:ext uri="{FF2B5EF4-FFF2-40B4-BE49-F238E27FC236}">
                        <a16:creationId xmlns:a16="http://schemas.microsoft.com/office/drawing/2014/main" id="{3699F24E-B95E-7C4A-B367-A3C6FA90BC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0" y="2928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13754" name="Group 90">
                  <a:extLst>
                    <a:ext uri="{FF2B5EF4-FFF2-40B4-BE49-F238E27FC236}">
                      <a16:creationId xmlns:a16="http://schemas.microsoft.com/office/drawing/2014/main" id="{4CEDEF9F-9BF0-1048-AD4E-89B8B3AB41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91" y="1744"/>
                  <a:ext cx="453" cy="212"/>
                  <a:chOff x="2160" y="2928"/>
                  <a:chExt cx="453" cy="212"/>
                </a:xfrm>
              </p:grpSpPr>
              <p:sp>
                <p:nvSpPr>
                  <p:cNvPr id="113755" name="Rectangle 91">
                    <a:extLst>
                      <a:ext uri="{FF2B5EF4-FFF2-40B4-BE49-F238E27FC236}">
                        <a16:creationId xmlns:a16="http://schemas.microsoft.com/office/drawing/2014/main" id="{ADA3280A-B539-F042-B1A7-16B96C6E85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928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113756" name="Line 92">
                    <a:extLst>
                      <a:ext uri="{FF2B5EF4-FFF2-40B4-BE49-F238E27FC236}">
                        <a16:creationId xmlns:a16="http://schemas.microsoft.com/office/drawing/2014/main" id="{771E62B5-7D0D-D24E-A50B-132670A40F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68" y="2936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3757" name="Line 93">
                    <a:extLst>
                      <a:ext uri="{FF2B5EF4-FFF2-40B4-BE49-F238E27FC236}">
                        <a16:creationId xmlns:a16="http://schemas.microsoft.com/office/drawing/2014/main" id="{AD0F6F25-8779-E040-A87E-C9AA31803BE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32" y="302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13758" name="Group 94">
                  <a:extLst>
                    <a:ext uri="{FF2B5EF4-FFF2-40B4-BE49-F238E27FC236}">
                      <a16:creationId xmlns:a16="http://schemas.microsoft.com/office/drawing/2014/main" id="{F8F97C7C-4FF1-484B-AB8A-D5BC0853B4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14" y="1744"/>
                  <a:ext cx="477" cy="204"/>
                  <a:chOff x="928" y="1584"/>
                  <a:chExt cx="477" cy="204"/>
                </a:xfrm>
              </p:grpSpPr>
              <p:sp>
                <p:nvSpPr>
                  <p:cNvPr id="113759" name="Line 95">
                    <a:extLst>
                      <a:ext uri="{FF2B5EF4-FFF2-40B4-BE49-F238E27FC236}">
                        <a16:creationId xmlns:a16="http://schemas.microsoft.com/office/drawing/2014/main" id="{4C1B9D69-8527-F840-A96D-11EC74BAB77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24" y="1672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3760" name="Rectangle 96">
                    <a:extLst>
                      <a:ext uri="{FF2B5EF4-FFF2-40B4-BE49-F238E27FC236}">
                        <a16:creationId xmlns:a16="http://schemas.microsoft.com/office/drawing/2014/main" id="{F5CE0117-966A-4B44-9356-666D41A7FE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28" y="1584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…</a:t>
                    </a:r>
                  </a:p>
                </p:txBody>
              </p:sp>
            </p:grpSp>
            <p:sp>
              <p:nvSpPr>
                <p:cNvPr id="113761" name="Rectangle 97">
                  <a:extLst>
                    <a:ext uri="{FF2B5EF4-FFF2-40B4-BE49-F238E27FC236}">
                      <a16:creationId xmlns:a16="http://schemas.microsoft.com/office/drawing/2014/main" id="{8DC64A5E-DBA2-874D-A672-7491944682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03" y="1748"/>
                  <a:ext cx="249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</a:p>
              </p:txBody>
            </p:sp>
          </p:grpSp>
          <p:sp>
            <p:nvSpPr>
              <p:cNvPr id="113762" name="Rectangle 98">
                <a:extLst>
                  <a:ext uri="{FF2B5EF4-FFF2-40B4-BE49-F238E27FC236}">
                    <a16:creationId xmlns:a16="http://schemas.microsoft.com/office/drawing/2014/main" id="{C8F84FB0-529C-0740-9026-9F802877E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768"/>
                <a:ext cx="67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操作前</a:t>
                </a:r>
              </a:p>
            </p:txBody>
          </p:sp>
          <p:sp>
            <p:nvSpPr>
              <p:cNvPr id="113763" name="Rectangle 99">
                <a:extLst>
                  <a:ext uri="{FF2B5EF4-FFF2-40B4-BE49-F238E27FC236}">
                    <a16:creationId xmlns:a16="http://schemas.microsoft.com/office/drawing/2014/main" id="{915DE2C1-FDBF-7843-8B3F-668CB2BF1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2" y="2784"/>
                <a:ext cx="67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操作后</a:t>
                </a:r>
              </a:p>
            </p:txBody>
          </p:sp>
          <p:grpSp>
            <p:nvGrpSpPr>
              <p:cNvPr id="113764" name="Group 100">
                <a:extLst>
                  <a:ext uri="{FF2B5EF4-FFF2-40B4-BE49-F238E27FC236}">
                    <a16:creationId xmlns:a16="http://schemas.microsoft.com/office/drawing/2014/main" id="{05C1A66C-47C8-AC49-8D6A-695DEDE72A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2" y="2112"/>
                <a:ext cx="1638" cy="620"/>
                <a:chOff x="3882" y="2112"/>
                <a:chExt cx="1638" cy="620"/>
              </a:xfrm>
            </p:grpSpPr>
            <p:grpSp>
              <p:nvGrpSpPr>
                <p:cNvPr id="113765" name="Group 101">
                  <a:extLst>
                    <a:ext uri="{FF2B5EF4-FFF2-40B4-BE49-F238E27FC236}">
                      <a16:creationId xmlns:a16="http://schemas.microsoft.com/office/drawing/2014/main" id="{D3E58919-A5A4-504E-9910-40BF331F20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88" y="2112"/>
                  <a:ext cx="204" cy="399"/>
                  <a:chOff x="432" y="2688"/>
                  <a:chExt cx="204" cy="399"/>
                </a:xfrm>
              </p:grpSpPr>
              <p:sp>
                <p:nvSpPr>
                  <p:cNvPr id="113766" name="Rectangle 102">
                    <a:extLst>
                      <a:ext uri="{FF2B5EF4-FFF2-40B4-BE49-F238E27FC236}">
                        <a16:creationId xmlns:a16="http://schemas.microsoft.com/office/drawing/2014/main" id="{2B17B860-BED2-5047-8975-616552621B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2" y="2688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p</a:t>
                    </a:r>
                  </a:p>
                </p:txBody>
              </p:sp>
              <p:sp>
                <p:nvSpPr>
                  <p:cNvPr id="113767" name="Line 103">
                    <a:extLst>
                      <a:ext uri="{FF2B5EF4-FFF2-40B4-BE49-F238E27FC236}">
                        <a16:creationId xmlns:a16="http://schemas.microsoft.com/office/drawing/2014/main" id="{0A4200AE-BD12-864F-95F3-0897DAFDEA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0" y="2928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13768" name="Group 104">
                  <a:extLst>
                    <a:ext uri="{FF2B5EF4-FFF2-40B4-BE49-F238E27FC236}">
                      <a16:creationId xmlns:a16="http://schemas.microsoft.com/office/drawing/2014/main" id="{DDB03B1A-0DDB-D24D-977C-E4E825EE36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19" y="2520"/>
                  <a:ext cx="453" cy="212"/>
                  <a:chOff x="2160" y="2928"/>
                  <a:chExt cx="453" cy="212"/>
                </a:xfrm>
              </p:grpSpPr>
              <p:sp>
                <p:nvSpPr>
                  <p:cNvPr id="113769" name="Rectangle 105">
                    <a:extLst>
                      <a:ext uri="{FF2B5EF4-FFF2-40B4-BE49-F238E27FC236}">
                        <a16:creationId xmlns:a16="http://schemas.microsoft.com/office/drawing/2014/main" id="{4B2DA883-8154-2F4F-A2A7-600C9248EE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928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b</a:t>
                    </a:r>
                  </a:p>
                </p:txBody>
              </p:sp>
              <p:sp>
                <p:nvSpPr>
                  <p:cNvPr id="113770" name="Line 106">
                    <a:extLst>
                      <a:ext uri="{FF2B5EF4-FFF2-40B4-BE49-F238E27FC236}">
                        <a16:creationId xmlns:a16="http://schemas.microsoft.com/office/drawing/2014/main" id="{3036B09A-76F1-4E47-803F-6DB09BDFA0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68" y="2936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3771" name="Line 107">
                    <a:extLst>
                      <a:ext uri="{FF2B5EF4-FFF2-40B4-BE49-F238E27FC236}">
                        <a16:creationId xmlns:a16="http://schemas.microsoft.com/office/drawing/2014/main" id="{6304D230-56FC-2841-99BC-5138C469B1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32" y="302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13772" name="Group 108">
                  <a:extLst>
                    <a:ext uri="{FF2B5EF4-FFF2-40B4-BE49-F238E27FC236}">
                      <a16:creationId xmlns:a16="http://schemas.microsoft.com/office/drawing/2014/main" id="{66390DE3-DDB0-664D-B13F-EF2278C5C8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59" y="2520"/>
                  <a:ext cx="453" cy="212"/>
                  <a:chOff x="2160" y="2928"/>
                  <a:chExt cx="453" cy="212"/>
                </a:xfrm>
              </p:grpSpPr>
              <p:sp>
                <p:nvSpPr>
                  <p:cNvPr id="113773" name="Rectangle 109">
                    <a:extLst>
                      <a:ext uri="{FF2B5EF4-FFF2-40B4-BE49-F238E27FC236}">
                        <a16:creationId xmlns:a16="http://schemas.microsoft.com/office/drawing/2014/main" id="{B89BFE78-FAE5-0941-A948-96F3E48BFD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928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113774" name="Line 110">
                    <a:extLst>
                      <a:ext uri="{FF2B5EF4-FFF2-40B4-BE49-F238E27FC236}">
                        <a16:creationId xmlns:a16="http://schemas.microsoft.com/office/drawing/2014/main" id="{DE185AA2-1E77-F441-95E4-EDDBCBBBDD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68" y="2936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3775" name="Line 111">
                    <a:extLst>
                      <a:ext uri="{FF2B5EF4-FFF2-40B4-BE49-F238E27FC236}">
                        <a16:creationId xmlns:a16="http://schemas.microsoft.com/office/drawing/2014/main" id="{5D047311-6EC2-FB44-9319-CF6191B15E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32" y="302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13776" name="Group 112">
                  <a:extLst>
                    <a:ext uri="{FF2B5EF4-FFF2-40B4-BE49-F238E27FC236}">
                      <a16:creationId xmlns:a16="http://schemas.microsoft.com/office/drawing/2014/main" id="{C77F2A5E-DBA3-634F-9EF2-BE248E687E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2" y="2520"/>
                  <a:ext cx="477" cy="204"/>
                  <a:chOff x="928" y="1584"/>
                  <a:chExt cx="477" cy="204"/>
                </a:xfrm>
              </p:grpSpPr>
              <p:sp>
                <p:nvSpPr>
                  <p:cNvPr id="113777" name="Line 113">
                    <a:extLst>
                      <a:ext uri="{FF2B5EF4-FFF2-40B4-BE49-F238E27FC236}">
                        <a16:creationId xmlns:a16="http://schemas.microsoft.com/office/drawing/2014/main" id="{036AA2A4-EFE3-4E42-902C-29B1628B62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24" y="1672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3778" name="Rectangle 114">
                    <a:extLst>
                      <a:ext uri="{FF2B5EF4-FFF2-40B4-BE49-F238E27FC236}">
                        <a16:creationId xmlns:a16="http://schemas.microsoft.com/office/drawing/2014/main" id="{68553298-D5D9-E647-9358-50B160B410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28" y="1584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…</a:t>
                    </a:r>
                  </a:p>
                </p:txBody>
              </p:sp>
            </p:grpSp>
            <p:sp>
              <p:nvSpPr>
                <p:cNvPr id="113779" name="Rectangle 115">
                  <a:extLst>
                    <a:ext uri="{FF2B5EF4-FFF2-40B4-BE49-F238E27FC236}">
                      <a16:creationId xmlns:a16="http://schemas.microsoft.com/office/drawing/2014/main" id="{AE9AF2FB-05F2-384C-BF89-B12CAE4B5A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1" y="2524"/>
                  <a:ext cx="249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</a:p>
              </p:txBody>
            </p:sp>
          </p:grpSp>
        </p:grpSp>
        <p:grpSp>
          <p:nvGrpSpPr>
            <p:cNvPr id="113780" name="Group 116">
              <a:extLst>
                <a:ext uri="{FF2B5EF4-FFF2-40B4-BE49-F238E27FC236}">
                  <a16:creationId xmlns:a16="http://schemas.microsoft.com/office/drawing/2014/main" id="{FE2789EC-0C4E-E942-A1E7-87210D456A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3077"/>
              <a:ext cx="5328" cy="1195"/>
              <a:chOff x="144" y="3077"/>
              <a:chExt cx="5328" cy="1195"/>
            </a:xfrm>
          </p:grpSpPr>
          <p:sp>
            <p:nvSpPr>
              <p:cNvPr id="113781" name="Rectangle 117">
                <a:extLst>
                  <a:ext uri="{FF2B5EF4-FFF2-40B4-BE49-F238E27FC236}">
                    <a16:creationId xmlns:a16="http://schemas.microsoft.com/office/drawing/2014/main" id="{FD4011DE-9B50-6848-AF94-923262D4C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3120"/>
                <a:ext cx="1474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>
                    <a:solidFill>
                      <a:srgbClr val="FFFFFF"/>
                    </a:solidFill>
                    <a:latin typeface="宋体" panose="02010600030101010101" pitchFamily="2" charset="-122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④</a:t>
                </a:r>
                <a:r>
                  <a:rPr kumimoji="1" lang="zh-CN" altLang="en-US" sz="28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kumimoji="1" lang="en-US" altLang="zh-CN" sz="28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q-&gt;next=p </a:t>
                </a:r>
                <a:r>
                  <a:rPr kumimoji="1" lang="en-US" altLang="zh-CN" sz="3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;</a:t>
                </a:r>
              </a:p>
            </p:txBody>
          </p:sp>
          <p:grpSp>
            <p:nvGrpSpPr>
              <p:cNvPr id="113782" name="Group 118">
                <a:extLst>
                  <a:ext uri="{FF2B5EF4-FFF2-40B4-BE49-F238E27FC236}">
                    <a16:creationId xmlns:a16="http://schemas.microsoft.com/office/drawing/2014/main" id="{184421E5-6A49-2844-A770-85D4F807D8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14" y="3077"/>
                <a:ext cx="1638" cy="907"/>
                <a:chOff x="1914" y="2933"/>
                <a:chExt cx="1638" cy="907"/>
              </a:xfrm>
            </p:grpSpPr>
            <p:grpSp>
              <p:nvGrpSpPr>
                <p:cNvPr id="113783" name="Group 119">
                  <a:extLst>
                    <a:ext uri="{FF2B5EF4-FFF2-40B4-BE49-F238E27FC236}">
                      <a16:creationId xmlns:a16="http://schemas.microsoft.com/office/drawing/2014/main" id="{E5695E49-CC88-0643-8775-CCDDF057D7D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44" y="3590"/>
                  <a:ext cx="1072" cy="250"/>
                  <a:chOff x="1353" y="3490"/>
                  <a:chExt cx="1072" cy="250"/>
                </a:xfrm>
              </p:grpSpPr>
              <p:grpSp>
                <p:nvGrpSpPr>
                  <p:cNvPr id="113784" name="Group 120">
                    <a:extLst>
                      <a:ext uri="{FF2B5EF4-FFF2-40B4-BE49-F238E27FC236}">
                        <a16:creationId xmlns:a16="http://schemas.microsoft.com/office/drawing/2014/main" id="{5E00EE8E-BFDB-E541-BD2F-A3D098501D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44" y="3520"/>
                    <a:ext cx="681" cy="220"/>
                    <a:chOff x="3504" y="2160"/>
                    <a:chExt cx="681" cy="220"/>
                  </a:xfrm>
                </p:grpSpPr>
                <p:grpSp>
                  <p:nvGrpSpPr>
                    <p:cNvPr id="113785" name="Group 121">
                      <a:extLst>
                        <a:ext uri="{FF2B5EF4-FFF2-40B4-BE49-F238E27FC236}">
                          <a16:creationId xmlns:a16="http://schemas.microsoft.com/office/drawing/2014/main" id="{BD2ACC7F-918E-E841-87E6-E66D063B2C4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04" y="2160"/>
                      <a:ext cx="453" cy="212"/>
                      <a:chOff x="2160" y="2928"/>
                      <a:chExt cx="453" cy="212"/>
                    </a:xfrm>
                  </p:grpSpPr>
                  <p:sp>
                    <p:nvSpPr>
                      <p:cNvPr id="113786" name="Rectangle 122">
                        <a:extLst>
                          <a:ext uri="{FF2B5EF4-FFF2-40B4-BE49-F238E27FC236}">
                            <a16:creationId xmlns:a16="http://schemas.microsoft.com/office/drawing/2014/main" id="{D77B9740-4610-B341-95CC-C9C01FE5CC7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2928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en-US" altLang="zh-CN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c</a:t>
                        </a:r>
                      </a:p>
                    </p:txBody>
                  </p:sp>
                  <p:sp>
                    <p:nvSpPr>
                      <p:cNvPr id="113787" name="Line 123">
                        <a:extLst>
                          <a:ext uri="{FF2B5EF4-FFF2-40B4-BE49-F238E27FC236}">
                            <a16:creationId xmlns:a16="http://schemas.microsoft.com/office/drawing/2014/main" id="{B5BB77D9-D460-5944-ACD8-5730B5746BF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68" y="2936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13788" name="Line 124">
                        <a:extLst>
                          <a:ext uri="{FF2B5EF4-FFF2-40B4-BE49-F238E27FC236}">
                            <a16:creationId xmlns:a16="http://schemas.microsoft.com/office/drawing/2014/main" id="{71CC2CB4-C8BE-E04E-980B-BA22681B435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32" y="3024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113789" name="Rectangle 125">
                      <a:extLst>
                        <a:ext uri="{FF2B5EF4-FFF2-40B4-BE49-F238E27FC236}">
                          <a16:creationId xmlns:a16="http://schemas.microsoft.com/office/drawing/2014/main" id="{C0295773-D3B8-1445-8D0F-2FC39E938E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36" y="2176"/>
                      <a:ext cx="249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113790" name="Group 126">
                    <a:extLst>
                      <a:ext uri="{FF2B5EF4-FFF2-40B4-BE49-F238E27FC236}">
                        <a16:creationId xmlns:a16="http://schemas.microsoft.com/office/drawing/2014/main" id="{2981DE1E-1046-3B49-B2D2-9380EF6CBCA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53" y="3490"/>
                    <a:ext cx="388" cy="204"/>
                    <a:chOff x="1353" y="3490"/>
                    <a:chExt cx="388" cy="204"/>
                  </a:xfrm>
                </p:grpSpPr>
                <p:sp>
                  <p:nvSpPr>
                    <p:cNvPr id="113791" name="Line 127">
                      <a:extLst>
                        <a:ext uri="{FF2B5EF4-FFF2-40B4-BE49-F238E27FC236}">
                          <a16:creationId xmlns:a16="http://schemas.microsoft.com/office/drawing/2014/main" id="{7B33BEA4-DDB2-8941-A296-CFA207768E5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60" y="36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3792" name="Rectangle 128">
                      <a:extLst>
                        <a:ext uri="{FF2B5EF4-FFF2-40B4-BE49-F238E27FC236}">
                          <a16:creationId xmlns:a16="http://schemas.microsoft.com/office/drawing/2014/main" id="{251D7CC4-AA7A-EE43-AE3E-5C557FF9FE4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3490"/>
                      <a:ext cx="204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p:txBody>
                </p:sp>
              </p:grpSp>
            </p:grpSp>
            <p:grpSp>
              <p:nvGrpSpPr>
                <p:cNvPr id="113793" name="Group 129">
                  <a:extLst>
                    <a:ext uri="{FF2B5EF4-FFF2-40B4-BE49-F238E27FC236}">
                      <a16:creationId xmlns:a16="http://schemas.microsoft.com/office/drawing/2014/main" id="{E4F939B8-3004-3649-BC7F-70347F7C57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14" y="2933"/>
                  <a:ext cx="1638" cy="609"/>
                  <a:chOff x="1914" y="1344"/>
                  <a:chExt cx="1638" cy="612"/>
                </a:xfrm>
              </p:grpSpPr>
              <p:grpSp>
                <p:nvGrpSpPr>
                  <p:cNvPr id="113794" name="Group 130">
                    <a:extLst>
                      <a:ext uri="{FF2B5EF4-FFF2-40B4-BE49-F238E27FC236}">
                        <a16:creationId xmlns:a16="http://schemas.microsoft.com/office/drawing/2014/main" id="{9AC1E303-7642-2045-8094-DBCB61ACB8C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51" y="1744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113795" name="Rectangle 131">
                      <a:extLst>
                        <a:ext uri="{FF2B5EF4-FFF2-40B4-BE49-F238E27FC236}">
                          <a16:creationId xmlns:a16="http://schemas.microsoft.com/office/drawing/2014/main" id="{74F88C61-2A2C-4C4B-A885-9344CCA8E28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p:txBody>
                </p:sp>
                <p:sp>
                  <p:nvSpPr>
                    <p:cNvPr id="113796" name="Line 132">
                      <a:extLst>
                        <a:ext uri="{FF2B5EF4-FFF2-40B4-BE49-F238E27FC236}">
                          <a16:creationId xmlns:a16="http://schemas.microsoft.com/office/drawing/2014/main" id="{488F8BCE-5A33-B24E-8436-3CBBF0CEF00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3797" name="Line 133">
                      <a:extLst>
                        <a:ext uri="{FF2B5EF4-FFF2-40B4-BE49-F238E27FC236}">
                          <a16:creationId xmlns:a16="http://schemas.microsoft.com/office/drawing/2014/main" id="{CEC86D86-04EF-4141-80E8-CD5C9A2FBC6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13798" name="Group 134">
                    <a:extLst>
                      <a:ext uri="{FF2B5EF4-FFF2-40B4-BE49-F238E27FC236}">
                        <a16:creationId xmlns:a16="http://schemas.microsoft.com/office/drawing/2014/main" id="{EFC3A5DD-DDF4-5649-A443-CCD8011C817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23" y="1344"/>
                    <a:ext cx="204" cy="399"/>
                    <a:chOff x="432" y="2688"/>
                    <a:chExt cx="204" cy="399"/>
                  </a:xfrm>
                </p:grpSpPr>
                <p:sp>
                  <p:nvSpPr>
                    <p:cNvPr id="113799" name="Rectangle 135">
                      <a:extLst>
                        <a:ext uri="{FF2B5EF4-FFF2-40B4-BE49-F238E27FC236}">
                          <a16:creationId xmlns:a16="http://schemas.microsoft.com/office/drawing/2014/main" id="{9D5EB036-168D-C046-8BBB-3940E7D45BC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688"/>
                      <a:ext cx="204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p:txBody>
                </p:sp>
                <p:sp>
                  <p:nvSpPr>
                    <p:cNvPr id="113800" name="Line 136">
                      <a:extLst>
                        <a:ext uri="{FF2B5EF4-FFF2-40B4-BE49-F238E27FC236}">
                          <a16:creationId xmlns:a16="http://schemas.microsoft.com/office/drawing/2014/main" id="{15396FB5-30E2-BC41-81DE-D1A7C38BED5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0" y="2928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13801" name="Group 137">
                    <a:extLst>
                      <a:ext uri="{FF2B5EF4-FFF2-40B4-BE49-F238E27FC236}">
                        <a16:creationId xmlns:a16="http://schemas.microsoft.com/office/drawing/2014/main" id="{70C9496A-F367-A844-8A52-87FEC1008A7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91" y="1744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113802" name="Rectangle 138">
                      <a:extLst>
                        <a:ext uri="{FF2B5EF4-FFF2-40B4-BE49-F238E27FC236}">
                          <a16:creationId xmlns:a16="http://schemas.microsoft.com/office/drawing/2014/main" id="{443ADB2A-BC9A-3A4E-8393-2E8C96E6607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p:txBody>
                </p:sp>
                <p:sp>
                  <p:nvSpPr>
                    <p:cNvPr id="113803" name="Line 139">
                      <a:extLst>
                        <a:ext uri="{FF2B5EF4-FFF2-40B4-BE49-F238E27FC236}">
                          <a16:creationId xmlns:a16="http://schemas.microsoft.com/office/drawing/2014/main" id="{2E69832E-6165-9244-A6AA-AA5B01F269F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3804" name="Line 140">
                      <a:extLst>
                        <a:ext uri="{FF2B5EF4-FFF2-40B4-BE49-F238E27FC236}">
                          <a16:creationId xmlns:a16="http://schemas.microsoft.com/office/drawing/2014/main" id="{D7A86281-81E7-7146-9F50-B63A338B2A9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13805" name="Group 141">
                    <a:extLst>
                      <a:ext uri="{FF2B5EF4-FFF2-40B4-BE49-F238E27FC236}">
                        <a16:creationId xmlns:a16="http://schemas.microsoft.com/office/drawing/2014/main" id="{1ABA2220-F35F-264F-B3B4-1B088202866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14" y="1744"/>
                    <a:ext cx="477" cy="204"/>
                    <a:chOff x="928" y="1584"/>
                    <a:chExt cx="477" cy="204"/>
                  </a:xfrm>
                </p:grpSpPr>
                <p:sp>
                  <p:nvSpPr>
                    <p:cNvPr id="113806" name="Line 142">
                      <a:extLst>
                        <a:ext uri="{FF2B5EF4-FFF2-40B4-BE49-F238E27FC236}">
                          <a16:creationId xmlns:a16="http://schemas.microsoft.com/office/drawing/2014/main" id="{40A098A9-ABBE-A547-B1E3-8C1A7A03146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24" y="1672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3807" name="Rectangle 143">
                      <a:extLst>
                        <a:ext uri="{FF2B5EF4-FFF2-40B4-BE49-F238E27FC236}">
                          <a16:creationId xmlns:a16="http://schemas.microsoft.com/office/drawing/2014/main" id="{CEF83FB0-9FC5-6C42-8A80-1F4046E0468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8" y="1584"/>
                      <a:ext cx="249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p:txBody>
                </p:sp>
              </p:grpSp>
              <p:sp>
                <p:nvSpPr>
                  <p:cNvPr id="113808" name="Rectangle 144">
                    <a:extLst>
                      <a:ext uri="{FF2B5EF4-FFF2-40B4-BE49-F238E27FC236}">
                        <a16:creationId xmlns:a16="http://schemas.microsoft.com/office/drawing/2014/main" id="{4822A265-1B87-EE4E-8960-A24D80F005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03" y="1748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…</a:t>
                    </a:r>
                  </a:p>
                </p:txBody>
              </p:sp>
            </p:grpSp>
          </p:grpSp>
          <p:sp>
            <p:nvSpPr>
              <p:cNvPr id="113809" name="Rectangle 145">
                <a:extLst>
                  <a:ext uri="{FF2B5EF4-FFF2-40B4-BE49-F238E27FC236}">
                    <a16:creationId xmlns:a16="http://schemas.microsoft.com/office/drawing/2014/main" id="{E59B58B6-7FF5-1649-8E23-519AE298F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4032"/>
                <a:ext cx="672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操作前</a:t>
                </a:r>
              </a:p>
            </p:txBody>
          </p:sp>
          <p:sp>
            <p:nvSpPr>
              <p:cNvPr id="113810" name="Rectangle 146">
                <a:extLst>
                  <a:ext uri="{FF2B5EF4-FFF2-40B4-BE49-F238E27FC236}">
                    <a16:creationId xmlns:a16="http://schemas.microsoft.com/office/drawing/2014/main" id="{0AD6127A-512B-754F-B61A-BAC7CA2CF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" y="4033"/>
                <a:ext cx="672" cy="2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操作后</a:t>
                </a:r>
              </a:p>
            </p:txBody>
          </p:sp>
          <p:grpSp>
            <p:nvGrpSpPr>
              <p:cNvPr id="113811" name="Group 147">
                <a:extLst>
                  <a:ext uri="{FF2B5EF4-FFF2-40B4-BE49-F238E27FC236}">
                    <a16:creationId xmlns:a16="http://schemas.microsoft.com/office/drawing/2014/main" id="{E7B07262-B8CF-B74B-87C9-A24E60791A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4" y="3077"/>
                <a:ext cx="1638" cy="941"/>
                <a:chOff x="3834" y="2933"/>
                <a:chExt cx="1638" cy="941"/>
              </a:xfrm>
            </p:grpSpPr>
            <p:grpSp>
              <p:nvGrpSpPr>
                <p:cNvPr id="113812" name="Group 148">
                  <a:extLst>
                    <a:ext uri="{FF2B5EF4-FFF2-40B4-BE49-F238E27FC236}">
                      <a16:creationId xmlns:a16="http://schemas.microsoft.com/office/drawing/2014/main" id="{1833C762-B8C5-C340-9C80-61CBC969C3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34" y="2933"/>
                  <a:ext cx="1638" cy="718"/>
                  <a:chOff x="3834" y="2933"/>
                  <a:chExt cx="1638" cy="718"/>
                </a:xfrm>
              </p:grpSpPr>
              <p:grpSp>
                <p:nvGrpSpPr>
                  <p:cNvPr id="113813" name="Group 149">
                    <a:extLst>
                      <a:ext uri="{FF2B5EF4-FFF2-40B4-BE49-F238E27FC236}">
                        <a16:creationId xmlns:a16="http://schemas.microsoft.com/office/drawing/2014/main" id="{BD507C42-B4D4-0442-A9D5-8051D59A715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320" y="2933"/>
                    <a:ext cx="204" cy="397"/>
                    <a:chOff x="432" y="2688"/>
                    <a:chExt cx="204" cy="399"/>
                  </a:xfrm>
                </p:grpSpPr>
                <p:sp>
                  <p:nvSpPr>
                    <p:cNvPr id="113814" name="Rectangle 150">
                      <a:extLst>
                        <a:ext uri="{FF2B5EF4-FFF2-40B4-BE49-F238E27FC236}">
                          <a16:creationId xmlns:a16="http://schemas.microsoft.com/office/drawing/2014/main" id="{A3832AA9-781E-1B4B-8D95-63281E60BA6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688"/>
                      <a:ext cx="204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p:txBody>
                </p:sp>
                <p:sp>
                  <p:nvSpPr>
                    <p:cNvPr id="113815" name="Line 151">
                      <a:extLst>
                        <a:ext uri="{FF2B5EF4-FFF2-40B4-BE49-F238E27FC236}">
                          <a16:creationId xmlns:a16="http://schemas.microsoft.com/office/drawing/2014/main" id="{59648089-57E7-D842-89D0-C737886088A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0" y="2928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13816" name="Group 152">
                    <a:extLst>
                      <a:ext uri="{FF2B5EF4-FFF2-40B4-BE49-F238E27FC236}">
                        <a16:creationId xmlns:a16="http://schemas.microsoft.com/office/drawing/2014/main" id="{FB9D030B-8546-9341-99E9-908C0830128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71" y="3339"/>
                    <a:ext cx="453" cy="211"/>
                    <a:chOff x="2160" y="2928"/>
                    <a:chExt cx="453" cy="212"/>
                  </a:xfrm>
                </p:grpSpPr>
                <p:sp>
                  <p:nvSpPr>
                    <p:cNvPr id="113817" name="Rectangle 153">
                      <a:extLst>
                        <a:ext uri="{FF2B5EF4-FFF2-40B4-BE49-F238E27FC236}">
                          <a16:creationId xmlns:a16="http://schemas.microsoft.com/office/drawing/2014/main" id="{83F1D4C8-736A-E342-87FB-BD6AF941B2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p:txBody>
                </p:sp>
                <p:sp>
                  <p:nvSpPr>
                    <p:cNvPr id="113818" name="Line 154">
                      <a:extLst>
                        <a:ext uri="{FF2B5EF4-FFF2-40B4-BE49-F238E27FC236}">
                          <a16:creationId xmlns:a16="http://schemas.microsoft.com/office/drawing/2014/main" id="{BD69C45E-7C8E-CA47-ACA6-9169B0BEC08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3819" name="Line 155">
                      <a:extLst>
                        <a:ext uri="{FF2B5EF4-FFF2-40B4-BE49-F238E27FC236}">
                          <a16:creationId xmlns:a16="http://schemas.microsoft.com/office/drawing/2014/main" id="{A9F3B900-2018-584F-A889-87773DAD9F6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13820" name="Group 156">
                    <a:extLst>
                      <a:ext uri="{FF2B5EF4-FFF2-40B4-BE49-F238E27FC236}">
                        <a16:creationId xmlns:a16="http://schemas.microsoft.com/office/drawing/2014/main" id="{FA2F0785-6022-1D47-9147-4782994F216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834" y="3339"/>
                    <a:ext cx="477" cy="203"/>
                    <a:chOff x="928" y="1584"/>
                    <a:chExt cx="477" cy="204"/>
                  </a:xfrm>
                </p:grpSpPr>
                <p:sp>
                  <p:nvSpPr>
                    <p:cNvPr id="113821" name="Line 157">
                      <a:extLst>
                        <a:ext uri="{FF2B5EF4-FFF2-40B4-BE49-F238E27FC236}">
                          <a16:creationId xmlns:a16="http://schemas.microsoft.com/office/drawing/2014/main" id="{0E919F96-FDC5-CA44-B9DB-A8D8576DE8B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24" y="1672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3822" name="Rectangle 158">
                      <a:extLst>
                        <a:ext uri="{FF2B5EF4-FFF2-40B4-BE49-F238E27FC236}">
                          <a16:creationId xmlns:a16="http://schemas.microsoft.com/office/drawing/2014/main" id="{50D0E175-234B-8445-8D7D-5FB9D60E17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8" y="1584"/>
                      <a:ext cx="249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p:txBody>
                </p:sp>
              </p:grpSp>
              <p:sp>
                <p:nvSpPr>
                  <p:cNvPr id="113823" name="Rectangle 159">
                    <a:extLst>
                      <a:ext uri="{FF2B5EF4-FFF2-40B4-BE49-F238E27FC236}">
                        <a16:creationId xmlns:a16="http://schemas.microsoft.com/office/drawing/2014/main" id="{0F3D1F93-78D2-494C-B5E3-E8E6502D71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23" y="3343"/>
                    <a:ext cx="249" cy="2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…</a:t>
                    </a:r>
                  </a:p>
                </p:txBody>
              </p:sp>
              <p:grpSp>
                <p:nvGrpSpPr>
                  <p:cNvPr id="113824" name="Group 160">
                    <a:extLst>
                      <a:ext uri="{FF2B5EF4-FFF2-40B4-BE49-F238E27FC236}">
                        <a16:creationId xmlns:a16="http://schemas.microsoft.com/office/drawing/2014/main" id="{CB95A76B-1103-9B40-9CFB-1477C28BAF5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311" y="3331"/>
                    <a:ext cx="408" cy="320"/>
                    <a:chOff x="4311" y="3339"/>
                    <a:chExt cx="408" cy="320"/>
                  </a:xfrm>
                </p:grpSpPr>
                <p:sp>
                  <p:nvSpPr>
                    <p:cNvPr id="113825" name="Rectangle 161">
                      <a:extLst>
                        <a:ext uri="{FF2B5EF4-FFF2-40B4-BE49-F238E27FC236}">
                          <a16:creationId xmlns:a16="http://schemas.microsoft.com/office/drawing/2014/main" id="{3DEB09EE-A4EF-8E49-A81F-BFD4908A4E4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11" y="3339"/>
                      <a:ext cx="317" cy="20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p:txBody>
                </p:sp>
                <p:sp>
                  <p:nvSpPr>
                    <p:cNvPr id="113826" name="Line 162">
                      <a:extLst>
                        <a:ext uri="{FF2B5EF4-FFF2-40B4-BE49-F238E27FC236}">
                          <a16:creationId xmlns:a16="http://schemas.microsoft.com/office/drawing/2014/main" id="{1AEE08D6-8B40-4148-9832-77B396FCF6A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19" y="3347"/>
                      <a:ext cx="0" cy="20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grpSp>
                  <p:nvGrpSpPr>
                    <p:cNvPr id="113827" name="Group 163">
                      <a:extLst>
                        <a:ext uri="{FF2B5EF4-FFF2-40B4-BE49-F238E27FC236}">
                          <a16:creationId xmlns:a16="http://schemas.microsoft.com/office/drawing/2014/main" id="{AB3428C4-D8A1-CF47-A49A-139513EAD91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60" y="3432"/>
                      <a:ext cx="159" cy="227"/>
                      <a:chOff x="1488" y="3840"/>
                      <a:chExt cx="159" cy="181"/>
                    </a:xfrm>
                  </p:grpSpPr>
                  <p:sp>
                    <p:nvSpPr>
                      <p:cNvPr id="113828" name="Line 164">
                        <a:extLst>
                          <a:ext uri="{FF2B5EF4-FFF2-40B4-BE49-F238E27FC236}">
                            <a16:creationId xmlns:a16="http://schemas.microsoft.com/office/drawing/2014/main" id="{47F9A6E0-3072-AA47-9DBB-BB3DF729BA7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88" y="3840"/>
                        <a:ext cx="159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13829" name="Line 165">
                        <a:extLst>
                          <a:ext uri="{FF2B5EF4-FFF2-40B4-BE49-F238E27FC236}">
                            <a16:creationId xmlns:a16="http://schemas.microsoft.com/office/drawing/2014/main" id="{E9DF66FA-5F5E-064D-B724-45AD402BB1C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40" y="3840"/>
                        <a:ext cx="0" cy="181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13830" name="Group 166">
                  <a:extLst>
                    <a:ext uri="{FF2B5EF4-FFF2-40B4-BE49-F238E27FC236}">
                      <a16:creationId xmlns:a16="http://schemas.microsoft.com/office/drawing/2014/main" id="{739A73CF-B07C-7544-A261-B5D19B6088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76" y="3624"/>
                  <a:ext cx="1072" cy="250"/>
                  <a:chOff x="1353" y="3490"/>
                  <a:chExt cx="1072" cy="250"/>
                </a:xfrm>
              </p:grpSpPr>
              <p:grpSp>
                <p:nvGrpSpPr>
                  <p:cNvPr id="113831" name="Group 167">
                    <a:extLst>
                      <a:ext uri="{FF2B5EF4-FFF2-40B4-BE49-F238E27FC236}">
                        <a16:creationId xmlns:a16="http://schemas.microsoft.com/office/drawing/2014/main" id="{025C5C0C-97D6-2A44-8E8E-451BAE8FA62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44" y="3520"/>
                    <a:ext cx="681" cy="220"/>
                    <a:chOff x="3504" y="2160"/>
                    <a:chExt cx="681" cy="220"/>
                  </a:xfrm>
                </p:grpSpPr>
                <p:grpSp>
                  <p:nvGrpSpPr>
                    <p:cNvPr id="113832" name="Group 168">
                      <a:extLst>
                        <a:ext uri="{FF2B5EF4-FFF2-40B4-BE49-F238E27FC236}">
                          <a16:creationId xmlns:a16="http://schemas.microsoft.com/office/drawing/2014/main" id="{3B50C491-ACFB-D846-B17B-6368212E595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04" y="2160"/>
                      <a:ext cx="453" cy="212"/>
                      <a:chOff x="2160" y="2928"/>
                      <a:chExt cx="453" cy="212"/>
                    </a:xfrm>
                  </p:grpSpPr>
                  <p:sp>
                    <p:nvSpPr>
                      <p:cNvPr id="113833" name="Rectangle 169">
                        <a:extLst>
                          <a:ext uri="{FF2B5EF4-FFF2-40B4-BE49-F238E27FC236}">
                            <a16:creationId xmlns:a16="http://schemas.microsoft.com/office/drawing/2014/main" id="{BC46C66C-2051-8342-B999-E80FB0999E2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2928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en-US" altLang="zh-CN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c</a:t>
                        </a:r>
                      </a:p>
                    </p:txBody>
                  </p:sp>
                  <p:sp>
                    <p:nvSpPr>
                      <p:cNvPr id="113834" name="Line 170">
                        <a:extLst>
                          <a:ext uri="{FF2B5EF4-FFF2-40B4-BE49-F238E27FC236}">
                            <a16:creationId xmlns:a16="http://schemas.microsoft.com/office/drawing/2014/main" id="{691B7597-E6C0-5649-86FE-2461E2475A9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68" y="2936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13835" name="Line 171">
                        <a:extLst>
                          <a:ext uri="{FF2B5EF4-FFF2-40B4-BE49-F238E27FC236}">
                            <a16:creationId xmlns:a16="http://schemas.microsoft.com/office/drawing/2014/main" id="{927F9FD3-660B-0345-8ECD-910F4A97DD0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32" y="3024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113836" name="Rectangle 172">
                      <a:extLst>
                        <a:ext uri="{FF2B5EF4-FFF2-40B4-BE49-F238E27FC236}">
                          <a16:creationId xmlns:a16="http://schemas.microsoft.com/office/drawing/2014/main" id="{FE3042AA-1CF5-0F47-93C1-ED4BD90F9F3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36" y="2176"/>
                      <a:ext cx="249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113837" name="Group 173">
                    <a:extLst>
                      <a:ext uri="{FF2B5EF4-FFF2-40B4-BE49-F238E27FC236}">
                        <a16:creationId xmlns:a16="http://schemas.microsoft.com/office/drawing/2014/main" id="{E575E33F-C240-E048-BF55-4EFA489B4B3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53" y="3490"/>
                    <a:ext cx="388" cy="204"/>
                    <a:chOff x="1353" y="3490"/>
                    <a:chExt cx="388" cy="204"/>
                  </a:xfrm>
                </p:grpSpPr>
                <p:sp>
                  <p:nvSpPr>
                    <p:cNvPr id="113838" name="Line 174">
                      <a:extLst>
                        <a:ext uri="{FF2B5EF4-FFF2-40B4-BE49-F238E27FC236}">
                          <a16:creationId xmlns:a16="http://schemas.microsoft.com/office/drawing/2014/main" id="{4A8DA2D5-68B0-F147-887A-55FE860433F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60" y="36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3839" name="Rectangle 175">
                      <a:extLst>
                        <a:ext uri="{FF2B5EF4-FFF2-40B4-BE49-F238E27FC236}">
                          <a16:creationId xmlns:a16="http://schemas.microsoft.com/office/drawing/2014/main" id="{9BFD32FD-05DB-AB4E-8531-89BD9AE1F47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3490"/>
                      <a:ext cx="204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p:txBody>
                </p:sp>
              </p:grpSp>
            </p:grpSp>
          </p:grpSp>
          <p:sp>
            <p:nvSpPr>
              <p:cNvPr id="113840" name="Rectangle 176">
                <a:extLst>
                  <a:ext uri="{FF2B5EF4-FFF2-40B4-BE49-F238E27FC236}">
                    <a16:creationId xmlns:a16="http://schemas.microsoft.com/office/drawing/2014/main" id="{0D40DCEF-CD00-C04A-9021-1BF8A56E3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0" y="3600"/>
                <a:ext cx="29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(a)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6515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14" name="Group 2">
            <a:extLst>
              <a:ext uri="{FF2B5EF4-FFF2-40B4-BE49-F238E27FC236}">
                <a16:creationId xmlns:a16="http://schemas.microsoft.com/office/drawing/2014/main" id="{83CF28EA-1D4A-7A4C-B158-44543B63242E}"/>
              </a:ext>
            </a:extLst>
          </p:cNvPr>
          <p:cNvGrpSpPr>
            <a:grpSpLocks/>
          </p:cNvGrpSpPr>
          <p:nvPr/>
        </p:nvGrpSpPr>
        <p:grpSpPr bwMode="auto">
          <a:xfrm>
            <a:off x="1649413" y="-31750"/>
            <a:ext cx="8191500" cy="6889750"/>
            <a:chOff x="79" y="-20"/>
            <a:chExt cx="5160" cy="4340"/>
          </a:xfrm>
        </p:grpSpPr>
        <p:grpSp>
          <p:nvGrpSpPr>
            <p:cNvPr id="115715" name="Group 3">
              <a:extLst>
                <a:ext uri="{FF2B5EF4-FFF2-40B4-BE49-F238E27FC236}">
                  <a16:creationId xmlns:a16="http://schemas.microsoft.com/office/drawing/2014/main" id="{F5889BF6-9854-9A47-BFD0-2B9C939559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" y="1537"/>
              <a:ext cx="5160" cy="2783"/>
              <a:chOff x="120" y="1490"/>
              <a:chExt cx="5160" cy="2783"/>
            </a:xfrm>
          </p:grpSpPr>
          <p:sp>
            <p:nvSpPr>
              <p:cNvPr id="115716" name="Rectangle 4">
                <a:extLst>
                  <a:ext uri="{FF2B5EF4-FFF2-40B4-BE49-F238E27FC236}">
                    <a16:creationId xmlns:a16="http://schemas.microsoft.com/office/drawing/2014/main" id="{D0D35364-FD16-224F-A77A-5BDCB93F2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" y="1490"/>
                <a:ext cx="2026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>
                    <a:solidFill>
                      <a:srgbClr val="FFFFFF"/>
                    </a:solidFill>
                    <a:latin typeface="宋体" panose="02010600030101010101" pitchFamily="2" charset="-122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⑤</a:t>
                </a:r>
                <a:r>
                  <a:rPr kumimoji="1" lang="zh-CN" altLang="en-US" sz="28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8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q-&gt;next=p-&gt;next </a:t>
                </a:r>
                <a:r>
                  <a:rPr kumimoji="1" lang="en-US" altLang="zh-CN" sz="3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;</a:t>
                </a:r>
              </a:p>
            </p:txBody>
          </p:sp>
          <p:grpSp>
            <p:nvGrpSpPr>
              <p:cNvPr id="115717" name="Group 5">
                <a:extLst>
                  <a:ext uri="{FF2B5EF4-FFF2-40B4-BE49-F238E27FC236}">
                    <a16:creationId xmlns:a16="http://schemas.microsoft.com/office/drawing/2014/main" id="{E13A1398-02F0-C745-8AFB-5C7EA5E700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9" y="1568"/>
                <a:ext cx="4391" cy="1163"/>
                <a:chOff x="864" y="144"/>
                <a:chExt cx="4422" cy="1195"/>
              </a:xfrm>
            </p:grpSpPr>
            <p:sp>
              <p:nvSpPr>
                <p:cNvPr id="115718" name="Rectangle 6">
                  <a:extLst>
                    <a:ext uri="{FF2B5EF4-FFF2-40B4-BE49-F238E27FC236}">
                      <a16:creationId xmlns:a16="http://schemas.microsoft.com/office/drawing/2014/main" id="{D0E5503F-6DD7-7C4F-BFC8-C7B6905749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672"/>
                  <a:ext cx="295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8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(a)</a:t>
                  </a:r>
                  <a:endParaRPr kumimoji="1" lang="en-US" altLang="zh-CN" sz="3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15719" name="Group 7">
                  <a:extLst>
                    <a:ext uri="{FF2B5EF4-FFF2-40B4-BE49-F238E27FC236}">
                      <a16:creationId xmlns:a16="http://schemas.microsoft.com/office/drawing/2014/main" id="{92008307-BF76-9D46-957A-894F65A8E0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8" y="801"/>
                  <a:ext cx="1540" cy="250"/>
                  <a:chOff x="1676" y="897"/>
                  <a:chExt cx="1540" cy="250"/>
                </a:xfrm>
              </p:grpSpPr>
              <p:grpSp>
                <p:nvGrpSpPr>
                  <p:cNvPr id="115720" name="Group 8">
                    <a:extLst>
                      <a:ext uri="{FF2B5EF4-FFF2-40B4-BE49-F238E27FC236}">
                        <a16:creationId xmlns:a16="http://schemas.microsoft.com/office/drawing/2014/main" id="{5E97BD6C-0024-2D4C-9A1C-35ABB652776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72" y="928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115721" name="Rectangle 9">
                      <a:extLst>
                        <a:ext uri="{FF2B5EF4-FFF2-40B4-BE49-F238E27FC236}">
                          <a16:creationId xmlns:a16="http://schemas.microsoft.com/office/drawing/2014/main" id="{E0B2BE0B-90BB-9D46-BA1F-141950C882D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p:txBody>
                </p:sp>
                <p:sp>
                  <p:nvSpPr>
                    <p:cNvPr id="115722" name="Line 10">
                      <a:extLst>
                        <a:ext uri="{FF2B5EF4-FFF2-40B4-BE49-F238E27FC236}">
                          <a16:creationId xmlns:a16="http://schemas.microsoft.com/office/drawing/2014/main" id="{B3833470-9F17-A64D-B524-FFD0D6A61DC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5723" name="Line 11">
                      <a:extLst>
                        <a:ext uri="{FF2B5EF4-FFF2-40B4-BE49-F238E27FC236}">
                          <a16:creationId xmlns:a16="http://schemas.microsoft.com/office/drawing/2014/main" id="{7432C1EB-5CA3-E94B-9F47-AA6BC3CE3CB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15724" name="Group 12">
                    <a:extLst>
                      <a:ext uri="{FF2B5EF4-FFF2-40B4-BE49-F238E27FC236}">
                        <a16:creationId xmlns:a16="http://schemas.microsoft.com/office/drawing/2014/main" id="{EE9CC876-E26E-EE46-9BC4-5E29B6FE9E8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535" y="927"/>
                    <a:ext cx="681" cy="220"/>
                    <a:chOff x="3504" y="2160"/>
                    <a:chExt cx="681" cy="220"/>
                  </a:xfrm>
                </p:grpSpPr>
                <p:grpSp>
                  <p:nvGrpSpPr>
                    <p:cNvPr id="115725" name="Group 13">
                      <a:extLst>
                        <a:ext uri="{FF2B5EF4-FFF2-40B4-BE49-F238E27FC236}">
                          <a16:creationId xmlns:a16="http://schemas.microsoft.com/office/drawing/2014/main" id="{3DCD85E2-3167-AB41-AC80-45887102144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04" y="2160"/>
                      <a:ext cx="453" cy="212"/>
                      <a:chOff x="2160" y="2928"/>
                      <a:chExt cx="453" cy="212"/>
                    </a:xfrm>
                  </p:grpSpPr>
                  <p:sp>
                    <p:nvSpPr>
                      <p:cNvPr id="115726" name="Rectangle 14">
                        <a:extLst>
                          <a:ext uri="{FF2B5EF4-FFF2-40B4-BE49-F238E27FC236}">
                            <a16:creationId xmlns:a16="http://schemas.microsoft.com/office/drawing/2014/main" id="{DEDAA0A6-EF53-514A-85DC-8D887F72EE5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2928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en-US" altLang="zh-CN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y</a:t>
                        </a:r>
                      </a:p>
                    </p:txBody>
                  </p:sp>
                  <p:sp>
                    <p:nvSpPr>
                      <p:cNvPr id="115727" name="Line 15">
                        <a:extLst>
                          <a:ext uri="{FF2B5EF4-FFF2-40B4-BE49-F238E27FC236}">
                            <a16:creationId xmlns:a16="http://schemas.microsoft.com/office/drawing/2014/main" id="{C9EFB55B-007B-3D4D-BCFC-E7E5150D7B3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68" y="2936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15728" name="Line 16">
                        <a:extLst>
                          <a:ext uri="{FF2B5EF4-FFF2-40B4-BE49-F238E27FC236}">
                            <a16:creationId xmlns:a16="http://schemas.microsoft.com/office/drawing/2014/main" id="{11C56DAF-BBFB-7142-B2CE-940A289BBE8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32" y="3024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115729" name="Rectangle 17">
                      <a:extLst>
                        <a:ext uri="{FF2B5EF4-FFF2-40B4-BE49-F238E27FC236}">
                          <a16:creationId xmlns:a16="http://schemas.microsoft.com/office/drawing/2014/main" id="{CF77D966-E206-184C-83AE-7F363E489F1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36" y="2176"/>
                      <a:ext cx="249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115730" name="Group 18">
                    <a:extLst>
                      <a:ext uri="{FF2B5EF4-FFF2-40B4-BE49-F238E27FC236}">
                        <a16:creationId xmlns:a16="http://schemas.microsoft.com/office/drawing/2014/main" id="{25722034-2D1B-104F-95E6-5EDBF83792B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76" y="897"/>
                    <a:ext cx="388" cy="204"/>
                    <a:chOff x="1353" y="3490"/>
                    <a:chExt cx="388" cy="204"/>
                  </a:xfrm>
                </p:grpSpPr>
                <p:sp>
                  <p:nvSpPr>
                    <p:cNvPr id="115731" name="Line 19">
                      <a:extLst>
                        <a:ext uri="{FF2B5EF4-FFF2-40B4-BE49-F238E27FC236}">
                          <a16:creationId xmlns:a16="http://schemas.microsoft.com/office/drawing/2014/main" id="{647142F2-B2B6-3B45-BB66-40D1F7D0842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60" y="36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5732" name="Rectangle 20">
                      <a:extLst>
                        <a:ext uri="{FF2B5EF4-FFF2-40B4-BE49-F238E27FC236}">
                          <a16:creationId xmlns:a16="http://schemas.microsoft.com/office/drawing/2014/main" id="{5110CE22-85B3-FD40-9DF7-AA90CD29EEE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3490"/>
                      <a:ext cx="204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p:txBody>
                </p:sp>
              </p:grpSp>
            </p:grpSp>
            <p:grpSp>
              <p:nvGrpSpPr>
                <p:cNvPr id="115733" name="Group 21">
                  <a:extLst>
                    <a:ext uri="{FF2B5EF4-FFF2-40B4-BE49-F238E27FC236}">
                      <a16:creationId xmlns:a16="http://schemas.microsoft.com/office/drawing/2014/main" id="{BD8CA544-380F-3F44-9161-5FED038E33B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28" y="144"/>
                  <a:ext cx="1638" cy="609"/>
                  <a:chOff x="1914" y="1344"/>
                  <a:chExt cx="1638" cy="612"/>
                </a:xfrm>
              </p:grpSpPr>
              <p:grpSp>
                <p:nvGrpSpPr>
                  <p:cNvPr id="115734" name="Group 22">
                    <a:extLst>
                      <a:ext uri="{FF2B5EF4-FFF2-40B4-BE49-F238E27FC236}">
                        <a16:creationId xmlns:a16="http://schemas.microsoft.com/office/drawing/2014/main" id="{FB570124-8902-CC43-8AA2-22B580D724A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51" y="1744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115735" name="Rectangle 23">
                      <a:extLst>
                        <a:ext uri="{FF2B5EF4-FFF2-40B4-BE49-F238E27FC236}">
                          <a16:creationId xmlns:a16="http://schemas.microsoft.com/office/drawing/2014/main" id="{4CD582AA-9966-9A48-8A04-4AB4C76C931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p:txBody>
                </p:sp>
                <p:sp>
                  <p:nvSpPr>
                    <p:cNvPr id="115736" name="Line 24">
                      <a:extLst>
                        <a:ext uri="{FF2B5EF4-FFF2-40B4-BE49-F238E27FC236}">
                          <a16:creationId xmlns:a16="http://schemas.microsoft.com/office/drawing/2014/main" id="{7B3B4528-4D69-AE48-9121-247CB083F68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5737" name="Line 25">
                      <a:extLst>
                        <a:ext uri="{FF2B5EF4-FFF2-40B4-BE49-F238E27FC236}">
                          <a16:creationId xmlns:a16="http://schemas.microsoft.com/office/drawing/2014/main" id="{19AB09C6-FB6E-004C-BAC4-3389C956ABC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15738" name="Group 26">
                    <a:extLst>
                      <a:ext uri="{FF2B5EF4-FFF2-40B4-BE49-F238E27FC236}">
                        <a16:creationId xmlns:a16="http://schemas.microsoft.com/office/drawing/2014/main" id="{412A895E-BC3A-F94F-AA1E-5B3D4604B31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23" y="1344"/>
                    <a:ext cx="204" cy="399"/>
                    <a:chOff x="432" y="2688"/>
                    <a:chExt cx="204" cy="399"/>
                  </a:xfrm>
                </p:grpSpPr>
                <p:sp>
                  <p:nvSpPr>
                    <p:cNvPr id="115739" name="Rectangle 27">
                      <a:extLst>
                        <a:ext uri="{FF2B5EF4-FFF2-40B4-BE49-F238E27FC236}">
                          <a16:creationId xmlns:a16="http://schemas.microsoft.com/office/drawing/2014/main" id="{5E578724-DD91-494A-997C-B27D9F74DA9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688"/>
                      <a:ext cx="204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p:txBody>
                </p:sp>
                <p:sp>
                  <p:nvSpPr>
                    <p:cNvPr id="115740" name="Line 28">
                      <a:extLst>
                        <a:ext uri="{FF2B5EF4-FFF2-40B4-BE49-F238E27FC236}">
                          <a16:creationId xmlns:a16="http://schemas.microsoft.com/office/drawing/2014/main" id="{083F53F7-C019-704D-8846-BD583AAEA41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0" y="2928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15741" name="Group 29">
                    <a:extLst>
                      <a:ext uri="{FF2B5EF4-FFF2-40B4-BE49-F238E27FC236}">
                        <a16:creationId xmlns:a16="http://schemas.microsoft.com/office/drawing/2014/main" id="{5666D29D-272D-4643-A60D-B562D525454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91" y="1744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115742" name="Rectangle 30">
                      <a:extLst>
                        <a:ext uri="{FF2B5EF4-FFF2-40B4-BE49-F238E27FC236}">
                          <a16:creationId xmlns:a16="http://schemas.microsoft.com/office/drawing/2014/main" id="{223F882A-6708-BC4D-A8B3-007CA749363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p:txBody>
                </p:sp>
                <p:sp>
                  <p:nvSpPr>
                    <p:cNvPr id="115743" name="Line 31">
                      <a:extLst>
                        <a:ext uri="{FF2B5EF4-FFF2-40B4-BE49-F238E27FC236}">
                          <a16:creationId xmlns:a16="http://schemas.microsoft.com/office/drawing/2014/main" id="{10626C09-3A68-5442-9056-D544CC40711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5744" name="Line 32">
                      <a:extLst>
                        <a:ext uri="{FF2B5EF4-FFF2-40B4-BE49-F238E27FC236}">
                          <a16:creationId xmlns:a16="http://schemas.microsoft.com/office/drawing/2014/main" id="{A7AA7CA8-5EC2-8945-B22E-7CE97FA4000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15745" name="Group 33">
                    <a:extLst>
                      <a:ext uri="{FF2B5EF4-FFF2-40B4-BE49-F238E27FC236}">
                        <a16:creationId xmlns:a16="http://schemas.microsoft.com/office/drawing/2014/main" id="{F8684AA3-200E-3E44-ACBF-BE1ED54E4C3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14" y="1744"/>
                    <a:ext cx="477" cy="204"/>
                    <a:chOff x="928" y="1584"/>
                    <a:chExt cx="477" cy="204"/>
                  </a:xfrm>
                </p:grpSpPr>
                <p:sp>
                  <p:nvSpPr>
                    <p:cNvPr id="115746" name="Line 34">
                      <a:extLst>
                        <a:ext uri="{FF2B5EF4-FFF2-40B4-BE49-F238E27FC236}">
                          <a16:creationId xmlns:a16="http://schemas.microsoft.com/office/drawing/2014/main" id="{121D2945-FE1A-5F4F-A8D4-4F3618EB281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24" y="1672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5747" name="Rectangle 35">
                      <a:extLst>
                        <a:ext uri="{FF2B5EF4-FFF2-40B4-BE49-F238E27FC236}">
                          <a16:creationId xmlns:a16="http://schemas.microsoft.com/office/drawing/2014/main" id="{DB516DE5-4DBE-7640-8D58-668EEB2FE69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8" y="1584"/>
                      <a:ext cx="249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p:txBody>
                </p:sp>
              </p:grpSp>
              <p:sp>
                <p:nvSpPr>
                  <p:cNvPr id="115748" name="Rectangle 36">
                    <a:extLst>
                      <a:ext uri="{FF2B5EF4-FFF2-40B4-BE49-F238E27FC236}">
                        <a16:creationId xmlns:a16="http://schemas.microsoft.com/office/drawing/2014/main" id="{F872BAE7-D3C3-474A-A074-8602ADA83C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03" y="1748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…</a:t>
                    </a:r>
                  </a:p>
                </p:txBody>
              </p:sp>
            </p:grpSp>
            <p:sp>
              <p:nvSpPr>
                <p:cNvPr id="115749" name="Rectangle 37">
                  <a:extLst>
                    <a:ext uri="{FF2B5EF4-FFF2-40B4-BE49-F238E27FC236}">
                      <a16:creationId xmlns:a16="http://schemas.microsoft.com/office/drawing/2014/main" id="{43FDAF00-12A3-EB4B-BFAA-DCD384A9E7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62" y="1056"/>
                  <a:ext cx="672" cy="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操作前</a:t>
                  </a:r>
                </a:p>
              </p:txBody>
            </p:sp>
            <p:sp>
              <p:nvSpPr>
                <p:cNvPr id="115750" name="Rectangle 38">
                  <a:extLst>
                    <a:ext uri="{FF2B5EF4-FFF2-40B4-BE49-F238E27FC236}">
                      <a16:creationId xmlns:a16="http://schemas.microsoft.com/office/drawing/2014/main" id="{DC643FA9-2910-5445-984F-967016F7BC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8" y="1100"/>
                  <a:ext cx="672" cy="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操作后</a:t>
                  </a:r>
                </a:p>
              </p:txBody>
            </p:sp>
            <p:grpSp>
              <p:nvGrpSpPr>
                <p:cNvPr id="115751" name="Group 39">
                  <a:extLst>
                    <a:ext uri="{FF2B5EF4-FFF2-40B4-BE49-F238E27FC236}">
                      <a16:creationId xmlns:a16="http://schemas.microsoft.com/office/drawing/2014/main" id="{4ECBBEB8-5B29-8A49-8D22-EB1E72B4B4A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48" y="144"/>
                  <a:ext cx="1638" cy="718"/>
                  <a:chOff x="3834" y="2933"/>
                  <a:chExt cx="1638" cy="718"/>
                </a:xfrm>
              </p:grpSpPr>
              <p:grpSp>
                <p:nvGrpSpPr>
                  <p:cNvPr id="115752" name="Group 40">
                    <a:extLst>
                      <a:ext uri="{FF2B5EF4-FFF2-40B4-BE49-F238E27FC236}">
                        <a16:creationId xmlns:a16="http://schemas.microsoft.com/office/drawing/2014/main" id="{26E83740-FBF2-7043-8C40-A32B20A0CF7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320" y="2933"/>
                    <a:ext cx="204" cy="397"/>
                    <a:chOff x="432" y="2688"/>
                    <a:chExt cx="204" cy="399"/>
                  </a:xfrm>
                </p:grpSpPr>
                <p:sp>
                  <p:nvSpPr>
                    <p:cNvPr id="115753" name="Rectangle 41">
                      <a:extLst>
                        <a:ext uri="{FF2B5EF4-FFF2-40B4-BE49-F238E27FC236}">
                          <a16:creationId xmlns:a16="http://schemas.microsoft.com/office/drawing/2014/main" id="{E42768F5-9DBF-7E4D-8741-1663A38EB09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688"/>
                      <a:ext cx="204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p:txBody>
                </p:sp>
                <p:sp>
                  <p:nvSpPr>
                    <p:cNvPr id="115754" name="Line 42">
                      <a:extLst>
                        <a:ext uri="{FF2B5EF4-FFF2-40B4-BE49-F238E27FC236}">
                          <a16:creationId xmlns:a16="http://schemas.microsoft.com/office/drawing/2014/main" id="{5D673D35-1909-534C-A911-B16E0F0ADDC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0" y="2928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15755" name="Group 43">
                    <a:extLst>
                      <a:ext uri="{FF2B5EF4-FFF2-40B4-BE49-F238E27FC236}">
                        <a16:creationId xmlns:a16="http://schemas.microsoft.com/office/drawing/2014/main" id="{3270BE22-FECE-284B-9801-C6330A9AAFB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71" y="3339"/>
                    <a:ext cx="453" cy="211"/>
                    <a:chOff x="2160" y="2928"/>
                    <a:chExt cx="453" cy="212"/>
                  </a:xfrm>
                </p:grpSpPr>
                <p:sp>
                  <p:nvSpPr>
                    <p:cNvPr id="115756" name="Rectangle 44">
                      <a:extLst>
                        <a:ext uri="{FF2B5EF4-FFF2-40B4-BE49-F238E27FC236}">
                          <a16:creationId xmlns:a16="http://schemas.microsoft.com/office/drawing/2014/main" id="{7A27CA1F-3F08-D24D-AEC1-1181EC4BCBB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p:txBody>
                </p:sp>
                <p:sp>
                  <p:nvSpPr>
                    <p:cNvPr id="115757" name="Line 45">
                      <a:extLst>
                        <a:ext uri="{FF2B5EF4-FFF2-40B4-BE49-F238E27FC236}">
                          <a16:creationId xmlns:a16="http://schemas.microsoft.com/office/drawing/2014/main" id="{A07A92B9-075F-7D40-AA18-95254FA602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5758" name="Line 46">
                      <a:extLst>
                        <a:ext uri="{FF2B5EF4-FFF2-40B4-BE49-F238E27FC236}">
                          <a16:creationId xmlns:a16="http://schemas.microsoft.com/office/drawing/2014/main" id="{2B48C802-AF93-E54C-B960-AD9A7DA9095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15759" name="Group 47">
                    <a:extLst>
                      <a:ext uri="{FF2B5EF4-FFF2-40B4-BE49-F238E27FC236}">
                        <a16:creationId xmlns:a16="http://schemas.microsoft.com/office/drawing/2014/main" id="{54EF2C61-2C76-DB4A-87B3-93C173C4879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834" y="3339"/>
                    <a:ext cx="477" cy="203"/>
                    <a:chOff x="928" y="1584"/>
                    <a:chExt cx="477" cy="204"/>
                  </a:xfrm>
                </p:grpSpPr>
                <p:sp>
                  <p:nvSpPr>
                    <p:cNvPr id="115760" name="Line 48">
                      <a:extLst>
                        <a:ext uri="{FF2B5EF4-FFF2-40B4-BE49-F238E27FC236}">
                          <a16:creationId xmlns:a16="http://schemas.microsoft.com/office/drawing/2014/main" id="{582B0388-3346-8F4E-BF3B-A24E14266B1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24" y="1672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5761" name="Rectangle 49">
                      <a:extLst>
                        <a:ext uri="{FF2B5EF4-FFF2-40B4-BE49-F238E27FC236}">
                          <a16:creationId xmlns:a16="http://schemas.microsoft.com/office/drawing/2014/main" id="{6BF6AB19-4905-AF4F-BADC-471A8EC0CE3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8" y="1584"/>
                      <a:ext cx="249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p:txBody>
                </p:sp>
              </p:grpSp>
              <p:sp>
                <p:nvSpPr>
                  <p:cNvPr id="115762" name="Rectangle 50">
                    <a:extLst>
                      <a:ext uri="{FF2B5EF4-FFF2-40B4-BE49-F238E27FC236}">
                        <a16:creationId xmlns:a16="http://schemas.microsoft.com/office/drawing/2014/main" id="{B58EFEF2-336A-1B49-8966-45BF1B152E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23" y="3343"/>
                    <a:ext cx="249" cy="2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…</a:t>
                    </a:r>
                  </a:p>
                </p:txBody>
              </p:sp>
              <p:grpSp>
                <p:nvGrpSpPr>
                  <p:cNvPr id="115763" name="Group 51">
                    <a:extLst>
                      <a:ext uri="{FF2B5EF4-FFF2-40B4-BE49-F238E27FC236}">
                        <a16:creationId xmlns:a16="http://schemas.microsoft.com/office/drawing/2014/main" id="{B9EEF0D7-9F3E-5C46-BAA1-3D20700FBC1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311" y="3331"/>
                    <a:ext cx="408" cy="320"/>
                    <a:chOff x="4311" y="3339"/>
                    <a:chExt cx="408" cy="320"/>
                  </a:xfrm>
                </p:grpSpPr>
                <p:sp>
                  <p:nvSpPr>
                    <p:cNvPr id="115764" name="Rectangle 52">
                      <a:extLst>
                        <a:ext uri="{FF2B5EF4-FFF2-40B4-BE49-F238E27FC236}">
                          <a16:creationId xmlns:a16="http://schemas.microsoft.com/office/drawing/2014/main" id="{3DA4E013-0D84-984D-B213-02BFF629004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11" y="3339"/>
                      <a:ext cx="317" cy="20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p:txBody>
                </p:sp>
                <p:sp>
                  <p:nvSpPr>
                    <p:cNvPr id="115765" name="Line 53">
                      <a:extLst>
                        <a:ext uri="{FF2B5EF4-FFF2-40B4-BE49-F238E27FC236}">
                          <a16:creationId xmlns:a16="http://schemas.microsoft.com/office/drawing/2014/main" id="{C4A57102-9523-5C4E-8619-823B818817A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19" y="3347"/>
                      <a:ext cx="0" cy="20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grpSp>
                  <p:nvGrpSpPr>
                    <p:cNvPr id="115766" name="Group 54">
                      <a:extLst>
                        <a:ext uri="{FF2B5EF4-FFF2-40B4-BE49-F238E27FC236}">
                          <a16:creationId xmlns:a16="http://schemas.microsoft.com/office/drawing/2014/main" id="{60E9BA3D-5172-B044-9F25-8D1950A14B1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60" y="3432"/>
                      <a:ext cx="159" cy="227"/>
                      <a:chOff x="1488" y="3840"/>
                      <a:chExt cx="159" cy="181"/>
                    </a:xfrm>
                  </p:grpSpPr>
                  <p:sp>
                    <p:nvSpPr>
                      <p:cNvPr id="115767" name="Line 55">
                        <a:extLst>
                          <a:ext uri="{FF2B5EF4-FFF2-40B4-BE49-F238E27FC236}">
                            <a16:creationId xmlns:a16="http://schemas.microsoft.com/office/drawing/2014/main" id="{880441B9-AD09-4C47-B2B3-0A9EC9F5493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88" y="3840"/>
                        <a:ext cx="159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15768" name="Line 56">
                        <a:extLst>
                          <a:ext uri="{FF2B5EF4-FFF2-40B4-BE49-F238E27FC236}">
                            <a16:creationId xmlns:a16="http://schemas.microsoft.com/office/drawing/2014/main" id="{3A2DA666-B4B9-5C40-A654-FE1A4C6D0B5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40" y="3840"/>
                        <a:ext cx="0" cy="181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15769" name="Group 57">
                  <a:extLst>
                    <a:ext uri="{FF2B5EF4-FFF2-40B4-BE49-F238E27FC236}">
                      <a16:creationId xmlns:a16="http://schemas.microsoft.com/office/drawing/2014/main" id="{07BC26AA-B3FB-9D44-92E1-083FD6C676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6" y="830"/>
                  <a:ext cx="1540" cy="250"/>
                  <a:chOff x="1676" y="897"/>
                  <a:chExt cx="1540" cy="250"/>
                </a:xfrm>
              </p:grpSpPr>
              <p:grpSp>
                <p:nvGrpSpPr>
                  <p:cNvPr id="115770" name="Group 58">
                    <a:extLst>
                      <a:ext uri="{FF2B5EF4-FFF2-40B4-BE49-F238E27FC236}">
                        <a16:creationId xmlns:a16="http://schemas.microsoft.com/office/drawing/2014/main" id="{1FB4EFA2-B1BB-1649-8295-6BAD12E5888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72" y="928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115771" name="Rectangle 59">
                      <a:extLst>
                        <a:ext uri="{FF2B5EF4-FFF2-40B4-BE49-F238E27FC236}">
                          <a16:creationId xmlns:a16="http://schemas.microsoft.com/office/drawing/2014/main" id="{D9FF2B58-BB2E-8042-8663-BD2BA3BA925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p:txBody>
                </p:sp>
                <p:sp>
                  <p:nvSpPr>
                    <p:cNvPr id="115772" name="Line 60">
                      <a:extLst>
                        <a:ext uri="{FF2B5EF4-FFF2-40B4-BE49-F238E27FC236}">
                          <a16:creationId xmlns:a16="http://schemas.microsoft.com/office/drawing/2014/main" id="{D8163F5A-63D6-5345-B4B4-A0BC09E3E92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5773" name="Line 61">
                      <a:extLst>
                        <a:ext uri="{FF2B5EF4-FFF2-40B4-BE49-F238E27FC236}">
                          <a16:creationId xmlns:a16="http://schemas.microsoft.com/office/drawing/2014/main" id="{4865901D-D507-6F4A-8E0F-243D4FE3DEF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15774" name="Group 62">
                    <a:extLst>
                      <a:ext uri="{FF2B5EF4-FFF2-40B4-BE49-F238E27FC236}">
                        <a16:creationId xmlns:a16="http://schemas.microsoft.com/office/drawing/2014/main" id="{99672604-CBAE-754B-AE2F-A5B2C2EB633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535" y="927"/>
                    <a:ext cx="681" cy="220"/>
                    <a:chOff x="3504" y="2160"/>
                    <a:chExt cx="681" cy="220"/>
                  </a:xfrm>
                </p:grpSpPr>
                <p:grpSp>
                  <p:nvGrpSpPr>
                    <p:cNvPr id="115775" name="Group 63">
                      <a:extLst>
                        <a:ext uri="{FF2B5EF4-FFF2-40B4-BE49-F238E27FC236}">
                          <a16:creationId xmlns:a16="http://schemas.microsoft.com/office/drawing/2014/main" id="{B34F76B3-5AD9-BD43-A2EA-1E5D4CAE802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04" y="2160"/>
                      <a:ext cx="453" cy="212"/>
                      <a:chOff x="2160" y="2928"/>
                      <a:chExt cx="453" cy="212"/>
                    </a:xfrm>
                  </p:grpSpPr>
                  <p:sp>
                    <p:nvSpPr>
                      <p:cNvPr id="115776" name="Rectangle 64">
                        <a:extLst>
                          <a:ext uri="{FF2B5EF4-FFF2-40B4-BE49-F238E27FC236}">
                            <a16:creationId xmlns:a16="http://schemas.microsoft.com/office/drawing/2014/main" id="{85BD2D2D-2F60-304E-9810-51FF0FF1ED9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2928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en-US" altLang="zh-CN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y</a:t>
                        </a:r>
                      </a:p>
                    </p:txBody>
                  </p:sp>
                  <p:sp>
                    <p:nvSpPr>
                      <p:cNvPr id="115777" name="Line 65">
                        <a:extLst>
                          <a:ext uri="{FF2B5EF4-FFF2-40B4-BE49-F238E27FC236}">
                            <a16:creationId xmlns:a16="http://schemas.microsoft.com/office/drawing/2014/main" id="{37784764-26CA-9E47-A4FE-A4BE3231075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68" y="2936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15778" name="Line 66">
                        <a:extLst>
                          <a:ext uri="{FF2B5EF4-FFF2-40B4-BE49-F238E27FC236}">
                            <a16:creationId xmlns:a16="http://schemas.microsoft.com/office/drawing/2014/main" id="{9256FE9E-63C0-834F-9A47-56E25BF7C7C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32" y="3024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115779" name="Rectangle 67">
                      <a:extLst>
                        <a:ext uri="{FF2B5EF4-FFF2-40B4-BE49-F238E27FC236}">
                          <a16:creationId xmlns:a16="http://schemas.microsoft.com/office/drawing/2014/main" id="{AA96A77A-271B-A347-830C-AAEBD3665D7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36" y="2176"/>
                      <a:ext cx="249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115780" name="Group 68">
                    <a:extLst>
                      <a:ext uri="{FF2B5EF4-FFF2-40B4-BE49-F238E27FC236}">
                        <a16:creationId xmlns:a16="http://schemas.microsoft.com/office/drawing/2014/main" id="{2E402D5D-43B0-D743-AAE9-C2EE8063695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76" y="897"/>
                    <a:ext cx="388" cy="204"/>
                    <a:chOff x="1353" y="3490"/>
                    <a:chExt cx="388" cy="204"/>
                  </a:xfrm>
                </p:grpSpPr>
                <p:sp>
                  <p:nvSpPr>
                    <p:cNvPr id="115781" name="Line 69">
                      <a:extLst>
                        <a:ext uri="{FF2B5EF4-FFF2-40B4-BE49-F238E27FC236}">
                          <a16:creationId xmlns:a16="http://schemas.microsoft.com/office/drawing/2014/main" id="{8D0DEA0F-400A-6341-98BA-B330D1FC39A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60" y="36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5782" name="Rectangle 70">
                      <a:extLst>
                        <a:ext uri="{FF2B5EF4-FFF2-40B4-BE49-F238E27FC236}">
                          <a16:creationId xmlns:a16="http://schemas.microsoft.com/office/drawing/2014/main" id="{7225D7DB-C468-1342-AADE-6B22B477BE0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3490"/>
                      <a:ext cx="204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p:txBody>
                </p:sp>
              </p:grpSp>
            </p:grpSp>
          </p:grpSp>
          <p:grpSp>
            <p:nvGrpSpPr>
              <p:cNvPr id="115783" name="Group 71">
                <a:extLst>
                  <a:ext uri="{FF2B5EF4-FFF2-40B4-BE49-F238E27FC236}">
                    <a16:creationId xmlns:a16="http://schemas.microsoft.com/office/drawing/2014/main" id="{FF9343C6-6BC8-424F-AD2A-CC93A8D973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6" y="2544"/>
                <a:ext cx="3718" cy="1729"/>
                <a:chOff x="768" y="1680"/>
                <a:chExt cx="3744" cy="1776"/>
              </a:xfrm>
            </p:grpSpPr>
            <p:grpSp>
              <p:nvGrpSpPr>
                <p:cNvPr id="115784" name="Group 72">
                  <a:extLst>
                    <a:ext uri="{FF2B5EF4-FFF2-40B4-BE49-F238E27FC236}">
                      <a16:creationId xmlns:a16="http://schemas.microsoft.com/office/drawing/2014/main" id="{C736ABF0-9A16-3348-9408-20D84C1B46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1680"/>
                  <a:ext cx="3024" cy="912"/>
                  <a:chOff x="1392" y="1680"/>
                  <a:chExt cx="3024" cy="912"/>
                </a:xfrm>
              </p:grpSpPr>
              <p:sp>
                <p:nvSpPr>
                  <p:cNvPr id="115785" name="Rectangle 73">
                    <a:extLst>
                      <a:ext uri="{FF2B5EF4-FFF2-40B4-BE49-F238E27FC236}">
                        <a16:creationId xmlns:a16="http://schemas.microsoft.com/office/drawing/2014/main" id="{F8F056B5-6DA5-9A4D-8695-14097B06A1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2353"/>
                    <a:ext cx="672" cy="23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操作前</a:t>
                    </a:r>
                  </a:p>
                </p:txBody>
              </p:sp>
              <p:grpSp>
                <p:nvGrpSpPr>
                  <p:cNvPr id="115786" name="Group 74">
                    <a:extLst>
                      <a:ext uri="{FF2B5EF4-FFF2-40B4-BE49-F238E27FC236}">
                        <a16:creationId xmlns:a16="http://schemas.microsoft.com/office/drawing/2014/main" id="{21C91869-98AC-F345-92C1-6361092A824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92" y="1680"/>
                    <a:ext cx="3024" cy="614"/>
                    <a:chOff x="-48" y="2160"/>
                    <a:chExt cx="3024" cy="614"/>
                  </a:xfrm>
                </p:grpSpPr>
                <p:grpSp>
                  <p:nvGrpSpPr>
                    <p:cNvPr id="115787" name="Group 75">
                      <a:extLst>
                        <a:ext uri="{FF2B5EF4-FFF2-40B4-BE49-F238E27FC236}">
                          <a16:creationId xmlns:a16="http://schemas.microsoft.com/office/drawing/2014/main" id="{DA66B23C-9DFB-4740-9CBB-15E1C4D5C5C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38" y="2165"/>
                      <a:ext cx="1638" cy="609"/>
                      <a:chOff x="1914" y="1344"/>
                      <a:chExt cx="1638" cy="612"/>
                    </a:xfrm>
                  </p:grpSpPr>
                  <p:grpSp>
                    <p:nvGrpSpPr>
                      <p:cNvPr id="115788" name="Group 76">
                        <a:extLst>
                          <a:ext uri="{FF2B5EF4-FFF2-40B4-BE49-F238E27FC236}">
                            <a16:creationId xmlns:a16="http://schemas.microsoft.com/office/drawing/2014/main" id="{3BB2D992-D2B0-2744-8B14-C9DFA0F1FC8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51" y="1744"/>
                        <a:ext cx="453" cy="212"/>
                        <a:chOff x="2160" y="2928"/>
                        <a:chExt cx="453" cy="212"/>
                      </a:xfrm>
                    </p:grpSpPr>
                    <p:sp>
                      <p:nvSpPr>
                        <p:cNvPr id="115789" name="Rectangle 77">
                          <a:extLst>
                            <a:ext uri="{FF2B5EF4-FFF2-40B4-BE49-F238E27FC236}">
                              <a16:creationId xmlns:a16="http://schemas.microsoft.com/office/drawing/2014/main" id="{B44B7117-4FBA-7948-842E-9241DE6C3FE9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60" y="2928"/>
                          <a:ext cx="317" cy="204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kumimoji="1" lang="en-US" altLang="zh-CN" sz="240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y</a:t>
                          </a:r>
                        </a:p>
                      </p:txBody>
                    </p:sp>
                    <p:sp>
                      <p:nvSpPr>
                        <p:cNvPr id="115790" name="Line 78">
                          <a:extLst>
                            <a:ext uri="{FF2B5EF4-FFF2-40B4-BE49-F238E27FC236}">
                              <a16:creationId xmlns:a16="http://schemas.microsoft.com/office/drawing/2014/main" id="{BA7D92D6-2452-184D-A973-AEBAA58046C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68" y="2936"/>
                          <a:ext cx="0" cy="20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115791" name="Line 79">
                          <a:extLst>
                            <a:ext uri="{FF2B5EF4-FFF2-40B4-BE49-F238E27FC236}">
                              <a16:creationId xmlns:a16="http://schemas.microsoft.com/office/drawing/2014/main" id="{E6E428DE-20F3-484A-BE7B-E1C59D01C8D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32" y="3024"/>
                          <a:ext cx="181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5792" name="Group 80">
                        <a:extLst>
                          <a:ext uri="{FF2B5EF4-FFF2-40B4-BE49-F238E27FC236}">
                            <a16:creationId xmlns:a16="http://schemas.microsoft.com/office/drawing/2014/main" id="{A2C54D3F-6888-684A-91D2-104EFE05137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23" y="1344"/>
                        <a:ext cx="204" cy="399"/>
                        <a:chOff x="432" y="2688"/>
                        <a:chExt cx="204" cy="399"/>
                      </a:xfrm>
                    </p:grpSpPr>
                    <p:sp>
                      <p:nvSpPr>
                        <p:cNvPr id="115793" name="Rectangle 81">
                          <a:extLst>
                            <a:ext uri="{FF2B5EF4-FFF2-40B4-BE49-F238E27FC236}">
                              <a16:creationId xmlns:a16="http://schemas.microsoft.com/office/drawing/2014/main" id="{91DEE94A-807E-7B4A-A327-ECADA03F12F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" y="2688"/>
                          <a:ext cx="20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kumimoji="1" lang="en-US" altLang="zh-CN" sz="240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p</a:t>
                          </a:r>
                        </a:p>
                      </p:txBody>
                    </p:sp>
                    <p:sp>
                      <p:nvSpPr>
                        <p:cNvPr id="115794" name="Line 82">
                          <a:extLst>
                            <a:ext uri="{FF2B5EF4-FFF2-40B4-BE49-F238E27FC236}">
                              <a16:creationId xmlns:a16="http://schemas.microsoft.com/office/drawing/2014/main" id="{50D0D650-35FF-9248-976A-1FBC8050201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20" y="2928"/>
                          <a:ext cx="0" cy="159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5795" name="Group 83">
                        <a:extLst>
                          <a:ext uri="{FF2B5EF4-FFF2-40B4-BE49-F238E27FC236}">
                            <a16:creationId xmlns:a16="http://schemas.microsoft.com/office/drawing/2014/main" id="{CF0293B3-33ED-D044-AE21-CD8F7F406AD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91" y="1744"/>
                        <a:ext cx="453" cy="212"/>
                        <a:chOff x="2160" y="2928"/>
                        <a:chExt cx="453" cy="212"/>
                      </a:xfrm>
                    </p:grpSpPr>
                    <p:sp>
                      <p:nvSpPr>
                        <p:cNvPr id="115796" name="Rectangle 84">
                          <a:extLst>
                            <a:ext uri="{FF2B5EF4-FFF2-40B4-BE49-F238E27FC236}">
                              <a16:creationId xmlns:a16="http://schemas.microsoft.com/office/drawing/2014/main" id="{96FA8085-3EC4-EA4B-87C3-E7F9377613E5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60" y="2928"/>
                          <a:ext cx="317" cy="204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kumimoji="1" lang="en-US" altLang="zh-CN" sz="240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</a:p>
                      </p:txBody>
                    </p:sp>
                    <p:sp>
                      <p:nvSpPr>
                        <p:cNvPr id="115797" name="Line 85">
                          <a:extLst>
                            <a:ext uri="{FF2B5EF4-FFF2-40B4-BE49-F238E27FC236}">
                              <a16:creationId xmlns:a16="http://schemas.microsoft.com/office/drawing/2014/main" id="{43EC06B0-A78C-DD40-8B30-19D64297995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68" y="2936"/>
                          <a:ext cx="0" cy="20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115798" name="Line 86">
                          <a:extLst>
                            <a:ext uri="{FF2B5EF4-FFF2-40B4-BE49-F238E27FC236}">
                              <a16:creationId xmlns:a16="http://schemas.microsoft.com/office/drawing/2014/main" id="{CC6F5C3F-3A11-7847-A272-2AAD32D8FCD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32" y="3024"/>
                          <a:ext cx="181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5799" name="Group 87">
                        <a:extLst>
                          <a:ext uri="{FF2B5EF4-FFF2-40B4-BE49-F238E27FC236}">
                            <a16:creationId xmlns:a16="http://schemas.microsoft.com/office/drawing/2014/main" id="{AA2841B2-F5CF-5045-B4E8-A3F43182B5E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14" y="1744"/>
                        <a:ext cx="477" cy="204"/>
                        <a:chOff x="928" y="1584"/>
                        <a:chExt cx="477" cy="204"/>
                      </a:xfrm>
                    </p:grpSpPr>
                    <p:sp>
                      <p:nvSpPr>
                        <p:cNvPr id="115800" name="Line 88">
                          <a:extLst>
                            <a:ext uri="{FF2B5EF4-FFF2-40B4-BE49-F238E27FC236}">
                              <a16:creationId xmlns:a16="http://schemas.microsoft.com/office/drawing/2014/main" id="{3F24FC47-3580-4C40-B569-AA214A8682A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224" y="1672"/>
                          <a:ext cx="181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115801" name="Rectangle 89">
                          <a:extLst>
                            <a:ext uri="{FF2B5EF4-FFF2-40B4-BE49-F238E27FC236}">
                              <a16:creationId xmlns:a16="http://schemas.microsoft.com/office/drawing/2014/main" id="{49AD9A97-4E3C-7347-B14E-2717BA2E249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28" y="1584"/>
                          <a:ext cx="249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kumimoji="1" lang="en-US" altLang="zh-CN" sz="240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…</a:t>
                          </a:r>
                        </a:p>
                      </p:txBody>
                    </p:sp>
                  </p:grpSp>
                  <p:sp>
                    <p:nvSpPr>
                      <p:cNvPr id="115802" name="Rectangle 90">
                        <a:extLst>
                          <a:ext uri="{FF2B5EF4-FFF2-40B4-BE49-F238E27FC236}">
                            <a16:creationId xmlns:a16="http://schemas.microsoft.com/office/drawing/2014/main" id="{D921B94A-0DD1-9B44-ABB1-96071C0FE57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03" y="1748"/>
                        <a:ext cx="249" cy="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en-US" altLang="zh-CN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…</a:t>
                        </a:r>
                      </a:p>
                    </p:txBody>
                  </p:sp>
                </p:grpSp>
                <p:grpSp>
                  <p:nvGrpSpPr>
                    <p:cNvPr id="115803" name="Group 91">
                      <a:extLst>
                        <a:ext uri="{FF2B5EF4-FFF2-40B4-BE49-F238E27FC236}">
                          <a16:creationId xmlns:a16="http://schemas.microsoft.com/office/drawing/2014/main" id="{7170BC8E-E251-9E4E-99C0-75818E0A0CD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48" y="2160"/>
                      <a:ext cx="1390" cy="609"/>
                      <a:chOff x="336" y="2261"/>
                      <a:chExt cx="1390" cy="609"/>
                    </a:xfrm>
                  </p:grpSpPr>
                  <p:grpSp>
                    <p:nvGrpSpPr>
                      <p:cNvPr id="115804" name="Group 92">
                        <a:extLst>
                          <a:ext uri="{FF2B5EF4-FFF2-40B4-BE49-F238E27FC236}">
                            <a16:creationId xmlns:a16="http://schemas.microsoft.com/office/drawing/2014/main" id="{445C9834-0303-0D4D-92F5-AD1D2DD9EE9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273" y="2659"/>
                        <a:ext cx="453" cy="211"/>
                        <a:chOff x="2160" y="2928"/>
                        <a:chExt cx="453" cy="212"/>
                      </a:xfrm>
                    </p:grpSpPr>
                    <p:sp>
                      <p:nvSpPr>
                        <p:cNvPr id="115805" name="Rectangle 93">
                          <a:extLst>
                            <a:ext uri="{FF2B5EF4-FFF2-40B4-BE49-F238E27FC236}">
                              <a16:creationId xmlns:a16="http://schemas.microsoft.com/office/drawing/2014/main" id="{FDD95674-479E-8447-97A9-F71F26700D7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60" y="2928"/>
                          <a:ext cx="317" cy="204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kumimoji="1" lang="en-US" altLang="zh-CN" sz="240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p:txBody>
                    </p:sp>
                    <p:sp>
                      <p:nvSpPr>
                        <p:cNvPr id="115806" name="Line 94">
                          <a:extLst>
                            <a:ext uri="{FF2B5EF4-FFF2-40B4-BE49-F238E27FC236}">
                              <a16:creationId xmlns:a16="http://schemas.microsoft.com/office/drawing/2014/main" id="{60D6CE04-D7DF-8946-BE6E-A01C80EBEA6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68" y="2936"/>
                          <a:ext cx="0" cy="20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115807" name="Line 95">
                          <a:extLst>
                            <a:ext uri="{FF2B5EF4-FFF2-40B4-BE49-F238E27FC236}">
                              <a16:creationId xmlns:a16="http://schemas.microsoft.com/office/drawing/2014/main" id="{92B08A09-A0BD-4049-8ACC-5B04DB39D22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32" y="3024"/>
                          <a:ext cx="181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5808" name="Group 96">
                        <a:extLst>
                          <a:ext uri="{FF2B5EF4-FFF2-40B4-BE49-F238E27FC236}">
                            <a16:creationId xmlns:a16="http://schemas.microsoft.com/office/drawing/2014/main" id="{03C655AD-5BF4-DB49-94F3-7B19BC1A30F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45" y="2261"/>
                        <a:ext cx="204" cy="397"/>
                        <a:chOff x="432" y="2688"/>
                        <a:chExt cx="204" cy="399"/>
                      </a:xfrm>
                    </p:grpSpPr>
                    <p:sp>
                      <p:nvSpPr>
                        <p:cNvPr id="115809" name="Rectangle 97">
                          <a:extLst>
                            <a:ext uri="{FF2B5EF4-FFF2-40B4-BE49-F238E27FC236}">
                              <a16:creationId xmlns:a16="http://schemas.microsoft.com/office/drawing/2014/main" id="{7EB5071D-19DB-AA47-BF53-63C968444022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" y="2688"/>
                          <a:ext cx="20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kumimoji="1" lang="en-US" altLang="zh-CN" sz="240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q</a:t>
                          </a:r>
                        </a:p>
                      </p:txBody>
                    </p:sp>
                    <p:sp>
                      <p:nvSpPr>
                        <p:cNvPr id="115810" name="Line 98">
                          <a:extLst>
                            <a:ext uri="{FF2B5EF4-FFF2-40B4-BE49-F238E27FC236}">
                              <a16:creationId xmlns:a16="http://schemas.microsoft.com/office/drawing/2014/main" id="{2F7D8928-8D84-E041-A250-5D10ACBC1BD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20" y="2928"/>
                          <a:ext cx="0" cy="159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5811" name="Group 99">
                        <a:extLst>
                          <a:ext uri="{FF2B5EF4-FFF2-40B4-BE49-F238E27FC236}">
                            <a16:creationId xmlns:a16="http://schemas.microsoft.com/office/drawing/2014/main" id="{49159643-C7B5-8F49-B540-B489D31192DF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13" y="2659"/>
                        <a:ext cx="453" cy="211"/>
                        <a:chOff x="2160" y="2928"/>
                        <a:chExt cx="453" cy="212"/>
                      </a:xfrm>
                    </p:grpSpPr>
                    <p:sp>
                      <p:nvSpPr>
                        <p:cNvPr id="115812" name="Rectangle 100">
                          <a:extLst>
                            <a:ext uri="{FF2B5EF4-FFF2-40B4-BE49-F238E27FC236}">
                              <a16:creationId xmlns:a16="http://schemas.microsoft.com/office/drawing/2014/main" id="{C8FB8D4E-CA01-704B-A8AD-77F1E1320D7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60" y="2928"/>
                          <a:ext cx="317" cy="204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kumimoji="1" lang="en-US" altLang="zh-CN" sz="240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</a:p>
                      </p:txBody>
                    </p:sp>
                    <p:sp>
                      <p:nvSpPr>
                        <p:cNvPr id="115813" name="Line 101">
                          <a:extLst>
                            <a:ext uri="{FF2B5EF4-FFF2-40B4-BE49-F238E27FC236}">
                              <a16:creationId xmlns:a16="http://schemas.microsoft.com/office/drawing/2014/main" id="{D69F82B2-5074-3449-9831-0ED6237B6F1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68" y="2936"/>
                          <a:ext cx="0" cy="20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115814" name="Line 102">
                          <a:extLst>
                            <a:ext uri="{FF2B5EF4-FFF2-40B4-BE49-F238E27FC236}">
                              <a16:creationId xmlns:a16="http://schemas.microsoft.com/office/drawing/2014/main" id="{A368DBCE-191E-D84C-A8C1-DC920A6619C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32" y="3024"/>
                          <a:ext cx="181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5815" name="Group 103">
                        <a:extLst>
                          <a:ext uri="{FF2B5EF4-FFF2-40B4-BE49-F238E27FC236}">
                            <a16:creationId xmlns:a16="http://schemas.microsoft.com/office/drawing/2014/main" id="{17A157D7-7469-3447-ACD6-6D116EBFD97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" y="2659"/>
                        <a:ext cx="477" cy="203"/>
                        <a:chOff x="928" y="1584"/>
                        <a:chExt cx="477" cy="204"/>
                      </a:xfrm>
                    </p:grpSpPr>
                    <p:sp>
                      <p:nvSpPr>
                        <p:cNvPr id="115816" name="Line 104">
                          <a:extLst>
                            <a:ext uri="{FF2B5EF4-FFF2-40B4-BE49-F238E27FC236}">
                              <a16:creationId xmlns:a16="http://schemas.microsoft.com/office/drawing/2014/main" id="{6B70E03F-7B7B-D847-8D0B-65E29CC52F4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224" y="1672"/>
                          <a:ext cx="181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115817" name="Rectangle 105">
                          <a:extLst>
                            <a:ext uri="{FF2B5EF4-FFF2-40B4-BE49-F238E27FC236}">
                              <a16:creationId xmlns:a16="http://schemas.microsoft.com/office/drawing/2014/main" id="{1894898A-4086-334D-AD82-9798DD5C96B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28" y="1584"/>
                          <a:ext cx="249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kumimoji="1" lang="en-US" altLang="zh-CN" sz="240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…</a:t>
                          </a:r>
                        </a:p>
                      </p:txBody>
                    </p:sp>
                  </p:grpSp>
                </p:grpSp>
              </p:grpSp>
            </p:grpSp>
            <p:grpSp>
              <p:nvGrpSpPr>
                <p:cNvPr id="115818" name="Group 106">
                  <a:extLst>
                    <a:ext uri="{FF2B5EF4-FFF2-40B4-BE49-F238E27FC236}">
                      <a16:creationId xmlns:a16="http://schemas.microsoft.com/office/drawing/2014/main" id="{D4A2F38C-EF9D-0841-A86F-ABC7672A1E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2449"/>
                  <a:ext cx="3024" cy="1007"/>
                  <a:chOff x="1488" y="2544"/>
                  <a:chExt cx="3024" cy="1007"/>
                </a:xfrm>
              </p:grpSpPr>
              <p:sp>
                <p:nvSpPr>
                  <p:cNvPr id="115819" name="Rectangle 107">
                    <a:extLst>
                      <a:ext uri="{FF2B5EF4-FFF2-40B4-BE49-F238E27FC236}">
                        <a16:creationId xmlns:a16="http://schemas.microsoft.com/office/drawing/2014/main" id="{AE727BA0-A710-C34C-8EF2-B61356EB57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3312"/>
                    <a:ext cx="672" cy="23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操作后</a:t>
                    </a:r>
                  </a:p>
                </p:txBody>
              </p:sp>
              <p:grpSp>
                <p:nvGrpSpPr>
                  <p:cNvPr id="115820" name="Group 108">
                    <a:extLst>
                      <a:ext uri="{FF2B5EF4-FFF2-40B4-BE49-F238E27FC236}">
                        <a16:creationId xmlns:a16="http://schemas.microsoft.com/office/drawing/2014/main" id="{90AD0339-55E5-BF4F-855A-24F2633D18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2544"/>
                    <a:ext cx="3024" cy="748"/>
                    <a:chOff x="1536" y="3216"/>
                    <a:chExt cx="3024" cy="748"/>
                  </a:xfrm>
                </p:grpSpPr>
                <p:grpSp>
                  <p:nvGrpSpPr>
                    <p:cNvPr id="115821" name="Group 109">
                      <a:extLst>
                        <a:ext uri="{FF2B5EF4-FFF2-40B4-BE49-F238E27FC236}">
                          <a16:creationId xmlns:a16="http://schemas.microsoft.com/office/drawing/2014/main" id="{AAF7D120-883A-134D-8C59-2B1EFA3A7A8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22" y="3221"/>
                      <a:ext cx="1638" cy="609"/>
                      <a:chOff x="1914" y="1344"/>
                      <a:chExt cx="1638" cy="612"/>
                    </a:xfrm>
                  </p:grpSpPr>
                  <p:grpSp>
                    <p:nvGrpSpPr>
                      <p:cNvPr id="115822" name="Group 110">
                        <a:extLst>
                          <a:ext uri="{FF2B5EF4-FFF2-40B4-BE49-F238E27FC236}">
                            <a16:creationId xmlns:a16="http://schemas.microsoft.com/office/drawing/2014/main" id="{6BEAD858-0385-5643-A7EB-C0414C52109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51" y="1744"/>
                        <a:ext cx="453" cy="212"/>
                        <a:chOff x="2160" y="2928"/>
                        <a:chExt cx="453" cy="212"/>
                      </a:xfrm>
                    </p:grpSpPr>
                    <p:sp>
                      <p:nvSpPr>
                        <p:cNvPr id="115823" name="Rectangle 111">
                          <a:extLst>
                            <a:ext uri="{FF2B5EF4-FFF2-40B4-BE49-F238E27FC236}">
                              <a16:creationId xmlns:a16="http://schemas.microsoft.com/office/drawing/2014/main" id="{39DE0322-892D-CB49-B7B8-201BDE86DF7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60" y="2928"/>
                          <a:ext cx="317" cy="204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kumimoji="1" lang="en-US" altLang="zh-CN" sz="240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y</a:t>
                          </a:r>
                        </a:p>
                      </p:txBody>
                    </p:sp>
                    <p:sp>
                      <p:nvSpPr>
                        <p:cNvPr id="115824" name="Line 112">
                          <a:extLst>
                            <a:ext uri="{FF2B5EF4-FFF2-40B4-BE49-F238E27FC236}">
                              <a16:creationId xmlns:a16="http://schemas.microsoft.com/office/drawing/2014/main" id="{0A0234F4-30CB-5D47-9C57-C59FC4EA03C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68" y="2936"/>
                          <a:ext cx="0" cy="20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115825" name="Line 113">
                          <a:extLst>
                            <a:ext uri="{FF2B5EF4-FFF2-40B4-BE49-F238E27FC236}">
                              <a16:creationId xmlns:a16="http://schemas.microsoft.com/office/drawing/2014/main" id="{4E6DF49F-E07F-3A43-AFD3-44CB9FD2A54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32" y="3024"/>
                          <a:ext cx="181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5826" name="Group 114">
                        <a:extLst>
                          <a:ext uri="{FF2B5EF4-FFF2-40B4-BE49-F238E27FC236}">
                            <a16:creationId xmlns:a16="http://schemas.microsoft.com/office/drawing/2014/main" id="{68FDF611-89FF-4C42-89F0-330031836A3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23" y="1344"/>
                        <a:ext cx="204" cy="399"/>
                        <a:chOff x="432" y="2688"/>
                        <a:chExt cx="204" cy="399"/>
                      </a:xfrm>
                    </p:grpSpPr>
                    <p:sp>
                      <p:nvSpPr>
                        <p:cNvPr id="115827" name="Rectangle 115">
                          <a:extLst>
                            <a:ext uri="{FF2B5EF4-FFF2-40B4-BE49-F238E27FC236}">
                              <a16:creationId xmlns:a16="http://schemas.microsoft.com/office/drawing/2014/main" id="{8E47A336-33A5-264A-BA0D-433232CD88B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" y="2688"/>
                          <a:ext cx="20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kumimoji="1" lang="en-US" altLang="zh-CN" sz="240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p</a:t>
                          </a:r>
                        </a:p>
                      </p:txBody>
                    </p:sp>
                    <p:sp>
                      <p:nvSpPr>
                        <p:cNvPr id="115828" name="Line 116">
                          <a:extLst>
                            <a:ext uri="{FF2B5EF4-FFF2-40B4-BE49-F238E27FC236}">
                              <a16:creationId xmlns:a16="http://schemas.microsoft.com/office/drawing/2014/main" id="{5F51B4BC-CC4F-3448-949C-8D617213F32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20" y="2928"/>
                          <a:ext cx="0" cy="159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5829" name="Group 117">
                        <a:extLst>
                          <a:ext uri="{FF2B5EF4-FFF2-40B4-BE49-F238E27FC236}">
                            <a16:creationId xmlns:a16="http://schemas.microsoft.com/office/drawing/2014/main" id="{8B0ED965-DF2F-D14B-B46C-80271EFE5CC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91" y="1744"/>
                        <a:ext cx="453" cy="212"/>
                        <a:chOff x="2160" y="2928"/>
                        <a:chExt cx="453" cy="212"/>
                      </a:xfrm>
                    </p:grpSpPr>
                    <p:sp>
                      <p:nvSpPr>
                        <p:cNvPr id="115830" name="Rectangle 118">
                          <a:extLst>
                            <a:ext uri="{FF2B5EF4-FFF2-40B4-BE49-F238E27FC236}">
                              <a16:creationId xmlns:a16="http://schemas.microsoft.com/office/drawing/2014/main" id="{98EC84B4-6445-A747-BC79-2E1C3AA22B8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60" y="2928"/>
                          <a:ext cx="317" cy="204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kumimoji="1" lang="en-US" altLang="zh-CN" sz="240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x</a:t>
                          </a:r>
                        </a:p>
                      </p:txBody>
                    </p:sp>
                    <p:sp>
                      <p:nvSpPr>
                        <p:cNvPr id="115831" name="Line 119">
                          <a:extLst>
                            <a:ext uri="{FF2B5EF4-FFF2-40B4-BE49-F238E27FC236}">
                              <a16:creationId xmlns:a16="http://schemas.microsoft.com/office/drawing/2014/main" id="{3F355500-0DB7-8540-85E5-0D19E952F63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68" y="2936"/>
                          <a:ext cx="0" cy="20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115832" name="Line 120">
                          <a:extLst>
                            <a:ext uri="{FF2B5EF4-FFF2-40B4-BE49-F238E27FC236}">
                              <a16:creationId xmlns:a16="http://schemas.microsoft.com/office/drawing/2014/main" id="{A21D2AC8-B089-9146-9737-A903AEB0311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432" y="3024"/>
                          <a:ext cx="181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5833" name="Group 121">
                        <a:extLst>
                          <a:ext uri="{FF2B5EF4-FFF2-40B4-BE49-F238E27FC236}">
                            <a16:creationId xmlns:a16="http://schemas.microsoft.com/office/drawing/2014/main" id="{242E1A19-7E73-F14F-9BFE-0D23E698030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14" y="1744"/>
                        <a:ext cx="477" cy="204"/>
                        <a:chOff x="928" y="1584"/>
                        <a:chExt cx="477" cy="204"/>
                      </a:xfrm>
                    </p:grpSpPr>
                    <p:sp>
                      <p:nvSpPr>
                        <p:cNvPr id="115834" name="Line 122">
                          <a:extLst>
                            <a:ext uri="{FF2B5EF4-FFF2-40B4-BE49-F238E27FC236}">
                              <a16:creationId xmlns:a16="http://schemas.microsoft.com/office/drawing/2014/main" id="{1BE1840A-6672-BC4C-82BB-25156F23421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224" y="1672"/>
                          <a:ext cx="181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triangl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115835" name="Rectangle 123">
                          <a:extLst>
                            <a:ext uri="{FF2B5EF4-FFF2-40B4-BE49-F238E27FC236}">
                              <a16:creationId xmlns:a16="http://schemas.microsoft.com/office/drawing/2014/main" id="{1EC6F702-B269-954C-A303-1994120FDDE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28" y="1584"/>
                          <a:ext cx="249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kumimoji="1" lang="en-US" altLang="zh-CN" sz="240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…</a:t>
                          </a:r>
                        </a:p>
                      </p:txBody>
                    </p:sp>
                  </p:grpSp>
                  <p:sp>
                    <p:nvSpPr>
                      <p:cNvPr id="115836" name="Rectangle 124">
                        <a:extLst>
                          <a:ext uri="{FF2B5EF4-FFF2-40B4-BE49-F238E27FC236}">
                            <a16:creationId xmlns:a16="http://schemas.microsoft.com/office/drawing/2014/main" id="{6E81436D-7EA0-954D-9040-80A16A7B9F7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03" y="1748"/>
                        <a:ext cx="249" cy="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en-US" altLang="zh-CN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…</a:t>
                        </a:r>
                      </a:p>
                    </p:txBody>
                  </p:sp>
                </p:grpSp>
                <p:grpSp>
                  <p:nvGrpSpPr>
                    <p:cNvPr id="115837" name="Group 125">
                      <a:extLst>
                        <a:ext uri="{FF2B5EF4-FFF2-40B4-BE49-F238E27FC236}">
                          <a16:creationId xmlns:a16="http://schemas.microsoft.com/office/drawing/2014/main" id="{2E81A3F2-DC21-A541-B55A-F53E03FE238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73" y="3614"/>
                      <a:ext cx="453" cy="211"/>
                      <a:chOff x="2160" y="2928"/>
                      <a:chExt cx="453" cy="212"/>
                    </a:xfrm>
                  </p:grpSpPr>
                  <p:sp>
                    <p:nvSpPr>
                      <p:cNvPr id="115838" name="Rectangle 126">
                        <a:extLst>
                          <a:ext uri="{FF2B5EF4-FFF2-40B4-BE49-F238E27FC236}">
                            <a16:creationId xmlns:a16="http://schemas.microsoft.com/office/drawing/2014/main" id="{9781FAE0-3CA3-E447-BAA6-26733757D3C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2928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en-US" altLang="zh-CN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b</a:t>
                        </a:r>
                      </a:p>
                    </p:txBody>
                  </p:sp>
                  <p:sp>
                    <p:nvSpPr>
                      <p:cNvPr id="115839" name="Line 127">
                        <a:extLst>
                          <a:ext uri="{FF2B5EF4-FFF2-40B4-BE49-F238E27FC236}">
                            <a16:creationId xmlns:a16="http://schemas.microsoft.com/office/drawing/2014/main" id="{E27A548A-B64A-2C43-80B6-17B9FED5389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68" y="2936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15840" name="Line 128">
                        <a:extLst>
                          <a:ext uri="{FF2B5EF4-FFF2-40B4-BE49-F238E27FC236}">
                            <a16:creationId xmlns:a16="http://schemas.microsoft.com/office/drawing/2014/main" id="{6F14EDBF-DC74-DF43-8560-43C928787BE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32" y="3024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15841" name="Group 129">
                      <a:extLst>
                        <a:ext uri="{FF2B5EF4-FFF2-40B4-BE49-F238E27FC236}">
                          <a16:creationId xmlns:a16="http://schemas.microsoft.com/office/drawing/2014/main" id="{A30C8845-7EA1-284F-8756-1B1D6C5057E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45" y="3216"/>
                      <a:ext cx="204" cy="397"/>
                      <a:chOff x="432" y="2688"/>
                      <a:chExt cx="204" cy="399"/>
                    </a:xfrm>
                  </p:grpSpPr>
                  <p:sp>
                    <p:nvSpPr>
                      <p:cNvPr id="115842" name="Rectangle 130">
                        <a:extLst>
                          <a:ext uri="{FF2B5EF4-FFF2-40B4-BE49-F238E27FC236}">
                            <a16:creationId xmlns:a16="http://schemas.microsoft.com/office/drawing/2014/main" id="{B30E393C-6903-0C41-9797-5C3290F7625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2" y="2688"/>
                        <a:ext cx="204" cy="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en-US" altLang="zh-CN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q</a:t>
                        </a:r>
                      </a:p>
                    </p:txBody>
                  </p:sp>
                  <p:sp>
                    <p:nvSpPr>
                      <p:cNvPr id="115843" name="Line 131">
                        <a:extLst>
                          <a:ext uri="{FF2B5EF4-FFF2-40B4-BE49-F238E27FC236}">
                            <a16:creationId xmlns:a16="http://schemas.microsoft.com/office/drawing/2014/main" id="{1F6FE0F0-4FAF-094A-93D8-F7E7722C19F7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20" y="2928"/>
                        <a:ext cx="0" cy="15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15844" name="Group 132">
                      <a:extLst>
                        <a:ext uri="{FF2B5EF4-FFF2-40B4-BE49-F238E27FC236}">
                          <a16:creationId xmlns:a16="http://schemas.microsoft.com/office/drawing/2014/main" id="{62326A29-C399-4248-A60E-F99ABAA4327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3" y="3614"/>
                      <a:ext cx="317" cy="211"/>
                      <a:chOff x="2013" y="3614"/>
                      <a:chExt cx="317" cy="211"/>
                    </a:xfrm>
                  </p:grpSpPr>
                  <p:sp>
                    <p:nvSpPr>
                      <p:cNvPr id="115845" name="Rectangle 133">
                        <a:extLst>
                          <a:ext uri="{FF2B5EF4-FFF2-40B4-BE49-F238E27FC236}">
                            <a16:creationId xmlns:a16="http://schemas.microsoft.com/office/drawing/2014/main" id="{F87ADECA-AF28-8445-8AA4-2708F947134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13" y="3614"/>
                        <a:ext cx="317" cy="20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en-US" altLang="zh-CN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115846" name="Line 134">
                        <a:extLst>
                          <a:ext uri="{FF2B5EF4-FFF2-40B4-BE49-F238E27FC236}">
                            <a16:creationId xmlns:a16="http://schemas.microsoft.com/office/drawing/2014/main" id="{696F96F6-7B67-D340-B2CA-2A7D26738E8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21" y="3622"/>
                        <a:ext cx="0" cy="20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15847" name="Group 135">
                      <a:extLst>
                        <a:ext uri="{FF2B5EF4-FFF2-40B4-BE49-F238E27FC236}">
                          <a16:creationId xmlns:a16="http://schemas.microsoft.com/office/drawing/2014/main" id="{79215046-C6FA-8340-AA52-CBC89EA742C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36" y="3614"/>
                      <a:ext cx="477" cy="203"/>
                      <a:chOff x="928" y="1584"/>
                      <a:chExt cx="477" cy="204"/>
                    </a:xfrm>
                  </p:grpSpPr>
                  <p:sp>
                    <p:nvSpPr>
                      <p:cNvPr id="115848" name="Line 136">
                        <a:extLst>
                          <a:ext uri="{FF2B5EF4-FFF2-40B4-BE49-F238E27FC236}">
                            <a16:creationId xmlns:a16="http://schemas.microsoft.com/office/drawing/2014/main" id="{79C10C85-7D94-FE40-A933-C39DE5A3A85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24" y="1672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15849" name="Rectangle 137">
                        <a:extLst>
                          <a:ext uri="{FF2B5EF4-FFF2-40B4-BE49-F238E27FC236}">
                            <a16:creationId xmlns:a16="http://schemas.microsoft.com/office/drawing/2014/main" id="{1B87A935-39D1-5E4B-8EFD-B010C216BE2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28" y="1584"/>
                        <a:ext cx="249" cy="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en-US" altLang="zh-CN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…</a:t>
                        </a:r>
                      </a:p>
                    </p:txBody>
                  </p:sp>
                </p:grpSp>
                <p:grpSp>
                  <p:nvGrpSpPr>
                    <p:cNvPr id="115850" name="Group 138">
                      <a:extLst>
                        <a:ext uri="{FF2B5EF4-FFF2-40B4-BE49-F238E27FC236}">
                          <a16:creationId xmlns:a16="http://schemas.microsoft.com/office/drawing/2014/main" id="{F6BF0E2C-8920-6D4A-BABA-7CF2FB5B199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73" y="3760"/>
                      <a:ext cx="1678" cy="204"/>
                      <a:chOff x="2273" y="3760"/>
                      <a:chExt cx="1678" cy="204"/>
                    </a:xfrm>
                  </p:grpSpPr>
                  <p:sp>
                    <p:nvSpPr>
                      <p:cNvPr id="115851" name="Line 139">
                        <a:extLst>
                          <a:ext uri="{FF2B5EF4-FFF2-40B4-BE49-F238E27FC236}">
                            <a16:creationId xmlns:a16="http://schemas.microsoft.com/office/drawing/2014/main" id="{24741359-5643-F747-8893-479900DC9CD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73" y="3960"/>
                        <a:ext cx="1678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15852" name="Line 140">
                        <a:extLst>
                          <a:ext uri="{FF2B5EF4-FFF2-40B4-BE49-F238E27FC236}">
                            <a16:creationId xmlns:a16="http://schemas.microsoft.com/office/drawing/2014/main" id="{99BA3630-A518-2F44-9774-EC179116E54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73" y="3760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15853" name="Line 141">
                        <a:extLst>
                          <a:ext uri="{FF2B5EF4-FFF2-40B4-BE49-F238E27FC236}">
                            <a16:creationId xmlns:a16="http://schemas.microsoft.com/office/drawing/2014/main" id="{93DC8A3E-619B-584B-86E3-2B2B2E17AB5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944" y="3824"/>
                        <a:ext cx="0" cy="136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</p:grpSp>
            </p:grpSp>
            <p:sp>
              <p:nvSpPr>
                <p:cNvPr id="115854" name="Rectangle 142">
                  <a:extLst>
                    <a:ext uri="{FF2B5EF4-FFF2-40B4-BE49-F238E27FC236}">
                      <a16:creationId xmlns:a16="http://schemas.microsoft.com/office/drawing/2014/main" id="{501583EA-BBD4-9E42-989A-60066ED72B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295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8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(b)</a:t>
                  </a:r>
                  <a:endParaRPr kumimoji="1" lang="en-US" altLang="zh-CN" sz="3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15855" name="Group 143">
              <a:extLst>
                <a:ext uri="{FF2B5EF4-FFF2-40B4-BE49-F238E27FC236}">
                  <a16:creationId xmlns:a16="http://schemas.microsoft.com/office/drawing/2014/main" id="{41A716BC-5D37-0E44-B108-8DD67CC50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-20"/>
              <a:ext cx="3718" cy="1700"/>
              <a:chOff x="864" y="-20"/>
              <a:chExt cx="3718" cy="1700"/>
            </a:xfrm>
          </p:grpSpPr>
          <p:grpSp>
            <p:nvGrpSpPr>
              <p:cNvPr id="115856" name="Group 144">
                <a:extLst>
                  <a:ext uri="{FF2B5EF4-FFF2-40B4-BE49-F238E27FC236}">
                    <a16:creationId xmlns:a16="http://schemas.microsoft.com/office/drawing/2014/main" id="{58EDE3FA-FE27-BF47-8D16-FD20220C85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4" y="-20"/>
                <a:ext cx="3003" cy="873"/>
                <a:chOff x="1392" y="1680"/>
                <a:chExt cx="3024" cy="912"/>
              </a:xfrm>
            </p:grpSpPr>
            <p:sp>
              <p:nvSpPr>
                <p:cNvPr id="115857" name="Rectangle 145">
                  <a:extLst>
                    <a:ext uri="{FF2B5EF4-FFF2-40B4-BE49-F238E27FC236}">
                      <a16:creationId xmlns:a16="http://schemas.microsoft.com/office/drawing/2014/main" id="{0138FE7E-1C15-BF49-8078-E8A666B0FF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353"/>
                  <a:ext cx="672" cy="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操作前</a:t>
                  </a:r>
                </a:p>
              </p:txBody>
            </p:sp>
            <p:grpSp>
              <p:nvGrpSpPr>
                <p:cNvPr id="115858" name="Group 146">
                  <a:extLst>
                    <a:ext uri="{FF2B5EF4-FFF2-40B4-BE49-F238E27FC236}">
                      <a16:creationId xmlns:a16="http://schemas.microsoft.com/office/drawing/2014/main" id="{E782FD09-6EC5-EA46-A270-8D319B8890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1680"/>
                  <a:ext cx="3024" cy="614"/>
                  <a:chOff x="-48" y="2160"/>
                  <a:chExt cx="3024" cy="614"/>
                </a:xfrm>
              </p:grpSpPr>
              <p:grpSp>
                <p:nvGrpSpPr>
                  <p:cNvPr id="115859" name="Group 147">
                    <a:extLst>
                      <a:ext uri="{FF2B5EF4-FFF2-40B4-BE49-F238E27FC236}">
                        <a16:creationId xmlns:a16="http://schemas.microsoft.com/office/drawing/2014/main" id="{83372153-732A-194F-A481-58ED1239E81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38" y="2165"/>
                    <a:ext cx="1638" cy="609"/>
                    <a:chOff x="1914" y="1344"/>
                    <a:chExt cx="1638" cy="612"/>
                  </a:xfrm>
                </p:grpSpPr>
                <p:grpSp>
                  <p:nvGrpSpPr>
                    <p:cNvPr id="115860" name="Group 148">
                      <a:extLst>
                        <a:ext uri="{FF2B5EF4-FFF2-40B4-BE49-F238E27FC236}">
                          <a16:creationId xmlns:a16="http://schemas.microsoft.com/office/drawing/2014/main" id="{EDAAD85B-6FC2-8E40-87A7-11A9621DC9E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51" y="1744"/>
                      <a:ext cx="453" cy="212"/>
                      <a:chOff x="2160" y="2928"/>
                      <a:chExt cx="453" cy="212"/>
                    </a:xfrm>
                  </p:grpSpPr>
                  <p:sp>
                    <p:nvSpPr>
                      <p:cNvPr id="115861" name="Rectangle 149">
                        <a:extLst>
                          <a:ext uri="{FF2B5EF4-FFF2-40B4-BE49-F238E27FC236}">
                            <a16:creationId xmlns:a16="http://schemas.microsoft.com/office/drawing/2014/main" id="{2538C7D8-97A5-D44F-9B62-49ECC557179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2928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en-US" altLang="zh-CN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y</a:t>
                        </a:r>
                      </a:p>
                    </p:txBody>
                  </p:sp>
                  <p:sp>
                    <p:nvSpPr>
                      <p:cNvPr id="115862" name="Line 150">
                        <a:extLst>
                          <a:ext uri="{FF2B5EF4-FFF2-40B4-BE49-F238E27FC236}">
                            <a16:creationId xmlns:a16="http://schemas.microsoft.com/office/drawing/2014/main" id="{7FB7AAA5-9A1C-D84C-A7AC-FC7450C9089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68" y="2936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15863" name="Line 151">
                        <a:extLst>
                          <a:ext uri="{FF2B5EF4-FFF2-40B4-BE49-F238E27FC236}">
                            <a16:creationId xmlns:a16="http://schemas.microsoft.com/office/drawing/2014/main" id="{A5B3F707-6DB7-6E4A-93D7-FFF68646E85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32" y="3024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15864" name="Group 152">
                      <a:extLst>
                        <a:ext uri="{FF2B5EF4-FFF2-40B4-BE49-F238E27FC236}">
                          <a16:creationId xmlns:a16="http://schemas.microsoft.com/office/drawing/2014/main" id="{B3B85FA5-87BF-E943-A89A-B0B59CB509D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23" y="1344"/>
                      <a:ext cx="204" cy="399"/>
                      <a:chOff x="432" y="2688"/>
                      <a:chExt cx="204" cy="399"/>
                    </a:xfrm>
                  </p:grpSpPr>
                  <p:sp>
                    <p:nvSpPr>
                      <p:cNvPr id="115865" name="Rectangle 153">
                        <a:extLst>
                          <a:ext uri="{FF2B5EF4-FFF2-40B4-BE49-F238E27FC236}">
                            <a16:creationId xmlns:a16="http://schemas.microsoft.com/office/drawing/2014/main" id="{3A2F838A-479B-AB46-8249-4D9EA20C177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2" y="2688"/>
                        <a:ext cx="204" cy="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en-US" altLang="zh-CN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p</a:t>
                        </a:r>
                      </a:p>
                    </p:txBody>
                  </p:sp>
                  <p:sp>
                    <p:nvSpPr>
                      <p:cNvPr id="115866" name="Line 154">
                        <a:extLst>
                          <a:ext uri="{FF2B5EF4-FFF2-40B4-BE49-F238E27FC236}">
                            <a16:creationId xmlns:a16="http://schemas.microsoft.com/office/drawing/2014/main" id="{7459B508-59F8-604F-8326-051B981ABE8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20" y="2928"/>
                        <a:ext cx="0" cy="15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15867" name="Group 155">
                      <a:extLst>
                        <a:ext uri="{FF2B5EF4-FFF2-40B4-BE49-F238E27FC236}">
                          <a16:creationId xmlns:a16="http://schemas.microsoft.com/office/drawing/2014/main" id="{BAAC8BA3-FEE0-2748-82EA-3120019F6A7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91" y="1744"/>
                      <a:ext cx="453" cy="212"/>
                      <a:chOff x="2160" y="2928"/>
                      <a:chExt cx="453" cy="212"/>
                    </a:xfrm>
                  </p:grpSpPr>
                  <p:sp>
                    <p:nvSpPr>
                      <p:cNvPr id="115868" name="Rectangle 156">
                        <a:extLst>
                          <a:ext uri="{FF2B5EF4-FFF2-40B4-BE49-F238E27FC236}">
                            <a16:creationId xmlns:a16="http://schemas.microsoft.com/office/drawing/2014/main" id="{44806F61-27F3-EB4E-A85B-4DEBF5D9FD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2928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en-US" altLang="zh-CN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x</a:t>
                        </a:r>
                      </a:p>
                    </p:txBody>
                  </p:sp>
                  <p:sp>
                    <p:nvSpPr>
                      <p:cNvPr id="115869" name="Line 157">
                        <a:extLst>
                          <a:ext uri="{FF2B5EF4-FFF2-40B4-BE49-F238E27FC236}">
                            <a16:creationId xmlns:a16="http://schemas.microsoft.com/office/drawing/2014/main" id="{6BF8B52D-946F-F747-868E-4CCC8EA1181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68" y="2936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15870" name="Line 158">
                        <a:extLst>
                          <a:ext uri="{FF2B5EF4-FFF2-40B4-BE49-F238E27FC236}">
                            <a16:creationId xmlns:a16="http://schemas.microsoft.com/office/drawing/2014/main" id="{9DEC1BFF-574F-324B-930E-A81303A0E1F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32" y="3024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15871" name="Group 159">
                      <a:extLst>
                        <a:ext uri="{FF2B5EF4-FFF2-40B4-BE49-F238E27FC236}">
                          <a16:creationId xmlns:a16="http://schemas.microsoft.com/office/drawing/2014/main" id="{CBD38075-6E81-9D43-9F0D-2F368D13A43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14" y="1744"/>
                      <a:ext cx="477" cy="204"/>
                      <a:chOff x="928" y="1584"/>
                      <a:chExt cx="477" cy="204"/>
                    </a:xfrm>
                  </p:grpSpPr>
                  <p:sp>
                    <p:nvSpPr>
                      <p:cNvPr id="115872" name="Line 160">
                        <a:extLst>
                          <a:ext uri="{FF2B5EF4-FFF2-40B4-BE49-F238E27FC236}">
                            <a16:creationId xmlns:a16="http://schemas.microsoft.com/office/drawing/2014/main" id="{A7007048-9F5C-064D-B262-DAEA16020F2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24" y="1672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15873" name="Rectangle 161">
                        <a:extLst>
                          <a:ext uri="{FF2B5EF4-FFF2-40B4-BE49-F238E27FC236}">
                            <a16:creationId xmlns:a16="http://schemas.microsoft.com/office/drawing/2014/main" id="{9059E6B1-F70B-8144-9987-071601ED763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28" y="1584"/>
                        <a:ext cx="249" cy="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en-US" altLang="zh-CN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…</a:t>
                        </a:r>
                      </a:p>
                    </p:txBody>
                  </p:sp>
                </p:grpSp>
                <p:sp>
                  <p:nvSpPr>
                    <p:cNvPr id="115874" name="Rectangle 162">
                      <a:extLst>
                        <a:ext uri="{FF2B5EF4-FFF2-40B4-BE49-F238E27FC236}">
                          <a16:creationId xmlns:a16="http://schemas.microsoft.com/office/drawing/2014/main" id="{4C8DFB60-3F19-9641-8DE5-A056F1DF692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3" y="1748"/>
                      <a:ext cx="249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115875" name="Group 163">
                    <a:extLst>
                      <a:ext uri="{FF2B5EF4-FFF2-40B4-BE49-F238E27FC236}">
                        <a16:creationId xmlns:a16="http://schemas.microsoft.com/office/drawing/2014/main" id="{A3D7D3EB-79AA-4F4B-B87B-D22876F4A46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-48" y="2160"/>
                    <a:ext cx="1390" cy="609"/>
                    <a:chOff x="336" y="2261"/>
                    <a:chExt cx="1390" cy="609"/>
                  </a:xfrm>
                </p:grpSpPr>
                <p:grpSp>
                  <p:nvGrpSpPr>
                    <p:cNvPr id="115876" name="Group 164">
                      <a:extLst>
                        <a:ext uri="{FF2B5EF4-FFF2-40B4-BE49-F238E27FC236}">
                          <a16:creationId xmlns:a16="http://schemas.microsoft.com/office/drawing/2014/main" id="{2DD34C6B-1A2F-7847-82DF-6DE106155D8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73" y="2659"/>
                      <a:ext cx="453" cy="211"/>
                      <a:chOff x="2160" y="2928"/>
                      <a:chExt cx="453" cy="212"/>
                    </a:xfrm>
                  </p:grpSpPr>
                  <p:sp>
                    <p:nvSpPr>
                      <p:cNvPr id="115877" name="Rectangle 165">
                        <a:extLst>
                          <a:ext uri="{FF2B5EF4-FFF2-40B4-BE49-F238E27FC236}">
                            <a16:creationId xmlns:a16="http://schemas.microsoft.com/office/drawing/2014/main" id="{4D22D5E9-55A0-1143-9F2B-AFE2E45A0A6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2928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en-US" altLang="zh-CN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b</a:t>
                        </a:r>
                      </a:p>
                    </p:txBody>
                  </p:sp>
                  <p:sp>
                    <p:nvSpPr>
                      <p:cNvPr id="115878" name="Line 166">
                        <a:extLst>
                          <a:ext uri="{FF2B5EF4-FFF2-40B4-BE49-F238E27FC236}">
                            <a16:creationId xmlns:a16="http://schemas.microsoft.com/office/drawing/2014/main" id="{FE6D3ACD-F2D0-4645-85CD-0176952C47D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68" y="2936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15879" name="Line 167">
                        <a:extLst>
                          <a:ext uri="{FF2B5EF4-FFF2-40B4-BE49-F238E27FC236}">
                            <a16:creationId xmlns:a16="http://schemas.microsoft.com/office/drawing/2014/main" id="{A46FB0C2-0D00-E84E-85FC-54FC4D44D44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32" y="3024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15880" name="Group 168">
                      <a:extLst>
                        <a:ext uri="{FF2B5EF4-FFF2-40B4-BE49-F238E27FC236}">
                          <a16:creationId xmlns:a16="http://schemas.microsoft.com/office/drawing/2014/main" id="{426388CA-B86A-5549-AEDF-1922983B0E2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45" y="2261"/>
                      <a:ext cx="204" cy="397"/>
                      <a:chOff x="432" y="2688"/>
                      <a:chExt cx="204" cy="399"/>
                    </a:xfrm>
                  </p:grpSpPr>
                  <p:sp>
                    <p:nvSpPr>
                      <p:cNvPr id="115881" name="Rectangle 169">
                        <a:extLst>
                          <a:ext uri="{FF2B5EF4-FFF2-40B4-BE49-F238E27FC236}">
                            <a16:creationId xmlns:a16="http://schemas.microsoft.com/office/drawing/2014/main" id="{0442D4B4-CF31-A844-99ED-2493ED65646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2" y="2688"/>
                        <a:ext cx="204" cy="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en-US" altLang="zh-CN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q</a:t>
                        </a:r>
                      </a:p>
                    </p:txBody>
                  </p:sp>
                  <p:sp>
                    <p:nvSpPr>
                      <p:cNvPr id="115882" name="Line 170">
                        <a:extLst>
                          <a:ext uri="{FF2B5EF4-FFF2-40B4-BE49-F238E27FC236}">
                            <a16:creationId xmlns:a16="http://schemas.microsoft.com/office/drawing/2014/main" id="{978FBDC8-D087-3D49-BFC8-D7C74D9F4F8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20" y="2928"/>
                        <a:ext cx="0" cy="15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15883" name="Group 171">
                      <a:extLst>
                        <a:ext uri="{FF2B5EF4-FFF2-40B4-BE49-F238E27FC236}">
                          <a16:creationId xmlns:a16="http://schemas.microsoft.com/office/drawing/2014/main" id="{AEE6BF3D-138A-204B-82DE-BBE4D01FECB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3" y="2659"/>
                      <a:ext cx="453" cy="211"/>
                      <a:chOff x="2160" y="2928"/>
                      <a:chExt cx="453" cy="212"/>
                    </a:xfrm>
                  </p:grpSpPr>
                  <p:sp>
                    <p:nvSpPr>
                      <p:cNvPr id="115884" name="Rectangle 172">
                        <a:extLst>
                          <a:ext uri="{FF2B5EF4-FFF2-40B4-BE49-F238E27FC236}">
                            <a16:creationId xmlns:a16="http://schemas.microsoft.com/office/drawing/2014/main" id="{FB3F1511-C046-FB43-AB27-6E8F7AC36A3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2928"/>
                        <a:ext cx="317" cy="20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en-US" altLang="zh-CN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115885" name="Line 173">
                        <a:extLst>
                          <a:ext uri="{FF2B5EF4-FFF2-40B4-BE49-F238E27FC236}">
                            <a16:creationId xmlns:a16="http://schemas.microsoft.com/office/drawing/2014/main" id="{1F56FD24-E54E-8F49-9AE8-44818089F75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68" y="2936"/>
                        <a:ext cx="0" cy="20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15886" name="Line 174">
                        <a:extLst>
                          <a:ext uri="{FF2B5EF4-FFF2-40B4-BE49-F238E27FC236}">
                            <a16:creationId xmlns:a16="http://schemas.microsoft.com/office/drawing/2014/main" id="{E8E14B0A-0D00-3142-B40F-58A18F9CC03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32" y="3024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15887" name="Group 175">
                      <a:extLst>
                        <a:ext uri="{FF2B5EF4-FFF2-40B4-BE49-F238E27FC236}">
                          <a16:creationId xmlns:a16="http://schemas.microsoft.com/office/drawing/2014/main" id="{0D39C35E-C912-6E4B-9F58-EDA112EB7FF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6" y="2659"/>
                      <a:ext cx="477" cy="203"/>
                      <a:chOff x="928" y="1584"/>
                      <a:chExt cx="477" cy="204"/>
                    </a:xfrm>
                  </p:grpSpPr>
                  <p:sp>
                    <p:nvSpPr>
                      <p:cNvPr id="115888" name="Line 176">
                        <a:extLst>
                          <a:ext uri="{FF2B5EF4-FFF2-40B4-BE49-F238E27FC236}">
                            <a16:creationId xmlns:a16="http://schemas.microsoft.com/office/drawing/2014/main" id="{D2048736-1D68-FB40-B4B0-C917A131FD8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24" y="1672"/>
                        <a:ext cx="181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15889" name="Rectangle 177">
                        <a:extLst>
                          <a:ext uri="{FF2B5EF4-FFF2-40B4-BE49-F238E27FC236}">
                            <a16:creationId xmlns:a16="http://schemas.microsoft.com/office/drawing/2014/main" id="{988C7C3D-4E84-E340-AD36-6E02DFE8167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28" y="1584"/>
                        <a:ext cx="249" cy="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en-US" altLang="zh-CN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…</a:t>
                        </a:r>
                      </a:p>
                    </p:txBody>
                  </p:sp>
                </p:grpSp>
              </p:grpSp>
            </p:grpSp>
          </p:grpSp>
          <p:grpSp>
            <p:nvGrpSpPr>
              <p:cNvPr id="115890" name="Group 178">
                <a:extLst>
                  <a:ext uri="{FF2B5EF4-FFF2-40B4-BE49-F238E27FC236}">
                    <a16:creationId xmlns:a16="http://schemas.microsoft.com/office/drawing/2014/main" id="{F69B9B0A-1BA4-7746-9735-E1F65BF5BF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79" y="716"/>
                <a:ext cx="3003" cy="964"/>
                <a:chOff x="1579" y="716"/>
                <a:chExt cx="3003" cy="964"/>
              </a:xfrm>
            </p:grpSpPr>
            <p:sp>
              <p:nvSpPr>
                <p:cNvPr id="115891" name="Rectangle 179">
                  <a:extLst>
                    <a:ext uri="{FF2B5EF4-FFF2-40B4-BE49-F238E27FC236}">
                      <a16:creationId xmlns:a16="http://schemas.microsoft.com/office/drawing/2014/main" id="{06778E85-BD8A-BC47-8310-35FA579AE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6" y="1451"/>
                  <a:ext cx="667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操作后</a:t>
                  </a:r>
                </a:p>
              </p:txBody>
            </p:sp>
            <p:grpSp>
              <p:nvGrpSpPr>
                <p:cNvPr id="115892" name="Group 180">
                  <a:extLst>
                    <a:ext uri="{FF2B5EF4-FFF2-40B4-BE49-F238E27FC236}">
                      <a16:creationId xmlns:a16="http://schemas.microsoft.com/office/drawing/2014/main" id="{9BECA35E-5DCD-BE40-8C39-A95C4E8F3D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55" y="721"/>
                  <a:ext cx="1627" cy="583"/>
                  <a:chOff x="1914" y="1344"/>
                  <a:chExt cx="1638" cy="612"/>
                </a:xfrm>
              </p:grpSpPr>
              <p:grpSp>
                <p:nvGrpSpPr>
                  <p:cNvPr id="115893" name="Group 181">
                    <a:extLst>
                      <a:ext uri="{FF2B5EF4-FFF2-40B4-BE49-F238E27FC236}">
                        <a16:creationId xmlns:a16="http://schemas.microsoft.com/office/drawing/2014/main" id="{A84D0C8D-8337-4A4D-BBA8-58110DBC0C4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51" y="1744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115894" name="Rectangle 182">
                      <a:extLst>
                        <a:ext uri="{FF2B5EF4-FFF2-40B4-BE49-F238E27FC236}">
                          <a16:creationId xmlns:a16="http://schemas.microsoft.com/office/drawing/2014/main" id="{F8BD4BE9-1082-DD4E-8EEE-477BDC0BC24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</a:p>
                  </p:txBody>
                </p:sp>
                <p:sp>
                  <p:nvSpPr>
                    <p:cNvPr id="115895" name="Line 183">
                      <a:extLst>
                        <a:ext uri="{FF2B5EF4-FFF2-40B4-BE49-F238E27FC236}">
                          <a16:creationId xmlns:a16="http://schemas.microsoft.com/office/drawing/2014/main" id="{1D697492-7568-AA40-831B-F1436D78410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5896" name="Line 184">
                      <a:extLst>
                        <a:ext uri="{FF2B5EF4-FFF2-40B4-BE49-F238E27FC236}">
                          <a16:creationId xmlns:a16="http://schemas.microsoft.com/office/drawing/2014/main" id="{46EC4DD7-503E-D645-84A2-E10962C2364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15897" name="Group 185">
                    <a:extLst>
                      <a:ext uri="{FF2B5EF4-FFF2-40B4-BE49-F238E27FC236}">
                        <a16:creationId xmlns:a16="http://schemas.microsoft.com/office/drawing/2014/main" id="{772C0209-0F9B-7C45-8341-E5DA86BB9D1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23" y="1344"/>
                    <a:ext cx="204" cy="399"/>
                    <a:chOff x="432" y="2688"/>
                    <a:chExt cx="204" cy="399"/>
                  </a:xfrm>
                </p:grpSpPr>
                <p:sp>
                  <p:nvSpPr>
                    <p:cNvPr id="115898" name="Rectangle 186">
                      <a:extLst>
                        <a:ext uri="{FF2B5EF4-FFF2-40B4-BE49-F238E27FC236}">
                          <a16:creationId xmlns:a16="http://schemas.microsoft.com/office/drawing/2014/main" id="{A51CABED-9011-8848-88E1-D48C806D1A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688"/>
                      <a:ext cx="204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p:txBody>
                </p:sp>
                <p:sp>
                  <p:nvSpPr>
                    <p:cNvPr id="115899" name="Line 187">
                      <a:extLst>
                        <a:ext uri="{FF2B5EF4-FFF2-40B4-BE49-F238E27FC236}">
                          <a16:creationId xmlns:a16="http://schemas.microsoft.com/office/drawing/2014/main" id="{117CAFD0-9C1B-CD4F-909B-536C5B31576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0" y="2928"/>
                      <a:ext cx="0" cy="1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15900" name="Group 188">
                    <a:extLst>
                      <a:ext uri="{FF2B5EF4-FFF2-40B4-BE49-F238E27FC236}">
                        <a16:creationId xmlns:a16="http://schemas.microsoft.com/office/drawing/2014/main" id="{72BE77FD-82E8-9F44-91BE-5DAC7AC1C12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91" y="1744"/>
                    <a:ext cx="453" cy="212"/>
                    <a:chOff x="2160" y="2928"/>
                    <a:chExt cx="453" cy="212"/>
                  </a:xfrm>
                </p:grpSpPr>
                <p:sp>
                  <p:nvSpPr>
                    <p:cNvPr id="115901" name="Rectangle 189">
                      <a:extLst>
                        <a:ext uri="{FF2B5EF4-FFF2-40B4-BE49-F238E27FC236}">
                          <a16:creationId xmlns:a16="http://schemas.microsoft.com/office/drawing/2014/main" id="{6ED89CAF-5573-1149-8724-948FCBD8B99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928"/>
                      <a:ext cx="317" cy="20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p:txBody>
                </p:sp>
                <p:sp>
                  <p:nvSpPr>
                    <p:cNvPr id="115902" name="Line 190">
                      <a:extLst>
                        <a:ext uri="{FF2B5EF4-FFF2-40B4-BE49-F238E27FC236}">
                          <a16:creationId xmlns:a16="http://schemas.microsoft.com/office/drawing/2014/main" id="{2410AB74-7789-5746-902F-F4BC411045E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2936"/>
                      <a:ext cx="0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5903" name="Line 191">
                      <a:extLst>
                        <a:ext uri="{FF2B5EF4-FFF2-40B4-BE49-F238E27FC236}">
                          <a16:creationId xmlns:a16="http://schemas.microsoft.com/office/drawing/2014/main" id="{E0F8233C-FCD0-0F42-89B6-3EF676E9ACD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32" y="3024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15904" name="Group 192">
                    <a:extLst>
                      <a:ext uri="{FF2B5EF4-FFF2-40B4-BE49-F238E27FC236}">
                        <a16:creationId xmlns:a16="http://schemas.microsoft.com/office/drawing/2014/main" id="{BD844E32-49E4-D546-9D82-97FE85E6DC4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14" y="1744"/>
                    <a:ext cx="477" cy="204"/>
                    <a:chOff x="928" y="1584"/>
                    <a:chExt cx="477" cy="204"/>
                  </a:xfrm>
                </p:grpSpPr>
                <p:sp>
                  <p:nvSpPr>
                    <p:cNvPr id="115905" name="Line 193">
                      <a:extLst>
                        <a:ext uri="{FF2B5EF4-FFF2-40B4-BE49-F238E27FC236}">
                          <a16:creationId xmlns:a16="http://schemas.microsoft.com/office/drawing/2014/main" id="{9170AEB0-4EE7-924D-BA2A-4CB2CE72BBB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24" y="1672"/>
                      <a:ext cx="18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5906" name="Rectangle 194">
                      <a:extLst>
                        <a:ext uri="{FF2B5EF4-FFF2-40B4-BE49-F238E27FC236}">
                          <a16:creationId xmlns:a16="http://schemas.microsoft.com/office/drawing/2014/main" id="{8D084F99-A75B-A14B-9141-022FCB6553F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8" y="1584"/>
                      <a:ext cx="249" cy="2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p:txBody>
                </p:sp>
              </p:grpSp>
              <p:sp>
                <p:nvSpPr>
                  <p:cNvPr id="115907" name="Rectangle 195">
                    <a:extLst>
                      <a:ext uri="{FF2B5EF4-FFF2-40B4-BE49-F238E27FC236}">
                        <a16:creationId xmlns:a16="http://schemas.microsoft.com/office/drawing/2014/main" id="{36F16BA8-FAD3-9645-84F2-979C366F04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03" y="1748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…</a:t>
                    </a:r>
                  </a:p>
                </p:txBody>
              </p:sp>
            </p:grpSp>
            <p:grpSp>
              <p:nvGrpSpPr>
                <p:cNvPr id="115908" name="Group 196">
                  <a:extLst>
                    <a:ext uri="{FF2B5EF4-FFF2-40B4-BE49-F238E27FC236}">
                      <a16:creationId xmlns:a16="http://schemas.microsoft.com/office/drawing/2014/main" id="{0B8539E8-597D-4547-B019-5EA52DDC16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09" y="1097"/>
                  <a:ext cx="450" cy="202"/>
                  <a:chOff x="2160" y="2928"/>
                  <a:chExt cx="453" cy="212"/>
                </a:xfrm>
              </p:grpSpPr>
              <p:sp>
                <p:nvSpPr>
                  <p:cNvPr id="115909" name="Rectangle 197">
                    <a:extLst>
                      <a:ext uri="{FF2B5EF4-FFF2-40B4-BE49-F238E27FC236}">
                        <a16:creationId xmlns:a16="http://schemas.microsoft.com/office/drawing/2014/main" id="{6CA37D08-127C-7C46-9BBA-A46EEBA946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928"/>
                    <a:ext cx="317" cy="2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b</a:t>
                    </a:r>
                  </a:p>
                </p:txBody>
              </p:sp>
              <p:sp>
                <p:nvSpPr>
                  <p:cNvPr id="115910" name="Line 198">
                    <a:extLst>
                      <a:ext uri="{FF2B5EF4-FFF2-40B4-BE49-F238E27FC236}">
                        <a16:creationId xmlns:a16="http://schemas.microsoft.com/office/drawing/2014/main" id="{7B30559A-AB60-F447-96CA-18A094DB20C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68" y="2936"/>
                    <a:ext cx="0" cy="20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5911" name="Line 199">
                    <a:extLst>
                      <a:ext uri="{FF2B5EF4-FFF2-40B4-BE49-F238E27FC236}">
                        <a16:creationId xmlns:a16="http://schemas.microsoft.com/office/drawing/2014/main" id="{68424F64-163C-7C45-BC1E-6030CD97FD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32" y="3024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15912" name="Group 200">
                  <a:extLst>
                    <a:ext uri="{FF2B5EF4-FFF2-40B4-BE49-F238E27FC236}">
                      <a16:creationId xmlns:a16="http://schemas.microsoft.com/office/drawing/2014/main" id="{0D4031B9-EDB3-FC4B-8855-CDDE38A717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84" y="716"/>
                  <a:ext cx="203" cy="380"/>
                  <a:chOff x="432" y="2688"/>
                  <a:chExt cx="204" cy="399"/>
                </a:xfrm>
              </p:grpSpPr>
              <p:sp>
                <p:nvSpPr>
                  <p:cNvPr id="115913" name="Rectangle 201">
                    <a:extLst>
                      <a:ext uri="{FF2B5EF4-FFF2-40B4-BE49-F238E27FC236}">
                        <a16:creationId xmlns:a16="http://schemas.microsoft.com/office/drawing/2014/main" id="{E04240AF-4965-4F47-9536-01B852FF84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2" y="2688"/>
                    <a:ext cx="204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q</a:t>
                    </a:r>
                  </a:p>
                </p:txBody>
              </p:sp>
              <p:sp>
                <p:nvSpPr>
                  <p:cNvPr id="115914" name="Line 202">
                    <a:extLst>
                      <a:ext uri="{FF2B5EF4-FFF2-40B4-BE49-F238E27FC236}">
                        <a16:creationId xmlns:a16="http://schemas.microsoft.com/office/drawing/2014/main" id="{417D0CD7-4053-6343-94F8-36AF9AE45F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0" y="2928"/>
                    <a:ext cx="0" cy="1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15915" name="Group 203">
                  <a:extLst>
                    <a:ext uri="{FF2B5EF4-FFF2-40B4-BE49-F238E27FC236}">
                      <a16:creationId xmlns:a16="http://schemas.microsoft.com/office/drawing/2014/main" id="{9865FBE8-6BC0-8F49-BCAE-B53C130B84B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53" y="1097"/>
                  <a:ext cx="314" cy="202"/>
                  <a:chOff x="2013" y="3614"/>
                  <a:chExt cx="317" cy="211"/>
                </a:xfrm>
              </p:grpSpPr>
              <p:sp>
                <p:nvSpPr>
                  <p:cNvPr id="115916" name="Rectangle 204">
                    <a:extLst>
                      <a:ext uri="{FF2B5EF4-FFF2-40B4-BE49-F238E27FC236}">
                        <a16:creationId xmlns:a16="http://schemas.microsoft.com/office/drawing/2014/main" id="{17AB918C-18A2-2D43-9417-BE11A25CB9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13" y="3614"/>
                    <a:ext cx="317" cy="20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115917" name="Line 205">
                    <a:extLst>
                      <a:ext uri="{FF2B5EF4-FFF2-40B4-BE49-F238E27FC236}">
                        <a16:creationId xmlns:a16="http://schemas.microsoft.com/office/drawing/2014/main" id="{C4655775-7EBF-7148-8F6E-B253837EDA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21" y="3622"/>
                    <a:ext cx="0" cy="20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15918" name="Group 206">
                  <a:extLst>
                    <a:ext uri="{FF2B5EF4-FFF2-40B4-BE49-F238E27FC236}">
                      <a16:creationId xmlns:a16="http://schemas.microsoft.com/office/drawing/2014/main" id="{E81560ED-BD62-F742-87F1-37EBFDAC63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79" y="1097"/>
                  <a:ext cx="474" cy="194"/>
                  <a:chOff x="928" y="1584"/>
                  <a:chExt cx="477" cy="204"/>
                </a:xfrm>
              </p:grpSpPr>
              <p:sp>
                <p:nvSpPr>
                  <p:cNvPr id="115919" name="Line 207">
                    <a:extLst>
                      <a:ext uri="{FF2B5EF4-FFF2-40B4-BE49-F238E27FC236}">
                        <a16:creationId xmlns:a16="http://schemas.microsoft.com/office/drawing/2014/main" id="{55847581-5809-6744-83FE-F02921BFA9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24" y="1672"/>
                    <a:ext cx="1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5920" name="Rectangle 208">
                    <a:extLst>
                      <a:ext uri="{FF2B5EF4-FFF2-40B4-BE49-F238E27FC236}">
                        <a16:creationId xmlns:a16="http://schemas.microsoft.com/office/drawing/2014/main" id="{72160E7F-998B-364A-A3D5-BBFD2662A6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28" y="1584"/>
                    <a:ext cx="249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…</a:t>
                    </a:r>
                  </a:p>
                </p:txBody>
              </p:sp>
            </p:grpSp>
            <p:grpSp>
              <p:nvGrpSpPr>
                <p:cNvPr id="115921" name="Group 209">
                  <a:extLst>
                    <a:ext uri="{FF2B5EF4-FFF2-40B4-BE49-F238E27FC236}">
                      <a16:creationId xmlns:a16="http://schemas.microsoft.com/office/drawing/2014/main" id="{A32BB6A5-9C52-7249-A3C8-6392B5FF7A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11" y="1237"/>
                  <a:ext cx="1202" cy="197"/>
                  <a:chOff x="2311" y="1237"/>
                  <a:chExt cx="1202" cy="197"/>
                </a:xfrm>
              </p:grpSpPr>
              <p:sp>
                <p:nvSpPr>
                  <p:cNvPr id="115922" name="Line 210">
                    <a:extLst>
                      <a:ext uri="{FF2B5EF4-FFF2-40B4-BE49-F238E27FC236}">
                        <a16:creationId xmlns:a16="http://schemas.microsoft.com/office/drawing/2014/main" id="{108BAFF3-38A6-AE4F-A155-52E5327DF4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11" y="1428"/>
                    <a:ext cx="120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5923" name="Line 211">
                    <a:extLst>
                      <a:ext uri="{FF2B5EF4-FFF2-40B4-BE49-F238E27FC236}">
                        <a16:creationId xmlns:a16="http://schemas.microsoft.com/office/drawing/2014/main" id="{1992BFBE-B2F6-0A42-8520-9755660409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11" y="1237"/>
                    <a:ext cx="0" cy="19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5924" name="Line 212">
                    <a:extLst>
                      <a:ext uri="{FF2B5EF4-FFF2-40B4-BE49-F238E27FC236}">
                        <a16:creationId xmlns:a16="http://schemas.microsoft.com/office/drawing/2014/main" id="{E1D9445A-57BC-FF46-B3E8-5FF5D8799C1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1298"/>
                    <a:ext cx="0" cy="1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115925" name="Rectangle 213">
                <a:extLst>
                  <a:ext uri="{FF2B5EF4-FFF2-40B4-BE49-F238E27FC236}">
                    <a16:creationId xmlns:a16="http://schemas.microsoft.com/office/drawing/2014/main" id="{865D9A16-51DF-C04B-8110-C4A102D71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669"/>
                <a:ext cx="293" cy="2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>
                    <a:solidFill>
                      <a:srgbClr val="FFFFFF"/>
                    </a:solidFill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(b)</a:t>
                </a:r>
                <a:endParaRPr kumimoji="1" lang="en-US" altLang="zh-CN" sz="3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2345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5480FA8B-FCAD-8244-99F6-4D54524AC5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52400"/>
            <a:ext cx="7620000" cy="838200"/>
          </a:xfrm>
        </p:spPr>
        <p:txBody>
          <a:bodyPr/>
          <a:lstStyle/>
          <a:p>
            <a:r>
              <a:rPr lang="en-US" altLang="zh-CN" b="1">
                <a:effectLst/>
                <a:latin typeface="Times New Roman" panose="02020603050405020304" pitchFamily="18" charset="0"/>
              </a:rPr>
              <a:t>2.3.2</a:t>
            </a:r>
            <a:r>
              <a:rPr lang="en-US" altLang="zh-CN">
                <a:latin typeface="宋体" panose="02010600030101010101" pitchFamily="2" charset="-122"/>
              </a:rPr>
              <a:t>  </a:t>
            </a:r>
            <a:r>
              <a:rPr lang="zh-CN" altLang="en-US" b="1">
                <a:effectLst/>
                <a:latin typeface="楷体_GB2312" pitchFamily="49" charset="-122"/>
                <a:ea typeface="楷体_GB2312" pitchFamily="49" charset="-122"/>
              </a:rPr>
              <a:t>单线性链式的基本操作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3C8AFED4-B5FF-2D4C-8A7C-43112DF3E2AE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143001"/>
            <a:ext cx="8812213" cy="4949825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ClrTx/>
              <a:buSzTx/>
              <a:buNone/>
            </a:pPr>
            <a:r>
              <a:rPr lang="en-US" altLang="zh-CN" sz="3600" b="1">
                <a:solidFill>
                  <a:schemeClr val="folHlink"/>
                </a:solidFill>
              </a:rPr>
              <a:t>1</a:t>
            </a:r>
            <a:r>
              <a:rPr lang="en-US" altLang="zh-CN" sz="3600" b="1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6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建立单链表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>
                <a:latin typeface="宋体" panose="02010600030101010101" pitchFamily="2" charset="-122"/>
              </a:rPr>
              <a:t>     </a:t>
            </a:r>
            <a:r>
              <a:rPr lang="zh-CN" altLang="en-US" sz="2800" b="1">
                <a:latin typeface="宋体" panose="02010600030101010101" pitchFamily="2" charset="-122"/>
              </a:rPr>
              <a:t>假设线性表中结点的数据类型是整型，以</a:t>
            </a:r>
            <a:r>
              <a:rPr lang="en-US" altLang="zh-CN" sz="2800" b="1"/>
              <a:t>32767</a:t>
            </a:r>
            <a:r>
              <a:rPr lang="zh-CN" altLang="en-US" sz="2800" b="1">
                <a:latin typeface="宋体" panose="02010600030101010101" pitchFamily="2" charset="-122"/>
              </a:rPr>
              <a:t>作为结束标志。动态地建立单链表的常用方法有如下两种：</a:t>
            </a:r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</a:rPr>
              <a:t>头插入法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</a:rPr>
              <a:t>尾插入法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latin typeface="宋体" panose="02010600030101010101" pitchFamily="2" charset="-122"/>
              </a:rPr>
              <a:t>⑴ </a:t>
            </a: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头插入法建表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>
                <a:ea typeface="楷体_GB2312" pitchFamily="49" charset="-122"/>
              </a:rPr>
              <a:t>        </a:t>
            </a:r>
            <a:r>
              <a:rPr lang="zh-CN" altLang="en-US" sz="2800" b="1">
                <a:latin typeface="宋体" panose="02010600030101010101" pitchFamily="2" charset="-122"/>
              </a:rPr>
              <a:t>从一个空表开始，重复读入数据，生成新结点，将读入数据存放到新结点的数据域中，然后将新结点插入到当前链表的表头上，直到读入结束标志为止。即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每次插入的结点都作为链表的第一个结点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64892224"/>
      </p:ext>
    </p:extLst>
  </p:cSld>
  <p:clrMapOvr>
    <a:masterClrMapping/>
  </p:clrMapOvr>
  <p:transition spd="slow">
    <p:blinds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050F86EB-C6A5-594E-8905-5F206A83B69E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52400"/>
            <a:ext cx="8812213" cy="6172200"/>
          </a:xfrm>
          <a:noFill/>
          <a:ln/>
        </p:spPr>
        <p:txBody>
          <a:bodyPr/>
          <a:lstStyle/>
          <a:p>
            <a:pPr marL="0" indent="0" eaLnBrk="0" hangingPunct="0">
              <a:spcBef>
                <a:spcPct val="0"/>
              </a:spcBef>
              <a:buClrTx/>
              <a:buSzTx/>
              <a:buNone/>
              <a:tabLst>
                <a:tab pos="0" algn="l"/>
              </a:tabLst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算法描述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None/>
              <a:tabLst>
                <a:tab pos="0" algn="l"/>
              </a:tabLst>
            </a:pPr>
            <a:r>
              <a:rPr lang="en-US" altLang="zh-CN" sz="2800" b="1"/>
              <a:t>LNode  *create_LinkList(void)</a:t>
            </a:r>
          </a:p>
          <a:p>
            <a:pPr marL="0" indent="0">
              <a:buNone/>
              <a:tabLst>
                <a:tab pos="0" algn="l"/>
              </a:tabLst>
            </a:pPr>
            <a:r>
              <a:rPr lang="en-US" altLang="zh-CN" sz="2400" b="1"/>
              <a:t>    /*  </a:t>
            </a:r>
            <a:r>
              <a:rPr lang="zh-CN" altLang="en-US" sz="2400" b="1"/>
              <a:t>头插入法创建单链表</a:t>
            </a:r>
            <a:r>
              <a:rPr lang="en-US" altLang="zh-CN" sz="2400" b="1"/>
              <a:t>,</a:t>
            </a:r>
            <a:r>
              <a:rPr lang="zh-CN" altLang="en-US" sz="2400" b="1"/>
              <a:t>链表的头结点</a:t>
            </a:r>
            <a:r>
              <a:rPr lang="en-US" altLang="zh-CN" sz="2400" b="1"/>
              <a:t>head</a:t>
            </a:r>
            <a:r>
              <a:rPr lang="zh-CN" altLang="en-US" sz="2400" b="1"/>
              <a:t>作为返回值  *</a:t>
            </a:r>
            <a:r>
              <a:rPr lang="en-US" altLang="zh-CN" sz="2400" b="1"/>
              <a:t>/  </a:t>
            </a:r>
          </a:p>
          <a:p>
            <a:pPr marL="355600" lvl="1" indent="0">
              <a:buNone/>
              <a:tabLst>
                <a:tab pos="0" algn="l"/>
              </a:tabLst>
            </a:pPr>
            <a:r>
              <a:rPr lang="en-US" altLang="zh-CN" b="1"/>
              <a:t>{    int data ;</a:t>
            </a:r>
          </a:p>
          <a:p>
            <a:pPr marL="723900" lvl="2" indent="0">
              <a:buNone/>
              <a:tabLst>
                <a:tab pos="0" algn="l"/>
              </a:tabLst>
            </a:pPr>
            <a:r>
              <a:rPr lang="en-US" altLang="zh-CN" sz="2800" b="1"/>
              <a:t>LNode *head, *p;</a:t>
            </a:r>
          </a:p>
          <a:p>
            <a:pPr marL="723900" lvl="2" indent="0">
              <a:buNone/>
              <a:tabLst>
                <a:tab pos="0" algn="l"/>
              </a:tabLst>
            </a:pPr>
            <a:r>
              <a:rPr lang="en-US" altLang="zh-CN" sz="2800" b="1"/>
              <a:t>head= (LNode  *) malloc( sizeof(LNode));</a:t>
            </a:r>
          </a:p>
          <a:p>
            <a:pPr marL="723900" lvl="2" indent="0">
              <a:buNone/>
              <a:tabLst>
                <a:tab pos="0" algn="l"/>
              </a:tabLst>
            </a:pPr>
            <a:r>
              <a:rPr lang="en-US" altLang="zh-CN" sz="2800" b="1"/>
              <a:t>head-&gt;next=NULL;       </a:t>
            </a:r>
            <a:r>
              <a:rPr lang="en-US" altLang="zh-CN" b="1"/>
              <a:t>/*  </a:t>
            </a:r>
            <a:r>
              <a:rPr lang="zh-CN" altLang="en-US" b="1"/>
              <a:t>创建链表的表头结点</a:t>
            </a:r>
            <a:r>
              <a:rPr lang="en-US" altLang="zh-CN" b="1"/>
              <a:t>head  */ </a:t>
            </a:r>
          </a:p>
          <a:p>
            <a:pPr marL="723900" lvl="2" indent="0">
              <a:buNone/>
              <a:tabLst>
                <a:tab pos="0" algn="l"/>
              </a:tabLst>
            </a:pPr>
            <a:r>
              <a:rPr lang="en-US" altLang="zh-CN" sz="2800" b="1"/>
              <a:t>while (1) </a:t>
            </a:r>
          </a:p>
          <a:p>
            <a:pPr marL="1079500" lvl="3" indent="0">
              <a:buNone/>
              <a:tabLst>
                <a:tab pos="0" algn="l"/>
              </a:tabLst>
            </a:pPr>
            <a:r>
              <a:rPr lang="en-US" altLang="zh-CN" sz="2800" b="1"/>
              <a:t>{   scanf(“%d”, &amp;data) ;</a:t>
            </a:r>
          </a:p>
          <a:p>
            <a:pPr marL="1435100" lvl="4" indent="0">
              <a:buNone/>
              <a:tabLst>
                <a:tab pos="0" algn="l"/>
              </a:tabLst>
            </a:pPr>
            <a:r>
              <a:rPr lang="en-US" altLang="zh-CN" sz="2800" b="1"/>
              <a:t>if (data==32767)  break ;</a:t>
            </a:r>
          </a:p>
          <a:p>
            <a:pPr marL="1435100" lvl="4" indent="0">
              <a:buNone/>
              <a:tabLst>
                <a:tab pos="0" algn="l"/>
              </a:tabLst>
            </a:pPr>
            <a:r>
              <a:rPr lang="en-US" altLang="zh-CN" sz="2800" b="1"/>
              <a:t>p= (LNode  *)malloc(sizeof(LNode));</a:t>
            </a:r>
          </a:p>
          <a:p>
            <a:pPr marL="1435100" lvl="4" indent="0">
              <a:buNone/>
              <a:tabLst>
                <a:tab pos="0" algn="l"/>
              </a:tabLst>
            </a:pPr>
            <a:r>
              <a:rPr lang="en-US" altLang="zh-CN" sz="2800" b="1"/>
              <a:t>p–&gt;data=data;     </a:t>
            </a:r>
            <a:r>
              <a:rPr lang="en-US" altLang="zh-CN" sz="2400" b="1"/>
              <a:t>/*  </a:t>
            </a:r>
            <a:r>
              <a:rPr lang="zh-CN" altLang="en-US" sz="2400" b="1"/>
              <a:t>数据域赋值  *</a:t>
            </a:r>
            <a:r>
              <a:rPr lang="en-US" altLang="zh-CN" sz="2400" b="1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02540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D94CE3BB-0D21-A642-BC8A-64277C964154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0" y="152401"/>
            <a:ext cx="8839200" cy="5724525"/>
          </a:xfrm>
          <a:noFill/>
          <a:ln/>
        </p:spPr>
        <p:txBody>
          <a:bodyPr/>
          <a:lstStyle/>
          <a:p>
            <a:pPr marL="1435100" lvl="4" indent="0">
              <a:buNone/>
            </a:pPr>
            <a:r>
              <a:rPr lang="en-US" altLang="zh-CN" sz="2800" b="1"/>
              <a:t>p–&gt;next=head–&gt;next ;  head–&gt;next=p ; </a:t>
            </a:r>
          </a:p>
          <a:p>
            <a:pPr marL="1435100" lvl="4" indent="0">
              <a:buNone/>
            </a:pPr>
            <a:r>
              <a:rPr lang="en-US" altLang="zh-CN" sz="2800" b="1"/>
              <a:t>       </a:t>
            </a:r>
            <a:r>
              <a:rPr lang="en-US" altLang="zh-CN" sz="2400" b="1"/>
              <a:t>/*  </a:t>
            </a:r>
            <a:r>
              <a:rPr lang="zh-CN" altLang="en-US" sz="2400" b="1"/>
              <a:t>钩链</a:t>
            </a:r>
            <a:r>
              <a:rPr lang="zh-CN" altLang="en-US" sz="2400" b="1">
                <a:latin typeface="宋体" panose="02010600030101010101" pitchFamily="2" charset="-122"/>
              </a:rPr>
              <a:t>，新创建</a:t>
            </a:r>
            <a:r>
              <a:rPr lang="zh-CN" altLang="en-US" sz="2400" b="1"/>
              <a:t>的结点总是作为第一个结点  *</a:t>
            </a:r>
            <a:r>
              <a:rPr lang="en-US" altLang="zh-CN" sz="2400" b="1"/>
              <a:t>/</a:t>
            </a:r>
          </a:p>
          <a:p>
            <a:pPr marL="1079500" lvl="3" indent="0">
              <a:buNone/>
            </a:pPr>
            <a:r>
              <a:rPr lang="en-US" altLang="zh-CN" sz="2800" b="1"/>
              <a:t>}</a:t>
            </a:r>
          </a:p>
          <a:p>
            <a:pPr marL="723900" lvl="2" indent="0">
              <a:buNone/>
            </a:pPr>
            <a:r>
              <a:rPr lang="en-US" altLang="zh-CN" sz="2800" b="1"/>
              <a:t>return (head);</a:t>
            </a:r>
          </a:p>
          <a:p>
            <a:pPr marL="355600" lvl="1" indent="0">
              <a:buNone/>
            </a:pPr>
            <a:r>
              <a:rPr lang="en-US" altLang="zh-CN" b="1"/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sz="2800" b="1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>
                <a:ea typeface="楷体_GB2312" pitchFamily="49" charset="-122"/>
              </a:rPr>
              <a:t>(2)    </a:t>
            </a:r>
            <a:r>
              <a:rPr lang="zh-CN" altLang="en-US" b="1">
                <a:solidFill>
                  <a:schemeClr val="folHlink"/>
                </a:solidFill>
              </a:rPr>
              <a:t>尾插入法建表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>
                <a:ea typeface="楷体_GB2312" pitchFamily="49" charset="-122"/>
              </a:rPr>
              <a:t>        </a:t>
            </a:r>
            <a:r>
              <a:rPr lang="zh-CN" altLang="en-US" sz="2800" b="1">
                <a:latin typeface="楷体_GB2312" pitchFamily="49" charset="-122"/>
              </a:rPr>
              <a:t>头插入法建立链表虽然算法简单，但生成的链表中结点的次序和输入的顺序相反。若希望二者次序一致，可采用尾插法建表。该方法是将</a:t>
            </a: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</a:rPr>
              <a:t>新结点插入到当前链表的表尾，使其成为当前链表的尾结点</a:t>
            </a:r>
            <a:r>
              <a:rPr lang="zh-CN" altLang="en-US" sz="2800" b="1">
                <a:latin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2173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6FF4F563-6929-A646-8FBB-B5A496285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88913"/>
            <a:ext cx="8915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…a</a:t>
            </a:r>
            <a:r>
              <a:rPr kumimoji="1"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都是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≦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≦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n)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前驱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，其中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直接前驱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i+1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i+2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…a</a:t>
            </a:r>
            <a:r>
              <a:rPr kumimoji="1"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都是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≦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≦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n-1)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后继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，其中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i+1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直接后继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A7E3A171-4BAB-5548-8C64-B33A2F455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33651" y="2636838"/>
            <a:ext cx="6875463" cy="792162"/>
          </a:xfrm>
        </p:spPr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</a:rPr>
              <a:t>2.1.2</a:t>
            </a:r>
            <a:r>
              <a:rPr lang="en-US" altLang="zh-CN"/>
              <a:t>   </a:t>
            </a:r>
            <a:r>
              <a:rPr lang="zh-CN" altLang="en-US" b="1">
                <a:ea typeface="楷体_GB2312" pitchFamily="49" charset="-122"/>
              </a:rPr>
              <a:t>线性表的逻辑结构</a:t>
            </a: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A53AA5EC-844B-B343-A6DB-4AEE39FE2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643314"/>
            <a:ext cx="8915400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线性表中的数据元素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所代表的具体含义随具体应用的不同而不同，在线性表的定义中，只不过是一个抽象的表示符号。</a:t>
            </a:r>
          </a:p>
          <a:p>
            <a:pPr lvl="1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线性表中的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结点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可以是</a:t>
            </a:r>
            <a:r>
              <a:rPr kumimoji="1" lang="zh-CN" altLang="en-US" sz="2800" b="1">
                <a:solidFill>
                  <a:srgbClr val="DE58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单值元素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每个元素只有一个数据项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1: 26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个英文字母组成的字母表：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31586937"/>
      </p:ext>
    </p:extLst>
  </p:cSld>
  <p:clrMapOvr>
    <a:masterClrMapping/>
  </p:clrMapOvr>
  <p:transition spd="slow">
    <p:blinds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73873818-D1A1-EC41-980D-089A92634954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0" y="152400"/>
            <a:ext cx="8839200" cy="6629400"/>
          </a:xfrm>
          <a:noFill/>
          <a:ln/>
        </p:spPr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算法描述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zh-CN" sz="2800" b="1"/>
              <a:t>LNode  *create_LinkList(void)</a:t>
            </a:r>
          </a:p>
          <a:p>
            <a:pPr marL="0" indent="0">
              <a:buNone/>
            </a:pPr>
            <a:r>
              <a:rPr lang="en-US" altLang="zh-CN" sz="2800" b="1"/>
              <a:t>     </a:t>
            </a:r>
            <a:r>
              <a:rPr lang="en-US" altLang="zh-CN" sz="2400" b="1"/>
              <a:t>/*  </a:t>
            </a:r>
            <a:r>
              <a:rPr lang="zh-CN" altLang="en-US" sz="2400" b="1"/>
              <a:t>尾插入法创建单链表</a:t>
            </a:r>
            <a:r>
              <a:rPr lang="en-US" altLang="zh-CN" sz="2400" b="1"/>
              <a:t>,</a:t>
            </a:r>
            <a:r>
              <a:rPr lang="zh-CN" altLang="en-US" sz="2400" b="1"/>
              <a:t>链表的头结点</a:t>
            </a:r>
            <a:r>
              <a:rPr lang="en-US" altLang="zh-CN" sz="2400" b="1"/>
              <a:t>head</a:t>
            </a:r>
            <a:r>
              <a:rPr lang="zh-CN" altLang="en-US" sz="2400" b="1"/>
              <a:t>作为返回值  </a:t>
            </a:r>
            <a:r>
              <a:rPr lang="zh-CN" altLang="en-US" sz="2800" b="1"/>
              <a:t>*</a:t>
            </a:r>
            <a:r>
              <a:rPr lang="en-US" altLang="zh-CN" sz="2800" b="1"/>
              <a:t>/  </a:t>
            </a:r>
          </a:p>
          <a:p>
            <a:pPr marL="355600" lvl="1" indent="0">
              <a:buNone/>
            </a:pPr>
            <a:r>
              <a:rPr lang="en-US" altLang="zh-CN" b="1"/>
              <a:t>{   int data ;</a:t>
            </a:r>
          </a:p>
          <a:p>
            <a:pPr marL="723900" lvl="2" indent="0">
              <a:buNone/>
            </a:pPr>
            <a:r>
              <a:rPr lang="en-US" altLang="zh-CN" sz="2800" b="1"/>
              <a:t>LNode *head, *p, *q;</a:t>
            </a:r>
          </a:p>
          <a:p>
            <a:pPr marL="723900" lvl="2" indent="0">
              <a:buNone/>
            </a:pPr>
            <a:r>
              <a:rPr lang="en-US" altLang="zh-CN" sz="2800" b="1"/>
              <a:t>head=p=(LNode  *)malloc(sizeof(LNode)); </a:t>
            </a:r>
          </a:p>
          <a:p>
            <a:pPr marL="723900" lvl="2" indent="0">
              <a:buNone/>
            </a:pPr>
            <a:r>
              <a:rPr lang="en-US" altLang="zh-CN" sz="2800" b="1"/>
              <a:t>p-&gt;next=NULL;        </a:t>
            </a:r>
            <a:r>
              <a:rPr lang="en-US" altLang="zh-CN" b="1"/>
              <a:t>/*  </a:t>
            </a:r>
            <a:r>
              <a:rPr lang="zh-CN" altLang="en-US" b="1"/>
              <a:t>创建单链表的表头结点</a:t>
            </a:r>
            <a:r>
              <a:rPr lang="en-US" altLang="zh-CN" b="1"/>
              <a:t>head  */</a:t>
            </a:r>
          </a:p>
          <a:p>
            <a:pPr marL="723900" lvl="2" indent="0">
              <a:buNone/>
            </a:pPr>
            <a:r>
              <a:rPr lang="en-US" altLang="zh-CN" sz="2800" b="1"/>
              <a:t>while (1)</a:t>
            </a:r>
          </a:p>
          <a:p>
            <a:pPr marL="1079500" lvl="3" indent="0">
              <a:buNone/>
            </a:pPr>
            <a:r>
              <a:rPr lang="en-US" altLang="zh-CN" sz="2800" b="1"/>
              <a:t>{    scanf(“%d”,&amp; data);</a:t>
            </a:r>
          </a:p>
          <a:p>
            <a:pPr marL="1435100" lvl="4" indent="0">
              <a:buNone/>
            </a:pPr>
            <a:r>
              <a:rPr lang="en-US" altLang="zh-CN" sz="2800" b="1"/>
              <a:t>if (data==32767)  break ;</a:t>
            </a:r>
          </a:p>
          <a:p>
            <a:pPr marL="1435100" lvl="4" indent="0">
              <a:buNone/>
            </a:pPr>
            <a:r>
              <a:rPr lang="en-US" altLang="zh-CN" sz="2800" b="1"/>
              <a:t>q= (LNode  *)malloc(sizeof(LNode)); </a:t>
            </a:r>
          </a:p>
          <a:p>
            <a:pPr marL="1435100" lvl="4" indent="0">
              <a:buNone/>
            </a:pPr>
            <a:r>
              <a:rPr lang="en-US" altLang="zh-CN" sz="2800" b="1"/>
              <a:t>q–&gt;data=data;     </a:t>
            </a:r>
            <a:r>
              <a:rPr lang="en-US" altLang="zh-CN" sz="2400" b="1"/>
              <a:t>/*   </a:t>
            </a:r>
            <a:r>
              <a:rPr lang="zh-CN" altLang="en-US" sz="2400" b="1"/>
              <a:t>数据域赋值  *</a:t>
            </a:r>
            <a:r>
              <a:rPr lang="en-US" altLang="zh-CN" sz="2400" b="1"/>
              <a:t>/</a:t>
            </a:r>
          </a:p>
          <a:p>
            <a:pPr marL="1435100" lvl="4" indent="0">
              <a:buNone/>
            </a:pPr>
            <a:r>
              <a:rPr lang="en-US" altLang="zh-CN" sz="2800" b="1"/>
              <a:t>q–&gt;next=p–&gt;next;  p–&gt;next=q; p=q ; </a:t>
            </a:r>
          </a:p>
        </p:txBody>
      </p:sp>
    </p:spTree>
    <p:extLst>
      <p:ext uri="{BB962C8B-B14F-4D97-AF65-F5344CB8AC3E}">
        <p14:creationId xmlns:p14="http://schemas.microsoft.com/office/powerpoint/2010/main" val="3705752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413DF66F-A2A3-2F4A-8DAF-2AA65DB24796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752600" y="152400"/>
            <a:ext cx="8686800" cy="4572000"/>
          </a:xfrm>
          <a:noFill/>
          <a:ln/>
        </p:spPr>
        <p:txBody>
          <a:bodyPr/>
          <a:lstStyle/>
          <a:p>
            <a:pPr marL="1435100" lvl="4" indent="0">
              <a:buNone/>
            </a:pPr>
            <a:r>
              <a:rPr lang="zh-CN" altLang="en-US" sz="1600"/>
              <a:t> </a:t>
            </a:r>
            <a:r>
              <a:rPr lang="en-US" altLang="zh-CN" sz="2400" b="1"/>
              <a:t>/*</a:t>
            </a:r>
            <a:r>
              <a:rPr lang="zh-CN" altLang="en-US" sz="2400" b="1"/>
              <a:t>钩链</a:t>
            </a:r>
            <a:r>
              <a:rPr lang="zh-CN" altLang="en-US" sz="2400" b="1">
                <a:latin typeface="宋体" panose="02010600030101010101" pitchFamily="2" charset="-122"/>
              </a:rPr>
              <a:t>，新创建</a:t>
            </a:r>
            <a:r>
              <a:rPr lang="zh-CN" altLang="en-US" sz="2400" b="1"/>
              <a:t>的结点总是作为最后一个结点*</a:t>
            </a:r>
            <a:r>
              <a:rPr lang="en-US" altLang="zh-CN" sz="2400" b="1"/>
              <a:t>/</a:t>
            </a:r>
          </a:p>
          <a:p>
            <a:pPr marL="1079500" lvl="3" indent="0">
              <a:buNone/>
            </a:pPr>
            <a:r>
              <a:rPr lang="en-US" altLang="zh-CN" sz="2800" b="1"/>
              <a:t>}</a:t>
            </a:r>
          </a:p>
          <a:p>
            <a:pPr marL="723900" lvl="2" indent="0">
              <a:buNone/>
            </a:pPr>
            <a:r>
              <a:rPr lang="en-US" altLang="zh-CN" sz="2800" b="1"/>
              <a:t>return (head);   </a:t>
            </a:r>
          </a:p>
          <a:p>
            <a:pPr marL="355600" lvl="1" indent="0">
              <a:buNone/>
            </a:pPr>
            <a:r>
              <a:rPr lang="en-US" altLang="zh-CN" b="1"/>
              <a:t>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>
                <a:ea typeface="楷体_GB2312" pitchFamily="49" charset="-122"/>
              </a:rPr>
              <a:t>         </a:t>
            </a:r>
            <a:r>
              <a:rPr lang="zh-CN" altLang="en-US" sz="2800" b="1">
                <a:latin typeface="宋体" panose="02010600030101010101" pitchFamily="2" charset="-122"/>
              </a:rPr>
              <a:t>无论是哪种插入方法，如果要插入建立的单线性链表的结点是</a:t>
            </a:r>
            <a:r>
              <a:rPr lang="en-US" altLang="zh-CN" sz="2800" b="1"/>
              <a:t>n</a:t>
            </a:r>
            <a:r>
              <a:rPr lang="zh-CN" altLang="en-US" sz="2800" b="1">
                <a:latin typeface="宋体" panose="02010600030101010101" pitchFamily="2" charset="-122"/>
              </a:rPr>
              <a:t>个，算法的时间复杂度均为</a:t>
            </a:r>
            <a:r>
              <a:rPr lang="en-US" altLang="zh-CN" sz="2800" b="1"/>
              <a:t>O(n)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对于单链表，无论是哪种操作，只要涉及到钩链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latin typeface="宋体" panose="02010600030101010101" pitchFamily="2" charset="-122"/>
              </a:rPr>
              <a:t>或重新钩链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，如果</a:t>
            </a:r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</a:rPr>
              <a:t>没有明确给出直接后继</a:t>
            </a:r>
            <a:r>
              <a:rPr lang="zh-CN" altLang="en-US" sz="2800" b="1">
                <a:latin typeface="宋体" panose="02010600030101010101" pitchFamily="2" charset="-122"/>
              </a:rPr>
              <a:t>，钩链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latin typeface="宋体" panose="02010600030101010101" pitchFamily="2" charset="-122"/>
              </a:rPr>
              <a:t>或重新钩链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的次序必须是</a:t>
            </a:r>
            <a:r>
              <a:rPr lang="zh-CN" altLang="en-US" sz="2800" b="1">
                <a:solidFill>
                  <a:schemeClr val="folHlink"/>
                </a:solidFill>
              </a:rPr>
              <a:t>“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先右后左</a:t>
            </a:r>
            <a:r>
              <a:rPr lang="zh-CN" altLang="en-US" sz="2800" b="1">
                <a:solidFill>
                  <a:schemeClr val="folHlink"/>
                </a:solidFill>
              </a:rPr>
              <a:t>”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57685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6796AD63-9DE1-C247-A68F-0063CC1394AE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52401"/>
            <a:ext cx="8812213" cy="4500563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3600">
                <a:solidFill>
                  <a:schemeClr val="folHlink"/>
                </a:solidFill>
              </a:rPr>
              <a:t>2</a:t>
            </a:r>
            <a:r>
              <a:rPr lang="en-US" altLang="zh-CN" sz="3600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6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单链表的查找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>
                <a:ea typeface="黑体" panose="02010609060101010101" pitchFamily="49" charset="-122"/>
              </a:rPr>
              <a:t>(</a:t>
            </a:r>
            <a:r>
              <a:rPr lang="en-US" altLang="zh-CN">
                <a:ea typeface="楷体_GB2312" pitchFamily="49" charset="-122"/>
              </a:rPr>
              <a:t>1)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按序号查找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</a:rPr>
              <a:t>取单链表中的第</a:t>
            </a:r>
            <a:r>
              <a:rPr lang="en-US" altLang="zh-CN" sz="2800" b="1"/>
              <a:t>i</a:t>
            </a:r>
            <a:r>
              <a:rPr lang="zh-CN" altLang="en-US" sz="2800" b="1">
                <a:latin typeface="宋体" panose="02010600030101010101" pitchFamily="2" charset="-122"/>
              </a:rPr>
              <a:t>个元素。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latin typeface="宋体" panose="02010600030101010101" pitchFamily="2" charset="-122"/>
              </a:rPr>
              <a:t>对于单链表，不能象顺序表中那样直接按序号</a:t>
            </a:r>
            <a:r>
              <a:rPr lang="en-US" altLang="zh-CN" sz="2800" b="1"/>
              <a:t>i</a:t>
            </a:r>
            <a:r>
              <a:rPr lang="zh-CN" altLang="en-US" sz="2800" b="1">
                <a:latin typeface="宋体" panose="02010600030101010101" pitchFamily="2" charset="-122"/>
              </a:rPr>
              <a:t>访问结点，而只能从链表的头结点出发，沿链域</a:t>
            </a:r>
            <a:r>
              <a:rPr lang="en-US" altLang="zh-CN" sz="2800" b="1"/>
              <a:t>next</a:t>
            </a:r>
            <a:r>
              <a:rPr lang="zh-CN" altLang="en-US" sz="2800" b="1">
                <a:latin typeface="宋体" panose="02010600030101010101" pitchFamily="2" charset="-122"/>
              </a:rPr>
              <a:t>逐个结点往下搜索，直到搜索到第</a:t>
            </a:r>
            <a:r>
              <a:rPr lang="en-US" altLang="zh-CN" sz="2800" b="1"/>
              <a:t>i</a:t>
            </a:r>
            <a:r>
              <a:rPr lang="zh-CN" altLang="en-US" sz="2800" b="1">
                <a:latin typeface="宋体" panose="02010600030101010101" pitchFamily="2" charset="-122"/>
              </a:rPr>
              <a:t>个结点为止。因此，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链表不是随机存取结构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 设单链表的长度为</a:t>
            </a:r>
            <a:r>
              <a:rPr lang="en-US" altLang="zh-CN" sz="2800" b="1"/>
              <a:t>n</a:t>
            </a:r>
            <a:r>
              <a:rPr lang="zh-CN" altLang="en-US" sz="2800" b="1">
                <a:latin typeface="宋体" panose="02010600030101010101" pitchFamily="2" charset="-122"/>
              </a:rPr>
              <a:t>，要查找表中第</a:t>
            </a:r>
            <a:r>
              <a:rPr lang="en-US" altLang="zh-CN" sz="2800" b="1"/>
              <a:t>i</a:t>
            </a:r>
            <a:r>
              <a:rPr lang="zh-CN" altLang="en-US" sz="2800" b="1">
                <a:latin typeface="宋体" panose="02010600030101010101" pitchFamily="2" charset="-122"/>
              </a:rPr>
              <a:t>个结点，仅当</a:t>
            </a:r>
            <a:r>
              <a:rPr lang="en-US" altLang="zh-CN" sz="2800" b="1"/>
              <a:t>1≦i≦n</a:t>
            </a:r>
            <a:r>
              <a:rPr lang="zh-CN" altLang="en-US" sz="2800" b="1"/>
              <a:t>时，</a:t>
            </a:r>
            <a:r>
              <a:rPr lang="en-US" altLang="zh-CN" sz="2800" b="1"/>
              <a:t>i</a:t>
            </a:r>
            <a:r>
              <a:rPr lang="zh-CN" altLang="en-US" sz="2800" b="1">
                <a:latin typeface="宋体" panose="02010600030101010101" pitchFamily="2" charset="-122"/>
              </a:rPr>
              <a:t>的值是合法的。</a:t>
            </a:r>
          </a:p>
        </p:txBody>
      </p:sp>
    </p:spTree>
    <p:extLst>
      <p:ext uri="{BB962C8B-B14F-4D97-AF65-F5344CB8AC3E}">
        <p14:creationId xmlns:p14="http://schemas.microsoft.com/office/powerpoint/2010/main" val="4256680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178A3AD2-204F-B344-B70B-5890A4C503D5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52400"/>
            <a:ext cx="8812213" cy="6553200"/>
          </a:xfrm>
          <a:noFill/>
          <a:ln/>
        </p:spPr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算法描述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zh-CN" sz="2800" b="1"/>
              <a:t>ElemType   Get_Elem(LNode *L </a:t>
            </a:r>
            <a:r>
              <a:rPr lang="zh-CN" altLang="en-US" sz="2800" b="1"/>
              <a:t>， </a:t>
            </a:r>
            <a:r>
              <a:rPr lang="en-US" altLang="zh-CN" sz="2800" b="1"/>
              <a:t>int  i)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{    int j ;   LNode *p;</a:t>
            </a:r>
          </a:p>
          <a:p>
            <a:pPr marL="723900" lvl="2" indent="0">
              <a:buNone/>
            </a:pPr>
            <a:r>
              <a:rPr lang="en-US" altLang="zh-CN" sz="2800" b="1"/>
              <a:t>p=L-&gt;next;  j=1;      </a:t>
            </a:r>
            <a:r>
              <a:rPr lang="en-US" altLang="zh-CN" b="1"/>
              <a:t>/*  </a:t>
            </a:r>
            <a:r>
              <a:rPr lang="zh-CN" altLang="en-US" b="1"/>
              <a:t>使</a:t>
            </a:r>
            <a:r>
              <a:rPr lang="en-US" altLang="zh-CN" b="1"/>
              <a:t>p</a:t>
            </a:r>
            <a:r>
              <a:rPr lang="zh-CN" altLang="en-US" b="1"/>
              <a:t>指向第一个结点  *</a:t>
            </a:r>
            <a:r>
              <a:rPr lang="en-US" altLang="zh-CN" b="1"/>
              <a:t>/</a:t>
            </a:r>
          </a:p>
          <a:p>
            <a:pPr marL="723900" lvl="2" indent="0">
              <a:buNone/>
            </a:pPr>
            <a:r>
              <a:rPr lang="en-US" altLang="zh-CN" sz="2800" b="1"/>
              <a:t>while  (p!=NULL &amp;&amp; j&lt;i)</a:t>
            </a:r>
          </a:p>
          <a:p>
            <a:pPr marL="1079500" lvl="3" indent="0">
              <a:buNone/>
            </a:pPr>
            <a:r>
              <a:rPr lang="en-US" altLang="zh-CN" sz="2800" b="1"/>
              <a:t>{   p=p–&gt;next;  j++;  }        </a:t>
            </a:r>
            <a:r>
              <a:rPr lang="en-US" altLang="zh-CN" sz="2400" b="1"/>
              <a:t>/*  </a:t>
            </a:r>
            <a:r>
              <a:rPr lang="zh-CN" altLang="en-US" sz="2400" b="1"/>
              <a:t>移动指针</a:t>
            </a:r>
            <a:r>
              <a:rPr lang="en-US" altLang="zh-CN" sz="2400" b="1"/>
              <a:t>p , j</a:t>
            </a:r>
            <a:r>
              <a:rPr lang="zh-CN" altLang="en-US" sz="2400" b="1"/>
              <a:t>计数  *</a:t>
            </a:r>
            <a:r>
              <a:rPr lang="en-US" altLang="zh-CN" sz="2400" b="1"/>
              <a:t>/</a:t>
            </a:r>
          </a:p>
          <a:p>
            <a:pPr marL="723900" lvl="2" indent="0">
              <a:buNone/>
            </a:pPr>
            <a:r>
              <a:rPr lang="en-US" altLang="zh-CN" sz="2800" b="1"/>
              <a:t>if  (j!=i)  return(-32768) ;</a:t>
            </a:r>
          </a:p>
          <a:p>
            <a:pPr marL="723900" lvl="2" indent="0">
              <a:buNone/>
            </a:pPr>
            <a:r>
              <a:rPr lang="en-US" altLang="zh-CN" sz="2800" b="1"/>
              <a:t>else      return(p-&gt;data);</a:t>
            </a:r>
          </a:p>
          <a:p>
            <a:pPr marL="1079500" lvl="3" indent="0">
              <a:buNone/>
            </a:pPr>
            <a:r>
              <a:rPr lang="en-US" altLang="zh-CN" sz="2800" b="1"/>
              <a:t> </a:t>
            </a:r>
            <a:r>
              <a:rPr lang="en-US" altLang="zh-CN" sz="2400" b="1"/>
              <a:t>/*   p</a:t>
            </a:r>
            <a:r>
              <a:rPr lang="zh-CN" altLang="en-US" sz="2400" b="1"/>
              <a:t>为</a:t>
            </a:r>
            <a:r>
              <a:rPr lang="en-US" altLang="zh-CN" sz="2400" b="1"/>
              <a:t>NULL </a:t>
            </a:r>
            <a:r>
              <a:rPr lang="zh-CN" altLang="en-US" sz="2400" b="1"/>
              <a:t>表示</a:t>
            </a:r>
            <a:r>
              <a:rPr lang="en-US" altLang="zh-CN" sz="2400" b="1"/>
              <a:t>i</a:t>
            </a:r>
            <a:r>
              <a:rPr lang="zh-CN" altLang="en-US" sz="2400" b="1"/>
              <a:t>太大</a:t>
            </a:r>
            <a:r>
              <a:rPr lang="en-US" altLang="zh-CN" sz="2400" b="1"/>
              <a:t>;  j&gt;i</a:t>
            </a:r>
            <a:r>
              <a:rPr lang="zh-CN" altLang="en-US" sz="2400" b="1"/>
              <a:t>表示</a:t>
            </a:r>
            <a:r>
              <a:rPr lang="en-US" altLang="zh-CN" sz="2400" b="1"/>
              <a:t>i</a:t>
            </a:r>
            <a:r>
              <a:rPr lang="zh-CN" altLang="en-US" sz="2400" b="1"/>
              <a:t>为</a:t>
            </a:r>
            <a:r>
              <a:rPr lang="en-US" altLang="zh-CN" sz="2400" b="1"/>
              <a:t>0  */</a:t>
            </a:r>
          </a:p>
          <a:p>
            <a:pPr marL="355600" lvl="1" indent="0">
              <a:buNone/>
            </a:pPr>
            <a:r>
              <a:rPr lang="en-US" altLang="zh-CN" b="1"/>
              <a:t>}</a:t>
            </a:r>
          </a:p>
          <a:p>
            <a:pPr marL="0" indent="0">
              <a:buNone/>
            </a:pPr>
            <a:r>
              <a:rPr lang="zh-CN" altLang="en-US" sz="2800" b="1"/>
              <a:t>移动指针</a:t>
            </a:r>
            <a:r>
              <a:rPr lang="en-US" altLang="zh-CN" sz="2800" b="1"/>
              <a:t>p</a:t>
            </a:r>
            <a:r>
              <a:rPr lang="zh-CN" altLang="en-US" sz="2800" b="1"/>
              <a:t>的频度：</a:t>
            </a:r>
          </a:p>
          <a:p>
            <a:pPr marL="355600" lvl="1" indent="0">
              <a:buNone/>
            </a:pPr>
            <a:r>
              <a:rPr lang="en-US" altLang="zh-CN" b="1"/>
              <a:t>i&lt;1</a:t>
            </a:r>
            <a:r>
              <a:rPr lang="zh-CN" altLang="en-US" b="1"/>
              <a:t>时：</a:t>
            </a:r>
            <a:r>
              <a:rPr lang="en-US" altLang="zh-CN" b="1"/>
              <a:t>0</a:t>
            </a:r>
            <a:r>
              <a:rPr lang="zh-CN" altLang="en-US" b="1"/>
              <a:t>次</a:t>
            </a:r>
            <a:r>
              <a:rPr lang="en-US" altLang="zh-CN" b="1"/>
              <a:t>; i</a:t>
            </a:r>
            <a:r>
              <a:rPr lang="en-US" altLang="zh-CN" b="1">
                <a:ea typeface="Arial Unicode MS" panose="020B0604020202020204" pitchFamily="34" charset="-128"/>
                <a:cs typeface="Arial Unicode MS" panose="020B0604020202020204" pitchFamily="34" charset="-128"/>
              </a:rPr>
              <a:t>∈[1,n]</a:t>
            </a:r>
            <a:r>
              <a:rPr lang="zh-CN" altLang="en-US" b="1"/>
              <a:t>：</a:t>
            </a:r>
            <a:r>
              <a:rPr lang="en-US" altLang="zh-CN" b="1"/>
              <a:t>i-1</a:t>
            </a:r>
            <a:r>
              <a:rPr lang="zh-CN" altLang="en-US" b="1"/>
              <a:t>次；</a:t>
            </a:r>
            <a:r>
              <a:rPr lang="en-US" altLang="zh-CN" b="1"/>
              <a:t>i&gt;n</a:t>
            </a:r>
            <a:r>
              <a:rPr lang="zh-CN" altLang="en-US" b="1"/>
              <a:t>：</a:t>
            </a:r>
            <a:r>
              <a:rPr lang="en-US" altLang="zh-CN" b="1"/>
              <a:t>n</a:t>
            </a:r>
            <a:r>
              <a:rPr lang="zh-CN" altLang="en-US" b="1"/>
              <a:t>次。</a:t>
            </a:r>
          </a:p>
          <a:p>
            <a:pPr marL="0" indent="0">
              <a:buNone/>
            </a:pPr>
            <a:r>
              <a:rPr lang="zh-CN" altLang="en-US" sz="28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∴</a:t>
            </a:r>
            <a:r>
              <a:rPr lang="zh-CN" altLang="en-US" sz="2800" b="1"/>
              <a:t>时间复杂度</a:t>
            </a:r>
            <a:r>
              <a:rPr lang="en-US" altLang="zh-CN" sz="2800" b="1"/>
              <a:t>:</a:t>
            </a:r>
            <a:r>
              <a:rPr lang="en-US" altLang="zh-CN" sz="28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 O(n)</a:t>
            </a:r>
            <a:r>
              <a:rPr lang="zh-CN" altLang="en-US" sz="2800" b="1"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35761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0C168B68-CCAD-0248-8674-8E7F09DB8C04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52400"/>
            <a:ext cx="8812213" cy="2628900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(2)</a:t>
            </a:r>
            <a:r>
              <a:rPr lang="en-US" altLang="zh-CN">
                <a:latin typeface="宋体" panose="02010600030101010101" pitchFamily="2" charset="-122"/>
              </a:rPr>
              <a:t>  </a:t>
            </a: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按值查找</a:t>
            </a:r>
            <a:r>
              <a:rPr lang="zh-CN" altLang="en-US" sz="2400">
                <a:latin typeface="宋体" panose="02010600030101010101" pitchFamily="2" charset="-122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 </a:t>
            </a:r>
            <a:r>
              <a:rPr lang="zh-CN" altLang="en-US" sz="2800" b="1">
                <a:latin typeface="宋体" panose="02010600030101010101" pitchFamily="2" charset="-122"/>
              </a:rPr>
              <a:t>按值查找是在链表中，查找是否有结点值等于给定值</a:t>
            </a:r>
            <a:r>
              <a:rPr lang="en-US" altLang="zh-CN" sz="2800" b="1"/>
              <a:t>key</a:t>
            </a:r>
            <a:r>
              <a:rPr lang="zh-CN" altLang="en-US" sz="2800" b="1">
                <a:latin typeface="宋体" panose="02010600030101010101" pitchFamily="2" charset="-122"/>
              </a:rPr>
              <a:t>的结点</a:t>
            </a:r>
            <a:r>
              <a:rPr lang="en-US" altLang="zh-CN" sz="2800" b="1">
                <a:latin typeface="宋体" panose="02010600030101010101" pitchFamily="2" charset="-122"/>
              </a:rPr>
              <a:t>? </a:t>
            </a:r>
            <a:r>
              <a:rPr lang="zh-CN" altLang="en-US" sz="2800" b="1">
                <a:latin typeface="宋体" panose="02010600030101010101" pitchFamily="2" charset="-122"/>
              </a:rPr>
              <a:t>若有，则返回首次找到的值为</a:t>
            </a:r>
            <a:r>
              <a:rPr lang="en-US" altLang="zh-CN" sz="2800" b="1"/>
              <a:t>key</a:t>
            </a:r>
            <a:r>
              <a:rPr lang="zh-CN" altLang="en-US" sz="2800" b="1">
                <a:latin typeface="宋体" panose="02010600030101010101" pitchFamily="2" charset="-122"/>
              </a:rPr>
              <a:t>的结点的存储位置；否则返回</a:t>
            </a:r>
            <a:r>
              <a:rPr lang="en-US" altLang="zh-CN" sz="2800" b="1"/>
              <a:t>NULL</a:t>
            </a:r>
            <a:r>
              <a:rPr lang="zh-CN" altLang="en-US" sz="2800" b="1">
                <a:latin typeface="宋体" panose="02010600030101010101" pitchFamily="2" charset="-122"/>
              </a:rPr>
              <a:t>。查找时从开始结点出发，沿链表逐个将结点的值和给定值</a:t>
            </a:r>
            <a:r>
              <a:rPr lang="en-US" altLang="zh-CN" sz="2800" b="1"/>
              <a:t>key</a:t>
            </a:r>
            <a:r>
              <a:rPr lang="zh-CN" altLang="en-US" sz="2800" b="1">
                <a:latin typeface="宋体" panose="02010600030101010101" pitchFamily="2" charset="-122"/>
              </a:rPr>
              <a:t>作比较。</a:t>
            </a:r>
          </a:p>
        </p:txBody>
      </p:sp>
    </p:spTree>
    <p:extLst>
      <p:ext uri="{BB962C8B-B14F-4D97-AF65-F5344CB8AC3E}">
        <p14:creationId xmlns:p14="http://schemas.microsoft.com/office/powerpoint/2010/main" val="1179449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8EDB2B5D-7E6A-9D47-9A47-D53D96C7004C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52400"/>
            <a:ext cx="8812213" cy="6629400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算法描述</a:t>
            </a:r>
            <a:endParaRPr lang="zh-CN" altLang="en-US" sz="280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LNode</a:t>
            </a: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en-US" altLang="zh-CN" sz="2800" b="1"/>
              <a:t>*Locate_Node(LNode *L</a:t>
            </a:r>
            <a:r>
              <a:rPr lang="zh-CN" altLang="en-US" sz="2800" b="1"/>
              <a:t>，</a:t>
            </a:r>
            <a:r>
              <a:rPr lang="en-US" altLang="zh-CN" sz="2800" b="1"/>
              <a:t>int key)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/>
              <a:t>/*  </a:t>
            </a:r>
            <a:r>
              <a:rPr lang="zh-CN" altLang="en-US" sz="2400" b="1"/>
              <a:t>在以</a:t>
            </a:r>
            <a:r>
              <a:rPr lang="en-US" altLang="zh-CN" sz="2400" b="1"/>
              <a:t>L</a:t>
            </a:r>
            <a:r>
              <a:rPr lang="zh-CN" altLang="en-US" sz="2400" b="1"/>
              <a:t>为头结点的单链表中查找值为</a:t>
            </a:r>
            <a:r>
              <a:rPr lang="en-US" altLang="zh-CN" sz="2400" b="1"/>
              <a:t>key</a:t>
            </a:r>
            <a:r>
              <a:rPr lang="zh-CN" altLang="en-US" sz="2400" b="1"/>
              <a:t>的第一个结点  *</a:t>
            </a:r>
            <a:r>
              <a:rPr lang="en-US" altLang="zh-CN" sz="2400" b="1"/>
              <a:t>/ 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{   LNode *p=L–&gt;next;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while  ( p!=NULL&amp;&amp; p–&gt;data!=key)    p=p–&gt;next;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if  (p–&gt;data==key)   return p;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else  </a:t>
            </a:r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zh-CN" sz="2800" b="1"/>
              <a:t>{    printf(“</a:t>
            </a:r>
            <a:r>
              <a:rPr lang="zh-CN" altLang="en-US" sz="2800" b="1"/>
              <a:t>所要查找的结点不存在</a:t>
            </a:r>
            <a:r>
              <a:rPr lang="en-US" altLang="zh-CN" sz="2800" b="1"/>
              <a:t>!!\n”); 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retutn(NULL);  </a:t>
            </a:r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zh-CN" sz="2800" b="1"/>
              <a:t>}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3200" b="1"/>
              <a:t>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算法的执行与形参</a:t>
            </a:r>
            <a:r>
              <a:rPr lang="en-US" altLang="zh-CN" sz="2800" b="1"/>
              <a:t>key</a:t>
            </a:r>
            <a:r>
              <a:rPr lang="zh-CN" altLang="en-US" sz="2800" b="1">
                <a:latin typeface="宋体" panose="02010600030101010101" pitchFamily="2" charset="-122"/>
              </a:rPr>
              <a:t>有关，平均时间复杂度为</a:t>
            </a:r>
            <a:r>
              <a:rPr lang="en-US" altLang="zh-CN" sz="2800" b="1"/>
              <a:t>O(n)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03710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48B8A844-6AEB-214E-8A03-C8E0D8A57930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0" y="152400"/>
            <a:ext cx="8763000" cy="6516688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3600" b="1">
                <a:solidFill>
                  <a:schemeClr val="folHlink"/>
                </a:solidFill>
                <a:ea typeface="楷体_GB2312" pitchFamily="49" charset="-122"/>
              </a:rPr>
              <a:t>3</a:t>
            </a:r>
            <a:r>
              <a:rPr lang="en-US" altLang="zh-CN" sz="3600" b="1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6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单链表的插入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>
                <a:latin typeface="宋体" panose="02010600030101010101" pitchFamily="2" charset="-122"/>
              </a:rPr>
              <a:t>       </a:t>
            </a:r>
            <a:r>
              <a:rPr lang="zh-CN" altLang="en-US" sz="2800" b="1">
                <a:latin typeface="宋体" panose="02010600030101010101" pitchFamily="2" charset="-122"/>
              </a:rPr>
              <a:t>插入运算是将值为</a:t>
            </a:r>
            <a:r>
              <a:rPr lang="en-US" altLang="zh-CN" sz="2800" b="1"/>
              <a:t>e</a:t>
            </a:r>
            <a:r>
              <a:rPr lang="zh-CN" altLang="en-US" sz="2800" b="1">
                <a:latin typeface="宋体" panose="02010600030101010101" pitchFamily="2" charset="-122"/>
              </a:rPr>
              <a:t>的新结点插入到表的第</a:t>
            </a:r>
            <a:r>
              <a:rPr lang="en-US" altLang="zh-CN" sz="2800" b="1"/>
              <a:t>i</a:t>
            </a:r>
            <a:r>
              <a:rPr lang="zh-CN" altLang="en-US" sz="2800" b="1">
                <a:latin typeface="宋体" panose="02010600030101010101" pitchFamily="2" charset="-122"/>
              </a:rPr>
              <a:t>个结点的位置上，即插入到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i-1</a:t>
            </a:r>
            <a:r>
              <a:rPr lang="zh-CN" altLang="en-US" sz="2800" b="1">
                <a:latin typeface="宋体" panose="02010600030101010101" pitchFamily="2" charset="-122"/>
              </a:rPr>
              <a:t>与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i</a:t>
            </a:r>
            <a:r>
              <a:rPr lang="zh-CN" altLang="en-US" sz="2800" b="1">
                <a:latin typeface="宋体" panose="02010600030101010101" pitchFamily="2" charset="-122"/>
              </a:rPr>
              <a:t>之间。因此，必须首先找到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i-1</a:t>
            </a:r>
            <a:r>
              <a:rPr lang="zh-CN" altLang="en-US" sz="2800" b="1"/>
              <a:t>所在</a:t>
            </a:r>
            <a:r>
              <a:rPr lang="zh-CN" altLang="en-US" sz="2800" b="1">
                <a:latin typeface="宋体" panose="02010600030101010101" pitchFamily="2" charset="-122"/>
              </a:rPr>
              <a:t>的结点</a:t>
            </a:r>
            <a:r>
              <a:rPr lang="en-US" altLang="zh-CN" sz="2800" b="1"/>
              <a:t>p</a:t>
            </a:r>
            <a:r>
              <a:rPr lang="zh-CN" altLang="en-US" sz="2800" b="1">
                <a:latin typeface="宋体" panose="02010600030101010101" pitchFamily="2" charset="-122"/>
              </a:rPr>
              <a:t>，然后生成一个数据域为</a:t>
            </a:r>
            <a:r>
              <a:rPr lang="en-US" altLang="zh-CN" sz="2800" b="1"/>
              <a:t>e</a:t>
            </a:r>
            <a:r>
              <a:rPr lang="zh-CN" altLang="en-US" sz="2800" b="1">
                <a:latin typeface="宋体" panose="02010600030101010101" pitchFamily="2" charset="-122"/>
              </a:rPr>
              <a:t>的新结点</a:t>
            </a:r>
            <a:r>
              <a:rPr lang="en-US" altLang="zh-CN" sz="2800" b="1"/>
              <a:t>q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/>
              <a:t>q</a:t>
            </a:r>
            <a:r>
              <a:rPr lang="zh-CN" altLang="en-US" sz="2800" b="1">
                <a:latin typeface="宋体" panose="02010600030101010101" pitchFamily="2" charset="-122"/>
              </a:rPr>
              <a:t>结点作为</a:t>
            </a:r>
            <a:r>
              <a:rPr lang="en-US" altLang="zh-CN" sz="2800" b="1"/>
              <a:t>p</a:t>
            </a:r>
            <a:r>
              <a:rPr lang="zh-CN" altLang="en-US" sz="2800" b="1">
                <a:latin typeface="宋体" panose="02010600030101010101" pitchFamily="2" charset="-122"/>
              </a:rPr>
              <a:t>的直接后继结点。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算法描述</a:t>
            </a:r>
            <a:endParaRPr lang="zh-CN" altLang="en-US" sz="280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void  Insert_LNode(LNode *L</a:t>
            </a:r>
            <a:r>
              <a:rPr lang="zh-CN" altLang="en-US" sz="2800" b="1"/>
              <a:t>，</a:t>
            </a:r>
            <a:r>
              <a:rPr lang="en-US" altLang="zh-CN" sz="2800" b="1"/>
              <a:t>int i</a:t>
            </a:r>
            <a:r>
              <a:rPr lang="zh-CN" altLang="en-US" sz="2800" b="1"/>
              <a:t>，</a:t>
            </a:r>
            <a:r>
              <a:rPr lang="en-US" altLang="zh-CN" sz="2800" b="1"/>
              <a:t>ElemType e)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sz="2000" b="1"/>
              <a:t>    </a:t>
            </a:r>
            <a:r>
              <a:rPr lang="en-US" altLang="zh-CN" sz="2400" b="1"/>
              <a:t>/*  </a:t>
            </a:r>
            <a:r>
              <a:rPr lang="zh-CN" altLang="en-US" sz="2400" b="1"/>
              <a:t>在以</a:t>
            </a:r>
            <a:r>
              <a:rPr lang="en-US" altLang="zh-CN" sz="2400" b="1"/>
              <a:t>L</a:t>
            </a:r>
            <a:r>
              <a:rPr lang="zh-CN" altLang="en-US" sz="2400" b="1"/>
              <a:t>为头结点的单链表的第</a:t>
            </a:r>
            <a:r>
              <a:rPr lang="en-US" altLang="zh-CN" sz="2400" b="1"/>
              <a:t>i</a:t>
            </a:r>
            <a:r>
              <a:rPr lang="zh-CN" altLang="en-US" sz="2400" b="1"/>
              <a:t>个位置插入值为</a:t>
            </a:r>
            <a:r>
              <a:rPr lang="en-US" altLang="zh-CN" sz="2400" b="1"/>
              <a:t>e</a:t>
            </a:r>
            <a:r>
              <a:rPr lang="zh-CN" altLang="en-US" sz="2400" b="1"/>
              <a:t>的结点 *</a:t>
            </a:r>
            <a:r>
              <a:rPr lang="en-US" altLang="zh-CN" sz="2400" b="1"/>
              <a:t>/ 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{   int  j=0;  LNode *p</a:t>
            </a:r>
            <a:r>
              <a:rPr lang="zh-CN" altLang="en-US" b="1"/>
              <a:t>，*</a:t>
            </a:r>
            <a:r>
              <a:rPr lang="en-US" altLang="zh-CN" b="1"/>
              <a:t>q;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p=L–&gt;next ;</a:t>
            </a:r>
          </a:p>
          <a:p>
            <a:pPr marL="723900" lvl="2" indent="0">
              <a:buNone/>
            </a:pPr>
            <a:r>
              <a:rPr lang="en-US" altLang="zh-CN" sz="2800" b="1"/>
              <a:t>while  ( p!=NULL&amp;&amp; j&lt;i-1) </a:t>
            </a:r>
          </a:p>
          <a:p>
            <a:pPr marL="1079500" lvl="3" indent="0">
              <a:buNone/>
            </a:pPr>
            <a:r>
              <a:rPr lang="en-US" altLang="zh-CN" sz="2800" b="1"/>
              <a:t>{  p=p–&gt;next;  j++;   }</a:t>
            </a:r>
          </a:p>
        </p:txBody>
      </p:sp>
    </p:spTree>
    <p:extLst>
      <p:ext uri="{BB962C8B-B14F-4D97-AF65-F5344CB8AC3E}">
        <p14:creationId xmlns:p14="http://schemas.microsoft.com/office/powerpoint/2010/main" val="4197463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25E9A420-1C15-764C-854A-798902C13BB9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0" y="152400"/>
            <a:ext cx="8915400" cy="5181600"/>
          </a:xfrm>
          <a:noFill/>
          <a:ln/>
        </p:spPr>
        <p:txBody>
          <a:bodyPr/>
          <a:lstStyle/>
          <a:p>
            <a:pPr marL="723900" lvl="2" indent="0">
              <a:buNone/>
            </a:pPr>
            <a:r>
              <a:rPr lang="en-US" altLang="zh-CN" sz="2800" b="1"/>
              <a:t>if  (j!=i-1)     printf(“i</a:t>
            </a:r>
            <a:r>
              <a:rPr lang="zh-CN" altLang="en-US" sz="2800" b="1"/>
              <a:t>太大或</a:t>
            </a:r>
            <a:r>
              <a:rPr lang="en-US" altLang="zh-CN" sz="2800" b="1"/>
              <a:t>i</a:t>
            </a:r>
            <a:r>
              <a:rPr lang="zh-CN" altLang="en-US" sz="2800" b="1"/>
              <a:t>为</a:t>
            </a:r>
            <a:r>
              <a:rPr lang="en-US" altLang="zh-CN" sz="2800" b="1"/>
              <a:t>0!!\n ”); </a:t>
            </a:r>
          </a:p>
          <a:p>
            <a:pPr marL="723900" lvl="2" indent="0">
              <a:buNone/>
            </a:pPr>
            <a:r>
              <a:rPr lang="en-US" altLang="zh-CN" sz="2800" b="1"/>
              <a:t>else</a:t>
            </a:r>
          </a:p>
          <a:p>
            <a:pPr marL="1079500" lvl="3" indent="0">
              <a:buNone/>
            </a:pPr>
            <a:r>
              <a:rPr lang="en-US" altLang="zh-CN" sz="2800" b="1"/>
              <a:t>{  q=(LNode *)malloc(sizeof(LNode));</a:t>
            </a:r>
          </a:p>
          <a:p>
            <a:pPr marL="1435100" lvl="4" indent="0">
              <a:buNone/>
            </a:pPr>
            <a:r>
              <a:rPr lang="en-US" altLang="zh-CN" sz="2800" b="1"/>
              <a:t>q–&gt;data=e;   q–&gt;next=p–&gt;next;</a:t>
            </a:r>
          </a:p>
          <a:p>
            <a:pPr marL="1435100" lvl="4" indent="0">
              <a:buNone/>
            </a:pPr>
            <a:r>
              <a:rPr lang="en-US" altLang="zh-CN" sz="2800" b="1"/>
              <a:t>p–&gt;next=q;</a:t>
            </a:r>
          </a:p>
          <a:p>
            <a:pPr marL="1079500" lvl="3" indent="0">
              <a:buNone/>
            </a:pPr>
            <a:r>
              <a:rPr lang="en-US" altLang="zh-CN" sz="2800" b="1"/>
              <a:t>}</a:t>
            </a:r>
          </a:p>
          <a:p>
            <a:pPr marL="355600" lvl="1" indent="0">
              <a:buNone/>
            </a:pPr>
            <a:r>
              <a:rPr lang="en-US" altLang="zh-CN" b="1"/>
              <a:t>}</a:t>
            </a:r>
          </a:p>
          <a:p>
            <a:pPr marL="0" indent="0">
              <a:buNone/>
            </a:pPr>
            <a:r>
              <a:rPr lang="en-US" altLang="zh-CN" b="1">
                <a:latin typeface="宋体" panose="02010600030101010101" pitchFamily="2" charset="-122"/>
              </a:rPr>
              <a:t>   </a:t>
            </a:r>
            <a:r>
              <a:rPr lang="zh-CN" altLang="en-US" sz="2800" b="1">
                <a:latin typeface="宋体" panose="02010600030101010101" pitchFamily="2" charset="-122"/>
              </a:rPr>
              <a:t>设链表的长度为</a:t>
            </a:r>
            <a:r>
              <a:rPr lang="en-US" altLang="zh-CN" sz="2800" b="1"/>
              <a:t>n</a:t>
            </a:r>
            <a:r>
              <a:rPr lang="zh-CN" altLang="en-US" sz="2800" b="1">
                <a:latin typeface="宋体" panose="02010600030101010101" pitchFamily="2" charset="-122"/>
              </a:rPr>
              <a:t>，合法的插入位置是</a:t>
            </a:r>
            <a:r>
              <a:rPr lang="en-US" altLang="zh-CN" sz="2800" b="1"/>
              <a:t>1≦i≦n</a:t>
            </a:r>
            <a:r>
              <a:rPr lang="zh-CN" altLang="en-US" sz="2800" b="1">
                <a:latin typeface="宋体" panose="02010600030101010101" pitchFamily="2" charset="-122"/>
              </a:rPr>
              <a:t>。算法的时间主要耗费</a:t>
            </a:r>
            <a:r>
              <a:rPr lang="zh-CN" altLang="en-US" sz="2800" b="1"/>
              <a:t>移动指针</a:t>
            </a:r>
            <a:r>
              <a:rPr lang="en-US" altLang="zh-CN" sz="2800" b="1"/>
              <a:t>p</a:t>
            </a:r>
            <a:r>
              <a:rPr lang="zh-CN" altLang="en-US" sz="2800" b="1">
                <a:latin typeface="宋体" panose="02010600030101010101" pitchFamily="2" charset="-122"/>
              </a:rPr>
              <a:t>上，故时间复杂度亦为</a:t>
            </a:r>
            <a:r>
              <a:rPr lang="en-US" altLang="zh-CN" sz="2800" b="1"/>
              <a:t>O(n)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95424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DBD75BC6-ACC0-F641-AC06-51765B20155A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220664"/>
            <a:ext cx="8812213" cy="6448425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3600" b="1">
                <a:solidFill>
                  <a:schemeClr val="folHlink"/>
                </a:solidFill>
              </a:rPr>
              <a:t>4</a:t>
            </a:r>
            <a:r>
              <a:rPr lang="en-US" altLang="zh-CN" sz="3600" b="1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6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单链表的删除</a:t>
            </a:r>
            <a:endParaRPr lang="zh-CN" altLang="en-US" b="1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latin typeface="宋体" panose="02010600030101010101" pitchFamily="2" charset="-122"/>
              </a:rPr>
              <a:t>⑴</a:t>
            </a:r>
            <a:r>
              <a:rPr lang="zh-CN" altLang="en-US" b="1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按序号删除</a:t>
            </a:r>
            <a:r>
              <a:rPr lang="zh-CN" altLang="en-US" b="1">
                <a:solidFill>
                  <a:schemeClr val="hlink"/>
                </a:solidFill>
                <a:latin typeface="宋体" panose="02010600030101010101" pitchFamily="2" charset="-122"/>
              </a:rPr>
              <a:t>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删除单链表中的第</a:t>
            </a:r>
            <a:r>
              <a:rPr lang="en-US" altLang="zh-CN" sz="2800" b="1"/>
              <a:t>i</a:t>
            </a:r>
            <a:r>
              <a:rPr lang="zh-CN" altLang="en-US" sz="2800" b="1">
                <a:latin typeface="宋体" panose="02010600030101010101" pitchFamily="2" charset="-122"/>
              </a:rPr>
              <a:t>个结点。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latin typeface="宋体" panose="02010600030101010101" pitchFamily="2" charset="-122"/>
              </a:rPr>
              <a:t>   </a:t>
            </a:r>
            <a:r>
              <a:rPr lang="zh-CN" altLang="en-US" sz="2800" b="1">
                <a:latin typeface="宋体" panose="02010600030101010101" pitchFamily="2" charset="-122"/>
              </a:rPr>
              <a:t>为了删除第</a:t>
            </a:r>
            <a:r>
              <a:rPr lang="en-US" altLang="zh-CN" sz="2800" b="1"/>
              <a:t>i</a:t>
            </a:r>
            <a:r>
              <a:rPr lang="zh-CN" altLang="en-US" sz="2800" b="1">
                <a:latin typeface="宋体" panose="02010600030101010101" pitchFamily="2" charset="-122"/>
              </a:rPr>
              <a:t>个结点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i</a:t>
            </a:r>
            <a:r>
              <a:rPr lang="zh-CN" altLang="en-US" sz="2800" b="1">
                <a:latin typeface="宋体" panose="02010600030101010101" pitchFamily="2" charset="-122"/>
              </a:rPr>
              <a:t>，必须找到结点的存储地址。该存储地址是在其直接前趋结点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i-1</a:t>
            </a:r>
            <a:r>
              <a:rPr lang="zh-CN" altLang="en-US" sz="2800" b="1">
                <a:latin typeface="宋体" panose="02010600030101010101" pitchFamily="2" charset="-122"/>
              </a:rPr>
              <a:t>的</a:t>
            </a:r>
            <a:r>
              <a:rPr lang="en-US" altLang="zh-CN" sz="2800" b="1"/>
              <a:t>next</a:t>
            </a:r>
            <a:r>
              <a:rPr lang="zh-CN" altLang="en-US" sz="2800" b="1">
                <a:latin typeface="宋体" panose="02010600030101010101" pitchFamily="2" charset="-122"/>
              </a:rPr>
              <a:t>域中，因此，必须首先找到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i-1</a:t>
            </a:r>
            <a:r>
              <a:rPr lang="zh-CN" altLang="en-US" sz="2800" b="1">
                <a:latin typeface="宋体" panose="02010600030101010101" pitchFamily="2" charset="-122"/>
              </a:rPr>
              <a:t>的存储位置</a:t>
            </a:r>
            <a:r>
              <a:rPr lang="en-US" altLang="zh-CN" sz="2800" b="1"/>
              <a:t>p</a:t>
            </a:r>
            <a:r>
              <a:rPr lang="zh-CN" altLang="en-US" sz="2800" b="1">
                <a:latin typeface="宋体" panose="02010600030101010101" pitchFamily="2" charset="-122"/>
              </a:rPr>
              <a:t>，然后令</a:t>
            </a:r>
            <a:r>
              <a:rPr lang="en-US" altLang="zh-CN" sz="2800" b="1"/>
              <a:t>p–&gt;next</a:t>
            </a:r>
            <a:r>
              <a:rPr lang="zh-CN" altLang="en-US" sz="2800" b="1">
                <a:latin typeface="宋体" panose="02010600030101010101" pitchFamily="2" charset="-122"/>
              </a:rPr>
              <a:t>指向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i</a:t>
            </a:r>
            <a:r>
              <a:rPr lang="zh-CN" altLang="en-US" sz="2800" b="1">
                <a:latin typeface="宋体" panose="02010600030101010101" pitchFamily="2" charset="-122"/>
              </a:rPr>
              <a:t>的直接后继结点，即把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i</a:t>
            </a:r>
            <a:r>
              <a:rPr lang="zh-CN" altLang="en-US" sz="2800" b="1">
                <a:latin typeface="宋体" panose="02010600030101010101" pitchFamily="2" charset="-122"/>
              </a:rPr>
              <a:t>从链上摘下。最后释放结点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i</a:t>
            </a:r>
            <a:r>
              <a:rPr lang="zh-CN" altLang="en-US" sz="2800" b="1">
                <a:latin typeface="宋体" panose="02010600030101010101" pitchFamily="2" charset="-122"/>
              </a:rPr>
              <a:t>的空间，将其归还给</a:t>
            </a:r>
            <a:r>
              <a:rPr lang="zh-CN" altLang="en-US" sz="2800" b="1"/>
              <a:t>“</a:t>
            </a:r>
            <a:r>
              <a:rPr lang="zh-CN" altLang="en-US" sz="2800" b="1">
                <a:solidFill>
                  <a:schemeClr val="accent1"/>
                </a:solidFill>
                <a:latin typeface="宋体" panose="02010600030101010101" pitchFamily="2" charset="-122"/>
              </a:rPr>
              <a:t>存储池</a:t>
            </a:r>
            <a:r>
              <a:rPr lang="zh-CN" altLang="en-US" sz="2800" b="1"/>
              <a:t>”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设单链表长度为</a:t>
            </a:r>
            <a:r>
              <a:rPr lang="en-US" altLang="zh-CN" sz="2800" b="1"/>
              <a:t>n</a:t>
            </a:r>
            <a:r>
              <a:rPr lang="zh-CN" altLang="en-US" sz="2800" b="1">
                <a:latin typeface="宋体" panose="02010600030101010101" pitchFamily="2" charset="-122"/>
              </a:rPr>
              <a:t>，则删去第</a:t>
            </a:r>
            <a:r>
              <a:rPr lang="en-US" altLang="zh-CN" sz="2800" b="1"/>
              <a:t>i</a:t>
            </a:r>
            <a:r>
              <a:rPr lang="zh-CN" altLang="en-US" sz="2800" b="1">
                <a:latin typeface="宋体" panose="02010600030101010101" pitchFamily="2" charset="-122"/>
              </a:rPr>
              <a:t>个结点仅当</a:t>
            </a:r>
            <a:r>
              <a:rPr lang="en-US" altLang="zh-CN" sz="2800" b="1"/>
              <a:t>1≦i≦n</a:t>
            </a:r>
            <a:r>
              <a:rPr lang="zh-CN" altLang="en-US" sz="2800" b="1">
                <a:latin typeface="宋体" panose="02010600030101010101" pitchFamily="2" charset="-122"/>
              </a:rPr>
              <a:t>时是合法的。则当</a:t>
            </a:r>
            <a:r>
              <a:rPr lang="en-US" altLang="zh-CN" sz="2800" b="1"/>
              <a:t>i=n+1</a:t>
            </a:r>
            <a:r>
              <a:rPr lang="zh-CN" altLang="en-US" sz="2800" b="1">
                <a:latin typeface="宋体" panose="02010600030101010101" pitchFamily="2" charset="-122"/>
              </a:rPr>
              <a:t>时，虽然被删结点不存在，但其前趋结点却存在，是终端结点。故判断条件之一是</a:t>
            </a:r>
            <a:r>
              <a:rPr lang="en-US" altLang="zh-CN" sz="2800" b="1"/>
              <a:t>p–&gt;next!=NULL</a:t>
            </a:r>
            <a:r>
              <a:rPr lang="zh-CN" altLang="en-US" sz="2800" b="1">
                <a:latin typeface="宋体" panose="02010600030101010101" pitchFamily="2" charset="-122"/>
              </a:rPr>
              <a:t>。显然此算法的时间复杂度也是</a:t>
            </a:r>
            <a:r>
              <a:rPr lang="en-US" altLang="zh-CN" sz="2800" b="1"/>
              <a:t>O</a:t>
            </a:r>
            <a:r>
              <a:rPr lang="en-US" altLang="zh-CN" sz="2800" b="1">
                <a:latin typeface="宋体" panose="02010600030101010101" pitchFamily="2" charset="-122"/>
              </a:rPr>
              <a:t>(n)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  <a:r>
              <a:rPr lang="zh-CN" altLang="en-US">
                <a:latin typeface="宋体" panose="02010600030101010101" pitchFamily="2" charset="-122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145754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D8BFB587-4355-864C-A679-060367DC4F94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0" y="152401"/>
            <a:ext cx="8763000" cy="5724525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算法描述</a:t>
            </a:r>
            <a:endParaRPr lang="zh-CN" altLang="en-US" sz="280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void  Delete_LinkList(LNode *L</a:t>
            </a:r>
            <a:r>
              <a:rPr lang="zh-CN" altLang="en-US" sz="2800" b="1"/>
              <a:t>， </a:t>
            </a:r>
            <a:r>
              <a:rPr lang="en-US" altLang="zh-CN" sz="2800" b="1"/>
              <a:t>int i)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sz="2000" b="1"/>
              <a:t>  </a:t>
            </a:r>
            <a:r>
              <a:rPr lang="en-US" altLang="zh-CN" sz="2400" b="1"/>
              <a:t>/*  </a:t>
            </a:r>
            <a:r>
              <a:rPr lang="zh-CN" altLang="en-US" sz="2400" b="1">
                <a:latin typeface="宋体" panose="02010600030101010101" pitchFamily="2" charset="-122"/>
              </a:rPr>
              <a:t>删除以</a:t>
            </a:r>
            <a:r>
              <a:rPr lang="en-US" altLang="zh-CN" sz="2400" b="1"/>
              <a:t>L</a:t>
            </a:r>
            <a:r>
              <a:rPr lang="zh-CN" altLang="en-US" sz="2400" b="1">
                <a:latin typeface="宋体" panose="02010600030101010101" pitchFamily="2" charset="-122"/>
              </a:rPr>
              <a:t>为头结点的单链表中的第</a:t>
            </a:r>
            <a:r>
              <a:rPr lang="en-US" altLang="zh-CN" sz="2400" b="1">
                <a:latin typeface="宋体" panose="02010600030101010101" pitchFamily="2" charset="-122"/>
              </a:rPr>
              <a:t>i</a:t>
            </a:r>
            <a:r>
              <a:rPr lang="zh-CN" altLang="en-US" sz="2400" b="1">
                <a:latin typeface="宋体" panose="02010600030101010101" pitchFamily="2" charset="-122"/>
              </a:rPr>
              <a:t>个结点  </a:t>
            </a:r>
            <a:r>
              <a:rPr lang="zh-CN" altLang="en-US" sz="2400" b="1"/>
              <a:t>*</a:t>
            </a:r>
            <a:r>
              <a:rPr lang="en-US" altLang="zh-CN" sz="2400" b="1"/>
              <a:t>/ </a:t>
            </a: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b="1"/>
              <a:t>{  int  j=1;  LNode *p</a:t>
            </a:r>
            <a:r>
              <a:rPr lang="zh-CN" altLang="en-US" b="1"/>
              <a:t>，*</a:t>
            </a:r>
            <a:r>
              <a:rPr lang="en-US" altLang="zh-CN" b="1"/>
              <a:t>q;</a:t>
            </a:r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p=L;  q=L-&gt;next;</a:t>
            </a:r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while  ( p-&gt;next!=NULL&amp;&amp; j&lt;i) </a:t>
            </a: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{  p=q;  q=q–&gt;next;  j++;  }</a:t>
            </a:r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if  (j!=i)     printf(“i</a:t>
            </a:r>
            <a:r>
              <a:rPr lang="zh-CN" altLang="en-US" sz="2800" b="1"/>
              <a:t>太大或</a:t>
            </a:r>
            <a:r>
              <a:rPr lang="en-US" altLang="zh-CN" sz="2800" b="1"/>
              <a:t>i</a:t>
            </a:r>
            <a:r>
              <a:rPr lang="zh-CN" altLang="en-US" sz="2800" b="1"/>
              <a:t>为</a:t>
            </a:r>
            <a:r>
              <a:rPr lang="en-US" altLang="zh-CN" sz="2800" b="1"/>
              <a:t>0!!\n ”);  </a:t>
            </a:r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else    </a:t>
            </a: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{  p–&gt;next=q–&gt;next;   free(q);    }</a:t>
            </a: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118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EEFDDB7-4FAD-814D-A0E1-8F250918B30F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0" y="152400"/>
            <a:ext cx="8839200" cy="6516688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800" b="1"/>
              <a:t>例</a:t>
            </a:r>
            <a:r>
              <a:rPr lang="en-US" altLang="zh-CN" sz="2800" b="1"/>
              <a:t>2 </a:t>
            </a:r>
            <a:r>
              <a:rPr lang="zh-CN" altLang="en-US" sz="2800" b="1"/>
              <a:t>： 某校从</a:t>
            </a:r>
            <a:r>
              <a:rPr lang="en-US" altLang="zh-CN" sz="2800" b="1"/>
              <a:t>1978</a:t>
            </a:r>
            <a:r>
              <a:rPr lang="zh-CN" altLang="en-US" sz="2800" b="1"/>
              <a:t>年到</a:t>
            </a:r>
            <a:r>
              <a:rPr lang="en-US" altLang="zh-CN" sz="2800" b="1"/>
              <a:t>1983</a:t>
            </a:r>
            <a:r>
              <a:rPr lang="zh-CN" altLang="en-US" sz="2800" b="1"/>
              <a:t>年各种型号的计算机拥有量的变化情况：</a:t>
            </a:r>
            <a:r>
              <a:rPr lang="en-US" altLang="zh-CN" sz="2800" b="1"/>
              <a:t>(6</a:t>
            </a:r>
            <a:r>
              <a:rPr lang="zh-CN" altLang="en-US" sz="2800" b="1"/>
              <a:t>，</a:t>
            </a:r>
            <a:r>
              <a:rPr lang="en-US" altLang="zh-CN" sz="2800" b="1"/>
              <a:t>17</a:t>
            </a:r>
            <a:r>
              <a:rPr lang="zh-CN" altLang="en-US" sz="2800" b="1"/>
              <a:t>，</a:t>
            </a:r>
            <a:r>
              <a:rPr lang="en-US" altLang="zh-CN" sz="2800" b="1"/>
              <a:t>28</a:t>
            </a:r>
            <a:r>
              <a:rPr lang="zh-CN" altLang="en-US" sz="2800" b="1"/>
              <a:t>，</a:t>
            </a:r>
            <a:r>
              <a:rPr lang="en-US" altLang="zh-CN" sz="2800" b="1"/>
              <a:t>50</a:t>
            </a:r>
            <a:r>
              <a:rPr lang="zh-CN" altLang="en-US" sz="2800" b="1"/>
              <a:t>，</a:t>
            </a:r>
            <a:r>
              <a:rPr lang="en-US" altLang="zh-CN" sz="2800" b="1"/>
              <a:t>92</a:t>
            </a:r>
            <a:r>
              <a:rPr lang="zh-CN" altLang="en-US" sz="2800" b="1"/>
              <a:t>，</a:t>
            </a:r>
            <a:r>
              <a:rPr lang="en-US" altLang="zh-CN" sz="2800" b="1"/>
              <a:t>188</a:t>
            </a:r>
            <a:r>
              <a:rPr lang="zh-CN" altLang="en-US" sz="2800" b="1"/>
              <a:t>）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/>
              <a:t>例</a:t>
            </a:r>
            <a:r>
              <a:rPr lang="en-US" altLang="zh-CN" sz="2800" b="1"/>
              <a:t>3 </a:t>
            </a:r>
            <a:r>
              <a:rPr lang="zh-CN" altLang="en-US" sz="2800" b="1"/>
              <a:t>： 一副扑克的点数    </a:t>
            </a:r>
            <a:r>
              <a:rPr lang="en-US" altLang="zh-CN" sz="2800" b="1"/>
              <a:t>(2</a:t>
            </a:r>
            <a:r>
              <a:rPr lang="zh-CN" altLang="en-US" sz="2800" b="1"/>
              <a:t>，</a:t>
            </a:r>
            <a:r>
              <a:rPr lang="en-US" altLang="zh-CN" sz="2800" b="1"/>
              <a:t>3</a:t>
            </a:r>
            <a:r>
              <a:rPr lang="zh-CN" altLang="en-US" sz="2800" b="1"/>
              <a:t>，</a:t>
            </a:r>
            <a:r>
              <a:rPr lang="en-US" altLang="zh-CN" sz="2800" b="1"/>
              <a:t>4</a:t>
            </a:r>
            <a:r>
              <a:rPr lang="zh-CN" altLang="en-US" sz="2800" b="1"/>
              <a:t>，</a:t>
            </a:r>
            <a:r>
              <a:rPr lang="en-US" altLang="zh-CN" sz="2800" b="1"/>
              <a:t>…</a:t>
            </a:r>
            <a:r>
              <a:rPr lang="zh-CN" altLang="en-US" sz="2800" b="1"/>
              <a:t>，</a:t>
            </a:r>
            <a:r>
              <a:rPr lang="en-US" altLang="zh-CN" sz="2800" b="1"/>
              <a:t>J</a:t>
            </a:r>
            <a:r>
              <a:rPr lang="zh-CN" altLang="en-US" sz="2800" b="1"/>
              <a:t>，</a:t>
            </a:r>
            <a:r>
              <a:rPr lang="en-US" altLang="zh-CN" sz="2800" b="1"/>
              <a:t>Q</a:t>
            </a:r>
            <a:r>
              <a:rPr lang="zh-CN" altLang="en-US" sz="2800" b="1"/>
              <a:t>，</a:t>
            </a:r>
            <a:r>
              <a:rPr lang="en-US" altLang="zh-CN" sz="2800" b="1"/>
              <a:t>K</a:t>
            </a:r>
            <a:r>
              <a:rPr lang="zh-CN" altLang="en-US" sz="2800" b="1"/>
              <a:t>，</a:t>
            </a:r>
            <a:r>
              <a:rPr lang="en-US" altLang="zh-CN" sz="2800" b="1"/>
              <a:t>A)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zh-CN" sz="2400" b="1"/>
              <a:t> </a:t>
            </a:r>
            <a:r>
              <a:rPr lang="en-US" altLang="zh-CN" b="1">
                <a:solidFill>
                  <a:schemeClr val="folHlink"/>
                </a:solidFill>
              </a:rPr>
              <a:t>◆</a:t>
            </a:r>
            <a:r>
              <a:rPr lang="en-US" altLang="zh-CN" sz="2400" b="1"/>
              <a:t>  </a:t>
            </a:r>
            <a:r>
              <a:rPr lang="zh-CN" altLang="en-US" b="1"/>
              <a:t>线性表中的</a:t>
            </a:r>
            <a:r>
              <a:rPr lang="zh-CN" altLang="en-US" b="1">
                <a:solidFill>
                  <a:schemeClr val="folHlink"/>
                </a:solidFill>
              </a:rPr>
              <a:t>结点</a:t>
            </a:r>
            <a:r>
              <a:rPr lang="zh-CN" altLang="en-US" b="1"/>
              <a:t>可以是</a:t>
            </a:r>
            <a:r>
              <a:rPr lang="zh-CN" altLang="en-US" b="1">
                <a:solidFill>
                  <a:srgbClr val="DE580E"/>
                </a:solidFill>
              </a:rPr>
              <a:t>记录型</a:t>
            </a:r>
            <a:r>
              <a:rPr lang="zh-CN" altLang="en-US" b="1"/>
              <a:t>元素，每个元素含有多个数据项 ，每个项称为结点的一个域 。每个元素有一个可以唯一标识每个结点的</a:t>
            </a:r>
            <a:r>
              <a:rPr lang="zh-CN" altLang="en-US" b="1">
                <a:solidFill>
                  <a:srgbClr val="DE580E"/>
                </a:solidFill>
              </a:rPr>
              <a:t>数据项组</a:t>
            </a:r>
            <a:r>
              <a:rPr lang="zh-CN" altLang="en-US" b="1"/>
              <a:t>，称为</a:t>
            </a:r>
            <a:r>
              <a:rPr lang="zh-CN" altLang="en-US" b="1">
                <a:solidFill>
                  <a:schemeClr val="folHlink"/>
                </a:solidFill>
              </a:rPr>
              <a:t>关键字</a:t>
            </a:r>
            <a:r>
              <a:rPr lang="zh-CN" altLang="en-US" b="1"/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/>
              <a:t>例</a:t>
            </a:r>
            <a:r>
              <a:rPr lang="en-US" altLang="zh-CN" sz="2800" b="1"/>
              <a:t>4 </a:t>
            </a:r>
            <a:r>
              <a:rPr lang="zh-CN" altLang="en-US" sz="2800" b="1"/>
              <a:t>： 某校</a:t>
            </a:r>
            <a:r>
              <a:rPr lang="en-US" altLang="zh-CN" sz="2800" b="1"/>
              <a:t>2001</a:t>
            </a:r>
            <a:r>
              <a:rPr lang="zh-CN" altLang="en-US" sz="2800" b="1"/>
              <a:t>级同学的基本情况：</a:t>
            </a:r>
            <a:r>
              <a:rPr lang="en-US" altLang="zh-CN" sz="2800" b="1"/>
              <a:t>{(‘2001414101’</a:t>
            </a:r>
            <a:r>
              <a:rPr lang="zh-CN" altLang="en-US" sz="2800" b="1"/>
              <a:t>，‘张里户’，‘男’，</a:t>
            </a:r>
            <a:r>
              <a:rPr lang="en-US" altLang="zh-CN" sz="2800" b="1"/>
              <a:t>06/24/1983)</a:t>
            </a:r>
            <a:r>
              <a:rPr lang="zh-CN" altLang="en-US" sz="2800" b="1"/>
              <a:t>， </a:t>
            </a:r>
            <a:r>
              <a:rPr lang="en-US" altLang="zh-CN" sz="2800" b="1"/>
              <a:t>(‘2001414102’</a:t>
            </a:r>
            <a:r>
              <a:rPr lang="zh-CN" altLang="en-US" sz="2800" b="1"/>
              <a:t>，‘张化司’，‘男’，</a:t>
            </a:r>
            <a:r>
              <a:rPr lang="en-US" altLang="zh-CN" sz="2800" b="1"/>
              <a:t>08/12/1984) …</a:t>
            </a:r>
            <a:r>
              <a:rPr lang="zh-CN" altLang="en-US" sz="2800" b="1"/>
              <a:t>， </a:t>
            </a:r>
            <a:r>
              <a:rPr lang="en-US" altLang="zh-CN" sz="2800" b="1"/>
              <a:t>(‘2001414102’</a:t>
            </a:r>
            <a:r>
              <a:rPr lang="zh-CN" altLang="en-US" sz="2800" b="1"/>
              <a:t>，‘李利辣’，‘女’，</a:t>
            </a:r>
            <a:r>
              <a:rPr lang="en-US" altLang="zh-CN" sz="2800" b="1"/>
              <a:t>08/12/1984) }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zh-CN" sz="2400" b="1"/>
              <a:t> </a:t>
            </a:r>
            <a:r>
              <a:rPr lang="en-US" altLang="zh-CN" b="1">
                <a:solidFill>
                  <a:schemeClr val="folHlink"/>
                </a:solidFill>
              </a:rPr>
              <a:t>◆</a:t>
            </a:r>
            <a:r>
              <a:rPr lang="en-US" altLang="zh-CN" b="1">
                <a:solidFill>
                  <a:schemeClr val="hlink"/>
                </a:solidFill>
              </a:rPr>
              <a:t> </a:t>
            </a:r>
            <a:r>
              <a:rPr lang="zh-CN" altLang="en-US" b="1"/>
              <a:t>若线性表中的结点是</a:t>
            </a:r>
            <a:r>
              <a:rPr lang="zh-CN" altLang="en-US" b="1">
                <a:solidFill>
                  <a:schemeClr val="folHlink"/>
                </a:solidFill>
              </a:rPr>
              <a:t>按值</a:t>
            </a:r>
            <a:r>
              <a:rPr lang="en-US" altLang="zh-CN" b="1"/>
              <a:t>(</a:t>
            </a:r>
            <a:r>
              <a:rPr lang="zh-CN" altLang="en-US" b="1"/>
              <a:t>或按关键字值</a:t>
            </a:r>
            <a:r>
              <a:rPr lang="en-US" altLang="zh-CN" b="1"/>
              <a:t>)</a:t>
            </a:r>
            <a:r>
              <a:rPr lang="zh-CN" altLang="en-US" b="1"/>
              <a:t>由小到大</a:t>
            </a:r>
            <a:r>
              <a:rPr lang="en-US" altLang="zh-CN" b="1"/>
              <a:t>(</a:t>
            </a:r>
            <a:r>
              <a:rPr lang="zh-CN" altLang="en-US" b="1"/>
              <a:t>或由大到小</a:t>
            </a:r>
            <a:r>
              <a:rPr lang="en-US" altLang="zh-CN" b="1"/>
              <a:t>)</a:t>
            </a:r>
            <a:r>
              <a:rPr lang="zh-CN" altLang="en-US" b="1">
                <a:solidFill>
                  <a:schemeClr val="folHlink"/>
                </a:solidFill>
              </a:rPr>
              <a:t>排列</a:t>
            </a:r>
            <a:r>
              <a:rPr lang="zh-CN" altLang="en-US" b="1"/>
              <a:t>的，称线性表是有序的。</a:t>
            </a:r>
          </a:p>
        </p:txBody>
      </p:sp>
    </p:spTree>
    <p:extLst>
      <p:ext uri="{BB962C8B-B14F-4D97-AF65-F5344CB8AC3E}">
        <p14:creationId xmlns:p14="http://schemas.microsoft.com/office/powerpoint/2010/main" val="3330803724"/>
      </p:ext>
    </p:extLst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D97257D8-8DF4-AD4A-AA8B-B146F70C3CC4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0" y="152400"/>
            <a:ext cx="8763000" cy="2268538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latin typeface="宋体" panose="02010600030101010101" pitchFamily="2" charset="-122"/>
              </a:rPr>
              <a:t>⑵ </a:t>
            </a: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按值删除</a:t>
            </a:r>
            <a:r>
              <a:rPr lang="zh-CN" altLang="en-US" sz="2800" b="1">
                <a:solidFill>
                  <a:schemeClr val="hlink"/>
                </a:solidFill>
                <a:latin typeface="宋体" panose="02010600030101010101" pitchFamily="2" charset="-122"/>
              </a:rPr>
              <a:t>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删除单链表中值为</a:t>
            </a:r>
            <a:r>
              <a:rPr lang="en-US" altLang="zh-CN" sz="2800" b="1"/>
              <a:t>key</a:t>
            </a:r>
            <a:r>
              <a:rPr lang="zh-CN" altLang="en-US" sz="2800" b="1">
                <a:latin typeface="宋体" panose="02010600030101010101" pitchFamily="2" charset="-122"/>
              </a:rPr>
              <a:t>的第一个结点。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与按值查找相类似，首先要查找值为</a:t>
            </a:r>
            <a:r>
              <a:rPr lang="en-US" altLang="zh-CN" sz="2800" b="1">
                <a:latin typeface="宋体" panose="02010600030101010101" pitchFamily="2" charset="-122"/>
              </a:rPr>
              <a:t>key</a:t>
            </a:r>
            <a:r>
              <a:rPr lang="zh-CN" altLang="en-US" sz="2800" b="1">
                <a:latin typeface="宋体" panose="02010600030101010101" pitchFamily="2" charset="-122"/>
              </a:rPr>
              <a:t>的结点是否存在</a:t>
            </a:r>
            <a:r>
              <a:rPr lang="en-US" altLang="zh-CN" sz="2800" b="1">
                <a:latin typeface="宋体" panose="02010600030101010101" pitchFamily="2" charset="-122"/>
              </a:rPr>
              <a:t>? </a:t>
            </a:r>
            <a:r>
              <a:rPr lang="zh-CN" altLang="en-US" sz="2800" b="1">
                <a:latin typeface="宋体" panose="02010600030101010101" pitchFamily="2" charset="-122"/>
              </a:rPr>
              <a:t>若存在，则删除；否则返回</a:t>
            </a:r>
            <a:r>
              <a:rPr lang="en-US" altLang="zh-CN" sz="2800" b="1"/>
              <a:t>NULL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14721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FE2D5C1-AFAD-8240-962A-55518D0B744F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52401"/>
            <a:ext cx="8812213" cy="5724525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算法描述</a:t>
            </a:r>
            <a:endParaRPr lang="zh-CN" altLang="en-US" sz="280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b="1"/>
              <a:t>void  Delete_LinkList(LNode *L</a:t>
            </a:r>
            <a:r>
              <a:rPr lang="zh-CN" altLang="en-US" sz="2800" b="1"/>
              <a:t>，</a:t>
            </a:r>
            <a:r>
              <a:rPr lang="en-US" altLang="zh-CN" sz="2800" b="1"/>
              <a:t>int key)</a:t>
            </a:r>
          </a:p>
          <a:p>
            <a:pPr marL="355600" lvl="1" indent="0">
              <a:buNone/>
            </a:pPr>
            <a:r>
              <a:rPr lang="en-US" altLang="zh-CN" sz="2400" b="1"/>
              <a:t>/*  </a:t>
            </a:r>
            <a:r>
              <a:rPr lang="zh-CN" altLang="en-US" sz="2400" b="1"/>
              <a:t>删除以</a:t>
            </a:r>
            <a:r>
              <a:rPr lang="en-US" altLang="zh-CN" sz="2400" b="1"/>
              <a:t>L</a:t>
            </a:r>
            <a:r>
              <a:rPr lang="zh-CN" altLang="en-US" sz="2400" b="1"/>
              <a:t>为头结点的单链表中值为</a:t>
            </a:r>
            <a:r>
              <a:rPr lang="en-US" altLang="zh-CN" sz="2400" b="1"/>
              <a:t>key</a:t>
            </a:r>
            <a:r>
              <a:rPr lang="zh-CN" altLang="en-US" sz="2400" b="1"/>
              <a:t>的第一个结点  *</a:t>
            </a:r>
            <a:r>
              <a:rPr lang="en-US" altLang="zh-CN" sz="2400" b="1"/>
              <a:t>/</a:t>
            </a:r>
            <a:r>
              <a:rPr lang="en-US" altLang="zh-CN" sz="2000" b="1"/>
              <a:t> </a:t>
            </a: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b="1"/>
              <a:t>{     LNode *p=L,  *q=L–&gt;next;</a:t>
            </a:r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while  ( q!=NULL&amp;&amp; q–&gt;data!=key)     </a:t>
            </a: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{  p=q;  q=q–&gt;next;   }</a:t>
            </a:r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if  (q–&gt;data==key)   </a:t>
            </a: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{  p-&gt;next=q-&gt;next;  free(q);   }</a:t>
            </a:r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else  </a:t>
            </a: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printf(“</a:t>
            </a:r>
            <a:r>
              <a:rPr lang="zh-CN" altLang="en-US" sz="2800" b="1"/>
              <a:t>所要删除的结点不存在</a:t>
            </a:r>
            <a:r>
              <a:rPr lang="en-US" altLang="zh-CN" sz="2800" b="1"/>
              <a:t>!!\n”);</a:t>
            </a: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b="1"/>
              <a:t>}</a:t>
            </a:r>
            <a:r>
              <a:rPr lang="en-US" altLang="zh-CN" b="1">
                <a:latin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5849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AB2BC660-1792-B841-8393-FF74FD5493DC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0" y="152400"/>
            <a:ext cx="8915400" cy="5868988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算法的执行与形参</a:t>
            </a:r>
            <a:r>
              <a:rPr lang="en-US" altLang="zh-CN" sz="2800" b="1">
                <a:latin typeface="宋体" panose="02010600030101010101" pitchFamily="2" charset="-122"/>
              </a:rPr>
              <a:t>k</a:t>
            </a:r>
            <a:r>
              <a:rPr lang="en-US" altLang="zh-CN" sz="2800" b="1"/>
              <a:t>ey</a:t>
            </a:r>
            <a:r>
              <a:rPr lang="zh-CN" altLang="en-US" sz="2800" b="1">
                <a:latin typeface="宋体" panose="02010600030101010101" pitchFamily="2" charset="-122"/>
              </a:rPr>
              <a:t>有关，平均时间复杂度为</a:t>
            </a:r>
            <a:r>
              <a:rPr lang="en-US" altLang="zh-CN" sz="2800" b="1"/>
              <a:t>O(n)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从上面的讨论可以看出，链表上实现插入和删除运算，无需移动结点，仅需修改指针。解决了顺序表的插入或删除操作需要移动大量元素的问题。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变形之一：</a:t>
            </a:r>
            <a:endParaRPr lang="zh-CN" altLang="en-US" sz="2800" b="1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删除单链表中值为</a:t>
            </a:r>
            <a:r>
              <a:rPr lang="en-US" altLang="zh-CN" sz="2800" b="1"/>
              <a:t>key</a:t>
            </a:r>
            <a:r>
              <a:rPr lang="zh-CN" altLang="en-US" sz="2800" b="1">
                <a:latin typeface="宋体" panose="02010600030101010101" pitchFamily="2" charset="-122"/>
              </a:rPr>
              <a:t>的所有结点。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与按值查找相类似，但比前面的算法更简单。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基本思想</a:t>
            </a:r>
            <a:r>
              <a:rPr lang="zh-CN" altLang="en-US" b="1">
                <a:latin typeface="宋体" panose="02010600030101010101" pitchFamily="2" charset="-122"/>
              </a:rPr>
              <a:t>：</a:t>
            </a:r>
            <a:r>
              <a:rPr lang="zh-CN" altLang="en-US" sz="2800" b="1">
                <a:latin typeface="宋体" panose="02010600030101010101" pitchFamily="2" charset="-122"/>
              </a:rPr>
              <a:t>从单链表的第一个结点开始，对每个结点进行检查，若结点的值为</a:t>
            </a:r>
            <a:r>
              <a:rPr lang="en-US" altLang="zh-CN" sz="2800" b="1">
                <a:latin typeface="宋体" panose="02010600030101010101" pitchFamily="2" charset="-122"/>
              </a:rPr>
              <a:t>key</a:t>
            </a:r>
            <a:r>
              <a:rPr lang="zh-CN" altLang="en-US" sz="2800" b="1">
                <a:latin typeface="宋体" panose="02010600030101010101" pitchFamily="2" charset="-122"/>
              </a:rPr>
              <a:t>，则删除之，然后检查下一个结点，直到所有的结点都检查。</a:t>
            </a:r>
            <a:r>
              <a:rPr lang="zh-CN" altLang="en-US" sz="2400" b="1">
                <a:latin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86426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281B1C9B-A4BC-424C-B270-E87F71F49A95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52401"/>
            <a:ext cx="8812213" cy="5724525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算法描述</a:t>
            </a:r>
            <a:endParaRPr lang="zh-CN" altLang="en-US" sz="280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b="1"/>
              <a:t>void  Delete_LinkList_Node(LNode *L</a:t>
            </a:r>
            <a:r>
              <a:rPr lang="zh-CN" altLang="en-US" sz="2800" b="1"/>
              <a:t>，</a:t>
            </a:r>
            <a:r>
              <a:rPr lang="en-US" altLang="zh-CN" sz="2800" b="1"/>
              <a:t>int key)</a:t>
            </a:r>
          </a:p>
          <a:p>
            <a:pPr marL="355600" lvl="1" indent="0">
              <a:buNone/>
            </a:pPr>
            <a:r>
              <a:rPr lang="en-US" altLang="zh-CN" sz="2400" b="1"/>
              <a:t>/*  </a:t>
            </a:r>
            <a:r>
              <a:rPr lang="zh-CN" altLang="en-US" sz="2400" b="1"/>
              <a:t>删除以</a:t>
            </a:r>
            <a:r>
              <a:rPr lang="en-US" altLang="zh-CN" sz="2400" b="1"/>
              <a:t>L</a:t>
            </a:r>
            <a:r>
              <a:rPr lang="zh-CN" altLang="en-US" sz="2400" b="1"/>
              <a:t>为头结点的单链表中值为</a:t>
            </a:r>
            <a:r>
              <a:rPr lang="en-US" altLang="zh-CN" sz="2400" b="1"/>
              <a:t>key</a:t>
            </a:r>
            <a:r>
              <a:rPr lang="zh-CN" altLang="en-US" sz="2400" b="1"/>
              <a:t>的第一个结点  *</a:t>
            </a:r>
            <a:r>
              <a:rPr lang="en-US" altLang="zh-CN" sz="2400" b="1"/>
              <a:t>/</a:t>
            </a:r>
            <a:r>
              <a:rPr lang="en-US" altLang="zh-CN" sz="2000" b="1"/>
              <a:t> </a:t>
            </a: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b="1"/>
              <a:t>{     LNode *p=L,  *q=L–&gt;next;</a:t>
            </a:r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while  ( q!=NULL)</a:t>
            </a: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{  if (q–&gt;data==key)</a:t>
            </a:r>
            <a:r>
              <a:rPr lang="en-US" altLang="zh-CN" sz="2400" b="1"/>
              <a:t> 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     {  p-&gt;next=q-&gt;next;  free(q);  q=p-&gt;next;  }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else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     {  p=q;  q=q–&gt;next;   }</a:t>
            </a: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}</a:t>
            </a: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b="1"/>
              <a:t>}</a:t>
            </a:r>
            <a:r>
              <a:rPr lang="en-US" altLang="zh-CN" b="1">
                <a:latin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2344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5963CAFA-C8A4-3D43-8EE9-F7A4348679EA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0" y="152400"/>
            <a:ext cx="8915400" cy="4356100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变形之二：</a:t>
            </a:r>
            <a:endParaRPr lang="zh-CN" altLang="en-US" sz="2800" b="1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删除单链表中所有值重复的结点，使得所有结点的值都不相同。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与按值查找相类似，但比前面的算法更复杂。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基本思想</a:t>
            </a:r>
            <a:r>
              <a:rPr lang="zh-CN" altLang="en-US" b="1">
                <a:latin typeface="宋体" panose="02010600030101010101" pitchFamily="2" charset="-122"/>
              </a:rPr>
              <a:t>：</a:t>
            </a:r>
            <a:r>
              <a:rPr lang="zh-CN" altLang="en-US" sz="2800" b="1">
                <a:latin typeface="宋体" panose="02010600030101010101" pitchFamily="2" charset="-122"/>
              </a:rPr>
              <a:t>从单链表的第一个结点开始，对每个结点进行检查：检查链表中该结点的所有后继结点，只要有值和该结点的值相同，则删除之；然后检查下一个结点，直到所有的结点都检查。</a:t>
            </a:r>
            <a:r>
              <a:rPr lang="zh-CN" altLang="en-US" sz="2400" b="1">
                <a:latin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817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68FF2AF1-3E1D-2D49-B9B5-260AE8B6CB80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52400"/>
            <a:ext cx="8812213" cy="6516688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算法描述</a:t>
            </a:r>
            <a:endParaRPr lang="zh-CN" altLang="en-US" sz="280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800" b="1"/>
              <a:t>void  Delete_Node_value(LNode *L)</a:t>
            </a:r>
          </a:p>
          <a:p>
            <a:pPr marL="355600" lvl="1" indent="0">
              <a:buNone/>
            </a:pPr>
            <a:r>
              <a:rPr lang="en-US" altLang="zh-CN" sz="2400" b="1"/>
              <a:t>/*  </a:t>
            </a:r>
            <a:r>
              <a:rPr lang="zh-CN" altLang="en-US" sz="2400" b="1"/>
              <a:t>删除以</a:t>
            </a:r>
            <a:r>
              <a:rPr lang="en-US" altLang="zh-CN" sz="2400" b="1"/>
              <a:t>L</a:t>
            </a:r>
            <a:r>
              <a:rPr lang="zh-CN" altLang="en-US" sz="2400" b="1"/>
              <a:t>为头结点的单链表中所有值相同的结点  *</a:t>
            </a:r>
            <a:r>
              <a:rPr lang="en-US" altLang="zh-CN" sz="2400" b="1"/>
              <a:t>/</a:t>
            </a:r>
            <a:r>
              <a:rPr lang="en-US" altLang="zh-CN" sz="2000" b="1"/>
              <a:t> </a:t>
            </a: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b="1"/>
              <a:t>{     LNode *p=L-&gt;next, *q, *ptr; </a:t>
            </a:r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while  ( p!=NULL)   </a:t>
            </a:r>
            <a:r>
              <a:rPr lang="en-US" altLang="zh-CN" b="1"/>
              <a:t>/*  </a:t>
            </a:r>
            <a:r>
              <a:rPr lang="zh-CN" altLang="en-US" b="1"/>
              <a:t>检查链表中所有结点  *</a:t>
            </a:r>
            <a:r>
              <a:rPr lang="en-US" altLang="zh-CN" b="1"/>
              <a:t>/</a:t>
            </a:r>
            <a:r>
              <a:rPr lang="en-US" altLang="zh-CN" sz="2800" b="1"/>
              <a:t> </a:t>
            </a: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{   *q=p, *ptr=p–&gt;next;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400" b="1"/>
              <a:t>/*  </a:t>
            </a:r>
            <a:r>
              <a:rPr lang="zh-CN" altLang="en-US" sz="2400" b="1"/>
              <a:t>检查结点</a:t>
            </a:r>
            <a:r>
              <a:rPr lang="en-US" altLang="zh-CN" sz="2400" b="1"/>
              <a:t>p</a:t>
            </a:r>
            <a:r>
              <a:rPr lang="zh-CN" altLang="en-US" sz="2400" b="1"/>
              <a:t>的所有后继结点</a:t>
            </a:r>
            <a:r>
              <a:rPr lang="en-US" altLang="zh-CN" sz="2400" b="1"/>
              <a:t>ptr  */</a:t>
            </a:r>
            <a:endParaRPr lang="en-US" altLang="zh-CN" sz="2800" b="1"/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while (ptr!=NULL)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     {  if (ptr–&gt;data==p-&gt;data)</a:t>
            </a:r>
            <a:r>
              <a:rPr lang="en-US" altLang="zh-CN" sz="2400" b="1"/>
              <a:t> 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            {  q-&gt;next=ptr-&gt;next;  free(ptr);  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                ptr=q-&gt;next;  }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        else  {  q=ptr;  ptr=ptr–&gt;next;   }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     }</a:t>
            </a:r>
            <a:endParaRPr lang="en-US" altLang="zh-CN" b="1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4734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CCEAC7D1-0EB2-F642-AD17-37B63822B090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52401"/>
            <a:ext cx="8812213" cy="5724525"/>
          </a:xfrm>
          <a:noFill/>
          <a:ln/>
        </p:spPr>
        <p:txBody>
          <a:bodyPr/>
          <a:lstStyle/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p=p-&gt;next ;</a:t>
            </a: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}</a:t>
            </a: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b="1"/>
              <a:t>}</a:t>
            </a:r>
            <a:r>
              <a:rPr lang="en-US" altLang="zh-CN" b="1">
                <a:latin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16435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41DD7C41-A99E-A243-87DE-CDCB15850D6D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0" y="152400"/>
            <a:ext cx="8763000" cy="2209800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3600" b="1">
                <a:solidFill>
                  <a:schemeClr val="folHlink"/>
                </a:solidFill>
              </a:rPr>
              <a:t>5</a:t>
            </a:r>
            <a:r>
              <a:rPr lang="en-US" altLang="zh-CN" sz="3600" b="1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6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单链表的合并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>
                <a:latin typeface="宋体" panose="02010600030101010101" pitchFamily="2" charset="-122"/>
              </a:rPr>
              <a:t>      </a:t>
            </a:r>
            <a:r>
              <a:rPr lang="zh-CN" altLang="en-US" sz="2800" b="1">
                <a:latin typeface="宋体" panose="02010600030101010101" pitchFamily="2" charset="-122"/>
              </a:rPr>
              <a:t>设有两个有序的单链表，它们的头指针分别是</a:t>
            </a:r>
            <a:r>
              <a:rPr lang="en-US" altLang="zh-CN" sz="2800" b="1"/>
              <a:t>La </a:t>
            </a:r>
            <a:r>
              <a:rPr lang="zh-CN" altLang="en-US" sz="2800" b="1"/>
              <a:t>、 </a:t>
            </a:r>
            <a:r>
              <a:rPr lang="en-US" altLang="zh-CN" sz="2800" b="1"/>
              <a:t>Lb</a:t>
            </a:r>
            <a:r>
              <a:rPr lang="zh-CN" altLang="en-US" sz="2800" b="1">
                <a:latin typeface="宋体" panose="02010600030101010101" pitchFamily="2" charset="-122"/>
              </a:rPr>
              <a:t>，将它们合并为以</a:t>
            </a:r>
            <a:r>
              <a:rPr lang="en-US" altLang="zh-CN" sz="2800" b="1"/>
              <a:t>Lc</a:t>
            </a:r>
            <a:r>
              <a:rPr lang="zh-CN" altLang="en-US" sz="2800" b="1"/>
              <a:t>为</a:t>
            </a:r>
            <a:r>
              <a:rPr lang="zh-CN" altLang="en-US" sz="2800" b="1">
                <a:latin typeface="宋体" panose="02010600030101010101" pitchFamily="2" charset="-122"/>
              </a:rPr>
              <a:t>头指针的有序链表。合并前的示意图如图</a:t>
            </a:r>
            <a:r>
              <a:rPr lang="en-US" altLang="zh-CN" sz="2800" b="1"/>
              <a:t>2-4</a:t>
            </a:r>
            <a:r>
              <a:rPr lang="zh-CN" altLang="en-US" sz="2800" b="1">
                <a:latin typeface="宋体" panose="02010600030101010101" pitchFamily="2" charset="-122"/>
              </a:rPr>
              <a:t>所示。</a:t>
            </a:r>
          </a:p>
        </p:txBody>
      </p:sp>
      <p:grpSp>
        <p:nvGrpSpPr>
          <p:cNvPr id="158723" name="Group 3">
            <a:extLst>
              <a:ext uri="{FF2B5EF4-FFF2-40B4-BE49-F238E27FC236}">
                <a16:creationId xmlns:a16="http://schemas.microsoft.com/office/drawing/2014/main" id="{D0B0C66B-9F27-8246-9CB6-9E256CA73F2C}"/>
              </a:ext>
            </a:extLst>
          </p:cNvPr>
          <p:cNvGrpSpPr>
            <a:grpSpLocks/>
          </p:cNvGrpSpPr>
          <p:nvPr/>
        </p:nvGrpSpPr>
        <p:grpSpPr bwMode="auto">
          <a:xfrm>
            <a:off x="8585200" y="4046539"/>
            <a:ext cx="966788" cy="503237"/>
            <a:chOff x="4448" y="2549"/>
            <a:chExt cx="609" cy="317"/>
          </a:xfrm>
        </p:grpSpPr>
        <p:sp>
          <p:nvSpPr>
            <p:cNvPr id="158724" name="Rectangle 4">
              <a:extLst>
                <a:ext uri="{FF2B5EF4-FFF2-40B4-BE49-F238E27FC236}">
                  <a16:creationId xmlns:a16="http://schemas.microsoft.com/office/drawing/2014/main" id="{B55D68F5-2804-9E44-973B-0A97B864D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" y="2549"/>
              <a:ext cx="609" cy="31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    ⋀</a:t>
              </a:r>
            </a:p>
          </p:txBody>
        </p:sp>
        <p:sp>
          <p:nvSpPr>
            <p:cNvPr id="158725" name="Line 5">
              <a:extLst>
                <a:ext uri="{FF2B5EF4-FFF2-40B4-BE49-F238E27FC236}">
                  <a16:creationId xmlns:a16="http://schemas.microsoft.com/office/drawing/2014/main" id="{B6DAD154-EAEF-AC40-A054-BC24518DD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" y="2549"/>
              <a:ext cx="0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8726" name="Group 6">
            <a:extLst>
              <a:ext uri="{FF2B5EF4-FFF2-40B4-BE49-F238E27FC236}">
                <a16:creationId xmlns:a16="http://schemas.microsoft.com/office/drawing/2014/main" id="{26D934AC-BC77-C04A-BD6A-B69294C5BBD1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492376"/>
            <a:ext cx="7418388" cy="3332163"/>
            <a:chOff x="384" y="1570"/>
            <a:chExt cx="4673" cy="2099"/>
          </a:xfrm>
        </p:grpSpPr>
        <p:sp>
          <p:nvSpPr>
            <p:cNvPr id="158727" name="Rectangle 7">
              <a:extLst>
                <a:ext uri="{FF2B5EF4-FFF2-40B4-BE49-F238E27FC236}">
                  <a16:creationId xmlns:a16="http://schemas.microsoft.com/office/drawing/2014/main" id="{263E785D-A41F-634F-9650-04EE59C8D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388"/>
              <a:ext cx="354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49" charset="-122"/>
                </a:rPr>
                <a:t>图</a:t>
              </a:r>
              <a:r>
                <a:rPr lang="en-US" altLang="zh-CN" sz="2000" b="1">
                  <a:solidFill>
                    <a:srgbClr val="FFFFFF"/>
                  </a:solidFill>
                </a:rPr>
                <a:t>2-4</a:t>
              </a:r>
              <a:r>
                <a:rPr lang="en-US" altLang="zh-CN" sz="2000" b="1">
                  <a:solidFill>
                    <a:srgbClr val="FFFFFF"/>
                  </a:solidFill>
                  <a:latin typeface="Arial" panose="020B0604020202020204" pitchFamily="34" charset="0"/>
                </a:rPr>
                <a:t>    </a:t>
              </a:r>
              <a:r>
                <a:rPr lang="zh-CN" altLang="en-US" sz="20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两个有序的单链表</a:t>
              </a:r>
              <a:r>
                <a:rPr lang="en-US" altLang="zh-CN" sz="2000" b="1">
                  <a:solidFill>
                    <a:srgbClr val="FFFFFF"/>
                  </a:solidFill>
                </a:rPr>
                <a:t>La </a:t>
              </a:r>
              <a:r>
                <a:rPr lang="zh-CN" altLang="en-US" sz="2000" b="1">
                  <a:solidFill>
                    <a:srgbClr val="FFFFFF"/>
                  </a:solidFill>
                  <a:latin typeface="宋体" panose="02010600030101010101" pitchFamily="2" charset="-122"/>
                </a:rPr>
                <a:t>，</a:t>
              </a:r>
              <a:r>
                <a:rPr lang="en-US" altLang="zh-CN" sz="2000" b="1">
                  <a:solidFill>
                    <a:srgbClr val="FFFFFF"/>
                  </a:solidFill>
                </a:rPr>
                <a:t>Lb</a:t>
              </a:r>
              <a:r>
                <a:rPr lang="zh-CN" altLang="en-US" sz="20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的初始状态</a:t>
              </a:r>
            </a:p>
          </p:txBody>
        </p:sp>
        <p:grpSp>
          <p:nvGrpSpPr>
            <p:cNvPr id="158728" name="Group 8">
              <a:extLst>
                <a:ext uri="{FF2B5EF4-FFF2-40B4-BE49-F238E27FC236}">
                  <a16:creationId xmlns:a16="http://schemas.microsoft.com/office/drawing/2014/main" id="{2191185C-BF63-1348-808D-DBE9B3FA8B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301"/>
              <a:ext cx="3642" cy="943"/>
              <a:chOff x="816" y="2301"/>
              <a:chExt cx="3642" cy="943"/>
            </a:xfrm>
          </p:grpSpPr>
          <p:grpSp>
            <p:nvGrpSpPr>
              <p:cNvPr id="158729" name="Group 9">
                <a:extLst>
                  <a:ext uri="{FF2B5EF4-FFF2-40B4-BE49-F238E27FC236}">
                    <a16:creationId xmlns:a16="http://schemas.microsoft.com/office/drawing/2014/main" id="{F9C636B4-BDE5-3346-B6F8-6D70C86691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8" y="2560"/>
                <a:ext cx="720" cy="317"/>
                <a:chOff x="1008" y="1152"/>
                <a:chExt cx="720" cy="317"/>
              </a:xfrm>
            </p:grpSpPr>
            <p:sp>
              <p:nvSpPr>
                <p:cNvPr id="158730" name="Rectangle 10">
                  <a:extLst>
                    <a:ext uri="{FF2B5EF4-FFF2-40B4-BE49-F238E27FC236}">
                      <a16:creationId xmlns:a16="http://schemas.microsoft.com/office/drawing/2014/main" id="{0ECC83ED-7F9A-894E-A0D8-E0874B7A3A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-2    </a:t>
                  </a:r>
                </a:p>
              </p:txBody>
            </p:sp>
            <p:sp>
              <p:nvSpPr>
                <p:cNvPr id="158731" name="Line 11">
                  <a:extLst>
                    <a:ext uri="{FF2B5EF4-FFF2-40B4-BE49-F238E27FC236}">
                      <a16:creationId xmlns:a16="http://schemas.microsoft.com/office/drawing/2014/main" id="{62C516E1-CA26-F040-9063-11AFB6EDC6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8732" name="Line 12">
                  <a:extLst>
                    <a:ext uri="{FF2B5EF4-FFF2-40B4-BE49-F238E27FC236}">
                      <a16:creationId xmlns:a16="http://schemas.microsoft.com/office/drawing/2014/main" id="{C57314C3-5685-6542-9A0E-BE5BC760A0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58733" name="Group 13">
                <a:extLst>
                  <a:ext uri="{FF2B5EF4-FFF2-40B4-BE49-F238E27FC236}">
                    <a16:creationId xmlns:a16="http://schemas.microsoft.com/office/drawing/2014/main" id="{C8FA768F-D1C2-9048-ADFF-E48D057666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8" y="2550"/>
                <a:ext cx="720" cy="317"/>
                <a:chOff x="1008" y="1152"/>
                <a:chExt cx="720" cy="317"/>
              </a:xfrm>
            </p:grpSpPr>
            <p:sp>
              <p:nvSpPr>
                <p:cNvPr id="158734" name="Rectangle 14">
                  <a:extLst>
                    <a:ext uri="{FF2B5EF4-FFF2-40B4-BE49-F238E27FC236}">
                      <a16:creationId xmlns:a16="http://schemas.microsoft.com/office/drawing/2014/main" id="{08D7473F-FE08-FD40-8F92-B23C92BF6C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   </a:t>
                  </a:r>
                </a:p>
              </p:txBody>
            </p:sp>
            <p:sp>
              <p:nvSpPr>
                <p:cNvPr id="158735" name="Line 15">
                  <a:extLst>
                    <a:ext uri="{FF2B5EF4-FFF2-40B4-BE49-F238E27FC236}">
                      <a16:creationId xmlns:a16="http://schemas.microsoft.com/office/drawing/2014/main" id="{B650F474-A3D2-4F49-8F6A-FDDE7A126F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8736" name="Line 16">
                  <a:extLst>
                    <a:ext uri="{FF2B5EF4-FFF2-40B4-BE49-F238E27FC236}">
                      <a16:creationId xmlns:a16="http://schemas.microsoft.com/office/drawing/2014/main" id="{01575C17-B0E4-A645-AD4B-09B2196037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58737" name="Group 17">
                <a:extLst>
                  <a:ext uri="{FF2B5EF4-FFF2-40B4-BE49-F238E27FC236}">
                    <a16:creationId xmlns:a16="http://schemas.microsoft.com/office/drawing/2014/main" id="{04523B31-B04C-E947-96ED-0232D70A52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18" y="2541"/>
                <a:ext cx="720" cy="317"/>
                <a:chOff x="1008" y="1152"/>
                <a:chExt cx="720" cy="317"/>
              </a:xfrm>
            </p:grpSpPr>
            <p:sp>
              <p:nvSpPr>
                <p:cNvPr id="158738" name="Rectangle 18">
                  <a:extLst>
                    <a:ext uri="{FF2B5EF4-FFF2-40B4-BE49-F238E27FC236}">
                      <a16:creationId xmlns:a16="http://schemas.microsoft.com/office/drawing/2014/main" id="{2B013FF5-CF42-1B43-8965-AC014E7B27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9    </a:t>
                  </a:r>
                </a:p>
              </p:txBody>
            </p:sp>
            <p:sp>
              <p:nvSpPr>
                <p:cNvPr id="158739" name="Line 19">
                  <a:extLst>
                    <a:ext uri="{FF2B5EF4-FFF2-40B4-BE49-F238E27FC236}">
                      <a16:creationId xmlns:a16="http://schemas.microsoft.com/office/drawing/2014/main" id="{BFBFDAD2-A26B-CE44-AEE2-00ADA36681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8740" name="Line 20">
                  <a:extLst>
                    <a:ext uri="{FF2B5EF4-FFF2-40B4-BE49-F238E27FC236}">
                      <a16:creationId xmlns:a16="http://schemas.microsoft.com/office/drawing/2014/main" id="{FC261374-6B70-BF4F-BF57-028318EC88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58741" name="Group 21">
                <a:extLst>
                  <a:ext uri="{FF2B5EF4-FFF2-40B4-BE49-F238E27FC236}">
                    <a16:creationId xmlns:a16="http://schemas.microsoft.com/office/drawing/2014/main" id="{26F6E247-DB84-1543-B695-ED426BF16F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5" y="2472"/>
                <a:ext cx="693" cy="317"/>
                <a:chOff x="3189" y="2139"/>
                <a:chExt cx="693" cy="317"/>
              </a:xfrm>
            </p:grpSpPr>
            <p:sp>
              <p:nvSpPr>
                <p:cNvPr id="158742" name="Rectangle 22">
                  <a:extLst>
                    <a:ext uri="{FF2B5EF4-FFF2-40B4-BE49-F238E27FC236}">
                      <a16:creationId xmlns:a16="http://schemas.microsoft.com/office/drawing/2014/main" id="{E2524F23-A73C-4E47-B03E-B4B9D7AFCE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9" y="2139"/>
                  <a:ext cx="544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……</a:t>
                  </a: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</a:t>
                  </a:r>
                </a:p>
              </p:txBody>
            </p:sp>
            <p:sp>
              <p:nvSpPr>
                <p:cNvPr id="158743" name="Line 23">
                  <a:extLst>
                    <a:ext uri="{FF2B5EF4-FFF2-40B4-BE49-F238E27FC236}">
                      <a16:creationId xmlns:a16="http://schemas.microsoft.com/office/drawing/2014/main" id="{5E5F055B-B1C6-A64E-8D51-13C5E744F6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2" y="23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58744" name="Group 24">
                <a:extLst>
                  <a:ext uri="{FF2B5EF4-FFF2-40B4-BE49-F238E27FC236}">
                    <a16:creationId xmlns:a16="http://schemas.microsoft.com/office/drawing/2014/main" id="{47C9D282-7A84-AC4D-9D66-28BC069B0E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6" y="2301"/>
                <a:ext cx="720" cy="577"/>
                <a:chOff x="1008" y="892"/>
                <a:chExt cx="720" cy="577"/>
              </a:xfrm>
            </p:grpSpPr>
            <p:sp>
              <p:nvSpPr>
                <p:cNvPr id="158745" name="Rectangle 25">
                  <a:extLst>
                    <a:ext uri="{FF2B5EF4-FFF2-40B4-BE49-F238E27FC236}">
                      <a16:creationId xmlns:a16="http://schemas.microsoft.com/office/drawing/2014/main" id="{D7DCFDAD-CC74-B54E-ABED-69049B1B97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6" y="892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Lb</a:t>
                  </a:r>
                </a:p>
              </p:txBody>
            </p:sp>
            <p:grpSp>
              <p:nvGrpSpPr>
                <p:cNvPr id="158746" name="Group 26">
                  <a:extLst>
                    <a:ext uri="{FF2B5EF4-FFF2-40B4-BE49-F238E27FC236}">
                      <a16:creationId xmlns:a16="http://schemas.microsoft.com/office/drawing/2014/main" id="{A67742B7-C564-E84B-9EF6-395F07D2A8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08" y="1152"/>
                  <a:ext cx="720" cy="317"/>
                  <a:chOff x="1008" y="1152"/>
                  <a:chExt cx="720" cy="317"/>
                </a:xfrm>
              </p:grpSpPr>
              <p:sp>
                <p:nvSpPr>
                  <p:cNvPr id="158747" name="Rectangle 27">
                    <a:extLst>
                      <a:ext uri="{FF2B5EF4-FFF2-40B4-BE49-F238E27FC236}">
                        <a16:creationId xmlns:a16="http://schemas.microsoft.com/office/drawing/2014/main" id="{FCCF9C31-41D1-5E4C-92A1-3470B43049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  </a:t>
                    </a:r>
                  </a:p>
                </p:txBody>
              </p:sp>
              <p:sp>
                <p:nvSpPr>
                  <p:cNvPr id="158748" name="Line 28">
                    <a:extLst>
                      <a:ext uri="{FF2B5EF4-FFF2-40B4-BE49-F238E27FC236}">
                        <a16:creationId xmlns:a16="http://schemas.microsoft.com/office/drawing/2014/main" id="{0D43E824-994F-AF4C-AB7A-BCA609760AE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8749" name="Line 29">
                    <a:extLst>
                      <a:ext uri="{FF2B5EF4-FFF2-40B4-BE49-F238E27FC236}">
                        <a16:creationId xmlns:a16="http://schemas.microsoft.com/office/drawing/2014/main" id="{03E2BD11-DF5F-B745-B3D8-DC15694D9CC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158750" name="Group 30">
                <a:extLst>
                  <a:ext uri="{FF2B5EF4-FFF2-40B4-BE49-F238E27FC236}">
                    <a16:creationId xmlns:a16="http://schemas.microsoft.com/office/drawing/2014/main" id="{CCADD5F6-8D16-4244-98EC-6292EBC548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4" y="2872"/>
                <a:ext cx="336" cy="372"/>
                <a:chOff x="2256" y="1404"/>
                <a:chExt cx="336" cy="372"/>
              </a:xfrm>
            </p:grpSpPr>
            <p:sp>
              <p:nvSpPr>
                <p:cNvPr id="158751" name="Rectangle 31">
                  <a:extLst>
                    <a:ext uri="{FF2B5EF4-FFF2-40B4-BE49-F238E27FC236}">
                      <a16:creationId xmlns:a16="http://schemas.microsoft.com/office/drawing/2014/main" id="{DE57F3D6-49DC-AB48-9F55-5C7B46221F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1536"/>
                  <a:ext cx="336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pb</a:t>
                  </a:r>
                </a:p>
              </p:txBody>
            </p:sp>
            <p:sp>
              <p:nvSpPr>
                <p:cNvPr id="158752" name="Line 32">
                  <a:extLst>
                    <a:ext uri="{FF2B5EF4-FFF2-40B4-BE49-F238E27FC236}">
                      <a16:creationId xmlns:a16="http://schemas.microsoft.com/office/drawing/2014/main" id="{F11E35F8-2528-1248-A786-10BE529BC4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39" y="1404"/>
                  <a:ext cx="0" cy="18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58753" name="Group 33">
              <a:extLst>
                <a:ext uri="{FF2B5EF4-FFF2-40B4-BE49-F238E27FC236}">
                  <a16:creationId xmlns:a16="http://schemas.microsoft.com/office/drawing/2014/main" id="{6E7B3475-E36D-DF4F-9A26-1C1E99447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570"/>
              <a:ext cx="4673" cy="906"/>
              <a:chOff x="384" y="1570"/>
              <a:chExt cx="4673" cy="906"/>
            </a:xfrm>
          </p:grpSpPr>
          <p:grpSp>
            <p:nvGrpSpPr>
              <p:cNvPr id="158754" name="Group 34">
                <a:extLst>
                  <a:ext uri="{FF2B5EF4-FFF2-40B4-BE49-F238E27FC236}">
                    <a16:creationId xmlns:a16="http://schemas.microsoft.com/office/drawing/2014/main" id="{72C9D676-DEAE-7C4C-93E1-A30A391BCF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7" y="1985"/>
                <a:ext cx="720" cy="317"/>
                <a:chOff x="1008" y="1152"/>
                <a:chExt cx="720" cy="317"/>
              </a:xfrm>
            </p:grpSpPr>
            <p:sp>
              <p:nvSpPr>
                <p:cNvPr id="158755" name="Rectangle 35">
                  <a:extLst>
                    <a:ext uri="{FF2B5EF4-FFF2-40B4-BE49-F238E27FC236}">
                      <a16:creationId xmlns:a16="http://schemas.microsoft.com/office/drawing/2014/main" id="{C772799C-D09E-1446-90FA-81F2878E9C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-7    </a:t>
                  </a:r>
                </a:p>
              </p:txBody>
            </p:sp>
            <p:sp>
              <p:nvSpPr>
                <p:cNvPr id="158756" name="Line 36">
                  <a:extLst>
                    <a:ext uri="{FF2B5EF4-FFF2-40B4-BE49-F238E27FC236}">
                      <a16:creationId xmlns:a16="http://schemas.microsoft.com/office/drawing/2014/main" id="{B652EF58-AEF0-7F4D-9D43-157F53EEF3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8757" name="Line 37">
                  <a:extLst>
                    <a:ext uri="{FF2B5EF4-FFF2-40B4-BE49-F238E27FC236}">
                      <a16:creationId xmlns:a16="http://schemas.microsoft.com/office/drawing/2014/main" id="{205B86DD-8C4C-134B-8168-7C7A649F77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58758" name="Group 38">
                <a:extLst>
                  <a:ext uri="{FF2B5EF4-FFF2-40B4-BE49-F238E27FC236}">
                    <a16:creationId xmlns:a16="http://schemas.microsoft.com/office/drawing/2014/main" id="{46F67756-1CD4-7542-9A3C-08B9DCD61A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7" y="1975"/>
                <a:ext cx="720" cy="317"/>
                <a:chOff x="1008" y="1152"/>
                <a:chExt cx="720" cy="317"/>
              </a:xfrm>
            </p:grpSpPr>
            <p:sp>
              <p:nvSpPr>
                <p:cNvPr id="158759" name="Rectangle 39">
                  <a:extLst>
                    <a:ext uri="{FF2B5EF4-FFF2-40B4-BE49-F238E27FC236}">
                      <a16:creationId xmlns:a16="http://schemas.microsoft.com/office/drawing/2014/main" id="{D5A1BD2F-AD06-2D48-B58F-D815A4FFF6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    </a:t>
                  </a:r>
                </a:p>
              </p:txBody>
            </p:sp>
            <p:sp>
              <p:nvSpPr>
                <p:cNvPr id="158760" name="Line 40">
                  <a:extLst>
                    <a:ext uri="{FF2B5EF4-FFF2-40B4-BE49-F238E27FC236}">
                      <a16:creationId xmlns:a16="http://schemas.microsoft.com/office/drawing/2014/main" id="{A8768FAC-B46C-BC4A-B607-AEB5FE8619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8761" name="Line 41">
                  <a:extLst>
                    <a:ext uri="{FF2B5EF4-FFF2-40B4-BE49-F238E27FC236}">
                      <a16:creationId xmlns:a16="http://schemas.microsoft.com/office/drawing/2014/main" id="{98E6F45E-4EAE-7046-B626-1F0D7EBB2D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58762" name="Group 42">
                <a:extLst>
                  <a:ext uri="{FF2B5EF4-FFF2-40B4-BE49-F238E27FC236}">
                    <a16:creationId xmlns:a16="http://schemas.microsoft.com/office/drawing/2014/main" id="{8225134B-4BF3-DA4C-9CBF-44F51DD196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7" y="1966"/>
                <a:ext cx="720" cy="317"/>
                <a:chOff x="1008" y="1152"/>
                <a:chExt cx="720" cy="317"/>
              </a:xfrm>
            </p:grpSpPr>
            <p:sp>
              <p:nvSpPr>
                <p:cNvPr id="158763" name="Rectangle 43">
                  <a:extLst>
                    <a:ext uri="{FF2B5EF4-FFF2-40B4-BE49-F238E27FC236}">
                      <a16:creationId xmlns:a16="http://schemas.microsoft.com/office/drawing/2014/main" id="{D05CFBB3-9295-424D-8F74-3FBD3B424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12    </a:t>
                  </a:r>
                </a:p>
              </p:txBody>
            </p:sp>
            <p:sp>
              <p:nvSpPr>
                <p:cNvPr id="158764" name="Line 44">
                  <a:extLst>
                    <a:ext uri="{FF2B5EF4-FFF2-40B4-BE49-F238E27FC236}">
                      <a16:creationId xmlns:a16="http://schemas.microsoft.com/office/drawing/2014/main" id="{1473507E-21C9-AD43-9034-D015833B5D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8765" name="Line 45">
                  <a:extLst>
                    <a:ext uri="{FF2B5EF4-FFF2-40B4-BE49-F238E27FC236}">
                      <a16:creationId xmlns:a16="http://schemas.microsoft.com/office/drawing/2014/main" id="{3FD679D7-8EE6-1F48-B133-C089875774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58766" name="Group 46">
                <a:extLst>
                  <a:ext uri="{FF2B5EF4-FFF2-40B4-BE49-F238E27FC236}">
                    <a16:creationId xmlns:a16="http://schemas.microsoft.com/office/drawing/2014/main" id="{533EC51E-EC2B-B649-857D-FBD909C7C9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74" y="1897"/>
                <a:ext cx="693" cy="317"/>
                <a:chOff x="3189" y="2139"/>
                <a:chExt cx="693" cy="317"/>
              </a:xfrm>
            </p:grpSpPr>
            <p:sp>
              <p:nvSpPr>
                <p:cNvPr id="158767" name="Rectangle 47">
                  <a:extLst>
                    <a:ext uri="{FF2B5EF4-FFF2-40B4-BE49-F238E27FC236}">
                      <a16:creationId xmlns:a16="http://schemas.microsoft.com/office/drawing/2014/main" id="{B089C4E2-FA74-6147-880E-77EAEE113C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9" y="2139"/>
                  <a:ext cx="544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……</a:t>
                  </a: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</a:t>
                  </a:r>
                </a:p>
              </p:txBody>
            </p:sp>
            <p:sp>
              <p:nvSpPr>
                <p:cNvPr id="158768" name="Line 48">
                  <a:extLst>
                    <a:ext uri="{FF2B5EF4-FFF2-40B4-BE49-F238E27FC236}">
                      <a16:creationId xmlns:a16="http://schemas.microsoft.com/office/drawing/2014/main" id="{D4E432D3-8CB0-C346-AB88-ECF6B5D0BB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2" y="23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58769" name="Group 49">
                <a:extLst>
                  <a:ext uri="{FF2B5EF4-FFF2-40B4-BE49-F238E27FC236}">
                    <a16:creationId xmlns:a16="http://schemas.microsoft.com/office/drawing/2014/main" id="{A98081BD-D51C-2342-A968-6DABE4D8A8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7" y="1974"/>
                <a:ext cx="600" cy="317"/>
                <a:chOff x="4457" y="1974"/>
                <a:chExt cx="600" cy="317"/>
              </a:xfrm>
            </p:grpSpPr>
            <p:sp>
              <p:nvSpPr>
                <p:cNvPr id="158770" name="Rectangle 50">
                  <a:extLst>
                    <a:ext uri="{FF2B5EF4-FFF2-40B4-BE49-F238E27FC236}">
                      <a16:creationId xmlns:a16="http://schemas.microsoft.com/office/drawing/2014/main" id="{36A73AEC-B901-564A-AEB6-DAC551C907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7" y="1974"/>
                  <a:ext cx="600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23    ⋀</a:t>
                  </a:r>
                </a:p>
              </p:txBody>
            </p:sp>
            <p:sp>
              <p:nvSpPr>
                <p:cNvPr id="158771" name="Line 51">
                  <a:extLst>
                    <a:ext uri="{FF2B5EF4-FFF2-40B4-BE49-F238E27FC236}">
                      <a16:creationId xmlns:a16="http://schemas.microsoft.com/office/drawing/2014/main" id="{3B5A6E9B-B1B6-D149-9F99-B69B999B66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41" y="1974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58772" name="Group 52">
                <a:extLst>
                  <a:ext uri="{FF2B5EF4-FFF2-40B4-BE49-F238E27FC236}">
                    <a16:creationId xmlns:a16="http://schemas.microsoft.com/office/drawing/2014/main" id="{1411695E-7A18-884F-96F4-2C856DD4E6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5" y="1726"/>
                <a:ext cx="720" cy="577"/>
                <a:chOff x="1008" y="892"/>
                <a:chExt cx="720" cy="577"/>
              </a:xfrm>
            </p:grpSpPr>
            <p:sp>
              <p:nvSpPr>
                <p:cNvPr id="158773" name="Rectangle 53">
                  <a:extLst>
                    <a:ext uri="{FF2B5EF4-FFF2-40B4-BE49-F238E27FC236}">
                      <a16:creationId xmlns:a16="http://schemas.microsoft.com/office/drawing/2014/main" id="{D0A120C1-85AA-A442-8072-10DEBA1ECA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6" y="892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La</a:t>
                  </a:r>
                </a:p>
              </p:txBody>
            </p:sp>
            <p:grpSp>
              <p:nvGrpSpPr>
                <p:cNvPr id="158774" name="Group 54">
                  <a:extLst>
                    <a:ext uri="{FF2B5EF4-FFF2-40B4-BE49-F238E27FC236}">
                      <a16:creationId xmlns:a16="http://schemas.microsoft.com/office/drawing/2014/main" id="{55F5C77E-6CF2-5D42-A047-C43C8C31A0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08" y="1152"/>
                  <a:ext cx="720" cy="317"/>
                  <a:chOff x="1008" y="1152"/>
                  <a:chExt cx="720" cy="317"/>
                </a:xfrm>
              </p:grpSpPr>
              <p:sp>
                <p:nvSpPr>
                  <p:cNvPr id="158775" name="Rectangle 55">
                    <a:extLst>
                      <a:ext uri="{FF2B5EF4-FFF2-40B4-BE49-F238E27FC236}">
                        <a16:creationId xmlns:a16="http://schemas.microsoft.com/office/drawing/2014/main" id="{7B53AFF3-41EA-504C-84B7-5EA62A3781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  </a:t>
                    </a:r>
                  </a:p>
                </p:txBody>
              </p:sp>
              <p:sp>
                <p:nvSpPr>
                  <p:cNvPr id="158776" name="Line 56">
                    <a:extLst>
                      <a:ext uri="{FF2B5EF4-FFF2-40B4-BE49-F238E27FC236}">
                        <a16:creationId xmlns:a16="http://schemas.microsoft.com/office/drawing/2014/main" id="{FFACEBFF-7C96-9E4D-96A4-DA58E9804B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8777" name="Line 57">
                    <a:extLst>
                      <a:ext uri="{FF2B5EF4-FFF2-40B4-BE49-F238E27FC236}">
                        <a16:creationId xmlns:a16="http://schemas.microsoft.com/office/drawing/2014/main" id="{5C58FBA2-4842-C544-9AAE-9CB27CCC85F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158778" name="Group 58">
                <a:extLst>
                  <a:ext uri="{FF2B5EF4-FFF2-40B4-BE49-F238E27FC236}">
                    <a16:creationId xmlns:a16="http://schemas.microsoft.com/office/drawing/2014/main" id="{5C06AD18-9CB1-6B48-8A4C-4F75C3B07E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1870"/>
                <a:ext cx="441" cy="240"/>
                <a:chOff x="336" y="2640"/>
                <a:chExt cx="441" cy="240"/>
              </a:xfrm>
            </p:grpSpPr>
            <p:sp>
              <p:nvSpPr>
                <p:cNvPr id="158779" name="Rectangle 59">
                  <a:extLst>
                    <a:ext uri="{FF2B5EF4-FFF2-40B4-BE49-F238E27FC236}">
                      <a16:creationId xmlns:a16="http://schemas.microsoft.com/office/drawing/2014/main" id="{067305DE-0ACA-DD47-84E1-698310D225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2640"/>
                  <a:ext cx="33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Lc</a:t>
                  </a:r>
                </a:p>
              </p:txBody>
            </p:sp>
            <p:sp>
              <p:nvSpPr>
                <p:cNvPr id="158780" name="Line 60">
                  <a:extLst>
                    <a:ext uri="{FF2B5EF4-FFF2-40B4-BE49-F238E27FC236}">
                      <a16:creationId xmlns:a16="http://schemas.microsoft.com/office/drawing/2014/main" id="{C7FDD1AD-BD0C-B34F-B16B-C64BE95844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4" y="2877"/>
                  <a:ext cx="36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58781" name="Group 61">
                <a:extLst>
                  <a:ext uri="{FF2B5EF4-FFF2-40B4-BE49-F238E27FC236}">
                    <a16:creationId xmlns:a16="http://schemas.microsoft.com/office/drawing/2014/main" id="{326FB9AD-4058-C940-9E9A-F492288C0D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26" y="1570"/>
                <a:ext cx="336" cy="405"/>
                <a:chOff x="2640" y="1776"/>
                <a:chExt cx="336" cy="405"/>
              </a:xfrm>
            </p:grpSpPr>
            <p:sp>
              <p:nvSpPr>
                <p:cNvPr id="158782" name="Rectangle 62">
                  <a:extLst>
                    <a:ext uri="{FF2B5EF4-FFF2-40B4-BE49-F238E27FC236}">
                      <a16:creationId xmlns:a16="http://schemas.microsoft.com/office/drawing/2014/main" id="{9B337739-9130-CF43-9593-6FBB66ECB1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1776"/>
                  <a:ext cx="336" cy="2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pa</a:t>
                  </a:r>
                </a:p>
              </p:txBody>
            </p:sp>
            <p:sp>
              <p:nvSpPr>
                <p:cNvPr id="158783" name="Line 63">
                  <a:extLst>
                    <a:ext uri="{FF2B5EF4-FFF2-40B4-BE49-F238E27FC236}">
                      <a16:creationId xmlns:a16="http://schemas.microsoft.com/office/drawing/2014/main" id="{4D3F06B4-3027-D846-9F29-AC3CC13101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2" y="2022"/>
                  <a:ext cx="0" cy="1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58784" name="Group 64">
                <a:extLst>
                  <a:ext uri="{FF2B5EF4-FFF2-40B4-BE49-F238E27FC236}">
                    <a16:creationId xmlns:a16="http://schemas.microsoft.com/office/drawing/2014/main" id="{647E64C6-BC15-ED48-8B64-4ACBDF0CD8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2236"/>
                <a:ext cx="441" cy="240"/>
                <a:chOff x="384" y="2016"/>
                <a:chExt cx="441" cy="240"/>
              </a:xfrm>
            </p:grpSpPr>
            <p:sp>
              <p:nvSpPr>
                <p:cNvPr id="158785" name="Rectangle 65">
                  <a:extLst>
                    <a:ext uri="{FF2B5EF4-FFF2-40B4-BE49-F238E27FC236}">
                      <a16:creationId xmlns:a16="http://schemas.microsoft.com/office/drawing/2014/main" id="{64CE81F9-2325-AD42-BBA8-AC080F33D8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2016"/>
                  <a:ext cx="33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pc</a:t>
                  </a:r>
                </a:p>
              </p:txBody>
            </p:sp>
            <p:sp>
              <p:nvSpPr>
                <p:cNvPr id="158786" name="Line 66">
                  <a:extLst>
                    <a:ext uri="{FF2B5EF4-FFF2-40B4-BE49-F238E27FC236}">
                      <a16:creationId xmlns:a16="http://schemas.microsoft.com/office/drawing/2014/main" id="{9B228EE8-490C-B744-8C3F-9616ED41F6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2" y="2016"/>
                  <a:ext cx="36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74375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D7512596-9792-D74E-A4D8-2BCB3407A57A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0" y="152401"/>
            <a:ext cx="8763000" cy="612775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800" b="1"/>
              <a:t>合并了值为</a:t>
            </a:r>
            <a:r>
              <a:rPr lang="en-US" altLang="zh-CN" sz="2800" b="1"/>
              <a:t>-7</a:t>
            </a:r>
            <a:r>
              <a:rPr lang="zh-CN" altLang="en-US" sz="2800" b="1"/>
              <a:t>，</a:t>
            </a:r>
            <a:r>
              <a:rPr lang="en-US" altLang="zh-CN" sz="2800" b="1"/>
              <a:t>-2</a:t>
            </a:r>
            <a:r>
              <a:rPr lang="zh-CN" altLang="en-US" sz="2800" b="1"/>
              <a:t>的结点后示意图如图</a:t>
            </a:r>
            <a:r>
              <a:rPr lang="en-US" altLang="zh-CN" sz="2800" b="1"/>
              <a:t>2-5</a:t>
            </a:r>
            <a:r>
              <a:rPr lang="zh-CN" altLang="en-US" sz="2800" b="1"/>
              <a:t>所示。</a:t>
            </a:r>
            <a:endParaRPr lang="zh-CN" altLang="en-US" b="1">
              <a:solidFill>
                <a:schemeClr val="hlink"/>
              </a:solidFill>
              <a:latin typeface="宋体" panose="02010600030101010101" pitchFamily="2" charset="-122"/>
            </a:endParaRPr>
          </a:p>
        </p:txBody>
      </p:sp>
      <p:grpSp>
        <p:nvGrpSpPr>
          <p:cNvPr id="160771" name="Group 3">
            <a:extLst>
              <a:ext uri="{FF2B5EF4-FFF2-40B4-BE49-F238E27FC236}">
                <a16:creationId xmlns:a16="http://schemas.microsoft.com/office/drawing/2014/main" id="{6C37D044-6649-D846-841F-EA074CC01C2D}"/>
              </a:ext>
            </a:extLst>
          </p:cNvPr>
          <p:cNvGrpSpPr>
            <a:grpSpLocks/>
          </p:cNvGrpSpPr>
          <p:nvPr/>
        </p:nvGrpSpPr>
        <p:grpSpPr bwMode="auto">
          <a:xfrm>
            <a:off x="2119313" y="862014"/>
            <a:ext cx="7505700" cy="3430587"/>
            <a:chOff x="375" y="543"/>
            <a:chExt cx="4728" cy="2161"/>
          </a:xfrm>
        </p:grpSpPr>
        <p:sp>
          <p:nvSpPr>
            <p:cNvPr id="160772" name="Rectangle 4">
              <a:extLst>
                <a:ext uri="{FF2B5EF4-FFF2-40B4-BE49-F238E27FC236}">
                  <a16:creationId xmlns:a16="http://schemas.microsoft.com/office/drawing/2014/main" id="{4EA14A8B-C437-764E-82AE-98482AC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432"/>
              <a:ext cx="335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49" charset="-122"/>
                </a:rPr>
                <a:t>图</a:t>
              </a:r>
              <a:r>
                <a:rPr lang="en-US" altLang="zh-CN" sz="2000" b="1">
                  <a:solidFill>
                    <a:srgbClr val="FFFFFF"/>
                  </a:solidFill>
                </a:rPr>
                <a:t>2-5 </a:t>
              </a:r>
              <a:r>
                <a:rPr lang="en-US" altLang="zh-CN" sz="2000" b="1">
                  <a:solidFill>
                    <a:srgbClr val="FFFFFF"/>
                  </a:solidFill>
                  <a:latin typeface="Arial" panose="020B0604020202020204" pitchFamily="34" charset="0"/>
                </a:rPr>
                <a:t>    </a:t>
              </a:r>
              <a:r>
                <a:rPr lang="zh-CN" altLang="en-US" sz="2000" b="1">
                  <a:solidFill>
                    <a:srgbClr val="FFFFFF"/>
                  </a:solidFill>
                  <a:ea typeface="楷体_GB2312" pitchFamily="49" charset="-122"/>
                </a:rPr>
                <a:t>合并了值为</a:t>
              </a:r>
              <a:r>
                <a:rPr lang="en-US" altLang="zh-CN" sz="2000" b="1">
                  <a:solidFill>
                    <a:srgbClr val="FFFFFF"/>
                  </a:solidFill>
                  <a:ea typeface="楷体_GB2312" pitchFamily="49" charset="-122"/>
                </a:rPr>
                <a:t>-7 </a:t>
              </a:r>
              <a:r>
                <a:rPr lang="zh-CN" altLang="en-US" sz="2000" b="1">
                  <a:solidFill>
                    <a:srgbClr val="FFFFFF"/>
                  </a:solidFill>
                  <a:ea typeface="楷体_GB2312" pitchFamily="49" charset="-122"/>
                </a:rPr>
                <a:t>，</a:t>
              </a:r>
              <a:r>
                <a:rPr lang="en-US" altLang="zh-CN" sz="2000" b="1">
                  <a:solidFill>
                    <a:srgbClr val="FFFFFF"/>
                  </a:solidFill>
                  <a:ea typeface="楷体_GB2312" pitchFamily="49" charset="-122"/>
                </a:rPr>
                <a:t>-2</a:t>
              </a:r>
              <a:r>
                <a:rPr lang="zh-CN" altLang="en-US" sz="2000" b="1">
                  <a:solidFill>
                    <a:srgbClr val="FFFFFF"/>
                  </a:solidFill>
                  <a:ea typeface="楷体_GB2312" pitchFamily="49" charset="-122"/>
                </a:rPr>
                <a:t>的结点后的状态</a:t>
              </a:r>
            </a:p>
          </p:txBody>
        </p:sp>
        <p:grpSp>
          <p:nvGrpSpPr>
            <p:cNvPr id="160773" name="Group 5">
              <a:extLst>
                <a:ext uri="{FF2B5EF4-FFF2-40B4-BE49-F238E27FC236}">
                  <a16:creationId xmlns:a16="http://schemas.microsoft.com/office/drawing/2014/main" id="{C0A1DC00-57A8-FE4A-8790-F9E2301A5B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5" y="1302"/>
              <a:ext cx="4278" cy="990"/>
              <a:chOff x="825" y="1302"/>
              <a:chExt cx="4278" cy="990"/>
            </a:xfrm>
          </p:grpSpPr>
          <p:grpSp>
            <p:nvGrpSpPr>
              <p:cNvPr id="160774" name="Group 6">
                <a:extLst>
                  <a:ext uri="{FF2B5EF4-FFF2-40B4-BE49-F238E27FC236}">
                    <a16:creationId xmlns:a16="http://schemas.microsoft.com/office/drawing/2014/main" id="{FF6CD051-F8FC-F44E-A658-0C262259B1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7" y="1561"/>
                <a:ext cx="720" cy="317"/>
                <a:chOff x="1008" y="1152"/>
                <a:chExt cx="720" cy="317"/>
              </a:xfrm>
            </p:grpSpPr>
            <p:sp>
              <p:nvSpPr>
                <p:cNvPr id="160775" name="Rectangle 7">
                  <a:extLst>
                    <a:ext uri="{FF2B5EF4-FFF2-40B4-BE49-F238E27FC236}">
                      <a16:creationId xmlns:a16="http://schemas.microsoft.com/office/drawing/2014/main" id="{664034BA-B812-BA4E-9559-D773AD73D0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-2    </a:t>
                  </a:r>
                </a:p>
              </p:txBody>
            </p:sp>
            <p:sp>
              <p:nvSpPr>
                <p:cNvPr id="160776" name="Line 8">
                  <a:extLst>
                    <a:ext uri="{FF2B5EF4-FFF2-40B4-BE49-F238E27FC236}">
                      <a16:creationId xmlns:a16="http://schemas.microsoft.com/office/drawing/2014/main" id="{69540317-5924-324C-9FE5-B1E34AF09D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0777" name="Line 9">
                  <a:extLst>
                    <a:ext uri="{FF2B5EF4-FFF2-40B4-BE49-F238E27FC236}">
                      <a16:creationId xmlns:a16="http://schemas.microsoft.com/office/drawing/2014/main" id="{8452FC01-6850-3F40-9B4E-C2FB9359DD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60778" name="Group 10">
                <a:extLst>
                  <a:ext uri="{FF2B5EF4-FFF2-40B4-BE49-F238E27FC236}">
                    <a16:creationId xmlns:a16="http://schemas.microsoft.com/office/drawing/2014/main" id="{9588431B-F134-9444-B9AC-38DFD90BBB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7" y="1551"/>
                <a:ext cx="720" cy="317"/>
                <a:chOff x="1008" y="1152"/>
                <a:chExt cx="720" cy="317"/>
              </a:xfrm>
            </p:grpSpPr>
            <p:sp>
              <p:nvSpPr>
                <p:cNvPr id="160779" name="Rectangle 11">
                  <a:extLst>
                    <a:ext uri="{FF2B5EF4-FFF2-40B4-BE49-F238E27FC236}">
                      <a16:creationId xmlns:a16="http://schemas.microsoft.com/office/drawing/2014/main" id="{98236709-D96D-8249-893C-463C313D2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   </a:t>
                  </a:r>
                </a:p>
              </p:txBody>
            </p:sp>
            <p:sp>
              <p:nvSpPr>
                <p:cNvPr id="160780" name="Line 12">
                  <a:extLst>
                    <a:ext uri="{FF2B5EF4-FFF2-40B4-BE49-F238E27FC236}">
                      <a16:creationId xmlns:a16="http://schemas.microsoft.com/office/drawing/2014/main" id="{A1FED053-4896-7145-AF49-19968E1181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0781" name="Line 13">
                  <a:extLst>
                    <a:ext uri="{FF2B5EF4-FFF2-40B4-BE49-F238E27FC236}">
                      <a16:creationId xmlns:a16="http://schemas.microsoft.com/office/drawing/2014/main" id="{82E61847-9AE0-AA4A-A915-78E574798D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60782" name="Group 14">
                <a:extLst>
                  <a:ext uri="{FF2B5EF4-FFF2-40B4-BE49-F238E27FC236}">
                    <a16:creationId xmlns:a16="http://schemas.microsoft.com/office/drawing/2014/main" id="{F3B02147-B48E-324C-A32B-95D99AEB5A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7" y="1542"/>
                <a:ext cx="720" cy="317"/>
                <a:chOff x="1008" y="1152"/>
                <a:chExt cx="720" cy="317"/>
              </a:xfrm>
            </p:grpSpPr>
            <p:sp>
              <p:nvSpPr>
                <p:cNvPr id="160783" name="Rectangle 15">
                  <a:extLst>
                    <a:ext uri="{FF2B5EF4-FFF2-40B4-BE49-F238E27FC236}">
                      <a16:creationId xmlns:a16="http://schemas.microsoft.com/office/drawing/2014/main" id="{76A944B6-2851-304A-A047-B63A9F60B9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9    </a:t>
                  </a:r>
                </a:p>
              </p:txBody>
            </p:sp>
            <p:sp>
              <p:nvSpPr>
                <p:cNvPr id="160784" name="Line 16">
                  <a:extLst>
                    <a:ext uri="{FF2B5EF4-FFF2-40B4-BE49-F238E27FC236}">
                      <a16:creationId xmlns:a16="http://schemas.microsoft.com/office/drawing/2014/main" id="{2DEE2ED5-B7F6-4B4C-AF49-A90B9945E3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0785" name="Line 17">
                  <a:extLst>
                    <a:ext uri="{FF2B5EF4-FFF2-40B4-BE49-F238E27FC236}">
                      <a16:creationId xmlns:a16="http://schemas.microsoft.com/office/drawing/2014/main" id="{55CF0A7C-C8D5-AC46-A86E-6846A78935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60786" name="Group 18">
                <a:extLst>
                  <a:ext uri="{FF2B5EF4-FFF2-40B4-BE49-F238E27FC236}">
                    <a16:creationId xmlns:a16="http://schemas.microsoft.com/office/drawing/2014/main" id="{2A8E1620-8F0B-9846-A099-AEFEC63296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74" y="1473"/>
                <a:ext cx="693" cy="317"/>
                <a:chOff x="3189" y="2139"/>
                <a:chExt cx="693" cy="317"/>
              </a:xfrm>
            </p:grpSpPr>
            <p:sp>
              <p:nvSpPr>
                <p:cNvPr id="160787" name="Rectangle 19">
                  <a:extLst>
                    <a:ext uri="{FF2B5EF4-FFF2-40B4-BE49-F238E27FC236}">
                      <a16:creationId xmlns:a16="http://schemas.microsoft.com/office/drawing/2014/main" id="{BD5623E8-2F75-B74E-9C68-2DEAEF7381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9" y="2139"/>
                  <a:ext cx="544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……</a:t>
                  </a: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</a:t>
                  </a:r>
                </a:p>
              </p:txBody>
            </p:sp>
            <p:sp>
              <p:nvSpPr>
                <p:cNvPr id="160788" name="Line 20">
                  <a:extLst>
                    <a:ext uri="{FF2B5EF4-FFF2-40B4-BE49-F238E27FC236}">
                      <a16:creationId xmlns:a16="http://schemas.microsoft.com/office/drawing/2014/main" id="{8E36FFCF-C57B-E945-9A62-21295C89BC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2" y="23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60789" name="Group 21">
                <a:extLst>
                  <a:ext uri="{FF2B5EF4-FFF2-40B4-BE49-F238E27FC236}">
                    <a16:creationId xmlns:a16="http://schemas.microsoft.com/office/drawing/2014/main" id="{728AF55B-CFDA-6149-80E1-36D6EC5A08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7" y="1550"/>
                <a:ext cx="646" cy="317"/>
                <a:chOff x="4457" y="1550"/>
                <a:chExt cx="646" cy="317"/>
              </a:xfrm>
            </p:grpSpPr>
            <p:sp>
              <p:nvSpPr>
                <p:cNvPr id="160790" name="Rectangle 22">
                  <a:extLst>
                    <a:ext uri="{FF2B5EF4-FFF2-40B4-BE49-F238E27FC236}">
                      <a16:creationId xmlns:a16="http://schemas.microsoft.com/office/drawing/2014/main" id="{15640067-D68F-8547-BAC0-522FE55AE5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7" y="1550"/>
                  <a:ext cx="646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15   ⋀ </a:t>
                  </a:r>
                </a:p>
              </p:txBody>
            </p:sp>
            <p:sp>
              <p:nvSpPr>
                <p:cNvPr id="160791" name="Line 23">
                  <a:extLst>
                    <a:ext uri="{FF2B5EF4-FFF2-40B4-BE49-F238E27FC236}">
                      <a16:creationId xmlns:a16="http://schemas.microsoft.com/office/drawing/2014/main" id="{409D44B8-91BF-3E46-B6AF-E50E56D7E1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41" y="155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60792" name="Group 24">
                <a:extLst>
                  <a:ext uri="{FF2B5EF4-FFF2-40B4-BE49-F238E27FC236}">
                    <a16:creationId xmlns:a16="http://schemas.microsoft.com/office/drawing/2014/main" id="{23D610BA-6933-2249-84A9-234D4E7952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5" y="1302"/>
                <a:ext cx="720" cy="577"/>
                <a:chOff x="1008" y="892"/>
                <a:chExt cx="720" cy="577"/>
              </a:xfrm>
            </p:grpSpPr>
            <p:sp>
              <p:nvSpPr>
                <p:cNvPr id="160793" name="Rectangle 25">
                  <a:extLst>
                    <a:ext uri="{FF2B5EF4-FFF2-40B4-BE49-F238E27FC236}">
                      <a16:creationId xmlns:a16="http://schemas.microsoft.com/office/drawing/2014/main" id="{6A76BC30-649D-6949-B388-2344155BDF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6" y="892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Lb</a:t>
                  </a:r>
                </a:p>
              </p:txBody>
            </p:sp>
            <p:grpSp>
              <p:nvGrpSpPr>
                <p:cNvPr id="160794" name="Group 26">
                  <a:extLst>
                    <a:ext uri="{FF2B5EF4-FFF2-40B4-BE49-F238E27FC236}">
                      <a16:creationId xmlns:a16="http://schemas.microsoft.com/office/drawing/2014/main" id="{01A6A867-9455-264C-BD97-C14D8D1A31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08" y="1152"/>
                  <a:ext cx="720" cy="317"/>
                  <a:chOff x="1008" y="1152"/>
                  <a:chExt cx="720" cy="317"/>
                </a:xfrm>
              </p:grpSpPr>
              <p:sp>
                <p:nvSpPr>
                  <p:cNvPr id="160795" name="Rectangle 27">
                    <a:extLst>
                      <a:ext uri="{FF2B5EF4-FFF2-40B4-BE49-F238E27FC236}">
                        <a16:creationId xmlns:a16="http://schemas.microsoft.com/office/drawing/2014/main" id="{DC7E2044-2B7A-FB40-A0FA-3BE6F52331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  </a:t>
                    </a:r>
                  </a:p>
                </p:txBody>
              </p:sp>
              <p:sp>
                <p:nvSpPr>
                  <p:cNvPr id="160796" name="Line 28">
                    <a:extLst>
                      <a:ext uri="{FF2B5EF4-FFF2-40B4-BE49-F238E27FC236}">
                        <a16:creationId xmlns:a16="http://schemas.microsoft.com/office/drawing/2014/main" id="{4D1E587F-C8B4-D54F-B0AF-78C64DBB8F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60797" name="Line 29">
                    <a:extLst>
                      <a:ext uri="{FF2B5EF4-FFF2-40B4-BE49-F238E27FC236}">
                        <a16:creationId xmlns:a16="http://schemas.microsoft.com/office/drawing/2014/main" id="{AB121D9B-EE9D-5A4C-B06C-F24A4F247F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160798" name="Group 30">
                <a:extLst>
                  <a:ext uri="{FF2B5EF4-FFF2-40B4-BE49-F238E27FC236}">
                    <a16:creationId xmlns:a16="http://schemas.microsoft.com/office/drawing/2014/main" id="{731FBE86-3C9D-6246-BE20-0A2B8256A7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23" y="1873"/>
                <a:ext cx="336" cy="372"/>
                <a:chOff x="2256" y="1404"/>
                <a:chExt cx="336" cy="372"/>
              </a:xfrm>
            </p:grpSpPr>
            <p:sp>
              <p:nvSpPr>
                <p:cNvPr id="160799" name="Rectangle 31">
                  <a:extLst>
                    <a:ext uri="{FF2B5EF4-FFF2-40B4-BE49-F238E27FC236}">
                      <a16:creationId xmlns:a16="http://schemas.microsoft.com/office/drawing/2014/main" id="{FB2FA4FD-A0D0-6C47-88C1-2400B59F6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1536"/>
                  <a:ext cx="336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pc</a:t>
                  </a:r>
                </a:p>
              </p:txBody>
            </p:sp>
            <p:sp>
              <p:nvSpPr>
                <p:cNvPr id="160800" name="Line 32">
                  <a:extLst>
                    <a:ext uri="{FF2B5EF4-FFF2-40B4-BE49-F238E27FC236}">
                      <a16:creationId xmlns:a16="http://schemas.microsoft.com/office/drawing/2014/main" id="{2D019D30-4CD6-744C-9D20-0A2A446D41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39" y="1404"/>
                  <a:ext cx="0" cy="18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60801" name="Group 33">
                <a:extLst>
                  <a:ext uri="{FF2B5EF4-FFF2-40B4-BE49-F238E27FC236}">
                    <a16:creationId xmlns:a16="http://schemas.microsoft.com/office/drawing/2014/main" id="{42C1D178-B2E1-5443-9054-C1E340A2EF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870"/>
                <a:ext cx="336" cy="422"/>
                <a:chOff x="1626" y="1200"/>
                <a:chExt cx="336" cy="422"/>
              </a:xfrm>
            </p:grpSpPr>
            <p:sp>
              <p:nvSpPr>
                <p:cNvPr id="160802" name="Rectangle 34">
                  <a:extLst>
                    <a:ext uri="{FF2B5EF4-FFF2-40B4-BE49-F238E27FC236}">
                      <a16:creationId xmlns:a16="http://schemas.microsoft.com/office/drawing/2014/main" id="{344711DD-D848-BB4A-B429-9C0BE335B5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6" y="1350"/>
                  <a:ext cx="336" cy="2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pb</a:t>
                  </a:r>
                </a:p>
              </p:txBody>
            </p:sp>
            <p:sp>
              <p:nvSpPr>
                <p:cNvPr id="160803" name="Line 35">
                  <a:extLst>
                    <a:ext uri="{FF2B5EF4-FFF2-40B4-BE49-F238E27FC236}">
                      <a16:creationId xmlns:a16="http://schemas.microsoft.com/office/drawing/2014/main" id="{0224F5BD-195C-424B-B424-624636C4B1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88" y="1200"/>
                  <a:ext cx="0" cy="1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60804" name="Group 36">
              <a:extLst>
                <a:ext uri="{FF2B5EF4-FFF2-40B4-BE49-F238E27FC236}">
                  <a16:creationId xmlns:a16="http://schemas.microsoft.com/office/drawing/2014/main" id="{3BB7E088-6BB6-8E47-8BBC-E6E5F99A1A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6" y="1098"/>
              <a:ext cx="583" cy="462"/>
              <a:chOff x="1616" y="1098"/>
              <a:chExt cx="583" cy="462"/>
            </a:xfrm>
          </p:grpSpPr>
          <p:sp>
            <p:nvSpPr>
              <p:cNvPr id="160805" name="Line 37">
                <a:extLst>
                  <a:ext uri="{FF2B5EF4-FFF2-40B4-BE49-F238E27FC236}">
                    <a16:creationId xmlns:a16="http://schemas.microsoft.com/office/drawing/2014/main" id="{160926DC-80B9-6944-A624-1BBE781AA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136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0806" name="Line 38">
                <a:extLst>
                  <a:ext uri="{FF2B5EF4-FFF2-40B4-BE49-F238E27FC236}">
                    <a16:creationId xmlns:a16="http://schemas.microsoft.com/office/drawing/2014/main" id="{2067E4D2-C566-7F46-98F0-9E1D5F4112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2" y="109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0807" name="Line 39">
                <a:extLst>
                  <a:ext uri="{FF2B5EF4-FFF2-40B4-BE49-F238E27FC236}">
                    <a16:creationId xmlns:a16="http://schemas.microsoft.com/office/drawing/2014/main" id="{AFB865FF-D15D-4B4B-8CD7-4BE122C0D3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9" y="1101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0808" name="Line 40">
                <a:extLst>
                  <a:ext uri="{FF2B5EF4-FFF2-40B4-BE49-F238E27FC236}">
                    <a16:creationId xmlns:a16="http://schemas.microsoft.com/office/drawing/2014/main" id="{A7C62331-AD3F-C349-AD1D-F1F406AF0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13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0809" name="Group 41">
              <a:extLst>
                <a:ext uri="{FF2B5EF4-FFF2-40B4-BE49-F238E27FC236}">
                  <a16:creationId xmlns:a16="http://schemas.microsoft.com/office/drawing/2014/main" id="{BBE71678-B655-E147-B967-63AAF12E28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" y="543"/>
              <a:ext cx="4682" cy="730"/>
              <a:chOff x="375" y="543"/>
              <a:chExt cx="4682" cy="730"/>
            </a:xfrm>
          </p:grpSpPr>
          <p:grpSp>
            <p:nvGrpSpPr>
              <p:cNvPr id="160810" name="Group 42">
                <a:extLst>
                  <a:ext uri="{FF2B5EF4-FFF2-40B4-BE49-F238E27FC236}">
                    <a16:creationId xmlns:a16="http://schemas.microsoft.com/office/drawing/2014/main" id="{7C0A1165-7FBD-6144-BDBF-40C8B90937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5" y="897"/>
                <a:ext cx="441" cy="240"/>
                <a:chOff x="375" y="978"/>
                <a:chExt cx="441" cy="240"/>
              </a:xfrm>
            </p:grpSpPr>
            <p:sp>
              <p:nvSpPr>
                <p:cNvPr id="160811" name="Rectangle 43">
                  <a:extLst>
                    <a:ext uri="{FF2B5EF4-FFF2-40B4-BE49-F238E27FC236}">
                      <a16:creationId xmlns:a16="http://schemas.microsoft.com/office/drawing/2014/main" id="{C15C494D-7284-1B42-9929-2730BC0106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" y="978"/>
                  <a:ext cx="33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Lc</a:t>
                  </a:r>
                </a:p>
              </p:txBody>
            </p:sp>
            <p:sp>
              <p:nvSpPr>
                <p:cNvPr id="160812" name="Line 44">
                  <a:extLst>
                    <a:ext uri="{FF2B5EF4-FFF2-40B4-BE49-F238E27FC236}">
                      <a16:creationId xmlns:a16="http://schemas.microsoft.com/office/drawing/2014/main" id="{4141C58F-1674-6C45-90DF-8958F1F635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" y="1215"/>
                  <a:ext cx="363" cy="0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60813" name="Group 45">
                <a:extLst>
                  <a:ext uri="{FF2B5EF4-FFF2-40B4-BE49-F238E27FC236}">
                    <a16:creationId xmlns:a16="http://schemas.microsoft.com/office/drawing/2014/main" id="{AC29F12E-C62A-E541-B06B-6AC56563B4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8" y="955"/>
                <a:ext cx="544" cy="317"/>
                <a:chOff x="1558" y="1036"/>
                <a:chExt cx="544" cy="317"/>
              </a:xfrm>
            </p:grpSpPr>
            <p:sp>
              <p:nvSpPr>
                <p:cNvPr id="160814" name="Rectangle 46">
                  <a:extLst>
                    <a:ext uri="{FF2B5EF4-FFF2-40B4-BE49-F238E27FC236}">
                      <a16:creationId xmlns:a16="http://schemas.microsoft.com/office/drawing/2014/main" id="{DC385080-CFA7-3042-9E17-5D80E30D48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8" y="1036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-7    </a:t>
                  </a:r>
                </a:p>
              </p:txBody>
            </p:sp>
            <p:sp>
              <p:nvSpPr>
                <p:cNvPr id="160815" name="Line 47">
                  <a:extLst>
                    <a:ext uri="{FF2B5EF4-FFF2-40B4-BE49-F238E27FC236}">
                      <a16:creationId xmlns:a16="http://schemas.microsoft.com/office/drawing/2014/main" id="{14172C0E-588A-A64B-9F63-0EB2A1B4C7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88" y="1036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60816" name="Group 48">
                <a:extLst>
                  <a:ext uri="{FF2B5EF4-FFF2-40B4-BE49-F238E27FC236}">
                    <a16:creationId xmlns:a16="http://schemas.microsoft.com/office/drawing/2014/main" id="{A065F440-7EFF-434F-8021-24B0144E1D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8" y="945"/>
                <a:ext cx="720" cy="317"/>
                <a:chOff x="1008" y="1152"/>
                <a:chExt cx="720" cy="317"/>
              </a:xfrm>
            </p:grpSpPr>
            <p:sp>
              <p:nvSpPr>
                <p:cNvPr id="160817" name="Rectangle 49">
                  <a:extLst>
                    <a:ext uri="{FF2B5EF4-FFF2-40B4-BE49-F238E27FC236}">
                      <a16:creationId xmlns:a16="http://schemas.microsoft.com/office/drawing/2014/main" id="{36769532-32E3-1540-BEC7-EB2C1D2023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    </a:t>
                  </a:r>
                </a:p>
              </p:txBody>
            </p:sp>
            <p:sp>
              <p:nvSpPr>
                <p:cNvPr id="160818" name="Line 50">
                  <a:extLst>
                    <a:ext uri="{FF2B5EF4-FFF2-40B4-BE49-F238E27FC236}">
                      <a16:creationId xmlns:a16="http://schemas.microsoft.com/office/drawing/2014/main" id="{99A4F6BD-AB82-6243-982F-AD07E28BB9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0819" name="Line 51">
                  <a:extLst>
                    <a:ext uri="{FF2B5EF4-FFF2-40B4-BE49-F238E27FC236}">
                      <a16:creationId xmlns:a16="http://schemas.microsoft.com/office/drawing/2014/main" id="{1C56458D-D6A4-8740-959A-A018BAD92A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60820" name="Group 52">
                <a:extLst>
                  <a:ext uri="{FF2B5EF4-FFF2-40B4-BE49-F238E27FC236}">
                    <a16:creationId xmlns:a16="http://schemas.microsoft.com/office/drawing/2014/main" id="{220B0D4E-9E3C-924D-80C8-DB87A48395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18" y="936"/>
                <a:ext cx="720" cy="317"/>
                <a:chOff x="1008" y="1152"/>
                <a:chExt cx="720" cy="317"/>
              </a:xfrm>
            </p:grpSpPr>
            <p:sp>
              <p:nvSpPr>
                <p:cNvPr id="160821" name="Rectangle 53">
                  <a:extLst>
                    <a:ext uri="{FF2B5EF4-FFF2-40B4-BE49-F238E27FC236}">
                      <a16:creationId xmlns:a16="http://schemas.microsoft.com/office/drawing/2014/main" id="{632A738C-29F0-D748-8681-2BAD7D1DF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12    </a:t>
                  </a:r>
                </a:p>
              </p:txBody>
            </p:sp>
            <p:sp>
              <p:nvSpPr>
                <p:cNvPr id="160822" name="Line 54">
                  <a:extLst>
                    <a:ext uri="{FF2B5EF4-FFF2-40B4-BE49-F238E27FC236}">
                      <a16:creationId xmlns:a16="http://schemas.microsoft.com/office/drawing/2014/main" id="{9B4A9A32-B9F4-3842-946D-FB59C74F8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0823" name="Line 55">
                  <a:extLst>
                    <a:ext uri="{FF2B5EF4-FFF2-40B4-BE49-F238E27FC236}">
                      <a16:creationId xmlns:a16="http://schemas.microsoft.com/office/drawing/2014/main" id="{5C91F457-08FB-4345-8A20-843A3A933C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60824" name="Group 56">
                <a:extLst>
                  <a:ext uri="{FF2B5EF4-FFF2-40B4-BE49-F238E27FC236}">
                    <a16:creationId xmlns:a16="http://schemas.microsoft.com/office/drawing/2014/main" id="{FFE9063C-D9CF-8241-A906-66FBD22A89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5" y="867"/>
                <a:ext cx="693" cy="317"/>
                <a:chOff x="3189" y="2139"/>
                <a:chExt cx="693" cy="317"/>
              </a:xfrm>
            </p:grpSpPr>
            <p:sp>
              <p:nvSpPr>
                <p:cNvPr id="160825" name="Rectangle 57">
                  <a:extLst>
                    <a:ext uri="{FF2B5EF4-FFF2-40B4-BE49-F238E27FC236}">
                      <a16:creationId xmlns:a16="http://schemas.microsoft.com/office/drawing/2014/main" id="{86524D43-E2E4-5D4B-BBAE-525726EDC7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9" y="2139"/>
                  <a:ext cx="544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……</a:t>
                  </a: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</a:t>
                  </a:r>
                </a:p>
              </p:txBody>
            </p:sp>
            <p:sp>
              <p:nvSpPr>
                <p:cNvPr id="160826" name="Line 58">
                  <a:extLst>
                    <a:ext uri="{FF2B5EF4-FFF2-40B4-BE49-F238E27FC236}">
                      <a16:creationId xmlns:a16="http://schemas.microsoft.com/office/drawing/2014/main" id="{04809C26-6C9A-F844-9627-40BF5BADAB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2" y="23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60827" name="Group 59">
                <a:extLst>
                  <a:ext uri="{FF2B5EF4-FFF2-40B4-BE49-F238E27FC236}">
                    <a16:creationId xmlns:a16="http://schemas.microsoft.com/office/drawing/2014/main" id="{9590448A-56FC-BA42-A224-60E84311AD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48" y="944"/>
                <a:ext cx="609" cy="317"/>
                <a:chOff x="4448" y="944"/>
                <a:chExt cx="609" cy="317"/>
              </a:xfrm>
            </p:grpSpPr>
            <p:sp>
              <p:nvSpPr>
                <p:cNvPr id="160828" name="Rectangle 60">
                  <a:extLst>
                    <a:ext uri="{FF2B5EF4-FFF2-40B4-BE49-F238E27FC236}">
                      <a16:creationId xmlns:a16="http://schemas.microsoft.com/office/drawing/2014/main" id="{EBEAE42F-4C0B-5A40-B950-8A05C133C0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8" y="944"/>
                  <a:ext cx="609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23    ⋀ </a:t>
                  </a:r>
                </a:p>
              </p:txBody>
            </p:sp>
            <p:sp>
              <p:nvSpPr>
                <p:cNvPr id="160829" name="Line 61">
                  <a:extLst>
                    <a:ext uri="{FF2B5EF4-FFF2-40B4-BE49-F238E27FC236}">
                      <a16:creationId xmlns:a16="http://schemas.microsoft.com/office/drawing/2014/main" id="{7C7BD349-ABA7-DE48-88CA-B7AA3D778E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32" y="944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60830" name="Group 62">
                <a:extLst>
                  <a:ext uri="{FF2B5EF4-FFF2-40B4-BE49-F238E27FC236}">
                    <a16:creationId xmlns:a16="http://schemas.microsoft.com/office/drawing/2014/main" id="{DE5B8491-A15A-C440-A452-B4B3D06AA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6" y="696"/>
                <a:ext cx="720" cy="577"/>
                <a:chOff x="816" y="777"/>
                <a:chExt cx="720" cy="577"/>
              </a:xfrm>
            </p:grpSpPr>
            <p:sp>
              <p:nvSpPr>
                <p:cNvPr id="160831" name="Rectangle 63">
                  <a:extLst>
                    <a:ext uri="{FF2B5EF4-FFF2-40B4-BE49-F238E27FC236}">
                      <a16:creationId xmlns:a16="http://schemas.microsoft.com/office/drawing/2014/main" id="{FED92329-7A0F-DD45-9A90-72F397A0E4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777"/>
                  <a:ext cx="39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La</a:t>
                  </a:r>
                </a:p>
              </p:txBody>
            </p:sp>
            <p:sp>
              <p:nvSpPr>
                <p:cNvPr id="160832" name="Rectangle 64">
                  <a:extLst>
                    <a:ext uri="{FF2B5EF4-FFF2-40B4-BE49-F238E27FC236}">
                      <a16:creationId xmlns:a16="http://schemas.microsoft.com/office/drawing/2014/main" id="{E78F4A2C-6594-F546-AFC9-D2ACE2A94F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037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</a:t>
                  </a:r>
                </a:p>
              </p:txBody>
            </p:sp>
            <p:sp>
              <p:nvSpPr>
                <p:cNvPr id="160833" name="Line 65">
                  <a:extLst>
                    <a:ext uri="{FF2B5EF4-FFF2-40B4-BE49-F238E27FC236}">
                      <a16:creationId xmlns:a16="http://schemas.microsoft.com/office/drawing/2014/main" id="{FEF8C5C9-DB9D-3A41-842C-0389DF08A2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6" y="1037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0834" name="Line 66">
                  <a:extLst>
                    <a:ext uri="{FF2B5EF4-FFF2-40B4-BE49-F238E27FC236}">
                      <a16:creationId xmlns:a16="http://schemas.microsoft.com/office/drawing/2014/main" id="{AED81064-91DE-FA48-A83B-3713A74A44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1181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60835" name="Group 67">
                <a:extLst>
                  <a:ext uri="{FF2B5EF4-FFF2-40B4-BE49-F238E27FC236}">
                    <a16:creationId xmlns:a16="http://schemas.microsoft.com/office/drawing/2014/main" id="{915D7A65-C06F-0448-B911-FBB1D75BCB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43" y="543"/>
                <a:ext cx="336" cy="405"/>
                <a:chOff x="2640" y="1776"/>
                <a:chExt cx="336" cy="405"/>
              </a:xfrm>
            </p:grpSpPr>
            <p:sp>
              <p:nvSpPr>
                <p:cNvPr id="160836" name="Rectangle 68">
                  <a:extLst>
                    <a:ext uri="{FF2B5EF4-FFF2-40B4-BE49-F238E27FC236}">
                      <a16:creationId xmlns:a16="http://schemas.microsoft.com/office/drawing/2014/main" id="{49809D0D-C72A-8746-963D-86A715EDDE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1776"/>
                  <a:ext cx="336" cy="2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pa</a:t>
                  </a:r>
                </a:p>
              </p:txBody>
            </p:sp>
            <p:sp>
              <p:nvSpPr>
                <p:cNvPr id="160837" name="Line 69">
                  <a:extLst>
                    <a:ext uri="{FF2B5EF4-FFF2-40B4-BE49-F238E27FC236}">
                      <a16:creationId xmlns:a16="http://schemas.microsoft.com/office/drawing/2014/main" id="{2D94ADF7-9E0B-E44E-A22F-020DD1F0F2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2" y="2022"/>
                  <a:ext cx="0" cy="1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160838" name="Rectangle 70">
            <a:extLst>
              <a:ext uri="{FF2B5EF4-FFF2-40B4-BE49-F238E27FC236}">
                <a16:creationId xmlns:a16="http://schemas.microsoft.com/office/drawing/2014/main" id="{B3578B5F-7093-C140-803E-E17D3425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3" y="4508500"/>
            <a:ext cx="87630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83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745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655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b="1">
                <a:solidFill>
                  <a:srgbClr val="FFFF00"/>
                </a:solidFill>
              </a:rPr>
              <a:t>算法说明</a:t>
            </a:r>
            <a:endParaRPr lang="zh-CN" altLang="en-US" sz="2800" b="1">
              <a:solidFill>
                <a:srgbClr val="FFFFFF"/>
              </a:solidFill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800" b="1">
                <a:solidFill>
                  <a:srgbClr val="FFFFFF"/>
                </a:solidFill>
              </a:rPr>
              <a:t>        算法中</a:t>
            </a:r>
            <a:r>
              <a:rPr lang="en-US" altLang="zh-CN" sz="2800" b="1">
                <a:solidFill>
                  <a:srgbClr val="FFFFFF"/>
                </a:solidFill>
              </a:rPr>
              <a:t>pa </a:t>
            </a:r>
            <a:r>
              <a:rPr lang="zh-CN" altLang="en-US" sz="2800" b="1">
                <a:solidFill>
                  <a:srgbClr val="FFFFFF"/>
                </a:solidFill>
              </a:rPr>
              <a:t>，</a:t>
            </a:r>
            <a:r>
              <a:rPr lang="en-US" altLang="zh-CN" sz="2800" b="1">
                <a:solidFill>
                  <a:srgbClr val="FFFFFF"/>
                </a:solidFill>
              </a:rPr>
              <a:t>pb</a:t>
            </a:r>
            <a:r>
              <a:rPr lang="zh-CN" altLang="en-US" sz="2800" b="1">
                <a:solidFill>
                  <a:srgbClr val="FFFFFF"/>
                </a:solidFill>
              </a:rPr>
              <a:t>分别是待考察的两个链表的当前结点，</a:t>
            </a:r>
            <a:r>
              <a:rPr lang="en-US" altLang="zh-CN" sz="2800" b="1">
                <a:solidFill>
                  <a:srgbClr val="FFFFFF"/>
                </a:solidFill>
              </a:rPr>
              <a:t>pc</a:t>
            </a:r>
            <a:r>
              <a:rPr lang="zh-CN" altLang="en-US" sz="2800" b="1">
                <a:solidFill>
                  <a:srgbClr val="FFFFFF"/>
                </a:solidFill>
              </a:rPr>
              <a:t>是合并过程中合并的链表的最后一个结点。</a:t>
            </a:r>
          </a:p>
        </p:txBody>
      </p:sp>
    </p:spTree>
    <p:extLst>
      <p:ext uri="{BB962C8B-B14F-4D97-AF65-F5344CB8AC3E}">
        <p14:creationId xmlns:p14="http://schemas.microsoft.com/office/powerpoint/2010/main" val="30054372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47ACCD60-05D0-B74D-9AEC-1314E3268CA1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0" y="152400"/>
            <a:ext cx="8839200" cy="6553200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算法描述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LNode  *Merge_LinkList(LNode *La</a:t>
            </a:r>
            <a:r>
              <a:rPr lang="zh-CN" altLang="en-US" sz="2800" b="1"/>
              <a:t>， </a:t>
            </a:r>
            <a:r>
              <a:rPr lang="en-US" altLang="zh-CN" sz="2800" b="1"/>
              <a:t>LNode *Lb)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/>
              <a:t>      /*  </a:t>
            </a:r>
            <a:r>
              <a:rPr lang="zh-CN" altLang="en-US" sz="2400" b="1"/>
              <a:t>合并以</a:t>
            </a:r>
            <a:r>
              <a:rPr lang="en-US" altLang="zh-CN" sz="2400" b="1"/>
              <a:t>La, Lb</a:t>
            </a:r>
            <a:r>
              <a:rPr lang="zh-CN" altLang="en-US" sz="2400" b="1"/>
              <a:t>为头结点的两个有序单链表   *</a:t>
            </a:r>
            <a:r>
              <a:rPr lang="en-US" altLang="zh-CN" sz="2400" b="1"/>
              <a:t>/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{    LNode *Lc,  *pa ,  *pb ,  *pc, *ptr 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Lc=La ;  pc=La  ;    pa=La-&gt;next ;  pb=Lb-&gt;next  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 while (pa!=NULL	&amp;&amp; pb!=NULL)</a:t>
            </a:r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zh-CN" sz="2800" b="1"/>
              <a:t> {  if  (pa-&gt;data&lt;pb-&gt;data)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    {   pc-&gt;next=pa ;  pc=pa ;   pa=pa-&gt;next  ;   }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400" b="1"/>
              <a:t>/*  </a:t>
            </a:r>
            <a:r>
              <a:rPr lang="zh-CN" altLang="en-US" sz="2400" b="1"/>
              <a:t>将</a:t>
            </a:r>
            <a:r>
              <a:rPr lang="en-US" altLang="zh-CN" sz="2400" b="1"/>
              <a:t>pa</a:t>
            </a:r>
            <a:r>
              <a:rPr lang="zh-CN" altLang="en-US" sz="2400" b="1"/>
              <a:t>所指的结点合并，</a:t>
            </a:r>
            <a:r>
              <a:rPr lang="en-US" altLang="zh-CN" sz="2400" b="1"/>
              <a:t>pa</a:t>
            </a:r>
            <a:r>
              <a:rPr lang="zh-CN" altLang="en-US" sz="2400" b="1"/>
              <a:t>指向下一个结点  *</a:t>
            </a:r>
            <a:r>
              <a:rPr lang="en-US" altLang="zh-CN" sz="2400" b="1"/>
              <a:t>/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if  (pa-&gt;data&gt;pb-&gt;data)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    {   pc-&gt;next=pb ;  pc=pb ;   pb=pb-&gt;next  ;   }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400" b="1"/>
              <a:t>/*  </a:t>
            </a:r>
            <a:r>
              <a:rPr lang="zh-CN" altLang="en-US" sz="2400" b="1"/>
              <a:t>将</a:t>
            </a:r>
            <a:r>
              <a:rPr lang="en-US" altLang="zh-CN" sz="2400" b="1"/>
              <a:t>pa</a:t>
            </a:r>
            <a:r>
              <a:rPr lang="zh-CN" altLang="en-US" sz="2400" b="1"/>
              <a:t>所指的结点合并，</a:t>
            </a:r>
            <a:r>
              <a:rPr lang="en-US" altLang="zh-CN" sz="2400" b="1"/>
              <a:t>pa</a:t>
            </a:r>
            <a:r>
              <a:rPr lang="zh-CN" altLang="en-US" sz="2400" b="1"/>
              <a:t>指向下一个结点  *</a:t>
            </a:r>
            <a:r>
              <a:rPr lang="en-US" altLang="zh-CN" sz="2400" b="1"/>
              <a:t>/</a:t>
            </a:r>
            <a:endParaRPr lang="en-US" altLang="zh-CN" sz="2800" b="1"/>
          </a:p>
        </p:txBody>
      </p:sp>
    </p:spTree>
    <p:extLst>
      <p:ext uri="{BB962C8B-B14F-4D97-AF65-F5344CB8AC3E}">
        <p14:creationId xmlns:p14="http://schemas.microsoft.com/office/powerpoint/2010/main" val="340224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DDB5921E-47CC-E44B-84EC-79BBBAE5D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2159000"/>
            <a:ext cx="8610600" cy="838200"/>
          </a:xfrm>
        </p:spPr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</a:rPr>
              <a:t>2.1.3</a:t>
            </a:r>
            <a:r>
              <a:rPr lang="en-US" altLang="zh-CN"/>
              <a:t>  </a:t>
            </a:r>
            <a:r>
              <a:rPr lang="zh-CN" altLang="en-US" b="1">
                <a:ea typeface="楷体_GB2312" pitchFamily="49" charset="-122"/>
              </a:rPr>
              <a:t>线性表的抽象数据类型定义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7A4DAF99-0102-1A4F-8614-652467C91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3257550"/>
            <a:ext cx="8736013" cy="334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ADT List{</a:t>
            </a:r>
          </a:p>
          <a:p>
            <a:pPr lvl="1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数据对象：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= { a</a:t>
            </a:r>
            <a:r>
              <a:rPr kumimoji="1"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| a</a:t>
            </a:r>
            <a:r>
              <a:rPr kumimoji="1"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ElemSet,  i=1,2,…,n, n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≧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}</a:t>
            </a:r>
          </a:p>
          <a:p>
            <a:pPr lvl="1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数据关系：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= {&lt;a</a:t>
            </a:r>
            <a:r>
              <a:rPr kumimoji="1"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a</a:t>
            </a:r>
            <a:r>
              <a:rPr kumimoji="1"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 | a</a:t>
            </a:r>
            <a:r>
              <a:rPr kumimoji="1"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a</a:t>
            </a:r>
            <a:r>
              <a:rPr kumimoji="1"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D,  i=2,3,…,n }</a:t>
            </a:r>
          </a:p>
          <a:p>
            <a:pPr lvl="1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基本操作：</a:t>
            </a:r>
          </a:p>
          <a:p>
            <a:pPr lvl="1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InitList( &amp;L )</a:t>
            </a:r>
          </a:p>
          <a:p>
            <a:pPr lvl="1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操作结果：构造一个空的线性表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990B96EF-0B57-E24E-B667-DD083BB91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1"/>
            <a:ext cx="883920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101600" indent="-101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34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85900" indent="-2667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43100" indent="-2667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765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9337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909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481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3053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3200">
                <a:solidFill>
                  <a:srgbClr val="FFFFFF"/>
                </a:solidFill>
              </a:rPr>
              <a:t> </a:t>
            </a:r>
            <a:r>
              <a:rPr lang="zh-CN" altLang="en-US" b="1">
                <a:solidFill>
                  <a:srgbClr val="FFFF00"/>
                </a:solidFill>
              </a:rPr>
              <a:t>◆</a:t>
            </a:r>
            <a:r>
              <a:rPr lang="zh-CN" altLang="en-US" b="1">
                <a:solidFill>
                  <a:srgbClr val="FF0033"/>
                </a:solidFill>
              </a:rPr>
              <a:t> </a:t>
            </a:r>
            <a:r>
              <a:rPr lang="zh-CN" altLang="en-US" sz="2800" b="1">
                <a:solidFill>
                  <a:srgbClr val="FFFFFF"/>
                </a:solidFill>
              </a:rPr>
              <a:t>线性表是一种相当灵活的数据结构，其长度可根据需要增长或缩短。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FF"/>
                </a:solidFill>
              </a:rPr>
              <a:t> </a:t>
            </a:r>
            <a:r>
              <a:rPr lang="zh-CN" altLang="en-US" b="1">
                <a:solidFill>
                  <a:srgbClr val="FFFF00"/>
                </a:solidFill>
              </a:rPr>
              <a:t>◆</a:t>
            </a:r>
            <a:r>
              <a:rPr lang="zh-CN" altLang="en-US" b="1">
                <a:solidFill>
                  <a:srgbClr val="FF0033"/>
                </a:solidFill>
              </a:rPr>
              <a:t> </a:t>
            </a:r>
            <a:r>
              <a:rPr lang="zh-CN" altLang="en-US" sz="2800" b="1">
                <a:solidFill>
                  <a:srgbClr val="FFFFFF"/>
                </a:solidFill>
              </a:rPr>
              <a:t>对线性表的数据元素可以访问、插入和删除。</a:t>
            </a:r>
          </a:p>
        </p:txBody>
      </p:sp>
    </p:spTree>
    <p:extLst>
      <p:ext uri="{BB962C8B-B14F-4D97-AF65-F5344CB8AC3E}">
        <p14:creationId xmlns:p14="http://schemas.microsoft.com/office/powerpoint/2010/main" val="3592909913"/>
      </p:ext>
    </p:extLst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1A899B10-8983-DC48-AA41-0380FE9ECF6E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0" y="152400"/>
            <a:ext cx="8839200" cy="6553200"/>
          </a:xfrm>
          <a:noFill/>
          <a:ln/>
        </p:spPr>
        <p:txBody>
          <a:bodyPr/>
          <a:lstStyle/>
          <a:p>
            <a:pPr marL="1435100" lvl="4" indent="0">
              <a:buNone/>
            </a:pPr>
            <a:r>
              <a:rPr lang="en-US" altLang="zh-CN" sz="2800" b="1"/>
              <a:t>if  (pa-&gt;data==pb-&gt;data)</a:t>
            </a:r>
          </a:p>
          <a:p>
            <a:pPr marL="1435100" lvl="4" indent="0">
              <a:buNone/>
            </a:pPr>
            <a:r>
              <a:rPr lang="en-US" altLang="zh-CN" sz="2800" b="1"/>
              <a:t>    {   pc-&gt;next=pa ;  pc=pa ;   pa=pa-&gt;next  ; </a:t>
            </a:r>
          </a:p>
          <a:p>
            <a:pPr marL="1435100" lvl="4" indent="0">
              <a:buNone/>
            </a:pPr>
            <a:r>
              <a:rPr lang="en-US" altLang="zh-CN" sz="2800" b="1"/>
              <a:t>         ptr=pb ; pb=pb-&gt;next ; free(ptr) ;   }</a:t>
            </a:r>
          </a:p>
          <a:p>
            <a:pPr marL="1435100" lvl="4" indent="0">
              <a:buNone/>
            </a:pPr>
            <a:r>
              <a:rPr lang="en-US" altLang="zh-CN" sz="2400" b="1"/>
              <a:t>/*  </a:t>
            </a:r>
            <a:r>
              <a:rPr lang="zh-CN" altLang="en-US" sz="2400" b="1"/>
              <a:t>将</a:t>
            </a:r>
            <a:r>
              <a:rPr lang="en-US" altLang="zh-CN" sz="2400" b="1"/>
              <a:t>pa</a:t>
            </a:r>
            <a:r>
              <a:rPr lang="zh-CN" altLang="en-US" sz="2400" b="1"/>
              <a:t>所指的结点合并，</a:t>
            </a:r>
            <a:r>
              <a:rPr lang="en-US" altLang="zh-CN" sz="2400" b="1"/>
              <a:t>pb</a:t>
            </a:r>
            <a:r>
              <a:rPr lang="zh-CN" altLang="en-US" sz="2400" b="1"/>
              <a:t>所指结点删除  *</a:t>
            </a:r>
            <a:r>
              <a:rPr lang="en-US" altLang="zh-CN" sz="2400" b="1"/>
              <a:t>/</a:t>
            </a:r>
            <a:endParaRPr lang="en-US" altLang="zh-CN" sz="2800" b="1"/>
          </a:p>
          <a:p>
            <a:pPr marL="1079500" lvl="3" indent="0">
              <a:buNone/>
            </a:pPr>
            <a:r>
              <a:rPr lang="en-US" altLang="zh-CN" sz="2800" b="1"/>
              <a:t>}</a:t>
            </a:r>
          </a:p>
          <a:p>
            <a:pPr marL="723900" lvl="2" indent="0">
              <a:buNone/>
            </a:pPr>
            <a:r>
              <a:rPr lang="en-US" altLang="zh-CN" sz="2800" b="1"/>
              <a:t> if  (pa!=NULL)  pc-&gt;next=pa ;</a:t>
            </a:r>
          </a:p>
          <a:p>
            <a:pPr marL="723900" lvl="2" indent="0">
              <a:buNone/>
            </a:pPr>
            <a:r>
              <a:rPr lang="en-US" altLang="zh-CN" sz="2800" b="1"/>
              <a:t>else   pc-&gt;next=pb ;</a:t>
            </a:r>
            <a:r>
              <a:rPr lang="en-US" altLang="zh-CN" b="1"/>
              <a:t>     /*</a:t>
            </a:r>
            <a:r>
              <a:rPr lang="zh-CN" altLang="en-US" b="1"/>
              <a:t>将剩余的结点链上*</a:t>
            </a:r>
            <a:r>
              <a:rPr lang="en-US" altLang="zh-CN" b="1"/>
              <a:t>/</a:t>
            </a:r>
          </a:p>
          <a:p>
            <a:pPr marL="723900" lvl="2" indent="0">
              <a:buNone/>
            </a:pPr>
            <a:r>
              <a:rPr lang="en-US" altLang="zh-CN" sz="2800" b="1"/>
              <a:t>free(Lb) ;</a:t>
            </a:r>
          </a:p>
          <a:p>
            <a:pPr marL="723900" lvl="2" indent="0">
              <a:buNone/>
            </a:pPr>
            <a:r>
              <a:rPr lang="en-US" altLang="zh-CN" sz="2800" b="1"/>
              <a:t>return(Lc) ;</a:t>
            </a:r>
          </a:p>
          <a:p>
            <a:pPr marL="355600" lvl="1" indent="0">
              <a:buNone/>
            </a:pPr>
            <a:r>
              <a:rPr lang="en-US" altLang="zh-CN" b="1"/>
              <a:t>}</a:t>
            </a:r>
          </a:p>
          <a:p>
            <a:pPr marL="0" indent="0"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算法分析</a:t>
            </a:r>
          </a:p>
          <a:p>
            <a:pPr marL="0" indent="0">
              <a:buNone/>
            </a:pPr>
            <a:r>
              <a:rPr lang="zh-CN" altLang="en-US" sz="2800" b="1"/>
              <a:t>        若</a:t>
            </a:r>
            <a:r>
              <a:rPr lang="en-US" altLang="zh-CN" sz="2800" b="1"/>
              <a:t>La </a:t>
            </a:r>
            <a:r>
              <a:rPr lang="zh-CN" altLang="en-US" sz="2800" b="1"/>
              <a:t>，</a:t>
            </a:r>
            <a:r>
              <a:rPr lang="en-US" altLang="zh-CN" sz="2800" b="1"/>
              <a:t>Lb</a:t>
            </a:r>
            <a:r>
              <a:rPr lang="zh-CN" altLang="en-US" sz="2800" b="1"/>
              <a:t>两个链表的长度分别是</a:t>
            </a:r>
            <a:r>
              <a:rPr lang="en-US" altLang="zh-CN" sz="2800" b="1"/>
              <a:t>m</a:t>
            </a:r>
            <a:r>
              <a:rPr lang="zh-CN" altLang="en-US" sz="2800" b="1"/>
              <a:t>，</a:t>
            </a:r>
            <a:r>
              <a:rPr lang="en-US" altLang="zh-CN" sz="2800" b="1"/>
              <a:t>n</a:t>
            </a:r>
            <a:r>
              <a:rPr lang="zh-CN" altLang="en-US" sz="2800" b="1"/>
              <a:t>，则链表合并的时间复杂度为</a:t>
            </a:r>
            <a:r>
              <a:rPr lang="en-US" altLang="zh-CN" sz="2800" b="1"/>
              <a:t>O(m+n) </a:t>
            </a:r>
            <a:r>
              <a:rPr lang="zh-CN" altLang="en-US" sz="2800" b="1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782911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2FDEC84E-6C59-C34E-8A98-78F10F3000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52400"/>
            <a:ext cx="4724400" cy="838200"/>
          </a:xfrm>
        </p:spPr>
        <p:txBody>
          <a:bodyPr/>
          <a:lstStyle/>
          <a:p>
            <a:r>
              <a:rPr lang="en-US" altLang="zh-CN" b="1">
                <a:effectLst/>
                <a:latin typeface="Times New Roman" panose="02020603050405020304" pitchFamily="18" charset="0"/>
              </a:rPr>
              <a:t>2.3.3</a:t>
            </a:r>
            <a:r>
              <a:rPr lang="en-US" altLang="zh-CN">
                <a:latin typeface="宋体" panose="02010600030101010101" pitchFamily="2" charset="-122"/>
              </a:rPr>
              <a:t>  </a:t>
            </a:r>
            <a:r>
              <a:rPr lang="zh-CN" altLang="en-US" b="1">
                <a:effectLst/>
                <a:latin typeface="楷体_GB2312" pitchFamily="49" charset="-122"/>
                <a:ea typeface="楷体_GB2312" pitchFamily="49" charset="-122"/>
              </a:rPr>
              <a:t>循环链表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B1157EE9-0C07-FC41-8B02-37188ED14451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752600" y="1143000"/>
            <a:ext cx="8763000" cy="3124200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solidFill>
                  <a:schemeClr val="hlink"/>
                </a:solidFill>
              </a:rPr>
              <a:t>        </a:t>
            </a:r>
            <a:r>
              <a:rPr lang="zh-CN" altLang="en-US" b="1">
                <a:solidFill>
                  <a:schemeClr val="folHlink"/>
                </a:solidFill>
              </a:rPr>
              <a:t>循环链表</a:t>
            </a:r>
            <a:r>
              <a:rPr lang="en-US" altLang="zh-CN" sz="2800" b="1"/>
              <a:t>(</a:t>
            </a:r>
            <a:r>
              <a:rPr lang="en-US" altLang="zh-CN" sz="2800" b="1">
                <a:solidFill>
                  <a:schemeClr val="accent1"/>
                </a:solidFill>
              </a:rPr>
              <a:t>Circular Linked List</a:t>
            </a:r>
            <a:r>
              <a:rPr lang="en-US" altLang="zh-CN" sz="2800" b="1"/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：</a:t>
            </a:r>
            <a:r>
              <a:rPr lang="zh-CN" altLang="en-US" sz="2800" b="1"/>
              <a:t>是一种头尾相接的链表。其特点是最后一个结点的指针域指向链表的头结点，整个</a:t>
            </a:r>
            <a:r>
              <a:rPr lang="zh-CN" altLang="en-US" sz="2800" b="1">
                <a:solidFill>
                  <a:schemeClr val="folHlink"/>
                </a:solidFill>
              </a:rPr>
              <a:t>链表的指针域链接成一个环</a:t>
            </a:r>
            <a:r>
              <a:rPr lang="zh-CN" altLang="en-US" sz="2800" b="1"/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/>
              <a:t>        从循环链表的任意一个结点出发都可以找到链表中的其它结点，使得表处理更加方便灵活。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ea typeface="楷体_GB2312" pitchFamily="49" charset="-122"/>
              </a:rPr>
              <a:t>        </a:t>
            </a:r>
            <a:r>
              <a:rPr lang="zh-CN" altLang="en-US" sz="2800" b="1">
                <a:latin typeface="宋体" panose="02010600030101010101" pitchFamily="2" charset="-122"/>
              </a:rPr>
              <a:t>图</a:t>
            </a:r>
            <a:r>
              <a:rPr lang="en-US" altLang="zh-CN" sz="2800" b="1"/>
              <a:t>2-6</a:t>
            </a:r>
            <a:r>
              <a:rPr lang="zh-CN" altLang="en-US" sz="2800" b="1">
                <a:latin typeface="宋体" panose="02010600030101010101" pitchFamily="2" charset="-122"/>
              </a:rPr>
              <a:t>是带头结点的单循环链表的示意图。</a:t>
            </a:r>
          </a:p>
        </p:txBody>
      </p:sp>
      <p:sp>
        <p:nvSpPr>
          <p:cNvPr id="166916" name="Rectangle 4">
            <a:extLst>
              <a:ext uri="{FF2B5EF4-FFF2-40B4-BE49-F238E27FC236}">
                <a16:creationId xmlns:a16="http://schemas.microsoft.com/office/drawing/2014/main" id="{63E1810F-E0A9-8D47-B2E2-ACF78DAE3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614988"/>
            <a:ext cx="8270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空表</a:t>
            </a:r>
          </a:p>
        </p:txBody>
      </p:sp>
      <p:grpSp>
        <p:nvGrpSpPr>
          <p:cNvPr id="166917" name="Group 5">
            <a:extLst>
              <a:ext uri="{FF2B5EF4-FFF2-40B4-BE49-F238E27FC236}">
                <a16:creationId xmlns:a16="http://schemas.microsoft.com/office/drawing/2014/main" id="{89457297-FC12-324A-9611-164F3F430DBF}"/>
              </a:ext>
            </a:extLst>
          </p:cNvPr>
          <p:cNvGrpSpPr>
            <a:grpSpLocks/>
          </p:cNvGrpSpPr>
          <p:nvPr/>
        </p:nvGrpSpPr>
        <p:grpSpPr bwMode="auto">
          <a:xfrm>
            <a:off x="2220913" y="4370389"/>
            <a:ext cx="7823200" cy="2154237"/>
            <a:chOff x="439" y="2753"/>
            <a:chExt cx="4928" cy="1357"/>
          </a:xfrm>
        </p:grpSpPr>
        <p:sp>
          <p:nvSpPr>
            <p:cNvPr id="166918" name="Rectangle 6">
              <a:extLst>
                <a:ext uri="{FF2B5EF4-FFF2-40B4-BE49-F238E27FC236}">
                  <a16:creationId xmlns:a16="http://schemas.microsoft.com/office/drawing/2014/main" id="{61B57BD0-D09E-2948-BFDA-C50BF8A13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842"/>
              <a:ext cx="2176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sz="2000" b="1">
                  <a:solidFill>
                    <a:srgbClr val="FFFFFF"/>
                  </a:solidFill>
                  <a:ea typeface="楷体_GB2312" pitchFamily="49" charset="-122"/>
                </a:rPr>
                <a:t>2-6    </a:t>
              </a:r>
              <a:r>
                <a:rPr lang="zh-CN" altLang="en-US" sz="20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单循环链表示意图</a:t>
              </a:r>
            </a:p>
          </p:txBody>
        </p:sp>
        <p:grpSp>
          <p:nvGrpSpPr>
            <p:cNvPr id="166919" name="Group 7">
              <a:extLst>
                <a:ext uri="{FF2B5EF4-FFF2-40B4-BE49-F238E27FC236}">
                  <a16:creationId xmlns:a16="http://schemas.microsoft.com/office/drawing/2014/main" id="{AB800A88-F722-5E4F-BBBD-6719AC21D4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7" y="2769"/>
              <a:ext cx="3600" cy="1040"/>
              <a:chOff x="1767" y="2769"/>
              <a:chExt cx="3600" cy="1040"/>
            </a:xfrm>
          </p:grpSpPr>
          <p:sp>
            <p:nvSpPr>
              <p:cNvPr id="166920" name="Rectangle 8">
                <a:extLst>
                  <a:ext uri="{FF2B5EF4-FFF2-40B4-BE49-F238E27FC236}">
                    <a16:creationId xmlns:a16="http://schemas.microsoft.com/office/drawing/2014/main" id="{0A8728D1-E07B-0C44-A32B-1998F37FF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537"/>
                <a:ext cx="612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非空表</a:t>
                </a:r>
              </a:p>
            </p:txBody>
          </p:sp>
          <p:grpSp>
            <p:nvGrpSpPr>
              <p:cNvPr id="166921" name="Group 9">
                <a:extLst>
                  <a:ext uri="{FF2B5EF4-FFF2-40B4-BE49-F238E27FC236}">
                    <a16:creationId xmlns:a16="http://schemas.microsoft.com/office/drawing/2014/main" id="{5D222982-6358-1D4B-A97F-7CE8F3898F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67" y="2769"/>
                <a:ext cx="3600" cy="712"/>
                <a:chOff x="1767" y="2769"/>
                <a:chExt cx="3600" cy="712"/>
              </a:xfrm>
            </p:grpSpPr>
            <p:grpSp>
              <p:nvGrpSpPr>
                <p:cNvPr id="166922" name="Group 10">
                  <a:extLst>
                    <a:ext uri="{FF2B5EF4-FFF2-40B4-BE49-F238E27FC236}">
                      <a16:creationId xmlns:a16="http://schemas.microsoft.com/office/drawing/2014/main" id="{93F752E7-6513-C944-81CD-DAF85DB553A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09" y="3028"/>
                  <a:ext cx="720" cy="317"/>
                  <a:chOff x="1008" y="1152"/>
                  <a:chExt cx="720" cy="317"/>
                </a:xfrm>
              </p:grpSpPr>
              <p:sp>
                <p:nvSpPr>
                  <p:cNvPr id="166923" name="Rectangle 11">
                    <a:extLst>
                      <a:ext uri="{FF2B5EF4-FFF2-40B4-BE49-F238E27FC236}">
                        <a16:creationId xmlns:a16="http://schemas.microsoft.com/office/drawing/2014/main" id="{F49C2A8D-FE98-FA40-AC08-8705A4D777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</a:t>
                    </a:r>
                    <a:r>
                      <a:rPr kumimoji="1" lang="en-US" altLang="zh-CN" sz="2400" baseline="-25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</a:t>
                    </a: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   </a:t>
                    </a:r>
                  </a:p>
                </p:txBody>
              </p:sp>
              <p:sp>
                <p:nvSpPr>
                  <p:cNvPr id="166924" name="Line 12">
                    <a:extLst>
                      <a:ext uri="{FF2B5EF4-FFF2-40B4-BE49-F238E27FC236}">
                        <a16:creationId xmlns:a16="http://schemas.microsoft.com/office/drawing/2014/main" id="{E4BAB8E5-7A2D-C947-8405-CEF607A5DC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66925" name="Line 13">
                    <a:extLst>
                      <a:ext uri="{FF2B5EF4-FFF2-40B4-BE49-F238E27FC236}">
                        <a16:creationId xmlns:a16="http://schemas.microsoft.com/office/drawing/2014/main" id="{321E120C-AAA7-EB43-BDD7-DC69305832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66926" name="Group 14">
                  <a:extLst>
                    <a:ext uri="{FF2B5EF4-FFF2-40B4-BE49-F238E27FC236}">
                      <a16:creationId xmlns:a16="http://schemas.microsoft.com/office/drawing/2014/main" id="{49DEE531-040D-FC4B-B9E1-0D7F921DFC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39" y="3018"/>
                  <a:ext cx="720" cy="317"/>
                  <a:chOff x="1008" y="1152"/>
                  <a:chExt cx="720" cy="317"/>
                </a:xfrm>
              </p:grpSpPr>
              <p:sp>
                <p:nvSpPr>
                  <p:cNvPr id="166927" name="Rectangle 15">
                    <a:extLst>
                      <a:ext uri="{FF2B5EF4-FFF2-40B4-BE49-F238E27FC236}">
                        <a16:creationId xmlns:a16="http://schemas.microsoft.com/office/drawing/2014/main" id="{836C1EA2-9CC2-314D-8136-F009F573E8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</a:t>
                    </a:r>
                    <a:r>
                      <a:rPr kumimoji="1" lang="en-US" altLang="zh-CN" sz="2400" baseline="-25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</a:t>
                    </a: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  </a:t>
                    </a:r>
                  </a:p>
                </p:txBody>
              </p:sp>
              <p:sp>
                <p:nvSpPr>
                  <p:cNvPr id="166928" name="Line 16">
                    <a:extLst>
                      <a:ext uri="{FF2B5EF4-FFF2-40B4-BE49-F238E27FC236}">
                        <a16:creationId xmlns:a16="http://schemas.microsoft.com/office/drawing/2014/main" id="{5B56DCD2-DCC7-354A-B7D4-D3A26026B90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66929" name="Line 17">
                    <a:extLst>
                      <a:ext uri="{FF2B5EF4-FFF2-40B4-BE49-F238E27FC236}">
                        <a16:creationId xmlns:a16="http://schemas.microsoft.com/office/drawing/2014/main" id="{BDF9BE0B-E82C-C042-A687-FCA3ED39F9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66930" name="Group 18">
                  <a:extLst>
                    <a:ext uri="{FF2B5EF4-FFF2-40B4-BE49-F238E27FC236}">
                      <a16:creationId xmlns:a16="http://schemas.microsoft.com/office/drawing/2014/main" id="{7BCA6AA8-A787-3049-92BA-51D4F51497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69" y="2961"/>
                  <a:ext cx="720" cy="272"/>
                  <a:chOff x="3642" y="3312"/>
                  <a:chExt cx="720" cy="272"/>
                </a:xfrm>
              </p:grpSpPr>
              <p:sp>
                <p:nvSpPr>
                  <p:cNvPr id="166931" name="Rectangle 19">
                    <a:extLst>
                      <a:ext uri="{FF2B5EF4-FFF2-40B4-BE49-F238E27FC236}">
                        <a16:creationId xmlns:a16="http://schemas.microsoft.com/office/drawing/2014/main" id="{BA2BE4F3-7665-6A40-9483-8292F4C3AA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42" y="3312"/>
                    <a:ext cx="544" cy="27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……</a:t>
                    </a:r>
                    <a:endPara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66932" name="Line 20">
                    <a:extLst>
                      <a:ext uri="{FF2B5EF4-FFF2-40B4-BE49-F238E27FC236}">
                        <a16:creationId xmlns:a16="http://schemas.microsoft.com/office/drawing/2014/main" id="{D9DA1945-CE7E-934B-BF36-8FF6536A1A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2" y="3504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66933" name="Group 21">
                  <a:extLst>
                    <a:ext uri="{FF2B5EF4-FFF2-40B4-BE49-F238E27FC236}">
                      <a16:creationId xmlns:a16="http://schemas.microsoft.com/office/drawing/2014/main" id="{357456CB-2427-ED4E-9754-3A1A0B0B7A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89" y="3009"/>
                  <a:ext cx="544" cy="319"/>
                  <a:chOff x="4689" y="3009"/>
                  <a:chExt cx="544" cy="319"/>
                </a:xfrm>
              </p:grpSpPr>
              <p:sp>
                <p:nvSpPr>
                  <p:cNvPr id="166934" name="Rectangle 22">
                    <a:extLst>
                      <a:ext uri="{FF2B5EF4-FFF2-40B4-BE49-F238E27FC236}">
                        <a16:creationId xmlns:a16="http://schemas.microsoft.com/office/drawing/2014/main" id="{CE4A8377-E2E9-334E-A105-4A395708FA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9" y="3009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</a:t>
                    </a:r>
                    <a:r>
                      <a:rPr kumimoji="1" lang="en-US" altLang="zh-CN" sz="2400" baseline="-25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n</a:t>
                    </a:r>
                  </a:p>
                </p:txBody>
              </p:sp>
              <p:sp>
                <p:nvSpPr>
                  <p:cNvPr id="166935" name="Line 23">
                    <a:extLst>
                      <a:ext uri="{FF2B5EF4-FFF2-40B4-BE49-F238E27FC236}">
                        <a16:creationId xmlns:a16="http://schemas.microsoft.com/office/drawing/2014/main" id="{5A16F4E1-2290-554F-9D64-A8D382B129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19" y="3011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66936" name="Group 24">
                  <a:extLst>
                    <a:ext uri="{FF2B5EF4-FFF2-40B4-BE49-F238E27FC236}">
                      <a16:creationId xmlns:a16="http://schemas.microsoft.com/office/drawing/2014/main" id="{FA56A470-1586-CD45-A03D-374FA30280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67" y="2769"/>
                  <a:ext cx="720" cy="577"/>
                  <a:chOff x="1008" y="892"/>
                  <a:chExt cx="720" cy="577"/>
                </a:xfrm>
              </p:grpSpPr>
              <p:sp>
                <p:nvSpPr>
                  <p:cNvPr id="166937" name="Rectangle 25">
                    <a:extLst>
                      <a:ext uri="{FF2B5EF4-FFF2-40B4-BE49-F238E27FC236}">
                        <a16:creationId xmlns:a16="http://schemas.microsoft.com/office/drawing/2014/main" id="{5DB65DDD-613B-F54A-B809-B94F381349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6" y="892"/>
                    <a:ext cx="52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head</a:t>
                    </a:r>
                  </a:p>
                </p:txBody>
              </p:sp>
              <p:grpSp>
                <p:nvGrpSpPr>
                  <p:cNvPr id="166938" name="Group 26">
                    <a:extLst>
                      <a:ext uri="{FF2B5EF4-FFF2-40B4-BE49-F238E27FC236}">
                        <a16:creationId xmlns:a16="http://schemas.microsoft.com/office/drawing/2014/main" id="{6B4234FC-7997-CD4E-B136-5EDCC7DCBD8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08" y="1152"/>
                    <a:ext cx="720" cy="317"/>
                    <a:chOff x="1008" y="1152"/>
                    <a:chExt cx="720" cy="317"/>
                  </a:xfrm>
                </p:grpSpPr>
                <p:sp>
                  <p:nvSpPr>
                    <p:cNvPr id="166939" name="Rectangle 27">
                      <a:extLst>
                        <a:ext uri="{FF2B5EF4-FFF2-40B4-BE49-F238E27FC236}">
                          <a16:creationId xmlns:a16="http://schemas.microsoft.com/office/drawing/2014/main" id="{9E02A23D-B2A8-D544-B932-D7F99DC291D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1152"/>
                      <a:ext cx="544" cy="31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</a:p>
                  </p:txBody>
                </p:sp>
                <p:sp>
                  <p:nvSpPr>
                    <p:cNvPr id="166940" name="Line 28">
                      <a:extLst>
                        <a:ext uri="{FF2B5EF4-FFF2-40B4-BE49-F238E27FC236}">
                          <a16:creationId xmlns:a16="http://schemas.microsoft.com/office/drawing/2014/main" id="{C0EAAE9F-4D1E-C34F-9D49-625C042ED70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8" y="1152"/>
                      <a:ext cx="0" cy="31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66941" name="Line 29">
                      <a:extLst>
                        <a:ext uri="{FF2B5EF4-FFF2-40B4-BE49-F238E27FC236}">
                          <a16:creationId xmlns:a16="http://schemas.microsoft.com/office/drawing/2014/main" id="{2853DB6D-63E1-AE4B-BBCC-C4DC103254E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88" y="1296"/>
                      <a:ext cx="24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66942" name="Group 30">
                  <a:extLst>
                    <a:ext uri="{FF2B5EF4-FFF2-40B4-BE49-F238E27FC236}">
                      <a16:creationId xmlns:a16="http://schemas.microsoft.com/office/drawing/2014/main" id="{B595F89E-B8A3-8248-80EB-AD3FBB6A7E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48" y="3162"/>
                  <a:ext cx="3319" cy="319"/>
                  <a:chOff x="2048" y="3162"/>
                  <a:chExt cx="3319" cy="319"/>
                </a:xfrm>
              </p:grpSpPr>
              <p:sp>
                <p:nvSpPr>
                  <p:cNvPr id="166943" name="Line 31">
                    <a:extLst>
                      <a:ext uri="{FF2B5EF4-FFF2-40B4-BE49-F238E27FC236}">
                        <a16:creationId xmlns:a16="http://schemas.microsoft.com/office/drawing/2014/main" id="{32AE65D0-058E-5140-B1F0-2FEFD01D2D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75" y="3162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66944" name="Line 32">
                    <a:extLst>
                      <a:ext uri="{FF2B5EF4-FFF2-40B4-BE49-F238E27FC236}">
                        <a16:creationId xmlns:a16="http://schemas.microsoft.com/office/drawing/2014/main" id="{D5A74DB6-049C-2D43-AC75-993A668FAE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367" y="316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66945" name="Line 33">
                    <a:extLst>
                      <a:ext uri="{FF2B5EF4-FFF2-40B4-BE49-F238E27FC236}">
                        <a16:creationId xmlns:a16="http://schemas.microsoft.com/office/drawing/2014/main" id="{B2102BB7-2AAE-4D4B-82A7-F8988224C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48" y="3480"/>
                    <a:ext cx="331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66946" name="Line 34">
                    <a:extLst>
                      <a:ext uri="{FF2B5EF4-FFF2-40B4-BE49-F238E27FC236}">
                        <a16:creationId xmlns:a16="http://schemas.microsoft.com/office/drawing/2014/main" id="{54D4D622-4F1B-C74C-89B2-F88F847B15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55" y="3337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166947" name="Group 35">
              <a:extLst>
                <a:ext uri="{FF2B5EF4-FFF2-40B4-BE49-F238E27FC236}">
                  <a16:creationId xmlns:a16="http://schemas.microsoft.com/office/drawing/2014/main" id="{28E5227B-989C-BE4D-9480-224CC9367D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" y="2753"/>
              <a:ext cx="913" cy="731"/>
              <a:chOff x="439" y="2753"/>
              <a:chExt cx="913" cy="731"/>
            </a:xfrm>
          </p:grpSpPr>
          <p:sp>
            <p:nvSpPr>
              <p:cNvPr id="166948" name="Rectangle 36">
                <a:extLst>
                  <a:ext uri="{FF2B5EF4-FFF2-40B4-BE49-F238E27FC236}">
                    <a16:creationId xmlns:a16="http://schemas.microsoft.com/office/drawing/2014/main" id="{A968834A-10B4-F748-A66A-26BFA6B7A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" y="2753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head</a:t>
                </a:r>
              </a:p>
            </p:txBody>
          </p:sp>
          <p:grpSp>
            <p:nvGrpSpPr>
              <p:cNvPr id="166949" name="Group 37">
                <a:extLst>
                  <a:ext uri="{FF2B5EF4-FFF2-40B4-BE49-F238E27FC236}">
                    <a16:creationId xmlns:a16="http://schemas.microsoft.com/office/drawing/2014/main" id="{D17F4AE1-5210-094B-B43E-39D7D9DC3D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3013"/>
                <a:ext cx="728" cy="317"/>
                <a:chOff x="624" y="3013"/>
                <a:chExt cx="728" cy="317"/>
              </a:xfrm>
            </p:grpSpPr>
            <p:sp>
              <p:nvSpPr>
                <p:cNvPr id="166950" name="Rectangle 38">
                  <a:extLst>
                    <a:ext uri="{FF2B5EF4-FFF2-40B4-BE49-F238E27FC236}">
                      <a16:creationId xmlns:a16="http://schemas.microsoft.com/office/drawing/2014/main" id="{22AA60E1-FC8D-5C45-A219-120A13B2AC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3013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</a:t>
                  </a:r>
                </a:p>
              </p:txBody>
            </p:sp>
            <p:sp>
              <p:nvSpPr>
                <p:cNvPr id="166951" name="Line 39">
                  <a:extLst>
                    <a:ext uri="{FF2B5EF4-FFF2-40B4-BE49-F238E27FC236}">
                      <a16:creationId xmlns:a16="http://schemas.microsoft.com/office/drawing/2014/main" id="{4A3C3ED8-52FF-F346-8B90-DAA4363552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4" y="3013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6952" name="Line 40">
                  <a:extLst>
                    <a:ext uri="{FF2B5EF4-FFF2-40B4-BE49-F238E27FC236}">
                      <a16:creationId xmlns:a16="http://schemas.microsoft.com/office/drawing/2014/main" id="{88B5397D-FA81-2545-ADB0-BBE071FE09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2" y="3157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66953" name="Group 41">
                <a:extLst>
                  <a:ext uri="{FF2B5EF4-FFF2-40B4-BE49-F238E27FC236}">
                    <a16:creationId xmlns:a16="http://schemas.microsoft.com/office/drawing/2014/main" id="{7DC4D696-1CCA-DE4B-86C0-9C7C12CED7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9" y="3165"/>
                <a:ext cx="909" cy="319"/>
                <a:chOff x="439" y="3165"/>
                <a:chExt cx="909" cy="319"/>
              </a:xfrm>
            </p:grpSpPr>
            <p:sp>
              <p:nvSpPr>
                <p:cNvPr id="166954" name="Line 42">
                  <a:extLst>
                    <a:ext uri="{FF2B5EF4-FFF2-40B4-BE49-F238E27FC236}">
                      <a16:creationId xmlns:a16="http://schemas.microsoft.com/office/drawing/2014/main" id="{80D0F63D-4036-914B-9824-2B34914E90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8" y="3167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6955" name="Line 43">
                  <a:extLst>
                    <a:ext uri="{FF2B5EF4-FFF2-40B4-BE49-F238E27FC236}">
                      <a16:creationId xmlns:a16="http://schemas.microsoft.com/office/drawing/2014/main" id="{4B8906E4-0A8C-AE41-B25B-9DE44A63AF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9" y="3481"/>
                  <a:ext cx="90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6956" name="Line 44">
                  <a:extLst>
                    <a:ext uri="{FF2B5EF4-FFF2-40B4-BE49-F238E27FC236}">
                      <a16:creationId xmlns:a16="http://schemas.microsoft.com/office/drawing/2014/main" id="{FB8DEBA4-F863-3F4D-B383-A424034035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9" y="3165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166957" name="Line 45">
            <a:extLst>
              <a:ext uri="{FF2B5EF4-FFF2-40B4-BE49-F238E27FC236}">
                <a16:creationId xmlns:a16="http://schemas.microsoft.com/office/drawing/2014/main" id="{1FCCCDB6-78EB-D740-93AD-4713B19E57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02761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9353647"/>
      </p:ext>
    </p:extLst>
  </p:cSld>
  <p:clrMapOvr>
    <a:masterClrMapping/>
  </p:clrMapOvr>
  <p:transition spd="slow">
    <p:blinds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C31F4A9D-8FB5-0645-96DD-B6C4B4ECA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173664"/>
            <a:ext cx="84582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7018094B-DFD6-B04C-BAF3-3B42FA28E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52401"/>
            <a:ext cx="8763000" cy="323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34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804988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441575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078163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5353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925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4497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069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00"/>
                </a:solidFill>
                <a:latin typeface="宋体" panose="02010600030101010101" pitchFamily="2" charset="-122"/>
              </a:rPr>
              <a:t>循环链表的操作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    对于单循环链表，除链表的合并外，其它的操作和单线性链表基本上一致，仅仅需要在单线性链表操作算法基础上作以下简单修改：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⑴ 判断是否是空链表：</a:t>
            </a:r>
            <a:r>
              <a:rPr lang="en-US" altLang="zh-CN" sz="2800" b="1">
                <a:solidFill>
                  <a:srgbClr val="FFFFFF"/>
                </a:solidFill>
              </a:rPr>
              <a:t>head-&gt;next==head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 ;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⑵ 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判断是否是表尾结点：</a:t>
            </a:r>
            <a:r>
              <a:rPr lang="en-US" altLang="zh-CN" sz="2800" b="1">
                <a:solidFill>
                  <a:srgbClr val="FFFFFF"/>
                </a:solidFill>
              </a:rPr>
              <a:t>p-&gt;next==head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41889316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0E55A1D-CC36-B449-B9FF-4C858D6F45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786064" y="152400"/>
            <a:ext cx="5254625" cy="838200"/>
          </a:xfrm>
        </p:spPr>
        <p:txBody>
          <a:bodyPr/>
          <a:lstStyle/>
          <a:p>
            <a:r>
              <a:rPr lang="en-US" altLang="zh-CN" sz="5400" b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2.4</a:t>
            </a:r>
            <a:r>
              <a:rPr lang="en-US" altLang="zh-CN" sz="5400">
                <a:cs typeface="Arial" panose="020B0604020202020204" pitchFamily="34" charset="0"/>
              </a:rPr>
              <a:t>  </a:t>
            </a:r>
            <a:r>
              <a:rPr lang="zh-CN" altLang="en-US" sz="5400" b="1">
                <a:effectLst/>
                <a:ea typeface="楷体_GB2312" pitchFamily="49" charset="-122"/>
              </a:rPr>
              <a:t>双向链表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05F70E6B-C5CD-584D-A040-8ACC4E5A6CCE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143001"/>
            <a:ext cx="8812213" cy="5165725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hlink"/>
                </a:solidFill>
              </a:rPr>
              <a:t>       </a:t>
            </a:r>
            <a:r>
              <a:rPr lang="zh-CN" altLang="en-US" b="1">
                <a:solidFill>
                  <a:schemeClr val="folHlink"/>
                </a:solidFill>
              </a:rPr>
              <a:t>双向链表</a:t>
            </a:r>
            <a:r>
              <a:rPr lang="en-US" altLang="zh-CN" sz="2800" b="1"/>
              <a:t>(</a:t>
            </a:r>
            <a:r>
              <a:rPr lang="en-US" altLang="zh-CN" sz="2800" b="1">
                <a:solidFill>
                  <a:schemeClr val="accent1"/>
                </a:solidFill>
              </a:rPr>
              <a:t>Double Linked List</a:t>
            </a:r>
            <a:r>
              <a:rPr lang="en-US" altLang="zh-CN" sz="2800" b="1"/>
              <a:t>) </a:t>
            </a:r>
            <a:r>
              <a:rPr lang="en-US" altLang="zh-CN" sz="2800" b="1">
                <a:latin typeface="宋体" panose="02010600030101010101" pitchFamily="2" charset="-122"/>
              </a:rPr>
              <a:t>:</a:t>
            </a:r>
            <a:r>
              <a:rPr lang="zh-CN" altLang="en-US" sz="2800" b="1">
                <a:latin typeface="宋体" panose="02010600030101010101" pitchFamily="2" charset="-122"/>
              </a:rPr>
              <a:t>指的是构成链表的每个结点中设立两个指针域：一个指向其直接前趋的指针域</a:t>
            </a:r>
            <a:r>
              <a:rPr lang="en-US" altLang="zh-CN" sz="2800" b="1"/>
              <a:t>prior</a:t>
            </a:r>
            <a:r>
              <a:rPr lang="zh-CN" altLang="en-US" sz="2800" b="1">
                <a:latin typeface="宋体" panose="02010600030101010101" pitchFamily="2" charset="-122"/>
              </a:rPr>
              <a:t>，一个指向其直接后继的指针域</a:t>
            </a:r>
            <a:r>
              <a:rPr lang="en-US" altLang="zh-CN" sz="2800" b="1"/>
              <a:t>next</a:t>
            </a:r>
            <a:r>
              <a:rPr lang="zh-CN" altLang="en-US" sz="2800" b="1">
                <a:latin typeface="宋体" panose="02010600030101010101" pitchFamily="2" charset="-122"/>
              </a:rPr>
              <a:t>。这样形成的链表中有两个方向不同的链，故称为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双向链表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和单链表类似，双向链表一般增加头指针也能使双链表上的某些运算变得方便。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将头结点和尾结点链接起来也能构成循环链表，并称之为双向循环链表。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双向链表是为了克服单链表的单向性的缺陷而引入的。</a:t>
            </a:r>
          </a:p>
        </p:txBody>
      </p:sp>
    </p:spTree>
    <p:extLst>
      <p:ext uri="{BB962C8B-B14F-4D97-AF65-F5344CB8AC3E}">
        <p14:creationId xmlns:p14="http://schemas.microsoft.com/office/powerpoint/2010/main" val="1417570405"/>
      </p:ext>
    </p:extLst>
  </p:cSld>
  <p:clrMapOvr>
    <a:masterClrMapping/>
  </p:clrMapOvr>
  <p:transition spd="slow">
    <p:blinds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B8FE5058-EE1A-BF4F-ABD9-5A921350F5C8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752600" y="152401"/>
            <a:ext cx="8763000" cy="3781425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3600" b="1">
                <a:solidFill>
                  <a:schemeClr val="folHlink"/>
                </a:solidFill>
              </a:rPr>
              <a:t>1   </a:t>
            </a:r>
            <a:r>
              <a:rPr lang="zh-CN" altLang="en-US" sz="36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双向链表的结点及其类型定义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>
                <a:latin typeface="宋体" panose="02010600030101010101" pitchFamily="2" charset="-122"/>
              </a:rPr>
              <a:t>     </a:t>
            </a:r>
            <a:r>
              <a:rPr lang="zh-CN" altLang="en-US" sz="2800" b="1">
                <a:latin typeface="宋体" panose="02010600030101010101" pitchFamily="2" charset="-122"/>
              </a:rPr>
              <a:t>双向链表的结点的类型定义如下。其结点形式如图</a:t>
            </a:r>
            <a:r>
              <a:rPr lang="en-US" altLang="zh-CN" sz="2800" b="1"/>
              <a:t>2-7</a:t>
            </a:r>
            <a:r>
              <a:rPr lang="zh-CN" altLang="en-US" sz="2800" b="1"/>
              <a:t>所示</a:t>
            </a:r>
            <a:r>
              <a:rPr lang="zh-CN" altLang="en-US" sz="2800" b="1">
                <a:latin typeface="宋体" panose="02010600030101010101" pitchFamily="2" charset="-122"/>
              </a:rPr>
              <a:t>，带头结点的双向链表的形式如图</a:t>
            </a:r>
            <a:r>
              <a:rPr lang="en-US" altLang="zh-CN" sz="2800" b="1"/>
              <a:t>2-8</a:t>
            </a:r>
            <a:r>
              <a:rPr lang="zh-CN" altLang="en-US" sz="2800" b="1"/>
              <a:t>所示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  <a:p>
            <a:pPr marL="0" indent="0">
              <a:buNone/>
            </a:pPr>
            <a:r>
              <a:rPr lang="en-US" altLang="zh-CN" sz="2800" b="1"/>
              <a:t>typedef struct Dulnode</a:t>
            </a:r>
          </a:p>
          <a:p>
            <a:pPr marL="533400" lvl="1" indent="0">
              <a:buNone/>
            </a:pPr>
            <a:r>
              <a:rPr lang="en-US" altLang="zh-CN" b="1"/>
              <a:t>{     ElemType  data ;</a:t>
            </a:r>
          </a:p>
          <a:p>
            <a:pPr marL="1079500" lvl="2" indent="0">
              <a:buNone/>
            </a:pPr>
            <a:r>
              <a:rPr lang="en-US" altLang="zh-CN" sz="2800" b="1"/>
              <a:t>struct Dulnode  *prior , *next ;</a:t>
            </a:r>
          </a:p>
          <a:p>
            <a:pPr marL="533400" lvl="1" indent="0">
              <a:buNone/>
            </a:pPr>
            <a:r>
              <a:rPr lang="en-US" altLang="zh-CN" b="1"/>
              <a:t>}DulNode ;</a:t>
            </a:r>
            <a:endParaRPr lang="en-US" altLang="zh-CN" b="1">
              <a:latin typeface="宋体" panose="02010600030101010101" pitchFamily="2" charset="-122"/>
            </a:endParaRPr>
          </a:p>
        </p:txBody>
      </p:sp>
      <p:grpSp>
        <p:nvGrpSpPr>
          <p:cNvPr id="173059" name="Group 3">
            <a:extLst>
              <a:ext uri="{FF2B5EF4-FFF2-40B4-BE49-F238E27FC236}">
                <a16:creationId xmlns:a16="http://schemas.microsoft.com/office/drawing/2014/main" id="{ABEA9EE1-CEF1-B44B-92D0-18DCD674DA9C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68764"/>
            <a:ext cx="8077200" cy="2579687"/>
            <a:chOff x="384" y="2563"/>
            <a:chExt cx="5088" cy="1625"/>
          </a:xfrm>
        </p:grpSpPr>
        <p:grpSp>
          <p:nvGrpSpPr>
            <p:cNvPr id="173060" name="Group 4">
              <a:extLst>
                <a:ext uri="{FF2B5EF4-FFF2-40B4-BE49-F238E27FC236}">
                  <a16:creationId xmlns:a16="http://schemas.microsoft.com/office/drawing/2014/main" id="{D52EF81F-AE3A-F04B-9257-FA894F5390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" y="2563"/>
              <a:ext cx="1950" cy="595"/>
              <a:chOff x="2245" y="2563"/>
              <a:chExt cx="1950" cy="595"/>
            </a:xfrm>
          </p:grpSpPr>
          <p:grpSp>
            <p:nvGrpSpPr>
              <p:cNvPr id="173061" name="Group 5">
                <a:extLst>
                  <a:ext uri="{FF2B5EF4-FFF2-40B4-BE49-F238E27FC236}">
                    <a16:creationId xmlns:a16="http://schemas.microsoft.com/office/drawing/2014/main" id="{50317ECA-A08E-EB4D-89F8-1AE2C6DD63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09" y="2563"/>
                <a:ext cx="1356" cy="272"/>
                <a:chOff x="2715" y="1200"/>
                <a:chExt cx="1356" cy="272"/>
              </a:xfrm>
            </p:grpSpPr>
            <p:sp>
              <p:nvSpPr>
                <p:cNvPr id="173062" name="Rectangle 6">
                  <a:extLst>
                    <a:ext uri="{FF2B5EF4-FFF2-40B4-BE49-F238E27FC236}">
                      <a16:creationId xmlns:a16="http://schemas.microsoft.com/office/drawing/2014/main" id="{A155B33B-2D86-BC43-BC81-A87A53F613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1200"/>
                  <a:ext cx="453" cy="2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data</a:t>
                  </a:r>
                </a:p>
              </p:txBody>
            </p:sp>
            <p:sp>
              <p:nvSpPr>
                <p:cNvPr id="173063" name="Rectangle 7">
                  <a:extLst>
                    <a:ext uri="{FF2B5EF4-FFF2-40B4-BE49-F238E27FC236}">
                      <a16:creationId xmlns:a16="http://schemas.microsoft.com/office/drawing/2014/main" id="{DB0AF309-ABB1-284A-A71A-B357B3B257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8" y="1200"/>
                  <a:ext cx="453" cy="2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next</a:t>
                  </a:r>
                </a:p>
              </p:txBody>
            </p:sp>
            <p:sp>
              <p:nvSpPr>
                <p:cNvPr id="173064" name="Rectangle 8">
                  <a:extLst>
                    <a:ext uri="{FF2B5EF4-FFF2-40B4-BE49-F238E27FC236}">
                      <a16:creationId xmlns:a16="http://schemas.microsoft.com/office/drawing/2014/main" id="{1785DE7F-3510-CD4D-AB8F-C48BAD62B1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5" y="1200"/>
                  <a:ext cx="453" cy="2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prior</a:t>
                  </a:r>
                </a:p>
              </p:txBody>
            </p:sp>
          </p:grpSp>
          <p:sp>
            <p:nvSpPr>
              <p:cNvPr id="173065" name="Rectangle 9">
                <a:extLst>
                  <a:ext uri="{FF2B5EF4-FFF2-40B4-BE49-F238E27FC236}">
                    <a16:creationId xmlns:a16="http://schemas.microsoft.com/office/drawing/2014/main" id="{8EA7E57B-AF97-C942-922D-FAE893E32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948"/>
                <a:ext cx="1950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b="1">
                    <a:solidFill>
                      <a:srgbClr val="FFFFFF"/>
                    </a:solidFill>
                    <a:latin typeface="楷体_GB2312" pitchFamily="49" charset="-122"/>
                    <a:ea typeface="楷体_GB2312" pitchFamily="49" charset="-122"/>
                  </a:rPr>
                  <a:t>图</a:t>
                </a:r>
                <a:r>
                  <a:rPr lang="en-US" altLang="zh-CN" sz="2000" b="1">
                    <a:solidFill>
                      <a:srgbClr val="FFFFFF"/>
                    </a:solidFill>
                    <a:ea typeface="楷体_GB2312" pitchFamily="49" charset="-122"/>
                  </a:rPr>
                  <a:t>2-7    </a:t>
                </a:r>
                <a:r>
                  <a:rPr lang="zh-CN" altLang="en-US" sz="2000" b="1">
                    <a:solidFill>
                      <a:srgbClr val="FFFFFF"/>
                    </a:solidFill>
                    <a:latin typeface="楷体_GB2312" pitchFamily="49" charset="-122"/>
                    <a:ea typeface="楷体_GB2312" pitchFamily="49" charset="-122"/>
                  </a:rPr>
                  <a:t>双向链表结点形式</a:t>
                </a:r>
              </a:p>
            </p:txBody>
          </p:sp>
        </p:grpSp>
        <p:grpSp>
          <p:nvGrpSpPr>
            <p:cNvPr id="173066" name="Group 10">
              <a:extLst>
                <a:ext uri="{FF2B5EF4-FFF2-40B4-BE49-F238E27FC236}">
                  <a16:creationId xmlns:a16="http://schemas.microsoft.com/office/drawing/2014/main" id="{1A64C27E-D999-834C-A8ED-A4723080D1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3067"/>
              <a:ext cx="5088" cy="1121"/>
              <a:chOff x="384" y="2989"/>
              <a:chExt cx="5088" cy="1121"/>
            </a:xfrm>
          </p:grpSpPr>
          <p:grpSp>
            <p:nvGrpSpPr>
              <p:cNvPr id="173067" name="Group 11">
                <a:extLst>
                  <a:ext uri="{FF2B5EF4-FFF2-40B4-BE49-F238E27FC236}">
                    <a16:creationId xmlns:a16="http://schemas.microsoft.com/office/drawing/2014/main" id="{1922D2E6-5F0F-F24D-9246-A98DF5ACD9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2989"/>
                <a:ext cx="5088" cy="851"/>
                <a:chOff x="384" y="2989"/>
                <a:chExt cx="5088" cy="851"/>
              </a:xfrm>
            </p:grpSpPr>
            <p:sp>
              <p:nvSpPr>
                <p:cNvPr id="173068" name="Rectangle 12">
                  <a:extLst>
                    <a:ext uri="{FF2B5EF4-FFF2-40B4-BE49-F238E27FC236}">
                      <a16:creationId xmlns:a16="http://schemas.microsoft.com/office/drawing/2014/main" id="{165FD9F8-0879-D849-8C7A-3A9A080A0E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3229"/>
                  <a:ext cx="408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……</a:t>
                  </a:r>
                  <a:endParaRPr kumimoji="1" lang="en-US" altLang="zh-CN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73069" name="Group 13">
                  <a:extLst>
                    <a:ext uri="{FF2B5EF4-FFF2-40B4-BE49-F238E27FC236}">
                      <a16:creationId xmlns:a16="http://schemas.microsoft.com/office/drawing/2014/main" id="{BBAD7F13-E4AC-7B43-A0EF-2B1FE9B9BB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4" y="2989"/>
                  <a:ext cx="5088" cy="851"/>
                  <a:chOff x="384" y="2784"/>
                  <a:chExt cx="5088" cy="851"/>
                </a:xfrm>
              </p:grpSpPr>
              <p:grpSp>
                <p:nvGrpSpPr>
                  <p:cNvPr id="173070" name="Group 14">
                    <a:extLst>
                      <a:ext uri="{FF2B5EF4-FFF2-40B4-BE49-F238E27FC236}">
                        <a16:creationId xmlns:a16="http://schemas.microsoft.com/office/drawing/2014/main" id="{2FC251B3-53B3-024C-8C32-DDE3762B6C4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54" y="2832"/>
                    <a:ext cx="3918" cy="803"/>
                    <a:chOff x="1680" y="2832"/>
                    <a:chExt cx="3918" cy="803"/>
                  </a:xfrm>
                </p:grpSpPr>
                <p:sp>
                  <p:nvSpPr>
                    <p:cNvPr id="173071" name="Rectangle 15">
                      <a:extLst>
                        <a:ext uri="{FF2B5EF4-FFF2-40B4-BE49-F238E27FC236}">
                          <a16:creationId xmlns:a16="http://schemas.microsoft.com/office/drawing/2014/main" id="{A676FE46-9D02-E84D-A16D-038CFD26FD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5" y="3408"/>
                      <a:ext cx="1043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zh-CN" altLang="en-US" sz="20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非空双向链表</a:t>
                      </a:r>
                    </a:p>
                  </p:txBody>
                </p:sp>
                <p:grpSp>
                  <p:nvGrpSpPr>
                    <p:cNvPr id="173072" name="Group 16">
                      <a:extLst>
                        <a:ext uri="{FF2B5EF4-FFF2-40B4-BE49-F238E27FC236}">
                          <a16:creationId xmlns:a16="http://schemas.microsoft.com/office/drawing/2014/main" id="{7654AD73-A0DD-3745-8939-8C0D87459CD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80" y="2832"/>
                      <a:ext cx="3918" cy="458"/>
                      <a:chOff x="1680" y="2832"/>
                      <a:chExt cx="3918" cy="458"/>
                    </a:xfrm>
                  </p:grpSpPr>
                  <p:grpSp>
                    <p:nvGrpSpPr>
                      <p:cNvPr id="173073" name="Group 17">
                        <a:extLst>
                          <a:ext uri="{FF2B5EF4-FFF2-40B4-BE49-F238E27FC236}">
                            <a16:creationId xmlns:a16="http://schemas.microsoft.com/office/drawing/2014/main" id="{A7535560-C6B8-E949-92B5-358D7606A57F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80" y="2832"/>
                        <a:ext cx="708" cy="458"/>
                        <a:chOff x="1680" y="2832"/>
                        <a:chExt cx="708" cy="458"/>
                      </a:xfrm>
                    </p:grpSpPr>
                    <p:sp>
                      <p:nvSpPr>
                        <p:cNvPr id="173074" name="Rectangle 18">
                          <a:extLst>
                            <a:ext uri="{FF2B5EF4-FFF2-40B4-BE49-F238E27FC236}">
                              <a16:creationId xmlns:a16="http://schemas.microsoft.com/office/drawing/2014/main" id="{D140E039-5E74-0344-B31F-9BD71FBABF0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872" y="2832"/>
                          <a:ext cx="408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algn="ctr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kumimoji="1" lang="en-US" altLang="zh-CN" sz="240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head</a:t>
                          </a:r>
                        </a:p>
                      </p:txBody>
                    </p:sp>
                    <p:sp>
                      <p:nvSpPr>
                        <p:cNvPr id="173075" name="Rectangle 19">
                          <a:extLst>
                            <a:ext uri="{FF2B5EF4-FFF2-40B4-BE49-F238E27FC236}">
                              <a16:creationId xmlns:a16="http://schemas.microsoft.com/office/drawing/2014/main" id="{B53DFA2D-3B35-304A-BB9F-E7FA3976DC7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839" y="3063"/>
                          <a:ext cx="385" cy="227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algn="ctr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173076" name="Rectangle 20">
                          <a:extLst>
                            <a:ext uri="{FF2B5EF4-FFF2-40B4-BE49-F238E27FC236}">
                              <a16:creationId xmlns:a16="http://schemas.microsoft.com/office/drawing/2014/main" id="{F35554FA-3A6F-E349-87EE-A99B0EA6CBD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680" y="3063"/>
                          <a:ext cx="159" cy="227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algn="ctr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kumimoji="1" lang="zh-CN" altLang="en-US" sz="240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⋀</a:t>
                          </a:r>
                        </a:p>
                      </p:txBody>
                    </p:sp>
                    <p:sp>
                      <p:nvSpPr>
                        <p:cNvPr id="173077" name="Rectangle 21">
                          <a:extLst>
                            <a:ext uri="{FF2B5EF4-FFF2-40B4-BE49-F238E27FC236}">
                              <a16:creationId xmlns:a16="http://schemas.microsoft.com/office/drawing/2014/main" id="{183D6E42-E2BD-5649-8697-5AE562FDD67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29" y="3063"/>
                          <a:ext cx="159" cy="227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3078" name="Group 22">
                        <a:extLst>
                          <a:ext uri="{FF2B5EF4-FFF2-40B4-BE49-F238E27FC236}">
                            <a16:creationId xmlns:a16="http://schemas.microsoft.com/office/drawing/2014/main" id="{547AF596-062F-B644-AAA0-1AD061C62AA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411" y="3063"/>
                        <a:ext cx="708" cy="227"/>
                        <a:chOff x="3411" y="3063"/>
                        <a:chExt cx="708" cy="227"/>
                      </a:xfrm>
                    </p:grpSpPr>
                    <p:sp>
                      <p:nvSpPr>
                        <p:cNvPr id="173079" name="Rectangle 23">
                          <a:extLst>
                            <a:ext uri="{FF2B5EF4-FFF2-40B4-BE49-F238E27FC236}">
                              <a16:creationId xmlns:a16="http://schemas.microsoft.com/office/drawing/2014/main" id="{4491F083-B35F-884B-94F8-15C27CC361F9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570" y="3063"/>
                          <a:ext cx="385" cy="227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algn="ctr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kumimoji="1" lang="en-US" altLang="zh-CN" sz="240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kumimoji="1" lang="en-US" altLang="zh-CN" sz="2400" baseline="-2500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p:txBody>
                    </p:sp>
                    <p:sp>
                      <p:nvSpPr>
                        <p:cNvPr id="173080" name="Rectangle 24">
                          <a:extLst>
                            <a:ext uri="{FF2B5EF4-FFF2-40B4-BE49-F238E27FC236}">
                              <a16:creationId xmlns:a16="http://schemas.microsoft.com/office/drawing/2014/main" id="{9D64C2A9-5E79-B543-BBE7-E5BFDA03A02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411" y="3063"/>
                          <a:ext cx="159" cy="227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173081" name="Rectangle 25">
                          <a:extLst>
                            <a:ext uri="{FF2B5EF4-FFF2-40B4-BE49-F238E27FC236}">
                              <a16:creationId xmlns:a16="http://schemas.microsoft.com/office/drawing/2014/main" id="{08EC9906-0B49-AE41-B82B-25C7ADC195F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60" y="3063"/>
                          <a:ext cx="159" cy="227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3082" name="Group 26">
                        <a:extLst>
                          <a:ext uri="{FF2B5EF4-FFF2-40B4-BE49-F238E27FC236}">
                            <a16:creationId xmlns:a16="http://schemas.microsoft.com/office/drawing/2014/main" id="{077707EB-7352-1D4C-99BC-7881521858A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41" y="3063"/>
                        <a:ext cx="708" cy="227"/>
                        <a:chOff x="2550" y="3063"/>
                        <a:chExt cx="708" cy="227"/>
                      </a:xfrm>
                    </p:grpSpPr>
                    <p:sp>
                      <p:nvSpPr>
                        <p:cNvPr id="173083" name="Rectangle 27">
                          <a:extLst>
                            <a:ext uri="{FF2B5EF4-FFF2-40B4-BE49-F238E27FC236}">
                              <a16:creationId xmlns:a16="http://schemas.microsoft.com/office/drawing/2014/main" id="{09BFE6BA-9736-8449-8021-53A3973F77E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09" y="3063"/>
                          <a:ext cx="385" cy="227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algn="ctr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kumimoji="1" lang="en-US" altLang="zh-CN" sz="240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kumimoji="1" lang="en-US" altLang="zh-CN" sz="2400" baseline="-2500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p:txBody>
                    </p:sp>
                    <p:sp>
                      <p:nvSpPr>
                        <p:cNvPr id="173084" name="Rectangle 28">
                          <a:extLst>
                            <a:ext uri="{FF2B5EF4-FFF2-40B4-BE49-F238E27FC236}">
                              <a16:creationId xmlns:a16="http://schemas.microsoft.com/office/drawing/2014/main" id="{A774B0C8-E7ED-0D42-AB7B-4C4FBC64C28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50" y="3063"/>
                          <a:ext cx="159" cy="227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173085" name="Rectangle 29">
                          <a:extLst>
                            <a:ext uri="{FF2B5EF4-FFF2-40B4-BE49-F238E27FC236}">
                              <a16:creationId xmlns:a16="http://schemas.microsoft.com/office/drawing/2014/main" id="{7351D8E2-B022-5D48-BD1A-1CD9AA9C063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99" y="3063"/>
                          <a:ext cx="159" cy="227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3086" name="Group 30">
                        <a:extLst>
                          <a:ext uri="{FF2B5EF4-FFF2-40B4-BE49-F238E27FC236}">
                            <a16:creationId xmlns:a16="http://schemas.microsoft.com/office/drawing/2014/main" id="{EC8ABE78-24F1-AF4A-9053-64526493BA6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99" y="3060"/>
                        <a:ext cx="699" cy="227"/>
                        <a:chOff x="4899" y="3060"/>
                        <a:chExt cx="699" cy="227"/>
                      </a:xfrm>
                    </p:grpSpPr>
                    <p:sp>
                      <p:nvSpPr>
                        <p:cNvPr id="173087" name="Rectangle 31">
                          <a:extLst>
                            <a:ext uri="{FF2B5EF4-FFF2-40B4-BE49-F238E27FC236}">
                              <a16:creationId xmlns:a16="http://schemas.microsoft.com/office/drawing/2014/main" id="{112AAFB1-D8A0-9E4B-8762-1684B44D5F4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058" y="3060"/>
                          <a:ext cx="385" cy="227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algn="ctr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kumimoji="1" lang="en-US" altLang="zh-CN" sz="240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  <a:r>
                            <a:rPr kumimoji="1" lang="en-US" altLang="zh-CN" sz="2400" baseline="-2500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n</a:t>
                          </a:r>
                        </a:p>
                      </p:txBody>
                    </p:sp>
                    <p:sp>
                      <p:nvSpPr>
                        <p:cNvPr id="173088" name="Rectangle 32">
                          <a:extLst>
                            <a:ext uri="{FF2B5EF4-FFF2-40B4-BE49-F238E27FC236}">
                              <a16:creationId xmlns:a16="http://schemas.microsoft.com/office/drawing/2014/main" id="{4492D9B2-B8C6-B843-9C4F-525F4D66EA4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99" y="3060"/>
                          <a:ext cx="159" cy="227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173089" name="Rectangle 33">
                          <a:extLst>
                            <a:ext uri="{FF2B5EF4-FFF2-40B4-BE49-F238E27FC236}">
                              <a16:creationId xmlns:a16="http://schemas.microsoft.com/office/drawing/2014/main" id="{1A298401-2A7F-7C46-A81F-C83D252824B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439" y="3060"/>
                          <a:ext cx="159" cy="227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algn="ctr"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kumimoji="1" lang="zh-CN" altLang="en-US" sz="240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⋀</a:t>
                          </a:r>
                        </a:p>
                      </p:txBody>
                    </p:sp>
                  </p:grpSp>
                  <p:sp>
                    <p:nvSpPr>
                      <p:cNvPr id="173090" name="Line 34">
                        <a:extLst>
                          <a:ext uri="{FF2B5EF4-FFF2-40B4-BE49-F238E27FC236}">
                            <a16:creationId xmlns:a16="http://schemas.microsoft.com/office/drawing/2014/main" id="{105C9980-0529-9C4D-A033-8B2AAA57DD8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34" y="3141"/>
                        <a:ext cx="204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73091" name="Line 35">
                        <a:extLst>
                          <a:ext uri="{FF2B5EF4-FFF2-40B4-BE49-F238E27FC236}">
                            <a16:creationId xmlns:a16="http://schemas.microsoft.com/office/drawing/2014/main" id="{DBC194FE-7BA6-B041-83D1-47854845C66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98" y="3138"/>
                        <a:ext cx="204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73092" name="Line 36">
                        <a:extLst>
                          <a:ext uri="{FF2B5EF4-FFF2-40B4-BE49-F238E27FC236}">
                            <a16:creationId xmlns:a16="http://schemas.microsoft.com/office/drawing/2014/main" id="{9A88C805-A6F1-424A-8E77-D0B8FF0884E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71" y="3114"/>
                        <a:ext cx="204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73093" name="Line 37">
                        <a:extLst>
                          <a:ext uri="{FF2B5EF4-FFF2-40B4-BE49-F238E27FC236}">
                            <a16:creationId xmlns:a16="http://schemas.microsoft.com/office/drawing/2014/main" id="{F8F4B4EB-03D4-3C4D-9AE2-5FC430A40CE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686" y="3138"/>
                        <a:ext cx="204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73094" name="Line 38">
                        <a:extLst>
                          <a:ext uri="{FF2B5EF4-FFF2-40B4-BE49-F238E27FC236}">
                            <a16:creationId xmlns:a16="http://schemas.microsoft.com/office/drawing/2014/main" id="{8DE5BC77-E91D-0944-B856-FA1F0B8761A7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264" y="3225"/>
                        <a:ext cx="204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73095" name="Line 39">
                        <a:extLst>
                          <a:ext uri="{FF2B5EF4-FFF2-40B4-BE49-F238E27FC236}">
                            <a16:creationId xmlns:a16="http://schemas.microsoft.com/office/drawing/2014/main" id="{869E3214-37BC-6B4B-8F05-1F448A10127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137" y="3243"/>
                        <a:ext cx="204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73096" name="Line 40">
                        <a:extLst>
                          <a:ext uri="{FF2B5EF4-FFF2-40B4-BE49-F238E27FC236}">
                            <a16:creationId xmlns:a16="http://schemas.microsoft.com/office/drawing/2014/main" id="{B3E2C9E7-A49C-1946-96C7-F95C1641F5C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400" y="3225"/>
                        <a:ext cx="204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73097" name="Line 41">
                        <a:extLst>
                          <a:ext uri="{FF2B5EF4-FFF2-40B4-BE49-F238E27FC236}">
                            <a16:creationId xmlns:a16="http://schemas.microsoft.com/office/drawing/2014/main" id="{7984A1CE-1BB7-994A-830D-6D417E7DCB5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61" y="3216"/>
                        <a:ext cx="204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73098" name="Group 42">
                    <a:extLst>
                      <a:ext uri="{FF2B5EF4-FFF2-40B4-BE49-F238E27FC236}">
                        <a16:creationId xmlns:a16="http://schemas.microsoft.com/office/drawing/2014/main" id="{0CF4120D-F162-C842-B81A-47DA14D07FA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84" y="2784"/>
                    <a:ext cx="912" cy="808"/>
                    <a:chOff x="379" y="2923"/>
                    <a:chExt cx="912" cy="808"/>
                  </a:xfrm>
                </p:grpSpPr>
                <p:sp>
                  <p:nvSpPr>
                    <p:cNvPr id="173099" name="Rectangle 43">
                      <a:extLst>
                        <a:ext uri="{FF2B5EF4-FFF2-40B4-BE49-F238E27FC236}">
                          <a16:creationId xmlns:a16="http://schemas.microsoft.com/office/drawing/2014/main" id="{DA89B69F-D071-6848-88D6-E97490493A0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" y="3504"/>
                      <a:ext cx="907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zh-CN" altLang="en-US" sz="20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空双向链表</a:t>
                      </a:r>
                    </a:p>
                  </p:txBody>
                </p:sp>
                <p:grpSp>
                  <p:nvGrpSpPr>
                    <p:cNvPr id="173100" name="Group 44">
                      <a:extLst>
                        <a:ext uri="{FF2B5EF4-FFF2-40B4-BE49-F238E27FC236}">
                          <a16:creationId xmlns:a16="http://schemas.microsoft.com/office/drawing/2014/main" id="{59234E84-2540-E449-B277-C011AB5B704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9" y="2923"/>
                      <a:ext cx="773" cy="485"/>
                      <a:chOff x="379" y="2923"/>
                      <a:chExt cx="773" cy="485"/>
                    </a:xfrm>
                  </p:grpSpPr>
                  <p:sp>
                    <p:nvSpPr>
                      <p:cNvPr id="173101" name="Rectangle 45">
                        <a:extLst>
                          <a:ext uri="{FF2B5EF4-FFF2-40B4-BE49-F238E27FC236}">
                            <a16:creationId xmlns:a16="http://schemas.microsoft.com/office/drawing/2014/main" id="{6A3E3125-B035-7A4F-9BF6-E85D66B510B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2923"/>
                        <a:ext cx="431" cy="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en-US" altLang="zh-CN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head</a:t>
                        </a:r>
                      </a:p>
                    </p:txBody>
                  </p:sp>
                  <p:sp>
                    <p:nvSpPr>
                      <p:cNvPr id="173102" name="Rectangle 46">
                        <a:extLst>
                          <a:ext uri="{FF2B5EF4-FFF2-40B4-BE49-F238E27FC236}">
                            <a16:creationId xmlns:a16="http://schemas.microsoft.com/office/drawing/2014/main" id="{314CF199-486B-7746-A144-BDDBBFAC5D4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9" y="3181"/>
                        <a:ext cx="227" cy="22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zh-CN" altLang="en-US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⋀</a:t>
                        </a:r>
                      </a:p>
                    </p:txBody>
                  </p:sp>
                  <p:sp>
                    <p:nvSpPr>
                      <p:cNvPr id="173103" name="Rectangle 47">
                        <a:extLst>
                          <a:ext uri="{FF2B5EF4-FFF2-40B4-BE49-F238E27FC236}">
                            <a16:creationId xmlns:a16="http://schemas.microsoft.com/office/drawing/2014/main" id="{3A21A066-8606-D045-8D9F-0EC668AA5F2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04" y="3181"/>
                        <a:ext cx="317" cy="22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73104" name="Rectangle 48">
                        <a:extLst>
                          <a:ext uri="{FF2B5EF4-FFF2-40B4-BE49-F238E27FC236}">
                            <a16:creationId xmlns:a16="http://schemas.microsoft.com/office/drawing/2014/main" id="{D1B8DFF7-A0F3-6344-84CF-1FD2E0707C8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25" y="3180"/>
                        <a:ext cx="227" cy="22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kumimoji="1" lang="zh-CN" altLang="en-US" sz="240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⋀</a:t>
                        </a:r>
                      </a:p>
                    </p:txBody>
                  </p:sp>
                </p:grpSp>
              </p:grpSp>
            </p:grpSp>
          </p:grpSp>
          <p:sp>
            <p:nvSpPr>
              <p:cNvPr id="173105" name="Rectangle 49">
                <a:extLst>
                  <a:ext uri="{FF2B5EF4-FFF2-40B4-BE49-F238E27FC236}">
                    <a16:creationId xmlns:a16="http://schemas.microsoft.com/office/drawing/2014/main" id="{32D41941-51BA-5E42-9CF2-C1DA32C7E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3861"/>
                <a:ext cx="293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b="1">
                    <a:solidFill>
                      <a:srgbClr val="FFFFFF"/>
                    </a:solidFill>
                    <a:latin typeface="楷体_GB2312" pitchFamily="49" charset="-122"/>
                    <a:ea typeface="楷体_GB2312" pitchFamily="49" charset="-122"/>
                  </a:rPr>
                  <a:t>图</a:t>
                </a:r>
                <a:r>
                  <a:rPr lang="en-US" altLang="zh-CN" sz="2000" b="1">
                    <a:solidFill>
                      <a:srgbClr val="FFFFFF"/>
                    </a:solidFill>
                    <a:ea typeface="楷体_GB2312" pitchFamily="49" charset="-122"/>
                  </a:rPr>
                  <a:t>2-8    </a:t>
                </a:r>
                <a:r>
                  <a:rPr lang="zh-CN" altLang="en-US" sz="2000" b="1">
                    <a:solidFill>
                      <a:srgbClr val="FFFFFF"/>
                    </a:solidFill>
                    <a:latin typeface="楷体_GB2312" pitchFamily="49" charset="-122"/>
                    <a:ea typeface="楷体_GB2312" pitchFamily="49" charset="-122"/>
                  </a:rPr>
                  <a:t>带头结点的双向链表形式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70844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C54FAD99-8A70-884B-94A7-30514179ECF7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0" y="76200"/>
            <a:ext cx="8915400" cy="4865688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800" b="1"/>
              <a:t>        双向链表结构具有对称性，设</a:t>
            </a:r>
            <a:r>
              <a:rPr lang="en-US" altLang="zh-CN" sz="2800" b="1"/>
              <a:t>p</a:t>
            </a:r>
            <a:r>
              <a:rPr lang="zh-CN" altLang="en-US" sz="2800" b="1"/>
              <a:t>指向双向链表中的某一结点，则其对称性可用下式描述：</a:t>
            </a:r>
          </a:p>
          <a:p>
            <a:pPr marL="723900" lvl="1" indent="0">
              <a:lnSpc>
                <a:spcPct val="110000"/>
              </a:lnSpc>
              <a:buNone/>
            </a:pPr>
            <a:r>
              <a:rPr lang="en-US" altLang="zh-CN" b="1"/>
              <a:t>(p-&gt;prior)-&gt;next=p=(p-&gt;next)-&gt;prior 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        </a:t>
            </a:r>
            <a:r>
              <a:rPr lang="zh-CN" altLang="en-US" sz="2800" b="1"/>
              <a:t>结点</a:t>
            </a:r>
            <a:r>
              <a:rPr lang="en-US" altLang="zh-CN" sz="2800" b="1"/>
              <a:t>p</a:t>
            </a:r>
            <a:r>
              <a:rPr lang="zh-CN" altLang="en-US" sz="2800" b="1"/>
              <a:t>的存储位置存放在其</a:t>
            </a:r>
            <a:r>
              <a:rPr lang="zh-CN" altLang="en-US" sz="2800" b="1">
                <a:solidFill>
                  <a:schemeClr val="folHlink"/>
                </a:solidFill>
              </a:rPr>
              <a:t>直接前趋结点</a:t>
            </a:r>
            <a:r>
              <a:rPr lang="en-US" altLang="zh-CN" sz="2800" b="1"/>
              <a:t>p-&gt;prior</a:t>
            </a:r>
            <a:r>
              <a:rPr lang="zh-CN" altLang="en-US" sz="2800" b="1"/>
              <a:t>的</a:t>
            </a:r>
            <a:r>
              <a:rPr lang="zh-CN" altLang="en-US" sz="2800" b="1">
                <a:solidFill>
                  <a:schemeClr val="accent1"/>
                </a:solidFill>
              </a:rPr>
              <a:t>直接后继指针域</a:t>
            </a:r>
            <a:r>
              <a:rPr lang="zh-CN" altLang="en-US" sz="2800" b="1"/>
              <a:t>中，同时也存放在</a:t>
            </a:r>
            <a:r>
              <a:rPr lang="zh-CN" altLang="en-US" sz="2800" b="1">
                <a:solidFill>
                  <a:schemeClr val="folHlink"/>
                </a:solidFill>
              </a:rPr>
              <a:t>其直接后继结点</a:t>
            </a:r>
            <a:r>
              <a:rPr lang="en-US" altLang="zh-CN" sz="2800" b="1"/>
              <a:t>p-&gt;next</a:t>
            </a:r>
            <a:r>
              <a:rPr lang="zh-CN" altLang="en-US" sz="2800" b="1"/>
              <a:t>的</a:t>
            </a:r>
            <a:r>
              <a:rPr lang="zh-CN" altLang="en-US" sz="2800" b="1">
                <a:solidFill>
                  <a:schemeClr val="accent1"/>
                </a:solidFill>
              </a:rPr>
              <a:t>直接前趋指针域</a:t>
            </a:r>
            <a:r>
              <a:rPr lang="zh-CN" altLang="en-US" sz="2800" b="1"/>
              <a:t>中。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600" b="1">
                <a:solidFill>
                  <a:schemeClr val="folHlink"/>
                </a:solidFill>
              </a:rPr>
              <a:t>2  </a:t>
            </a:r>
            <a:r>
              <a:rPr lang="zh-CN" altLang="en-US" sz="3600" b="1">
                <a:solidFill>
                  <a:schemeClr val="folHlink"/>
                </a:solidFill>
                <a:ea typeface="楷体_GB2312" pitchFamily="49" charset="-122"/>
              </a:rPr>
              <a:t>双向链表的基本操作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/>
              <a:t>(1)</a:t>
            </a:r>
            <a:r>
              <a:rPr lang="en-US" altLang="zh-CN" b="1">
                <a:solidFill>
                  <a:schemeClr val="hlink"/>
                </a:solidFill>
              </a:rPr>
              <a:t>  </a:t>
            </a:r>
            <a:r>
              <a:rPr lang="zh-CN" altLang="en-US" b="1">
                <a:solidFill>
                  <a:schemeClr val="folHlink"/>
                </a:solidFill>
              </a:rPr>
              <a:t>双向链表的插入</a:t>
            </a:r>
            <a:r>
              <a:rPr lang="zh-CN" altLang="en-US"/>
              <a:t>  </a:t>
            </a:r>
            <a:r>
              <a:rPr lang="zh-CN" altLang="en-US" sz="2800" b="1"/>
              <a:t>将值为</a:t>
            </a:r>
            <a:r>
              <a:rPr lang="en-US" altLang="zh-CN" sz="2800" b="1"/>
              <a:t>e</a:t>
            </a:r>
            <a:r>
              <a:rPr lang="zh-CN" altLang="en-US" sz="2800" b="1"/>
              <a:t>的结点插入双向链表中。插入前后链表的变化如图</a:t>
            </a:r>
            <a:r>
              <a:rPr lang="en-US" altLang="zh-CN" sz="2800" b="1"/>
              <a:t>2-9</a:t>
            </a:r>
            <a:r>
              <a:rPr lang="zh-CN" altLang="en-US" sz="2800" b="1"/>
              <a:t>所示。</a:t>
            </a:r>
          </a:p>
        </p:txBody>
      </p:sp>
      <p:grpSp>
        <p:nvGrpSpPr>
          <p:cNvPr id="175107" name="Group 3">
            <a:extLst>
              <a:ext uri="{FF2B5EF4-FFF2-40B4-BE49-F238E27FC236}">
                <a16:creationId xmlns:a16="http://schemas.microsoft.com/office/drawing/2014/main" id="{BBF0EDCB-E61B-9A41-86EB-3CF50A987FEA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68863"/>
            <a:ext cx="8637588" cy="1795462"/>
            <a:chOff x="144" y="3067"/>
            <a:chExt cx="5441" cy="1131"/>
          </a:xfrm>
        </p:grpSpPr>
        <p:grpSp>
          <p:nvGrpSpPr>
            <p:cNvPr id="175108" name="Group 4">
              <a:extLst>
                <a:ext uri="{FF2B5EF4-FFF2-40B4-BE49-F238E27FC236}">
                  <a16:creationId xmlns:a16="http://schemas.microsoft.com/office/drawing/2014/main" id="{57C9A18C-5580-A84C-8A01-CA2CAC347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3067"/>
              <a:ext cx="5441" cy="1101"/>
              <a:chOff x="144" y="3075"/>
              <a:chExt cx="5472" cy="1101"/>
            </a:xfrm>
          </p:grpSpPr>
          <p:grpSp>
            <p:nvGrpSpPr>
              <p:cNvPr id="175109" name="Group 5">
                <a:extLst>
                  <a:ext uri="{FF2B5EF4-FFF2-40B4-BE49-F238E27FC236}">
                    <a16:creationId xmlns:a16="http://schemas.microsoft.com/office/drawing/2014/main" id="{B4FBBA6A-990D-F34F-B4FF-CC1464C30E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" y="3075"/>
                <a:ext cx="2688" cy="1095"/>
                <a:chOff x="144" y="3075"/>
                <a:chExt cx="2688" cy="1095"/>
              </a:xfrm>
            </p:grpSpPr>
            <p:grpSp>
              <p:nvGrpSpPr>
                <p:cNvPr id="175110" name="Group 6">
                  <a:extLst>
                    <a:ext uri="{FF2B5EF4-FFF2-40B4-BE49-F238E27FC236}">
                      <a16:creationId xmlns:a16="http://schemas.microsoft.com/office/drawing/2014/main" id="{D95501FD-3B17-DB49-AD1C-860D7228376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56" y="3740"/>
                  <a:ext cx="567" cy="430"/>
                  <a:chOff x="1256" y="3740"/>
                  <a:chExt cx="567" cy="430"/>
                </a:xfrm>
              </p:grpSpPr>
              <p:sp>
                <p:nvSpPr>
                  <p:cNvPr id="175111" name="Rectangle 7">
                    <a:extLst>
                      <a:ext uri="{FF2B5EF4-FFF2-40B4-BE49-F238E27FC236}">
                        <a16:creationId xmlns:a16="http://schemas.microsoft.com/office/drawing/2014/main" id="{2DCD75F2-A1FD-DE47-AE39-753D24F42A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3740"/>
                    <a:ext cx="227" cy="18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S</a:t>
                    </a:r>
                  </a:p>
                </p:txBody>
              </p:sp>
              <p:grpSp>
                <p:nvGrpSpPr>
                  <p:cNvPr id="175112" name="Group 8">
                    <a:extLst>
                      <a:ext uri="{FF2B5EF4-FFF2-40B4-BE49-F238E27FC236}">
                        <a16:creationId xmlns:a16="http://schemas.microsoft.com/office/drawing/2014/main" id="{48AAB4B4-847B-F349-8240-6D9969C85AF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56" y="3936"/>
                    <a:ext cx="567" cy="234"/>
                    <a:chOff x="1256" y="3929"/>
                    <a:chExt cx="567" cy="234"/>
                  </a:xfrm>
                </p:grpSpPr>
                <p:sp>
                  <p:nvSpPr>
                    <p:cNvPr id="175113" name="Rectangle 9">
                      <a:extLst>
                        <a:ext uri="{FF2B5EF4-FFF2-40B4-BE49-F238E27FC236}">
                          <a16:creationId xmlns:a16="http://schemas.microsoft.com/office/drawing/2014/main" id="{7C2ECBC6-DBF6-3044-ADB0-E2EA6EB7C02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92" y="3936"/>
                      <a:ext cx="295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1" lang="en-US" altLang="zh-CN" sz="2400" baseline="-25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75114" name="Rectangle 10">
                      <a:extLst>
                        <a:ext uri="{FF2B5EF4-FFF2-40B4-BE49-F238E27FC236}">
                          <a16:creationId xmlns:a16="http://schemas.microsoft.com/office/drawing/2014/main" id="{7445C94F-5366-B44A-956D-41C6F15BC3B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7" y="3933"/>
                      <a:ext cx="136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75115" name="Rectangle 11">
                      <a:extLst>
                        <a:ext uri="{FF2B5EF4-FFF2-40B4-BE49-F238E27FC236}">
                          <a16:creationId xmlns:a16="http://schemas.microsoft.com/office/drawing/2014/main" id="{C282F220-EA2C-8948-A49B-4D4C1A2DEB5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6" y="3929"/>
                      <a:ext cx="136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75116" name="Group 12">
                  <a:extLst>
                    <a:ext uri="{FF2B5EF4-FFF2-40B4-BE49-F238E27FC236}">
                      <a16:creationId xmlns:a16="http://schemas.microsoft.com/office/drawing/2014/main" id="{6DDCD4A8-9D68-F74D-9DB5-B3772B372C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" y="3075"/>
                  <a:ext cx="2688" cy="609"/>
                  <a:chOff x="2928" y="2935"/>
                  <a:chExt cx="2688" cy="609"/>
                </a:xfrm>
              </p:grpSpPr>
              <p:grpSp>
                <p:nvGrpSpPr>
                  <p:cNvPr id="175117" name="Group 13">
                    <a:extLst>
                      <a:ext uri="{FF2B5EF4-FFF2-40B4-BE49-F238E27FC236}">
                        <a16:creationId xmlns:a16="http://schemas.microsoft.com/office/drawing/2014/main" id="{F10D7AD1-BACE-6544-80E2-91F2065F9E1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840" y="2935"/>
                    <a:ext cx="227" cy="376"/>
                    <a:chOff x="2016" y="3744"/>
                    <a:chExt cx="227" cy="376"/>
                  </a:xfrm>
                </p:grpSpPr>
                <p:sp>
                  <p:nvSpPr>
                    <p:cNvPr id="175118" name="Rectangle 14">
                      <a:extLst>
                        <a:ext uri="{FF2B5EF4-FFF2-40B4-BE49-F238E27FC236}">
                          <a16:creationId xmlns:a16="http://schemas.microsoft.com/office/drawing/2014/main" id="{8F44ECF2-ACE1-0943-81EE-251F685AF70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3744"/>
                      <a:ext cx="227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p:txBody>
                </p:sp>
                <p:sp>
                  <p:nvSpPr>
                    <p:cNvPr id="175119" name="Line 15">
                      <a:extLst>
                        <a:ext uri="{FF2B5EF4-FFF2-40B4-BE49-F238E27FC236}">
                          <a16:creationId xmlns:a16="http://schemas.microsoft.com/office/drawing/2014/main" id="{399296A9-9AAE-6B4A-9AF1-EC066245DCE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12" y="3984"/>
                      <a:ext cx="0" cy="1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175120" name="Line 16">
                    <a:extLst>
                      <a:ext uri="{FF2B5EF4-FFF2-40B4-BE49-F238E27FC236}">
                        <a16:creationId xmlns:a16="http://schemas.microsoft.com/office/drawing/2014/main" id="{FE1A5E33-BFE1-EA42-A6FC-5C8934EC4E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37" y="3395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5121" name="Line 17">
                    <a:extLst>
                      <a:ext uri="{FF2B5EF4-FFF2-40B4-BE49-F238E27FC236}">
                        <a16:creationId xmlns:a16="http://schemas.microsoft.com/office/drawing/2014/main" id="{14F45E4C-354E-054A-8511-91DC55C709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03" y="3491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5122" name="Line 18">
                    <a:extLst>
                      <a:ext uri="{FF2B5EF4-FFF2-40B4-BE49-F238E27FC236}">
                        <a16:creationId xmlns:a16="http://schemas.microsoft.com/office/drawing/2014/main" id="{947DF665-EEF7-204A-81A0-01BA6845BF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87" y="341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5123" name="Line 19">
                    <a:extLst>
                      <a:ext uri="{FF2B5EF4-FFF2-40B4-BE49-F238E27FC236}">
                        <a16:creationId xmlns:a16="http://schemas.microsoft.com/office/drawing/2014/main" id="{36F950BF-263A-F144-8ABF-6A818B433B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87" y="3398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5124" name="Line 20">
                    <a:extLst>
                      <a:ext uri="{FF2B5EF4-FFF2-40B4-BE49-F238E27FC236}">
                        <a16:creationId xmlns:a16="http://schemas.microsoft.com/office/drawing/2014/main" id="{7E8033AC-5264-CF42-841A-BC319B4827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44" y="3494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5125" name="Line 21">
                    <a:extLst>
                      <a:ext uri="{FF2B5EF4-FFF2-40B4-BE49-F238E27FC236}">
                        <a16:creationId xmlns:a16="http://schemas.microsoft.com/office/drawing/2014/main" id="{C0BE9848-740C-9E4E-85FB-622306EFF4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44" y="3473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5126" name="Rectangle 22">
                    <a:extLst>
                      <a:ext uri="{FF2B5EF4-FFF2-40B4-BE49-F238E27FC236}">
                        <a16:creationId xmlns:a16="http://schemas.microsoft.com/office/drawing/2014/main" id="{6E755ECC-8925-EC4D-A59B-75CB1F2506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63" y="3272"/>
                    <a:ext cx="453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……</a:t>
                    </a:r>
                    <a:endPara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5127" name="Rectangle 23">
                    <a:extLst>
                      <a:ext uri="{FF2B5EF4-FFF2-40B4-BE49-F238E27FC236}">
                        <a16:creationId xmlns:a16="http://schemas.microsoft.com/office/drawing/2014/main" id="{80B9D068-0A07-104C-930B-9A365E6EDD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272"/>
                    <a:ext cx="453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……</a:t>
                    </a:r>
                    <a:endPara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75128" name="Group 24">
                    <a:extLst>
                      <a:ext uri="{FF2B5EF4-FFF2-40B4-BE49-F238E27FC236}">
                        <a16:creationId xmlns:a16="http://schemas.microsoft.com/office/drawing/2014/main" id="{3D1CCE2A-4582-6341-871C-8C54D63A99B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44" y="3312"/>
                    <a:ext cx="559" cy="232"/>
                    <a:chOff x="3408" y="3652"/>
                    <a:chExt cx="559" cy="232"/>
                  </a:xfrm>
                </p:grpSpPr>
                <p:sp>
                  <p:nvSpPr>
                    <p:cNvPr id="175129" name="Rectangle 25">
                      <a:extLst>
                        <a:ext uri="{FF2B5EF4-FFF2-40B4-BE49-F238E27FC236}">
                          <a16:creationId xmlns:a16="http://schemas.microsoft.com/office/drawing/2014/main" id="{44FF27A4-F8E7-EE49-B859-9FDFF667543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43" y="3657"/>
                      <a:ext cx="295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400" baseline="-250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p:txBody>
                </p:sp>
                <p:sp>
                  <p:nvSpPr>
                    <p:cNvPr id="175130" name="Rectangle 26">
                      <a:extLst>
                        <a:ext uri="{FF2B5EF4-FFF2-40B4-BE49-F238E27FC236}">
                          <a16:creationId xmlns:a16="http://schemas.microsoft.com/office/drawing/2014/main" id="{9FF50DDF-5E3E-5A4F-A01F-889077B5531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31" y="3652"/>
                      <a:ext cx="136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75131" name="Rectangle 27">
                      <a:extLst>
                        <a:ext uri="{FF2B5EF4-FFF2-40B4-BE49-F238E27FC236}">
                          <a16:creationId xmlns:a16="http://schemas.microsoft.com/office/drawing/2014/main" id="{1044B2B2-DD88-3C4A-B69D-B276EA9986D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3657"/>
                      <a:ext cx="136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75132" name="Group 28">
                    <a:extLst>
                      <a:ext uri="{FF2B5EF4-FFF2-40B4-BE49-F238E27FC236}">
                        <a16:creationId xmlns:a16="http://schemas.microsoft.com/office/drawing/2014/main" id="{FA92185B-A716-834C-A0F2-E5DFACC1DD6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377" y="3312"/>
                    <a:ext cx="568" cy="232"/>
                    <a:chOff x="4281" y="3312"/>
                    <a:chExt cx="568" cy="232"/>
                  </a:xfrm>
                </p:grpSpPr>
                <p:sp>
                  <p:nvSpPr>
                    <p:cNvPr id="175133" name="Rectangle 29">
                      <a:extLst>
                        <a:ext uri="{FF2B5EF4-FFF2-40B4-BE49-F238E27FC236}">
                          <a16:creationId xmlns:a16="http://schemas.microsoft.com/office/drawing/2014/main" id="{A38B1C55-F4DF-F24F-9225-2889E9C8382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6" y="3317"/>
                      <a:ext cx="295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400" baseline="-250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i+1</a:t>
                      </a:r>
                    </a:p>
                  </p:txBody>
                </p:sp>
                <p:sp>
                  <p:nvSpPr>
                    <p:cNvPr id="175134" name="Rectangle 30">
                      <a:extLst>
                        <a:ext uri="{FF2B5EF4-FFF2-40B4-BE49-F238E27FC236}">
                          <a16:creationId xmlns:a16="http://schemas.microsoft.com/office/drawing/2014/main" id="{1498FEA7-B848-6347-A5BB-1A74B0FFD86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13" y="3312"/>
                      <a:ext cx="136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75135" name="Rectangle 31">
                      <a:extLst>
                        <a:ext uri="{FF2B5EF4-FFF2-40B4-BE49-F238E27FC236}">
                          <a16:creationId xmlns:a16="http://schemas.microsoft.com/office/drawing/2014/main" id="{AAED4C96-C576-D54C-9E00-F79E80E9CB4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81" y="3317"/>
                      <a:ext cx="136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175136" name="Group 32">
                <a:extLst>
                  <a:ext uri="{FF2B5EF4-FFF2-40B4-BE49-F238E27FC236}">
                    <a16:creationId xmlns:a16="http://schemas.microsoft.com/office/drawing/2014/main" id="{18801E01-B5FD-2C4F-A2CF-972239F8F5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3075"/>
                <a:ext cx="2688" cy="1101"/>
                <a:chOff x="2928" y="2935"/>
                <a:chExt cx="2688" cy="1101"/>
              </a:xfrm>
            </p:grpSpPr>
            <p:grpSp>
              <p:nvGrpSpPr>
                <p:cNvPr id="175137" name="Group 33">
                  <a:extLst>
                    <a:ext uri="{FF2B5EF4-FFF2-40B4-BE49-F238E27FC236}">
                      <a16:creationId xmlns:a16="http://schemas.microsoft.com/office/drawing/2014/main" id="{D4A40514-F165-B94E-B3FD-C103EF8B12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3600"/>
                  <a:ext cx="559" cy="436"/>
                  <a:chOff x="4041" y="3618"/>
                  <a:chExt cx="559" cy="436"/>
                </a:xfrm>
              </p:grpSpPr>
              <p:sp>
                <p:nvSpPr>
                  <p:cNvPr id="175138" name="Rectangle 34">
                    <a:extLst>
                      <a:ext uri="{FF2B5EF4-FFF2-40B4-BE49-F238E27FC236}">
                        <a16:creationId xmlns:a16="http://schemas.microsoft.com/office/drawing/2014/main" id="{2687C273-09D6-FC4A-B271-32B8DB4083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1" y="3618"/>
                    <a:ext cx="227" cy="18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S</a:t>
                    </a:r>
                  </a:p>
                </p:txBody>
              </p:sp>
              <p:sp>
                <p:nvSpPr>
                  <p:cNvPr id="175139" name="Rectangle 35">
                    <a:extLst>
                      <a:ext uri="{FF2B5EF4-FFF2-40B4-BE49-F238E27FC236}">
                        <a16:creationId xmlns:a16="http://schemas.microsoft.com/office/drawing/2014/main" id="{E3595975-2D01-D549-A52E-FF43EFEC11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3823"/>
                    <a:ext cx="295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e</a:t>
                    </a:r>
                    <a:endParaRPr kumimoji="1" lang="en-US" altLang="zh-CN" sz="2400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5140" name="Rectangle 36">
                    <a:extLst>
                      <a:ext uri="{FF2B5EF4-FFF2-40B4-BE49-F238E27FC236}">
                        <a16:creationId xmlns:a16="http://schemas.microsoft.com/office/drawing/2014/main" id="{B088E9A7-2148-4842-B497-B37014B3CC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827"/>
                    <a:ext cx="136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5141" name="Rectangle 37">
                    <a:extLst>
                      <a:ext uri="{FF2B5EF4-FFF2-40B4-BE49-F238E27FC236}">
                        <a16:creationId xmlns:a16="http://schemas.microsoft.com/office/drawing/2014/main" id="{7DF80EDE-9CCF-C74A-B8ED-15FB398439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41" y="3823"/>
                    <a:ext cx="136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75142" name="Group 38">
                  <a:extLst>
                    <a:ext uri="{FF2B5EF4-FFF2-40B4-BE49-F238E27FC236}">
                      <a16:creationId xmlns:a16="http://schemas.microsoft.com/office/drawing/2014/main" id="{02847057-83A3-6C41-8B0A-1BA481AA2F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40" y="2935"/>
                  <a:ext cx="227" cy="376"/>
                  <a:chOff x="2016" y="3744"/>
                  <a:chExt cx="227" cy="376"/>
                </a:xfrm>
              </p:grpSpPr>
              <p:sp>
                <p:nvSpPr>
                  <p:cNvPr id="175143" name="Rectangle 39">
                    <a:extLst>
                      <a:ext uri="{FF2B5EF4-FFF2-40B4-BE49-F238E27FC236}">
                        <a16:creationId xmlns:a16="http://schemas.microsoft.com/office/drawing/2014/main" id="{6C31CE30-7109-894D-9DE6-2B8043F8E4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3744"/>
                    <a:ext cx="22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p</a:t>
                    </a:r>
                  </a:p>
                </p:txBody>
              </p:sp>
              <p:sp>
                <p:nvSpPr>
                  <p:cNvPr id="175144" name="Line 40">
                    <a:extLst>
                      <a:ext uri="{FF2B5EF4-FFF2-40B4-BE49-F238E27FC236}">
                        <a16:creationId xmlns:a16="http://schemas.microsoft.com/office/drawing/2014/main" id="{15038AF6-6D44-B648-B45E-105CCC5BC40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12" y="3984"/>
                    <a:ext cx="0" cy="13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75145" name="Line 41">
                  <a:extLst>
                    <a:ext uri="{FF2B5EF4-FFF2-40B4-BE49-F238E27FC236}">
                      <a16:creationId xmlns:a16="http://schemas.microsoft.com/office/drawing/2014/main" id="{0288A0CF-62D6-9F42-924F-72A0C83F1C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87" y="341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146" name="Line 42">
                  <a:extLst>
                    <a:ext uri="{FF2B5EF4-FFF2-40B4-BE49-F238E27FC236}">
                      <a16:creationId xmlns:a16="http://schemas.microsoft.com/office/drawing/2014/main" id="{814A3912-8B12-344D-B205-B0DA65E8B8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87" y="3398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147" name="Line 43">
                  <a:extLst>
                    <a:ext uri="{FF2B5EF4-FFF2-40B4-BE49-F238E27FC236}">
                      <a16:creationId xmlns:a16="http://schemas.microsoft.com/office/drawing/2014/main" id="{E6339938-7298-2643-95F7-5A606D59A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944" y="349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148" name="Line 44">
                  <a:extLst>
                    <a:ext uri="{FF2B5EF4-FFF2-40B4-BE49-F238E27FC236}">
                      <a16:creationId xmlns:a16="http://schemas.microsoft.com/office/drawing/2014/main" id="{F2A51E17-A762-4547-8A16-D6D9309C76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44" y="3473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149" name="Rectangle 45">
                  <a:extLst>
                    <a:ext uri="{FF2B5EF4-FFF2-40B4-BE49-F238E27FC236}">
                      <a16:creationId xmlns:a16="http://schemas.microsoft.com/office/drawing/2014/main" id="{3650EB39-B55F-904E-8106-C2BE7660EF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63" y="3272"/>
                  <a:ext cx="45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……</a:t>
                  </a:r>
                  <a:endParaRPr kumimoji="1" lang="en-US" altLang="zh-CN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150" name="Rectangle 46">
                  <a:extLst>
                    <a:ext uri="{FF2B5EF4-FFF2-40B4-BE49-F238E27FC236}">
                      <a16:creationId xmlns:a16="http://schemas.microsoft.com/office/drawing/2014/main" id="{8E6EBA44-C78B-B540-BBDE-B5A6928FA4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3272"/>
                  <a:ext cx="45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……</a:t>
                  </a:r>
                  <a:endParaRPr kumimoji="1" lang="en-US" altLang="zh-CN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75151" name="Group 47">
                  <a:extLst>
                    <a:ext uri="{FF2B5EF4-FFF2-40B4-BE49-F238E27FC236}">
                      <a16:creationId xmlns:a16="http://schemas.microsoft.com/office/drawing/2014/main" id="{240F009C-3061-9A4B-8E5C-45C5AF849D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44" y="3312"/>
                  <a:ext cx="559" cy="232"/>
                  <a:chOff x="3408" y="3652"/>
                  <a:chExt cx="559" cy="232"/>
                </a:xfrm>
              </p:grpSpPr>
              <p:sp>
                <p:nvSpPr>
                  <p:cNvPr id="175152" name="Rectangle 48">
                    <a:extLst>
                      <a:ext uri="{FF2B5EF4-FFF2-40B4-BE49-F238E27FC236}">
                        <a16:creationId xmlns:a16="http://schemas.microsoft.com/office/drawing/2014/main" id="{E4C002BF-97BD-B647-968A-4702F7D971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43" y="3657"/>
                    <a:ext cx="295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</a:t>
                    </a:r>
                    <a:r>
                      <a:rPr kumimoji="1" lang="en-US" altLang="zh-CN" sz="2400" baseline="-25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i</a:t>
                    </a:r>
                  </a:p>
                </p:txBody>
              </p:sp>
              <p:sp>
                <p:nvSpPr>
                  <p:cNvPr id="175153" name="Rectangle 49">
                    <a:extLst>
                      <a:ext uri="{FF2B5EF4-FFF2-40B4-BE49-F238E27FC236}">
                        <a16:creationId xmlns:a16="http://schemas.microsoft.com/office/drawing/2014/main" id="{07A4C111-5BE1-B745-B56D-5394513305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1" y="3652"/>
                    <a:ext cx="136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5154" name="Rectangle 50">
                    <a:extLst>
                      <a:ext uri="{FF2B5EF4-FFF2-40B4-BE49-F238E27FC236}">
                        <a16:creationId xmlns:a16="http://schemas.microsoft.com/office/drawing/2014/main" id="{78464AB0-BFA1-D247-AB5A-9BF8542742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3657"/>
                    <a:ext cx="136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75155" name="Group 51">
                  <a:extLst>
                    <a:ext uri="{FF2B5EF4-FFF2-40B4-BE49-F238E27FC236}">
                      <a16:creationId xmlns:a16="http://schemas.microsoft.com/office/drawing/2014/main" id="{54A91259-0F7E-6748-B841-A22D9FE472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77" y="3312"/>
                  <a:ext cx="568" cy="232"/>
                  <a:chOff x="4281" y="3312"/>
                  <a:chExt cx="568" cy="232"/>
                </a:xfrm>
              </p:grpSpPr>
              <p:sp>
                <p:nvSpPr>
                  <p:cNvPr id="175156" name="Rectangle 52">
                    <a:extLst>
                      <a:ext uri="{FF2B5EF4-FFF2-40B4-BE49-F238E27FC236}">
                        <a16:creationId xmlns:a16="http://schemas.microsoft.com/office/drawing/2014/main" id="{7756DB19-8E26-2645-89F6-5ED8977CB9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317"/>
                    <a:ext cx="295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</a:t>
                    </a:r>
                    <a:r>
                      <a:rPr kumimoji="1" lang="en-US" altLang="zh-CN" sz="2400" baseline="-2500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i+1</a:t>
                    </a:r>
                  </a:p>
                </p:txBody>
              </p:sp>
              <p:sp>
                <p:nvSpPr>
                  <p:cNvPr id="175157" name="Rectangle 53">
                    <a:extLst>
                      <a:ext uri="{FF2B5EF4-FFF2-40B4-BE49-F238E27FC236}">
                        <a16:creationId xmlns:a16="http://schemas.microsoft.com/office/drawing/2014/main" id="{FBBAE6CB-0E21-884D-8D97-47994FE88A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3" y="3312"/>
                    <a:ext cx="136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5158" name="Rectangle 54">
                    <a:extLst>
                      <a:ext uri="{FF2B5EF4-FFF2-40B4-BE49-F238E27FC236}">
                        <a16:creationId xmlns:a16="http://schemas.microsoft.com/office/drawing/2014/main" id="{AB40615A-05A3-254E-A4AE-6A3913A0CE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81" y="3317"/>
                    <a:ext cx="136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75159" name="Line 55">
                  <a:extLst>
                    <a:ext uri="{FF2B5EF4-FFF2-40B4-BE49-F238E27FC236}">
                      <a16:creationId xmlns:a16="http://schemas.microsoft.com/office/drawing/2014/main" id="{9F364857-C1DF-C64F-B2B7-3A2C6F21F7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51" y="3552"/>
                  <a:ext cx="0" cy="317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160" name="Line 56">
                  <a:extLst>
                    <a:ext uri="{FF2B5EF4-FFF2-40B4-BE49-F238E27FC236}">
                      <a16:creationId xmlns:a16="http://schemas.microsoft.com/office/drawing/2014/main" id="{C3CD6261-AAE1-2049-BCBF-8EA45767F8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4" y="3504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161" name="Line 57">
                  <a:extLst>
                    <a:ext uri="{FF2B5EF4-FFF2-40B4-BE49-F238E27FC236}">
                      <a16:creationId xmlns:a16="http://schemas.microsoft.com/office/drawing/2014/main" id="{3304CAF0-9ABC-0445-A5F2-2BD59827D5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55" y="3456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162" name="Line 58">
                  <a:extLst>
                    <a:ext uri="{FF2B5EF4-FFF2-40B4-BE49-F238E27FC236}">
                      <a16:creationId xmlns:a16="http://schemas.microsoft.com/office/drawing/2014/main" id="{85765BDC-6DBB-1542-84BC-DE227C1B2E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80" y="3552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75163" name="Rectangle 59">
              <a:extLst>
                <a:ext uri="{FF2B5EF4-FFF2-40B4-BE49-F238E27FC236}">
                  <a16:creationId xmlns:a16="http://schemas.microsoft.com/office/drawing/2014/main" id="{7FECF270-AA92-6A4B-A713-CC5B25500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4020"/>
              <a:ext cx="1814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sz="2000" b="1">
                  <a:solidFill>
                    <a:srgbClr val="FFFFFF"/>
                  </a:solidFill>
                  <a:ea typeface="楷体_GB2312" pitchFamily="49" charset="-122"/>
                </a:rPr>
                <a:t>2-9    </a:t>
              </a:r>
              <a:r>
                <a:rPr lang="zh-CN" altLang="en-US" sz="2000" b="1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双向链表的插入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1557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284FF3D0-0015-A04E-94A8-A04459C3343B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52400"/>
            <a:ext cx="8812213" cy="6445250"/>
          </a:xfrm>
          <a:noFill/>
          <a:ln/>
        </p:spPr>
        <p:txBody>
          <a:bodyPr/>
          <a:lstStyle/>
          <a:p>
            <a:pPr marL="354013" lvl="1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</a:rPr>
              <a:t>①</a:t>
            </a:r>
            <a:r>
              <a:rPr lang="zh-CN" altLang="en-US" b="1"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zh-CN" altLang="en-US" b="1"/>
              <a:t>插入时仅仅指出直接前驱结点</a:t>
            </a:r>
            <a:r>
              <a:rPr lang="zh-CN" altLang="en-US" b="1">
                <a:latin typeface="宋体" panose="02010600030101010101" pitchFamily="2" charset="-122"/>
              </a:rPr>
              <a:t>，钩链时必须注意先后次序是</a:t>
            </a:r>
            <a:r>
              <a:rPr lang="zh-CN" altLang="en-US" b="1"/>
              <a:t>： </a:t>
            </a:r>
            <a:r>
              <a:rPr lang="zh-CN" altLang="en-US" b="1">
                <a:solidFill>
                  <a:schemeClr val="folHlink"/>
                </a:solidFill>
              </a:rPr>
              <a:t>“先右后左”</a:t>
            </a:r>
            <a:r>
              <a:rPr lang="zh-CN" altLang="en-US" b="1">
                <a:solidFill>
                  <a:schemeClr val="hlink"/>
                </a:solidFill>
              </a:rPr>
              <a:t> </a:t>
            </a:r>
            <a:r>
              <a:rPr lang="zh-CN" altLang="en-US" b="1">
                <a:latin typeface="宋体" panose="02010600030101010101" pitchFamily="2" charset="-122"/>
              </a:rPr>
              <a:t>。部分语句组如下：</a:t>
            </a:r>
            <a:endParaRPr lang="zh-CN" altLang="en-US" b="1">
              <a:solidFill>
                <a:schemeClr val="hlink"/>
              </a:solidFill>
            </a:endParaRP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>
                <a:ea typeface="楷体_GB2312" pitchFamily="49" charset="-122"/>
              </a:rPr>
              <a:t>S=(</a:t>
            </a:r>
            <a:r>
              <a:rPr lang="en-US" altLang="zh-CN" sz="2800" b="1"/>
              <a:t>DulNode</a:t>
            </a:r>
            <a:r>
              <a:rPr lang="en-US" altLang="zh-CN" sz="2800" b="1">
                <a:ea typeface="楷体_GB2312" pitchFamily="49" charset="-122"/>
              </a:rPr>
              <a:t> *)malloc(sizeof(</a:t>
            </a:r>
            <a:r>
              <a:rPr lang="en-US" altLang="zh-CN" sz="2800" b="1"/>
              <a:t>DulNode</a:t>
            </a:r>
            <a:r>
              <a:rPr lang="en-US" altLang="zh-CN" sz="2800" b="1">
                <a:ea typeface="楷体_GB2312" pitchFamily="49" charset="-122"/>
              </a:rPr>
              <a:t>)); 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>
                <a:ea typeface="楷体_GB2312" pitchFamily="49" charset="-122"/>
              </a:rPr>
              <a:t>S-&gt;data=e;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>
                <a:ea typeface="楷体_GB2312" pitchFamily="49" charset="-122"/>
              </a:rPr>
              <a:t>S-&gt;next=p-&gt;next;   p-&gt;next-&gt;prior=S;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>
                <a:ea typeface="楷体_GB2312" pitchFamily="49" charset="-122"/>
              </a:rPr>
              <a:t>p-&gt;next=S;  S-&gt;prior=p;    </a:t>
            </a:r>
            <a:r>
              <a:rPr lang="en-US" altLang="zh-CN" b="1">
                <a:ea typeface="楷体_GB2312" pitchFamily="49" charset="-122"/>
              </a:rPr>
              <a:t>/*  </a:t>
            </a:r>
            <a:r>
              <a:rPr lang="zh-CN" altLang="en-US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钩链次序非常重要</a:t>
            </a:r>
            <a:r>
              <a:rPr lang="zh-CN" altLang="en-US" b="1">
                <a:latin typeface="宋体" panose="02010600030101010101" pitchFamily="2" charset="-122"/>
              </a:rPr>
              <a:t>  </a:t>
            </a:r>
            <a:r>
              <a:rPr lang="zh-CN" altLang="en-US" b="1">
                <a:ea typeface="楷体_GB2312" pitchFamily="49" charset="-122"/>
              </a:rPr>
              <a:t>*</a:t>
            </a:r>
            <a:r>
              <a:rPr lang="en-US" altLang="zh-CN" b="1">
                <a:ea typeface="楷体_GB2312" pitchFamily="49" charset="-122"/>
              </a:rPr>
              <a:t>/</a:t>
            </a:r>
          </a:p>
          <a:p>
            <a:pPr marL="354013" lvl="1" indent="0">
              <a:lnSpc>
                <a:spcPct val="110000"/>
              </a:lnSpc>
              <a:buNone/>
            </a:pPr>
            <a:r>
              <a:rPr lang="en-US" altLang="zh-CN" b="1">
                <a:solidFill>
                  <a:schemeClr val="folHlink"/>
                </a:solidFill>
              </a:rPr>
              <a:t>②</a:t>
            </a:r>
            <a:r>
              <a:rPr lang="en-US" altLang="zh-CN" b="1"/>
              <a:t>   </a:t>
            </a:r>
            <a:r>
              <a:rPr lang="zh-CN" altLang="en-US" b="1"/>
              <a:t>插入时同时指出直接前驱结点</a:t>
            </a:r>
            <a:r>
              <a:rPr lang="en-US" altLang="zh-CN" b="1"/>
              <a:t>p</a:t>
            </a:r>
            <a:r>
              <a:rPr lang="zh-CN" altLang="en-US" b="1"/>
              <a:t>和直接后继结点</a:t>
            </a:r>
            <a:r>
              <a:rPr lang="en-US" altLang="zh-CN" b="1"/>
              <a:t>q</a:t>
            </a:r>
            <a:r>
              <a:rPr lang="zh-CN" altLang="en-US" b="1">
                <a:latin typeface="宋体" panose="02010600030101010101" pitchFamily="2" charset="-122"/>
              </a:rPr>
              <a:t>，钩链时无须注意先后次序。部分语句组如下：</a:t>
            </a:r>
            <a:endParaRPr lang="zh-CN" altLang="en-US" b="1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>
                <a:ea typeface="楷体_GB2312" pitchFamily="49" charset="-122"/>
              </a:rPr>
              <a:t>S=(</a:t>
            </a:r>
            <a:r>
              <a:rPr lang="en-US" altLang="zh-CN" sz="2800" b="1"/>
              <a:t>DulNode</a:t>
            </a:r>
            <a:r>
              <a:rPr lang="en-US" altLang="zh-CN" sz="2800" b="1">
                <a:ea typeface="楷体_GB2312" pitchFamily="49" charset="-122"/>
              </a:rPr>
              <a:t> *)malloc(sizeof(</a:t>
            </a:r>
            <a:r>
              <a:rPr lang="en-US" altLang="zh-CN" sz="2800" b="1"/>
              <a:t>DulNode</a:t>
            </a:r>
            <a:r>
              <a:rPr lang="en-US" altLang="zh-CN" sz="2800" b="1">
                <a:ea typeface="楷体_GB2312" pitchFamily="49" charset="-122"/>
              </a:rPr>
              <a:t>));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>
                <a:ea typeface="楷体_GB2312" pitchFamily="49" charset="-122"/>
              </a:rPr>
              <a:t>S-&gt;data=e;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>
                <a:ea typeface="楷体_GB2312" pitchFamily="49" charset="-122"/>
              </a:rPr>
              <a:t>p-&gt;next=S;       S-&gt;next=q;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>
                <a:ea typeface="楷体_GB2312" pitchFamily="49" charset="-122"/>
              </a:rPr>
              <a:t>S-&gt;prior=p;         q-&gt;prior=S;</a:t>
            </a:r>
            <a:r>
              <a:rPr lang="en-US" altLang="zh-CN" sz="2000" b="1"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08035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6F005CF1-47EA-4841-BB4A-6CAEC2CA2D95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0" y="152400"/>
            <a:ext cx="8839200" cy="6013450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/>
              <a:t> </a:t>
            </a:r>
            <a:r>
              <a:rPr lang="en-US" altLang="zh-CN" b="1"/>
              <a:t>(2)</a:t>
            </a:r>
            <a:r>
              <a:rPr lang="en-US" altLang="zh-CN" b="1">
                <a:solidFill>
                  <a:schemeClr val="hlink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双向链表的结点删除</a:t>
            </a:r>
            <a:r>
              <a:rPr lang="zh-CN" altLang="en-US">
                <a:latin typeface="宋体" panose="02010600030101010101" pitchFamily="2" charset="-122"/>
              </a:rPr>
              <a:t>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设要删除</a:t>
            </a:r>
            <a:r>
              <a:rPr lang="zh-CN" altLang="en-US" sz="2800" b="1"/>
              <a:t>的结点为</a:t>
            </a:r>
            <a:r>
              <a:rPr lang="en-US" altLang="zh-CN" sz="2800" b="1"/>
              <a:t>p </a:t>
            </a:r>
            <a:r>
              <a:rPr lang="zh-CN" altLang="en-US" sz="2800" b="1">
                <a:latin typeface="宋体" panose="02010600030101010101" pitchFamily="2" charset="-122"/>
              </a:rPr>
              <a:t>，删除时可以不引入新的辅助指针变量，可以直接先断链，再释放结点。部分语句组如下：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zh-CN" b="1"/>
              <a:t>p-&gt;prior-&gt;next=p-&gt;next;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zh-CN" b="1"/>
              <a:t>p-&gt;next-&gt;prior=p-&gt;prior;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zh-CN" b="1"/>
              <a:t>free(p);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3600" b="1">
                <a:solidFill>
                  <a:schemeClr val="tx2"/>
                </a:solidFill>
                <a:latin typeface="宋体" panose="02010600030101010101" pitchFamily="2" charset="-122"/>
              </a:rPr>
              <a:t>注意：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latin typeface="宋体" panose="02010600030101010101" pitchFamily="2" charset="-122"/>
              </a:rPr>
              <a:t>与单链表的插入和删除操作不同的是，在双向链表中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插入</a:t>
            </a:r>
            <a:r>
              <a:rPr lang="zh-CN" altLang="en-US" sz="2800" b="1">
                <a:latin typeface="宋体" panose="02010600030101010101" pitchFamily="2" charset="-122"/>
              </a:rPr>
              <a:t>和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删除</a:t>
            </a:r>
            <a:r>
              <a:rPr lang="zh-CN" altLang="en-US" sz="2800" b="1">
                <a:latin typeface="宋体" panose="02010600030101010101" pitchFamily="2" charset="-122"/>
              </a:rPr>
              <a:t>必须同时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修改两个方向上的指针域的指向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252737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6C69476A-5282-064B-871C-1F4B4DF6F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838200"/>
          </a:xfrm>
          <a:noFill/>
          <a:ln/>
        </p:spPr>
        <p:txBody>
          <a:bodyPr/>
          <a:lstStyle/>
          <a:p>
            <a:r>
              <a:rPr lang="en-US" altLang="zh-CN" sz="5400" b="1">
                <a:latin typeface="Times New Roman" panose="02020603050405020304" pitchFamily="18" charset="0"/>
              </a:rPr>
              <a:t>2.5</a:t>
            </a:r>
            <a:r>
              <a:rPr lang="en-US" altLang="zh-CN" sz="5400"/>
              <a:t> </a:t>
            </a:r>
            <a:r>
              <a:rPr lang="zh-CN" altLang="en-US" sz="5400" b="1">
                <a:ea typeface="楷体_GB2312" pitchFamily="49" charset="-122"/>
              </a:rPr>
              <a:t>一元多项式的表示和相加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B0D759C7-2141-F54D-B7AF-CE38C6409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143001"/>
            <a:ext cx="8915400" cy="2790825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3600" b="1">
                <a:solidFill>
                  <a:schemeClr val="folHlink"/>
                </a:solidFill>
              </a:rPr>
              <a:t>1   </a:t>
            </a:r>
            <a:r>
              <a:rPr lang="zh-CN" altLang="en-US" sz="3600" b="1">
                <a:solidFill>
                  <a:schemeClr val="folHlink"/>
                </a:solidFill>
                <a:ea typeface="楷体_GB2312" pitchFamily="49" charset="-122"/>
              </a:rPr>
              <a:t>一元多项式的表示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/>
              <a:t>      </a:t>
            </a:r>
            <a:r>
              <a:rPr lang="zh-CN" altLang="en-US" sz="2800" b="1"/>
              <a:t>一元多项式  </a:t>
            </a:r>
            <a:r>
              <a:rPr lang="en-US" altLang="zh-CN" sz="2800" b="1"/>
              <a:t>p(x)=p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+p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x+p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x</a:t>
            </a:r>
            <a:r>
              <a:rPr lang="en-US" altLang="zh-CN" sz="2800" b="1" baseline="30000"/>
              <a:t>2</a:t>
            </a:r>
            <a:r>
              <a:rPr lang="en-US" altLang="zh-CN" sz="2800" b="1"/>
              <a:t>+ </a:t>
            </a:r>
            <a:r>
              <a:rPr lang="en-US" altLang="zh-CN" sz="2800" b="1">
                <a:cs typeface="Times New Roman" panose="02020603050405020304" pitchFamily="18" charset="0"/>
              </a:rPr>
              <a:t>…</a:t>
            </a:r>
            <a:r>
              <a:rPr lang="en-US" altLang="zh-CN" sz="28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/>
              <a:t>+p</a:t>
            </a:r>
            <a:r>
              <a:rPr lang="en-US" altLang="zh-CN" sz="2800" b="1" baseline="-25000"/>
              <a:t>n</a:t>
            </a:r>
            <a:r>
              <a:rPr lang="en-US" altLang="zh-CN" sz="2800" b="1"/>
              <a:t>x</a:t>
            </a:r>
            <a:r>
              <a:rPr lang="en-US" altLang="zh-CN" sz="2800" b="1" baseline="30000"/>
              <a:t>n </a:t>
            </a:r>
            <a:r>
              <a:rPr lang="zh-CN" altLang="en-US" sz="2800" b="1">
                <a:latin typeface="宋体" panose="02010600030101010101" pitchFamily="2" charset="-122"/>
              </a:rPr>
              <a:t>，由</a:t>
            </a:r>
            <a:r>
              <a:rPr lang="en-US" altLang="zh-CN" sz="2800" b="1"/>
              <a:t>n+1</a:t>
            </a:r>
            <a:r>
              <a:rPr lang="zh-CN" altLang="en-US" sz="2800" b="1"/>
              <a:t>个系数唯一确定</a:t>
            </a:r>
            <a:r>
              <a:rPr lang="zh-CN" altLang="en-US" sz="2800" b="1">
                <a:latin typeface="宋体" panose="02010600030101010101" pitchFamily="2" charset="-122"/>
              </a:rPr>
              <a:t>。则在计算机中可</a:t>
            </a:r>
            <a:r>
              <a:rPr lang="zh-CN" altLang="en-US" sz="2800" b="1"/>
              <a:t>用线性表</a:t>
            </a:r>
            <a:r>
              <a:rPr lang="en-US" altLang="zh-CN" sz="2800" b="1"/>
              <a:t>(p</a:t>
            </a:r>
            <a:r>
              <a:rPr lang="en-US" altLang="zh-CN" sz="2800" b="1" baseline="-25000"/>
              <a:t>0</a:t>
            </a:r>
            <a:r>
              <a:rPr lang="en-US" altLang="zh-CN" sz="2800" b="1" baseline="30000"/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 baseline="30000"/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/>
              <a:t>p</a:t>
            </a:r>
            <a:r>
              <a:rPr lang="en-US" altLang="zh-CN" sz="2800" b="1" baseline="-25000"/>
              <a:t>2</a:t>
            </a:r>
            <a:r>
              <a:rPr lang="en-US" altLang="zh-CN" sz="2800" b="1" baseline="30000"/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cs typeface="Times New Roman" panose="02020603050405020304" pitchFamily="18" charset="0"/>
              </a:rPr>
              <a:t>…</a:t>
            </a:r>
            <a:r>
              <a:rPr lang="en-US" altLang="zh-CN" sz="2800" b="1" baseline="30000"/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/>
              <a:t>p</a:t>
            </a:r>
            <a:r>
              <a:rPr lang="en-US" altLang="zh-CN" sz="2800" b="1" baseline="-25000"/>
              <a:t>n</a:t>
            </a:r>
            <a:r>
              <a:rPr lang="en-US" altLang="zh-CN" sz="2800" b="1" baseline="30000"/>
              <a:t> </a:t>
            </a:r>
            <a:r>
              <a:rPr lang="en-US" altLang="zh-CN" sz="2800" b="1"/>
              <a:t>)</a:t>
            </a:r>
            <a:r>
              <a:rPr lang="zh-CN" altLang="en-US" sz="2800" b="1"/>
              <a:t>表示</a:t>
            </a:r>
            <a:r>
              <a:rPr lang="zh-CN" altLang="en-US" sz="2800" b="1">
                <a:latin typeface="宋体" panose="02010600030101010101" pitchFamily="2" charset="-122"/>
              </a:rPr>
              <a:t>。既然是</a:t>
            </a:r>
            <a:r>
              <a:rPr lang="zh-CN" altLang="en-US" sz="2800" b="1"/>
              <a:t>线性表</a:t>
            </a:r>
            <a:r>
              <a:rPr lang="zh-CN" altLang="en-US" sz="2800" b="1">
                <a:latin typeface="宋体" panose="02010600030101010101" pitchFamily="2" charset="-122"/>
              </a:rPr>
              <a:t>，就可以用顺序表和链表来实现。两种不同实现方式的元素类型定义如下：</a:t>
            </a:r>
          </a:p>
        </p:txBody>
      </p:sp>
      <p:sp>
        <p:nvSpPr>
          <p:cNvPr id="181252" name="Rectangle 4">
            <a:extLst>
              <a:ext uri="{FF2B5EF4-FFF2-40B4-BE49-F238E27FC236}">
                <a16:creationId xmlns:a16="http://schemas.microsoft.com/office/drawing/2014/main" id="{7ADEE37C-3D48-C04C-9661-98C5B9A0F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076700"/>
            <a:ext cx="4275138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708275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344863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8020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2592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7164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1736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(1)    </a:t>
            </a:r>
            <a:r>
              <a:rPr lang="zh-CN" altLang="en-US" sz="2800" b="1">
                <a:solidFill>
                  <a:srgbClr val="FFFFFF"/>
                </a:solidFill>
              </a:rPr>
              <a:t>顺序存储表示的类型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typedef struct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{  float  coef;   </a:t>
            </a:r>
            <a:r>
              <a:rPr lang="en-US" altLang="zh-CN" sz="2000" b="1">
                <a:solidFill>
                  <a:srgbClr val="FFFFFF"/>
                </a:solidFill>
              </a:rPr>
              <a:t>/*</a:t>
            </a:r>
            <a:r>
              <a:rPr lang="zh-CN" altLang="en-US" sz="2000" b="1">
                <a:solidFill>
                  <a:srgbClr val="FFFFFF"/>
                </a:solidFill>
              </a:rPr>
              <a:t>系数部分*</a:t>
            </a:r>
            <a:r>
              <a:rPr lang="en-US" altLang="zh-CN" sz="2000" b="1">
                <a:solidFill>
                  <a:srgbClr val="FFFFFF"/>
                </a:solidFill>
              </a:rPr>
              <a:t>/</a:t>
            </a:r>
          </a:p>
          <a:p>
            <a:pPr lvl="2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int    expn;   </a:t>
            </a:r>
            <a:r>
              <a:rPr lang="en-US" altLang="zh-CN" sz="2000" b="1">
                <a:solidFill>
                  <a:srgbClr val="FFFFFF"/>
                </a:solidFill>
              </a:rPr>
              <a:t>/*</a:t>
            </a:r>
            <a:r>
              <a:rPr lang="zh-CN" altLang="en-US" sz="2000" b="1">
                <a:solidFill>
                  <a:srgbClr val="FFFFFF"/>
                </a:solidFill>
              </a:rPr>
              <a:t>指数部分*</a:t>
            </a:r>
            <a:r>
              <a:rPr lang="en-US" altLang="zh-CN" sz="2000" b="1">
                <a:solidFill>
                  <a:srgbClr val="FFFFFF"/>
                </a:solidFill>
              </a:rPr>
              <a:t>/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} ElemType ;</a:t>
            </a:r>
          </a:p>
        </p:txBody>
      </p:sp>
      <p:sp>
        <p:nvSpPr>
          <p:cNvPr id="181253" name="Rectangle 5">
            <a:extLst>
              <a:ext uri="{FF2B5EF4-FFF2-40B4-BE49-F238E27FC236}">
                <a16:creationId xmlns:a16="http://schemas.microsoft.com/office/drawing/2014/main" id="{8A36D192-A560-D94C-8108-CB9A61F31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05263"/>
            <a:ext cx="4414838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605088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241675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698875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156075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613275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070475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(2)    </a:t>
            </a:r>
            <a:r>
              <a:rPr lang="zh-CN" altLang="en-US" sz="2800" b="1">
                <a:solidFill>
                  <a:srgbClr val="FFFFFF"/>
                </a:solidFill>
              </a:rPr>
              <a:t>链式存储表示的类型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typedef struct ploy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{   float coef ;    </a:t>
            </a:r>
            <a:r>
              <a:rPr lang="en-US" altLang="zh-CN" sz="2000" b="1">
                <a:solidFill>
                  <a:srgbClr val="FFFFFF"/>
                </a:solidFill>
              </a:rPr>
              <a:t>/*</a:t>
            </a:r>
            <a:r>
              <a:rPr lang="zh-CN" altLang="en-US" sz="2000" b="1">
                <a:solidFill>
                  <a:srgbClr val="FFFFFF"/>
                </a:solidFill>
              </a:rPr>
              <a:t>系数部分*</a:t>
            </a:r>
            <a:r>
              <a:rPr lang="en-US" altLang="zh-CN" sz="2000" b="1">
                <a:solidFill>
                  <a:srgbClr val="FFFFFF"/>
                </a:solidFill>
              </a:rPr>
              <a:t>/</a:t>
            </a:r>
          </a:p>
          <a:p>
            <a:pPr lvl="2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int   expn ;   </a:t>
            </a:r>
            <a:r>
              <a:rPr lang="en-US" altLang="zh-CN" sz="2000" b="1">
                <a:solidFill>
                  <a:srgbClr val="FFFFFF"/>
                </a:solidFill>
              </a:rPr>
              <a:t>/*</a:t>
            </a:r>
            <a:r>
              <a:rPr lang="zh-CN" altLang="en-US" sz="2000" b="1">
                <a:solidFill>
                  <a:srgbClr val="FFFFFF"/>
                </a:solidFill>
              </a:rPr>
              <a:t>指数部分*</a:t>
            </a:r>
            <a:r>
              <a:rPr lang="en-US" altLang="zh-CN" sz="2000" b="1">
                <a:solidFill>
                  <a:srgbClr val="FFFFFF"/>
                </a:solidFill>
              </a:rPr>
              <a:t>/</a:t>
            </a:r>
          </a:p>
          <a:p>
            <a:pPr lvl="2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struct ploy  *next ;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} Ploy ;</a:t>
            </a:r>
          </a:p>
        </p:txBody>
      </p:sp>
    </p:spTree>
    <p:extLst>
      <p:ext uri="{BB962C8B-B14F-4D97-AF65-F5344CB8AC3E}">
        <p14:creationId xmlns:p14="http://schemas.microsoft.com/office/powerpoint/2010/main" val="3635279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BB929454-10BC-F842-A64D-E35F93E4D818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0" y="152400"/>
            <a:ext cx="8915400" cy="4140200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3600" b="1">
                <a:solidFill>
                  <a:schemeClr val="folHlink"/>
                </a:solidFill>
              </a:rPr>
              <a:t>2   </a:t>
            </a:r>
            <a:r>
              <a:rPr lang="zh-CN" altLang="en-US" sz="3600" b="1">
                <a:solidFill>
                  <a:schemeClr val="folHlink"/>
                </a:solidFill>
                <a:ea typeface="楷体_GB2312" pitchFamily="49" charset="-122"/>
              </a:rPr>
              <a:t>一元多项式的相加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/>
              <a:t>       </a:t>
            </a:r>
            <a:r>
              <a:rPr lang="zh-CN" altLang="en-US" sz="2800" b="1"/>
              <a:t>不失一般性，设有两个一元多项式</a:t>
            </a:r>
            <a:r>
              <a:rPr lang="zh-CN" altLang="en-US" sz="2800" b="1">
                <a:latin typeface="宋体" panose="02010600030101010101" pitchFamily="2" charset="-122"/>
              </a:rPr>
              <a:t>：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zh-CN" b="1"/>
              <a:t>P(x)=p</a:t>
            </a:r>
            <a:r>
              <a:rPr lang="en-US" altLang="zh-CN" b="1" baseline="-25000"/>
              <a:t>0</a:t>
            </a:r>
            <a:r>
              <a:rPr lang="en-US" altLang="zh-CN" b="1"/>
              <a:t>+p</a:t>
            </a:r>
            <a:r>
              <a:rPr lang="en-US" altLang="zh-CN" b="1" baseline="-25000"/>
              <a:t>1</a:t>
            </a:r>
            <a:r>
              <a:rPr lang="en-US" altLang="zh-CN" b="1"/>
              <a:t>x+p</a:t>
            </a:r>
            <a:r>
              <a:rPr lang="en-US" altLang="zh-CN" b="1" baseline="-25000"/>
              <a:t>2</a:t>
            </a:r>
            <a:r>
              <a:rPr lang="en-US" altLang="zh-CN" b="1"/>
              <a:t>x</a:t>
            </a:r>
            <a:r>
              <a:rPr lang="en-US" altLang="zh-CN" b="1" baseline="30000"/>
              <a:t>2</a:t>
            </a:r>
            <a:r>
              <a:rPr lang="en-US" altLang="zh-CN" b="1"/>
              <a:t>+ </a:t>
            </a:r>
            <a:r>
              <a:rPr lang="en-US" altLang="zh-CN" b="1">
                <a:cs typeface="Times New Roman" panose="02020603050405020304" pitchFamily="18" charset="0"/>
              </a:rPr>
              <a:t>…</a:t>
            </a:r>
            <a:r>
              <a:rPr lang="en-US" altLang="zh-CN" b="1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/>
              <a:t>+p</a:t>
            </a:r>
            <a:r>
              <a:rPr lang="en-US" altLang="zh-CN" b="1" baseline="-25000"/>
              <a:t>n</a:t>
            </a:r>
            <a:r>
              <a:rPr lang="en-US" altLang="zh-CN" b="1"/>
              <a:t>x</a:t>
            </a:r>
            <a:r>
              <a:rPr lang="en-US" altLang="zh-CN" b="1" baseline="30000"/>
              <a:t>n </a:t>
            </a:r>
            <a:r>
              <a:rPr lang="zh-CN" altLang="en-US" b="1">
                <a:latin typeface="宋体" panose="02010600030101010101" pitchFamily="2" charset="-122"/>
              </a:rPr>
              <a:t>，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zh-CN" b="1"/>
              <a:t>Q(x)=q</a:t>
            </a:r>
            <a:r>
              <a:rPr lang="en-US" altLang="zh-CN" b="1" baseline="-25000"/>
              <a:t>0</a:t>
            </a:r>
            <a:r>
              <a:rPr lang="en-US" altLang="zh-CN" b="1"/>
              <a:t>+q</a:t>
            </a:r>
            <a:r>
              <a:rPr lang="en-US" altLang="zh-CN" b="1" baseline="-25000"/>
              <a:t>1</a:t>
            </a:r>
            <a:r>
              <a:rPr lang="en-US" altLang="zh-CN" b="1"/>
              <a:t>x+q</a:t>
            </a:r>
            <a:r>
              <a:rPr lang="en-US" altLang="zh-CN" b="1" baseline="-25000"/>
              <a:t>2</a:t>
            </a:r>
            <a:r>
              <a:rPr lang="en-US" altLang="zh-CN" b="1"/>
              <a:t>x</a:t>
            </a:r>
            <a:r>
              <a:rPr lang="en-US" altLang="zh-CN" b="1" baseline="30000"/>
              <a:t>2</a:t>
            </a:r>
            <a:r>
              <a:rPr lang="en-US" altLang="zh-CN" b="1"/>
              <a:t>+ </a:t>
            </a:r>
            <a:r>
              <a:rPr lang="en-US" altLang="zh-CN" b="1">
                <a:cs typeface="Times New Roman" panose="02020603050405020304" pitchFamily="18" charset="0"/>
              </a:rPr>
              <a:t>…</a:t>
            </a:r>
            <a:r>
              <a:rPr lang="en-US" altLang="zh-CN" b="1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b="1"/>
              <a:t>+q</a:t>
            </a:r>
            <a:r>
              <a:rPr lang="en-US" altLang="zh-CN" b="1" baseline="-25000"/>
              <a:t>m</a:t>
            </a:r>
            <a:r>
              <a:rPr lang="en-US" altLang="zh-CN" b="1"/>
              <a:t>x</a:t>
            </a:r>
            <a:r>
              <a:rPr lang="en-US" altLang="zh-CN" b="1" baseline="30000"/>
              <a:t>m    </a:t>
            </a:r>
            <a:r>
              <a:rPr lang="en-US" altLang="zh-CN" b="1"/>
              <a:t>(m&lt;n)</a:t>
            </a:r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zh-CN" b="1"/>
              <a:t>R(x)=P(x)+ Q(x)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      R(x)</a:t>
            </a:r>
            <a:r>
              <a:rPr lang="zh-CN" altLang="en-US" sz="2800" b="1"/>
              <a:t>由线性表</a:t>
            </a:r>
            <a:r>
              <a:rPr lang="en-US" altLang="zh-CN" sz="2800" b="1"/>
              <a:t>R((p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+q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) </a:t>
            </a:r>
            <a:r>
              <a:rPr lang="zh-CN" altLang="en-US" sz="2800" b="1"/>
              <a:t>，</a:t>
            </a:r>
            <a:r>
              <a:rPr lang="en-US" altLang="zh-CN" sz="2800" b="1"/>
              <a:t>(p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+q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) </a:t>
            </a:r>
            <a:r>
              <a:rPr lang="zh-CN" altLang="en-US" sz="2800" b="1"/>
              <a:t>，</a:t>
            </a:r>
            <a:r>
              <a:rPr lang="en-US" altLang="zh-CN" sz="2800" b="1"/>
              <a:t>(p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+q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) </a:t>
            </a:r>
            <a:r>
              <a:rPr lang="zh-CN" altLang="en-US" sz="2800" b="1"/>
              <a:t>， </a:t>
            </a:r>
            <a:r>
              <a:rPr lang="en-US" altLang="zh-CN" sz="2800" b="1">
                <a:cs typeface="Times New Roman" panose="02020603050405020304" pitchFamily="18" charset="0"/>
              </a:rPr>
              <a:t>…</a:t>
            </a:r>
            <a:r>
              <a:rPr lang="en-US" altLang="zh-CN" sz="28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zh-CN" altLang="en-US" sz="2800" b="1"/>
              <a:t>，</a:t>
            </a:r>
            <a:r>
              <a:rPr lang="en-US" altLang="zh-CN" sz="28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CN" sz="2800" b="1"/>
              <a:t>p</a:t>
            </a:r>
            <a:r>
              <a:rPr lang="en-US" altLang="zh-CN" sz="2800" b="1" baseline="-25000"/>
              <a:t>m</a:t>
            </a:r>
            <a:r>
              <a:rPr lang="en-US" altLang="zh-CN" sz="2800" b="1"/>
              <a:t>+q</a:t>
            </a:r>
            <a:r>
              <a:rPr lang="en-US" altLang="zh-CN" sz="2800" b="1" baseline="-25000"/>
              <a:t>m</a:t>
            </a:r>
            <a:r>
              <a:rPr lang="en-US" altLang="zh-CN" sz="28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zh-CN" altLang="en-US" sz="2800" b="1"/>
              <a:t>， </a:t>
            </a:r>
            <a:r>
              <a:rPr lang="en-US" altLang="zh-CN" sz="2800" b="1">
                <a:cs typeface="Times New Roman" panose="02020603050405020304" pitchFamily="18" charset="0"/>
              </a:rPr>
              <a:t>…</a:t>
            </a:r>
            <a:r>
              <a:rPr lang="en-US" altLang="zh-CN" sz="28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zh-CN" altLang="en-US" sz="2800" b="1"/>
              <a:t>，</a:t>
            </a:r>
            <a:r>
              <a:rPr lang="zh-CN" altLang="en-US" sz="28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/>
              <a:t>p</a:t>
            </a:r>
            <a:r>
              <a:rPr lang="en-US" altLang="zh-CN" sz="2800" b="1" baseline="-25000"/>
              <a:t>n</a:t>
            </a:r>
            <a:r>
              <a:rPr lang="en-US" altLang="zh-CN" sz="2800" b="1"/>
              <a:t>)</a:t>
            </a:r>
            <a:r>
              <a:rPr lang="zh-CN" altLang="en-US" sz="2800" b="1"/>
              <a:t>唯一表示。</a:t>
            </a:r>
            <a:endParaRPr lang="zh-CN" altLang="en-US" sz="2400" b="1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7914686"/>
      </p:ext>
    </p:extLst>
  </p:cSld>
  <p:clrMapOvr>
    <a:masterClrMapping/>
  </p:clrMapOvr>
  <p:transition spd="slow"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B5151A68-2BC1-0D4D-AE52-2C55BB63E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85738"/>
            <a:ext cx="8839200" cy="667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lvl="1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ListLength( L )</a:t>
            </a:r>
          </a:p>
          <a:p>
            <a:pPr lvl="1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初始条件：线性表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已存在；</a:t>
            </a:r>
          </a:p>
          <a:p>
            <a:pPr lvl="1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操作结果：若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为空表，则返回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，否则返回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lvl="1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….</a:t>
            </a:r>
          </a:p>
          <a:p>
            <a:pPr lvl="1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GetElem( L, i, &amp;e )</a:t>
            </a:r>
          </a:p>
          <a:p>
            <a:pPr lvl="1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初始条件：线性表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已存在，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≦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≦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ListLength(L)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lvl="1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操作结果：用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返回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中第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个数据元素的值；</a:t>
            </a:r>
          </a:p>
          <a:p>
            <a:pPr lvl="1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ListInsert ( L, i, &amp;e )</a:t>
            </a:r>
          </a:p>
          <a:p>
            <a:pPr lvl="1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初始条件：线性表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已存在，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≦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≦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ListLength(L)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lvl="1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操作结果：在线性表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中的第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个位置插入元素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ADT List</a:t>
            </a:r>
          </a:p>
        </p:txBody>
      </p:sp>
    </p:spTree>
    <p:extLst>
      <p:ext uri="{BB962C8B-B14F-4D97-AF65-F5344CB8AC3E}">
        <p14:creationId xmlns:p14="http://schemas.microsoft.com/office/powerpoint/2010/main" val="4149622976"/>
      </p:ext>
    </p:extLst>
  </p:cSld>
  <p:clrMapOvr>
    <a:masterClrMapping/>
  </p:clrMapOvr>
  <p:transition spd="slow">
    <p:blinds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CC9AE5EC-6B3F-1940-987B-635BDE06CF30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1" y="188914"/>
            <a:ext cx="8740775" cy="6669087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latin typeface="宋体" panose="02010600030101010101" pitchFamily="2" charset="-122"/>
              </a:rPr>
              <a:t>⑴</a:t>
            </a:r>
            <a:r>
              <a:rPr lang="zh-CN" altLang="en-US" b="1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顺序存储表示的相加</a:t>
            </a:r>
            <a:endParaRPr lang="zh-CN" altLang="en-US" b="1">
              <a:solidFill>
                <a:schemeClr val="folHlink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ea typeface="Arial Unicode MS" panose="020B0604020202020204" pitchFamily="34" charset="-128"/>
                <a:cs typeface="Arial Unicode MS" panose="020B0604020202020204" pitchFamily="34" charset="-128"/>
              </a:rPr>
              <a:t>线性表的定义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typedef  struct 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>
                <a:ea typeface="Arial Unicode MS" panose="020B0604020202020204" pitchFamily="34" charset="-128"/>
                <a:cs typeface="Arial Unicode MS" panose="020B0604020202020204" pitchFamily="34" charset="-128"/>
              </a:rPr>
              <a:t>{   ElemType  a[</a:t>
            </a:r>
            <a:r>
              <a:rPr lang="en-US" altLang="zh-CN" b="1"/>
              <a:t>MAX_SIZE</a:t>
            </a:r>
            <a:r>
              <a:rPr lang="en-US" altLang="zh-CN" b="1">
                <a:ea typeface="Arial Unicode MS" panose="020B0604020202020204" pitchFamily="34" charset="-128"/>
                <a:cs typeface="Arial Unicode MS" panose="020B0604020202020204" pitchFamily="34" charset="-128"/>
              </a:rPr>
              <a:t>] ; 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int    length ;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>
                <a:ea typeface="Arial Unicode MS" panose="020B0604020202020204" pitchFamily="34" charset="-128"/>
                <a:cs typeface="Arial Unicode MS" panose="020B0604020202020204" pitchFamily="34" charset="-128"/>
              </a:rPr>
              <a:t>}Sqlist  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        </a:t>
            </a:r>
            <a:r>
              <a:rPr lang="zh-CN" altLang="en-US" sz="2800" b="1"/>
              <a:t>用顺序表示的相加非常简单</a:t>
            </a:r>
            <a:r>
              <a:rPr lang="zh-CN" altLang="en-US" sz="2800" b="1">
                <a:latin typeface="宋体" panose="02010600030101010101" pitchFamily="2" charset="-122"/>
              </a:rPr>
              <a:t>。访问第</a:t>
            </a:r>
            <a:r>
              <a:rPr lang="en-US" altLang="zh-CN" sz="2800" b="1"/>
              <a:t>5</a:t>
            </a:r>
            <a:r>
              <a:rPr lang="zh-CN" altLang="en-US" sz="2800" b="1">
                <a:latin typeface="宋体" panose="02010600030101010101" pitchFamily="2" charset="-122"/>
              </a:rPr>
              <a:t>项可直接访问：</a:t>
            </a:r>
            <a:r>
              <a:rPr lang="en-US" altLang="zh-CN" sz="28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L.a[4].coef 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zh-CN" altLang="en-US" sz="28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28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L.a[4].expn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(2)</a:t>
            </a:r>
            <a:r>
              <a:rPr lang="en-US" altLang="zh-CN" b="1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链式存储表示的相加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/>
              <a:t>      </a:t>
            </a:r>
            <a:r>
              <a:rPr lang="zh-CN" altLang="en-US" sz="2800" b="1"/>
              <a:t>当采用链式存储表示时</a:t>
            </a:r>
            <a:r>
              <a:rPr lang="zh-CN" altLang="en-US" sz="2800" b="1">
                <a:latin typeface="宋体" panose="02010600030101010101" pitchFamily="2" charset="-122"/>
              </a:rPr>
              <a:t>，根据结点类型定义，凡是系数为</a:t>
            </a:r>
            <a:r>
              <a:rPr lang="en-US" altLang="zh-CN" sz="2800" b="1"/>
              <a:t>0</a:t>
            </a:r>
            <a:r>
              <a:rPr lang="zh-CN" altLang="en-US" sz="2800" b="1"/>
              <a:t>的项不在链表中出现</a:t>
            </a:r>
            <a:r>
              <a:rPr lang="zh-CN" altLang="en-US" sz="2800" b="1">
                <a:latin typeface="宋体" panose="02010600030101010101" pitchFamily="2" charset="-122"/>
              </a:rPr>
              <a:t>，从而可以大大减少链表的长度。</a:t>
            </a:r>
          </a:p>
        </p:txBody>
      </p:sp>
    </p:spTree>
    <p:extLst>
      <p:ext uri="{BB962C8B-B14F-4D97-AF65-F5344CB8AC3E}">
        <p14:creationId xmlns:p14="http://schemas.microsoft.com/office/powerpoint/2010/main" val="1948833594"/>
      </p:ext>
    </p:extLst>
  </p:cSld>
  <p:clrMapOvr>
    <a:masterClrMapping/>
  </p:clrMapOvr>
  <p:transition spd="slow">
    <p:blinds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1FA1071E-56C2-844D-A059-1141170080A3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752600" y="152401"/>
            <a:ext cx="8686800" cy="4429125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</a:rPr>
              <a:t>一元多项式相加的实质</a:t>
            </a:r>
            <a:r>
              <a:rPr lang="zh-CN" altLang="en-US" b="1"/>
              <a:t>是</a:t>
            </a:r>
            <a:r>
              <a:rPr lang="zh-CN" altLang="en-US" b="1">
                <a:latin typeface="宋体" panose="02010600030101010101" pitchFamily="2" charset="-122"/>
              </a:rPr>
              <a:t>：</a:t>
            </a:r>
            <a:r>
              <a:rPr lang="zh-CN" altLang="en-US" b="1"/>
              <a:t> </a:t>
            </a:r>
          </a:p>
          <a:p>
            <a:pPr marL="355600" lvl="1" indent="0">
              <a:lnSpc>
                <a:spcPct val="110000"/>
              </a:lnSpc>
            </a:pPr>
            <a:r>
              <a:rPr lang="zh-CN" altLang="en-US" b="1">
                <a:latin typeface="宋体" panose="02010600030101010101" pitchFamily="2" charset="-122"/>
              </a:rPr>
              <a:t> 指数不同： 是链表的合并。</a:t>
            </a:r>
          </a:p>
          <a:p>
            <a:pPr marL="355600" lvl="1" indent="0">
              <a:lnSpc>
                <a:spcPct val="110000"/>
              </a:lnSpc>
            </a:pPr>
            <a:r>
              <a:rPr lang="zh-CN" altLang="en-US" b="1">
                <a:latin typeface="宋体" panose="02010600030101010101" pitchFamily="2" charset="-122"/>
              </a:rPr>
              <a:t> </a:t>
            </a:r>
            <a:r>
              <a:rPr lang="zh-CN" altLang="en-US" b="1"/>
              <a:t>指数相同： 系数相加，和为</a:t>
            </a:r>
            <a:r>
              <a:rPr lang="en-US" altLang="zh-CN" b="1"/>
              <a:t>0</a:t>
            </a:r>
            <a:r>
              <a:rPr lang="zh-CN" altLang="en-US" b="1"/>
              <a:t>，去掉结点，和不为</a:t>
            </a:r>
            <a:r>
              <a:rPr lang="en-US" altLang="zh-CN" b="1"/>
              <a:t>0</a:t>
            </a:r>
            <a:r>
              <a:rPr lang="zh-CN" altLang="en-US" b="1"/>
              <a:t>，</a:t>
            </a:r>
            <a:r>
              <a:rPr lang="zh-CN" altLang="en-US" b="1">
                <a:latin typeface="宋体" panose="02010600030101010101" pitchFamily="2" charset="-122"/>
              </a:rPr>
              <a:t>修改结点的系数域。</a:t>
            </a:r>
          </a:p>
          <a:p>
            <a:pPr marL="0" indent="0">
              <a:lnSpc>
                <a:spcPct val="110000"/>
              </a:lnSpc>
              <a:buClrTx/>
              <a:buSzTx/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算法之一：</a:t>
            </a:r>
          </a:p>
          <a:p>
            <a:pPr marL="0" indent="0">
              <a:lnSpc>
                <a:spcPct val="110000"/>
              </a:lnSpc>
              <a:buClrTx/>
              <a:buSz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就在原来两个多项式链表的基础上进行相加，相加后原来两个多项式链表就不在存在。当然再要对原来两个多项式进行其它操作就不允许了。</a:t>
            </a:r>
          </a:p>
        </p:txBody>
      </p:sp>
    </p:spTree>
    <p:extLst>
      <p:ext uri="{BB962C8B-B14F-4D97-AF65-F5344CB8AC3E}">
        <p14:creationId xmlns:p14="http://schemas.microsoft.com/office/powerpoint/2010/main" val="2414651956"/>
      </p:ext>
    </p:extLst>
  </p:cSld>
  <p:clrMapOvr>
    <a:masterClrMapping/>
  </p:clrMapOvr>
  <p:transition spd="slow">
    <p:blinds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D10DF930-D998-6445-A68F-9DFB2693F262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752600" y="152401"/>
            <a:ext cx="8686800" cy="6589713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ClrTx/>
              <a:buSzTx/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算法描述</a:t>
            </a:r>
          </a:p>
          <a:p>
            <a:pPr marL="0" indent="0">
              <a:lnSpc>
                <a:spcPct val="110000"/>
              </a:lnSpc>
              <a:buClrTx/>
              <a:buSzTx/>
              <a:buNone/>
            </a:pPr>
            <a:r>
              <a:rPr lang="en-US" altLang="zh-CN" sz="2800" b="1"/>
              <a:t>Ploy  *add_ploy(ploy  *La</a:t>
            </a:r>
            <a:r>
              <a:rPr lang="zh-CN" altLang="en-US" sz="2800" b="1"/>
              <a:t>， </a:t>
            </a:r>
            <a:r>
              <a:rPr lang="en-US" altLang="zh-CN" sz="2800" b="1"/>
              <a:t>ploy  *Lb)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   </a:t>
            </a:r>
            <a:r>
              <a:rPr lang="en-US" altLang="zh-CN" sz="2400" b="1"/>
              <a:t>/*  </a:t>
            </a:r>
            <a:r>
              <a:rPr lang="zh-CN" altLang="en-US" sz="2400" b="1"/>
              <a:t>将以</a:t>
            </a:r>
            <a:r>
              <a:rPr lang="en-US" altLang="zh-CN" sz="2400" b="1"/>
              <a:t>La </a:t>
            </a:r>
            <a:r>
              <a:rPr lang="zh-CN" altLang="en-US" sz="2400" b="1">
                <a:latin typeface="宋体" panose="02010600030101010101" pitchFamily="2" charset="-122"/>
              </a:rPr>
              <a:t>，</a:t>
            </a:r>
            <a:r>
              <a:rPr lang="en-US" altLang="zh-CN" sz="2400" b="1"/>
              <a:t>Lb</a:t>
            </a:r>
            <a:r>
              <a:rPr lang="zh-CN" altLang="en-US" sz="2400" b="1"/>
              <a:t>为头指针表示的一元多项式相加  *</a:t>
            </a:r>
            <a:r>
              <a:rPr lang="en-US" altLang="zh-CN" sz="2400" b="1"/>
              <a:t>/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{   ploy  *Lc , *pc , *pa , *pb ,*ptr ;   float  x 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Lc=pc=La ; pa=La-&gt;next ; pb=Lb-&gt;next 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while (pa!=NULL&amp;&amp;pb!=NULL)</a:t>
            </a:r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zh-CN" sz="2800" b="1"/>
              <a:t>{  if  (pa-&gt;expn&lt;pb-&gt;expn)</a:t>
            </a:r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zh-CN" sz="2800" b="1"/>
              <a:t>   {  pc-&gt;next=pa ; pc=pa ; pa=pa-&gt;next ;    }</a:t>
            </a:r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zh-CN" sz="2400" b="1"/>
              <a:t>       /*  </a:t>
            </a:r>
            <a:r>
              <a:rPr lang="zh-CN" altLang="en-US" sz="2400" b="1"/>
              <a:t>将</a:t>
            </a:r>
            <a:r>
              <a:rPr lang="en-US" altLang="zh-CN" sz="2400" b="1"/>
              <a:t>pa</a:t>
            </a:r>
            <a:r>
              <a:rPr lang="zh-CN" altLang="en-US" sz="2400" b="1"/>
              <a:t>所指的结点合并，</a:t>
            </a:r>
            <a:r>
              <a:rPr lang="en-US" altLang="zh-CN" sz="2400" b="1"/>
              <a:t>pa</a:t>
            </a:r>
            <a:r>
              <a:rPr lang="zh-CN" altLang="en-US" sz="2400" b="1"/>
              <a:t>指向下一个结点  *</a:t>
            </a:r>
            <a:r>
              <a:rPr lang="en-US" altLang="zh-CN" sz="2400" b="1"/>
              <a:t>/</a:t>
            </a:r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zh-CN" sz="2800" b="1"/>
              <a:t>if  (pa-&gt;expn&gt;pb-&gt;expn)</a:t>
            </a:r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zh-CN" sz="2800" b="1"/>
              <a:t>   {  pc-&gt;next=pb ; pc=pb ;  pb=pb-&gt;next ;    }</a:t>
            </a:r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zh-CN" sz="2400" b="1"/>
              <a:t>        /*  </a:t>
            </a:r>
            <a:r>
              <a:rPr lang="zh-CN" altLang="en-US" sz="2400" b="1"/>
              <a:t>将</a:t>
            </a:r>
            <a:r>
              <a:rPr lang="en-US" altLang="zh-CN" sz="2400" b="1"/>
              <a:t>pb</a:t>
            </a:r>
            <a:r>
              <a:rPr lang="zh-CN" altLang="en-US" sz="2400" b="1"/>
              <a:t>所指的结点合并，</a:t>
            </a:r>
            <a:r>
              <a:rPr lang="en-US" altLang="zh-CN" sz="2400" b="1"/>
              <a:t>pb</a:t>
            </a:r>
            <a:r>
              <a:rPr lang="zh-CN" altLang="en-US" sz="2400" b="1"/>
              <a:t>指向下一个结点  *</a:t>
            </a:r>
            <a:r>
              <a:rPr lang="en-US" altLang="zh-CN" sz="2400" b="1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57517830"/>
      </p:ext>
    </p:extLst>
  </p:cSld>
  <p:clrMapOvr>
    <a:masterClrMapping/>
  </p:clrMapOvr>
  <p:transition spd="slow">
    <p:blinds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2111CA1F-8F30-1441-9A61-E97C91C7AED5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752600" y="152400"/>
            <a:ext cx="8686800" cy="6516688"/>
          </a:xfrm>
          <a:noFill/>
          <a:ln/>
        </p:spPr>
        <p:txBody>
          <a:bodyPr/>
          <a:lstStyle/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else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    {  x=pa-&gt;coef+pb-&gt;coef ;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        if  (abs(x)&lt;=1.0e-6)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             </a:t>
            </a:r>
            <a:r>
              <a:rPr lang="en-US" altLang="zh-CN" sz="2400" b="1"/>
              <a:t>/*  </a:t>
            </a:r>
            <a:r>
              <a:rPr lang="zh-CN" altLang="en-US" sz="2400" b="1"/>
              <a:t>如果系数和为</a:t>
            </a:r>
            <a:r>
              <a:rPr lang="en-US" altLang="zh-CN" sz="2400" b="1"/>
              <a:t>0</a:t>
            </a:r>
            <a:r>
              <a:rPr lang="zh-CN" altLang="en-US" sz="2400" b="1"/>
              <a:t>，删除两个结点  *</a:t>
            </a:r>
            <a:r>
              <a:rPr lang="en-US" altLang="zh-CN" sz="2400" b="1"/>
              <a:t>/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            {  ptr=pa ; pa=pa-&gt;next ;  free(ptr) ;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                ptr=pb ; pb=pb-&gt;next ;  free(ptr) ;  }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        else </a:t>
            </a:r>
            <a:r>
              <a:rPr lang="en-US" altLang="zh-CN" sz="2400" b="1"/>
              <a:t>     /*  </a:t>
            </a:r>
            <a:r>
              <a:rPr lang="zh-CN" altLang="en-US" sz="2400" b="1"/>
              <a:t>如果系数和不为</a:t>
            </a:r>
            <a:r>
              <a:rPr lang="en-US" altLang="zh-CN" sz="2400" b="1"/>
              <a:t>0</a:t>
            </a:r>
            <a:r>
              <a:rPr lang="zh-CN" altLang="en-US" sz="2400" b="1"/>
              <a:t>，修改其中一个结点的系数域，删除另一个结点  *</a:t>
            </a:r>
            <a:r>
              <a:rPr lang="en-US" altLang="zh-CN" sz="2400" b="1"/>
              <a:t>/</a:t>
            </a:r>
            <a:r>
              <a:rPr lang="en-US" altLang="zh-CN" sz="2800" b="1"/>
              <a:t> 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             {   pc-&gt;next=pa ; pa-&gt;coef=x ;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                 pc=pa ; pa=pa-&gt;next ;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                 ptr=pb ; pb=pb-&gt;next ; free(pb) ;   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             }</a:t>
            </a:r>
          </a:p>
        </p:txBody>
      </p:sp>
    </p:spTree>
    <p:extLst>
      <p:ext uri="{BB962C8B-B14F-4D97-AF65-F5344CB8AC3E}">
        <p14:creationId xmlns:p14="http://schemas.microsoft.com/office/powerpoint/2010/main" val="3816001733"/>
      </p:ext>
    </p:extLst>
  </p:cSld>
  <p:clrMapOvr>
    <a:masterClrMapping/>
  </p:clrMapOvr>
  <p:transition spd="slow">
    <p:blinds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4DDA07E9-C622-B14B-9421-455775C71E25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752600" y="152400"/>
            <a:ext cx="8686800" cy="6516688"/>
          </a:xfrm>
          <a:noFill/>
          <a:ln/>
        </p:spPr>
        <p:txBody>
          <a:bodyPr/>
          <a:lstStyle/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}</a:t>
            </a:r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zh-CN" sz="2800" b="1"/>
              <a:t>}     </a:t>
            </a:r>
            <a:r>
              <a:rPr lang="en-US" altLang="zh-CN" sz="2400" b="1"/>
              <a:t>/* end of while */ </a:t>
            </a:r>
          </a:p>
          <a:p>
            <a:pPr marL="723900" lvl="2" indent="0">
              <a:buNone/>
            </a:pPr>
            <a:r>
              <a:rPr lang="en-US" altLang="zh-CN" sz="2800" b="1"/>
              <a:t>if  (pa==NULL)  pc-&gt;next=pb ;</a:t>
            </a:r>
          </a:p>
          <a:p>
            <a:pPr marL="723900" lvl="2" indent="0">
              <a:buNone/>
            </a:pPr>
            <a:r>
              <a:rPr lang="en-US" altLang="zh-CN" sz="2800" b="1"/>
              <a:t>else  pc-&gt;next=pa ;</a:t>
            </a:r>
          </a:p>
          <a:p>
            <a:pPr marL="723900" lvl="2" indent="0">
              <a:buNone/>
            </a:pPr>
            <a:r>
              <a:rPr lang="en-US" altLang="zh-CN" sz="2800" b="1"/>
              <a:t>return (Lc) ;  </a:t>
            </a:r>
          </a:p>
          <a:p>
            <a:pPr marL="355600" lvl="1" indent="0">
              <a:buNone/>
            </a:pPr>
            <a:r>
              <a:rPr lang="en-US" altLang="zh-CN" b="1"/>
              <a:t>}</a:t>
            </a:r>
            <a:endParaRPr lang="en-US" altLang="zh-CN" sz="3200" b="1"/>
          </a:p>
        </p:txBody>
      </p:sp>
    </p:spTree>
    <p:extLst>
      <p:ext uri="{BB962C8B-B14F-4D97-AF65-F5344CB8AC3E}">
        <p14:creationId xmlns:p14="http://schemas.microsoft.com/office/powerpoint/2010/main" val="533144252"/>
      </p:ext>
    </p:extLst>
  </p:cSld>
  <p:clrMapOvr>
    <a:masterClrMapping/>
  </p:clrMapOvr>
  <p:transition spd="slow">
    <p:blinds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00F486F5-D36E-8242-96FE-3DF1ECA60C96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752600" y="152401"/>
            <a:ext cx="8686800" cy="4429125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ClrTx/>
              <a:buSzTx/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算法之二：</a:t>
            </a:r>
          </a:p>
          <a:p>
            <a:pPr marL="0" indent="0">
              <a:lnSpc>
                <a:spcPct val="110000"/>
              </a:lnSpc>
              <a:buClrTx/>
              <a:buSz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对两个多项式链表进行相加，生成一个新的相加后的结果多项式链表，原来两个多项式链表依然存在，不发生任何改变，如果要再对原来两个多项式进行其它操作也不影响。</a:t>
            </a:r>
          </a:p>
        </p:txBody>
      </p:sp>
    </p:spTree>
    <p:extLst>
      <p:ext uri="{BB962C8B-B14F-4D97-AF65-F5344CB8AC3E}">
        <p14:creationId xmlns:p14="http://schemas.microsoft.com/office/powerpoint/2010/main" val="2161417060"/>
      </p:ext>
    </p:extLst>
  </p:cSld>
  <p:clrMapOvr>
    <a:masterClrMapping/>
  </p:clrMapOvr>
  <p:transition spd="slow">
    <p:blinds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64BEB1DE-DB51-8B4E-9D84-A6A63383B45D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752600" y="152401"/>
            <a:ext cx="8686800" cy="6589713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ClrTx/>
              <a:buSzTx/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算法描述</a:t>
            </a:r>
          </a:p>
          <a:p>
            <a:pPr marL="0" indent="0">
              <a:lnSpc>
                <a:spcPct val="110000"/>
              </a:lnSpc>
              <a:buClrTx/>
              <a:buSzTx/>
              <a:buNone/>
            </a:pPr>
            <a:r>
              <a:rPr lang="en-US" altLang="zh-CN" sz="2800" b="1"/>
              <a:t>Ploy  *add_ploy(ploy  *La</a:t>
            </a:r>
            <a:r>
              <a:rPr lang="zh-CN" altLang="en-US" sz="2800" b="1"/>
              <a:t>， </a:t>
            </a:r>
            <a:r>
              <a:rPr lang="en-US" altLang="zh-CN" sz="2800" b="1"/>
              <a:t>ploy  *Lb)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   </a:t>
            </a:r>
            <a:r>
              <a:rPr lang="en-US" altLang="zh-CN" sz="2400" b="1"/>
              <a:t>/*  </a:t>
            </a:r>
            <a:r>
              <a:rPr lang="zh-CN" altLang="en-US" sz="2400" b="1"/>
              <a:t>将以</a:t>
            </a:r>
            <a:r>
              <a:rPr lang="en-US" altLang="zh-CN" sz="2400" b="1"/>
              <a:t>La </a:t>
            </a:r>
            <a:r>
              <a:rPr lang="zh-CN" altLang="en-US" sz="2400" b="1">
                <a:latin typeface="宋体" panose="02010600030101010101" pitchFamily="2" charset="-122"/>
              </a:rPr>
              <a:t>，</a:t>
            </a:r>
            <a:r>
              <a:rPr lang="en-US" altLang="zh-CN" sz="2400" b="1"/>
              <a:t>Lb</a:t>
            </a:r>
            <a:r>
              <a:rPr lang="zh-CN" altLang="en-US" sz="2400" b="1"/>
              <a:t>为头指针表示的一元多项式相加，生成一个新的结果多项式  *</a:t>
            </a:r>
            <a:r>
              <a:rPr lang="en-US" altLang="zh-CN" sz="2400" b="1"/>
              <a:t>/</a:t>
            </a: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/>
              <a:t>{   ploy  *Lc , *pc , *pa , *pb , *p ;   float  x 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Lc=pc=</a:t>
            </a:r>
            <a:r>
              <a:rPr lang="en-US" altLang="zh-CN" sz="2800" b="1">
                <a:ea typeface="楷体_GB2312" pitchFamily="49" charset="-122"/>
              </a:rPr>
              <a:t>(</a:t>
            </a:r>
            <a:r>
              <a:rPr lang="en-US" altLang="zh-CN" sz="2800" b="1"/>
              <a:t>ploy</a:t>
            </a:r>
            <a:r>
              <a:rPr lang="en-US" altLang="zh-CN" sz="2800" b="1">
                <a:ea typeface="楷体_GB2312" pitchFamily="49" charset="-122"/>
              </a:rPr>
              <a:t> *)malloc(sizeof(</a:t>
            </a:r>
            <a:r>
              <a:rPr lang="en-US" altLang="zh-CN" sz="2800" b="1"/>
              <a:t>ploy</a:t>
            </a:r>
            <a:r>
              <a:rPr lang="en-US" altLang="zh-CN" sz="2800" b="1">
                <a:ea typeface="楷体_GB2312" pitchFamily="49" charset="-122"/>
              </a:rPr>
              <a:t>))</a:t>
            </a:r>
            <a:r>
              <a:rPr lang="en-US" altLang="zh-CN" sz="2800" b="1"/>
              <a:t> ; 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pa=La-&gt;next ; pb=Lb-&gt;next ;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/>
              <a:t>while (pa!=NULL&amp;&amp;pb!=NULL)</a:t>
            </a:r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zh-CN" sz="2800" b="1"/>
              <a:t>{  if  (pa-&gt;expn&lt;pb-&gt;expn)</a:t>
            </a:r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zh-CN" sz="2800" b="1"/>
              <a:t>   {  p=</a:t>
            </a:r>
            <a:r>
              <a:rPr lang="en-US" altLang="zh-CN" sz="2800" b="1">
                <a:ea typeface="楷体_GB2312" pitchFamily="49" charset="-122"/>
              </a:rPr>
              <a:t>(</a:t>
            </a:r>
            <a:r>
              <a:rPr lang="en-US" altLang="zh-CN" sz="2800" b="1"/>
              <a:t>ploy</a:t>
            </a:r>
            <a:r>
              <a:rPr lang="en-US" altLang="zh-CN" sz="2800" b="1">
                <a:ea typeface="楷体_GB2312" pitchFamily="49" charset="-122"/>
              </a:rPr>
              <a:t> *)malloc(sizeof(</a:t>
            </a:r>
            <a:r>
              <a:rPr lang="en-US" altLang="zh-CN" sz="2800" b="1"/>
              <a:t>ploy</a:t>
            </a:r>
            <a:r>
              <a:rPr lang="en-US" altLang="zh-CN" sz="2800" b="1">
                <a:ea typeface="楷体_GB2312" pitchFamily="49" charset="-122"/>
              </a:rPr>
              <a:t>))</a:t>
            </a:r>
            <a:r>
              <a:rPr lang="en-US" altLang="zh-CN" sz="2800" b="1"/>
              <a:t> ;</a:t>
            </a:r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zh-CN" sz="2800" b="1"/>
              <a:t>       p-&gt;coef=pa-&gt;coef ; p-&gt;expn=pa-&gt;expn ;</a:t>
            </a:r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zh-CN" sz="2800" b="1"/>
              <a:t>       p-&gt;next=NULL ; </a:t>
            </a:r>
            <a:endParaRPr lang="en-US" altLang="zh-CN" sz="2400" b="1"/>
          </a:p>
        </p:txBody>
      </p:sp>
    </p:spTree>
    <p:extLst>
      <p:ext uri="{BB962C8B-B14F-4D97-AF65-F5344CB8AC3E}">
        <p14:creationId xmlns:p14="http://schemas.microsoft.com/office/powerpoint/2010/main" val="2391084374"/>
      </p:ext>
    </p:extLst>
  </p:cSld>
  <p:clrMapOvr>
    <a:masterClrMapping/>
  </p:clrMapOvr>
  <p:transition spd="slow">
    <p:blinds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9A7604F8-51A4-C44E-8051-7B8EF5EAB6DB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752600" y="152401"/>
            <a:ext cx="8686800" cy="6589713"/>
          </a:xfrm>
          <a:noFill/>
          <a:ln/>
        </p:spPr>
        <p:txBody>
          <a:bodyPr/>
          <a:lstStyle/>
          <a:p>
            <a:pPr marL="1346200" lvl="4" indent="0">
              <a:lnSpc>
                <a:spcPct val="110000"/>
              </a:lnSpc>
              <a:buNone/>
            </a:pPr>
            <a:r>
              <a:rPr lang="zh-CN" altLang="en-US" sz="2400" b="1"/>
              <a:t>            </a:t>
            </a:r>
            <a:r>
              <a:rPr lang="en-US" altLang="zh-CN" sz="2400" b="1"/>
              <a:t>/*  </a:t>
            </a:r>
            <a:r>
              <a:rPr lang="zh-CN" altLang="en-US" sz="2400" b="1"/>
              <a:t>生成一个新的结果结点并赋值  *</a:t>
            </a:r>
            <a:r>
              <a:rPr lang="en-US" altLang="zh-CN" sz="2400" b="1"/>
              <a:t>/</a:t>
            </a:r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zh-CN" sz="2800" b="1"/>
              <a:t>       pc-&gt;next=p ; pc=p ; pa=pa-&gt;next ;</a:t>
            </a:r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zh-CN" sz="2800" b="1"/>
              <a:t>    }</a:t>
            </a:r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zh-CN" sz="2400" b="1"/>
              <a:t>       /*  </a:t>
            </a:r>
            <a:r>
              <a:rPr lang="zh-CN" altLang="en-US" sz="2400" b="1"/>
              <a:t>生成的结点插入到结果链表的最后，</a:t>
            </a:r>
            <a:r>
              <a:rPr lang="en-US" altLang="zh-CN" sz="2400" b="1"/>
              <a:t>pa</a:t>
            </a:r>
            <a:r>
              <a:rPr lang="zh-CN" altLang="en-US" sz="2400" b="1"/>
              <a:t>指向下一个结点  *</a:t>
            </a:r>
            <a:r>
              <a:rPr lang="en-US" altLang="zh-CN" sz="2400" b="1"/>
              <a:t>/</a:t>
            </a:r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zh-CN" sz="2800" b="1"/>
              <a:t>if  (pa-&gt;expn&gt;pb-&gt;expn)</a:t>
            </a:r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zh-CN" sz="2800" b="1"/>
              <a:t>   {  p=</a:t>
            </a:r>
            <a:r>
              <a:rPr lang="en-US" altLang="zh-CN" sz="2800" b="1">
                <a:ea typeface="楷体_GB2312" pitchFamily="49" charset="-122"/>
              </a:rPr>
              <a:t>(</a:t>
            </a:r>
            <a:r>
              <a:rPr lang="en-US" altLang="zh-CN" sz="2800" b="1"/>
              <a:t>ploy</a:t>
            </a:r>
            <a:r>
              <a:rPr lang="en-US" altLang="zh-CN" sz="2800" b="1">
                <a:ea typeface="楷体_GB2312" pitchFamily="49" charset="-122"/>
              </a:rPr>
              <a:t> *)malloc(sizeof(</a:t>
            </a:r>
            <a:r>
              <a:rPr lang="en-US" altLang="zh-CN" sz="2800" b="1"/>
              <a:t>ploy</a:t>
            </a:r>
            <a:r>
              <a:rPr lang="en-US" altLang="zh-CN" sz="2800" b="1">
                <a:ea typeface="楷体_GB2312" pitchFamily="49" charset="-122"/>
              </a:rPr>
              <a:t>))</a:t>
            </a:r>
            <a:r>
              <a:rPr lang="en-US" altLang="zh-CN" sz="2800" b="1"/>
              <a:t> ;</a:t>
            </a:r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zh-CN" sz="2800" b="1"/>
              <a:t>       p-&gt;coef=pb-&gt;coef ; p-&gt;expn=pb-&gt;expn ;</a:t>
            </a:r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zh-CN" sz="2800" b="1"/>
              <a:t>       p-&gt;next=NULL ; </a:t>
            </a:r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zh-CN" sz="2400" b="1"/>
              <a:t>             /*  </a:t>
            </a:r>
            <a:r>
              <a:rPr lang="zh-CN" altLang="en-US" sz="2400" b="1"/>
              <a:t>生成一个新的结果结点并赋值  *</a:t>
            </a:r>
            <a:r>
              <a:rPr lang="en-US" altLang="zh-CN" sz="2400" b="1"/>
              <a:t>/</a:t>
            </a:r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zh-CN" sz="2800" b="1"/>
              <a:t>        pc-&gt;next=p ; pc=p ; pb=pb-&gt;next ;    </a:t>
            </a:r>
          </a:p>
          <a:p>
            <a:pPr marL="1346200" lvl="4" indent="0">
              <a:lnSpc>
                <a:spcPct val="110000"/>
              </a:lnSpc>
              <a:buNone/>
            </a:pPr>
            <a:r>
              <a:rPr lang="en-US" altLang="zh-CN" sz="2800" b="1"/>
              <a:t>     }</a:t>
            </a:r>
            <a:r>
              <a:rPr lang="en-US" altLang="zh-CN" sz="2400" b="1"/>
              <a:t>     /*  </a:t>
            </a:r>
            <a:r>
              <a:rPr lang="zh-CN" altLang="en-US" sz="2400" b="1"/>
              <a:t>生成的结点插入到结果链表的最后，</a:t>
            </a:r>
            <a:r>
              <a:rPr lang="en-US" altLang="zh-CN" sz="2400" b="1"/>
              <a:t>pb</a:t>
            </a:r>
            <a:r>
              <a:rPr lang="zh-CN" altLang="en-US" sz="2400" b="1"/>
              <a:t>指向下一个结点  *</a:t>
            </a:r>
            <a:r>
              <a:rPr lang="en-US" altLang="zh-CN" sz="2400" b="1"/>
              <a:t>/</a:t>
            </a:r>
            <a:endParaRPr lang="en-US" altLang="zh-CN" sz="2800" b="1"/>
          </a:p>
        </p:txBody>
      </p:sp>
    </p:spTree>
    <p:extLst>
      <p:ext uri="{BB962C8B-B14F-4D97-AF65-F5344CB8AC3E}">
        <p14:creationId xmlns:p14="http://schemas.microsoft.com/office/powerpoint/2010/main" val="1648236801"/>
      </p:ext>
    </p:extLst>
  </p:cSld>
  <p:clrMapOvr>
    <a:masterClrMapping/>
  </p:clrMapOvr>
  <p:transition spd="slow">
    <p:blinds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3C01C2E6-6CA0-F04D-840E-55B2FA5A9897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752600" y="152400"/>
            <a:ext cx="8686800" cy="6705600"/>
          </a:xfrm>
          <a:noFill/>
          <a:ln/>
        </p:spPr>
        <p:txBody>
          <a:bodyPr/>
          <a:lstStyle/>
          <a:p>
            <a:pPr marL="1435100" lvl="4" indent="0">
              <a:spcBef>
                <a:spcPct val="0"/>
              </a:spcBef>
              <a:buClrTx/>
              <a:buNone/>
            </a:pPr>
            <a:r>
              <a:rPr lang="en-US" altLang="zh-CN" sz="2800" b="1"/>
              <a:t>if  (pa-&gt;expn==pb-&gt;expn) </a:t>
            </a:r>
          </a:p>
          <a:p>
            <a:pPr marL="1435100" lvl="4" indent="0">
              <a:spcBef>
                <a:spcPct val="0"/>
              </a:spcBef>
              <a:buClrTx/>
              <a:buNone/>
            </a:pPr>
            <a:r>
              <a:rPr lang="en-US" altLang="zh-CN" sz="2800" b="1"/>
              <a:t>    {  x=pa-&gt;coef+pb-&gt;coef ;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        if  (abs(x)&lt;=1.0e-6)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             </a:t>
            </a:r>
            <a:r>
              <a:rPr lang="en-US" altLang="zh-CN" sz="2400" b="1"/>
              <a:t>/*  </a:t>
            </a:r>
            <a:r>
              <a:rPr lang="zh-CN" altLang="en-US" sz="2400" b="1"/>
              <a:t>系数和为</a:t>
            </a:r>
            <a:r>
              <a:rPr lang="en-US" altLang="zh-CN" sz="2400" b="1"/>
              <a:t>0</a:t>
            </a:r>
            <a:r>
              <a:rPr lang="zh-CN" altLang="en-US" sz="2400" b="1"/>
              <a:t>，</a:t>
            </a:r>
            <a:r>
              <a:rPr lang="en-US" altLang="zh-CN" sz="2400" b="1"/>
              <a:t>pa, pb</a:t>
            </a:r>
            <a:r>
              <a:rPr lang="zh-CN" altLang="en-US" sz="2400" b="1"/>
              <a:t>分别直接后继结点  *</a:t>
            </a:r>
            <a:r>
              <a:rPr lang="en-US" altLang="zh-CN" sz="2400" b="1"/>
              <a:t>/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            {  pa=pa-&gt;next ; pb=pb-&gt;next ;   }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        else    </a:t>
            </a:r>
            <a:r>
              <a:rPr lang="en-US" altLang="zh-CN" sz="2400" b="1"/>
              <a:t>/*  </a:t>
            </a:r>
            <a:r>
              <a:rPr lang="zh-CN" altLang="en-US" sz="2400" b="1"/>
              <a:t>若系数和不为</a:t>
            </a:r>
            <a:r>
              <a:rPr lang="en-US" altLang="zh-CN" sz="2400" b="1"/>
              <a:t>0</a:t>
            </a:r>
            <a:r>
              <a:rPr lang="zh-CN" altLang="en-US" sz="2400" b="1"/>
              <a:t>，生成的结点插入到结果链表的最后， </a:t>
            </a:r>
            <a:r>
              <a:rPr lang="en-US" altLang="zh-CN" sz="2400" b="1"/>
              <a:t>pa, pb</a:t>
            </a:r>
            <a:r>
              <a:rPr lang="zh-CN" altLang="en-US" sz="2400" b="1"/>
              <a:t>分别直接后继结点  *</a:t>
            </a:r>
            <a:r>
              <a:rPr lang="en-US" altLang="zh-CN" sz="2400" b="1"/>
              <a:t>/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             {  p=</a:t>
            </a:r>
            <a:r>
              <a:rPr lang="en-US" altLang="zh-CN" sz="2800" b="1">
                <a:ea typeface="楷体_GB2312" pitchFamily="49" charset="-122"/>
              </a:rPr>
              <a:t>(</a:t>
            </a:r>
            <a:r>
              <a:rPr lang="en-US" altLang="zh-CN" sz="2800" b="1"/>
              <a:t>ploy</a:t>
            </a:r>
            <a:r>
              <a:rPr lang="en-US" altLang="zh-CN" sz="2800" b="1">
                <a:ea typeface="楷体_GB2312" pitchFamily="49" charset="-122"/>
              </a:rPr>
              <a:t> *)malloc(sizeof(</a:t>
            </a:r>
            <a:r>
              <a:rPr lang="en-US" altLang="zh-CN" sz="2800" b="1"/>
              <a:t>ploy</a:t>
            </a:r>
            <a:r>
              <a:rPr lang="en-US" altLang="zh-CN" sz="2800" b="1">
                <a:ea typeface="楷体_GB2312" pitchFamily="49" charset="-122"/>
              </a:rPr>
              <a:t>))</a:t>
            </a:r>
            <a:r>
              <a:rPr lang="en-US" altLang="zh-CN" sz="2800" b="1"/>
              <a:t> ;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                 p-&gt;coef=x ; p-&gt;expn=pb-&gt;expn ;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                 p-&gt;next=NULL ; 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400" b="1"/>
              <a:t>                         /*  </a:t>
            </a:r>
            <a:r>
              <a:rPr lang="zh-CN" altLang="en-US" sz="2400" b="1"/>
              <a:t>生成一个新的结果结点并赋值  *</a:t>
            </a:r>
            <a:r>
              <a:rPr lang="en-US" altLang="zh-CN" sz="2400" b="1"/>
              <a:t>/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                 pc-&gt;next=p ; pc=p ; 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                 pa=pa-&gt;next ; pb=pb-&gt;next ;  </a:t>
            </a:r>
          </a:p>
        </p:txBody>
      </p:sp>
    </p:spTree>
    <p:extLst>
      <p:ext uri="{BB962C8B-B14F-4D97-AF65-F5344CB8AC3E}">
        <p14:creationId xmlns:p14="http://schemas.microsoft.com/office/powerpoint/2010/main" val="2401005818"/>
      </p:ext>
    </p:extLst>
  </p:cSld>
  <p:clrMapOvr>
    <a:masterClrMapping/>
  </p:clrMapOvr>
  <p:transition spd="slow">
    <p:blinds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2A3DC7F9-684B-0042-AAC2-B49F6A1D1399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752600" y="152400"/>
            <a:ext cx="8686800" cy="6516688"/>
          </a:xfrm>
          <a:noFill/>
          <a:ln/>
        </p:spPr>
        <p:txBody>
          <a:bodyPr/>
          <a:lstStyle/>
          <a:p>
            <a:pPr marL="1435100" lvl="4" indent="0">
              <a:spcBef>
                <a:spcPct val="0"/>
              </a:spcBef>
              <a:buClrTx/>
              <a:buNone/>
            </a:pPr>
            <a:r>
              <a:rPr lang="zh-CN" altLang="en-US" sz="2800" b="1"/>
              <a:t>            </a:t>
            </a:r>
            <a:r>
              <a:rPr lang="en-US" altLang="zh-CN" sz="2800" b="1"/>
              <a:t>} 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     }</a:t>
            </a:r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zh-CN" sz="2800" b="1"/>
              <a:t>}     </a:t>
            </a:r>
            <a:r>
              <a:rPr lang="en-US" altLang="zh-CN" sz="2400" b="1"/>
              <a:t>/* end of while */ </a:t>
            </a:r>
          </a:p>
          <a:p>
            <a:pPr marL="723900" lvl="2" indent="0">
              <a:buNone/>
            </a:pPr>
            <a:r>
              <a:rPr lang="en-US" altLang="zh-CN" sz="2800" b="1"/>
              <a:t>if  (pb!=NULL)  </a:t>
            </a:r>
          </a:p>
          <a:p>
            <a:pPr marL="1079500" lvl="3" indent="0">
              <a:buNone/>
            </a:pPr>
            <a:r>
              <a:rPr lang="en-US" altLang="zh-CN" sz="2800" b="1"/>
              <a:t>while(pb!=NULL)</a:t>
            </a:r>
          </a:p>
          <a:p>
            <a:pPr marL="1435100" lvl="4" indent="0">
              <a:buNone/>
            </a:pPr>
            <a:r>
              <a:rPr lang="en-US" altLang="zh-CN" sz="2800" b="1"/>
              <a:t>{   p=</a:t>
            </a:r>
            <a:r>
              <a:rPr lang="en-US" altLang="zh-CN" sz="2800" b="1">
                <a:ea typeface="楷体_GB2312" pitchFamily="49" charset="-122"/>
              </a:rPr>
              <a:t>(</a:t>
            </a:r>
            <a:r>
              <a:rPr lang="en-US" altLang="zh-CN" sz="2800" b="1"/>
              <a:t>ploy</a:t>
            </a:r>
            <a:r>
              <a:rPr lang="en-US" altLang="zh-CN" sz="2800" b="1">
                <a:ea typeface="楷体_GB2312" pitchFamily="49" charset="-122"/>
              </a:rPr>
              <a:t> *)malloc(sizeof(</a:t>
            </a:r>
            <a:r>
              <a:rPr lang="en-US" altLang="zh-CN" sz="2800" b="1"/>
              <a:t>ploy</a:t>
            </a:r>
            <a:r>
              <a:rPr lang="en-US" altLang="zh-CN" sz="2800" b="1">
                <a:ea typeface="楷体_GB2312" pitchFamily="49" charset="-122"/>
              </a:rPr>
              <a:t>))</a:t>
            </a:r>
            <a:r>
              <a:rPr lang="en-US" altLang="zh-CN" sz="2800" b="1"/>
              <a:t> ;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     p-&gt;coef=pb-&gt;coef ; p-&gt;expn=pb-&gt;expn ;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     p-&gt;next=NULL ; 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400" b="1"/>
              <a:t>             /*  </a:t>
            </a:r>
            <a:r>
              <a:rPr lang="zh-CN" altLang="en-US" sz="2400" b="1"/>
              <a:t>生成一个新的结果结点并赋值  *</a:t>
            </a:r>
            <a:r>
              <a:rPr lang="en-US" altLang="zh-CN" sz="2400" b="1"/>
              <a:t>/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        pc-&gt;next=p ; pc=p ; pb=pb-&gt;next ;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65914684"/>
      </p:ext>
    </p:extLst>
  </p:cSld>
  <p:clrMapOvr>
    <a:masterClrMapping/>
  </p:clrMapOvr>
  <p:transition spd="slow"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FAA868A4-0FAB-C243-80DF-4743F09024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76200"/>
            <a:ext cx="7620000" cy="838200"/>
          </a:xfrm>
        </p:spPr>
        <p:txBody>
          <a:bodyPr/>
          <a:lstStyle/>
          <a:p>
            <a:r>
              <a:rPr lang="en-US" altLang="zh-CN" sz="5400" b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2.2</a:t>
            </a:r>
            <a:r>
              <a:rPr lang="en-US" altLang="zh-CN" sz="5400">
                <a:cs typeface="Arial" panose="020B0604020202020204" pitchFamily="34" charset="0"/>
              </a:rPr>
              <a:t>  </a:t>
            </a:r>
            <a:r>
              <a:rPr lang="zh-CN" altLang="en-US" sz="5400" b="1">
                <a:effectLst/>
                <a:ea typeface="楷体_GB2312" pitchFamily="49" charset="-122"/>
              </a:rPr>
              <a:t>线性表的顺序存储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99561ED4-75E5-BB45-B64E-BC4F4BF5C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1981200"/>
            <a:ext cx="8812213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34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0788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2877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0033"/>
                </a:solidFill>
              </a:rPr>
              <a:t>        </a:t>
            </a:r>
            <a:r>
              <a:rPr lang="zh-CN" altLang="en-US" sz="2800" b="1">
                <a:solidFill>
                  <a:srgbClr val="FFFF00"/>
                </a:solidFill>
              </a:rPr>
              <a:t>顺序存储</a:t>
            </a:r>
            <a:r>
              <a:rPr lang="zh-CN" altLang="en-US" sz="2800" b="1">
                <a:solidFill>
                  <a:srgbClr val="FFFFFF"/>
                </a:solidFill>
              </a:rPr>
              <a:t> ：把线性表的结点</a:t>
            </a:r>
            <a:r>
              <a:rPr lang="zh-CN" altLang="en-US" sz="2800" b="1">
                <a:solidFill>
                  <a:srgbClr val="DE580E"/>
                </a:solidFill>
              </a:rPr>
              <a:t>按逻辑顺序</a:t>
            </a:r>
            <a:r>
              <a:rPr lang="zh-CN" altLang="en-US" sz="2800" b="1">
                <a:solidFill>
                  <a:srgbClr val="FFFF00"/>
                </a:solidFill>
              </a:rPr>
              <a:t>依次存放在一组地址连续的存储单元</a:t>
            </a:r>
            <a:r>
              <a:rPr lang="zh-CN" altLang="en-US" sz="2800" b="1">
                <a:solidFill>
                  <a:srgbClr val="FFFFFF"/>
                </a:solidFill>
              </a:rPr>
              <a:t>里。用这种方法存储的线性表简称顺序表。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3200" b="1">
                <a:solidFill>
                  <a:srgbClr val="FFFF00"/>
                </a:solidFill>
              </a:rPr>
              <a:t>顺序存储</a:t>
            </a:r>
            <a:r>
              <a:rPr lang="zh-CN" altLang="en-US" sz="3200" b="1">
                <a:solidFill>
                  <a:srgbClr val="FFFFFF"/>
                </a:solidFill>
              </a:rPr>
              <a:t>的线性表的</a:t>
            </a:r>
            <a:r>
              <a:rPr lang="zh-CN" altLang="en-US" sz="3200" b="1">
                <a:solidFill>
                  <a:srgbClr val="FFFF00"/>
                </a:solidFill>
              </a:rPr>
              <a:t>特点</a:t>
            </a:r>
            <a:r>
              <a:rPr lang="zh-CN" altLang="en-US" sz="3200" b="1">
                <a:solidFill>
                  <a:srgbClr val="FFFFFF"/>
                </a:solidFill>
              </a:rPr>
              <a:t>：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FF"/>
                </a:solidFill>
              </a:rPr>
              <a:t> </a:t>
            </a:r>
            <a:r>
              <a:rPr lang="zh-CN" altLang="en-US" b="1">
                <a:solidFill>
                  <a:srgbClr val="FFFF00"/>
                </a:solidFill>
              </a:rPr>
              <a:t>◆ </a:t>
            </a:r>
            <a:r>
              <a:rPr lang="zh-CN" altLang="en-US" sz="2800" b="1">
                <a:solidFill>
                  <a:srgbClr val="FFFFFF"/>
                </a:solidFill>
              </a:rPr>
              <a:t>线性表的逻辑顺序与物理顺序一致</a:t>
            </a:r>
            <a:r>
              <a:rPr lang="en-US" altLang="zh-CN" sz="2800" b="1">
                <a:solidFill>
                  <a:srgbClr val="FFFFFF"/>
                </a:solidFill>
              </a:rPr>
              <a:t>;</a:t>
            </a:r>
          </a:p>
          <a:p>
            <a:pPr lvl="1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800" b="1">
                <a:solidFill>
                  <a:srgbClr val="FFFFFF"/>
                </a:solidFill>
              </a:rPr>
              <a:t> </a:t>
            </a:r>
            <a:r>
              <a:rPr lang="en-US" altLang="zh-CN" b="1">
                <a:solidFill>
                  <a:srgbClr val="FFFF00"/>
                </a:solidFill>
              </a:rPr>
              <a:t>◆ </a:t>
            </a:r>
            <a:r>
              <a:rPr lang="zh-CN" altLang="en-US" sz="2800" b="1">
                <a:solidFill>
                  <a:srgbClr val="FFFFFF"/>
                </a:solidFill>
              </a:rPr>
              <a:t>数据元素之间的关系是以元素在计算机内“</a:t>
            </a:r>
            <a:r>
              <a:rPr lang="zh-CN" altLang="en-US" sz="2800" b="1">
                <a:solidFill>
                  <a:srgbClr val="FFFF00"/>
                </a:solidFill>
              </a:rPr>
              <a:t>物理位置相邻</a:t>
            </a:r>
            <a:r>
              <a:rPr lang="zh-CN" altLang="en-US" sz="2800" b="1">
                <a:solidFill>
                  <a:srgbClr val="FFFFFF"/>
                </a:solidFill>
              </a:rPr>
              <a:t>”来体现。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800" b="1">
                <a:solidFill>
                  <a:srgbClr val="FFFFFF"/>
                </a:solidFill>
              </a:rPr>
              <a:t>      设有非空的线性表：</a:t>
            </a:r>
            <a:r>
              <a:rPr lang="en-US" altLang="zh-CN" sz="2800" b="1">
                <a:solidFill>
                  <a:srgbClr val="FFFFFF"/>
                </a:solidFill>
              </a:rPr>
              <a:t>(a</a:t>
            </a:r>
            <a:r>
              <a:rPr lang="en-US" altLang="zh-CN" sz="2800" b="1" baseline="-25000">
                <a:solidFill>
                  <a:srgbClr val="FFFFFF"/>
                </a:solidFill>
              </a:rPr>
              <a:t>1</a:t>
            </a:r>
            <a:r>
              <a:rPr lang="zh-CN" altLang="en-US" sz="2800" b="1">
                <a:solidFill>
                  <a:srgbClr val="FFFFFF"/>
                </a:solidFill>
              </a:rPr>
              <a:t>，</a:t>
            </a:r>
            <a:r>
              <a:rPr lang="en-US" altLang="zh-CN" sz="2800" b="1">
                <a:solidFill>
                  <a:srgbClr val="FFFFFF"/>
                </a:solidFill>
              </a:rPr>
              <a:t>a</a:t>
            </a:r>
            <a:r>
              <a:rPr lang="en-US" altLang="zh-CN" sz="2800" b="1" baseline="-25000">
                <a:solidFill>
                  <a:srgbClr val="FFFFFF"/>
                </a:solidFill>
              </a:rPr>
              <a:t>2</a:t>
            </a:r>
            <a:r>
              <a:rPr lang="zh-CN" altLang="en-US" sz="2800" b="1">
                <a:solidFill>
                  <a:srgbClr val="FFFFFF"/>
                </a:solidFill>
              </a:rPr>
              <a:t>，</a:t>
            </a:r>
            <a:r>
              <a:rPr lang="en-US" altLang="zh-CN" sz="2800" b="1">
                <a:solidFill>
                  <a:srgbClr val="FFFFFF"/>
                </a:solidFill>
              </a:rPr>
              <a:t>…a</a:t>
            </a:r>
            <a:r>
              <a:rPr lang="en-US" altLang="zh-CN" sz="2800" b="1" baseline="-25000">
                <a:solidFill>
                  <a:srgbClr val="FFFFFF"/>
                </a:solidFill>
              </a:rPr>
              <a:t>n</a:t>
            </a:r>
            <a:r>
              <a:rPr lang="en-US" altLang="zh-CN" sz="2800" b="1">
                <a:solidFill>
                  <a:srgbClr val="FFFFFF"/>
                </a:solidFill>
              </a:rPr>
              <a:t>) </a:t>
            </a:r>
            <a:r>
              <a:rPr lang="zh-CN" altLang="en-US" sz="2800" b="1">
                <a:solidFill>
                  <a:srgbClr val="FFFFFF"/>
                </a:solidFill>
              </a:rPr>
              <a:t>。顺序存储如图</a:t>
            </a:r>
            <a:r>
              <a:rPr lang="en-US" altLang="zh-CN" sz="2800" b="1">
                <a:solidFill>
                  <a:srgbClr val="FFFFFF"/>
                </a:solidFill>
              </a:rPr>
              <a:t>2-1</a:t>
            </a:r>
            <a:r>
              <a:rPr lang="zh-CN" altLang="en-US" sz="2800" b="1">
                <a:solidFill>
                  <a:srgbClr val="FFFFFF"/>
                </a:solidFill>
              </a:rPr>
              <a:t>所示。</a:t>
            </a:r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1D351A1C-D43D-C74C-AF37-49D7A0CB9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066800"/>
            <a:ext cx="7239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207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28725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36713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4400" b="1">
                <a:solidFill>
                  <a:srgbClr val="FFCC66"/>
                </a:solidFill>
              </a:rPr>
              <a:t>2.2.1</a:t>
            </a:r>
            <a:r>
              <a:rPr lang="en-US" altLang="zh-CN" sz="44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sz="4400" b="1">
                <a:solidFill>
                  <a:srgbClr val="FFCC66"/>
                </a:solidFill>
                <a:ea typeface="楷体_GB2312" pitchFamily="49" charset="-122"/>
              </a:rPr>
              <a:t>线性表的顺序存储结构</a:t>
            </a:r>
          </a:p>
        </p:txBody>
      </p:sp>
    </p:spTree>
    <p:extLst>
      <p:ext uri="{BB962C8B-B14F-4D97-AF65-F5344CB8AC3E}">
        <p14:creationId xmlns:p14="http://schemas.microsoft.com/office/powerpoint/2010/main" val="3559434420"/>
      </p:ext>
    </p:extLst>
  </p:cSld>
  <p:clrMapOvr>
    <a:masterClrMapping/>
  </p:clrMapOvr>
  <p:transition spd="slow">
    <p:blinds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B5FCD8FB-4C69-DF42-9EBB-28C5F5F2F2EF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752600" y="152400"/>
            <a:ext cx="8686800" cy="6516688"/>
          </a:xfrm>
          <a:noFill/>
          <a:ln/>
        </p:spPr>
        <p:txBody>
          <a:bodyPr/>
          <a:lstStyle/>
          <a:p>
            <a:pPr marL="723900" lvl="2" indent="0">
              <a:spcBef>
                <a:spcPct val="0"/>
              </a:spcBef>
              <a:buClrTx/>
              <a:buSzTx/>
              <a:buNone/>
            </a:pPr>
            <a:r>
              <a:rPr lang="en-US" altLang="zh-CN" sz="2800" b="1"/>
              <a:t>if  (pa!=NULL)  </a:t>
            </a:r>
          </a:p>
          <a:p>
            <a:pPr marL="1079500" lvl="3" indent="0">
              <a:buNone/>
            </a:pPr>
            <a:r>
              <a:rPr lang="en-US" altLang="zh-CN" sz="2800" b="1"/>
              <a:t>while(pa!=NULL)</a:t>
            </a:r>
          </a:p>
          <a:p>
            <a:pPr marL="1435100" lvl="4" indent="0">
              <a:buNone/>
            </a:pPr>
            <a:r>
              <a:rPr lang="en-US" altLang="zh-CN" sz="2800" b="1"/>
              <a:t>{   p=</a:t>
            </a:r>
            <a:r>
              <a:rPr lang="en-US" altLang="zh-CN" sz="2800" b="1">
                <a:ea typeface="楷体_GB2312" pitchFamily="49" charset="-122"/>
              </a:rPr>
              <a:t>(</a:t>
            </a:r>
            <a:r>
              <a:rPr lang="en-US" altLang="zh-CN" sz="2800" b="1"/>
              <a:t>ploy</a:t>
            </a:r>
            <a:r>
              <a:rPr lang="en-US" altLang="zh-CN" sz="2800" b="1">
                <a:ea typeface="楷体_GB2312" pitchFamily="49" charset="-122"/>
              </a:rPr>
              <a:t> *)malloc(sizeof(</a:t>
            </a:r>
            <a:r>
              <a:rPr lang="en-US" altLang="zh-CN" sz="2800" b="1"/>
              <a:t>ploy</a:t>
            </a:r>
            <a:r>
              <a:rPr lang="en-US" altLang="zh-CN" sz="2800" b="1">
                <a:ea typeface="楷体_GB2312" pitchFamily="49" charset="-122"/>
              </a:rPr>
              <a:t>))</a:t>
            </a:r>
            <a:r>
              <a:rPr lang="en-US" altLang="zh-CN" sz="2800" b="1"/>
              <a:t> ;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     p-&gt;coef=pb-&gt;coef ; p-&gt;expn=pa-&gt;expn ;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     p-&gt;next=NULL ; 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400" b="1"/>
              <a:t>             /*  </a:t>
            </a:r>
            <a:r>
              <a:rPr lang="zh-CN" altLang="en-US" sz="2400" b="1"/>
              <a:t>生成一个新的结果结点并赋值  *</a:t>
            </a:r>
            <a:r>
              <a:rPr lang="en-US" altLang="zh-CN" sz="2400" b="1"/>
              <a:t>/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        pc-&gt;next=p ; pc=p ; pa=pa-&gt;next ;</a:t>
            </a:r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zh-CN" sz="2800" b="1"/>
              <a:t>} </a:t>
            </a:r>
          </a:p>
          <a:p>
            <a:pPr marL="723900" lvl="2" indent="0">
              <a:buNone/>
            </a:pPr>
            <a:r>
              <a:rPr lang="en-US" altLang="zh-CN" sz="2800" b="1"/>
              <a:t>return (Lc) ;  </a:t>
            </a:r>
          </a:p>
          <a:p>
            <a:pPr marL="355600" lvl="1" indent="0">
              <a:buNone/>
            </a:pPr>
            <a:r>
              <a:rPr lang="en-US" altLang="zh-CN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3881717"/>
      </p:ext>
    </p:extLst>
  </p:cSld>
  <p:clrMapOvr>
    <a:masterClrMapping/>
  </p:clrMapOvr>
  <p:transition spd="slow">
    <p:blinds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164F2B8B-8315-E541-B1AD-632E14C146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57601" y="152400"/>
            <a:ext cx="3806825" cy="838200"/>
          </a:xfrm>
          <a:noFill/>
          <a:ln/>
        </p:spPr>
        <p:txBody>
          <a:bodyPr/>
          <a:lstStyle/>
          <a:p>
            <a:r>
              <a:rPr lang="zh-CN" altLang="en-US" sz="5400" b="1">
                <a:ea typeface="楷体_GB2312" pitchFamily="49" charset="-122"/>
              </a:rPr>
              <a:t>习 题 二</a:t>
            </a: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DF72E21B-76DA-4346-91CB-9ABE6BA57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1" y="1292226"/>
            <a:ext cx="8812213" cy="5089525"/>
          </a:xfrm>
          <a:noFill/>
          <a:ln/>
        </p:spPr>
        <p:txBody>
          <a:bodyPr/>
          <a:lstStyle/>
          <a:p>
            <a:pPr marL="0" indent="355600">
              <a:lnSpc>
                <a:spcPct val="110000"/>
              </a:lnSpc>
              <a:buNone/>
            </a:pPr>
            <a:r>
              <a:rPr lang="en-US" altLang="zh-CN" sz="2800" b="1"/>
              <a:t>1   </a:t>
            </a:r>
            <a:r>
              <a:rPr lang="zh-CN" altLang="en-US" sz="2800" b="1"/>
              <a:t>简述下列术语：线性表，顺序表，链表。</a:t>
            </a:r>
          </a:p>
          <a:p>
            <a:pPr marL="0" indent="355600">
              <a:lnSpc>
                <a:spcPct val="110000"/>
              </a:lnSpc>
              <a:buNone/>
            </a:pPr>
            <a:r>
              <a:rPr lang="en-US" altLang="zh-CN" sz="2800" b="1"/>
              <a:t>2   </a:t>
            </a:r>
            <a:r>
              <a:rPr lang="zh-CN" altLang="en-US" sz="2800" b="1"/>
              <a:t>何时选用顺序表，何时选用链表作为线性表的存储结构合适</a:t>
            </a:r>
            <a:r>
              <a:rPr lang="en-US" altLang="zh-CN" sz="2800" b="1"/>
              <a:t>?</a:t>
            </a:r>
            <a:r>
              <a:rPr lang="zh-CN" altLang="en-US" sz="2800" b="1"/>
              <a:t>各自的主要优缺点是什么</a:t>
            </a:r>
            <a:r>
              <a:rPr lang="en-US" altLang="zh-CN" sz="2800" b="1"/>
              <a:t>?</a:t>
            </a:r>
          </a:p>
          <a:p>
            <a:pPr marL="0" indent="355600">
              <a:lnSpc>
                <a:spcPct val="110000"/>
              </a:lnSpc>
              <a:buNone/>
            </a:pPr>
            <a:r>
              <a:rPr lang="en-US" altLang="zh-CN" sz="2800" b="1"/>
              <a:t>3   </a:t>
            </a:r>
            <a:r>
              <a:rPr lang="zh-CN" altLang="en-US" sz="2800" b="1"/>
              <a:t>在顺序表中插入和删除一个结点平均需要移动多少个结点</a:t>
            </a:r>
            <a:r>
              <a:rPr lang="en-US" altLang="zh-CN" sz="2800" b="1"/>
              <a:t>?</a:t>
            </a:r>
            <a:r>
              <a:rPr lang="zh-CN" altLang="en-US" sz="2800" b="1"/>
              <a:t>具体的移动次数取决于哪两个因素</a:t>
            </a:r>
            <a:r>
              <a:rPr lang="en-US" altLang="zh-CN" sz="2800" b="1"/>
              <a:t>?</a:t>
            </a:r>
          </a:p>
          <a:p>
            <a:pPr marL="0" indent="355600">
              <a:lnSpc>
                <a:spcPct val="110000"/>
              </a:lnSpc>
              <a:buNone/>
            </a:pPr>
            <a:r>
              <a:rPr lang="en-US" altLang="zh-CN" sz="2800" b="1"/>
              <a:t>4   </a:t>
            </a:r>
            <a:r>
              <a:rPr lang="zh-CN" altLang="en-US" sz="2800" b="1"/>
              <a:t>链表所表示的元素是否有序</a:t>
            </a:r>
            <a:r>
              <a:rPr lang="en-US" altLang="zh-CN" sz="2800" b="1"/>
              <a:t>?</a:t>
            </a:r>
            <a:r>
              <a:rPr lang="zh-CN" altLang="en-US" sz="2800" b="1"/>
              <a:t>如有序，则有序性体现于何处</a:t>
            </a:r>
            <a:r>
              <a:rPr lang="en-US" altLang="zh-CN" sz="2800" b="1"/>
              <a:t>?</a:t>
            </a:r>
            <a:r>
              <a:rPr lang="zh-CN" altLang="en-US" sz="2800" b="1"/>
              <a:t>链表所表示的元素是否一定要在物理上是相邻的</a:t>
            </a:r>
            <a:r>
              <a:rPr lang="en-US" altLang="zh-CN" sz="2800" b="1"/>
              <a:t>?</a:t>
            </a:r>
            <a:r>
              <a:rPr lang="zh-CN" altLang="en-US" sz="2800" b="1"/>
              <a:t>有序表的有序性又如何理解</a:t>
            </a:r>
            <a:r>
              <a:rPr lang="en-US" altLang="zh-CN" sz="2800" b="1"/>
              <a:t>?</a:t>
            </a:r>
          </a:p>
          <a:p>
            <a:pPr marL="0" indent="355600">
              <a:lnSpc>
                <a:spcPct val="110000"/>
              </a:lnSpc>
              <a:buNone/>
            </a:pPr>
            <a:r>
              <a:rPr lang="en-US" altLang="zh-CN" sz="2800" b="1"/>
              <a:t>5   </a:t>
            </a:r>
            <a:r>
              <a:rPr lang="zh-CN" altLang="en-US" sz="2800" b="1"/>
              <a:t>设顺序表</a:t>
            </a:r>
            <a:r>
              <a:rPr lang="en-US" altLang="zh-CN" sz="2800" b="1"/>
              <a:t>L</a:t>
            </a:r>
            <a:r>
              <a:rPr lang="zh-CN" altLang="en-US" sz="2800" b="1"/>
              <a:t>是递增有序表，试写一算法，将</a:t>
            </a:r>
            <a:r>
              <a:rPr lang="en-US" altLang="zh-CN" sz="2800" b="1"/>
              <a:t>x</a:t>
            </a:r>
            <a:r>
              <a:rPr lang="zh-CN" altLang="en-US" sz="2800" b="1"/>
              <a:t>插入到</a:t>
            </a:r>
            <a:r>
              <a:rPr lang="en-US" altLang="zh-CN" sz="2800" b="1"/>
              <a:t>L</a:t>
            </a:r>
            <a:r>
              <a:rPr lang="zh-CN" altLang="en-US" sz="2800" b="1"/>
              <a:t>中并使</a:t>
            </a:r>
            <a:r>
              <a:rPr lang="en-US" altLang="zh-CN" sz="2800" b="1"/>
              <a:t>L</a:t>
            </a:r>
            <a:r>
              <a:rPr lang="zh-CN" altLang="en-US" sz="2800" b="1"/>
              <a:t>仍是递增有序表。</a:t>
            </a:r>
          </a:p>
        </p:txBody>
      </p:sp>
    </p:spTree>
    <p:extLst>
      <p:ext uri="{BB962C8B-B14F-4D97-AF65-F5344CB8AC3E}">
        <p14:creationId xmlns:p14="http://schemas.microsoft.com/office/powerpoint/2010/main" val="8835149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AA38DBA3-C220-B04A-8768-D00893F727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1" y="188913"/>
            <a:ext cx="8812213" cy="4608512"/>
          </a:xfrm>
          <a:noFill/>
          <a:ln/>
        </p:spPr>
        <p:txBody>
          <a:bodyPr/>
          <a:lstStyle/>
          <a:p>
            <a:pPr marL="0" indent="355600">
              <a:lnSpc>
                <a:spcPct val="110000"/>
              </a:lnSpc>
              <a:buNone/>
            </a:pPr>
            <a:r>
              <a:rPr lang="en-US" altLang="zh-CN" sz="2800" b="1"/>
              <a:t>6   </a:t>
            </a:r>
            <a:r>
              <a:rPr lang="zh-CN" altLang="en-US" sz="2800" b="1"/>
              <a:t>写一求单链表的结点数目</a:t>
            </a:r>
            <a:r>
              <a:rPr lang="en-US" altLang="zh-CN" sz="2800" b="1"/>
              <a:t>ListLength(L)</a:t>
            </a:r>
            <a:r>
              <a:rPr lang="zh-CN" altLang="en-US" sz="2800" b="1"/>
              <a:t>的算法。</a:t>
            </a:r>
          </a:p>
          <a:p>
            <a:pPr marL="0" indent="355600">
              <a:lnSpc>
                <a:spcPct val="110000"/>
              </a:lnSpc>
              <a:buNone/>
            </a:pPr>
            <a:r>
              <a:rPr lang="en-US" altLang="zh-CN" sz="2800" b="1"/>
              <a:t>7  </a:t>
            </a:r>
            <a:r>
              <a:rPr lang="zh-CN" altLang="en-US" sz="2800" b="1"/>
              <a:t>写一算法将单链表中值重复的结点删除</a:t>
            </a:r>
            <a:r>
              <a:rPr lang="zh-CN" altLang="en-US" sz="2800" b="1">
                <a:latin typeface="宋体" panose="02010600030101010101" pitchFamily="2" charset="-122"/>
              </a:rPr>
              <a:t>，使所得的结果链表中所有结点的值均不相同。</a:t>
            </a:r>
            <a:r>
              <a:rPr lang="zh-CN" altLang="en-US" sz="2800" b="1"/>
              <a:t> </a:t>
            </a:r>
          </a:p>
          <a:p>
            <a:pPr marL="0" indent="355600">
              <a:lnSpc>
                <a:spcPct val="110000"/>
              </a:lnSpc>
              <a:buNone/>
            </a:pPr>
            <a:r>
              <a:rPr lang="en-US" altLang="zh-CN" sz="2800" b="1"/>
              <a:t>8   </a:t>
            </a:r>
            <a:r>
              <a:rPr lang="zh-CN" altLang="en-US" sz="2800" b="1"/>
              <a:t>写一算法从一给定的向量</a:t>
            </a:r>
            <a:r>
              <a:rPr lang="en-US" altLang="zh-CN" sz="2800" b="1"/>
              <a:t>A</a:t>
            </a:r>
            <a:r>
              <a:rPr lang="zh-CN" altLang="en-US" sz="2800" b="1"/>
              <a:t>删除值在</a:t>
            </a:r>
            <a:r>
              <a:rPr lang="en-US" altLang="zh-CN" sz="2800" b="1"/>
              <a:t>x</a:t>
            </a:r>
            <a:r>
              <a:rPr lang="zh-CN" altLang="en-US" sz="2800" b="1"/>
              <a:t>到</a:t>
            </a:r>
            <a:r>
              <a:rPr lang="en-US" altLang="zh-CN" sz="2800" b="1"/>
              <a:t>y(x</a:t>
            </a:r>
            <a:r>
              <a:rPr lang="en-US" altLang="zh-CN" sz="2800" b="1">
                <a:latin typeface="宋体" panose="02010600030101010101" pitchFamily="2" charset="-122"/>
              </a:rPr>
              <a:t>≤</a:t>
            </a:r>
            <a:r>
              <a:rPr lang="en-US" altLang="zh-CN" sz="2800" b="1"/>
              <a:t>y)</a:t>
            </a:r>
            <a:r>
              <a:rPr lang="zh-CN" altLang="en-US" sz="2800" b="1"/>
              <a:t>之间的所有元素</a:t>
            </a:r>
            <a:r>
              <a:rPr lang="en-US" altLang="zh-CN" sz="2800" b="1"/>
              <a:t>(</a:t>
            </a:r>
            <a:r>
              <a:rPr lang="zh-CN" altLang="en-US" sz="2800" b="1"/>
              <a:t>注意：</a:t>
            </a:r>
            <a:r>
              <a:rPr lang="en-US" altLang="zh-CN" sz="2800" b="1"/>
              <a:t>x</a:t>
            </a:r>
            <a:r>
              <a:rPr lang="zh-CN" altLang="en-US" sz="2800" b="1"/>
              <a:t>和</a:t>
            </a:r>
            <a:r>
              <a:rPr lang="en-US" altLang="zh-CN" sz="2800" b="1"/>
              <a:t>y</a:t>
            </a:r>
            <a:r>
              <a:rPr lang="zh-CN" altLang="en-US" sz="2800" b="1"/>
              <a:t>是给定的参数，可以和表中的元素相同，也可以不同</a:t>
            </a:r>
            <a:r>
              <a:rPr lang="en-US" altLang="zh-CN" sz="2800" b="1"/>
              <a:t>)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  <a:r>
              <a:rPr lang="zh-CN" altLang="en-US" sz="2800" b="1"/>
              <a:t> </a:t>
            </a:r>
          </a:p>
          <a:p>
            <a:pPr marL="0" indent="355600">
              <a:lnSpc>
                <a:spcPct val="110000"/>
              </a:lnSpc>
              <a:buNone/>
            </a:pPr>
            <a:r>
              <a:rPr lang="en-US" altLang="zh-CN" sz="2800" b="1"/>
              <a:t>9  </a:t>
            </a:r>
            <a:r>
              <a:rPr lang="zh-CN" altLang="en-US" sz="2800" b="1">
                <a:latin typeface="宋体" panose="02010600030101010101" pitchFamily="2" charset="-122"/>
              </a:rPr>
              <a:t>设</a:t>
            </a:r>
            <a:r>
              <a:rPr lang="en-US" altLang="zh-CN" sz="2800" b="1"/>
              <a:t>A</a:t>
            </a:r>
            <a:r>
              <a:rPr lang="zh-CN" altLang="en-US" sz="2800" b="1"/>
              <a:t>和</a:t>
            </a:r>
            <a:r>
              <a:rPr lang="en-US" altLang="zh-CN" sz="2800" b="1"/>
              <a:t>B</a:t>
            </a:r>
            <a:r>
              <a:rPr lang="zh-CN" altLang="en-US" sz="2800" b="1"/>
              <a:t>是两个按元素值递增有序的单链表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zh-CN" altLang="en-US" sz="2800" b="1"/>
              <a:t>写一算法将</a:t>
            </a:r>
            <a:r>
              <a:rPr lang="en-US" altLang="zh-CN" sz="2800" b="1"/>
              <a:t>A</a:t>
            </a:r>
            <a:r>
              <a:rPr lang="zh-CN" altLang="en-US" sz="2800" b="1"/>
              <a:t>和</a:t>
            </a:r>
            <a:r>
              <a:rPr lang="en-US" altLang="zh-CN" sz="2800" b="1"/>
              <a:t>B</a:t>
            </a:r>
            <a:r>
              <a:rPr lang="zh-CN" altLang="en-US" sz="2800" b="1"/>
              <a:t>归并为按按元素值递减有序的单链表</a:t>
            </a:r>
            <a:r>
              <a:rPr lang="en-US" altLang="zh-CN" sz="2800" b="1"/>
              <a:t>C</a:t>
            </a:r>
            <a:r>
              <a:rPr lang="zh-CN" altLang="en-US" sz="2800" b="1">
                <a:latin typeface="宋体" panose="02010600030101010101" pitchFamily="2" charset="-122"/>
              </a:rPr>
              <a:t>，试分析算法的时间复杂度。</a:t>
            </a:r>
          </a:p>
        </p:txBody>
      </p:sp>
    </p:spTree>
    <p:extLst>
      <p:ext uri="{BB962C8B-B14F-4D97-AF65-F5344CB8AC3E}">
        <p14:creationId xmlns:p14="http://schemas.microsoft.com/office/powerpoint/2010/main" val="317288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9D0E25BC-5E8C-2940-9613-E6898ECD7988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676400" y="2514600"/>
            <a:ext cx="8839200" cy="4154488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solidFill>
                  <a:schemeClr val="hlink"/>
                </a:solidFill>
              </a:rPr>
              <a:t>        </a:t>
            </a:r>
            <a:r>
              <a:rPr lang="zh-CN" altLang="en-US" sz="2800" b="1">
                <a:solidFill>
                  <a:schemeClr val="folHlink"/>
                </a:solidFill>
              </a:rPr>
              <a:t>在具体的机器环境下</a:t>
            </a:r>
            <a:r>
              <a:rPr lang="zh-CN" altLang="en-US" sz="2800" b="1"/>
              <a:t>：设线性表的每个元素需占用</a:t>
            </a:r>
            <a:r>
              <a:rPr lang="en-US" altLang="zh-CN" sz="2800" b="1" i="1"/>
              <a:t>l</a:t>
            </a:r>
            <a:r>
              <a:rPr lang="zh-CN" altLang="en-US" sz="2800" b="1"/>
              <a:t>个存储单元，以所占的第一个单元的存储地址作为数据元素的存储位置。则线性表中第</a:t>
            </a:r>
            <a:r>
              <a:rPr lang="en-US" altLang="zh-CN" sz="2800" b="1"/>
              <a:t>i+1</a:t>
            </a:r>
            <a:r>
              <a:rPr lang="zh-CN" altLang="en-US" sz="2800" b="1"/>
              <a:t>个数据元素的存储位置</a:t>
            </a:r>
            <a:r>
              <a:rPr lang="en-US" altLang="zh-CN" sz="2800" b="1"/>
              <a:t>LOC(a</a:t>
            </a:r>
            <a:r>
              <a:rPr lang="en-US" altLang="zh-CN" sz="2800" b="1" baseline="-24000"/>
              <a:t>i+1</a:t>
            </a:r>
            <a:r>
              <a:rPr lang="en-US" altLang="zh-CN" sz="2800" b="1"/>
              <a:t>)</a:t>
            </a:r>
            <a:r>
              <a:rPr lang="zh-CN" altLang="en-US" sz="2800" b="1"/>
              <a:t>和第</a:t>
            </a:r>
            <a:r>
              <a:rPr lang="en-US" altLang="zh-CN" sz="2800" b="1"/>
              <a:t>i</a:t>
            </a:r>
            <a:r>
              <a:rPr lang="zh-CN" altLang="en-US" sz="2800" b="1"/>
              <a:t>个数据元素的存储位置</a:t>
            </a:r>
            <a:r>
              <a:rPr lang="en-US" altLang="zh-CN" sz="2800" b="1"/>
              <a:t>LOC(a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)</a:t>
            </a:r>
            <a:r>
              <a:rPr lang="zh-CN" altLang="en-US" sz="2800" b="1"/>
              <a:t>之间满足下列关系：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/>
              <a:t>              </a:t>
            </a:r>
            <a:r>
              <a:rPr lang="en-US" altLang="zh-CN" sz="2800" b="1"/>
              <a:t>LOC(a</a:t>
            </a:r>
            <a:r>
              <a:rPr lang="en-US" altLang="zh-CN" sz="2800" b="1" baseline="-25000"/>
              <a:t>i+1</a:t>
            </a:r>
            <a:r>
              <a:rPr lang="en-US" altLang="zh-CN" sz="2800" b="1"/>
              <a:t>)=LOC(a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)+</a:t>
            </a:r>
            <a:r>
              <a:rPr lang="en-US" altLang="zh-CN" sz="2800" b="1" i="1"/>
              <a:t>l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/>
              <a:t>    </a:t>
            </a:r>
            <a:r>
              <a:rPr lang="zh-CN" altLang="en-US" sz="2800" b="1"/>
              <a:t>线性表的第</a:t>
            </a:r>
            <a:r>
              <a:rPr lang="en-US" altLang="zh-CN" sz="2800" b="1"/>
              <a:t>i</a:t>
            </a:r>
            <a:r>
              <a:rPr lang="zh-CN" altLang="en-US" sz="2800" b="1"/>
              <a:t>个数据元素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i</a:t>
            </a:r>
            <a:r>
              <a:rPr lang="zh-CN" altLang="en-US" sz="2800" b="1"/>
              <a:t>的存储位置为：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/>
              <a:t>              </a:t>
            </a:r>
            <a:r>
              <a:rPr lang="en-US" altLang="zh-CN" sz="2800" b="1"/>
              <a:t>LOC(a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)=LOC(a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)+(i-1)*</a:t>
            </a:r>
            <a:r>
              <a:rPr lang="en-US" altLang="zh-CN" sz="2800" b="1" i="1"/>
              <a:t>l</a:t>
            </a:r>
            <a:r>
              <a:rPr lang="en-US" altLang="zh-CN" sz="2400" b="1"/>
              <a:t>     </a:t>
            </a:r>
          </a:p>
        </p:txBody>
      </p:sp>
      <p:grpSp>
        <p:nvGrpSpPr>
          <p:cNvPr id="78851" name="Group 3">
            <a:extLst>
              <a:ext uri="{FF2B5EF4-FFF2-40B4-BE49-F238E27FC236}">
                <a16:creationId xmlns:a16="http://schemas.microsoft.com/office/drawing/2014/main" id="{EC4B4B90-51E4-3A47-98CD-93F000817836}"/>
              </a:ext>
            </a:extLst>
          </p:cNvPr>
          <p:cNvGrpSpPr>
            <a:grpSpLocks/>
          </p:cNvGrpSpPr>
          <p:nvPr/>
        </p:nvGrpSpPr>
        <p:grpSpPr bwMode="auto">
          <a:xfrm>
            <a:off x="4295775" y="323850"/>
            <a:ext cx="4256088" cy="2025650"/>
            <a:chOff x="1746" y="204"/>
            <a:chExt cx="2681" cy="1276"/>
          </a:xfrm>
        </p:grpSpPr>
        <p:grpSp>
          <p:nvGrpSpPr>
            <p:cNvPr id="78852" name="Group 4">
              <a:extLst>
                <a:ext uri="{FF2B5EF4-FFF2-40B4-BE49-F238E27FC236}">
                  <a16:creationId xmlns:a16="http://schemas.microsoft.com/office/drawing/2014/main" id="{1E542A26-78BF-1A47-8950-87492BA53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204"/>
              <a:ext cx="2448" cy="852"/>
              <a:chOff x="1824" y="2940"/>
              <a:chExt cx="2448" cy="852"/>
            </a:xfrm>
          </p:grpSpPr>
          <p:grpSp>
            <p:nvGrpSpPr>
              <p:cNvPr id="78853" name="Group 5">
                <a:extLst>
                  <a:ext uri="{FF2B5EF4-FFF2-40B4-BE49-F238E27FC236}">
                    <a16:creationId xmlns:a16="http://schemas.microsoft.com/office/drawing/2014/main" id="{91D57B9F-C826-184F-81E4-21F67B5ADA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4" y="3360"/>
                <a:ext cx="2448" cy="432"/>
                <a:chOff x="2112" y="3792"/>
                <a:chExt cx="2448" cy="432"/>
              </a:xfrm>
            </p:grpSpPr>
            <p:sp>
              <p:nvSpPr>
                <p:cNvPr id="78854" name="Line 6">
                  <a:extLst>
                    <a:ext uri="{FF2B5EF4-FFF2-40B4-BE49-F238E27FC236}">
                      <a16:creationId xmlns:a16="http://schemas.microsoft.com/office/drawing/2014/main" id="{67115F83-5A99-D14D-971F-41B66FC4F1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3792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855" name="Line 7">
                  <a:extLst>
                    <a:ext uri="{FF2B5EF4-FFF2-40B4-BE49-F238E27FC236}">
                      <a16:creationId xmlns:a16="http://schemas.microsoft.com/office/drawing/2014/main" id="{1B3585EE-E923-7B40-B56A-EDB604F63B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3792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856" name="Line 8">
                  <a:extLst>
                    <a:ext uri="{FF2B5EF4-FFF2-40B4-BE49-F238E27FC236}">
                      <a16:creationId xmlns:a16="http://schemas.microsoft.com/office/drawing/2014/main" id="{02CE8A10-91B0-5A4A-8739-66CDF2EDB0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3" y="3792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857" name="Line 9">
                  <a:extLst>
                    <a:ext uri="{FF2B5EF4-FFF2-40B4-BE49-F238E27FC236}">
                      <a16:creationId xmlns:a16="http://schemas.microsoft.com/office/drawing/2014/main" id="{C598BA0E-5095-AA48-9652-0028F2F0BE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8" y="3792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858" name="Line 10">
                  <a:extLst>
                    <a:ext uri="{FF2B5EF4-FFF2-40B4-BE49-F238E27FC236}">
                      <a16:creationId xmlns:a16="http://schemas.microsoft.com/office/drawing/2014/main" id="{BD9E29ED-AB99-A94D-B483-50C466C4D9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5" y="3792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859" name="Line 11">
                  <a:extLst>
                    <a:ext uri="{FF2B5EF4-FFF2-40B4-BE49-F238E27FC236}">
                      <a16:creationId xmlns:a16="http://schemas.microsoft.com/office/drawing/2014/main" id="{5162536F-803B-F940-B1BA-20C88F43B8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8" y="3792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860" name="Line 12">
                  <a:extLst>
                    <a:ext uri="{FF2B5EF4-FFF2-40B4-BE49-F238E27FC236}">
                      <a16:creationId xmlns:a16="http://schemas.microsoft.com/office/drawing/2014/main" id="{92BD08A6-9277-9C4C-897F-2C77A5BBEE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7" y="3792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861" name="Rectangle 13">
                  <a:extLst>
                    <a:ext uri="{FF2B5EF4-FFF2-40B4-BE49-F238E27FC236}">
                      <a16:creationId xmlns:a16="http://schemas.microsoft.com/office/drawing/2014/main" id="{D96FAF38-7273-0A4F-BF7E-81C84B08B5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3792"/>
                  <a:ext cx="2448" cy="4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800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en-US" altLang="zh-CN" sz="28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  a</a:t>
                  </a:r>
                  <a:r>
                    <a:rPr kumimoji="1" lang="en-US" altLang="zh-CN" sz="2800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   </a:t>
                  </a:r>
                  <a:r>
                    <a:rPr kumimoji="1" lang="en-US" altLang="zh-CN" sz="28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800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   </a:t>
                  </a:r>
                  <a:r>
                    <a:rPr kumimoji="1" lang="en-US" altLang="zh-CN" sz="28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 a</a:t>
                  </a:r>
                  <a:r>
                    <a:rPr kumimoji="1" lang="en-US" altLang="zh-CN" sz="2800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 </a:t>
                  </a:r>
                  <a:r>
                    <a:rPr kumimoji="1" lang="en-US" altLang="zh-CN" sz="28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…   a</a:t>
                  </a:r>
                  <a:r>
                    <a:rPr kumimoji="1" lang="en-US" altLang="zh-CN" sz="2800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   </a:t>
                  </a:r>
                  <a:r>
                    <a:rPr kumimoji="1" lang="en-US" altLang="zh-CN" sz="28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</a:p>
              </p:txBody>
            </p:sp>
          </p:grpSp>
          <p:sp>
            <p:nvSpPr>
              <p:cNvPr id="78862" name="Rectangle 14">
                <a:extLst>
                  <a:ext uri="{FF2B5EF4-FFF2-40B4-BE49-F238E27FC236}">
                    <a16:creationId xmlns:a16="http://schemas.microsoft.com/office/drawing/2014/main" id="{F4DA963F-236E-A042-A273-5BD4DE018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940"/>
                <a:ext cx="58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Loc(a</a:t>
                </a:r>
                <a:r>
                  <a:rPr kumimoji="1" lang="en-US" altLang="zh-CN" sz="2400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kumimoji="1" lang="en-US" altLang="zh-CN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</a:p>
            </p:txBody>
          </p:sp>
          <p:sp>
            <p:nvSpPr>
              <p:cNvPr id="78863" name="Line 15">
                <a:extLst>
                  <a:ext uri="{FF2B5EF4-FFF2-40B4-BE49-F238E27FC236}">
                    <a16:creationId xmlns:a16="http://schemas.microsoft.com/office/drawing/2014/main" id="{690E210B-D4C5-9A47-A262-E482D02A2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21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864" name="Rectangle 16">
                <a:extLst>
                  <a:ext uri="{FF2B5EF4-FFF2-40B4-BE49-F238E27FC236}">
                    <a16:creationId xmlns:a16="http://schemas.microsoft.com/office/drawing/2014/main" id="{A318C9CC-3EEE-1B4B-AA12-3D8D6AFB8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940"/>
                <a:ext cx="116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Loc(a</a:t>
                </a:r>
                <a:r>
                  <a:rPr kumimoji="1" lang="en-US" altLang="zh-CN" sz="2400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)+(i-1)* </a:t>
                </a:r>
                <a:r>
                  <a:rPr kumimoji="1" lang="en-US" altLang="zh-CN" sz="2400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r>
                  <a:rPr kumimoji="1" lang="en-US" altLang="zh-CN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78865" name="Line 17">
                <a:extLst>
                  <a:ext uri="{FF2B5EF4-FFF2-40B4-BE49-F238E27FC236}">
                    <a16:creationId xmlns:a16="http://schemas.microsoft.com/office/drawing/2014/main" id="{0836E6A7-BED6-9245-9035-E4135944A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5" y="321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8866" name="Rectangle 18">
              <a:extLst>
                <a:ext uri="{FF2B5EF4-FFF2-40B4-BE49-F238E27FC236}">
                  <a16:creationId xmlns:a16="http://schemas.microsoft.com/office/drawing/2014/main" id="{B6EFA6D6-29FD-F240-91A5-CDB623EA7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200"/>
              <a:ext cx="2681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FFFFFF"/>
                  </a:solidFill>
                  <a:latin typeface="Arial" panose="020B0604020202020204" pitchFamily="34" charset="0"/>
                </a:rPr>
                <a:t>图</a:t>
              </a:r>
              <a:r>
                <a:rPr lang="en-US" altLang="zh-CN" sz="2000" b="1">
                  <a:solidFill>
                    <a:srgbClr val="FFFFFF"/>
                  </a:solidFill>
                </a:rPr>
                <a:t>2-1</a:t>
              </a:r>
              <a:r>
                <a:rPr lang="en-US" altLang="zh-CN" sz="20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r>
                <a:rPr lang="zh-CN" altLang="en-US" sz="2000" b="1">
                  <a:solidFill>
                    <a:srgbClr val="FFFFFF"/>
                  </a:solidFill>
                </a:rPr>
                <a:t>线性表的顺序存储表示</a:t>
              </a:r>
              <a:endParaRPr lang="zh-CN" alt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760226"/>
      </p:ext>
    </p:extLst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C8934594-4B4A-7546-8C92-22D7E62D3536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703388" y="188914"/>
            <a:ext cx="8839200" cy="6480175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sz="2800" b="1">
                <a:solidFill>
                  <a:schemeClr val="hlink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在高级语言</a:t>
            </a:r>
            <a:r>
              <a:rPr lang="en-US" altLang="zh-CN" sz="2800" b="1">
                <a:solidFill>
                  <a:schemeClr val="folHlink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如</a:t>
            </a:r>
            <a:r>
              <a:rPr lang="en-US" altLang="zh-CN" sz="2800" b="1">
                <a:solidFill>
                  <a:schemeClr val="folHlink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语言</a:t>
            </a:r>
            <a:r>
              <a:rPr lang="en-US" altLang="zh-CN" sz="2800" b="1">
                <a:solidFill>
                  <a:schemeClr val="folHlink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环境下</a:t>
            </a:r>
            <a:r>
              <a:rPr lang="zh-CN" altLang="en-US" sz="2800" b="1"/>
              <a:t>：数组具有随机存取的特性</a:t>
            </a:r>
            <a:r>
              <a:rPr lang="zh-CN" altLang="en-US" sz="2800" b="1">
                <a:latin typeface="宋体" panose="02010600030101010101" pitchFamily="2" charset="-122"/>
              </a:rPr>
              <a:t>，因此，借助数组来描述顺序表。除了用数组来存储线性表的元素之外，顺序表还应该有表示线性表的长度属性，所以用结构类型来定义顺序表类型。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#define  OK   1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#define  ERROR   -1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#define  MAX_SIZE  100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typedef  int  Status ;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typedef  int  ElemType ; 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typedef  struct  sqlist</a:t>
            </a: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b="1"/>
              <a:t>{   ElemType  Elem_array[MAX_SIZE] ;</a:t>
            </a:r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b="1"/>
              <a:t>int    length ;</a:t>
            </a: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b="1"/>
              <a:t>} SqList ;</a:t>
            </a:r>
          </a:p>
        </p:txBody>
      </p:sp>
    </p:spTree>
    <p:extLst>
      <p:ext uri="{BB962C8B-B14F-4D97-AF65-F5344CB8AC3E}">
        <p14:creationId xmlns:p14="http://schemas.microsoft.com/office/powerpoint/2010/main" val="1545562815"/>
      </p:ext>
    </p:extLst>
  </p:cSld>
  <p:clrMapOvr>
    <a:masterClrMapping/>
  </p:clrMapOvr>
  <p:transition spd="slow">
    <p:blinds/>
  </p:transition>
</p:sld>
</file>

<file path=ppt/theme/theme1.xml><?xml version="1.0" encoding="utf-8"?>
<a:theme xmlns:a="http://schemas.openxmlformats.org/drawingml/2006/main" name="2_Soaring">
  <a:themeElements>
    <a:clrScheme name="2_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2_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_Soaring 1">
    <a:dk1>
      <a:srgbClr val="000000"/>
    </a:dk1>
    <a:lt1>
      <a:srgbClr val="FFFFFF"/>
    </a:lt1>
    <a:dk2>
      <a:srgbClr val="0000FF"/>
    </a:dk2>
    <a:lt2>
      <a:srgbClr val="FFCC66"/>
    </a:lt2>
    <a:accent1>
      <a:srgbClr val="00FFFF"/>
    </a:accent1>
    <a:accent2>
      <a:srgbClr val="3366FF"/>
    </a:accent2>
    <a:accent3>
      <a:srgbClr val="AAAAFF"/>
    </a:accent3>
    <a:accent4>
      <a:srgbClr val="DADADA"/>
    </a:accent4>
    <a:accent5>
      <a:srgbClr val="AAFFFF"/>
    </a:accent5>
    <a:accent6>
      <a:srgbClr val="2D5CE7"/>
    </a:accent6>
    <a:hlink>
      <a:srgbClr val="FF0033"/>
    </a:hlink>
    <a:folHlink>
      <a:srgbClr val="FF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8788</Words>
  <Application>Microsoft Macintosh PowerPoint</Application>
  <PresentationFormat>宽屏</PresentationFormat>
  <Paragraphs>810</Paragraphs>
  <Slides>72</Slides>
  <Notes>72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1" baseType="lpstr">
      <vt:lpstr>等线</vt:lpstr>
      <vt:lpstr>黑体</vt:lpstr>
      <vt:lpstr>楷体_GB2312</vt:lpstr>
      <vt:lpstr>宋体</vt:lpstr>
      <vt:lpstr>Arial Unicode MS</vt:lpstr>
      <vt:lpstr>Arial</vt:lpstr>
      <vt:lpstr>Times New Roman</vt:lpstr>
      <vt:lpstr>Wingdings</vt:lpstr>
      <vt:lpstr>2_Soaring</vt:lpstr>
      <vt:lpstr>第2章  线性表</vt:lpstr>
      <vt:lpstr>2.1  线性表的逻辑结构</vt:lpstr>
      <vt:lpstr>2.1.2   线性表的逻辑结构</vt:lpstr>
      <vt:lpstr>PowerPoint 演示文稿</vt:lpstr>
      <vt:lpstr>2.1.3  线性表的抽象数据类型定义</vt:lpstr>
      <vt:lpstr>PowerPoint 演示文稿</vt:lpstr>
      <vt:lpstr>2.2  线性表的顺序存储</vt:lpstr>
      <vt:lpstr>PowerPoint 演示文稿</vt:lpstr>
      <vt:lpstr>PowerPoint 演示文稿</vt:lpstr>
      <vt:lpstr>2.2.2   顺序表的基本操作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  线性表的链式存储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2.3.2  单线性链式的基本操作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2.3.3  循环链表</vt:lpstr>
      <vt:lpstr>PowerPoint 演示文稿</vt:lpstr>
      <vt:lpstr>2.4  双向链表</vt:lpstr>
      <vt:lpstr>PowerPoint 演示文稿</vt:lpstr>
      <vt:lpstr>PowerPoint 演示文稿</vt:lpstr>
      <vt:lpstr>PowerPoint 演示文稿</vt:lpstr>
      <vt:lpstr>PowerPoint 演示文稿</vt:lpstr>
      <vt:lpstr>2.5 一元多项式的表示和相加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 题 二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线性表</dc:title>
  <dc:creator>何 其平</dc:creator>
  <cp:lastModifiedBy>何 其平</cp:lastModifiedBy>
  <cp:revision>1</cp:revision>
  <dcterms:created xsi:type="dcterms:W3CDTF">2019-11-07T13:36:31Z</dcterms:created>
  <dcterms:modified xsi:type="dcterms:W3CDTF">2019-11-07T13:44:14Z</dcterms:modified>
</cp:coreProperties>
</file>