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690" r:id="rId2"/>
    <p:sldId id="693" r:id="rId3"/>
    <p:sldId id="694" r:id="rId4"/>
    <p:sldId id="695" r:id="rId5"/>
    <p:sldId id="696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988" r:id="rId22"/>
    <p:sldId id="989" r:id="rId23"/>
    <p:sldId id="712" r:id="rId24"/>
    <p:sldId id="713" r:id="rId25"/>
    <p:sldId id="714" r:id="rId26"/>
    <p:sldId id="715" r:id="rId27"/>
    <p:sldId id="716" r:id="rId28"/>
    <p:sldId id="717" r:id="rId29"/>
    <p:sldId id="718" r:id="rId30"/>
    <p:sldId id="719" r:id="rId31"/>
    <p:sldId id="720" r:id="rId32"/>
    <p:sldId id="721" r:id="rId33"/>
    <p:sldId id="722" r:id="rId34"/>
    <p:sldId id="723" r:id="rId35"/>
    <p:sldId id="724" r:id="rId36"/>
    <p:sldId id="725" r:id="rId37"/>
    <p:sldId id="726" r:id="rId38"/>
    <p:sldId id="727" r:id="rId39"/>
    <p:sldId id="728" r:id="rId40"/>
    <p:sldId id="729" r:id="rId41"/>
    <p:sldId id="730" r:id="rId42"/>
    <p:sldId id="73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2"/>
  </p:normalViewPr>
  <p:slideViewPr>
    <p:cSldViewPr snapToGrid="0" snapToObjects="1">
      <p:cViewPr varScale="1">
        <p:scale>
          <a:sx n="82" d="100"/>
          <a:sy n="82" d="100"/>
        </p:scale>
        <p:origin x="1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03EB63F-9BE3-B04D-BC1B-D814E4AD6C99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10243" name="Freeform 3">
              <a:extLst>
                <a:ext uri="{FF2B5EF4-FFF2-40B4-BE49-F238E27FC236}">
                  <a16:creationId xmlns:a16="http://schemas.microsoft.com/office/drawing/2014/main" id="{3A6C26BE-D7C6-6C4E-BB03-2A8C7CAB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A06B205F-86F2-2B42-BA93-7C034565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0AF62B0-40D5-E040-988E-F844E7A42DF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F8C0432-647C-5D48-8F97-CB373CBF19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AAEF803-1C48-7440-9097-929FFBBE8A5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D030DEC-3685-5442-AF1A-AA08E81312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AC01B33-A7DF-7945-9AA1-082F7DC69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BB866E7-DF50-B140-B730-C8B67FD379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92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F350-8F24-6E40-9FB9-9FE124CC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2EF77-D2F6-8C40-A33B-C1FD30B0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45C6-49B9-5248-9A35-C232F937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A77EF-3CCF-004F-A02D-157C8F1A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DEBF4-E569-D843-AA52-5FFFE3A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82B7C-F081-C34F-931D-61B6D92DED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4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1388A-4AEB-9644-8665-EF7E6491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B7931-9970-284C-9AF2-38D74406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67E63-8C15-E04A-A04C-A34810A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5E1D-0811-B44A-9ECC-AFDE83B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484E0-ECAD-AC41-A240-BCF2DF2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D7729-AE08-F747-8C0A-3047F00D71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93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E9C695-A885-4549-B9E2-EAADE044B42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CDBB9-EE4A-5B47-9429-59783497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60784-1BDC-0748-8E6C-B6145380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2F78-D783-7749-B7C5-A00B6980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98DAC-D159-B049-86B9-D446B0DB2B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18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08CB1-4234-C844-9D8B-217412F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DD59C-FB0D-5B48-91CD-1DB6EDBA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97DF4-9BFB-A243-8C8C-9BA7242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C26C8-6285-9944-93BC-C7CB196D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934F-A6A9-7449-AAD2-6CF63C0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A3CB1-318B-AA46-9EEF-EE11875EF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6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D21E-87F7-1F4D-9656-E08B6CCC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08A14-F499-6D4B-AB4C-0FF9CA2F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6DB4D-D6F5-2240-8416-37073D5C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54A10-80D9-9E41-8DD9-61CEECCF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D7291-E1C9-CC40-BAFF-22F5718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23E1-93C4-C049-90B9-4E679E6207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57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CC37-2164-E94F-B423-621AFD84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294B-04D7-5E4B-AA9B-AEE3164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1F143-30F6-EA43-9DA4-5749177C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96327-6B30-224F-B2B8-4F93DD1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EF9AD-2DAE-DC42-9FC8-6A9A008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7026-A66E-4F48-88DB-D228586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615CB-6307-B946-993C-829214469D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2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AD09-6357-8342-AA8E-E6A88AE9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8AFF1-9CBD-BE43-8C4B-BDEBD5D3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D3E-A305-FC42-ADD2-E6DBF3F2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27F39-EEC3-7945-85B7-049B40FC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2371C-EA5A-2A41-92B4-2748AF659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88022-489D-2647-8192-5AD6D87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D5C7F-453A-E34A-BD8B-5857430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3B1C7-A2C5-134B-909C-771D5E5F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CBF2-1757-8A41-8CF4-2D400EE40F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0F1A-982B-6E41-856B-B802B6E3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FB6D7-0A24-9544-BEDE-78FF4730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780BC-8553-344E-8D00-006795F1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03570-E569-FA46-98F2-5BE5D01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16E5-5DE0-9947-B189-2C3F39F5F6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83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C473B-B697-5940-BFDC-1F9017F2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E0D83-8767-7240-8C1F-F1D3C477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4497D-0469-8B40-89B3-8B6073E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2D4AE-BFC0-5A4E-BEF5-E2898EC73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B392A-6785-CB4A-BFEF-55F6469D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4E88F-2DAD-8444-A548-E4E209A1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E35F4-19C3-9349-80A4-24249E8F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CBED6-B2FC-AE4A-B16A-64CBF3C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7AD78-4DF0-AD4A-9C14-D956CABE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69EB2-A9DB-4243-9CDC-6E6D39E0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0482-AD84-F748-AF6B-13100E6942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5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4180-EE87-A348-99AD-786E70D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C7F888-49E0-FE43-9432-24B25F02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10892-E139-9C46-B79C-4F36CBD2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CCBD2-5893-1C45-89F4-ECAE74A4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E5065-A6C1-8940-BE3D-DA9E31B1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0C0EB-BA97-B54D-9CE2-B9FABDEE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BE53-C5D0-9C4B-93A6-235A9756C7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31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577827EE-AF29-904A-8D32-4DED3FE52EA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1B987B61-E1C6-9D45-88B4-C2419AFF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C7111B40-2A41-0F48-82B3-5C7866C4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A7A5CA-74D3-FF42-9E93-44081ECD3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FDA674-FF91-674E-83FC-735406989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CBAE18C-6B2F-9442-ACCC-C698374A7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25E4BF5-D13E-4E45-8E1D-EB2B19DD3D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9CF14A9B-DCCB-9943-A4A8-884938196AF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67F1D9A-5376-9E44-9099-21243D7A5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41708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9.xml"/><Relationship Id="rId4" Type="http://schemas.openxmlformats.org/officeDocument/2006/relationships/slide" Target="slide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92E49ECB-A04B-9D43-A681-1AADCF44F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第７章   指 令 系 统</a:t>
            </a:r>
          </a:p>
        </p:txBody>
      </p:sp>
      <p:grpSp>
        <p:nvGrpSpPr>
          <p:cNvPr id="480259" name="Group 3">
            <a:extLst>
              <a:ext uri="{FF2B5EF4-FFF2-40B4-BE49-F238E27FC236}">
                <a16:creationId xmlns:a16="http://schemas.microsoft.com/office/drawing/2014/main" id="{FF25CB5B-343B-D941-B776-80E1C126056B}"/>
              </a:ext>
            </a:extLst>
          </p:cNvPr>
          <p:cNvGrpSpPr>
            <a:grpSpLocks/>
          </p:cNvGrpSpPr>
          <p:nvPr/>
        </p:nvGrpSpPr>
        <p:grpSpPr bwMode="auto">
          <a:xfrm>
            <a:off x="4371976" y="1543050"/>
            <a:ext cx="5076825" cy="4324350"/>
            <a:chOff x="470" y="972"/>
            <a:chExt cx="3198" cy="2724"/>
          </a:xfrm>
        </p:grpSpPr>
        <p:sp>
          <p:nvSpPr>
            <p:cNvPr id="480260" name="Text Box 4">
              <a:extLst>
                <a:ext uri="{FF2B5EF4-FFF2-40B4-BE49-F238E27FC236}">
                  <a16:creationId xmlns:a16="http://schemas.microsoft.com/office/drawing/2014/main" id="{92BF841B-C6AF-E348-B1C3-102B355EE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972"/>
              <a:ext cx="16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" action="ppaction://noaction"/>
                </a:rPr>
                <a:t>7.1  机器指令 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0261" name="Text Box 5">
              <a:extLst>
                <a:ext uri="{FF2B5EF4-FFF2-40B4-BE49-F238E27FC236}">
                  <a16:creationId xmlns:a16="http://schemas.microsoft.com/office/drawing/2014/main" id="{CB5AC0FB-C600-8148-927D-BE4FDCE51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561"/>
              <a:ext cx="31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2" action="ppaction://hlinksldjump"/>
                </a:rPr>
                <a:t>7.2  操作数类型和操作类型 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0262" name="Text Box 6">
              <a:extLst>
                <a:ext uri="{FF2B5EF4-FFF2-40B4-BE49-F238E27FC236}">
                  <a16:creationId xmlns:a16="http://schemas.microsoft.com/office/drawing/2014/main" id="{77CF8DE5-BD5A-8444-88BA-299861DF0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151"/>
              <a:ext cx="16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3" action="ppaction://hlinksldjump"/>
                </a:rPr>
                <a:t>7.3  寻址方式 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0263" name="Text Box 7">
              <a:extLst>
                <a:ext uri="{FF2B5EF4-FFF2-40B4-BE49-F238E27FC236}">
                  <a16:creationId xmlns:a16="http://schemas.microsoft.com/office/drawing/2014/main" id="{9E2AE1E6-CE9B-9D46-805A-02A0C78EB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741"/>
              <a:ext cx="21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4" action="ppaction://hlinksldjump"/>
                </a:rPr>
                <a:t>7.4  指令格式举例 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0264" name="Text Box 8">
              <a:extLst>
                <a:ext uri="{FF2B5EF4-FFF2-40B4-BE49-F238E27FC236}">
                  <a16:creationId xmlns:a16="http://schemas.microsoft.com/office/drawing/2014/main" id="{1B851458-F8AE-704D-B705-98B6DABDA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3331"/>
              <a:ext cx="18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5" action="ppaction://hlinksldjump"/>
                </a:rPr>
                <a:t>7.5  </a:t>
              </a:r>
              <a:r>
                <a:rPr kumimoji="1" lang="en-US" altLang="zh-CN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5" action="ppaction://hlinksldjump"/>
                </a:rPr>
                <a:t>RISC </a:t>
              </a:r>
              <a:r>
                <a:rPr kumimoji="1" lang="zh-CN" altLang="en-US" sz="3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5" action="ppaction://hlinksldjump"/>
                </a:rPr>
                <a:t>技术 </a:t>
              </a:r>
              <a:endPara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0267" name="AutoShape 1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1270DBD-0E6A-0C47-9781-5FD154F14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0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>
            <a:extLst>
              <a:ext uri="{FF2B5EF4-FFF2-40B4-BE49-F238E27FC236}">
                <a16:creationId xmlns:a16="http://schemas.microsoft.com/office/drawing/2014/main" id="{2C84F971-01B5-804F-B238-144D4CE1C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存储器中的数据存放（存储字长为</a:t>
            </a:r>
            <a:r>
              <a:rPr kumimoji="1" lang="zh-CN" altLang="en-US" sz="1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zh-CN" altLang="en-US" sz="1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位）</a:t>
            </a:r>
          </a:p>
        </p:txBody>
      </p:sp>
      <p:grpSp>
        <p:nvGrpSpPr>
          <p:cNvPr id="489545" name="Group 73">
            <a:extLst>
              <a:ext uri="{FF2B5EF4-FFF2-40B4-BE49-F238E27FC236}">
                <a16:creationId xmlns:a16="http://schemas.microsoft.com/office/drawing/2014/main" id="{8CC7D5ED-3F0E-2A4D-8E37-1C0A7BC5E70D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765176"/>
            <a:ext cx="8372475" cy="4143375"/>
            <a:chOff x="336" y="482"/>
            <a:chExt cx="5274" cy="2610"/>
          </a:xfrm>
        </p:grpSpPr>
        <p:grpSp>
          <p:nvGrpSpPr>
            <p:cNvPr id="489544" name="Group 72">
              <a:extLst>
                <a:ext uri="{FF2B5EF4-FFF2-40B4-BE49-F238E27FC236}">
                  <a16:creationId xmlns:a16="http://schemas.microsoft.com/office/drawing/2014/main" id="{BB04258D-0A61-7745-89B1-FF457318E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491"/>
              <a:ext cx="5274" cy="2601"/>
              <a:chOff x="336" y="491"/>
              <a:chExt cx="5274" cy="2601"/>
            </a:xfrm>
          </p:grpSpPr>
          <p:grpSp>
            <p:nvGrpSpPr>
              <p:cNvPr id="489543" name="Group 71">
                <a:extLst>
                  <a:ext uri="{FF2B5EF4-FFF2-40B4-BE49-F238E27FC236}">
                    <a16:creationId xmlns:a16="http://schemas.microsoft.com/office/drawing/2014/main" id="{B217C52E-F822-B04D-A69B-2570F3BF46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" y="491"/>
                <a:ext cx="5265" cy="2601"/>
                <a:chOff x="345" y="491"/>
                <a:chExt cx="5265" cy="2601"/>
              </a:xfrm>
            </p:grpSpPr>
            <p:sp>
              <p:nvSpPr>
                <p:cNvPr id="489478" name="Text Box 6">
                  <a:extLst>
                    <a:ext uri="{FF2B5EF4-FFF2-40B4-BE49-F238E27FC236}">
                      <a16:creationId xmlns:a16="http://schemas.microsoft.com/office/drawing/2014/main" id="{B77ECE43-E16E-514C-A06D-F82A7D6BC8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9" y="491"/>
                  <a:ext cx="113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地址（十进制）</a:t>
                  </a:r>
                </a:p>
              </p:txBody>
            </p:sp>
            <p:sp>
              <p:nvSpPr>
                <p:cNvPr id="489479" name="Text Box 7">
                  <a:extLst>
                    <a:ext uri="{FF2B5EF4-FFF2-40B4-BE49-F238E27FC236}">
                      <a16:creationId xmlns:a16="http://schemas.microsoft.com/office/drawing/2014/main" id="{7B1ED353-4DB0-D948-9FC9-C1838CEBC7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9" y="783"/>
                  <a:ext cx="276" cy="2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0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4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8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16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24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28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32</a:t>
                  </a:r>
                </a:p>
                <a:p>
                  <a:pPr fontAlgn="base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36</a:t>
                  </a:r>
                </a:p>
              </p:txBody>
            </p:sp>
            <p:grpSp>
              <p:nvGrpSpPr>
                <p:cNvPr id="489542" name="Group 70">
                  <a:extLst>
                    <a:ext uri="{FF2B5EF4-FFF2-40B4-BE49-F238E27FC236}">
                      <a16:creationId xmlns:a16="http://schemas.microsoft.com/office/drawing/2014/main" id="{BA84B22E-8790-074B-AB58-095CED401C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" y="846"/>
                  <a:ext cx="4546" cy="2246"/>
                  <a:chOff x="345" y="846"/>
                  <a:chExt cx="4546" cy="2246"/>
                </a:xfrm>
              </p:grpSpPr>
              <p:sp>
                <p:nvSpPr>
                  <p:cNvPr id="489481" name="Rectangle 9">
                    <a:extLst>
                      <a:ext uri="{FF2B5EF4-FFF2-40B4-BE49-F238E27FC236}">
                        <a16:creationId xmlns:a16="http://schemas.microsoft.com/office/drawing/2014/main" id="{8B46EC06-622E-8843-B9B7-5FD5367806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880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双字</a:t>
                    </a:r>
                  </a:p>
                </p:txBody>
              </p:sp>
              <p:sp>
                <p:nvSpPr>
                  <p:cNvPr id="489482" name="Rectangle 10">
                    <a:extLst>
                      <a:ext uri="{FF2B5EF4-FFF2-40B4-BE49-F238E27FC236}">
                        <a16:creationId xmlns:a16="http://schemas.microsoft.com/office/drawing/2014/main" id="{216D3C7E-AC98-2F4A-868D-EF4AE954AD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666"/>
                    <a:ext cx="4322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双字（地址32）</a:t>
                    </a:r>
                  </a:p>
                </p:txBody>
              </p:sp>
              <p:sp>
                <p:nvSpPr>
                  <p:cNvPr id="489483" name="Rectangle 11">
                    <a:extLst>
                      <a:ext uri="{FF2B5EF4-FFF2-40B4-BE49-F238E27FC236}">
                        <a16:creationId xmlns:a16="http://schemas.microsoft.com/office/drawing/2014/main" id="{5FB8CC45-3CD5-FE4A-BF9A-BE9C064551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440"/>
                    <a:ext cx="4322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双字</a:t>
                    </a:r>
                  </a:p>
                </p:txBody>
              </p:sp>
              <p:sp>
                <p:nvSpPr>
                  <p:cNvPr id="489484" name="Rectangle 12">
                    <a:extLst>
                      <a:ext uri="{FF2B5EF4-FFF2-40B4-BE49-F238E27FC236}">
                        <a16:creationId xmlns:a16="http://schemas.microsoft.com/office/drawing/2014/main" id="{4ECAE2D1-92F3-1845-90F5-0D81528EE3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198"/>
                    <a:ext cx="4322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双字（地址24）</a:t>
                    </a:r>
                  </a:p>
                </p:txBody>
              </p:sp>
              <p:sp>
                <p:nvSpPr>
                  <p:cNvPr id="489485" name="Rectangle 13">
                    <a:extLst>
                      <a:ext uri="{FF2B5EF4-FFF2-40B4-BE49-F238E27FC236}">
                        <a16:creationId xmlns:a16="http://schemas.microsoft.com/office/drawing/2014/main" id="{A7729770-289B-9848-9B85-D987901840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988"/>
                    <a:ext cx="2093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半字（地址20）</a:t>
                    </a:r>
                  </a:p>
                </p:txBody>
              </p:sp>
              <p:sp>
                <p:nvSpPr>
                  <p:cNvPr id="489486" name="Rectangle 14">
                    <a:extLst>
                      <a:ext uri="{FF2B5EF4-FFF2-40B4-BE49-F238E27FC236}">
                        <a16:creationId xmlns:a16="http://schemas.microsoft.com/office/drawing/2014/main" id="{ACC8A249-658F-B144-8174-F656FB83C3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988"/>
                    <a:ext cx="222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半字（地址22）</a:t>
                    </a:r>
                  </a:p>
                </p:txBody>
              </p:sp>
              <p:sp>
                <p:nvSpPr>
                  <p:cNvPr id="489487" name="Rectangle 15">
                    <a:extLst>
                      <a:ext uri="{FF2B5EF4-FFF2-40B4-BE49-F238E27FC236}">
                        <a16:creationId xmlns:a16="http://schemas.microsoft.com/office/drawing/2014/main" id="{FE70B2EB-A6FD-E745-8D5C-7E28060CA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773"/>
                    <a:ext cx="2093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半字（地址16）</a:t>
                    </a:r>
                  </a:p>
                </p:txBody>
              </p:sp>
              <p:sp>
                <p:nvSpPr>
                  <p:cNvPr id="489488" name="Rectangle 16">
                    <a:extLst>
                      <a:ext uri="{FF2B5EF4-FFF2-40B4-BE49-F238E27FC236}">
                        <a16:creationId xmlns:a16="http://schemas.microsoft.com/office/drawing/2014/main" id="{E0221C37-C99B-1A4E-893B-37FF7A06F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773"/>
                    <a:ext cx="2229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半字（地址18）</a:t>
                    </a:r>
                  </a:p>
                </p:txBody>
              </p:sp>
              <p:sp>
                <p:nvSpPr>
                  <p:cNvPr id="489489" name="Rectangle 17">
                    <a:extLst>
                      <a:ext uri="{FF2B5EF4-FFF2-40B4-BE49-F238E27FC236}">
                        <a16:creationId xmlns:a16="http://schemas.microsoft.com/office/drawing/2014/main" id="{F5A65F4E-8652-CE42-BDF7-A837C0306E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8" y="1322"/>
                    <a:ext cx="1080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字节（地址</a:t>
                    </a:r>
                    <a:r>
                      <a:rPr lang="zh-CN" altLang="en-US" sz="800" b="1">
                        <a:solidFill>
                          <a:srgbClr val="FFFFFF"/>
                        </a:solidFill>
                      </a:rPr>
                      <a:t>    </a:t>
                    </a: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8）</a:t>
                    </a:r>
                  </a:p>
                </p:txBody>
              </p:sp>
              <p:sp>
                <p:nvSpPr>
                  <p:cNvPr id="489490" name="Rectangle 18">
                    <a:extLst>
                      <a:ext uri="{FF2B5EF4-FFF2-40B4-BE49-F238E27FC236}">
                        <a16:creationId xmlns:a16="http://schemas.microsoft.com/office/drawing/2014/main" id="{808FE6EF-A77C-3C45-B81A-27965DEB0A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1322"/>
                    <a:ext cx="125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字节（地址</a:t>
                    </a:r>
                    <a:r>
                      <a:rPr lang="zh-CN" altLang="en-US" sz="800" b="1">
                        <a:solidFill>
                          <a:srgbClr val="FFFFFF"/>
                        </a:solidFill>
                      </a:rPr>
                      <a:t>    </a:t>
                    </a: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9）</a:t>
                    </a:r>
                  </a:p>
                </p:txBody>
              </p:sp>
              <p:sp>
                <p:nvSpPr>
                  <p:cNvPr id="489491" name="Rectangle 19">
                    <a:extLst>
                      <a:ext uri="{FF2B5EF4-FFF2-40B4-BE49-F238E27FC236}">
                        <a16:creationId xmlns:a16="http://schemas.microsoft.com/office/drawing/2014/main" id="{12959F1B-3A04-D246-BEE4-EE3A9500A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0" y="1322"/>
                    <a:ext cx="110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字节（地址10）</a:t>
                    </a:r>
                  </a:p>
                </p:txBody>
              </p:sp>
              <p:sp>
                <p:nvSpPr>
                  <p:cNvPr id="489492" name="Rectangle 20">
                    <a:extLst>
                      <a:ext uri="{FF2B5EF4-FFF2-40B4-BE49-F238E27FC236}">
                        <a16:creationId xmlns:a16="http://schemas.microsoft.com/office/drawing/2014/main" id="{79D008C2-5F72-3F47-94D5-DEBFDA7567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322"/>
                    <a:ext cx="1128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字节（地址11）</a:t>
                    </a:r>
                  </a:p>
                </p:txBody>
              </p:sp>
              <p:sp>
                <p:nvSpPr>
                  <p:cNvPr id="489493" name="Rectangle 21">
                    <a:extLst>
                      <a:ext uri="{FF2B5EF4-FFF2-40B4-BE49-F238E27FC236}">
                        <a16:creationId xmlns:a16="http://schemas.microsoft.com/office/drawing/2014/main" id="{A7024FAE-DDB9-3842-ABC1-49B5C5885A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073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字（地址 4）</a:t>
                    </a:r>
                  </a:p>
                </p:txBody>
              </p:sp>
              <p:sp>
                <p:nvSpPr>
                  <p:cNvPr id="489494" name="Rectangle 22">
                    <a:extLst>
                      <a:ext uri="{FF2B5EF4-FFF2-40B4-BE49-F238E27FC236}">
                        <a16:creationId xmlns:a16="http://schemas.microsoft.com/office/drawing/2014/main" id="{82480CFA-1525-354D-8ACA-354F6823D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9" y="884"/>
                    <a:ext cx="432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7150" tIns="0" rIns="19050" bIns="0" anchor="ctr" anchorCtr="1"/>
                  <a:lstStyle>
                    <a:lvl1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buClr>
                        <a:schemeClr val="tx1"/>
                      </a:buClr>
                      <a:buSzPct val="90000"/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buClr>
                        <a:schemeClr val="tx1"/>
                      </a:buClr>
                      <a:buChar char="–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66FF"/>
                      </a:buClr>
                      <a:buNone/>
                    </a:pPr>
                    <a:r>
                      <a:rPr lang="zh-CN" altLang="en-US" sz="1800" b="1">
                        <a:solidFill>
                          <a:srgbClr val="FFFFFF"/>
                        </a:solidFill>
                      </a:rPr>
                      <a:t>字（地址 0）</a:t>
                    </a:r>
                  </a:p>
                </p:txBody>
              </p:sp>
              <p:sp>
                <p:nvSpPr>
                  <p:cNvPr id="489495" name="Freeform 23">
                    <a:extLst>
                      <a:ext uri="{FF2B5EF4-FFF2-40B4-BE49-F238E27FC236}">
                        <a16:creationId xmlns:a16="http://schemas.microsoft.com/office/drawing/2014/main" id="{5B683DDB-06B0-DB4D-BEA8-B4DDCCDDF6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" y="1070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496" name="Line 24">
                    <a:extLst>
                      <a:ext uri="{FF2B5EF4-FFF2-40B4-BE49-F238E27FC236}">
                        <a16:creationId xmlns:a16="http://schemas.microsoft.com/office/drawing/2014/main" id="{5C3C739E-C258-4942-9C91-7C53127650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497" name="Line 25">
                    <a:extLst>
                      <a:ext uri="{FF2B5EF4-FFF2-40B4-BE49-F238E27FC236}">
                        <a16:creationId xmlns:a16="http://schemas.microsoft.com/office/drawing/2014/main" id="{71B7F607-6BE9-524F-81C0-58011B2EF5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1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498" name="Freeform 26">
                    <a:extLst>
                      <a:ext uri="{FF2B5EF4-FFF2-40B4-BE49-F238E27FC236}">
                        <a16:creationId xmlns:a16="http://schemas.microsoft.com/office/drawing/2014/main" id="{1DC59F77-6F3E-2649-B364-956458A0B2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846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4140 w 4140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499" name="Freeform 27">
                    <a:extLst>
                      <a:ext uri="{FF2B5EF4-FFF2-40B4-BE49-F238E27FC236}">
                        <a16:creationId xmlns:a16="http://schemas.microsoft.com/office/drawing/2014/main" id="{60AAD36A-9D14-A848-ACE7-E4B2545655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78" y="1292"/>
                    <a:ext cx="1" cy="452"/>
                  </a:xfrm>
                  <a:custGeom>
                    <a:avLst/>
                    <a:gdLst>
                      <a:gd name="T0" fmla="*/ 0 w 1"/>
                      <a:gd name="T1" fmla="*/ 0 h 432"/>
                      <a:gd name="T2" fmla="*/ 0 w 1"/>
                      <a:gd name="T3" fmla="*/ 432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432">
                        <a:moveTo>
                          <a:pt x="0" y="0"/>
                        </a:moveTo>
                        <a:lnTo>
                          <a:pt x="0" y="432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0" name="Freeform 28">
                    <a:extLst>
                      <a:ext uri="{FF2B5EF4-FFF2-40B4-BE49-F238E27FC236}">
                        <a16:creationId xmlns:a16="http://schemas.microsoft.com/office/drawing/2014/main" id="{AD71B6F1-A0AA-E446-8F5D-F69CA4EE97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8" y="1297"/>
                    <a:ext cx="1" cy="903"/>
                  </a:xfrm>
                  <a:custGeom>
                    <a:avLst/>
                    <a:gdLst>
                      <a:gd name="T0" fmla="*/ 0 w 1"/>
                      <a:gd name="T1" fmla="*/ 0 h 864"/>
                      <a:gd name="T2" fmla="*/ 0 w 1"/>
                      <a:gd name="T3" fmla="*/ 864 h 8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864">
                        <a:moveTo>
                          <a:pt x="0" y="0"/>
                        </a:moveTo>
                        <a:lnTo>
                          <a:pt x="0" y="864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1" name="Freeform 29">
                    <a:extLst>
                      <a:ext uri="{FF2B5EF4-FFF2-40B4-BE49-F238E27FC236}">
                        <a16:creationId xmlns:a16="http://schemas.microsoft.com/office/drawing/2014/main" id="{1C8114D7-A81B-804A-85E4-AC8DD6F68C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1295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2" name="Freeform 30">
                    <a:extLst>
                      <a:ext uri="{FF2B5EF4-FFF2-40B4-BE49-F238E27FC236}">
                        <a16:creationId xmlns:a16="http://schemas.microsoft.com/office/drawing/2014/main" id="{D8FB5FEA-8F58-B94F-9A5C-81EA575FA2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1519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3" name="Freeform 31">
                    <a:extLst>
                      <a:ext uri="{FF2B5EF4-FFF2-40B4-BE49-F238E27FC236}">
                        <a16:creationId xmlns:a16="http://schemas.microsoft.com/office/drawing/2014/main" id="{0BD4941B-60E4-524D-BF8C-00D094F0B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174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4" name="Freeform 32">
                    <a:extLst>
                      <a:ext uri="{FF2B5EF4-FFF2-40B4-BE49-F238E27FC236}">
                        <a16:creationId xmlns:a16="http://schemas.microsoft.com/office/drawing/2014/main" id="{16AFC84E-F016-9B4F-9B79-3E006EFD21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1968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5" name="Freeform 33">
                    <a:extLst>
                      <a:ext uri="{FF2B5EF4-FFF2-40B4-BE49-F238E27FC236}">
                        <a16:creationId xmlns:a16="http://schemas.microsoft.com/office/drawing/2014/main" id="{D7C55C23-EE03-8540-81BB-AE352047B6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219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6" name="Freeform 34">
                    <a:extLst>
                      <a:ext uri="{FF2B5EF4-FFF2-40B4-BE49-F238E27FC236}">
                        <a16:creationId xmlns:a16="http://schemas.microsoft.com/office/drawing/2014/main" id="{221EE56C-6E0C-DA45-9EEB-8F75B7DC9B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" y="2417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7" name="Freeform 35">
                    <a:extLst>
                      <a:ext uri="{FF2B5EF4-FFF2-40B4-BE49-F238E27FC236}">
                        <a16:creationId xmlns:a16="http://schemas.microsoft.com/office/drawing/2014/main" id="{D8950784-D7EF-DE49-9F02-1BC81DAF9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2641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8" name="Freeform 36">
                    <a:extLst>
                      <a:ext uri="{FF2B5EF4-FFF2-40B4-BE49-F238E27FC236}">
                        <a16:creationId xmlns:a16="http://schemas.microsoft.com/office/drawing/2014/main" id="{79318A78-AF96-9049-97DF-2EF8A50323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2866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4122 w 412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9509" name="Freeform 37">
                    <a:extLst>
                      <a:ext uri="{FF2B5EF4-FFF2-40B4-BE49-F238E27FC236}">
                        <a16:creationId xmlns:a16="http://schemas.microsoft.com/office/drawing/2014/main" id="{7E063479-D7A7-364B-A3F1-9BB5F3BABA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" y="3091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4140 w 4140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pPr fontAlgn="base">
                      <a:spcBef>
                        <a:spcPct val="20000"/>
                      </a:spcBef>
                      <a:spcAft>
                        <a:spcPct val="0"/>
                      </a:spcAft>
                    </a:pPr>
                    <a:endParaRPr kumimoji="1" lang="zh-CN" altLang="en-US" sz="800" b="1">
                      <a:solidFill>
                        <a:srgbClr val="FFFF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489510" name="Rectangle 38">
                <a:extLst>
                  <a:ext uri="{FF2B5EF4-FFF2-40B4-BE49-F238E27FC236}">
                    <a16:creationId xmlns:a16="http://schemas.microsoft.com/office/drawing/2014/main" id="{240376A2-9D39-1448-B7E4-EE613DB34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1536"/>
                <a:ext cx="1101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19050" bIns="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1800" b="1">
                    <a:solidFill>
                      <a:srgbClr val="FFFFFF"/>
                    </a:solidFill>
                  </a:rPr>
                  <a:t>字节（地址14）</a:t>
                </a:r>
              </a:p>
            </p:txBody>
          </p:sp>
          <p:sp>
            <p:nvSpPr>
              <p:cNvPr id="489511" name="Rectangle 39">
                <a:extLst>
                  <a:ext uri="{FF2B5EF4-FFF2-40B4-BE49-F238E27FC236}">
                    <a16:creationId xmlns:a16="http://schemas.microsoft.com/office/drawing/2014/main" id="{47CA11FF-98CE-1648-BC3B-A42DE907E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12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tIns="0" rIns="19050" bIns="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1800" b="1">
                    <a:solidFill>
                      <a:srgbClr val="FFFFFF"/>
                    </a:solidFill>
                  </a:rPr>
                  <a:t> 字节（地址15）</a:t>
                </a:r>
              </a:p>
            </p:txBody>
          </p:sp>
          <p:sp>
            <p:nvSpPr>
              <p:cNvPr id="489512" name="Rectangle 40">
                <a:extLst>
                  <a:ext uri="{FF2B5EF4-FFF2-40B4-BE49-F238E27FC236}">
                    <a16:creationId xmlns:a16="http://schemas.microsoft.com/office/drawing/2014/main" id="{866DA0EB-E10A-D04C-9A03-54D8CB890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536"/>
                <a:ext cx="1118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tIns="0" rIns="19050" bIns="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1800" b="1">
                    <a:solidFill>
                      <a:srgbClr val="FFFFFF"/>
                    </a:solidFill>
                  </a:rPr>
                  <a:t>字节（地址13）</a:t>
                </a:r>
              </a:p>
            </p:txBody>
          </p:sp>
          <p:sp>
            <p:nvSpPr>
              <p:cNvPr id="489513" name="Rectangle 41">
                <a:extLst>
                  <a:ext uri="{FF2B5EF4-FFF2-40B4-BE49-F238E27FC236}">
                    <a16:creationId xmlns:a16="http://schemas.microsoft.com/office/drawing/2014/main" id="{2018485C-5E44-664E-8848-C0A63377F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7" y="1536"/>
                <a:ext cx="1080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7150" tIns="0" rIns="19050" bIns="0" anchor="ctr" anchorCtr="1"/>
              <a:lstStyle>
                <a:lvl1pPr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buClr>
                    <a:schemeClr val="tx1"/>
                  </a:buClr>
                  <a:buSzPct val="90000"/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buClr>
                    <a:schemeClr val="tx1"/>
                  </a:buClr>
                  <a:buChar char="–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None/>
                </a:pPr>
                <a:r>
                  <a:rPr lang="zh-CN" altLang="en-US" sz="1800" b="1">
                    <a:solidFill>
                      <a:srgbClr val="FFFFFF"/>
                    </a:solidFill>
                  </a:rPr>
                  <a:t>字节（地址12）</a:t>
                </a:r>
              </a:p>
            </p:txBody>
          </p:sp>
          <p:sp>
            <p:nvSpPr>
              <p:cNvPr id="489514" name="Freeform 42">
                <a:extLst>
                  <a:ext uri="{FF2B5EF4-FFF2-40B4-BE49-F238E27FC236}">
                    <a16:creationId xmlns:a16="http://schemas.microsoft.com/office/drawing/2014/main" id="{C144E550-B2E4-A546-87F6-4AA204D53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" y="1292"/>
                <a:ext cx="1" cy="45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7150" tIns="0" rIns="1905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9515" name="Text Box 43">
              <a:extLst>
                <a:ext uri="{FF2B5EF4-FFF2-40B4-BE49-F238E27FC236}">
                  <a16:creationId xmlns:a16="http://schemas.microsoft.com/office/drawing/2014/main" id="{E4254E32-CA7C-1F49-9732-DFE00A529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" y="482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边界对准</a:t>
              </a:r>
            </a:p>
          </p:txBody>
        </p:sp>
      </p:grpSp>
      <p:grpSp>
        <p:nvGrpSpPr>
          <p:cNvPr id="489516" name="Group 44">
            <a:extLst>
              <a:ext uri="{FF2B5EF4-FFF2-40B4-BE49-F238E27FC236}">
                <a16:creationId xmlns:a16="http://schemas.microsoft.com/office/drawing/2014/main" id="{FD104EE3-6BA4-1541-9353-A3884B1ED0D1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4953001"/>
            <a:ext cx="8325546" cy="1711325"/>
            <a:chOff x="432" y="3120"/>
            <a:chExt cx="4812" cy="1078"/>
          </a:xfrm>
        </p:grpSpPr>
        <p:grpSp>
          <p:nvGrpSpPr>
            <p:cNvPr id="489517" name="Group 45">
              <a:extLst>
                <a:ext uri="{FF2B5EF4-FFF2-40B4-BE49-F238E27FC236}">
                  <a16:creationId xmlns:a16="http://schemas.microsoft.com/office/drawing/2014/main" id="{5C000DE2-16DE-944F-A69F-B7A40ABDA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141"/>
              <a:ext cx="4812" cy="1057"/>
              <a:chOff x="432" y="3141"/>
              <a:chExt cx="4812" cy="1057"/>
            </a:xfrm>
          </p:grpSpPr>
          <p:sp>
            <p:nvSpPr>
              <p:cNvPr id="489518" name="Text Box 46">
                <a:extLst>
                  <a:ext uri="{FF2B5EF4-FFF2-40B4-BE49-F238E27FC236}">
                    <a16:creationId xmlns:a16="http://schemas.microsoft.com/office/drawing/2014/main" id="{E8885317-D9DF-524D-AE51-B01369F16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" y="3141"/>
                <a:ext cx="104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地址（十进制）</a:t>
                </a:r>
              </a:p>
            </p:txBody>
          </p:sp>
          <p:sp>
            <p:nvSpPr>
              <p:cNvPr id="489519" name="Text Box 47">
                <a:extLst>
                  <a:ext uri="{FF2B5EF4-FFF2-40B4-BE49-F238E27FC236}">
                    <a16:creationId xmlns:a16="http://schemas.microsoft.com/office/drawing/2014/main" id="{71EDDC69-1CD8-F446-9CED-B434DA9DF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6" y="3333"/>
                <a:ext cx="180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  <a:p>
                <a:pPr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grpSp>
            <p:nvGrpSpPr>
              <p:cNvPr id="489520" name="Group 48">
                <a:extLst>
                  <a:ext uri="{FF2B5EF4-FFF2-40B4-BE49-F238E27FC236}">
                    <a16:creationId xmlns:a16="http://schemas.microsoft.com/office/drawing/2014/main" id="{902CB35D-B75D-C042-82A7-71D6C76736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408"/>
                <a:ext cx="4128" cy="768"/>
                <a:chOff x="432" y="3408"/>
                <a:chExt cx="3936" cy="768"/>
              </a:xfrm>
            </p:grpSpPr>
            <p:sp>
              <p:nvSpPr>
                <p:cNvPr id="489521" name="Rectangle 49">
                  <a:extLst>
                    <a:ext uri="{FF2B5EF4-FFF2-40B4-BE49-F238E27FC236}">
                      <a16:creationId xmlns:a16="http://schemas.microsoft.com/office/drawing/2014/main" id="{DF5EC134-FA5B-6A46-9CB6-6378BDA92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字节( 地址7)</a:t>
                  </a:r>
                </a:p>
              </p:txBody>
            </p:sp>
            <p:sp>
              <p:nvSpPr>
                <p:cNvPr id="489522" name="Rectangle 50">
                  <a:extLst>
                    <a:ext uri="{FF2B5EF4-FFF2-40B4-BE49-F238E27FC236}">
                      <a16:creationId xmlns:a16="http://schemas.microsoft.com/office/drawing/2014/main" id="{13F94891-E32D-F64B-A763-5D0729A891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6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字节( 地址6)</a:t>
                  </a:r>
                </a:p>
              </p:txBody>
            </p:sp>
            <p:sp>
              <p:nvSpPr>
                <p:cNvPr id="489523" name="Rectangle 51">
                  <a:extLst>
                    <a:ext uri="{FF2B5EF4-FFF2-40B4-BE49-F238E27FC236}">
                      <a16:creationId xmlns:a16="http://schemas.microsoft.com/office/drawing/2014/main" id="{81AA925B-4EE3-E742-8D59-EB524222B6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字( 地址2)</a:t>
                  </a:r>
                </a:p>
              </p:txBody>
            </p:sp>
            <p:sp>
              <p:nvSpPr>
                <p:cNvPr id="489524" name="Rectangle 52">
                  <a:extLst>
                    <a:ext uri="{FF2B5EF4-FFF2-40B4-BE49-F238E27FC236}">
                      <a16:creationId xmlns:a16="http://schemas.microsoft.com/office/drawing/2014/main" id="{E27E902C-8234-F74C-BC43-FDAAA1498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半字( 地址10)</a:t>
                  </a:r>
                  <a:endPara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9525" name="Rectangle 53">
                  <a:extLst>
                    <a:ext uri="{FF2B5EF4-FFF2-40B4-BE49-F238E27FC236}">
                      <a16:creationId xmlns:a16="http://schemas.microsoft.com/office/drawing/2014/main" id="{35356431-9476-DA46-83EE-448590F89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半字( 地址8)</a:t>
                  </a:r>
                  <a:endPara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9526" name="Rectangle 54">
                  <a:extLst>
                    <a:ext uri="{FF2B5EF4-FFF2-40B4-BE49-F238E27FC236}">
                      <a16:creationId xmlns:a16="http://schemas.microsoft.com/office/drawing/2014/main" id="{8C444F1C-A485-E640-AFB1-E48B31588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08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半字( 地址0)</a:t>
                  </a:r>
                  <a:endParaRPr kumimoji="1" lang="en-US" altLang="zh-CN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9527" name="Rectangle 55">
                  <a:extLst>
                    <a:ext uri="{FF2B5EF4-FFF2-40B4-BE49-F238E27FC236}">
                      <a16:creationId xmlns:a16="http://schemas.microsoft.com/office/drawing/2014/main" id="{549DDD71-BF75-DB4E-8E84-6EDFAAC10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664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字( 地址4)</a:t>
                  </a:r>
                  <a:endParaRPr kumimoji="1"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89528" name="Text Box 56">
              <a:extLst>
                <a:ext uri="{FF2B5EF4-FFF2-40B4-BE49-F238E27FC236}">
                  <a16:creationId xmlns:a16="http://schemas.microsoft.com/office/drawing/2014/main" id="{9EBF2644-2854-1240-B6C2-697869283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12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边界未对准</a:t>
              </a:r>
            </a:p>
          </p:txBody>
        </p:sp>
      </p:grpSp>
      <p:sp>
        <p:nvSpPr>
          <p:cNvPr id="489529" name="Text Box 57">
            <a:extLst>
              <a:ext uri="{FF2B5EF4-FFF2-40B4-BE49-F238E27FC236}">
                <a16:creationId xmlns:a16="http://schemas.microsoft.com/office/drawing/2014/main" id="{C529F78E-49CB-AC47-8297-42E52C4F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ü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9530" name="Text Box 58">
            <a:extLst>
              <a:ext uri="{FF2B5EF4-FFF2-40B4-BE49-F238E27FC236}">
                <a16:creationId xmlns:a16="http://schemas.microsoft.com/office/drawing/2014/main" id="{396B9879-83DF-064D-B1F6-6EDB677DF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3124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ü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9531" name="Text Box 59">
            <a:extLst>
              <a:ext uri="{FF2B5EF4-FFF2-40B4-BE49-F238E27FC236}">
                <a16:creationId xmlns:a16="http://schemas.microsoft.com/office/drawing/2014/main" id="{B15B087C-B908-7945-BFF1-B64DAA60F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ü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9532" name="Text Box 60">
            <a:extLst>
              <a:ext uri="{FF2B5EF4-FFF2-40B4-BE49-F238E27FC236}">
                <a16:creationId xmlns:a16="http://schemas.microsoft.com/office/drawing/2014/main" id="{FF3991A4-8A9A-044A-8A39-9810695EC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ü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9533" name="Text Box 61">
            <a:extLst>
              <a:ext uri="{FF2B5EF4-FFF2-40B4-BE49-F238E27FC236}">
                <a16:creationId xmlns:a16="http://schemas.microsoft.com/office/drawing/2014/main" id="{96DB29AF-F9BA-E843-AC8B-345B1C97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3535364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2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▲</a:t>
            </a:r>
            <a:r>
              <a:rPr kumimoji="1" lang="zh-CN" altLang="en-US" sz="1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9534" name="Text Box 62">
            <a:extLst>
              <a:ext uri="{FF2B5EF4-FFF2-40B4-BE49-F238E27FC236}">
                <a16:creationId xmlns:a16="http://schemas.microsoft.com/office/drawing/2014/main" id="{C004ABA3-5D4C-B344-B006-11C7C389E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4221164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2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▲</a:t>
            </a:r>
            <a:r>
              <a:rPr kumimoji="1" lang="zh-CN" altLang="en-US" sz="1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9535" name="Rectangle 63">
            <a:extLst>
              <a:ext uri="{FF2B5EF4-FFF2-40B4-BE49-F238E27FC236}">
                <a16:creationId xmlns:a16="http://schemas.microsoft.com/office/drawing/2014/main" id="{CE84497A-0BBA-3A4A-A0AE-9D8A91A7C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7.2</a:t>
            </a:r>
          </a:p>
        </p:txBody>
      </p:sp>
      <p:sp>
        <p:nvSpPr>
          <p:cNvPr id="489536" name="AutoShape 6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1459C9A-1681-514A-BDB2-18445E23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8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29" grpId="0" autoUpdateAnimBg="0"/>
      <p:bldP spid="489530" grpId="0" autoUpdateAnimBg="0"/>
      <p:bldP spid="489531" grpId="0" autoUpdateAnimBg="0"/>
      <p:bldP spid="489532" grpId="0" autoUpdateAnimBg="0"/>
      <p:bldP spid="489533" grpId="0" autoUpdateAnimBg="0"/>
      <p:bldP spid="4895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>
            <a:extLst>
              <a:ext uri="{FF2B5EF4-FFF2-40B4-BE49-F238E27FC236}">
                <a16:creationId xmlns:a16="http://schemas.microsoft.com/office/drawing/2014/main" id="{BAA90D05-EB71-8549-99A9-2F540C5A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7620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三、操作类型</a:t>
            </a:r>
          </a:p>
        </p:txBody>
      </p:sp>
      <p:sp>
        <p:nvSpPr>
          <p:cNvPr id="490499" name="Text Box 3">
            <a:extLst>
              <a:ext uri="{FF2B5EF4-FFF2-40B4-BE49-F238E27FC236}">
                <a16:creationId xmlns:a16="http://schemas.microsoft.com/office/drawing/2014/main" id="{9972FC51-EA31-6248-A863-383F93752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92164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数据传送</a:t>
            </a:r>
          </a:p>
        </p:txBody>
      </p:sp>
      <p:grpSp>
        <p:nvGrpSpPr>
          <p:cNvPr id="490500" name="Group 4">
            <a:extLst>
              <a:ext uri="{FF2B5EF4-FFF2-40B4-BE49-F238E27FC236}">
                <a16:creationId xmlns:a16="http://schemas.microsoft.com/office/drawing/2014/main" id="{B3090B91-FD8A-AC4F-BAF2-F053EE7BB961}"/>
              </a:ext>
            </a:extLst>
          </p:cNvPr>
          <p:cNvGrpSpPr>
            <a:grpSpLocks/>
          </p:cNvGrpSpPr>
          <p:nvPr/>
        </p:nvGrpSpPr>
        <p:grpSpPr bwMode="auto">
          <a:xfrm>
            <a:off x="2646364" y="1419226"/>
            <a:ext cx="746125" cy="930275"/>
            <a:chOff x="707" y="912"/>
            <a:chExt cx="470" cy="586"/>
          </a:xfrm>
        </p:grpSpPr>
        <p:sp>
          <p:nvSpPr>
            <p:cNvPr id="490501" name="Text Box 5">
              <a:extLst>
                <a:ext uri="{FF2B5EF4-FFF2-40B4-BE49-F238E27FC236}">
                  <a16:creationId xmlns:a16="http://schemas.microsoft.com/office/drawing/2014/main" id="{54FF62A3-5F0D-834A-BB03-9CFEC5EB2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912"/>
              <a:ext cx="29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源</a:t>
              </a:r>
            </a:p>
          </p:txBody>
        </p:sp>
        <p:sp>
          <p:nvSpPr>
            <p:cNvPr id="490502" name="Text Box 6">
              <a:extLst>
                <a:ext uri="{FF2B5EF4-FFF2-40B4-BE49-F238E27FC236}">
                  <a16:creationId xmlns:a16="http://schemas.microsoft.com/office/drawing/2014/main" id="{DD02411C-9CEC-4A4D-BA33-8063CCFD3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1229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目的</a:t>
              </a:r>
            </a:p>
          </p:txBody>
        </p:sp>
      </p:grpSp>
      <p:sp>
        <p:nvSpPr>
          <p:cNvPr id="490503" name="Text Box 7">
            <a:extLst>
              <a:ext uri="{FF2B5EF4-FFF2-40B4-BE49-F238E27FC236}">
                <a16:creationId xmlns:a16="http://schemas.microsoft.com/office/drawing/2014/main" id="{A779382B-6C7E-554E-8E7D-E230E6A59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1419225"/>
            <a:ext cx="1027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490504" name="Text Box 8">
            <a:extLst>
              <a:ext uri="{FF2B5EF4-FFF2-40B4-BE49-F238E27FC236}">
                <a16:creationId xmlns:a16="http://schemas.microsoft.com/office/drawing/2014/main" id="{502BD84E-13CC-C148-A705-C43CF6DCC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1419225"/>
            <a:ext cx="1027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490505" name="Text Box 9">
            <a:extLst>
              <a:ext uri="{FF2B5EF4-FFF2-40B4-BE49-F238E27FC236}">
                <a16:creationId xmlns:a16="http://schemas.microsoft.com/office/drawing/2014/main" id="{C450224E-C8D6-8D4B-A35A-446908A6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19224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490506" name="Text Box 10">
            <a:extLst>
              <a:ext uri="{FF2B5EF4-FFF2-40B4-BE49-F238E27FC236}">
                <a16:creationId xmlns:a16="http://schemas.microsoft.com/office/drawing/2014/main" id="{B1969FA0-6496-4F4C-96CD-8DC43F41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9224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</a:p>
        </p:txBody>
      </p:sp>
      <p:sp>
        <p:nvSpPr>
          <p:cNvPr id="490507" name="Text Box 11">
            <a:extLst>
              <a:ext uri="{FF2B5EF4-FFF2-40B4-BE49-F238E27FC236}">
                <a16:creationId xmlns:a16="http://schemas.microsoft.com/office/drawing/2014/main" id="{26D79F96-3DF3-7C4C-AF5D-66965F920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419225"/>
            <a:ext cx="1027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</a:p>
        </p:txBody>
      </p:sp>
      <p:sp>
        <p:nvSpPr>
          <p:cNvPr id="490508" name="Text Box 12">
            <a:extLst>
              <a:ext uri="{FF2B5EF4-FFF2-40B4-BE49-F238E27FC236}">
                <a16:creationId xmlns:a16="http://schemas.microsoft.com/office/drawing/2014/main" id="{EB7E5CDF-8BD8-374E-A282-EED24E9DC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8" y="1419225"/>
            <a:ext cx="1027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</a:p>
        </p:txBody>
      </p:sp>
      <p:sp>
        <p:nvSpPr>
          <p:cNvPr id="490509" name="Text Box 13">
            <a:extLst>
              <a:ext uri="{FF2B5EF4-FFF2-40B4-BE49-F238E27FC236}">
                <a16:creationId xmlns:a16="http://schemas.microsoft.com/office/drawing/2014/main" id="{6242A68C-C7E1-0446-AAC5-98623CE85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19224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</a:p>
        </p:txBody>
      </p:sp>
      <p:sp>
        <p:nvSpPr>
          <p:cNvPr id="490510" name="Text Box 14">
            <a:extLst>
              <a:ext uri="{FF2B5EF4-FFF2-40B4-BE49-F238E27FC236}">
                <a16:creationId xmlns:a16="http://schemas.microsoft.com/office/drawing/2014/main" id="{07AF54FA-D9F4-954E-A9B6-326BCEACF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8" y="1922464"/>
            <a:ext cx="10271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</a:p>
        </p:txBody>
      </p:sp>
      <p:sp>
        <p:nvSpPr>
          <p:cNvPr id="490511" name="Text Box 15">
            <a:extLst>
              <a:ext uri="{FF2B5EF4-FFF2-40B4-BE49-F238E27FC236}">
                <a16:creationId xmlns:a16="http://schemas.microsoft.com/office/drawing/2014/main" id="{532D4F4B-1796-DE4C-BD25-C0B3C574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3352801"/>
            <a:ext cx="24529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置“1”，清“0”</a:t>
            </a:r>
          </a:p>
        </p:txBody>
      </p:sp>
      <p:sp>
        <p:nvSpPr>
          <p:cNvPr id="490512" name="Text Box 16">
            <a:extLst>
              <a:ext uri="{FF2B5EF4-FFF2-40B4-BE49-F238E27FC236}">
                <a16:creationId xmlns:a16="http://schemas.microsoft.com/office/drawing/2014/main" id="{7020DDD1-42BD-4C44-BFCD-BCF9759E1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3976688"/>
            <a:ext cx="268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算术逻辑操作</a:t>
            </a:r>
          </a:p>
        </p:txBody>
      </p:sp>
      <p:sp>
        <p:nvSpPr>
          <p:cNvPr id="490513" name="Text Box 17">
            <a:extLst>
              <a:ext uri="{FF2B5EF4-FFF2-40B4-BE49-F238E27FC236}">
                <a16:creationId xmlns:a16="http://schemas.microsoft.com/office/drawing/2014/main" id="{1B61E268-B138-F84C-91E1-0393A4F4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4572000"/>
            <a:ext cx="76279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加、减、乘、除、增 1、减 1、求补、浮点运算、十进制运算</a:t>
            </a:r>
          </a:p>
        </p:txBody>
      </p:sp>
      <p:sp>
        <p:nvSpPr>
          <p:cNvPr id="490514" name="Text Box 18">
            <a:extLst>
              <a:ext uri="{FF2B5EF4-FFF2-40B4-BE49-F238E27FC236}">
                <a16:creationId xmlns:a16="http://schemas.microsoft.com/office/drawing/2014/main" id="{BD37E6A9-C4D7-C74E-B17C-92167B0D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5059364"/>
            <a:ext cx="6927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与、或、非、异或、位操作、位测试、位清除、位求反</a:t>
            </a:r>
          </a:p>
        </p:txBody>
      </p:sp>
      <p:sp>
        <p:nvSpPr>
          <p:cNvPr id="490515" name="Text Box 19">
            <a:extLst>
              <a:ext uri="{FF2B5EF4-FFF2-40B4-BE49-F238E27FC236}">
                <a16:creationId xmlns:a16="http://schemas.microsoft.com/office/drawing/2014/main" id="{20558A6D-B1DC-F94B-BEBB-3D356205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5638800"/>
            <a:ext cx="109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 8086</a:t>
            </a:r>
          </a:p>
        </p:txBody>
      </p:sp>
      <p:sp>
        <p:nvSpPr>
          <p:cNvPr id="490516" name="Text Box 20">
            <a:extLst>
              <a:ext uri="{FF2B5EF4-FFF2-40B4-BE49-F238E27FC236}">
                <a16:creationId xmlns:a16="http://schemas.microsoft.com/office/drawing/2014/main" id="{BD88D6B7-9C51-D44E-8486-A2EABCE4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9" y="2470151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</a:p>
        </p:txBody>
      </p:sp>
      <p:sp>
        <p:nvSpPr>
          <p:cNvPr id="490517" name="Text Box 21">
            <a:extLst>
              <a:ext uri="{FF2B5EF4-FFF2-40B4-BE49-F238E27FC236}">
                <a16:creationId xmlns:a16="http://schemas.microsoft.com/office/drawing/2014/main" id="{C226A4C1-138D-FC49-9A46-EFFB2DDE5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6" y="2470151"/>
            <a:ext cx="1046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STORE</a:t>
            </a:r>
          </a:p>
        </p:txBody>
      </p:sp>
      <p:sp>
        <p:nvSpPr>
          <p:cNvPr id="490518" name="Text Box 22">
            <a:extLst>
              <a:ext uri="{FF2B5EF4-FFF2-40B4-BE49-F238E27FC236}">
                <a16:creationId xmlns:a16="http://schemas.microsoft.com/office/drawing/2014/main" id="{82E4ACA6-99AB-B444-B79F-381D9341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470151"/>
            <a:ext cx="919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</a:t>
            </a:r>
          </a:p>
        </p:txBody>
      </p:sp>
      <p:sp>
        <p:nvSpPr>
          <p:cNvPr id="490519" name="Text Box 23">
            <a:extLst>
              <a:ext uri="{FF2B5EF4-FFF2-40B4-BE49-F238E27FC236}">
                <a16:creationId xmlns:a16="http://schemas.microsoft.com/office/drawing/2014/main" id="{D4ECBCAB-82E6-7B43-97CC-42CFCB3BD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9" y="2470151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</a:p>
        </p:txBody>
      </p:sp>
      <p:sp>
        <p:nvSpPr>
          <p:cNvPr id="490520" name="Text Box 24">
            <a:extLst>
              <a:ext uri="{FF2B5EF4-FFF2-40B4-BE49-F238E27FC236}">
                <a16:creationId xmlns:a16="http://schemas.microsoft.com/office/drawing/2014/main" id="{A3B0A2D0-0BE4-804B-AB62-3F8F208D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6" y="3184526"/>
            <a:ext cx="86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</a:p>
        </p:txBody>
      </p:sp>
      <p:sp>
        <p:nvSpPr>
          <p:cNvPr id="490521" name="Text Box 25">
            <a:extLst>
              <a:ext uri="{FF2B5EF4-FFF2-40B4-BE49-F238E27FC236}">
                <a16:creationId xmlns:a16="http://schemas.microsoft.com/office/drawing/2014/main" id="{0427B799-822E-D946-9A1D-3ABA716B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31845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</a:p>
        </p:txBody>
      </p:sp>
      <p:sp>
        <p:nvSpPr>
          <p:cNvPr id="490522" name="Text Box 26">
            <a:extLst>
              <a:ext uri="{FF2B5EF4-FFF2-40B4-BE49-F238E27FC236}">
                <a16:creationId xmlns:a16="http://schemas.microsoft.com/office/drawing/2014/main" id="{C3D81297-0600-1A4A-BAB9-6D74393B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4" y="2427289"/>
            <a:ext cx="7461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</a:p>
        </p:txBody>
      </p:sp>
      <p:sp>
        <p:nvSpPr>
          <p:cNvPr id="490523" name="Text Box 27">
            <a:extLst>
              <a:ext uri="{FF2B5EF4-FFF2-40B4-BE49-F238E27FC236}">
                <a16:creationId xmlns:a16="http://schemas.microsoft.com/office/drawing/2014/main" id="{7CAB5404-AA7C-184B-A7EB-0C4B6C7DC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6" y="2827339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</a:p>
        </p:txBody>
      </p:sp>
      <p:sp>
        <p:nvSpPr>
          <p:cNvPr id="490524" name="Text Box 28">
            <a:extLst>
              <a:ext uri="{FF2B5EF4-FFF2-40B4-BE49-F238E27FC236}">
                <a16:creationId xmlns:a16="http://schemas.microsoft.com/office/drawing/2014/main" id="{C73A6AA0-5961-154B-9839-0F40D706B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9" y="2827339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</a:p>
        </p:txBody>
      </p:sp>
      <p:sp>
        <p:nvSpPr>
          <p:cNvPr id="490525" name="Rectangle 29">
            <a:extLst>
              <a:ext uri="{FF2B5EF4-FFF2-40B4-BE49-F238E27FC236}">
                <a16:creationId xmlns:a16="http://schemas.microsoft.com/office/drawing/2014/main" id="{FB0087BF-1015-294F-BCBE-15CB64F8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7.2</a:t>
            </a:r>
          </a:p>
        </p:txBody>
      </p:sp>
      <p:sp>
        <p:nvSpPr>
          <p:cNvPr id="490526" name="Text Box 30">
            <a:extLst>
              <a:ext uri="{FF2B5EF4-FFF2-40B4-BE49-F238E27FC236}">
                <a16:creationId xmlns:a16="http://schemas.microsoft.com/office/drawing/2014/main" id="{71D78CDD-B95A-D445-B99F-B353A0E16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16588"/>
            <a:ext cx="7010400" cy="105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SUB  MUL  DIV  INC  DEC  CMP  NEG   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AAA  AAS  AAM  AAD 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   OR   NOT   XOR   TEST</a:t>
            </a:r>
          </a:p>
        </p:txBody>
      </p:sp>
      <p:sp>
        <p:nvSpPr>
          <p:cNvPr id="490527" name="AutoShape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A01FCAC-3464-3B4E-91FA-D6322E3F7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8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/>
      <p:bldP spid="490503" grpId="0" autoUpdateAnimBg="0"/>
      <p:bldP spid="490504" grpId="0" autoUpdateAnimBg="0"/>
      <p:bldP spid="490505" grpId="0" autoUpdateAnimBg="0"/>
      <p:bldP spid="490506" grpId="0" autoUpdateAnimBg="0"/>
      <p:bldP spid="490507" grpId="0" autoUpdateAnimBg="0"/>
      <p:bldP spid="490508" grpId="0" autoUpdateAnimBg="0"/>
      <p:bldP spid="490509" grpId="0" autoUpdateAnimBg="0"/>
      <p:bldP spid="490510" grpId="0" autoUpdateAnimBg="0"/>
      <p:bldP spid="490511" grpId="0" autoUpdateAnimBg="0"/>
      <p:bldP spid="490512" grpId="0" autoUpdateAnimBg="0"/>
      <p:bldP spid="490513" grpId="0" autoUpdateAnimBg="0"/>
      <p:bldP spid="490514" grpId="0" autoUpdateAnimBg="0"/>
      <p:bldP spid="490515" grpId="0" autoUpdateAnimBg="0"/>
      <p:bldP spid="490516" grpId="0" autoUpdateAnimBg="0"/>
      <p:bldP spid="490517" grpId="0" autoUpdateAnimBg="0"/>
      <p:bldP spid="490518" grpId="0" autoUpdateAnimBg="0"/>
      <p:bldP spid="490519" grpId="0" autoUpdateAnimBg="0"/>
      <p:bldP spid="490520" grpId="0" autoUpdateAnimBg="0"/>
      <p:bldP spid="490521" grpId="0" autoUpdateAnimBg="0"/>
      <p:bldP spid="490522" grpId="0" autoUpdateAnimBg="0"/>
      <p:bldP spid="490523" grpId="0" autoUpdateAnimBg="0"/>
      <p:bldP spid="490524" grpId="0" autoUpdateAnimBg="0"/>
      <p:bldP spid="49052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>
            <a:extLst>
              <a:ext uri="{FF2B5EF4-FFF2-40B4-BE49-F238E27FC236}">
                <a16:creationId xmlns:a16="http://schemas.microsoft.com/office/drawing/2014/main" id="{FA8BC3A9-0BD3-DD4C-A2E1-4AE075A5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49250"/>
            <a:ext cx="247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移位操作</a:t>
            </a:r>
          </a:p>
        </p:txBody>
      </p:sp>
      <p:sp>
        <p:nvSpPr>
          <p:cNvPr id="491523" name="Text Box 3">
            <a:extLst>
              <a:ext uri="{FF2B5EF4-FFF2-40B4-BE49-F238E27FC236}">
                <a16:creationId xmlns:a16="http://schemas.microsoft.com/office/drawing/2014/main" id="{7B0EBC2C-C6FF-DF41-8284-FFEAC00FC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10144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算术移位</a:t>
            </a:r>
          </a:p>
        </p:txBody>
      </p:sp>
      <p:sp>
        <p:nvSpPr>
          <p:cNvPr id="491524" name="Text Box 4">
            <a:extLst>
              <a:ext uri="{FF2B5EF4-FFF2-40B4-BE49-F238E27FC236}">
                <a16:creationId xmlns:a16="http://schemas.microsoft.com/office/drawing/2014/main" id="{C952E596-F75C-9344-BE5F-65CC88C4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2168525"/>
            <a:ext cx="1558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转移</a:t>
            </a:r>
          </a:p>
        </p:txBody>
      </p:sp>
      <p:sp>
        <p:nvSpPr>
          <p:cNvPr id="491525" name="Text Box 5">
            <a:extLst>
              <a:ext uri="{FF2B5EF4-FFF2-40B4-BE49-F238E27FC236}">
                <a16:creationId xmlns:a16="http://schemas.microsoft.com/office/drawing/2014/main" id="{C17C5E62-601A-3F4E-8047-5B3C41CC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0353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无条件转移 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</a:p>
        </p:txBody>
      </p:sp>
      <p:sp>
        <p:nvSpPr>
          <p:cNvPr id="491526" name="Text Box 6">
            <a:extLst>
              <a:ext uri="{FF2B5EF4-FFF2-40B4-BE49-F238E27FC236}">
                <a16:creationId xmlns:a16="http://schemas.microsoft.com/office/drawing/2014/main" id="{718DE88F-9795-4749-AB7F-F53A4F9A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29013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条件转移</a:t>
            </a:r>
          </a:p>
        </p:txBody>
      </p:sp>
      <p:sp>
        <p:nvSpPr>
          <p:cNvPr id="491527" name="Text Box 7">
            <a:extLst>
              <a:ext uri="{FF2B5EF4-FFF2-40B4-BE49-F238E27FC236}">
                <a16:creationId xmlns:a16="http://schemas.microsoft.com/office/drawing/2014/main" id="{EA9312A9-E1CF-BE48-9C75-BA0F3638C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84651"/>
            <a:ext cx="430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结果为零转    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= 1）</a:t>
            </a:r>
            <a:r>
              <a:rPr kumimoji="1" lang="en-US" altLang="zh-CN" sz="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JZ</a:t>
            </a:r>
          </a:p>
        </p:txBody>
      </p:sp>
      <p:sp>
        <p:nvSpPr>
          <p:cNvPr id="491528" name="Text Box 8">
            <a:extLst>
              <a:ext uri="{FF2B5EF4-FFF2-40B4-BE49-F238E27FC236}">
                <a16:creationId xmlns:a16="http://schemas.microsoft.com/office/drawing/2014/main" id="{29B1A4AC-545E-474C-937E-E8440836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749801"/>
            <a:ext cx="432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结果溢出转    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 = 1）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29" name="Text Box 9">
            <a:extLst>
              <a:ext uri="{FF2B5EF4-FFF2-40B4-BE49-F238E27FC236}">
                <a16:creationId xmlns:a16="http://schemas.microsoft.com/office/drawing/2014/main" id="{32D784EB-E972-DD47-899E-B580AF20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14951"/>
            <a:ext cx="429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结果有进位转（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= 1）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JC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30" name="Text Box 10">
            <a:extLst>
              <a:ext uri="{FF2B5EF4-FFF2-40B4-BE49-F238E27FC236}">
                <a16:creationId xmlns:a16="http://schemas.microsoft.com/office/drawing/2014/main" id="{3D8BBDD8-C0BA-D945-93BB-591A8D6BF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881688"/>
            <a:ext cx="319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跳过一条指令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SKP</a:t>
            </a:r>
          </a:p>
        </p:txBody>
      </p:sp>
      <p:sp>
        <p:nvSpPr>
          <p:cNvPr id="491531" name="Text Box 11">
            <a:extLst>
              <a:ext uri="{FF2B5EF4-FFF2-40B4-BE49-F238E27FC236}">
                <a16:creationId xmlns:a16="http://schemas.microsoft.com/office/drawing/2014/main" id="{F5CC647A-516F-C64E-89CC-566D8F943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160178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循环移位（带进位和不带进位）</a:t>
            </a:r>
          </a:p>
        </p:txBody>
      </p:sp>
      <p:sp>
        <p:nvSpPr>
          <p:cNvPr id="491532" name="Text Box 12">
            <a:extLst>
              <a:ext uri="{FF2B5EF4-FFF2-40B4-BE49-F238E27FC236}">
                <a16:creationId xmlns:a16="http://schemas.microsoft.com/office/drawing/2014/main" id="{DE7C8EE8-8F0B-4842-8D72-AB3E3321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21164"/>
            <a:ext cx="465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</a:p>
        </p:txBody>
      </p:sp>
      <p:grpSp>
        <p:nvGrpSpPr>
          <p:cNvPr id="491533" name="Group 13">
            <a:extLst>
              <a:ext uri="{FF2B5EF4-FFF2-40B4-BE49-F238E27FC236}">
                <a16:creationId xmlns:a16="http://schemas.microsoft.com/office/drawing/2014/main" id="{0EE39EA4-1F9B-A543-9BB6-9E50C7D3A736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587876"/>
            <a:ext cx="3551238" cy="1812925"/>
            <a:chOff x="3504" y="2890"/>
            <a:chExt cx="2237" cy="1142"/>
          </a:xfrm>
        </p:grpSpPr>
        <p:grpSp>
          <p:nvGrpSpPr>
            <p:cNvPr id="491534" name="Group 14">
              <a:extLst>
                <a:ext uri="{FF2B5EF4-FFF2-40B4-BE49-F238E27FC236}">
                  <a16:creationId xmlns:a16="http://schemas.microsoft.com/office/drawing/2014/main" id="{CE206C4B-100D-AF45-9F2B-E72307EF4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7" y="2890"/>
              <a:ext cx="2064" cy="1142"/>
              <a:chOff x="3677" y="2938"/>
              <a:chExt cx="2064" cy="1142"/>
            </a:xfrm>
          </p:grpSpPr>
          <p:sp>
            <p:nvSpPr>
              <p:cNvPr id="491535" name="Text Box 15">
                <a:extLst>
                  <a:ext uri="{FF2B5EF4-FFF2-40B4-BE49-F238E27FC236}">
                    <a16:creationId xmlns:a16="http://schemas.microsoft.com/office/drawing/2014/main" id="{2F4F995A-FDBA-F140-9D4E-7A4F39C94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2938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300</a:t>
                </a:r>
              </a:p>
            </p:txBody>
          </p:sp>
          <p:sp>
            <p:nvSpPr>
              <p:cNvPr id="491536" name="Text Box 16">
                <a:extLst>
                  <a:ext uri="{FF2B5EF4-FFF2-40B4-BE49-F238E27FC236}">
                    <a16:creationId xmlns:a16="http://schemas.microsoft.com/office/drawing/2014/main" id="{26348676-2E6D-3144-859D-C5C7CE37C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9" y="3174"/>
                <a:ext cx="330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91537" name="Text Box 17">
                <a:extLst>
                  <a:ext uri="{FF2B5EF4-FFF2-40B4-BE49-F238E27FC236}">
                    <a16:creationId xmlns:a16="http://schemas.microsoft.com/office/drawing/2014/main" id="{8E81A04F-BAA7-CC4E-811C-AD72FA814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322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305</a:t>
                </a:r>
              </a:p>
            </p:txBody>
          </p:sp>
          <p:sp>
            <p:nvSpPr>
              <p:cNvPr id="491538" name="Text Box 18">
                <a:extLst>
                  <a:ext uri="{FF2B5EF4-FFF2-40B4-BE49-F238E27FC236}">
                    <a16:creationId xmlns:a16="http://schemas.microsoft.com/office/drawing/2014/main" id="{A2BFA7F1-5018-654C-8E5D-AA749D623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71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306</a:t>
                </a:r>
              </a:p>
            </p:txBody>
          </p:sp>
          <p:sp>
            <p:nvSpPr>
              <p:cNvPr id="491539" name="Text Box 19">
                <a:extLst>
                  <a:ext uri="{FF2B5EF4-FFF2-40B4-BE49-F238E27FC236}">
                    <a16:creationId xmlns:a16="http://schemas.microsoft.com/office/drawing/2014/main" id="{522EE371-2673-FE45-83BE-C7A18241E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811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2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307</a:t>
                </a:r>
              </a:p>
            </p:txBody>
          </p:sp>
          <p:sp>
            <p:nvSpPr>
              <p:cNvPr id="491540" name="Text Box 20">
                <a:extLst>
                  <a:ext uri="{FF2B5EF4-FFF2-40B4-BE49-F238E27FC236}">
                    <a16:creationId xmlns:a16="http://schemas.microsoft.com/office/drawing/2014/main" id="{8BAD57C9-7DE3-7141-9939-3CEEF7C5A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1" y="3322"/>
                <a:ext cx="168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SKP  DZ  D = 0 </a:t>
                </a:r>
                <a:r>
                  <a:rPr kumimoji="1" lang="zh-CN" altLang="en-US" sz="2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则跳</a:t>
                </a:r>
                <a:endPara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1541" name="Freeform 21">
              <a:extLst>
                <a:ext uri="{FF2B5EF4-FFF2-40B4-BE49-F238E27FC236}">
                  <a16:creationId xmlns:a16="http://schemas.microsoft.com/office/drawing/2014/main" id="{C47CA62B-2C0C-F04F-B00A-95456767E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3408"/>
              <a:ext cx="192" cy="480"/>
            </a:xfrm>
            <a:custGeom>
              <a:avLst/>
              <a:gdLst>
                <a:gd name="T0" fmla="*/ 144 w 144"/>
                <a:gd name="T1" fmla="*/ 0 h 864"/>
                <a:gd name="T2" fmla="*/ 0 w 144"/>
                <a:gd name="T3" fmla="*/ 0 h 864"/>
                <a:gd name="T4" fmla="*/ 0 w 144"/>
                <a:gd name="T5" fmla="*/ 864 h 864"/>
                <a:gd name="T6" fmla="*/ 144 w 14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864">
                  <a:moveTo>
                    <a:pt x="144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4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1542" name="Text Box 22">
            <a:extLst>
              <a:ext uri="{FF2B5EF4-FFF2-40B4-BE49-F238E27FC236}">
                <a16:creationId xmlns:a16="http://schemas.microsoft.com/office/drawing/2014/main" id="{F6013F27-A80B-1245-BAD2-14A83ADC2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0144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逻辑移位</a:t>
            </a:r>
          </a:p>
        </p:txBody>
      </p:sp>
      <p:sp>
        <p:nvSpPr>
          <p:cNvPr id="491543" name="AutoShape 23">
            <a:extLst>
              <a:ext uri="{FF2B5EF4-FFF2-40B4-BE49-F238E27FC236}">
                <a16:creationId xmlns:a16="http://schemas.microsoft.com/office/drawing/2014/main" id="{A76AC6A5-9498-0E41-B62C-20478C70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343400"/>
            <a:ext cx="1600200" cy="457200"/>
          </a:xfrm>
          <a:prstGeom prst="wedgeRoundRectCallout">
            <a:avLst>
              <a:gd name="adj1" fmla="val 894"/>
              <a:gd name="adj2" fmla="val 14409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完成触发器</a:t>
            </a:r>
          </a:p>
        </p:txBody>
      </p:sp>
      <p:sp>
        <p:nvSpPr>
          <p:cNvPr id="491544" name="Rectangle 24">
            <a:extLst>
              <a:ext uri="{FF2B5EF4-FFF2-40B4-BE49-F238E27FC236}">
                <a16:creationId xmlns:a16="http://schemas.microsoft.com/office/drawing/2014/main" id="{D8259DD2-4BB7-B742-A372-276A2110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7.2</a:t>
            </a:r>
          </a:p>
        </p:txBody>
      </p:sp>
      <p:sp>
        <p:nvSpPr>
          <p:cNvPr id="491545" name="AutoShape 2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AFC8502-7D11-474D-8C39-9ABC0DB4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35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utoUpdateAnimBg="0"/>
      <p:bldP spid="491524" grpId="0" autoUpdateAnimBg="0"/>
      <p:bldP spid="491525" grpId="0" autoUpdateAnimBg="0"/>
      <p:bldP spid="491526" grpId="0" autoUpdateAnimBg="0"/>
      <p:bldP spid="491527" grpId="0" autoUpdateAnimBg="0"/>
      <p:bldP spid="491528" grpId="0" autoUpdateAnimBg="0"/>
      <p:bldP spid="491529" grpId="0" autoUpdateAnimBg="0"/>
      <p:bldP spid="491530" grpId="0" autoUpdateAnimBg="0"/>
      <p:bldP spid="491531" grpId="0" autoUpdateAnimBg="0"/>
      <p:bldP spid="491532" grpId="0" autoUpdateAnimBg="0"/>
      <p:bldP spid="491542" grpId="0" autoUpdateAnimBg="0"/>
      <p:bldP spid="49154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>
            <a:extLst>
              <a:ext uri="{FF2B5EF4-FFF2-40B4-BE49-F238E27FC236}">
                <a16:creationId xmlns:a16="http://schemas.microsoft.com/office/drawing/2014/main" id="{81DE79F0-575A-9C4D-9CB2-B6337D504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52400"/>
            <a:ext cx="5211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调用和返回</a:t>
            </a:r>
          </a:p>
        </p:txBody>
      </p:sp>
      <p:grpSp>
        <p:nvGrpSpPr>
          <p:cNvPr id="492547" name="Group 3">
            <a:extLst>
              <a:ext uri="{FF2B5EF4-FFF2-40B4-BE49-F238E27FC236}">
                <a16:creationId xmlns:a16="http://schemas.microsoft.com/office/drawing/2014/main" id="{A6A203F1-A5F5-9D4D-A70C-BDB6F8A4E4D6}"/>
              </a:ext>
            </a:extLst>
          </p:cNvPr>
          <p:cNvGrpSpPr>
            <a:grpSpLocks/>
          </p:cNvGrpSpPr>
          <p:nvPr/>
        </p:nvGrpSpPr>
        <p:grpSpPr bwMode="auto">
          <a:xfrm>
            <a:off x="6465888" y="5216525"/>
            <a:ext cx="95250" cy="973138"/>
            <a:chOff x="3113" y="3286"/>
            <a:chExt cx="60" cy="613"/>
          </a:xfrm>
        </p:grpSpPr>
        <p:sp>
          <p:nvSpPr>
            <p:cNvPr id="492548" name="Freeform 4">
              <a:extLst>
                <a:ext uri="{FF2B5EF4-FFF2-40B4-BE49-F238E27FC236}">
                  <a16:creationId xmlns:a16="http://schemas.microsoft.com/office/drawing/2014/main" id="{A3168107-0E48-2341-8CD6-8312CA77F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286"/>
              <a:ext cx="1" cy="578"/>
            </a:xfrm>
            <a:custGeom>
              <a:avLst/>
              <a:gdLst>
                <a:gd name="T0" fmla="*/ 1 w 1"/>
                <a:gd name="T1" fmla="*/ 0 h 578"/>
                <a:gd name="T2" fmla="*/ 0 w 1"/>
                <a:gd name="T3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78">
                  <a:moveTo>
                    <a:pt x="1" y="0"/>
                  </a:moveTo>
                  <a:lnTo>
                    <a:pt x="0" y="578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49" name="Freeform 5">
              <a:extLst>
                <a:ext uri="{FF2B5EF4-FFF2-40B4-BE49-F238E27FC236}">
                  <a16:creationId xmlns:a16="http://schemas.microsoft.com/office/drawing/2014/main" id="{00B0D908-06C7-5243-9784-32FC8B48E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" y="3843"/>
              <a:ext cx="60" cy="56"/>
            </a:xfrm>
            <a:custGeom>
              <a:avLst/>
              <a:gdLst>
                <a:gd name="T0" fmla="*/ 0 w 60"/>
                <a:gd name="T1" fmla="*/ 0 h 50"/>
                <a:gd name="T2" fmla="*/ 31 w 60"/>
                <a:gd name="T3" fmla="*/ 50 h 50"/>
                <a:gd name="T4" fmla="*/ 60 w 60"/>
                <a:gd name="T5" fmla="*/ 0 h 50"/>
                <a:gd name="T6" fmla="*/ 31 w 60"/>
                <a:gd name="T7" fmla="*/ 16 h 50"/>
                <a:gd name="T8" fmla="*/ 0 w 6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0">
                  <a:moveTo>
                    <a:pt x="0" y="0"/>
                  </a:moveTo>
                  <a:lnTo>
                    <a:pt x="31" y="50"/>
                  </a:lnTo>
                  <a:lnTo>
                    <a:pt x="60" y="0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92550" name="Group 6">
            <a:extLst>
              <a:ext uri="{FF2B5EF4-FFF2-40B4-BE49-F238E27FC236}">
                <a16:creationId xmlns:a16="http://schemas.microsoft.com/office/drawing/2014/main" id="{FF916E32-D22B-0745-A410-CE06BF8621E2}"/>
              </a:ext>
            </a:extLst>
          </p:cNvPr>
          <p:cNvGrpSpPr>
            <a:grpSpLocks/>
          </p:cNvGrpSpPr>
          <p:nvPr/>
        </p:nvGrpSpPr>
        <p:grpSpPr bwMode="auto">
          <a:xfrm>
            <a:off x="6488114" y="4037013"/>
            <a:ext cx="193675" cy="1179512"/>
            <a:chOff x="3127" y="2468"/>
            <a:chExt cx="122" cy="661"/>
          </a:xfrm>
        </p:grpSpPr>
        <p:sp>
          <p:nvSpPr>
            <p:cNvPr id="492551" name="Freeform 7">
              <a:extLst>
                <a:ext uri="{FF2B5EF4-FFF2-40B4-BE49-F238E27FC236}">
                  <a16:creationId xmlns:a16="http://schemas.microsoft.com/office/drawing/2014/main" id="{ACA4C1CD-C4EF-AF49-BC91-D6C67A3E2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" y="2468"/>
              <a:ext cx="108" cy="627"/>
            </a:xfrm>
            <a:custGeom>
              <a:avLst/>
              <a:gdLst>
                <a:gd name="T0" fmla="*/ 0 w 108"/>
                <a:gd name="T1" fmla="*/ 0 h 627"/>
                <a:gd name="T2" fmla="*/ 40 w 108"/>
                <a:gd name="T3" fmla="*/ 70 h 627"/>
                <a:gd name="T4" fmla="*/ 74 w 108"/>
                <a:gd name="T5" fmla="*/ 139 h 627"/>
                <a:gd name="T6" fmla="*/ 88 w 108"/>
                <a:gd name="T7" fmla="*/ 175 h 627"/>
                <a:gd name="T8" fmla="*/ 99 w 108"/>
                <a:gd name="T9" fmla="*/ 214 h 627"/>
                <a:gd name="T10" fmla="*/ 105 w 108"/>
                <a:gd name="T11" fmla="*/ 252 h 627"/>
                <a:gd name="T12" fmla="*/ 108 w 108"/>
                <a:gd name="T13" fmla="*/ 293 h 627"/>
                <a:gd name="T14" fmla="*/ 105 w 108"/>
                <a:gd name="T15" fmla="*/ 331 h 627"/>
                <a:gd name="T16" fmla="*/ 96 w 108"/>
                <a:gd name="T17" fmla="*/ 372 h 627"/>
                <a:gd name="T18" fmla="*/ 85 w 108"/>
                <a:gd name="T19" fmla="*/ 418 h 627"/>
                <a:gd name="T20" fmla="*/ 71 w 108"/>
                <a:gd name="T21" fmla="*/ 464 h 627"/>
                <a:gd name="T22" fmla="*/ 57 w 108"/>
                <a:gd name="T23" fmla="*/ 509 h 627"/>
                <a:gd name="T24" fmla="*/ 40 w 108"/>
                <a:gd name="T25" fmla="*/ 553 h 627"/>
                <a:gd name="T26" fmla="*/ 26 w 108"/>
                <a:gd name="T27" fmla="*/ 593 h 627"/>
                <a:gd name="T28" fmla="*/ 12 w 108"/>
                <a:gd name="T2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627">
                  <a:moveTo>
                    <a:pt x="0" y="0"/>
                  </a:moveTo>
                  <a:lnTo>
                    <a:pt x="40" y="70"/>
                  </a:lnTo>
                  <a:lnTo>
                    <a:pt x="74" y="139"/>
                  </a:lnTo>
                  <a:lnTo>
                    <a:pt x="88" y="175"/>
                  </a:lnTo>
                  <a:lnTo>
                    <a:pt x="99" y="214"/>
                  </a:lnTo>
                  <a:lnTo>
                    <a:pt x="105" y="252"/>
                  </a:lnTo>
                  <a:lnTo>
                    <a:pt x="108" y="293"/>
                  </a:lnTo>
                  <a:lnTo>
                    <a:pt x="105" y="331"/>
                  </a:lnTo>
                  <a:lnTo>
                    <a:pt x="96" y="372"/>
                  </a:lnTo>
                  <a:lnTo>
                    <a:pt x="85" y="418"/>
                  </a:lnTo>
                  <a:lnTo>
                    <a:pt x="71" y="464"/>
                  </a:lnTo>
                  <a:lnTo>
                    <a:pt x="57" y="509"/>
                  </a:lnTo>
                  <a:lnTo>
                    <a:pt x="40" y="553"/>
                  </a:lnTo>
                  <a:lnTo>
                    <a:pt x="26" y="593"/>
                  </a:lnTo>
                  <a:lnTo>
                    <a:pt x="12" y="62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52" name="Freeform 8">
              <a:extLst>
                <a:ext uri="{FF2B5EF4-FFF2-40B4-BE49-F238E27FC236}">
                  <a16:creationId xmlns:a16="http://schemas.microsoft.com/office/drawing/2014/main" id="{92CAE370-4D15-5E43-A223-C6D215DF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3073"/>
              <a:ext cx="57" cy="56"/>
            </a:xfrm>
            <a:custGeom>
              <a:avLst/>
              <a:gdLst>
                <a:gd name="T0" fmla="*/ 0 w 57"/>
                <a:gd name="T1" fmla="*/ 0 h 56"/>
                <a:gd name="T2" fmla="*/ 14 w 57"/>
                <a:gd name="T3" fmla="*/ 56 h 56"/>
                <a:gd name="T4" fmla="*/ 57 w 57"/>
                <a:gd name="T5" fmla="*/ 15 h 56"/>
                <a:gd name="T6" fmla="*/ 26 w 57"/>
                <a:gd name="T7" fmla="*/ 24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14" y="56"/>
                  </a:lnTo>
                  <a:lnTo>
                    <a:pt x="57" y="15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92553" name="Group 9">
            <a:extLst>
              <a:ext uri="{FF2B5EF4-FFF2-40B4-BE49-F238E27FC236}">
                <a16:creationId xmlns:a16="http://schemas.microsoft.com/office/drawing/2014/main" id="{9A62A654-5DA8-2548-9E79-C5BF940A47F2}"/>
              </a:ext>
            </a:extLst>
          </p:cNvPr>
          <p:cNvGrpSpPr>
            <a:grpSpLocks/>
          </p:cNvGrpSpPr>
          <p:nvPr/>
        </p:nvGrpSpPr>
        <p:grpSpPr bwMode="auto">
          <a:xfrm>
            <a:off x="6510338" y="3444875"/>
            <a:ext cx="341312" cy="1771650"/>
            <a:chOff x="3141" y="2136"/>
            <a:chExt cx="215" cy="993"/>
          </a:xfrm>
        </p:grpSpPr>
        <p:sp>
          <p:nvSpPr>
            <p:cNvPr id="492554" name="Freeform 10">
              <a:extLst>
                <a:ext uri="{FF2B5EF4-FFF2-40B4-BE49-F238E27FC236}">
                  <a16:creationId xmlns:a16="http://schemas.microsoft.com/office/drawing/2014/main" id="{AAD1E8C4-A19A-FE46-891D-92E9845E2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" y="2136"/>
              <a:ext cx="215" cy="959"/>
            </a:xfrm>
            <a:custGeom>
              <a:avLst/>
              <a:gdLst>
                <a:gd name="T0" fmla="*/ 0 w 215"/>
                <a:gd name="T1" fmla="*/ 0 h 959"/>
                <a:gd name="T2" fmla="*/ 74 w 215"/>
                <a:gd name="T3" fmla="*/ 140 h 959"/>
                <a:gd name="T4" fmla="*/ 108 w 215"/>
                <a:gd name="T5" fmla="*/ 207 h 959"/>
                <a:gd name="T6" fmla="*/ 136 w 215"/>
                <a:gd name="T7" fmla="*/ 277 h 959"/>
                <a:gd name="T8" fmla="*/ 164 w 215"/>
                <a:gd name="T9" fmla="*/ 342 h 959"/>
                <a:gd name="T10" fmla="*/ 187 w 215"/>
                <a:gd name="T11" fmla="*/ 409 h 959"/>
                <a:gd name="T12" fmla="*/ 204 w 215"/>
                <a:gd name="T13" fmla="*/ 474 h 959"/>
                <a:gd name="T14" fmla="*/ 212 w 215"/>
                <a:gd name="T15" fmla="*/ 536 h 959"/>
                <a:gd name="T16" fmla="*/ 215 w 215"/>
                <a:gd name="T17" fmla="*/ 591 h 959"/>
                <a:gd name="T18" fmla="*/ 209 w 215"/>
                <a:gd name="T19" fmla="*/ 649 h 959"/>
                <a:gd name="T20" fmla="*/ 198 w 215"/>
                <a:gd name="T21" fmla="*/ 709 h 959"/>
                <a:gd name="T22" fmla="*/ 181 w 215"/>
                <a:gd name="T23" fmla="*/ 767 h 959"/>
                <a:gd name="T24" fmla="*/ 164 w 215"/>
                <a:gd name="T25" fmla="*/ 822 h 959"/>
                <a:gd name="T26" fmla="*/ 147 w 215"/>
                <a:gd name="T27" fmla="*/ 875 h 959"/>
                <a:gd name="T28" fmla="*/ 130 w 215"/>
                <a:gd name="T29" fmla="*/ 921 h 959"/>
                <a:gd name="T30" fmla="*/ 116 w 215"/>
                <a:gd name="T31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959">
                  <a:moveTo>
                    <a:pt x="0" y="0"/>
                  </a:moveTo>
                  <a:lnTo>
                    <a:pt x="74" y="140"/>
                  </a:lnTo>
                  <a:lnTo>
                    <a:pt x="108" y="207"/>
                  </a:lnTo>
                  <a:lnTo>
                    <a:pt x="136" y="277"/>
                  </a:lnTo>
                  <a:lnTo>
                    <a:pt x="164" y="342"/>
                  </a:lnTo>
                  <a:lnTo>
                    <a:pt x="187" y="409"/>
                  </a:lnTo>
                  <a:lnTo>
                    <a:pt x="204" y="474"/>
                  </a:lnTo>
                  <a:lnTo>
                    <a:pt x="212" y="536"/>
                  </a:lnTo>
                  <a:lnTo>
                    <a:pt x="215" y="591"/>
                  </a:lnTo>
                  <a:lnTo>
                    <a:pt x="209" y="649"/>
                  </a:lnTo>
                  <a:lnTo>
                    <a:pt x="198" y="709"/>
                  </a:lnTo>
                  <a:lnTo>
                    <a:pt x="181" y="767"/>
                  </a:lnTo>
                  <a:lnTo>
                    <a:pt x="164" y="822"/>
                  </a:lnTo>
                  <a:lnTo>
                    <a:pt x="147" y="875"/>
                  </a:lnTo>
                  <a:lnTo>
                    <a:pt x="130" y="921"/>
                  </a:lnTo>
                  <a:lnTo>
                    <a:pt x="116" y="95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55" name="Freeform 11">
              <a:extLst>
                <a:ext uri="{FF2B5EF4-FFF2-40B4-BE49-F238E27FC236}">
                  <a16:creationId xmlns:a16="http://schemas.microsoft.com/office/drawing/2014/main" id="{C9635673-DD92-6943-B22E-7FD5F32C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3073"/>
              <a:ext cx="56" cy="56"/>
            </a:xfrm>
            <a:custGeom>
              <a:avLst/>
              <a:gdLst>
                <a:gd name="T0" fmla="*/ 0 w 56"/>
                <a:gd name="T1" fmla="*/ 0 h 56"/>
                <a:gd name="T2" fmla="*/ 17 w 56"/>
                <a:gd name="T3" fmla="*/ 56 h 56"/>
                <a:gd name="T4" fmla="*/ 56 w 56"/>
                <a:gd name="T5" fmla="*/ 12 h 56"/>
                <a:gd name="T6" fmla="*/ 25 w 56"/>
                <a:gd name="T7" fmla="*/ 22 h 56"/>
                <a:gd name="T8" fmla="*/ 0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17" y="56"/>
                  </a:lnTo>
                  <a:lnTo>
                    <a:pt x="56" y="12"/>
                  </a:lnTo>
                  <a:lnTo>
                    <a:pt x="2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92556" name="Group 12">
            <a:extLst>
              <a:ext uri="{FF2B5EF4-FFF2-40B4-BE49-F238E27FC236}">
                <a16:creationId xmlns:a16="http://schemas.microsoft.com/office/drawing/2014/main" id="{D315606E-896B-D340-8241-78186D0AD727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3544889"/>
            <a:ext cx="506413" cy="2644775"/>
            <a:chOff x="2930" y="2192"/>
            <a:chExt cx="319" cy="1482"/>
          </a:xfrm>
        </p:grpSpPr>
        <p:sp>
          <p:nvSpPr>
            <p:cNvPr id="492557" name="Freeform 13">
              <a:extLst>
                <a:ext uri="{FF2B5EF4-FFF2-40B4-BE49-F238E27FC236}">
                  <a16:creationId xmlns:a16="http://schemas.microsoft.com/office/drawing/2014/main" id="{77D8168C-661F-AB4D-85E4-460C48A81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" y="2223"/>
              <a:ext cx="319" cy="1451"/>
            </a:xfrm>
            <a:custGeom>
              <a:avLst/>
              <a:gdLst>
                <a:gd name="T0" fmla="*/ 319 w 319"/>
                <a:gd name="T1" fmla="*/ 1451 h 1451"/>
                <a:gd name="T2" fmla="*/ 262 w 319"/>
                <a:gd name="T3" fmla="*/ 1350 h 1451"/>
                <a:gd name="T4" fmla="*/ 209 w 319"/>
                <a:gd name="T5" fmla="*/ 1252 h 1451"/>
                <a:gd name="T6" fmla="*/ 158 w 319"/>
                <a:gd name="T7" fmla="*/ 1153 h 1451"/>
                <a:gd name="T8" fmla="*/ 110 w 319"/>
                <a:gd name="T9" fmla="*/ 1055 h 1451"/>
                <a:gd name="T10" fmla="*/ 70 w 319"/>
                <a:gd name="T11" fmla="*/ 956 h 1451"/>
                <a:gd name="T12" fmla="*/ 37 w 319"/>
                <a:gd name="T13" fmla="*/ 860 h 1451"/>
                <a:gd name="T14" fmla="*/ 14 w 319"/>
                <a:gd name="T15" fmla="*/ 764 h 1451"/>
                <a:gd name="T16" fmla="*/ 6 w 319"/>
                <a:gd name="T17" fmla="*/ 716 h 1451"/>
                <a:gd name="T18" fmla="*/ 0 w 319"/>
                <a:gd name="T19" fmla="*/ 670 h 1451"/>
                <a:gd name="T20" fmla="*/ 0 w 319"/>
                <a:gd name="T21" fmla="*/ 584 h 1451"/>
                <a:gd name="T22" fmla="*/ 8 w 319"/>
                <a:gd name="T23" fmla="*/ 497 h 1451"/>
                <a:gd name="T24" fmla="*/ 25 w 319"/>
                <a:gd name="T25" fmla="*/ 411 h 1451"/>
                <a:gd name="T26" fmla="*/ 51 w 319"/>
                <a:gd name="T27" fmla="*/ 329 h 1451"/>
                <a:gd name="T28" fmla="*/ 79 w 319"/>
                <a:gd name="T29" fmla="*/ 245 h 1451"/>
                <a:gd name="T30" fmla="*/ 116 w 319"/>
                <a:gd name="T31" fmla="*/ 163 h 1451"/>
                <a:gd name="T32" fmla="*/ 155 w 319"/>
                <a:gd name="T33" fmla="*/ 82 h 1451"/>
                <a:gd name="T34" fmla="*/ 195 w 319"/>
                <a:gd name="T35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9" h="1451">
                  <a:moveTo>
                    <a:pt x="319" y="1451"/>
                  </a:moveTo>
                  <a:lnTo>
                    <a:pt x="262" y="1350"/>
                  </a:lnTo>
                  <a:lnTo>
                    <a:pt x="209" y="1252"/>
                  </a:lnTo>
                  <a:lnTo>
                    <a:pt x="158" y="1153"/>
                  </a:lnTo>
                  <a:lnTo>
                    <a:pt x="110" y="1055"/>
                  </a:lnTo>
                  <a:lnTo>
                    <a:pt x="70" y="956"/>
                  </a:lnTo>
                  <a:lnTo>
                    <a:pt x="37" y="860"/>
                  </a:lnTo>
                  <a:lnTo>
                    <a:pt x="14" y="764"/>
                  </a:lnTo>
                  <a:lnTo>
                    <a:pt x="6" y="716"/>
                  </a:lnTo>
                  <a:lnTo>
                    <a:pt x="0" y="670"/>
                  </a:lnTo>
                  <a:lnTo>
                    <a:pt x="0" y="584"/>
                  </a:lnTo>
                  <a:lnTo>
                    <a:pt x="8" y="497"/>
                  </a:lnTo>
                  <a:lnTo>
                    <a:pt x="25" y="411"/>
                  </a:lnTo>
                  <a:lnTo>
                    <a:pt x="51" y="329"/>
                  </a:lnTo>
                  <a:lnTo>
                    <a:pt x="79" y="245"/>
                  </a:lnTo>
                  <a:lnTo>
                    <a:pt x="116" y="163"/>
                  </a:lnTo>
                  <a:lnTo>
                    <a:pt x="155" y="82"/>
                  </a:ln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58" name="Freeform 14">
              <a:extLst>
                <a:ext uri="{FF2B5EF4-FFF2-40B4-BE49-F238E27FC236}">
                  <a16:creationId xmlns:a16="http://schemas.microsoft.com/office/drawing/2014/main" id="{9499986A-E22C-2E4E-86D8-B34E3DA7F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192"/>
              <a:ext cx="53" cy="57"/>
            </a:xfrm>
            <a:custGeom>
              <a:avLst/>
              <a:gdLst>
                <a:gd name="T0" fmla="*/ 53 w 53"/>
                <a:gd name="T1" fmla="*/ 57 h 57"/>
                <a:gd name="T2" fmla="*/ 50 w 53"/>
                <a:gd name="T3" fmla="*/ 0 h 57"/>
                <a:gd name="T4" fmla="*/ 0 w 53"/>
                <a:gd name="T5" fmla="*/ 36 h 57"/>
                <a:gd name="T6" fmla="*/ 34 w 53"/>
                <a:gd name="T7" fmla="*/ 31 h 57"/>
                <a:gd name="T8" fmla="*/ 53 w 53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7">
                  <a:moveTo>
                    <a:pt x="53" y="57"/>
                  </a:moveTo>
                  <a:lnTo>
                    <a:pt x="50" y="0"/>
                  </a:lnTo>
                  <a:lnTo>
                    <a:pt x="0" y="36"/>
                  </a:lnTo>
                  <a:lnTo>
                    <a:pt x="34" y="31"/>
                  </a:lnTo>
                  <a:lnTo>
                    <a:pt x="53" y="5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92559" name="Group 15">
            <a:extLst>
              <a:ext uri="{FF2B5EF4-FFF2-40B4-BE49-F238E27FC236}">
                <a16:creationId xmlns:a16="http://schemas.microsoft.com/office/drawing/2014/main" id="{AFEC140E-03C3-344A-9184-9E4468242155}"/>
              </a:ext>
            </a:extLst>
          </p:cNvPr>
          <p:cNvGrpSpPr>
            <a:grpSpLocks/>
          </p:cNvGrpSpPr>
          <p:nvPr/>
        </p:nvGrpSpPr>
        <p:grpSpPr bwMode="auto">
          <a:xfrm>
            <a:off x="6148388" y="4191001"/>
            <a:ext cx="361950" cy="1998663"/>
            <a:chOff x="2913" y="2554"/>
            <a:chExt cx="228" cy="1120"/>
          </a:xfrm>
        </p:grpSpPr>
        <p:sp>
          <p:nvSpPr>
            <p:cNvPr id="492560" name="Freeform 16">
              <a:extLst>
                <a:ext uri="{FF2B5EF4-FFF2-40B4-BE49-F238E27FC236}">
                  <a16:creationId xmlns:a16="http://schemas.microsoft.com/office/drawing/2014/main" id="{EC4D1F6F-FCC1-E04A-B83D-24822A40D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583"/>
              <a:ext cx="228" cy="1091"/>
            </a:xfrm>
            <a:custGeom>
              <a:avLst/>
              <a:gdLst>
                <a:gd name="T0" fmla="*/ 228 w 228"/>
                <a:gd name="T1" fmla="*/ 1091 h 1091"/>
                <a:gd name="T2" fmla="*/ 147 w 228"/>
                <a:gd name="T3" fmla="*/ 928 h 1091"/>
                <a:gd name="T4" fmla="*/ 107 w 228"/>
                <a:gd name="T5" fmla="*/ 846 h 1091"/>
                <a:gd name="T6" fmla="*/ 73 w 228"/>
                <a:gd name="T7" fmla="*/ 767 h 1091"/>
                <a:gd name="T8" fmla="*/ 42 w 228"/>
                <a:gd name="T9" fmla="*/ 690 h 1091"/>
                <a:gd name="T10" fmla="*/ 20 w 228"/>
                <a:gd name="T11" fmla="*/ 613 h 1091"/>
                <a:gd name="T12" fmla="*/ 6 w 228"/>
                <a:gd name="T13" fmla="*/ 538 h 1091"/>
                <a:gd name="T14" fmla="*/ 0 w 228"/>
                <a:gd name="T15" fmla="*/ 466 h 1091"/>
                <a:gd name="T16" fmla="*/ 6 w 228"/>
                <a:gd name="T17" fmla="*/ 401 h 1091"/>
                <a:gd name="T18" fmla="*/ 17 w 228"/>
                <a:gd name="T19" fmla="*/ 339 h 1091"/>
                <a:gd name="T20" fmla="*/ 37 w 228"/>
                <a:gd name="T21" fmla="*/ 279 h 1091"/>
                <a:gd name="T22" fmla="*/ 65 w 228"/>
                <a:gd name="T23" fmla="*/ 221 h 1091"/>
                <a:gd name="T24" fmla="*/ 96 w 228"/>
                <a:gd name="T25" fmla="*/ 166 h 1091"/>
                <a:gd name="T26" fmla="*/ 130 w 228"/>
                <a:gd name="T27" fmla="*/ 108 h 1091"/>
                <a:gd name="T28" fmla="*/ 206 w 228"/>
                <a:gd name="T2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1091">
                  <a:moveTo>
                    <a:pt x="228" y="1091"/>
                  </a:moveTo>
                  <a:lnTo>
                    <a:pt x="147" y="928"/>
                  </a:lnTo>
                  <a:lnTo>
                    <a:pt x="107" y="846"/>
                  </a:lnTo>
                  <a:lnTo>
                    <a:pt x="73" y="767"/>
                  </a:lnTo>
                  <a:lnTo>
                    <a:pt x="42" y="690"/>
                  </a:lnTo>
                  <a:lnTo>
                    <a:pt x="20" y="613"/>
                  </a:lnTo>
                  <a:lnTo>
                    <a:pt x="6" y="538"/>
                  </a:lnTo>
                  <a:lnTo>
                    <a:pt x="0" y="466"/>
                  </a:lnTo>
                  <a:lnTo>
                    <a:pt x="6" y="401"/>
                  </a:lnTo>
                  <a:lnTo>
                    <a:pt x="17" y="339"/>
                  </a:lnTo>
                  <a:lnTo>
                    <a:pt x="37" y="279"/>
                  </a:lnTo>
                  <a:lnTo>
                    <a:pt x="65" y="221"/>
                  </a:lnTo>
                  <a:lnTo>
                    <a:pt x="96" y="166"/>
                  </a:lnTo>
                  <a:lnTo>
                    <a:pt x="130" y="108"/>
                  </a:lnTo>
                  <a:lnTo>
                    <a:pt x="20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61" name="Freeform 17">
              <a:extLst>
                <a:ext uri="{FF2B5EF4-FFF2-40B4-BE49-F238E27FC236}">
                  <a16:creationId xmlns:a16="http://schemas.microsoft.com/office/drawing/2014/main" id="{75568279-01BF-404D-BDF0-386DDE1B3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2554"/>
              <a:ext cx="56" cy="58"/>
            </a:xfrm>
            <a:custGeom>
              <a:avLst/>
              <a:gdLst>
                <a:gd name="T0" fmla="*/ 51 w 56"/>
                <a:gd name="T1" fmla="*/ 58 h 58"/>
                <a:gd name="T2" fmla="*/ 56 w 56"/>
                <a:gd name="T3" fmla="*/ 0 h 58"/>
                <a:gd name="T4" fmla="*/ 0 w 56"/>
                <a:gd name="T5" fmla="*/ 29 h 58"/>
                <a:gd name="T6" fmla="*/ 34 w 56"/>
                <a:gd name="T7" fmla="*/ 29 h 58"/>
                <a:gd name="T8" fmla="*/ 51 w 5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8">
                  <a:moveTo>
                    <a:pt x="51" y="58"/>
                  </a:moveTo>
                  <a:lnTo>
                    <a:pt x="56" y="0"/>
                  </a:lnTo>
                  <a:lnTo>
                    <a:pt x="0" y="29"/>
                  </a:lnTo>
                  <a:lnTo>
                    <a:pt x="34" y="29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92562" name="Group 18">
            <a:extLst>
              <a:ext uri="{FF2B5EF4-FFF2-40B4-BE49-F238E27FC236}">
                <a16:creationId xmlns:a16="http://schemas.microsoft.com/office/drawing/2014/main" id="{3410B55E-9D2A-EF4A-81FC-BC13C9265633}"/>
              </a:ext>
            </a:extLst>
          </p:cNvPr>
          <p:cNvGrpSpPr>
            <a:grpSpLocks/>
          </p:cNvGrpSpPr>
          <p:nvPr/>
        </p:nvGrpSpPr>
        <p:grpSpPr bwMode="auto">
          <a:xfrm>
            <a:off x="6148388" y="1871664"/>
            <a:ext cx="385762" cy="2924175"/>
            <a:chOff x="2913" y="1255"/>
            <a:chExt cx="243" cy="1638"/>
          </a:xfrm>
        </p:grpSpPr>
        <p:sp>
          <p:nvSpPr>
            <p:cNvPr id="492563" name="Freeform 19">
              <a:extLst>
                <a:ext uri="{FF2B5EF4-FFF2-40B4-BE49-F238E27FC236}">
                  <a16:creationId xmlns:a16="http://schemas.microsoft.com/office/drawing/2014/main" id="{C0C8DCA2-E7A2-7C46-92AF-C58CD44BE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1286"/>
              <a:ext cx="228" cy="1607"/>
            </a:xfrm>
            <a:custGeom>
              <a:avLst/>
              <a:gdLst>
                <a:gd name="T0" fmla="*/ 228 w 228"/>
                <a:gd name="T1" fmla="*/ 1607 h 1607"/>
                <a:gd name="T2" fmla="*/ 147 w 228"/>
                <a:gd name="T3" fmla="*/ 1372 h 1607"/>
                <a:gd name="T4" fmla="*/ 107 w 228"/>
                <a:gd name="T5" fmla="*/ 1254 h 1607"/>
                <a:gd name="T6" fmla="*/ 73 w 228"/>
                <a:gd name="T7" fmla="*/ 1139 h 1607"/>
                <a:gd name="T8" fmla="*/ 42 w 228"/>
                <a:gd name="T9" fmla="*/ 1026 h 1607"/>
                <a:gd name="T10" fmla="*/ 20 w 228"/>
                <a:gd name="T11" fmla="*/ 915 h 1607"/>
                <a:gd name="T12" fmla="*/ 6 w 228"/>
                <a:gd name="T13" fmla="*/ 807 h 1607"/>
                <a:gd name="T14" fmla="*/ 0 w 228"/>
                <a:gd name="T15" fmla="*/ 701 h 1607"/>
                <a:gd name="T16" fmla="*/ 3 w 228"/>
                <a:gd name="T17" fmla="*/ 653 h 1607"/>
                <a:gd name="T18" fmla="*/ 8 w 228"/>
                <a:gd name="T19" fmla="*/ 603 h 1607"/>
                <a:gd name="T20" fmla="*/ 14 w 228"/>
                <a:gd name="T21" fmla="*/ 555 h 1607"/>
                <a:gd name="T22" fmla="*/ 25 w 228"/>
                <a:gd name="T23" fmla="*/ 504 h 1607"/>
                <a:gd name="T24" fmla="*/ 54 w 228"/>
                <a:gd name="T25" fmla="*/ 406 h 1607"/>
                <a:gd name="T26" fmla="*/ 87 w 228"/>
                <a:gd name="T27" fmla="*/ 307 h 1607"/>
                <a:gd name="T28" fmla="*/ 124 w 228"/>
                <a:gd name="T29" fmla="*/ 216 h 1607"/>
                <a:gd name="T30" fmla="*/ 141 w 228"/>
                <a:gd name="T31" fmla="*/ 175 h 1607"/>
                <a:gd name="T32" fmla="*/ 161 w 228"/>
                <a:gd name="T33" fmla="*/ 134 h 1607"/>
                <a:gd name="T34" fmla="*/ 175 w 228"/>
                <a:gd name="T35" fmla="*/ 96 h 1607"/>
                <a:gd name="T36" fmla="*/ 192 w 228"/>
                <a:gd name="T37" fmla="*/ 60 h 1607"/>
                <a:gd name="T38" fmla="*/ 206 w 228"/>
                <a:gd name="T39" fmla="*/ 29 h 1607"/>
                <a:gd name="T40" fmla="*/ 217 w 228"/>
                <a:gd name="T41" fmla="*/ 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1607">
                  <a:moveTo>
                    <a:pt x="228" y="1607"/>
                  </a:moveTo>
                  <a:lnTo>
                    <a:pt x="147" y="1372"/>
                  </a:lnTo>
                  <a:lnTo>
                    <a:pt x="107" y="1254"/>
                  </a:lnTo>
                  <a:lnTo>
                    <a:pt x="73" y="1139"/>
                  </a:lnTo>
                  <a:lnTo>
                    <a:pt x="42" y="1026"/>
                  </a:lnTo>
                  <a:lnTo>
                    <a:pt x="20" y="915"/>
                  </a:lnTo>
                  <a:lnTo>
                    <a:pt x="6" y="807"/>
                  </a:lnTo>
                  <a:lnTo>
                    <a:pt x="0" y="701"/>
                  </a:lnTo>
                  <a:lnTo>
                    <a:pt x="3" y="653"/>
                  </a:lnTo>
                  <a:lnTo>
                    <a:pt x="8" y="603"/>
                  </a:lnTo>
                  <a:lnTo>
                    <a:pt x="14" y="555"/>
                  </a:lnTo>
                  <a:lnTo>
                    <a:pt x="25" y="504"/>
                  </a:lnTo>
                  <a:lnTo>
                    <a:pt x="54" y="406"/>
                  </a:lnTo>
                  <a:lnTo>
                    <a:pt x="87" y="307"/>
                  </a:lnTo>
                  <a:lnTo>
                    <a:pt x="124" y="216"/>
                  </a:lnTo>
                  <a:lnTo>
                    <a:pt x="141" y="175"/>
                  </a:lnTo>
                  <a:lnTo>
                    <a:pt x="161" y="134"/>
                  </a:lnTo>
                  <a:lnTo>
                    <a:pt x="175" y="96"/>
                  </a:lnTo>
                  <a:lnTo>
                    <a:pt x="192" y="60"/>
                  </a:lnTo>
                  <a:lnTo>
                    <a:pt x="206" y="29"/>
                  </a:lnTo>
                  <a:lnTo>
                    <a:pt x="21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64" name="Freeform 20">
              <a:extLst>
                <a:ext uri="{FF2B5EF4-FFF2-40B4-BE49-F238E27FC236}">
                  <a16:creationId xmlns:a16="http://schemas.microsoft.com/office/drawing/2014/main" id="{92B22F1E-FF8D-0A4A-AAE2-F673FC64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" y="1255"/>
              <a:ext cx="57" cy="55"/>
            </a:xfrm>
            <a:custGeom>
              <a:avLst/>
              <a:gdLst>
                <a:gd name="T0" fmla="*/ 57 w 57"/>
                <a:gd name="T1" fmla="*/ 55 h 55"/>
                <a:gd name="T2" fmla="*/ 42 w 57"/>
                <a:gd name="T3" fmla="*/ 0 h 55"/>
                <a:gd name="T4" fmla="*/ 0 w 57"/>
                <a:gd name="T5" fmla="*/ 40 h 55"/>
                <a:gd name="T6" fmla="*/ 31 w 57"/>
                <a:gd name="T7" fmla="*/ 31 h 55"/>
                <a:gd name="T8" fmla="*/ 57 w 57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57" y="55"/>
                  </a:moveTo>
                  <a:lnTo>
                    <a:pt x="42" y="0"/>
                  </a:lnTo>
                  <a:lnTo>
                    <a:pt x="0" y="40"/>
                  </a:lnTo>
                  <a:lnTo>
                    <a:pt x="31" y="31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2565" name="Freeform 21">
            <a:extLst>
              <a:ext uri="{FF2B5EF4-FFF2-40B4-BE49-F238E27FC236}">
                <a16:creationId xmlns:a16="http://schemas.microsoft.com/office/drawing/2014/main" id="{8CA2914B-B283-8E42-958D-663528E7AA73}"/>
              </a:ext>
            </a:extLst>
          </p:cNvPr>
          <p:cNvSpPr>
            <a:spLocks/>
          </p:cNvSpPr>
          <p:nvPr/>
        </p:nvSpPr>
        <p:spPr bwMode="auto">
          <a:xfrm>
            <a:off x="6510338" y="1784350"/>
            <a:ext cx="171450" cy="1201738"/>
          </a:xfrm>
          <a:custGeom>
            <a:avLst/>
            <a:gdLst>
              <a:gd name="T0" fmla="*/ 0 w 108"/>
              <a:gd name="T1" fmla="*/ 673 h 673"/>
              <a:gd name="T2" fmla="*/ 40 w 108"/>
              <a:gd name="T3" fmla="*/ 592 h 673"/>
              <a:gd name="T4" fmla="*/ 74 w 108"/>
              <a:gd name="T5" fmla="*/ 510 h 673"/>
              <a:gd name="T6" fmla="*/ 88 w 108"/>
              <a:gd name="T7" fmla="*/ 469 h 673"/>
              <a:gd name="T8" fmla="*/ 99 w 108"/>
              <a:gd name="T9" fmla="*/ 428 h 673"/>
              <a:gd name="T10" fmla="*/ 105 w 108"/>
              <a:gd name="T11" fmla="*/ 387 h 673"/>
              <a:gd name="T12" fmla="*/ 108 w 108"/>
              <a:gd name="T13" fmla="*/ 346 h 673"/>
              <a:gd name="T14" fmla="*/ 105 w 108"/>
              <a:gd name="T15" fmla="*/ 301 h 673"/>
              <a:gd name="T16" fmla="*/ 94 w 108"/>
              <a:gd name="T17" fmla="*/ 253 h 673"/>
              <a:gd name="T18" fmla="*/ 80 w 108"/>
              <a:gd name="T19" fmla="*/ 202 h 673"/>
              <a:gd name="T20" fmla="*/ 63 w 108"/>
              <a:gd name="T21" fmla="*/ 152 h 673"/>
              <a:gd name="T22" fmla="*/ 43 w 108"/>
              <a:gd name="T23" fmla="*/ 106 h 673"/>
              <a:gd name="T24" fmla="*/ 26 w 108"/>
              <a:gd name="T25" fmla="*/ 63 h 673"/>
              <a:gd name="T26" fmla="*/ 12 w 108"/>
              <a:gd name="T27" fmla="*/ 27 h 673"/>
              <a:gd name="T28" fmla="*/ 6 w 108"/>
              <a:gd name="T29" fmla="*/ 12 h 673"/>
              <a:gd name="T30" fmla="*/ 0 w 108"/>
              <a:gd name="T31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73">
                <a:moveTo>
                  <a:pt x="0" y="673"/>
                </a:moveTo>
                <a:lnTo>
                  <a:pt x="40" y="592"/>
                </a:lnTo>
                <a:lnTo>
                  <a:pt x="74" y="510"/>
                </a:lnTo>
                <a:lnTo>
                  <a:pt x="88" y="469"/>
                </a:lnTo>
                <a:lnTo>
                  <a:pt x="99" y="428"/>
                </a:lnTo>
                <a:lnTo>
                  <a:pt x="105" y="387"/>
                </a:lnTo>
                <a:lnTo>
                  <a:pt x="108" y="346"/>
                </a:lnTo>
                <a:lnTo>
                  <a:pt x="105" y="301"/>
                </a:lnTo>
                <a:lnTo>
                  <a:pt x="94" y="253"/>
                </a:lnTo>
                <a:lnTo>
                  <a:pt x="80" y="202"/>
                </a:lnTo>
                <a:lnTo>
                  <a:pt x="63" y="152"/>
                </a:lnTo>
                <a:lnTo>
                  <a:pt x="43" y="106"/>
                </a:lnTo>
                <a:lnTo>
                  <a:pt x="26" y="63"/>
                </a:lnTo>
                <a:lnTo>
                  <a:pt x="12" y="27"/>
                </a:ln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2566" name="Text Box 22">
            <a:extLst>
              <a:ext uri="{FF2B5EF4-FFF2-40B4-BE49-F238E27FC236}">
                <a16:creationId xmlns:a16="http://schemas.microsoft.com/office/drawing/2014/main" id="{65356B19-27FA-D34E-91FB-85CA0F5E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1690688"/>
            <a:ext cx="1435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SUB1</a:t>
            </a:r>
          </a:p>
        </p:txBody>
      </p:sp>
      <p:grpSp>
        <p:nvGrpSpPr>
          <p:cNvPr id="492567" name="Group 23">
            <a:extLst>
              <a:ext uri="{FF2B5EF4-FFF2-40B4-BE49-F238E27FC236}">
                <a16:creationId xmlns:a16="http://schemas.microsoft.com/office/drawing/2014/main" id="{D79E2E91-241C-4645-9A15-5A11654F8A01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1312864"/>
            <a:ext cx="1820863" cy="465137"/>
            <a:chOff x="1994" y="827"/>
            <a:chExt cx="1147" cy="293"/>
          </a:xfrm>
        </p:grpSpPr>
        <p:sp>
          <p:nvSpPr>
            <p:cNvPr id="492568" name="Freeform 24">
              <a:extLst>
                <a:ext uri="{FF2B5EF4-FFF2-40B4-BE49-F238E27FC236}">
                  <a16:creationId xmlns:a16="http://schemas.microsoft.com/office/drawing/2014/main" id="{2DA2C5FE-C55F-2442-B109-F394B118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827"/>
              <a:ext cx="1" cy="293"/>
            </a:xfrm>
            <a:custGeom>
              <a:avLst/>
              <a:gdLst>
                <a:gd name="T0" fmla="*/ 1 w 1"/>
                <a:gd name="T1" fmla="*/ 0 h 293"/>
                <a:gd name="T2" fmla="*/ 0 w 1"/>
                <a:gd name="T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3">
                  <a:moveTo>
                    <a:pt x="1" y="0"/>
                  </a:moveTo>
                  <a:lnTo>
                    <a:pt x="0" y="293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69" name="Text Box 25">
              <a:extLst>
                <a:ext uri="{FF2B5EF4-FFF2-40B4-BE49-F238E27FC236}">
                  <a16:creationId xmlns:a16="http://schemas.microsoft.com/office/drawing/2014/main" id="{623D960D-0158-AE40-A336-332E01370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902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</a:t>
              </a:r>
            </a:p>
          </p:txBody>
        </p:sp>
      </p:grpSp>
      <p:grpSp>
        <p:nvGrpSpPr>
          <p:cNvPr id="492570" name="Group 26">
            <a:extLst>
              <a:ext uri="{FF2B5EF4-FFF2-40B4-BE49-F238E27FC236}">
                <a16:creationId xmlns:a16="http://schemas.microsoft.com/office/drawing/2014/main" id="{C8CD9BC7-E6F9-5048-83B5-7348BA342C68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2000250"/>
            <a:ext cx="1871663" cy="554038"/>
            <a:chOff x="1994" y="1260"/>
            <a:chExt cx="1179" cy="349"/>
          </a:xfrm>
        </p:grpSpPr>
        <p:grpSp>
          <p:nvGrpSpPr>
            <p:cNvPr id="492571" name="Group 27">
              <a:extLst>
                <a:ext uri="{FF2B5EF4-FFF2-40B4-BE49-F238E27FC236}">
                  <a16:creationId xmlns:a16="http://schemas.microsoft.com/office/drawing/2014/main" id="{3048C06A-F91B-F449-B8C6-D516B752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1260"/>
              <a:ext cx="60" cy="349"/>
              <a:chOff x="3113" y="1260"/>
              <a:chExt cx="60" cy="349"/>
            </a:xfrm>
          </p:grpSpPr>
          <p:sp>
            <p:nvSpPr>
              <p:cNvPr id="492572" name="Freeform 28">
                <a:extLst>
                  <a:ext uri="{FF2B5EF4-FFF2-40B4-BE49-F238E27FC236}">
                    <a16:creationId xmlns:a16="http://schemas.microsoft.com/office/drawing/2014/main" id="{D9C76549-925F-8248-9FD6-B3F2B6FB6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1260"/>
                <a:ext cx="1" cy="316"/>
              </a:xfrm>
              <a:custGeom>
                <a:avLst/>
                <a:gdLst>
                  <a:gd name="T0" fmla="*/ 1 w 1"/>
                  <a:gd name="T1" fmla="*/ 0 h 316"/>
                  <a:gd name="T2" fmla="*/ 0 w 1"/>
                  <a:gd name="T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16">
                    <a:moveTo>
                      <a:pt x="1" y="0"/>
                    </a:moveTo>
                    <a:lnTo>
                      <a:pt x="0" y="316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2573" name="Freeform 29">
                <a:extLst>
                  <a:ext uri="{FF2B5EF4-FFF2-40B4-BE49-F238E27FC236}">
                    <a16:creationId xmlns:a16="http://schemas.microsoft.com/office/drawing/2014/main" id="{411D1929-970F-704B-BA72-2D0336708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" y="1552"/>
                <a:ext cx="60" cy="57"/>
              </a:xfrm>
              <a:custGeom>
                <a:avLst/>
                <a:gdLst>
                  <a:gd name="T0" fmla="*/ 0 w 60"/>
                  <a:gd name="T1" fmla="*/ 0 h 51"/>
                  <a:gd name="T2" fmla="*/ 31 w 60"/>
                  <a:gd name="T3" fmla="*/ 51 h 51"/>
                  <a:gd name="T4" fmla="*/ 60 w 60"/>
                  <a:gd name="T5" fmla="*/ 0 h 51"/>
                  <a:gd name="T6" fmla="*/ 31 w 60"/>
                  <a:gd name="T7" fmla="*/ 17 h 51"/>
                  <a:gd name="T8" fmla="*/ 0 w 60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0" y="0"/>
                    </a:moveTo>
                    <a:lnTo>
                      <a:pt x="31" y="51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2574" name="Text Box 30">
              <a:extLst>
                <a:ext uri="{FF2B5EF4-FFF2-40B4-BE49-F238E27FC236}">
                  <a16:creationId xmlns:a16="http://schemas.microsoft.com/office/drawing/2014/main" id="{4A8C65C0-2362-ED4F-9206-08395EC6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1286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492575" name="Text Box 31">
              <a:extLst>
                <a:ext uri="{FF2B5EF4-FFF2-40B4-BE49-F238E27FC236}">
                  <a16:creationId xmlns:a16="http://schemas.microsoft.com/office/drawing/2014/main" id="{D17714CD-8755-AF4F-8341-4ABC3E510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1502"/>
              <a:ext cx="31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2576" name="Text Box 32">
            <a:extLst>
              <a:ext uri="{FF2B5EF4-FFF2-40B4-BE49-F238E27FC236}">
                <a16:creationId xmlns:a16="http://schemas.microsoft.com/office/drawing/2014/main" id="{F97ACC40-9932-D342-8F3B-709C97F3E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90888"/>
            <a:ext cx="1435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SUB2</a:t>
            </a:r>
          </a:p>
        </p:txBody>
      </p:sp>
      <p:grpSp>
        <p:nvGrpSpPr>
          <p:cNvPr id="492577" name="Group 33">
            <a:extLst>
              <a:ext uri="{FF2B5EF4-FFF2-40B4-BE49-F238E27FC236}">
                <a16:creationId xmlns:a16="http://schemas.microsoft.com/office/drawing/2014/main" id="{C8B8A997-4469-BA45-92BC-6FC5AA548A7E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2986089"/>
            <a:ext cx="1871663" cy="458787"/>
            <a:chOff x="1994" y="1881"/>
            <a:chExt cx="1179" cy="289"/>
          </a:xfrm>
        </p:grpSpPr>
        <p:grpSp>
          <p:nvGrpSpPr>
            <p:cNvPr id="492578" name="Group 34">
              <a:extLst>
                <a:ext uri="{FF2B5EF4-FFF2-40B4-BE49-F238E27FC236}">
                  <a16:creationId xmlns:a16="http://schemas.microsoft.com/office/drawing/2014/main" id="{4A55508E-7604-2F4F-B423-D03D3A8FB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1881"/>
              <a:ext cx="60" cy="289"/>
              <a:chOff x="3113" y="1881"/>
              <a:chExt cx="60" cy="289"/>
            </a:xfrm>
          </p:grpSpPr>
          <p:sp>
            <p:nvSpPr>
              <p:cNvPr id="492579" name="Freeform 35">
                <a:extLst>
                  <a:ext uri="{FF2B5EF4-FFF2-40B4-BE49-F238E27FC236}">
                    <a16:creationId xmlns:a16="http://schemas.microsoft.com/office/drawing/2014/main" id="{00F26B88-1DC9-814D-A856-66507CF82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1881"/>
                <a:ext cx="1" cy="255"/>
              </a:xfrm>
              <a:custGeom>
                <a:avLst/>
                <a:gdLst>
                  <a:gd name="T0" fmla="*/ 1 w 1"/>
                  <a:gd name="T1" fmla="*/ 0 h 255"/>
                  <a:gd name="T2" fmla="*/ 0 w 1"/>
                  <a:gd name="T3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55">
                    <a:moveTo>
                      <a:pt x="1" y="0"/>
                    </a:moveTo>
                    <a:lnTo>
                      <a:pt x="0" y="255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2580" name="Freeform 36">
                <a:extLst>
                  <a:ext uri="{FF2B5EF4-FFF2-40B4-BE49-F238E27FC236}">
                    <a16:creationId xmlns:a16="http://schemas.microsoft.com/office/drawing/2014/main" id="{5EDED693-ED41-5A40-B39A-34F424000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" y="2114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50 h 50"/>
                  <a:gd name="T4" fmla="*/ 60 w 60"/>
                  <a:gd name="T5" fmla="*/ 0 h 50"/>
                  <a:gd name="T6" fmla="*/ 31 w 60"/>
                  <a:gd name="T7" fmla="*/ 17 h 50"/>
                  <a:gd name="T8" fmla="*/ 0 w 6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2581" name="Text Box 37">
              <a:extLst>
                <a:ext uri="{FF2B5EF4-FFF2-40B4-BE49-F238E27FC236}">
                  <a16:creationId xmlns:a16="http://schemas.microsoft.com/office/drawing/2014/main" id="{13F22AD4-B656-8247-8300-F16D87528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1927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492582" name="Group 38">
            <a:extLst>
              <a:ext uri="{FF2B5EF4-FFF2-40B4-BE49-F238E27FC236}">
                <a16:creationId xmlns:a16="http://schemas.microsoft.com/office/drawing/2014/main" id="{5FF9E45A-98F8-8045-8AF5-C91BAAD85C01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3544888"/>
            <a:ext cx="1820863" cy="487362"/>
            <a:chOff x="1994" y="2233"/>
            <a:chExt cx="1147" cy="307"/>
          </a:xfrm>
        </p:grpSpPr>
        <p:sp>
          <p:nvSpPr>
            <p:cNvPr id="492583" name="Freeform 39">
              <a:extLst>
                <a:ext uri="{FF2B5EF4-FFF2-40B4-BE49-F238E27FC236}">
                  <a16:creationId xmlns:a16="http://schemas.microsoft.com/office/drawing/2014/main" id="{26569E5C-6804-5C48-9F63-5562F3D88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2233"/>
              <a:ext cx="1" cy="307"/>
            </a:xfrm>
            <a:custGeom>
              <a:avLst/>
              <a:gdLst>
                <a:gd name="T0" fmla="*/ 1 w 1"/>
                <a:gd name="T1" fmla="*/ 0 h 307"/>
                <a:gd name="T2" fmla="*/ 0 w 1"/>
                <a:gd name="T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7">
                  <a:moveTo>
                    <a:pt x="1" y="0"/>
                  </a:moveTo>
                  <a:lnTo>
                    <a:pt x="0" y="307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84" name="Text Box 40">
              <a:extLst>
                <a:ext uri="{FF2B5EF4-FFF2-40B4-BE49-F238E27FC236}">
                  <a16:creationId xmlns:a16="http://schemas.microsoft.com/office/drawing/2014/main" id="{B8249476-EFB1-4242-AB0E-1BBFA0EA7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311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492585" name="Text Box 41">
            <a:extLst>
              <a:ext uri="{FF2B5EF4-FFF2-40B4-BE49-F238E27FC236}">
                <a16:creationId xmlns:a16="http://schemas.microsoft.com/office/drawing/2014/main" id="{0BE0FC4C-97AA-BE43-8FCB-4236AF4A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00488"/>
            <a:ext cx="1435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 SUB2</a:t>
            </a:r>
          </a:p>
        </p:txBody>
      </p:sp>
      <p:grpSp>
        <p:nvGrpSpPr>
          <p:cNvPr id="492586" name="Group 42">
            <a:extLst>
              <a:ext uri="{FF2B5EF4-FFF2-40B4-BE49-F238E27FC236}">
                <a16:creationId xmlns:a16="http://schemas.microsoft.com/office/drawing/2014/main" id="{65F8C39E-7ED1-5B4D-BEB5-A17F353F7C79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4191000"/>
            <a:ext cx="1871663" cy="604838"/>
            <a:chOff x="1994" y="2640"/>
            <a:chExt cx="1179" cy="381"/>
          </a:xfrm>
        </p:grpSpPr>
        <p:grpSp>
          <p:nvGrpSpPr>
            <p:cNvPr id="492587" name="Group 43">
              <a:extLst>
                <a:ext uri="{FF2B5EF4-FFF2-40B4-BE49-F238E27FC236}">
                  <a16:creationId xmlns:a16="http://schemas.microsoft.com/office/drawing/2014/main" id="{598E321D-5864-C940-ADE3-36C8867E5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2640"/>
              <a:ext cx="60" cy="381"/>
              <a:chOff x="3113" y="2640"/>
              <a:chExt cx="60" cy="381"/>
            </a:xfrm>
          </p:grpSpPr>
          <p:sp>
            <p:nvSpPr>
              <p:cNvPr id="492588" name="Freeform 44">
                <a:extLst>
                  <a:ext uri="{FF2B5EF4-FFF2-40B4-BE49-F238E27FC236}">
                    <a16:creationId xmlns:a16="http://schemas.microsoft.com/office/drawing/2014/main" id="{EC8ABA42-D4DE-F34A-8215-2CF8464EC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2640"/>
                <a:ext cx="1" cy="340"/>
              </a:xfrm>
              <a:custGeom>
                <a:avLst/>
                <a:gdLst>
                  <a:gd name="T0" fmla="*/ 1 w 1"/>
                  <a:gd name="T1" fmla="*/ 0 h 340"/>
                  <a:gd name="T2" fmla="*/ 0 w 1"/>
                  <a:gd name="T3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40">
                    <a:moveTo>
                      <a:pt x="1" y="0"/>
                    </a:moveTo>
                    <a:lnTo>
                      <a:pt x="0" y="340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2589" name="Freeform 45">
                <a:extLst>
                  <a:ext uri="{FF2B5EF4-FFF2-40B4-BE49-F238E27FC236}">
                    <a16:creationId xmlns:a16="http://schemas.microsoft.com/office/drawing/2014/main" id="{DA211EBF-1F02-4E45-BDBE-173F40765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" y="2965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50 h 50"/>
                  <a:gd name="T4" fmla="*/ 60 w 60"/>
                  <a:gd name="T5" fmla="*/ 0 h 50"/>
                  <a:gd name="T6" fmla="*/ 31 w 60"/>
                  <a:gd name="T7" fmla="*/ 17 h 50"/>
                  <a:gd name="T8" fmla="*/ 0 w 6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2590" name="Text Box 46">
              <a:extLst>
                <a:ext uri="{FF2B5EF4-FFF2-40B4-BE49-F238E27FC236}">
                  <a16:creationId xmlns:a16="http://schemas.microsoft.com/office/drawing/2014/main" id="{251B8BCB-77C5-9B4D-AED1-70C585448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689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92591" name="Text Box 47">
            <a:extLst>
              <a:ext uri="{FF2B5EF4-FFF2-40B4-BE49-F238E27FC236}">
                <a16:creationId xmlns:a16="http://schemas.microsoft.com/office/drawing/2014/main" id="{9FDC384F-CB8B-1140-907A-BA8B3613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51008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</a:p>
        </p:txBody>
      </p:sp>
      <p:sp>
        <p:nvSpPr>
          <p:cNvPr id="492592" name="Text Box 48">
            <a:extLst>
              <a:ext uri="{FF2B5EF4-FFF2-40B4-BE49-F238E27FC236}">
                <a16:creationId xmlns:a16="http://schemas.microsoft.com/office/drawing/2014/main" id="{A1592566-D967-334F-B5D5-4108AE046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88168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</a:p>
        </p:txBody>
      </p:sp>
      <p:grpSp>
        <p:nvGrpSpPr>
          <p:cNvPr id="492593" name="Group 49">
            <a:extLst>
              <a:ext uri="{FF2B5EF4-FFF2-40B4-BE49-F238E27FC236}">
                <a16:creationId xmlns:a16="http://schemas.microsoft.com/office/drawing/2014/main" id="{5D77E511-22A2-D94C-8214-A31865088F71}"/>
              </a:ext>
            </a:extLst>
          </p:cNvPr>
          <p:cNvGrpSpPr>
            <a:grpSpLocks/>
          </p:cNvGrpSpPr>
          <p:nvPr/>
        </p:nvGrpSpPr>
        <p:grpSpPr bwMode="auto">
          <a:xfrm>
            <a:off x="3276601" y="914401"/>
            <a:ext cx="4017963" cy="5599113"/>
            <a:chOff x="1104" y="576"/>
            <a:chExt cx="2531" cy="3527"/>
          </a:xfrm>
        </p:grpSpPr>
        <p:sp>
          <p:nvSpPr>
            <p:cNvPr id="492594" name="Rectangle 50">
              <a:extLst>
                <a:ext uri="{FF2B5EF4-FFF2-40B4-BE49-F238E27FC236}">
                  <a16:creationId xmlns:a16="http://schemas.microsoft.com/office/drawing/2014/main" id="{9957656A-0AC8-1A47-89A3-85260435A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827"/>
              <a:ext cx="849" cy="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95" name="Rectangle 51">
              <a:extLst>
                <a:ext uri="{FF2B5EF4-FFF2-40B4-BE49-F238E27FC236}">
                  <a16:creationId xmlns:a16="http://schemas.microsoft.com/office/drawing/2014/main" id="{00379ACF-C27A-854F-92B0-DCBEDFA5D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96" name="Rectangle 52">
              <a:extLst>
                <a:ext uri="{FF2B5EF4-FFF2-40B4-BE49-F238E27FC236}">
                  <a16:creationId xmlns:a16="http://schemas.microsoft.com/office/drawing/2014/main" id="{57ECF82B-ACE5-E344-9987-EBD3063FF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286"/>
              <a:ext cx="849" cy="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97" name="Rectangle 53">
              <a:extLst>
                <a:ext uri="{FF2B5EF4-FFF2-40B4-BE49-F238E27FC236}">
                  <a16:creationId xmlns:a16="http://schemas.microsoft.com/office/drawing/2014/main" id="{FBD74A89-C777-394D-9C5E-9162C102D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827"/>
              <a:ext cx="849" cy="81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98" name="Rectangle 54">
              <a:extLst>
                <a:ext uri="{FF2B5EF4-FFF2-40B4-BE49-F238E27FC236}">
                  <a16:creationId xmlns:a16="http://schemas.microsoft.com/office/drawing/2014/main" id="{0930CFF4-1169-CB48-B9A8-DF0E8A9A7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599" name="Rectangle 55">
              <a:extLst>
                <a:ext uri="{FF2B5EF4-FFF2-40B4-BE49-F238E27FC236}">
                  <a16:creationId xmlns:a16="http://schemas.microsoft.com/office/drawing/2014/main" id="{567C48AA-9FD7-E84F-892A-B311F06C0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286"/>
              <a:ext cx="849" cy="61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2600" name="Text Box 56">
              <a:extLst>
                <a:ext uri="{FF2B5EF4-FFF2-40B4-BE49-F238E27FC236}">
                  <a16:creationId xmlns:a16="http://schemas.microsoft.com/office/drawing/2014/main" id="{59F0B6AF-6FAD-E44A-9B46-9B21339AF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624"/>
              <a:ext cx="5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主程序</a:t>
              </a:r>
            </a:p>
          </p:txBody>
        </p:sp>
        <p:sp>
          <p:nvSpPr>
            <p:cNvPr id="492601" name="Text Box 57">
              <a:extLst>
                <a:ext uri="{FF2B5EF4-FFF2-40B4-BE49-F238E27FC236}">
                  <a16:creationId xmlns:a16="http://schemas.microsoft.com/office/drawing/2014/main" id="{C2FD7F14-9DCB-0248-A52F-2DAA04A30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576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492602" name="Text Box 58">
              <a:extLst>
                <a:ext uri="{FF2B5EF4-FFF2-40B4-BE49-F238E27FC236}">
                  <a16:creationId xmlns:a16="http://schemas.microsoft.com/office/drawing/2014/main" id="{777E1C2C-7BD1-8D48-971A-20D5A2BD4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774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492603" name="Text Box 59">
              <a:extLst>
                <a:ext uri="{FF2B5EF4-FFF2-40B4-BE49-F238E27FC236}">
                  <a16:creationId xmlns:a16="http://schemas.microsoft.com/office/drawing/2014/main" id="{F3A27194-114E-2343-B64D-AADFF5ADC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056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2100</a:t>
              </a:r>
            </a:p>
          </p:txBody>
        </p:sp>
        <p:sp>
          <p:nvSpPr>
            <p:cNvPr id="492604" name="Text Box 60">
              <a:extLst>
                <a:ext uri="{FF2B5EF4-FFF2-40B4-BE49-F238E27FC236}">
                  <a16:creationId xmlns:a16="http://schemas.microsoft.com/office/drawing/2014/main" id="{4DA053E4-E15E-A144-BC91-23FF675D3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00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2101</a:t>
              </a:r>
            </a:p>
          </p:txBody>
        </p:sp>
        <p:sp>
          <p:nvSpPr>
            <p:cNvPr id="492605" name="Text Box 61">
              <a:extLst>
                <a:ext uri="{FF2B5EF4-FFF2-40B4-BE49-F238E27FC236}">
                  <a16:creationId xmlns:a16="http://schemas.microsoft.com/office/drawing/2014/main" id="{0D290F17-DEFF-1147-AAED-774A25B9E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9"/>
              <a:ext cx="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子程序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SUB1</a:t>
              </a:r>
            </a:p>
          </p:txBody>
        </p:sp>
        <p:sp>
          <p:nvSpPr>
            <p:cNvPr id="492606" name="Text Box 62">
              <a:extLst>
                <a:ext uri="{FF2B5EF4-FFF2-40B4-BE49-F238E27FC236}">
                  <a16:creationId xmlns:a16="http://schemas.microsoft.com/office/drawing/2014/main" id="{A8B39FB6-6929-7B46-B4E4-84BBADD7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24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2400</a:t>
              </a:r>
            </a:p>
          </p:txBody>
        </p:sp>
        <p:sp>
          <p:nvSpPr>
            <p:cNvPr id="492607" name="Text Box 63">
              <a:extLst>
                <a:ext uri="{FF2B5EF4-FFF2-40B4-BE49-F238E27FC236}">
                  <a16:creationId xmlns:a16="http://schemas.microsoft.com/office/drawing/2014/main" id="{C8A805FD-D835-F646-9606-31B433C13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40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2500</a:t>
              </a:r>
            </a:p>
          </p:txBody>
        </p:sp>
        <p:sp>
          <p:nvSpPr>
            <p:cNvPr id="492608" name="Text Box 64">
              <a:extLst>
                <a:ext uri="{FF2B5EF4-FFF2-40B4-BE49-F238E27FC236}">
                  <a16:creationId xmlns:a16="http://schemas.microsoft.com/office/drawing/2014/main" id="{8789833E-F1E4-654A-B408-7E5267AC6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0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2501</a:t>
              </a:r>
            </a:p>
          </p:txBody>
        </p:sp>
        <p:sp>
          <p:nvSpPr>
            <p:cNvPr id="492609" name="Text Box 65">
              <a:extLst>
                <a:ext uri="{FF2B5EF4-FFF2-40B4-BE49-F238E27FC236}">
                  <a16:creationId xmlns:a16="http://schemas.microsoft.com/office/drawing/2014/main" id="{93220182-F22C-1942-AA52-588110EC8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4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2560</a:t>
              </a:r>
            </a:p>
          </p:txBody>
        </p:sp>
        <p:sp>
          <p:nvSpPr>
            <p:cNvPr id="492610" name="Text Box 66">
              <a:extLst>
                <a:ext uri="{FF2B5EF4-FFF2-40B4-BE49-F238E27FC236}">
                  <a16:creationId xmlns:a16="http://schemas.microsoft.com/office/drawing/2014/main" id="{9B3570FE-15B6-994D-80CE-8FC601489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59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2561</a:t>
              </a:r>
            </a:p>
          </p:txBody>
        </p:sp>
        <p:sp>
          <p:nvSpPr>
            <p:cNvPr id="492611" name="Text Box 67">
              <a:extLst>
                <a:ext uri="{FF2B5EF4-FFF2-40B4-BE49-F238E27FC236}">
                  <a16:creationId xmlns:a16="http://schemas.microsoft.com/office/drawing/2014/main" id="{7CEF96C8-C10B-1D46-8D37-0FF230550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1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2700</a:t>
              </a:r>
            </a:p>
          </p:txBody>
        </p:sp>
        <p:sp>
          <p:nvSpPr>
            <p:cNvPr id="492612" name="Text Box 68">
              <a:extLst>
                <a:ext uri="{FF2B5EF4-FFF2-40B4-BE49-F238E27FC236}">
                  <a16:creationId xmlns:a16="http://schemas.microsoft.com/office/drawing/2014/main" id="{809304E6-BABD-8448-ABBF-E1F30C59C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70"/>
              <a:ext cx="9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主存空间分配</a:t>
              </a:r>
            </a:p>
          </p:txBody>
        </p:sp>
        <p:sp>
          <p:nvSpPr>
            <p:cNvPr id="492613" name="Text Box 69">
              <a:extLst>
                <a:ext uri="{FF2B5EF4-FFF2-40B4-BE49-F238E27FC236}">
                  <a16:creationId xmlns:a16="http://schemas.microsoft.com/office/drawing/2014/main" id="{D522E0C8-C809-1C4B-ABCD-B47EE5CAF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870"/>
              <a:ext cx="9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程序执行流程</a:t>
              </a:r>
            </a:p>
          </p:txBody>
        </p:sp>
        <p:sp>
          <p:nvSpPr>
            <p:cNvPr id="492614" name="Text Box 70">
              <a:extLst>
                <a:ext uri="{FF2B5EF4-FFF2-40B4-BE49-F238E27FC236}">
                  <a16:creationId xmlns:a16="http://schemas.microsoft.com/office/drawing/2014/main" id="{524EC457-A419-AB4D-8685-D3A97EAB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81"/>
              <a:ext cx="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子程序</a:t>
              </a:r>
              <a:r>
                <a:rPr kumimoji="1"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SUB2</a:t>
              </a:r>
            </a:p>
          </p:txBody>
        </p:sp>
      </p:grpSp>
      <p:sp>
        <p:nvSpPr>
          <p:cNvPr id="492615" name="Rectangle 71">
            <a:extLst>
              <a:ext uri="{FF2B5EF4-FFF2-40B4-BE49-F238E27FC236}">
                <a16:creationId xmlns:a16="http://schemas.microsoft.com/office/drawing/2014/main" id="{BCA005FA-C754-0E4A-86DF-EB43128F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7.2</a:t>
            </a:r>
          </a:p>
        </p:txBody>
      </p:sp>
      <p:grpSp>
        <p:nvGrpSpPr>
          <p:cNvPr id="492616" name="Group 72">
            <a:extLst>
              <a:ext uri="{FF2B5EF4-FFF2-40B4-BE49-F238E27FC236}">
                <a16:creationId xmlns:a16="http://schemas.microsoft.com/office/drawing/2014/main" id="{0054873F-7583-4449-B3FD-92971B20CAF7}"/>
              </a:ext>
            </a:extLst>
          </p:cNvPr>
          <p:cNvGrpSpPr>
            <a:grpSpLocks/>
          </p:cNvGrpSpPr>
          <p:nvPr/>
        </p:nvGrpSpPr>
        <p:grpSpPr bwMode="auto">
          <a:xfrm>
            <a:off x="4689476" y="5216525"/>
            <a:ext cx="2036763" cy="973138"/>
            <a:chOff x="1994" y="3286"/>
            <a:chExt cx="1283" cy="613"/>
          </a:xfrm>
        </p:grpSpPr>
        <p:grpSp>
          <p:nvGrpSpPr>
            <p:cNvPr id="492617" name="Group 73">
              <a:extLst>
                <a:ext uri="{FF2B5EF4-FFF2-40B4-BE49-F238E27FC236}">
                  <a16:creationId xmlns:a16="http://schemas.microsoft.com/office/drawing/2014/main" id="{C81ECE35-68C9-4D4F-837D-4755F7AA5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8" y="3286"/>
              <a:ext cx="59" cy="613"/>
              <a:chOff x="3218" y="3129"/>
              <a:chExt cx="59" cy="545"/>
            </a:xfrm>
          </p:grpSpPr>
          <p:sp>
            <p:nvSpPr>
              <p:cNvPr id="492618" name="Line 74">
                <a:extLst>
                  <a:ext uri="{FF2B5EF4-FFF2-40B4-BE49-F238E27FC236}">
                    <a16:creationId xmlns:a16="http://schemas.microsoft.com/office/drawing/2014/main" id="{7B126B49-674D-4A46-96AB-BB067EB29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3129"/>
                <a:ext cx="1" cy="51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2619" name="Freeform 75">
                <a:extLst>
                  <a:ext uri="{FF2B5EF4-FFF2-40B4-BE49-F238E27FC236}">
                    <a16:creationId xmlns:a16="http://schemas.microsoft.com/office/drawing/2014/main" id="{D6A79DDB-B181-EC49-BD5D-FC8ED3D71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3624"/>
                <a:ext cx="59" cy="50"/>
              </a:xfrm>
              <a:custGeom>
                <a:avLst/>
                <a:gdLst>
                  <a:gd name="T0" fmla="*/ 0 w 59"/>
                  <a:gd name="T1" fmla="*/ 0 h 50"/>
                  <a:gd name="T2" fmla="*/ 31 w 59"/>
                  <a:gd name="T3" fmla="*/ 50 h 50"/>
                  <a:gd name="T4" fmla="*/ 59 w 59"/>
                  <a:gd name="T5" fmla="*/ 0 h 50"/>
                  <a:gd name="T6" fmla="*/ 31 w 59"/>
                  <a:gd name="T7" fmla="*/ 16 h 50"/>
                  <a:gd name="T8" fmla="*/ 0 w 59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0">
                    <a:moveTo>
                      <a:pt x="0" y="0"/>
                    </a:moveTo>
                    <a:lnTo>
                      <a:pt x="31" y="50"/>
                    </a:lnTo>
                    <a:lnTo>
                      <a:pt x="59" y="0"/>
                    </a:lnTo>
                    <a:lnTo>
                      <a:pt x="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2620" name="Text Box 76">
              <a:extLst>
                <a:ext uri="{FF2B5EF4-FFF2-40B4-BE49-F238E27FC236}">
                  <a16:creationId xmlns:a16="http://schemas.microsoft.com/office/drawing/2014/main" id="{1C1553EE-FF08-424A-9821-D4B800080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3391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492621" name="Text Box 77">
              <a:extLst>
                <a:ext uri="{FF2B5EF4-FFF2-40B4-BE49-F238E27FC236}">
                  <a16:creationId xmlns:a16="http://schemas.microsoft.com/office/drawing/2014/main" id="{6DAD6BCB-0477-B845-B60D-0C2F6B9E5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3554"/>
              <a:ext cx="31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2622" name="AutoShape 7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A3CC515-0F0F-8A4F-B4A6-7F7DA15DB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5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49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4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4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6" grpId="0" autoUpdateAnimBg="0"/>
      <p:bldP spid="492576" grpId="0" autoUpdateAnimBg="0"/>
      <p:bldP spid="492585" grpId="0" autoUpdateAnimBg="0"/>
      <p:bldP spid="492591" grpId="0" autoUpdateAnimBg="0"/>
      <p:bldP spid="4925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>
            <a:extLst>
              <a:ext uri="{FF2B5EF4-FFF2-40B4-BE49-F238E27FC236}">
                <a16:creationId xmlns:a16="http://schemas.microsoft.com/office/drawing/2014/main" id="{76DFD95A-F858-A044-8207-72C21C87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5146675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 AX,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93571" name="Text Box 3">
            <a:extLst>
              <a:ext uri="{FF2B5EF4-FFF2-40B4-BE49-F238E27FC236}">
                <a16:creationId xmlns:a16="http://schemas.microsoft.com/office/drawing/2014/main" id="{9BCC9B85-398D-EE43-9E26-F9F603C94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137275"/>
            <a:ext cx="201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  DX, AL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3572" name="Text Box 4">
            <a:extLst>
              <a:ext uri="{FF2B5EF4-FFF2-40B4-BE49-F238E27FC236}">
                <a16:creationId xmlns:a16="http://schemas.microsoft.com/office/drawing/2014/main" id="{8994D613-9D62-974D-9EFE-6D0388A74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4" y="6137275"/>
            <a:ext cx="176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 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AX</a:t>
            </a:r>
          </a:p>
        </p:txBody>
      </p:sp>
      <p:sp>
        <p:nvSpPr>
          <p:cNvPr id="493573" name="Text Box 5">
            <a:extLst>
              <a:ext uri="{FF2B5EF4-FFF2-40B4-BE49-F238E27FC236}">
                <a16:creationId xmlns:a16="http://schemas.microsoft.com/office/drawing/2014/main" id="{644A2E1C-623D-F64A-A945-10DA8DD7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61372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  DX, AX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3574" name="Text Box 6">
            <a:extLst>
              <a:ext uri="{FF2B5EF4-FFF2-40B4-BE49-F238E27FC236}">
                <a16:creationId xmlns:a16="http://schemas.microsoft.com/office/drawing/2014/main" id="{90123476-6724-AF4C-A368-3090FF7F4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陷阱（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Trap）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与陷阱指令</a:t>
            </a:r>
          </a:p>
        </p:txBody>
      </p:sp>
      <p:sp>
        <p:nvSpPr>
          <p:cNvPr id="493575" name="Text Box 7">
            <a:extLst>
              <a:ext uri="{FF2B5EF4-FFF2-40B4-BE49-F238E27FC236}">
                <a16:creationId xmlns:a16="http://schemas.microsoft.com/office/drawing/2014/main" id="{37E4099E-B403-A642-87CF-06115B98A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1" y="806451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意外事故的中断</a:t>
            </a:r>
          </a:p>
        </p:txBody>
      </p:sp>
      <p:sp>
        <p:nvSpPr>
          <p:cNvPr id="493576" name="Text Box 8">
            <a:extLst>
              <a:ext uri="{FF2B5EF4-FFF2-40B4-BE49-F238E27FC236}">
                <a16:creationId xmlns:a16="http://schemas.microsoft.com/office/drawing/2014/main" id="{1372D412-93C0-5F4C-98D1-5758533AF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2473325"/>
            <a:ext cx="411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设置供用户使用的陷阱指令</a:t>
            </a:r>
          </a:p>
        </p:txBody>
      </p:sp>
      <p:sp>
        <p:nvSpPr>
          <p:cNvPr id="493577" name="Text Box 9">
            <a:extLst>
              <a:ext uri="{FF2B5EF4-FFF2-40B4-BE49-F238E27FC236}">
                <a16:creationId xmlns:a16="http://schemas.microsoft.com/office/drawing/2014/main" id="{3B0C422D-9AFA-564B-8F08-7E338D1E5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6" y="2984500"/>
            <a:ext cx="489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  8086         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 TYPE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软中断</a:t>
            </a:r>
          </a:p>
        </p:txBody>
      </p:sp>
      <p:sp>
        <p:nvSpPr>
          <p:cNvPr id="493578" name="Text Box 10">
            <a:extLst>
              <a:ext uri="{FF2B5EF4-FFF2-40B4-BE49-F238E27FC236}">
                <a16:creationId xmlns:a16="http://schemas.microsoft.com/office/drawing/2014/main" id="{7ADA5E64-D028-1545-B3B9-27EAC720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495675"/>
            <a:ext cx="600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提供给用户使用的陷阱指令，完成系统调用</a:t>
            </a:r>
          </a:p>
        </p:txBody>
      </p:sp>
      <p:sp>
        <p:nvSpPr>
          <p:cNvPr id="493579" name="Text Box 11">
            <a:extLst>
              <a:ext uri="{FF2B5EF4-FFF2-40B4-BE49-F238E27FC236}">
                <a16:creationId xmlns:a16="http://schemas.microsoft.com/office/drawing/2014/main" id="{F639561E-B012-8E4A-B57E-C44E12D93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05264"/>
            <a:ext cx="222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输入输出</a:t>
            </a:r>
          </a:p>
        </p:txBody>
      </p:sp>
      <p:grpSp>
        <p:nvGrpSpPr>
          <p:cNvPr id="493580" name="Group 12">
            <a:extLst>
              <a:ext uri="{FF2B5EF4-FFF2-40B4-BE49-F238E27FC236}">
                <a16:creationId xmlns:a16="http://schemas.microsoft.com/office/drawing/2014/main" id="{6FF753F3-5C6C-AA4F-AFD1-0BC96938913B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1377950"/>
            <a:ext cx="7373938" cy="1041400"/>
            <a:chOff x="422" y="868"/>
            <a:chExt cx="4645" cy="656"/>
          </a:xfrm>
        </p:grpSpPr>
        <p:sp>
          <p:nvSpPr>
            <p:cNvPr id="493581" name="Text Box 13">
              <a:extLst>
                <a:ext uri="{FF2B5EF4-FFF2-40B4-BE49-F238E27FC236}">
                  <a16:creationId xmlns:a16="http://schemas.microsoft.com/office/drawing/2014/main" id="{E0ED6010-0493-2045-95E6-DD4AF15CD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868"/>
              <a:ext cx="262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一般不提供给用户直接使用</a:t>
              </a:r>
            </a:p>
          </p:txBody>
        </p:sp>
        <p:sp>
          <p:nvSpPr>
            <p:cNvPr id="493582" name="Text Box 14">
              <a:extLst>
                <a:ext uri="{FF2B5EF4-FFF2-40B4-BE49-F238E27FC236}">
                  <a16:creationId xmlns:a16="http://schemas.microsoft.com/office/drawing/2014/main" id="{9AA0963C-AC77-6F4C-9DD5-0A15030BD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36"/>
              <a:ext cx="4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在出现事故时，由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自动产生并执行（隐指令）</a:t>
              </a:r>
            </a:p>
          </p:txBody>
        </p:sp>
      </p:grpSp>
      <p:sp>
        <p:nvSpPr>
          <p:cNvPr id="493583" name="Text Box 15">
            <a:extLst>
              <a:ext uri="{FF2B5EF4-FFF2-40B4-BE49-F238E27FC236}">
                <a16:creationId xmlns:a16="http://schemas.microsoft.com/office/drawing/2014/main" id="{3B6FFBAD-9443-314C-AE90-DDACB78CF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6" y="5146675"/>
            <a:ext cx="169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 AL, DX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3584" name="Text Box 16">
            <a:extLst>
              <a:ext uri="{FF2B5EF4-FFF2-40B4-BE49-F238E27FC236}">
                <a16:creationId xmlns:a16="http://schemas.microsoft.com/office/drawing/2014/main" id="{F0B6824C-C1DA-8547-9AB2-7C39BA4A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5146675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 AX, DX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93585" name="Group 17">
            <a:extLst>
              <a:ext uri="{FF2B5EF4-FFF2-40B4-BE49-F238E27FC236}">
                <a16:creationId xmlns:a16="http://schemas.microsoft.com/office/drawing/2014/main" id="{93F8D628-4D58-3640-B829-6843498F62C7}"/>
              </a:ext>
            </a:extLst>
          </p:cNvPr>
          <p:cNvGrpSpPr>
            <a:grpSpLocks/>
          </p:cNvGrpSpPr>
          <p:nvPr/>
        </p:nvGrpSpPr>
        <p:grpSpPr bwMode="auto">
          <a:xfrm>
            <a:off x="2727326" y="4638675"/>
            <a:ext cx="5959475" cy="457200"/>
            <a:chOff x="758" y="2922"/>
            <a:chExt cx="3754" cy="288"/>
          </a:xfrm>
        </p:grpSpPr>
        <p:sp>
          <p:nvSpPr>
            <p:cNvPr id="493586" name="Text Box 18">
              <a:extLst>
                <a:ext uri="{FF2B5EF4-FFF2-40B4-BE49-F238E27FC236}">
                  <a16:creationId xmlns:a16="http://schemas.microsoft.com/office/drawing/2014/main" id="{452BD7DD-ACC6-C343-96A1-F43205669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922"/>
              <a:ext cx="3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              端口地址         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的寄存器</a:t>
              </a:r>
            </a:p>
          </p:txBody>
        </p:sp>
        <p:sp>
          <p:nvSpPr>
            <p:cNvPr id="493587" name="Line 19">
              <a:extLst>
                <a:ext uri="{FF2B5EF4-FFF2-40B4-BE49-F238E27FC236}">
                  <a16:creationId xmlns:a16="http://schemas.microsoft.com/office/drawing/2014/main" id="{2453EF50-09C1-1243-B644-65D8E48A5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93588" name="Group 20">
            <a:extLst>
              <a:ext uri="{FF2B5EF4-FFF2-40B4-BE49-F238E27FC236}">
                <a16:creationId xmlns:a16="http://schemas.microsoft.com/office/drawing/2014/main" id="{050CD7DB-CAED-744D-BB58-548ACEB189DD}"/>
              </a:ext>
            </a:extLst>
          </p:cNvPr>
          <p:cNvGrpSpPr>
            <a:grpSpLocks/>
          </p:cNvGrpSpPr>
          <p:nvPr/>
        </p:nvGrpSpPr>
        <p:grpSpPr bwMode="auto">
          <a:xfrm>
            <a:off x="2727326" y="5661025"/>
            <a:ext cx="5883275" cy="457200"/>
            <a:chOff x="758" y="3566"/>
            <a:chExt cx="3706" cy="288"/>
          </a:xfrm>
        </p:grpSpPr>
        <p:sp>
          <p:nvSpPr>
            <p:cNvPr id="493589" name="Text Box 21">
              <a:extLst>
                <a:ext uri="{FF2B5EF4-FFF2-40B4-BE49-F238E27FC236}">
                  <a16:creationId xmlns:a16="http://schemas.microsoft.com/office/drawing/2014/main" id="{FA57FF8E-496C-5B4B-BA29-75CB52C96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3566"/>
              <a:ext cx="37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出     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的寄存器               端口地址</a:t>
              </a:r>
            </a:p>
          </p:txBody>
        </p:sp>
        <p:sp>
          <p:nvSpPr>
            <p:cNvPr id="493590" name="Line 22">
              <a:extLst>
                <a:ext uri="{FF2B5EF4-FFF2-40B4-BE49-F238E27FC236}">
                  <a16:creationId xmlns:a16="http://schemas.microsoft.com/office/drawing/2014/main" id="{2AAA4290-BD56-0547-B393-BF3B5FEBD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6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3591" name="Rectangle 23">
            <a:extLst>
              <a:ext uri="{FF2B5EF4-FFF2-40B4-BE49-F238E27FC236}">
                <a16:creationId xmlns:a16="http://schemas.microsoft.com/office/drawing/2014/main" id="{B2127DBA-9B71-FC48-BC3C-CA0C7EC2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7.2</a:t>
            </a:r>
          </a:p>
        </p:txBody>
      </p:sp>
      <p:sp>
        <p:nvSpPr>
          <p:cNvPr id="493592" name="Text Box 24">
            <a:extLst>
              <a:ext uri="{FF2B5EF4-FFF2-40B4-BE49-F238E27FC236}">
                <a16:creationId xmlns:a16="http://schemas.microsoft.com/office/drawing/2014/main" id="{4B19EEF6-9E41-FA4A-BA3A-3782536C2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51466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</a:p>
        </p:txBody>
      </p:sp>
      <p:sp>
        <p:nvSpPr>
          <p:cNvPr id="493593" name="Text Box 25">
            <a:extLst>
              <a:ext uri="{FF2B5EF4-FFF2-40B4-BE49-F238E27FC236}">
                <a16:creationId xmlns:a16="http://schemas.microsoft.com/office/drawing/2014/main" id="{E3D2B750-AE62-9141-8A73-D43896D1A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61372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</a:p>
        </p:txBody>
      </p:sp>
      <p:sp>
        <p:nvSpPr>
          <p:cNvPr id="493594" name="Text Box 26">
            <a:extLst>
              <a:ext uri="{FF2B5EF4-FFF2-40B4-BE49-F238E27FC236}">
                <a16:creationId xmlns:a16="http://schemas.microsoft.com/office/drawing/2014/main" id="{87412AE5-00BB-7C48-8DBC-84F8D387F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5149850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 AL,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93595" name="Text Box 27">
            <a:extLst>
              <a:ext uri="{FF2B5EF4-FFF2-40B4-BE49-F238E27FC236}">
                <a16:creationId xmlns:a16="http://schemas.microsoft.com/office/drawing/2014/main" id="{11A9C961-D5E3-D246-BCC7-63B2EC67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9" y="6137275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 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AL</a:t>
            </a:r>
          </a:p>
        </p:txBody>
      </p:sp>
      <p:sp>
        <p:nvSpPr>
          <p:cNvPr id="493597" name="AutoShape 2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9083533-17CA-2F4A-93B6-50EF5E2A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6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1" grpId="0" autoUpdateAnimBg="0"/>
      <p:bldP spid="493572" grpId="0" autoUpdateAnimBg="0"/>
      <p:bldP spid="493573" grpId="0" autoUpdateAnimBg="0"/>
      <p:bldP spid="493575" grpId="0" autoUpdateAnimBg="0"/>
      <p:bldP spid="493576" grpId="0" autoUpdateAnimBg="0"/>
      <p:bldP spid="493577" grpId="0" autoUpdateAnimBg="0"/>
      <p:bldP spid="493578" grpId="0" autoUpdateAnimBg="0"/>
      <p:bldP spid="493579" grpId="0" autoUpdateAnimBg="0"/>
      <p:bldP spid="493583" grpId="0" autoUpdateAnimBg="0"/>
      <p:bldP spid="493584" grpId="0" autoUpdateAnimBg="0"/>
      <p:bldP spid="493592" grpId="0" autoUpdateAnimBg="0"/>
      <p:bldP spid="493593" grpId="0" autoUpdateAnimBg="0"/>
      <p:bldP spid="493594" grpId="0" autoUpdateAnimBg="0"/>
      <p:bldP spid="49359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9EA30E27-4B5E-AE4B-B1DE-B5747C355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7.3   寻 址 方 式</a:t>
            </a:r>
          </a:p>
        </p:txBody>
      </p:sp>
      <p:sp>
        <p:nvSpPr>
          <p:cNvPr id="494595" name="Text Box 3">
            <a:extLst>
              <a:ext uri="{FF2B5EF4-FFF2-40B4-BE49-F238E27FC236}">
                <a16:creationId xmlns:a16="http://schemas.microsoft.com/office/drawing/2014/main" id="{F5FD7A63-2C98-E84D-AB07-C90CF82CF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02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94596" name="Text Box 4">
            <a:extLst>
              <a:ext uri="{FF2B5EF4-FFF2-40B4-BE49-F238E27FC236}">
                <a16:creationId xmlns:a16="http://schemas.microsoft.com/office/drawing/2014/main" id="{125D5A87-3C87-924B-9FB7-5DF47B84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00201"/>
            <a:ext cx="5486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本条指令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操作数地址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下一条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欲执行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指令地址</a:t>
            </a:r>
          </a:p>
        </p:txBody>
      </p:sp>
      <p:grpSp>
        <p:nvGrpSpPr>
          <p:cNvPr id="494597" name="Group 5">
            <a:extLst>
              <a:ext uri="{FF2B5EF4-FFF2-40B4-BE49-F238E27FC236}">
                <a16:creationId xmlns:a16="http://schemas.microsoft.com/office/drawing/2014/main" id="{101E3A0B-760C-904F-A04A-4564848A93D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352800"/>
            <a:ext cx="3124200" cy="1981200"/>
            <a:chOff x="2256" y="2112"/>
            <a:chExt cx="1968" cy="1248"/>
          </a:xfrm>
        </p:grpSpPr>
        <p:sp>
          <p:nvSpPr>
            <p:cNvPr id="494598" name="Text Box 6">
              <a:extLst>
                <a:ext uri="{FF2B5EF4-FFF2-40B4-BE49-F238E27FC236}">
                  <a16:creationId xmlns:a16="http://schemas.microsoft.com/office/drawing/2014/main" id="{BAEF0805-43E9-8D47-BCEC-FF6545645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指令寻址</a:t>
              </a:r>
            </a:p>
          </p:txBody>
        </p:sp>
        <p:sp>
          <p:nvSpPr>
            <p:cNvPr id="494599" name="Text Box 7">
              <a:extLst>
                <a:ext uri="{FF2B5EF4-FFF2-40B4-BE49-F238E27FC236}">
                  <a16:creationId xmlns:a16="http://schemas.microsoft.com/office/drawing/2014/main" id="{306F5B4D-2B9F-2E41-8E5A-3F3221C49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33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数据寻址</a:t>
              </a:r>
            </a:p>
          </p:txBody>
        </p:sp>
      </p:grpSp>
      <p:sp>
        <p:nvSpPr>
          <p:cNvPr id="494600" name="AutoShape 8">
            <a:extLst>
              <a:ext uri="{FF2B5EF4-FFF2-40B4-BE49-F238E27FC236}">
                <a16:creationId xmlns:a16="http://schemas.microsoft.com/office/drawing/2014/main" id="{8670DF4D-388C-144F-82C1-F528D343BDEF}"/>
              </a:ext>
            </a:extLst>
          </p:cNvPr>
          <p:cNvSpPr>
            <a:spLocks/>
          </p:cNvSpPr>
          <p:nvPr/>
        </p:nvSpPr>
        <p:spPr bwMode="auto">
          <a:xfrm>
            <a:off x="4876800" y="3581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4601" name="Text Box 9">
            <a:extLst>
              <a:ext uri="{FF2B5EF4-FFF2-40B4-BE49-F238E27FC236}">
                <a16:creationId xmlns:a16="http://schemas.microsoft.com/office/drawing/2014/main" id="{5215F884-FF7C-B84C-BAA6-5B5FDA7C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48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</a:t>
            </a:r>
          </a:p>
        </p:txBody>
      </p:sp>
      <p:sp>
        <p:nvSpPr>
          <p:cNvPr id="494602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6301784-27F2-4347-BA9C-C6A59E48F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utoUpdateAnimBg="0"/>
      <p:bldP spid="494596" grpId="0" autoUpdateAnimBg="0"/>
      <p:bldP spid="4946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DF7A2C8E-F936-2F47-97D3-720C6B4EA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7.3   寻 址 方 式</a:t>
            </a:r>
          </a:p>
        </p:txBody>
      </p:sp>
      <p:sp>
        <p:nvSpPr>
          <p:cNvPr id="495619" name="Text Box 3">
            <a:extLst>
              <a:ext uri="{FF2B5EF4-FFF2-40B4-BE49-F238E27FC236}">
                <a16:creationId xmlns:a16="http://schemas.microsoft.com/office/drawing/2014/main" id="{AF9F2DAA-8E23-D64B-AE4E-31537229E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2573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一、指令寻址</a:t>
            </a:r>
          </a:p>
        </p:txBody>
      </p:sp>
      <p:sp>
        <p:nvSpPr>
          <p:cNvPr id="495620" name="Text Box 4">
            <a:extLst>
              <a:ext uri="{FF2B5EF4-FFF2-40B4-BE49-F238E27FC236}">
                <a16:creationId xmlns:a16="http://schemas.microsoft.com/office/drawing/2014/main" id="{DA9B2D6F-2E1F-7047-8F78-521001E6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19192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</a:p>
        </p:txBody>
      </p:sp>
      <p:grpSp>
        <p:nvGrpSpPr>
          <p:cNvPr id="495621" name="Group 5">
            <a:extLst>
              <a:ext uri="{FF2B5EF4-FFF2-40B4-BE49-F238E27FC236}">
                <a16:creationId xmlns:a16="http://schemas.microsoft.com/office/drawing/2014/main" id="{8FCBEBF7-94CF-AE49-8F19-687BA6D08A13}"/>
              </a:ext>
            </a:extLst>
          </p:cNvPr>
          <p:cNvGrpSpPr>
            <a:grpSpLocks/>
          </p:cNvGrpSpPr>
          <p:nvPr/>
        </p:nvGrpSpPr>
        <p:grpSpPr bwMode="auto">
          <a:xfrm>
            <a:off x="4098925" y="1941513"/>
            <a:ext cx="3086100" cy="519112"/>
            <a:chOff x="1622" y="1223"/>
            <a:chExt cx="1944" cy="327"/>
          </a:xfrm>
        </p:grpSpPr>
        <p:sp>
          <p:nvSpPr>
            <p:cNvPr id="495622" name="Text Box 6">
              <a:extLst>
                <a:ext uri="{FF2B5EF4-FFF2-40B4-BE49-F238E27FC236}">
                  <a16:creationId xmlns:a16="http://schemas.microsoft.com/office/drawing/2014/main" id="{210FA891-849B-9645-B997-F1E75905F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223"/>
              <a:ext cx="19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PC ) + 1           PC</a:t>
              </a:r>
            </a:p>
          </p:txBody>
        </p:sp>
        <p:sp>
          <p:nvSpPr>
            <p:cNvPr id="495623" name="Line 7">
              <a:extLst>
                <a:ext uri="{FF2B5EF4-FFF2-40B4-BE49-F238E27FC236}">
                  <a16:creationId xmlns:a16="http://schemas.microsoft.com/office/drawing/2014/main" id="{052321EC-4048-3249-A957-962FFDE5A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37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5624" name="Text Box 8">
            <a:extLst>
              <a:ext uri="{FF2B5EF4-FFF2-40B4-BE49-F238E27FC236}">
                <a16:creationId xmlns:a16="http://schemas.microsoft.com/office/drawing/2014/main" id="{EDAF79F9-5214-5045-B617-F2285D6A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24526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跳跃</a:t>
            </a:r>
          </a:p>
        </p:txBody>
      </p:sp>
      <p:sp>
        <p:nvSpPr>
          <p:cNvPr id="495625" name="Text Box 9">
            <a:extLst>
              <a:ext uri="{FF2B5EF4-FFF2-40B4-BE49-F238E27FC236}">
                <a16:creationId xmlns:a16="http://schemas.microsoft.com/office/drawing/2014/main" id="{F1864B88-2A97-FE4C-91F9-9A8E98759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48285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由转移指令指出</a:t>
            </a:r>
          </a:p>
        </p:txBody>
      </p:sp>
      <p:grpSp>
        <p:nvGrpSpPr>
          <p:cNvPr id="495626" name="Group 10">
            <a:extLst>
              <a:ext uri="{FF2B5EF4-FFF2-40B4-BE49-F238E27FC236}">
                <a16:creationId xmlns:a16="http://schemas.microsoft.com/office/drawing/2014/main" id="{518A496B-5308-014A-9D18-3DC606171F81}"/>
              </a:ext>
            </a:extLst>
          </p:cNvPr>
          <p:cNvGrpSpPr>
            <a:grpSpLocks/>
          </p:cNvGrpSpPr>
          <p:nvPr/>
        </p:nvGrpSpPr>
        <p:grpSpPr bwMode="auto">
          <a:xfrm>
            <a:off x="2574926" y="3035300"/>
            <a:ext cx="8112125" cy="3594100"/>
            <a:chOff x="662" y="1912"/>
            <a:chExt cx="5110" cy="2264"/>
          </a:xfrm>
        </p:grpSpPr>
        <p:sp>
          <p:nvSpPr>
            <p:cNvPr id="495627" name="Rectangle 11">
              <a:extLst>
                <a:ext uri="{FF2B5EF4-FFF2-40B4-BE49-F238E27FC236}">
                  <a16:creationId xmlns:a16="http://schemas.microsoft.com/office/drawing/2014/main" id="{D5A8D470-78E8-5E41-825E-2D2E151E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168"/>
              <a:ext cx="1488" cy="1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5628" name="Text Box 12">
              <a:extLst>
                <a:ext uri="{FF2B5EF4-FFF2-40B4-BE49-F238E27FC236}">
                  <a16:creationId xmlns:a16="http://schemas.microsoft.com/office/drawing/2014/main" id="{D56E1253-F1CB-4B43-9A02-F8B9E799E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12"/>
              <a:ext cx="1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LDA              1000</a:t>
              </a:r>
            </a:p>
          </p:txBody>
        </p:sp>
        <p:sp>
          <p:nvSpPr>
            <p:cNvPr id="495629" name="Text Box 13">
              <a:extLst>
                <a:ext uri="{FF2B5EF4-FFF2-40B4-BE49-F238E27FC236}">
                  <a16:creationId xmlns:a16="http://schemas.microsoft.com/office/drawing/2014/main" id="{ECE4E023-CC38-5243-ABE3-4CA9399BF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03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              1001</a:t>
              </a:r>
            </a:p>
          </p:txBody>
        </p:sp>
        <p:sp>
          <p:nvSpPr>
            <p:cNvPr id="495630" name="Text Box 14">
              <a:extLst>
                <a:ext uri="{FF2B5EF4-FFF2-40B4-BE49-F238E27FC236}">
                  <a16:creationId xmlns:a16="http://schemas.microsoft.com/office/drawing/2014/main" id="{0F14691C-C07C-B243-891B-072413336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593"/>
              <a:ext cx="1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DEC              1200</a:t>
              </a:r>
            </a:p>
          </p:txBody>
        </p:sp>
        <p:sp>
          <p:nvSpPr>
            <p:cNvPr id="495631" name="Text Box 15">
              <a:extLst>
                <a:ext uri="{FF2B5EF4-FFF2-40B4-BE49-F238E27FC236}">
                  <a16:creationId xmlns:a16="http://schemas.microsoft.com/office/drawing/2014/main" id="{591B1824-6E80-2E46-AF59-0B545470E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783"/>
              <a:ext cx="1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JMP                    7</a:t>
              </a:r>
            </a:p>
          </p:txBody>
        </p:sp>
        <p:sp>
          <p:nvSpPr>
            <p:cNvPr id="495632" name="Text Box 16">
              <a:extLst>
                <a:ext uri="{FF2B5EF4-FFF2-40B4-BE49-F238E27FC236}">
                  <a16:creationId xmlns:a16="http://schemas.microsoft.com/office/drawing/2014/main" id="{ADA34A7D-0636-A24C-A896-03C703903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0"/>
              <a:ext cx="1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LDA              2000</a:t>
              </a:r>
            </a:p>
          </p:txBody>
        </p:sp>
        <p:sp>
          <p:nvSpPr>
            <p:cNvPr id="495633" name="Text Box 17">
              <a:extLst>
                <a:ext uri="{FF2B5EF4-FFF2-40B4-BE49-F238E27FC236}">
                  <a16:creationId xmlns:a16="http://schemas.microsoft.com/office/drawing/2014/main" id="{CC0350F0-97AC-8045-AACF-8E5538CAA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165"/>
              <a:ext cx="1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SUB               2001</a:t>
              </a:r>
            </a:p>
          </p:txBody>
        </p:sp>
        <p:sp>
          <p:nvSpPr>
            <p:cNvPr id="495634" name="Text Box 18">
              <a:extLst>
                <a:ext uri="{FF2B5EF4-FFF2-40B4-BE49-F238E27FC236}">
                  <a16:creationId xmlns:a16="http://schemas.microsoft.com/office/drawing/2014/main" id="{195F16A9-846E-D249-B7E5-A691086D9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35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INC</a:t>
              </a:r>
            </a:p>
          </p:txBody>
        </p:sp>
        <p:sp>
          <p:nvSpPr>
            <p:cNvPr id="495635" name="Text Box 19">
              <a:extLst>
                <a:ext uri="{FF2B5EF4-FFF2-40B4-BE49-F238E27FC236}">
                  <a16:creationId xmlns:a16="http://schemas.microsoft.com/office/drawing/2014/main" id="{552557C1-5FD0-A046-85D6-42868CA1D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546"/>
              <a:ext cx="1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STA              2500</a:t>
              </a:r>
            </a:p>
          </p:txBody>
        </p:sp>
        <p:sp>
          <p:nvSpPr>
            <p:cNvPr id="495636" name="Text Box 20">
              <a:extLst>
                <a:ext uri="{FF2B5EF4-FFF2-40B4-BE49-F238E27FC236}">
                  <a16:creationId xmlns:a16="http://schemas.microsoft.com/office/drawing/2014/main" id="{E612BCCB-5C8F-FF4B-8438-01D5AA1A4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737"/>
              <a:ext cx="1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LDA             1100</a:t>
              </a:r>
            </a:p>
          </p:txBody>
        </p:sp>
        <p:sp>
          <p:nvSpPr>
            <p:cNvPr id="495637" name="Text Box 21">
              <a:extLst>
                <a:ext uri="{FF2B5EF4-FFF2-40B4-BE49-F238E27FC236}">
                  <a16:creationId xmlns:a16="http://schemas.microsoft.com/office/drawing/2014/main" id="{3F86426D-5D5E-CC47-BB2F-19BD03C6A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3940"/>
              <a:ext cx="3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495638" name="Text Box 22">
              <a:extLst>
                <a:ext uri="{FF2B5EF4-FFF2-40B4-BE49-F238E27FC236}">
                  <a16:creationId xmlns:a16="http://schemas.microsoft.com/office/drawing/2014/main" id="{AF9F2B33-0A72-6A4F-A3DD-3085D65DE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2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95639" name="Text Box 23">
              <a:extLst>
                <a:ext uri="{FF2B5EF4-FFF2-40B4-BE49-F238E27FC236}">
                  <a16:creationId xmlns:a16="http://schemas.microsoft.com/office/drawing/2014/main" id="{E00B2AA0-92CB-8A47-BDFC-B9A518376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4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5640" name="Text Box 24">
              <a:extLst>
                <a:ext uri="{FF2B5EF4-FFF2-40B4-BE49-F238E27FC236}">
                  <a16:creationId xmlns:a16="http://schemas.microsoft.com/office/drawing/2014/main" id="{3CFBD984-214B-DD43-AEE8-031E3FB85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5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5641" name="Text Box 25">
              <a:extLst>
                <a:ext uri="{FF2B5EF4-FFF2-40B4-BE49-F238E27FC236}">
                  <a16:creationId xmlns:a16="http://schemas.microsoft.com/office/drawing/2014/main" id="{8B1AA3E4-96E8-CA46-BE75-C2C680F0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7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95642" name="Text Box 26">
              <a:extLst>
                <a:ext uri="{FF2B5EF4-FFF2-40B4-BE49-F238E27FC236}">
                  <a16:creationId xmlns:a16="http://schemas.microsoft.com/office/drawing/2014/main" id="{B831417F-6373-4B4A-901C-722E43C32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9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95643" name="Text Box 27">
              <a:extLst>
                <a:ext uri="{FF2B5EF4-FFF2-40B4-BE49-F238E27FC236}">
                  <a16:creationId xmlns:a16="http://schemas.microsoft.com/office/drawing/2014/main" id="{533E155E-1AD4-3F44-A5BC-EFA0CEC4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1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5644" name="Text Box 28">
              <a:extLst>
                <a:ext uri="{FF2B5EF4-FFF2-40B4-BE49-F238E27FC236}">
                  <a16:creationId xmlns:a16="http://schemas.microsoft.com/office/drawing/2014/main" id="{8784A086-9E21-3446-8AC1-6139D2173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3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95645" name="Text Box 29">
              <a:extLst>
                <a:ext uri="{FF2B5EF4-FFF2-40B4-BE49-F238E27FC236}">
                  <a16:creationId xmlns:a16="http://schemas.microsoft.com/office/drawing/2014/main" id="{508A06D3-805C-F64F-8CD1-AE54D7467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5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95646" name="Text Box 30">
              <a:extLst>
                <a:ext uri="{FF2B5EF4-FFF2-40B4-BE49-F238E27FC236}">
                  <a16:creationId xmlns:a16="http://schemas.microsoft.com/office/drawing/2014/main" id="{10B8B07F-EFAC-D74B-AB48-26DA928F1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7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95647" name="Text Box 31">
              <a:extLst>
                <a:ext uri="{FF2B5EF4-FFF2-40B4-BE49-F238E27FC236}">
                  <a16:creationId xmlns:a16="http://schemas.microsoft.com/office/drawing/2014/main" id="{027062E9-BBE5-504C-9C63-2B8C7D4C6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9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95648" name="Rectangle 32">
              <a:extLst>
                <a:ext uri="{FF2B5EF4-FFF2-40B4-BE49-F238E27FC236}">
                  <a16:creationId xmlns:a16="http://schemas.microsoft.com/office/drawing/2014/main" id="{6D37F281-000B-CB41-B4AE-D7A9475D7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68"/>
              <a:ext cx="528" cy="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5649" name="Text Box 33">
              <a:extLst>
                <a:ext uri="{FF2B5EF4-FFF2-40B4-BE49-F238E27FC236}">
                  <a16:creationId xmlns:a16="http://schemas.microsoft.com/office/drawing/2014/main" id="{0C5B5C71-387A-DD47-AE2E-94F348A47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6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95650" name="Line 34">
              <a:extLst>
                <a:ext uri="{FF2B5EF4-FFF2-40B4-BE49-F238E27FC236}">
                  <a16:creationId xmlns:a16="http://schemas.microsoft.com/office/drawing/2014/main" id="{A0A0C80B-AFDB-D64A-AA4C-4ECBF5013D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7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5651" name="AutoShape 35">
              <a:extLst>
                <a:ext uri="{FF2B5EF4-FFF2-40B4-BE49-F238E27FC236}">
                  <a16:creationId xmlns:a16="http://schemas.microsoft.com/office/drawing/2014/main" id="{39BA896C-0B1F-4042-96B4-78D79DC7DF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300000">
              <a:off x="1000" y="2243"/>
              <a:ext cx="192" cy="330"/>
            </a:xfrm>
            <a:prstGeom prst="curvedLeftArrow">
              <a:avLst>
                <a:gd name="adj1" fmla="val 25996"/>
                <a:gd name="adj2" fmla="val 62026"/>
                <a:gd name="adj3" fmla="val 44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5652" name="Text Box 36">
              <a:extLst>
                <a:ext uri="{FF2B5EF4-FFF2-40B4-BE49-F238E27FC236}">
                  <a16:creationId xmlns:a16="http://schemas.microsoft.com/office/drawing/2014/main" id="{C0F7140D-12D2-0D48-88AD-7AFA37E6D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322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</a:p>
          </p:txBody>
        </p:sp>
        <p:sp>
          <p:nvSpPr>
            <p:cNvPr id="495653" name="Freeform 37">
              <a:extLst>
                <a:ext uri="{FF2B5EF4-FFF2-40B4-BE49-F238E27FC236}">
                  <a16:creationId xmlns:a16="http://schemas.microsoft.com/office/drawing/2014/main" id="{7B43B041-693C-7D4D-B2D2-F7F666C1D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912"/>
              <a:ext cx="2880" cy="952"/>
            </a:xfrm>
            <a:custGeom>
              <a:avLst/>
              <a:gdLst>
                <a:gd name="T0" fmla="*/ 2592 w 2880"/>
                <a:gd name="T1" fmla="*/ 1248 h 1248"/>
                <a:gd name="T2" fmla="*/ 2880 w 2880"/>
                <a:gd name="T3" fmla="*/ 1248 h 1248"/>
                <a:gd name="T4" fmla="*/ 2880 w 2880"/>
                <a:gd name="T5" fmla="*/ 0 h 1248"/>
                <a:gd name="T6" fmla="*/ 0 w 2880"/>
                <a:gd name="T7" fmla="*/ 0 h 1248"/>
                <a:gd name="T8" fmla="*/ 0 w 2880"/>
                <a:gd name="T9" fmla="*/ 336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0" h="1248">
                  <a:moveTo>
                    <a:pt x="2592" y="1248"/>
                  </a:moveTo>
                  <a:lnTo>
                    <a:pt x="2880" y="1248"/>
                  </a:lnTo>
                  <a:lnTo>
                    <a:pt x="2880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5654" name="Text Box 38">
              <a:extLst>
                <a:ext uri="{FF2B5EF4-FFF2-40B4-BE49-F238E27FC236}">
                  <a16:creationId xmlns:a16="http://schemas.microsoft.com/office/drawing/2014/main" id="{3C7C6FEA-3C7E-1A44-8964-B64C2C32F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920"/>
              <a:ext cx="1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指令地址寻址方式</a:t>
              </a:r>
            </a:p>
          </p:txBody>
        </p:sp>
        <p:sp>
          <p:nvSpPr>
            <p:cNvPr id="495655" name="Text Box 39">
              <a:extLst>
                <a:ext uri="{FF2B5EF4-FFF2-40B4-BE49-F238E27FC236}">
                  <a16:creationId xmlns:a16="http://schemas.microsoft.com/office/drawing/2014/main" id="{600B49A9-558E-294F-A832-EAC05A38B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91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指令地址</a:t>
              </a:r>
            </a:p>
          </p:txBody>
        </p:sp>
        <p:sp>
          <p:nvSpPr>
            <p:cNvPr id="495656" name="Text Box 40">
              <a:extLst>
                <a:ext uri="{FF2B5EF4-FFF2-40B4-BE49-F238E27FC236}">
                  <a16:creationId xmlns:a16="http://schemas.microsoft.com/office/drawing/2014/main" id="{98744E46-183C-EE4F-9CEB-78F67A3EB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191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</a:t>
              </a:r>
            </a:p>
          </p:txBody>
        </p:sp>
      </p:grpSp>
      <p:grpSp>
        <p:nvGrpSpPr>
          <p:cNvPr id="495657" name="Group 41">
            <a:extLst>
              <a:ext uri="{FF2B5EF4-FFF2-40B4-BE49-F238E27FC236}">
                <a16:creationId xmlns:a16="http://schemas.microsoft.com/office/drawing/2014/main" id="{49B645A7-4DFA-0442-93DC-57358728C8F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794126"/>
            <a:ext cx="4940300" cy="396875"/>
            <a:chOff x="2112" y="2390"/>
            <a:chExt cx="3112" cy="250"/>
          </a:xfrm>
        </p:grpSpPr>
        <p:sp>
          <p:nvSpPr>
            <p:cNvPr id="495658" name="Text Box 42">
              <a:extLst>
                <a:ext uri="{FF2B5EF4-FFF2-40B4-BE49-F238E27FC236}">
                  <a16:creationId xmlns:a16="http://schemas.microsoft.com/office/drawing/2014/main" id="{96742FAC-2FBF-EF41-B890-4116B3AB0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39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顺序寻址</a:t>
              </a:r>
            </a:p>
          </p:txBody>
        </p:sp>
        <p:sp>
          <p:nvSpPr>
            <p:cNvPr id="495659" name="Rectangle 43">
              <a:extLst>
                <a:ext uri="{FF2B5EF4-FFF2-40B4-BE49-F238E27FC236}">
                  <a16:creationId xmlns:a16="http://schemas.microsoft.com/office/drawing/2014/main" id="{3B17AA63-6EAC-6647-A570-F200F9CB9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4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95660" name="Group 44">
            <a:extLst>
              <a:ext uri="{FF2B5EF4-FFF2-40B4-BE49-F238E27FC236}">
                <a16:creationId xmlns:a16="http://schemas.microsoft.com/office/drawing/2014/main" id="{0D7109F9-75A4-0646-8ACE-C9279CBB28C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098926"/>
            <a:ext cx="4940300" cy="396875"/>
            <a:chOff x="2112" y="2582"/>
            <a:chExt cx="3112" cy="250"/>
          </a:xfrm>
        </p:grpSpPr>
        <p:sp>
          <p:nvSpPr>
            <p:cNvPr id="495661" name="Text Box 45">
              <a:extLst>
                <a:ext uri="{FF2B5EF4-FFF2-40B4-BE49-F238E27FC236}">
                  <a16:creationId xmlns:a16="http://schemas.microsoft.com/office/drawing/2014/main" id="{E00BE717-F7D1-5D49-9D15-F02310269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58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顺序寻址</a:t>
              </a:r>
            </a:p>
          </p:txBody>
        </p:sp>
        <p:sp>
          <p:nvSpPr>
            <p:cNvPr id="495662" name="Rectangle 46">
              <a:extLst>
                <a:ext uri="{FF2B5EF4-FFF2-40B4-BE49-F238E27FC236}">
                  <a16:creationId xmlns:a16="http://schemas.microsoft.com/office/drawing/2014/main" id="{283BCC9F-AD8B-D847-B13E-782D29BA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495663" name="Group 47">
            <a:extLst>
              <a:ext uri="{FF2B5EF4-FFF2-40B4-BE49-F238E27FC236}">
                <a16:creationId xmlns:a16="http://schemas.microsoft.com/office/drawing/2014/main" id="{6B9D427D-FA59-7744-9C37-CD28FC61C9C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03726"/>
            <a:ext cx="4940300" cy="396875"/>
            <a:chOff x="2112" y="2774"/>
            <a:chExt cx="3112" cy="250"/>
          </a:xfrm>
        </p:grpSpPr>
        <p:sp>
          <p:nvSpPr>
            <p:cNvPr id="495664" name="Text Box 48">
              <a:extLst>
                <a:ext uri="{FF2B5EF4-FFF2-40B4-BE49-F238E27FC236}">
                  <a16:creationId xmlns:a16="http://schemas.microsoft.com/office/drawing/2014/main" id="{F06FEAEE-CDD4-E444-AA32-CCB2E8F46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77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顺序寻址</a:t>
              </a:r>
            </a:p>
          </p:txBody>
        </p:sp>
        <p:sp>
          <p:nvSpPr>
            <p:cNvPr id="495665" name="Rectangle 49">
              <a:extLst>
                <a:ext uri="{FF2B5EF4-FFF2-40B4-BE49-F238E27FC236}">
                  <a16:creationId xmlns:a16="http://schemas.microsoft.com/office/drawing/2014/main" id="{B41E2D87-86E6-5F4E-B795-E253D69AC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8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495666" name="Group 50">
            <a:extLst>
              <a:ext uri="{FF2B5EF4-FFF2-40B4-BE49-F238E27FC236}">
                <a16:creationId xmlns:a16="http://schemas.microsoft.com/office/drawing/2014/main" id="{C4EF2AF4-FE17-954A-8486-5FC4DFD6159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622926"/>
            <a:ext cx="4940300" cy="396875"/>
            <a:chOff x="2112" y="3542"/>
            <a:chExt cx="3112" cy="250"/>
          </a:xfrm>
        </p:grpSpPr>
        <p:sp>
          <p:nvSpPr>
            <p:cNvPr id="495667" name="Text Box 51">
              <a:extLst>
                <a:ext uri="{FF2B5EF4-FFF2-40B4-BE49-F238E27FC236}">
                  <a16:creationId xmlns:a16="http://schemas.microsoft.com/office/drawing/2014/main" id="{08B0C0E8-E778-6B41-8A05-6765D9778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54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跳跃寻址</a:t>
              </a:r>
            </a:p>
          </p:txBody>
        </p:sp>
        <p:sp>
          <p:nvSpPr>
            <p:cNvPr id="495668" name="Rectangle 52">
              <a:extLst>
                <a:ext uri="{FF2B5EF4-FFF2-40B4-BE49-F238E27FC236}">
                  <a16:creationId xmlns:a16="http://schemas.microsoft.com/office/drawing/2014/main" id="{A20E5009-EBEC-244F-B2DE-7D7CC8B1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495669" name="Group 53">
            <a:extLst>
              <a:ext uri="{FF2B5EF4-FFF2-40B4-BE49-F238E27FC236}">
                <a16:creationId xmlns:a16="http://schemas.microsoft.com/office/drawing/2014/main" id="{274BE9BF-85ED-7F4E-9594-0190C8DEB1E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927726"/>
            <a:ext cx="4940300" cy="396875"/>
            <a:chOff x="2112" y="3734"/>
            <a:chExt cx="3112" cy="250"/>
          </a:xfrm>
        </p:grpSpPr>
        <p:sp>
          <p:nvSpPr>
            <p:cNvPr id="495670" name="Text Box 54">
              <a:extLst>
                <a:ext uri="{FF2B5EF4-FFF2-40B4-BE49-F238E27FC236}">
                  <a16:creationId xmlns:a16="http://schemas.microsoft.com/office/drawing/2014/main" id="{42675315-0E02-DE45-982B-4E75BFEFB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73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顺序寻址</a:t>
              </a:r>
            </a:p>
          </p:txBody>
        </p:sp>
        <p:sp>
          <p:nvSpPr>
            <p:cNvPr id="495671" name="Rectangle 55">
              <a:extLst>
                <a:ext uri="{FF2B5EF4-FFF2-40B4-BE49-F238E27FC236}">
                  <a16:creationId xmlns:a16="http://schemas.microsoft.com/office/drawing/2014/main" id="{0DCF14A7-485D-B34A-A701-37CDC6F05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74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495672" name="AutoShape 5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4FF996A-4962-4545-BD13-A0E4B0DE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4" grpId="0" autoUpdateAnimBg="0"/>
      <p:bldP spid="4956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>
            <a:extLst>
              <a:ext uri="{FF2B5EF4-FFF2-40B4-BE49-F238E27FC236}">
                <a16:creationId xmlns:a16="http://schemas.microsoft.com/office/drawing/2014/main" id="{15CF8B35-4515-4643-8775-5BD65263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273050"/>
            <a:ext cx="305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二、数据寻址 </a:t>
            </a:r>
          </a:p>
        </p:txBody>
      </p:sp>
      <p:sp>
        <p:nvSpPr>
          <p:cNvPr id="496643" name="Text Box 3">
            <a:extLst>
              <a:ext uri="{FF2B5EF4-FFF2-40B4-BE49-F238E27FC236}">
                <a16:creationId xmlns:a16="http://schemas.microsoft.com/office/drawing/2014/main" id="{E6497E62-FD9C-7C43-8B08-19252C6CD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18288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形式地址 </a:t>
            </a:r>
          </a:p>
        </p:txBody>
      </p:sp>
      <p:sp>
        <p:nvSpPr>
          <p:cNvPr id="496644" name="Text Box 4">
            <a:extLst>
              <a:ext uri="{FF2B5EF4-FFF2-40B4-BE49-F238E27FC236}">
                <a16:creationId xmlns:a16="http://schemas.microsoft.com/office/drawing/2014/main" id="{58439512-9FCC-3E44-8A9B-E969712D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1828800"/>
            <a:ext cx="240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指令字中的地址 </a:t>
            </a:r>
          </a:p>
        </p:txBody>
      </p:sp>
      <p:sp>
        <p:nvSpPr>
          <p:cNvPr id="496645" name="Text Box 5">
            <a:extLst>
              <a:ext uri="{FF2B5EF4-FFF2-40B4-BE49-F238E27FC236}">
                <a16:creationId xmlns:a16="http://schemas.microsoft.com/office/drawing/2014/main" id="{2D68AD8F-7503-8D4E-8E92-DC8A3548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23622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 </a:t>
            </a:r>
          </a:p>
        </p:txBody>
      </p:sp>
      <p:sp>
        <p:nvSpPr>
          <p:cNvPr id="496646" name="Text Box 6">
            <a:extLst>
              <a:ext uri="{FF2B5EF4-FFF2-40B4-BE49-F238E27FC236}">
                <a16:creationId xmlns:a16="http://schemas.microsoft.com/office/drawing/2014/main" id="{1BE3257E-4613-A14B-92F1-745E247C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2362200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操作数的真实地址 </a:t>
            </a:r>
          </a:p>
        </p:txBody>
      </p:sp>
      <p:sp>
        <p:nvSpPr>
          <p:cNvPr id="496647" name="Text Box 7">
            <a:extLst>
              <a:ext uri="{FF2B5EF4-FFF2-40B4-BE49-F238E27FC236}">
                <a16:creationId xmlns:a16="http://schemas.microsoft.com/office/drawing/2014/main" id="{964E4768-61B9-2241-A787-606759824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6" y="2895600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约定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96648" name="Text Box 8">
            <a:extLst>
              <a:ext uri="{FF2B5EF4-FFF2-40B4-BE49-F238E27FC236}">
                <a16:creationId xmlns:a16="http://schemas.microsoft.com/office/drawing/2014/main" id="{300B9004-FD5A-F246-B8E1-544D5831B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2895600"/>
            <a:ext cx="451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指令字长 = 存储字长 = 机器字长</a:t>
            </a:r>
          </a:p>
        </p:txBody>
      </p:sp>
      <p:sp>
        <p:nvSpPr>
          <p:cNvPr id="496649" name="Text Box 9">
            <a:extLst>
              <a:ext uri="{FF2B5EF4-FFF2-40B4-BE49-F238E27FC236}">
                <a16:creationId xmlns:a16="http://schemas.microsoft.com/office/drawing/2014/main" id="{3885565B-8EB6-2541-9AC4-97DA305F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35280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立即寻址 </a:t>
            </a:r>
          </a:p>
        </p:txBody>
      </p:sp>
      <p:sp>
        <p:nvSpPr>
          <p:cNvPr id="496650" name="Text Box 10">
            <a:extLst>
              <a:ext uri="{FF2B5EF4-FFF2-40B4-BE49-F238E27FC236}">
                <a16:creationId xmlns:a16="http://schemas.microsoft.com/office/drawing/2014/main" id="{38FA021F-51EC-654C-BB9B-4287E82C8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5867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指令执行阶段不访存</a:t>
            </a:r>
          </a:p>
        </p:txBody>
      </p:sp>
      <p:sp>
        <p:nvSpPr>
          <p:cNvPr id="496651" name="Text Box 11">
            <a:extLst>
              <a:ext uri="{FF2B5EF4-FFF2-40B4-BE49-F238E27FC236}">
                <a16:creationId xmlns:a16="http://schemas.microsoft.com/office/drawing/2014/main" id="{A4085320-6C3C-1141-A44B-4B120698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6" y="6313488"/>
            <a:ext cx="434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的位数限制了立即数的范围</a:t>
            </a:r>
          </a:p>
        </p:txBody>
      </p:sp>
      <p:grpSp>
        <p:nvGrpSpPr>
          <p:cNvPr id="496652" name="Group 12">
            <a:extLst>
              <a:ext uri="{FF2B5EF4-FFF2-40B4-BE49-F238E27FC236}">
                <a16:creationId xmlns:a16="http://schemas.microsoft.com/office/drawing/2014/main" id="{B865B863-B4AC-E54A-9BCF-185D04233F2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143000"/>
            <a:ext cx="4800600" cy="533400"/>
            <a:chOff x="912" y="1056"/>
            <a:chExt cx="3024" cy="336"/>
          </a:xfrm>
        </p:grpSpPr>
        <p:sp>
          <p:nvSpPr>
            <p:cNvPr id="496653" name="Text Box 13">
              <a:extLst>
                <a:ext uri="{FF2B5EF4-FFF2-40B4-BE49-F238E27FC236}">
                  <a16:creationId xmlns:a16="http://schemas.microsoft.com/office/drawing/2014/main" id="{2182C5E2-F867-9347-A2ED-C63055F9D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1113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形式地址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96654" name="Rectangle 14">
              <a:extLst>
                <a:ext uri="{FF2B5EF4-FFF2-40B4-BE49-F238E27FC236}">
                  <a16:creationId xmlns:a16="http://schemas.microsoft.com/office/drawing/2014/main" id="{043E9B03-87F4-CB4F-BC70-9FF058C8E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6655" name="Rectangle 15">
              <a:extLst>
                <a:ext uri="{FF2B5EF4-FFF2-40B4-BE49-F238E27FC236}">
                  <a16:creationId xmlns:a16="http://schemas.microsoft.com/office/drawing/2014/main" id="{4225F5CD-6537-5941-9BEB-4ACCD133E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6656" name="Rectangle 16">
              <a:extLst>
                <a:ext uri="{FF2B5EF4-FFF2-40B4-BE49-F238E27FC236}">
                  <a16:creationId xmlns:a16="http://schemas.microsoft.com/office/drawing/2014/main" id="{0E61B102-56D6-1941-BA15-101350A79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6657" name="Text Box 17">
              <a:extLst>
                <a:ext uri="{FF2B5EF4-FFF2-40B4-BE49-F238E27FC236}">
                  <a16:creationId xmlns:a16="http://schemas.microsoft.com/office/drawing/2014/main" id="{B5689E29-CB92-064F-A707-B071E139E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10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496658" name="Text Box 18">
              <a:extLst>
                <a:ext uri="{FF2B5EF4-FFF2-40B4-BE49-F238E27FC236}">
                  <a16:creationId xmlns:a16="http://schemas.microsoft.com/office/drawing/2014/main" id="{01698C5E-41D5-1D4C-840B-B0CE66F3E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110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寻址特征</a:t>
              </a:r>
            </a:p>
          </p:txBody>
        </p:sp>
      </p:grpSp>
      <p:grpSp>
        <p:nvGrpSpPr>
          <p:cNvPr id="496659" name="Group 19">
            <a:extLst>
              <a:ext uri="{FF2B5EF4-FFF2-40B4-BE49-F238E27FC236}">
                <a16:creationId xmlns:a16="http://schemas.microsoft.com/office/drawing/2014/main" id="{122265E3-CC35-CF4F-83AB-EB578BEF4CDA}"/>
              </a:ext>
            </a:extLst>
          </p:cNvPr>
          <p:cNvGrpSpPr>
            <a:grpSpLocks/>
          </p:cNvGrpSpPr>
          <p:nvPr/>
        </p:nvGrpSpPr>
        <p:grpSpPr bwMode="auto">
          <a:xfrm>
            <a:off x="4264025" y="4403725"/>
            <a:ext cx="2438400" cy="1447800"/>
            <a:chOff x="1920" y="2400"/>
            <a:chExt cx="1536" cy="912"/>
          </a:xfrm>
        </p:grpSpPr>
        <p:grpSp>
          <p:nvGrpSpPr>
            <p:cNvPr id="496660" name="Group 20">
              <a:extLst>
                <a:ext uri="{FF2B5EF4-FFF2-40B4-BE49-F238E27FC236}">
                  <a16:creationId xmlns:a16="http://schemas.microsoft.com/office/drawing/2014/main" id="{F282726F-7766-8A45-B715-5C2A465CB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736"/>
              <a:ext cx="1440" cy="259"/>
              <a:chOff x="1920" y="2710"/>
              <a:chExt cx="1440" cy="259"/>
            </a:xfrm>
          </p:grpSpPr>
          <p:sp>
            <p:nvSpPr>
              <p:cNvPr id="496661" name="Text Box 21">
                <a:extLst>
                  <a:ext uri="{FF2B5EF4-FFF2-40B4-BE49-F238E27FC236}">
                    <a16:creationId xmlns:a16="http://schemas.microsoft.com/office/drawing/2014/main" id="{066CE97E-98E3-C640-B0E5-2A6750135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2719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496662" name="Rectangle 22">
                <a:extLst>
                  <a:ext uri="{FF2B5EF4-FFF2-40B4-BE49-F238E27FC236}">
                    <a16:creationId xmlns:a16="http://schemas.microsoft.com/office/drawing/2014/main" id="{1A347CE4-1D82-ED41-9BCB-BD50AFD0F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6663" name="Text Box 23">
                <a:extLst>
                  <a:ext uri="{FF2B5EF4-FFF2-40B4-BE49-F238E27FC236}">
                    <a16:creationId xmlns:a16="http://schemas.microsoft.com/office/drawing/2014/main" id="{F5685AD8-EB5F-E74B-8EEC-F9F1284E9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271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#</a:t>
                </a:r>
              </a:p>
            </p:txBody>
          </p:sp>
          <p:sp>
            <p:nvSpPr>
              <p:cNvPr id="496664" name="Rectangle 24">
                <a:extLst>
                  <a:ext uri="{FF2B5EF4-FFF2-40B4-BE49-F238E27FC236}">
                    <a16:creationId xmlns:a16="http://schemas.microsoft.com/office/drawing/2014/main" id="{24B1465F-E8BC-A241-B563-4C5B0779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6665" name="Text Box 25">
                <a:extLst>
                  <a:ext uri="{FF2B5EF4-FFF2-40B4-BE49-F238E27FC236}">
                    <a16:creationId xmlns:a16="http://schemas.microsoft.com/office/drawing/2014/main" id="{F33E4CD9-43FD-4741-BAE2-8E98CC0AF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2719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</a:p>
            </p:txBody>
          </p:sp>
          <p:sp>
            <p:nvSpPr>
              <p:cNvPr id="496666" name="Rectangle 26">
                <a:extLst>
                  <a:ext uri="{FF2B5EF4-FFF2-40B4-BE49-F238E27FC236}">
                    <a16:creationId xmlns:a16="http://schemas.microsoft.com/office/drawing/2014/main" id="{53AB6847-D3AA-8A41-89E5-1CEDA72B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6667" name="AutoShape 27">
              <a:extLst>
                <a:ext uri="{FF2B5EF4-FFF2-40B4-BE49-F238E27FC236}">
                  <a16:creationId xmlns:a16="http://schemas.microsoft.com/office/drawing/2014/main" id="{7086C145-35F7-E04A-90B5-659F5BA660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592" y="2448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6668" name="AutoShape 28">
              <a:extLst>
                <a:ext uri="{FF2B5EF4-FFF2-40B4-BE49-F238E27FC236}">
                  <a16:creationId xmlns:a16="http://schemas.microsoft.com/office/drawing/2014/main" id="{29430E06-43AD-1148-AA07-71D1B4B0BAB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072" y="2784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6669" name="Text Box 29">
              <a:extLst>
                <a:ext uri="{FF2B5EF4-FFF2-40B4-BE49-F238E27FC236}">
                  <a16:creationId xmlns:a16="http://schemas.microsoft.com/office/drawing/2014/main" id="{E9FDB2A6-BE6B-AC4C-96FC-48BF34512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立即寻址特征</a:t>
              </a:r>
            </a:p>
          </p:txBody>
        </p:sp>
        <p:sp>
          <p:nvSpPr>
            <p:cNvPr id="496670" name="Text Box 30">
              <a:extLst>
                <a:ext uri="{FF2B5EF4-FFF2-40B4-BE49-F238E27FC236}">
                  <a16:creationId xmlns:a16="http://schemas.microsoft.com/office/drawing/2014/main" id="{0895A1EB-4B7A-784E-ABB1-3DE17B11D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306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立即数</a:t>
              </a:r>
            </a:p>
          </p:txBody>
        </p:sp>
      </p:grpSp>
      <p:sp>
        <p:nvSpPr>
          <p:cNvPr id="496671" name="Text Box 31">
            <a:extLst>
              <a:ext uri="{FF2B5EF4-FFF2-40B4-BE49-F238E27FC236}">
                <a16:creationId xmlns:a16="http://schemas.microsoft.com/office/drawing/2014/main" id="{951230BE-D807-6340-9849-7268566DB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6" y="5470526"/>
            <a:ext cx="190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可正可负  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</a:p>
        </p:txBody>
      </p:sp>
      <p:sp>
        <p:nvSpPr>
          <p:cNvPr id="496672" name="Text Box 32">
            <a:extLst>
              <a:ext uri="{FF2B5EF4-FFF2-40B4-BE49-F238E27FC236}">
                <a16:creationId xmlns:a16="http://schemas.microsoft.com/office/drawing/2014/main" id="{CBD28DC2-D020-D34F-84B1-F6D5F498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3962400"/>
            <a:ext cx="331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形式地址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就是操作数</a:t>
            </a:r>
          </a:p>
        </p:txBody>
      </p:sp>
      <p:sp>
        <p:nvSpPr>
          <p:cNvPr id="496673" name="Rectangle 33">
            <a:extLst>
              <a:ext uri="{FF2B5EF4-FFF2-40B4-BE49-F238E27FC236}">
                <a16:creationId xmlns:a16="http://schemas.microsoft.com/office/drawing/2014/main" id="{3E8973A5-A98C-2A4B-9767-58DE85AC9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496674" name="AutoShape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5EBA613-5856-5241-B1DF-299B5762A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9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5" grpId="0" autoUpdateAnimBg="0"/>
      <p:bldP spid="496646" grpId="0" autoUpdateAnimBg="0"/>
      <p:bldP spid="496647" grpId="0" autoUpdateAnimBg="0"/>
      <p:bldP spid="496648" grpId="0" autoUpdateAnimBg="0"/>
      <p:bldP spid="496649" grpId="0" autoUpdateAnimBg="0"/>
      <p:bldP spid="496650" grpId="0" autoUpdateAnimBg="0"/>
      <p:bldP spid="496651" grpId="0" autoUpdateAnimBg="0"/>
      <p:bldP spid="496671" grpId="0" autoUpdateAnimBg="0"/>
      <p:bldP spid="4966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>
            <a:extLst>
              <a:ext uri="{FF2B5EF4-FFF2-40B4-BE49-F238E27FC236}">
                <a16:creationId xmlns:a16="http://schemas.microsoft.com/office/drawing/2014/main" id="{A6005594-B6AC-5544-91A4-0E23F34A6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73050"/>
            <a:ext cx="247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直接寻址</a:t>
            </a:r>
          </a:p>
        </p:txBody>
      </p:sp>
      <p:sp>
        <p:nvSpPr>
          <p:cNvPr id="497667" name="Text Box 3">
            <a:extLst>
              <a:ext uri="{FF2B5EF4-FFF2-40B4-BE49-F238E27FC236}">
                <a16:creationId xmlns:a16="http://schemas.microsoft.com/office/drawing/2014/main" id="{1FF740F9-9181-8B40-AAF3-1E387982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1057276"/>
            <a:ext cx="1316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 A</a:t>
            </a:r>
          </a:p>
        </p:txBody>
      </p:sp>
      <p:grpSp>
        <p:nvGrpSpPr>
          <p:cNvPr id="497668" name="Group 4">
            <a:extLst>
              <a:ext uri="{FF2B5EF4-FFF2-40B4-BE49-F238E27FC236}">
                <a16:creationId xmlns:a16="http://schemas.microsoft.com/office/drawing/2014/main" id="{F8B31A89-7377-734B-9C83-0084D080B2E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901826"/>
            <a:ext cx="1219200" cy="1831975"/>
            <a:chOff x="3312" y="1198"/>
            <a:chExt cx="768" cy="1154"/>
          </a:xfrm>
        </p:grpSpPr>
        <p:sp>
          <p:nvSpPr>
            <p:cNvPr id="497669" name="Rectangle 5">
              <a:extLst>
                <a:ext uri="{FF2B5EF4-FFF2-40B4-BE49-F238E27FC236}">
                  <a16:creationId xmlns:a16="http://schemas.microsoft.com/office/drawing/2014/main" id="{F7ED7560-ED28-794C-8146-F127458A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88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7670" name="Rectangle 6">
              <a:extLst>
                <a:ext uri="{FF2B5EF4-FFF2-40B4-BE49-F238E27FC236}">
                  <a16:creationId xmlns:a16="http://schemas.microsoft.com/office/drawing/2014/main" id="{AF95345F-8E06-9540-9F7E-E9D3E444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497671" name="Rectangle 7">
              <a:extLst>
                <a:ext uri="{FF2B5EF4-FFF2-40B4-BE49-F238E27FC236}">
                  <a16:creationId xmlns:a16="http://schemas.microsoft.com/office/drawing/2014/main" id="{9D5B71A5-5055-4A49-AE38-4ED014C09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7672" name="Text Box 8">
              <a:extLst>
                <a:ext uri="{FF2B5EF4-FFF2-40B4-BE49-F238E27FC236}">
                  <a16:creationId xmlns:a16="http://schemas.microsoft.com/office/drawing/2014/main" id="{376AE0C0-690E-0143-BE82-20B2004D2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19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</p:grpSp>
      <p:sp>
        <p:nvSpPr>
          <p:cNvPr id="497673" name="AutoShape 9">
            <a:extLst>
              <a:ext uri="{FF2B5EF4-FFF2-40B4-BE49-F238E27FC236}">
                <a16:creationId xmlns:a16="http://schemas.microsoft.com/office/drawing/2014/main" id="{6923D966-9566-FE4B-AAC2-41F109284C48}"/>
              </a:ext>
            </a:extLst>
          </p:cNvPr>
          <p:cNvSpPr>
            <a:spLocks/>
          </p:cNvSpPr>
          <p:nvPr/>
        </p:nvSpPr>
        <p:spPr bwMode="auto">
          <a:xfrm rot="5400000">
            <a:off x="4495800" y="19018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7674" name="Text Box 10">
            <a:extLst>
              <a:ext uri="{FF2B5EF4-FFF2-40B4-BE49-F238E27FC236}">
                <a16:creationId xmlns:a16="http://schemas.microsoft.com/office/drawing/2014/main" id="{B7B27C00-7D35-1C4B-94EC-BD43E735A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245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grpSp>
        <p:nvGrpSpPr>
          <p:cNvPr id="497675" name="Group 11">
            <a:extLst>
              <a:ext uri="{FF2B5EF4-FFF2-40B4-BE49-F238E27FC236}">
                <a16:creationId xmlns:a16="http://schemas.microsoft.com/office/drawing/2014/main" id="{931A65A3-7F50-7B4C-A2B1-0888C365D37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359025"/>
            <a:ext cx="2286000" cy="381000"/>
            <a:chOff x="1200" y="1486"/>
            <a:chExt cx="1440" cy="240"/>
          </a:xfrm>
        </p:grpSpPr>
        <p:sp>
          <p:nvSpPr>
            <p:cNvPr id="497676" name="Rectangle 12">
              <a:extLst>
                <a:ext uri="{FF2B5EF4-FFF2-40B4-BE49-F238E27FC236}">
                  <a16:creationId xmlns:a16="http://schemas.microsoft.com/office/drawing/2014/main" id="{CFF792C4-D317-8B41-AF8D-7B3FE58E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LDA</a:t>
              </a:r>
            </a:p>
          </p:txBody>
        </p:sp>
        <p:sp>
          <p:nvSpPr>
            <p:cNvPr id="497677" name="Rectangle 13">
              <a:extLst>
                <a:ext uri="{FF2B5EF4-FFF2-40B4-BE49-F238E27FC236}">
                  <a16:creationId xmlns:a16="http://schemas.microsoft.com/office/drawing/2014/main" id="{CF02108C-9064-A745-B0A8-19222129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86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7678" name="Rectangle 14">
              <a:extLst>
                <a:ext uri="{FF2B5EF4-FFF2-40B4-BE49-F238E27FC236}">
                  <a16:creationId xmlns:a16="http://schemas.microsoft.com/office/drawing/2014/main" id="{14306E07-D73F-084C-84EF-5E750C65F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497679" name="AutoShape 15">
            <a:extLst>
              <a:ext uri="{FF2B5EF4-FFF2-40B4-BE49-F238E27FC236}">
                <a16:creationId xmlns:a16="http://schemas.microsoft.com/office/drawing/2014/main" id="{C49A20CA-683B-9C45-A543-DA74AAE4BF30}"/>
              </a:ext>
            </a:extLst>
          </p:cNvPr>
          <p:cNvSpPr>
            <a:spLocks/>
          </p:cNvSpPr>
          <p:nvPr/>
        </p:nvSpPr>
        <p:spPr bwMode="auto">
          <a:xfrm rot="16200000">
            <a:off x="5257800" y="24352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7680" name="Freeform 16">
            <a:extLst>
              <a:ext uri="{FF2B5EF4-FFF2-40B4-BE49-F238E27FC236}">
                <a16:creationId xmlns:a16="http://schemas.microsoft.com/office/drawing/2014/main" id="{0CF8EF9A-F833-2F4A-8262-0C99989307CF}"/>
              </a:ext>
            </a:extLst>
          </p:cNvPr>
          <p:cNvSpPr>
            <a:spLocks/>
          </p:cNvSpPr>
          <p:nvPr/>
        </p:nvSpPr>
        <p:spPr bwMode="auto">
          <a:xfrm>
            <a:off x="5334000" y="2892425"/>
            <a:ext cx="990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96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7681" name="Text Box 17">
            <a:extLst>
              <a:ext uri="{FF2B5EF4-FFF2-40B4-BE49-F238E27FC236}">
                <a16:creationId xmlns:a16="http://schemas.microsoft.com/office/drawing/2014/main" id="{C85E0883-1515-2E4A-99E2-698B0F4C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833689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97682" name="AutoShape 18">
            <a:extLst>
              <a:ext uri="{FF2B5EF4-FFF2-40B4-BE49-F238E27FC236}">
                <a16:creationId xmlns:a16="http://schemas.microsoft.com/office/drawing/2014/main" id="{7F132A04-3760-9A4C-B324-CDF193EBF451}"/>
              </a:ext>
            </a:extLst>
          </p:cNvPr>
          <p:cNvSpPr>
            <a:spLocks/>
          </p:cNvSpPr>
          <p:nvPr/>
        </p:nvSpPr>
        <p:spPr bwMode="auto">
          <a:xfrm rot="5400000">
            <a:off x="7315200" y="2130425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7683" name="Rectangle 19">
            <a:extLst>
              <a:ext uri="{FF2B5EF4-FFF2-40B4-BE49-F238E27FC236}">
                <a16:creationId xmlns:a16="http://schemas.microsoft.com/office/drawing/2014/main" id="{B45E775E-7F5D-3A47-9051-582AECC69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16225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</a:p>
        </p:txBody>
      </p:sp>
      <p:sp>
        <p:nvSpPr>
          <p:cNvPr id="497684" name="Freeform 20">
            <a:extLst>
              <a:ext uri="{FF2B5EF4-FFF2-40B4-BE49-F238E27FC236}">
                <a16:creationId xmlns:a16="http://schemas.microsoft.com/office/drawing/2014/main" id="{C0504400-76CF-D542-880F-47D7050A0E4D}"/>
              </a:ext>
            </a:extLst>
          </p:cNvPr>
          <p:cNvSpPr>
            <a:spLocks/>
          </p:cNvSpPr>
          <p:nvPr/>
        </p:nvSpPr>
        <p:spPr bwMode="auto">
          <a:xfrm>
            <a:off x="7391400" y="2511425"/>
            <a:ext cx="1447800" cy="304800"/>
          </a:xfrm>
          <a:custGeom>
            <a:avLst/>
            <a:gdLst>
              <a:gd name="T0" fmla="*/ 0 w 960"/>
              <a:gd name="T1" fmla="*/ 96 h 192"/>
              <a:gd name="T2" fmla="*/ 0 w 960"/>
              <a:gd name="T3" fmla="*/ 0 h 192"/>
              <a:gd name="T4" fmla="*/ 960 w 960"/>
              <a:gd name="T5" fmla="*/ 0 h 192"/>
              <a:gd name="T6" fmla="*/ 960 w 960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92">
                <a:moveTo>
                  <a:pt x="0" y="96"/>
                </a:moveTo>
                <a:lnTo>
                  <a:pt x="0" y="0"/>
                </a:lnTo>
                <a:lnTo>
                  <a:pt x="960" y="0"/>
                </a:lnTo>
                <a:lnTo>
                  <a:pt x="96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7685" name="Text Box 21">
            <a:extLst>
              <a:ext uri="{FF2B5EF4-FFF2-40B4-BE49-F238E27FC236}">
                <a16:creationId xmlns:a16="http://schemas.microsoft.com/office/drawing/2014/main" id="{2AE72432-4B2B-AA4D-AF9B-A3BCB780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900488"/>
            <a:ext cx="432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执行阶段访问一次存储器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7686" name="Text Box 22">
            <a:extLst>
              <a:ext uri="{FF2B5EF4-FFF2-40B4-BE49-F238E27FC236}">
                <a16:creationId xmlns:a16="http://schemas.microsoft.com/office/drawing/2014/main" id="{FA50B0AE-D781-DB45-A20C-94D08F53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776788"/>
            <a:ext cx="6815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的位数决定了该指令操作数的寻址范围</a:t>
            </a:r>
          </a:p>
        </p:txBody>
      </p:sp>
      <p:sp>
        <p:nvSpPr>
          <p:cNvPr id="497687" name="Text Box 23">
            <a:extLst>
              <a:ext uri="{FF2B5EF4-FFF2-40B4-BE49-F238E27FC236}">
                <a16:creationId xmlns:a16="http://schemas.microsoft.com/office/drawing/2014/main" id="{DAA20823-BBF5-EE4A-BDE9-7CE5C209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653088"/>
            <a:ext cx="636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操作数的地址不易修改（必须修改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A）</a:t>
            </a:r>
          </a:p>
        </p:txBody>
      </p:sp>
      <p:sp>
        <p:nvSpPr>
          <p:cNvPr id="497688" name="Text Box 24">
            <a:extLst>
              <a:ext uri="{FF2B5EF4-FFF2-40B4-BE49-F238E27FC236}">
                <a16:creationId xmlns:a16="http://schemas.microsoft.com/office/drawing/2014/main" id="{5D14FD5A-E976-2B4F-8B25-04632BB1A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066801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有效地址由形式地址直接给出</a:t>
            </a:r>
          </a:p>
        </p:txBody>
      </p:sp>
      <p:sp>
        <p:nvSpPr>
          <p:cNvPr id="497689" name="Rectangle 25">
            <a:extLst>
              <a:ext uri="{FF2B5EF4-FFF2-40B4-BE49-F238E27FC236}">
                <a16:creationId xmlns:a16="http://schemas.microsoft.com/office/drawing/2014/main" id="{EC155599-2110-1149-85CC-C016C967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497690" name="AutoShape 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726586E-548E-DC44-877E-0235D6817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7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/>
      <p:bldP spid="497674" grpId="0" autoUpdateAnimBg="0"/>
      <p:bldP spid="497681" grpId="0" autoUpdateAnimBg="0"/>
      <p:bldP spid="497683" grpId="0" animBg="1" autoUpdateAnimBg="0"/>
      <p:bldP spid="497685" grpId="0" autoUpdateAnimBg="0"/>
      <p:bldP spid="497686" grpId="0" autoUpdateAnimBg="0"/>
      <p:bldP spid="497687" grpId="0" autoUpdateAnimBg="0"/>
      <p:bldP spid="4976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>
            <a:extLst>
              <a:ext uri="{FF2B5EF4-FFF2-40B4-BE49-F238E27FC236}">
                <a16:creationId xmlns:a16="http://schemas.microsoft.com/office/drawing/2014/main" id="{E0BFE3D6-71EB-FC4A-BFB3-D2E84A87E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"/>
            <a:ext cx="2476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隐含寻址</a:t>
            </a:r>
          </a:p>
        </p:txBody>
      </p:sp>
      <p:sp>
        <p:nvSpPr>
          <p:cNvPr id="498691" name="Text Box 3">
            <a:extLst>
              <a:ext uri="{FF2B5EF4-FFF2-40B4-BE49-F238E27FC236}">
                <a16:creationId xmlns:a16="http://schemas.microsoft.com/office/drawing/2014/main" id="{D44749F7-06BC-7348-A5E0-AC70ADE07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14400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操作数地址隐含在操作码中</a:t>
            </a:r>
          </a:p>
        </p:txBody>
      </p:sp>
      <p:grpSp>
        <p:nvGrpSpPr>
          <p:cNvPr id="498692" name="Group 4">
            <a:extLst>
              <a:ext uri="{FF2B5EF4-FFF2-40B4-BE49-F238E27FC236}">
                <a16:creationId xmlns:a16="http://schemas.microsoft.com/office/drawing/2014/main" id="{3CB9177B-5D46-EB48-9F34-9F7902C3ADB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76451"/>
            <a:ext cx="2286000" cy="339725"/>
            <a:chOff x="432" y="1356"/>
            <a:chExt cx="1440" cy="214"/>
          </a:xfrm>
        </p:grpSpPr>
        <p:sp>
          <p:nvSpPr>
            <p:cNvPr id="498693" name="Rectangle 5">
              <a:extLst>
                <a:ext uri="{FF2B5EF4-FFF2-40B4-BE49-F238E27FC236}">
                  <a16:creationId xmlns:a16="http://schemas.microsoft.com/office/drawing/2014/main" id="{5B52C7B6-A7C2-2E4A-AEDC-6888DD7A5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</a:t>
              </a:r>
            </a:p>
          </p:txBody>
        </p:sp>
        <p:sp>
          <p:nvSpPr>
            <p:cNvPr id="498694" name="Rectangle 6">
              <a:extLst>
                <a:ext uri="{FF2B5EF4-FFF2-40B4-BE49-F238E27FC236}">
                  <a16:creationId xmlns:a16="http://schemas.microsoft.com/office/drawing/2014/main" id="{E13C12A9-410C-5940-8158-09A76952E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356"/>
              <a:ext cx="480" cy="21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8695" name="Rectangle 7">
              <a:extLst>
                <a:ext uri="{FF2B5EF4-FFF2-40B4-BE49-F238E27FC236}">
                  <a16:creationId xmlns:a16="http://schemas.microsoft.com/office/drawing/2014/main" id="{CA13D052-B61B-2C47-B793-8351BE82A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498696" name="Group 8">
            <a:extLst>
              <a:ext uri="{FF2B5EF4-FFF2-40B4-BE49-F238E27FC236}">
                <a16:creationId xmlns:a16="http://schemas.microsoft.com/office/drawing/2014/main" id="{FBB752EF-34BD-DA42-83BC-4A6AC55B3E9F}"/>
              </a:ext>
            </a:extLst>
          </p:cNvPr>
          <p:cNvGrpSpPr>
            <a:grpSpLocks/>
          </p:cNvGrpSpPr>
          <p:nvPr/>
        </p:nvGrpSpPr>
        <p:grpSpPr bwMode="auto">
          <a:xfrm>
            <a:off x="6162676" y="1655764"/>
            <a:ext cx="1304925" cy="1628775"/>
            <a:chOff x="2490" y="1100"/>
            <a:chExt cx="822" cy="1026"/>
          </a:xfrm>
        </p:grpSpPr>
        <p:sp>
          <p:nvSpPr>
            <p:cNvPr id="498697" name="Rectangle 9">
              <a:extLst>
                <a:ext uri="{FF2B5EF4-FFF2-40B4-BE49-F238E27FC236}">
                  <a16:creationId xmlns:a16="http://schemas.microsoft.com/office/drawing/2014/main" id="{4AF6079E-116C-124D-8B0E-AF2021F30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58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8698" name="Rectangle 10">
              <a:extLst>
                <a:ext uri="{FF2B5EF4-FFF2-40B4-BE49-F238E27FC236}">
                  <a16:creationId xmlns:a16="http://schemas.microsoft.com/office/drawing/2014/main" id="{63818A09-EBD5-6B46-8243-5E468337F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14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498699" name="Rectangle 11">
              <a:extLst>
                <a:ext uri="{FF2B5EF4-FFF2-40B4-BE49-F238E27FC236}">
                  <a16:creationId xmlns:a16="http://schemas.microsoft.com/office/drawing/2014/main" id="{DC0D7A18-7BFE-C544-8251-4B21D6091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70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8700" name="Text Box 12">
              <a:extLst>
                <a:ext uri="{FF2B5EF4-FFF2-40B4-BE49-F238E27FC236}">
                  <a16:creationId xmlns:a16="http://schemas.microsoft.com/office/drawing/2014/main" id="{89622C81-9286-CB48-B440-6D5100CDD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110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</p:grpSp>
      <p:sp>
        <p:nvSpPr>
          <p:cNvPr id="498701" name="AutoShape 13">
            <a:extLst>
              <a:ext uri="{FF2B5EF4-FFF2-40B4-BE49-F238E27FC236}">
                <a16:creationId xmlns:a16="http://schemas.microsoft.com/office/drawing/2014/main" id="{DCCDB860-5709-844A-8CBA-AB0355BC8E40}"/>
              </a:ext>
            </a:extLst>
          </p:cNvPr>
          <p:cNvSpPr>
            <a:spLocks/>
          </p:cNvSpPr>
          <p:nvPr/>
        </p:nvSpPr>
        <p:spPr bwMode="auto">
          <a:xfrm rot="5400000">
            <a:off x="3971132" y="1627982"/>
            <a:ext cx="134937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02" name="Text Box 14">
            <a:extLst>
              <a:ext uri="{FF2B5EF4-FFF2-40B4-BE49-F238E27FC236}">
                <a16:creationId xmlns:a16="http://schemas.microsoft.com/office/drawing/2014/main" id="{6D758D11-6713-8842-84E8-4F148A42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002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sp>
        <p:nvSpPr>
          <p:cNvPr id="498703" name="AutoShape 15">
            <a:extLst>
              <a:ext uri="{FF2B5EF4-FFF2-40B4-BE49-F238E27FC236}">
                <a16:creationId xmlns:a16="http://schemas.microsoft.com/office/drawing/2014/main" id="{1F37F1D4-01AD-C949-8EE8-B436B716C640}"/>
              </a:ext>
            </a:extLst>
          </p:cNvPr>
          <p:cNvSpPr>
            <a:spLocks/>
          </p:cNvSpPr>
          <p:nvPr/>
        </p:nvSpPr>
        <p:spPr bwMode="auto">
          <a:xfrm rot="16200000">
            <a:off x="4733131" y="2102644"/>
            <a:ext cx="134938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04" name="Freeform 16">
            <a:extLst>
              <a:ext uri="{FF2B5EF4-FFF2-40B4-BE49-F238E27FC236}">
                <a16:creationId xmlns:a16="http://schemas.microsoft.com/office/drawing/2014/main" id="{90556194-3C1D-4745-BEF2-2EA596D50D8A}"/>
              </a:ext>
            </a:extLst>
          </p:cNvPr>
          <p:cNvSpPr>
            <a:spLocks/>
          </p:cNvSpPr>
          <p:nvPr/>
        </p:nvSpPr>
        <p:spPr bwMode="auto">
          <a:xfrm>
            <a:off x="4800600" y="2551114"/>
            <a:ext cx="990600" cy="134937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96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05" name="Text Box 17">
            <a:extLst>
              <a:ext uri="{FF2B5EF4-FFF2-40B4-BE49-F238E27FC236}">
                <a16:creationId xmlns:a16="http://schemas.microsoft.com/office/drawing/2014/main" id="{451879B8-D2D2-C844-B50B-C99512BB3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500314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98706" name="AutoShape 18">
            <a:extLst>
              <a:ext uri="{FF2B5EF4-FFF2-40B4-BE49-F238E27FC236}">
                <a16:creationId xmlns:a16="http://schemas.microsoft.com/office/drawing/2014/main" id="{30AD34A9-E401-1244-AA01-AC424210DA66}"/>
              </a:ext>
            </a:extLst>
          </p:cNvPr>
          <p:cNvSpPr>
            <a:spLocks/>
          </p:cNvSpPr>
          <p:nvPr/>
        </p:nvSpPr>
        <p:spPr bwMode="auto">
          <a:xfrm rot="5400000">
            <a:off x="6790531" y="1794669"/>
            <a:ext cx="134938" cy="1219200"/>
          </a:xfrm>
          <a:prstGeom prst="leftBrace">
            <a:avLst>
              <a:gd name="adj1" fmla="val 752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8707" name="Rectangle 19">
            <a:extLst>
              <a:ext uri="{FF2B5EF4-FFF2-40B4-BE49-F238E27FC236}">
                <a16:creationId xmlns:a16="http://schemas.microsoft.com/office/drawing/2014/main" id="{F8FF9084-67E4-D548-8D58-44BE9D69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95514"/>
            <a:ext cx="685800" cy="338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</a:p>
        </p:txBody>
      </p:sp>
      <p:sp>
        <p:nvSpPr>
          <p:cNvPr id="498708" name="Rectangle 20">
            <a:extLst>
              <a:ext uri="{FF2B5EF4-FFF2-40B4-BE49-F238E27FC236}">
                <a16:creationId xmlns:a16="http://schemas.microsoft.com/office/drawing/2014/main" id="{8F392AC9-6F43-C041-8B6B-35E13573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97339"/>
            <a:ext cx="685800" cy="339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暂存</a:t>
            </a:r>
          </a:p>
        </p:txBody>
      </p:sp>
      <p:grpSp>
        <p:nvGrpSpPr>
          <p:cNvPr id="498709" name="Group 21">
            <a:extLst>
              <a:ext uri="{FF2B5EF4-FFF2-40B4-BE49-F238E27FC236}">
                <a16:creationId xmlns:a16="http://schemas.microsoft.com/office/drawing/2014/main" id="{78D3D13A-BB30-9748-907F-FBB50F4302D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352801"/>
            <a:ext cx="1066800" cy="512763"/>
            <a:chOff x="3888" y="2112"/>
            <a:chExt cx="672" cy="323"/>
          </a:xfrm>
        </p:grpSpPr>
        <p:sp>
          <p:nvSpPr>
            <p:cNvPr id="498710" name="Freeform 22">
              <a:extLst>
                <a:ext uri="{FF2B5EF4-FFF2-40B4-BE49-F238E27FC236}">
                  <a16:creationId xmlns:a16="http://schemas.microsoft.com/office/drawing/2014/main" id="{D1D5D6EF-5E44-2A4D-A79B-5A2841D07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112"/>
              <a:ext cx="672" cy="300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8711" name="Text Box 23">
              <a:extLst>
                <a:ext uri="{FF2B5EF4-FFF2-40B4-BE49-F238E27FC236}">
                  <a16:creationId xmlns:a16="http://schemas.microsoft.com/office/drawing/2014/main" id="{305173FD-7C40-DC4B-9712-63FB1E113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2185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sp>
        <p:nvSpPr>
          <p:cNvPr id="498712" name="Line 24">
            <a:extLst>
              <a:ext uri="{FF2B5EF4-FFF2-40B4-BE49-F238E27FC236}">
                <a16:creationId xmlns:a16="http://schemas.microsoft.com/office/drawing/2014/main" id="{BFA6D760-83CD-D54B-9D56-0BC8FF82F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821113"/>
            <a:ext cx="0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13" name="Freeform 25">
            <a:extLst>
              <a:ext uri="{FF2B5EF4-FFF2-40B4-BE49-F238E27FC236}">
                <a16:creationId xmlns:a16="http://schemas.microsoft.com/office/drawing/2014/main" id="{BE51964D-EF18-0647-A49C-B89BE55243D2}"/>
              </a:ext>
            </a:extLst>
          </p:cNvPr>
          <p:cNvSpPr>
            <a:spLocks/>
          </p:cNvSpPr>
          <p:nvPr/>
        </p:nvSpPr>
        <p:spPr bwMode="auto">
          <a:xfrm>
            <a:off x="8534400" y="2533650"/>
            <a:ext cx="1588" cy="793750"/>
          </a:xfrm>
          <a:custGeom>
            <a:avLst/>
            <a:gdLst>
              <a:gd name="T0" fmla="*/ 0 w 1"/>
              <a:gd name="T1" fmla="*/ 0 h 500"/>
              <a:gd name="T2" fmla="*/ 1 w 1"/>
              <a:gd name="T3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00">
                <a:moveTo>
                  <a:pt x="0" y="0"/>
                </a:moveTo>
                <a:lnTo>
                  <a:pt x="1" y="5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14" name="Text Box 26">
            <a:extLst>
              <a:ext uri="{FF2B5EF4-FFF2-40B4-BE49-F238E27FC236}">
                <a16:creationId xmlns:a16="http://schemas.microsoft.com/office/drawing/2014/main" id="{55F1723B-C414-644E-81BE-F1BE9F64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6" y="2911476"/>
            <a:ext cx="2530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另一个操作数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隐含在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</a:p>
        </p:txBody>
      </p:sp>
      <p:sp>
        <p:nvSpPr>
          <p:cNvPr id="498715" name="Text Box 27">
            <a:extLst>
              <a:ext uri="{FF2B5EF4-FFF2-40B4-BE49-F238E27FC236}">
                <a16:creationId xmlns:a16="http://schemas.microsoft.com/office/drawing/2014/main" id="{5B5E76A0-DFE1-CA49-A6CA-EABCC8FCF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4" y="4243388"/>
            <a:ext cx="1176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 8086</a:t>
            </a:r>
          </a:p>
        </p:txBody>
      </p:sp>
      <p:sp>
        <p:nvSpPr>
          <p:cNvPr id="498716" name="Text Box 28">
            <a:extLst>
              <a:ext uri="{FF2B5EF4-FFF2-40B4-BE49-F238E27FC236}">
                <a16:creationId xmlns:a16="http://schemas.microsoft.com/office/drawing/2014/main" id="{CADE3350-C3D7-C94D-ACE6-FEF3F3A4F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4722814"/>
            <a:ext cx="1466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498717" name="Text Box 29">
            <a:extLst>
              <a:ext uri="{FF2B5EF4-FFF2-40B4-BE49-F238E27FC236}">
                <a16:creationId xmlns:a16="http://schemas.microsoft.com/office/drawing/2014/main" id="{4A26A166-43D8-4641-83D8-A8149F97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4722814"/>
            <a:ext cx="54673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被乘数隐含在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AX（16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位）或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AL（8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位）中</a:t>
            </a:r>
          </a:p>
        </p:txBody>
      </p:sp>
      <p:sp>
        <p:nvSpPr>
          <p:cNvPr id="498718" name="Text Box 30">
            <a:extLst>
              <a:ext uri="{FF2B5EF4-FFF2-40B4-BE49-F238E27FC236}">
                <a16:creationId xmlns:a16="http://schemas.microsoft.com/office/drawing/2014/main" id="{600C1035-16C0-FC40-88ED-AF4E0A61A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1" y="5205414"/>
            <a:ext cx="16541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MOVS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498719" name="Text Box 31">
            <a:extLst>
              <a:ext uri="{FF2B5EF4-FFF2-40B4-BE49-F238E27FC236}">
                <a16:creationId xmlns:a16="http://schemas.microsoft.com/office/drawing/2014/main" id="{D46F80D6-C1EE-0A46-B14D-55452AB8F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6" y="5205414"/>
            <a:ext cx="40989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源操作数的地址隐含在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</a:p>
        </p:txBody>
      </p:sp>
      <p:sp>
        <p:nvSpPr>
          <p:cNvPr id="498720" name="Text Box 32">
            <a:extLst>
              <a:ext uri="{FF2B5EF4-FFF2-40B4-BE49-F238E27FC236}">
                <a16:creationId xmlns:a16="http://schemas.microsoft.com/office/drawing/2014/main" id="{4FFFBAA4-2D52-3845-92B9-3EF96863F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6" y="5688014"/>
            <a:ext cx="40052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目的操作数的地址隐含在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</a:p>
        </p:txBody>
      </p:sp>
      <p:sp>
        <p:nvSpPr>
          <p:cNvPr id="498721" name="Text Box 33">
            <a:extLst>
              <a:ext uri="{FF2B5EF4-FFF2-40B4-BE49-F238E27FC236}">
                <a16:creationId xmlns:a16="http://schemas.microsoft.com/office/drawing/2014/main" id="{3EB95FA7-E0A4-6C4C-A67E-58A8541E6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6172200"/>
            <a:ext cx="60420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指令字中少了一个地址字段，可缩短指令字长</a:t>
            </a:r>
          </a:p>
        </p:txBody>
      </p:sp>
      <p:sp>
        <p:nvSpPr>
          <p:cNvPr id="498722" name="Freeform 34">
            <a:extLst>
              <a:ext uri="{FF2B5EF4-FFF2-40B4-BE49-F238E27FC236}">
                <a16:creationId xmlns:a16="http://schemas.microsoft.com/office/drawing/2014/main" id="{54445471-E017-7046-B9DE-E8DAE09211B8}"/>
              </a:ext>
            </a:extLst>
          </p:cNvPr>
          <p:cNvSpPr>
            <a:spLocks/>
          </p:cNvSpPr>
          <p:nvPr/>
        </p:nvSpPr>
        <p:spPr bwMode="auto">
          <a:xfrm>
            <a:off x="6858000" y="1828800"/>
            <a:ext cx="990600" cy="533400"/>
          </a:xfrm>
          <a:custGeom>
            <a:avLst/>
            <a:gdLst>
              <a:gd name="T0" fmla="*/ 0 w 624"/>
              <a:gd name="T1" fmla="*/ 384 h 384"/>
              <a:gd name="T2" fmla="*/ 0 w 624"/>
              <a:gd name="T3" fmla="*/ 0 h 384"/>
              <a:gd name="T4" fmla="*/ 624 w 62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23" name="Line 35">
            <a:extLst>
              <a:ext uri="{FF2B5EF4-FFF2-40B4-BE49-F238E27FC236}">
                <a16:creationId xmlns:a16="http://schemas.microsoft.com/office/drawing/2014/main" id="{A2CEB6BE-4129-D04B-A6A9-E7A20804E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828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24" name="Freeform 36">
            <a:extLst>
              <a:ext uri="{FF2B5EF4-FFF2-40B4-BE49-F238E27FC236}">
                <a16:creationId xmlns:a16="http://schemas.microsoft.com/office/drawing/2014/main" id="{4A3B25D3-D245-D645-BA5E-FB874BC15988}"/>
              </a:ext>
            </a:extLst>
          </p:cNvPr>
          <p:cNvSpPr>
            <a:spLocks/>
          </p:cNvSpPr>
          <p:nvPr/>
        </p:nvSpPr>
        <p:spPr bwMode="auto">
          <a:xfrm>
            <a:off x="8229600" y="4419600"/>
            <a:ext cx="990600" cy="228600"/>
          </a:xfrm>
          <a:custGeom>
            <a:avLst/>
            <a:gdLst>
              <a:gd name="T0" fmla="*/ 0 w 624"/>
              <a:gd name="T1" fmla="*/ 0 h 144"/>
              <a:gd name="T2" fmla="*/ 0 w 624"/>
              <a:gd name="T3" fmla="*/ 144 h 144"/>
              <a:gd name="T4" fmla="*/ 624 w 62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44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25" name="Freeform 37">
            <a:extLst>
              <a:ext uri="{FF2B5EF4-FFF2-40B4-BE49-F238E27FC236}">
                <a16:creationId xmlns:a16="http://schemas.microsoft.com/office/drawing/2014/main" id="{1746122C-E09F-3446-983A-B89AA5CD44C7}"/>
              </a:ext>
            </a:extLst>
          </p:cNvPr>
          <p:cNvSpPr>
            <a:spLocks/>
          </p:cNvSpPr>
          <p:nvPr/>
        </p:nvSpPr>
        <p:spPr bwMode="auto">
          <a:xfrm>
            <a:off x="8529638" y="1752600"/>
            <a:ext cx="690562" cy="2895600"/>
          </a:xfrm>
          <a:custGeom>
            <a:avLst/>
            <a:gdLst>
              <a:gd name="T0" fmla="*/ 435 w 435"/>
              <a:gd name="T1" fmla="*/ 1824 h 1824"/>
              <a:gd name="T2" fmla="*/ 435 w 435"/>
              <a:gd name="T3" fmla="*/ 0 h 1824"/>
              <a:gd name="T4" fmla="*/ 0 w 435"/>
              <a:gd name="T5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5" h="1824">
                <a:moveTo>
                  <a:pt x="435" y="1824"/>
                </a:moveTo>
                <a:lnTo>
                  <a:pt x="435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26" name="Line 38">
            <a:extLst>
              <a:ext uri="{FF2B5EF4-FFF2-40B4-BE49-F238E27FC236}">
                <a16:creationId xmlns:a16="http://schemas.microsoft.com/office/drawing/2014/main" id="{FB37B82E-C08A-2949-A592-6EF842B6B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8727" name="Rectangle 39">
            <a:extLst>
              <a:ext uri="{FF2B5EF4-FFF2-40B4-BE49-F238E27FC236}">
                <a16:creationId xmlns:a16="http://schemas.microsoft.com/office/drawing/2014/main" id="{3F32E58B-32D0-C246-A1C3-B51C1CB9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498728" name="AutoShape 4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93D5188-AA39-5E4C-9ABC-A1672B56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4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4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4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4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autoUpdateAnimBg="0"/>
      <p:bldP spid="498702" grpId="0" autoUpdateAnimBg="0"/>
      <p:bldP spid="498705" grpId="0" autoUpdateAnimBg="0"/>
      <p:bldP spid="498706" grpId="0" animBg="1" autoUpdateAnimBg="0"/>
      <p:bldP spid="498707" grpId="0" animBg="1" autoUpdateAnimBg="0"/>
      <p:bldP spid="498708" grpId="0" animBg="1" autoUpdateAnimBg="0"/>
      <p:bldP spid="498714" grpId="0" autoUpdateAnimBg="0"/>
      <p:bldP spid="498715" grpId="0" autoUpdateAnimBg="0"/>
      <p:bldP spid="498716" grpId="0" autoUpdateAnimBg="0"/>
      <p:bldP spid="498717" grpId="0" autoUpdateAnimBg="0"/>
      <p:bldP spid="498718" grpId="0" autoUpdateAnimBg="0"/>
      <p:bldP spid="498719" grpId="0" autoUpdateAnimBg="0"/>
      <p:bldP spid="498720" grpId="0" autoUpdateAnimBg="0"/>
      <p:bldP spid="4987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5B05E06E-796B-5640-A64F-723DDB6F9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772400" cy="1143000"/>
          </a:xfrm>
        </p:spPr>
        <p:txBody>
          <a:bodyPr/>
          <a:lstStyle/>
          <a:p>
            <a:r>
              <a:rPr lang="zh-CN" altLang="en-US" b="1"/>
              <a:t>7.1  机 器 指 令</a:t>
            </a:r>
          </a:p>
        </p:txBody>
      </p:sp>
      <p:sp>
        <p:nvSpPr>
          <p:cNvPr id="481283" name="Text Box 3">
            <a:extLst>
              <a:ext uri="{FF2B5EF4-FFF2-40B4-BE49-F238E27FC236}">
                <a16:creationId xmlns:a16="http://schemas.microsoft.com/office/drawing/2014/main" id="{22DBCBB3-1175-614A-9143-712C6060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66814"/>
            <a:ext cx="385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一、指令的一般格式</a:t>
            </a:r>
          </a:p>
        </p:txBody>
      </p:sp>
      <p:grpSp>
        <p:nvGrpSpPr>
          <p:cNvPr id="481284" name="Group 4">
            <a:extLst>
              <a:ext uri="{FF2B5EF4-FFF2-40B4-BE49-F238E27FC236}">
                <a16:creationId xmlns:a16="http://schemas.microsoft.com/office/drawing/2014/main" id="{66E2172D-214A-A943-8A49-8E794F7D6D7C}"/>
              </a:ext>
            </a:extLst>
          </p:cNvPr>
          <p:cNvGrpSpPr>
            <a:grpSpLocks/>
          </p:cNvGrpSpPr>
          <p:nvPr/>
        </p:nvGrpSpPr>
        <p:grpSpPr bwMode="auto">
          <a:xfrm>
            <a:off x="3565526" y="1905000"/>
            <a:ext cx="3673475" cy="457200"/>
            <a:chOff x="1190" y="1344"/>
            <a:chExt cx="2314" cy="288"/>
          </a:xfrm>
        </p:grpSpPr>
        <p:sp>
          <p:nvSpPr>
            <p:cNvPr id="481285" name="Text Box 5">
              <a:extLst>
                <a:ext uri="{FF2B5EF4-FFF2-40B4-BE49-F238E27FC236}">
                  <a16:creationId xmlns:a16="http://schemas.microsoft.com/office/drawing/2014/main" id="{41F79061-FCB9-9548-A98C-4A4CEC482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44"/>
              <a:ext cx="2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操作码字段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地址码字段</a:t>
              </a:r>
            </a:p>
          </p:txBody>
        </p:sp>
        <p:sp>
          <p:nvSpPr>
            <p:cNvPr id="481286" name="Rectangle 6">
              <a:extLst>
                <a:ext uri="{FF2B5EF4-FFF2-40B4-BE49-F238E27FC236}">
                  <a16:creationId xmlns:a16="http://schemas.microsoft.com/office/drawing/2014/main" id="{858ADB98-E8DC-7B4E-9A27-84E1D08F4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44"/>
              <a:ext cx="2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1287" name="Line 7">
              <a:extLst>
                <a:ext uri="{FF2B5EF4-FFF2-40B4-BE49-F238E27FC236}">
                  <a16:creationId xmlns:a16="http://schemas.microsoft.com/office/drawing/2014/main" id="{D59AD721-EBFE-E249-A46C-25F6AEB7B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1288" name="Text Box 8">
            <a:extLst>
              <a:ext uri="{FF2B5EF4-FFF2-40B4-BE49-F238E27FC236}">
                <a16:creationId xmlns:a16="http://schemas.microsoft.com/office/drawing/2014/main" id="{7A4E56AC-7620-8245-80B5-413986C3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2643189"/>
            <a:ext cx="1712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操作码</a:t>
            </a:r>
          </a:p>
        </p:txBody>
      </p:sp>
      <p:sp>
        <p:nvSpPr>
          <p:cNvPr id="481289" name="Text Box 9">
            <a:extLst>
              <a:ext uri="{FF2B5EF4-FFF2-40B4-BE49-F238E27FC236}">
                <a16:creationId xmlns:a16="http://schemas.microsoft.com/office/drawing/2014/main" id="{59672B37-83A3-BD4B-8E7B-AB142E97F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6" y="2625726"/>
            <a:ext cx="534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反映机器做什么操作</a:t>
            </a:r>
          </a:p>
        </p:txBody>
      </p:sp>
      <p:sp>
        <p:nvSpPr>
          <p:cNvPr id="481290" name="Text Box 10">
            <a:extLst>
              <a:ext uri="{FF2B5EF4-FFF2-40B4-BE49-F238E27FC236}">
                <a16:creationId xmlns:a16="http://schemas.microsoft.com/office/drawing/2014/main" id="{EA26C3D0-C7F6-C740-8F63-64A4C1222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332163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长度固定</a:t>
            </a:r>
          </a:p>
        </p:txBody>
      </p:sp>
      <p:sp>
        <p:nvSpPr>
          <p:cNvPr id="481291" name="Text Box 11">
            <a:extLst>
              <a:ext uri="{FF2B5EF4-FFF2-40B4-BE49-F238E27FC236}">
                <a16:creationId xmlns:a16="http://schemas.microsoft.com/office/drawing/2014/main" id="{346CA0BD-95DF-4143-B876-FC0E5334B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330825"/>
            <a:ext cx="2137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长度可变</a:t>
            </a:r>
          </a:p>
        </p:txBody>
      </p:sp>
      <p:sp>
        <p:nvSpPr>
          <p:cNvPr id="481292" name="Text Box 12">
            <a:extLst>
              <a:ext uri="{FF2B5EF4-FFF2-40B4-BE49-F238E27FC236}">
                <a16:creationId xmlns:a16="http://schemas.microsoft.com/office/drawing/2014/main" id="{D5F32BCF-0B3E-E04D-A70C-65AF4B2E1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3976688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用于指令字长较长的情况</a:t>
            </a:r>
          </a:p>
        </p:txBody>
      </p:sp>
      <p:sp>
        <p:nvSpPr>
          <p:cNvPr id="481293" name="Text Box 13">
            <a:extLst>
              <a:ext uri="{FF2B5EF4-FFF2-40B4-BE49-F238E27FC236}">
                <a16:creationId xmlns:a16="http://schemas.microsoft.com/office/drawing/2014/main" id="{43AE75C2-CDA9-0942-9520-C3E0947C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998913"/>
            <a:ext cx="1404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，RISC</a:t>
            </a:r>
          </a:p>
        </p:txBody>
      </p:sp>
      <p:sp>
        <p:nvSpPr>
          <p:cNvPr id="481294" name="Text Box 14">
            <a:extLst>
              <a:ext uri="{FF2B5EF4-FFF2-40B4-BE49-F238E27FC236}">
                <a16:creationId xmlns:a16="http://schemas.microsoft.com/office/drawing/2014/main" id="{70D8184F-1C05-7F4B-ADEE-917BE493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4664076"/>
            <a:ext cx="2722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IBM  370</a:t>
            </a:r>
          </a:p>
        </p:txBody>
      </p:sp>
      <p:sp>
        <p:nvSpPr>
          <p:cNvPr id="481295" name="Text Box 15">
            <a:extLst>
              <a:ext uri="{FF2B5EF4-FFF2-40B4-BE49-F238E27FC236}">
                <a16:creationId xmlns:a16="http://schemas.microsoft.com/office/drawing/2014/main" id="{CB0070B1-C9DC-3E4F-8C70-A60C4B344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4664075"/>
            <a:ext cx="2165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操作码  8  位</a:t>
            </a:r>
          </a:p>
        </p:txBody>
      </p:sp>
      <p:sp>
        <p:nvSpPr>
          <p:cNvPr id="481296" name="Text Box 16">
            <a:extLst>
              <a:ext uri="{FF2B5EF4-FFF2-40B4-BE49-F238E27FC236}">
                <a16:creationId xmlns:a16="http://schemas.microsoft.com/office/drawing/2014/main" id="{807BB9F2-E496-C64D-9983-989B23F04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5997576"/>
            <a:ext cx="554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操作码分散在指令字的不同字段中</a:t>
            </a:r>
          </a:p>
        </p:txBody>
      </p:sp>
      <p:sp>
        <p:nvSpPr>
          <p:cNvPr id="481297" name="AutoShape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F592019-CF2A-134E-91F6-24FE3ACF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autoUpdateAnimBg="0"/>
      <p:bldP spid="481288" grpId="0" autoUpdateAnimBg="0"/>
      <p:bldP spid="481289" grpId="0" autoUpdateAnimBg="0"/>
      <p:bldP spid="481290" grpId="0" autoUpdateAnimBg="0"/>
      <p:bldP spid="481291" grpId="0" autoUpdateAnimBg="0"/>
      <p:bldP spid="481292" grpId="0" autoUpdateAnimBg="0"/>
      <p:bldP spid="481293" grpId="0" autoUpdateAnimBg="0"/>
      <p:bldP spid="481294" grpId="0" autoUpdateAnimBg="0"/>
      <p:bldP spid="481295" grpId="0" autoUpdateAnimBg="0"/>
      <p:bldP spid="48129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>
            <a:extLst>
              <a:ext uri="{FF2B5EF4-FFF2-40B4-BE49-F238E27FC236}">
                <a16:creationId xmlns:a16="http://schemas.microsoft.com/office/drawing/2014/main" id="{A08AE748-C7B3-0640-B23C-3A21C8BE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"/>
            <a:ext cx="3322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间接寻址</a:t>
            </a:r>
          </a:p>
        </p:txBody>
      </p:sp>
      <p:sp>
        <p:nvSpPr>
          <p:cNvPr id="499715" name="Text Box 3">
            <a:extLst>
              <a:ext uri="{FF2B5EF4-FFF2-40B4-BE49-F238E27FC236}">
                <a16:creationId xmlns:a16="http://schemas.microsoft.com/office/drawing/2014/main" id="{961226B5-BEF9-D24D-BD23-87D4312BC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1133476"/>
            <a:ext cx="1941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=（A）</a:t>
            </a:r>
          </a:p>
        </p:txBody>
      </p:sp>
      <p:sp>
        <p:nvSpPr>
          <p:cNvPr id="499716" name="Text Box 4">
            <a:extLst>
              <a:ext uri="{FF2B5EF4-FFF2-40B4-BE49-F238E27FC236}">
                <a16:creationId xmlns:a16="http://schemas.microsoft.com/office/drawing/2014/main" id="{5D52487A-CF5D-CE47-9A52-8B93BE25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1133476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有效地址由形式地址间接提供</a:t>
            </a:r>
          </a:p>
        </p:txBody>
      </p:sp>
      <p:grpSp>
        <p:nvGrpSpPr>
          <p:cNvPr id="499717" name="Group 5">
            <a:extLst>
              <a:ext uri="{FF2B5EF4-FFF2-40B4-BE49-F238E27FC236}">
                <a16:creationId xmlns:a16="http://schemas.microsoft.com/office/drawing/2014/main" id="{C1DBA3DE-5223-854A-BE5D-B226080432E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09800"/>
            <a:ext cx="2286000" cy="381000"/>
            <a:chOff x="144" y="1392"/>
            <a:chExt cx="1440" cy="240"/>
          </a:xfrm>
        </p:grpSpPr>
        <p:sp>
          <p:nvSpPr>
            <p:cNvPr id="499718" name="Rectangle 6">
              <a:extLst>
                <a:ext uri="{FF2B5EF4-FFF2-40B4-BE49-F238E27FC236}">
                  <a16:creationId xmlns:a16="http://schemas.microsoft.com/office/drawing/2014/main" id="{8F94C008-89F3-974F-AAFC-15DEBE2C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499719" name="Rectangle 7">
              <a:extLst>
                <a:ext uri="{FF2B5EF4-FFF2-40B4-BE49-F238E27FC236}">
                  <a16:creationId xmlns:a16="http://schemas.microsoft.com/office/drawing/2014/main" id="{69A0BA58-7894-8246-B7C1-9DF85E969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20" name="Rectangle 8">
              <a:extLst>
                <a:ext uri="{FF2B5EF4-FFF2-40B4-BE49-F238E27FC236}">
                  <a16:creationId xmlns:a16="http://schemas.microsoft.com/office/drawing/2014/main" id="{00AA6158-0DA4-1742-93D2-8A7F08C6F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499721" name="AutoShape 9">
            <a:extLst>
              <a:ext uri="{FF2B5EF4-FFF2-40B4-BE49-F238E27FC236}">
                <a16:creationId xmlns:a16="http://schemas.microsoft.com/office/drawing/2014/main" id="{3DAFFCFC-577A-5D4A-AC74-D6060C7ABDDA}"/>
              </a:ext>
            </a:extLst>
          </p:cNvPr>
          <p:cNvSpPr>
            <a:spLocks/>
          </p:cNvSpPr>
          <p:nvPr/>
        </p:nvSpPr>
        <p:spPr bwMode="auto">
          <a:xfrm rot="5400000">
            <a:off x="2819400" y="1752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22" name="Text Box 10">
            <a:extLst>
              <a:ext uri="{FF2B5EF4-FFF2-40B4-BE49-F238E27FC236}">
                <a16:creationId xmlns:a16="http://schemas.microsoft.com/office/drawing/2014/main" id="{C2675672-FEC4-BE4B-8BBD-888734418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73226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sp>
        <p:nvSpPr>
          <p:cNvPr id="499723" name="AutoShape 11">
            <a:extLst>
              <a:ext uri="{FF2B5EF4-FFF2-40B4-BE49-F238E27FC236}">
                <a16:creationId xmlns:a16="http://schemas.microsoft.com/office/drawing/2014/main" id="{8705DF0B-EC75-F340-90DF-F0548FAABE71}"/>
              </a:ext>
            </a:extLst>
          </p:cNvPr>
          <p:cNvSpPr>
            <a:spLocks/>
          </p:cNvSpPr>
          <p:nvPr/>
        </p:nvSpPr>
        <p:spPr bwMode="auto">
          <a:xfrm rot="16200000">
            <a:off x="3581400" y="22860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24" name="Freeform 12">
            <a:extLst>
              <a:ext uri="{FF2B5EF4-FFF2-40B4-BE49-F238E27FC236}">
                <a16:creationId xmlns:a16="http://schemas.microsoft.com/office/drawing/2014/main" id="{023B78F2-0608-3443-9E99-A32E7BD8A7F0}"/>
              </a:ext>
            </a:extLst>
          </p:cNvPr>
          <p:cNvSpPr>
            <a:spLocks/>
          </p:cNvSpPr>
          <p:nvPr/>
        </p:nvSpPr>
        <p:spPr bwMode="auto">
          <a:xfrm>
            <a:off x="3657600" y="2743200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96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25" name="Text Box 13">
            <a:extLst>
              <a:ext uri="{FF2B5EF4-FFF2-40B4-BE49-F238E27FC236}">
                <a16:creationId xmlns:a16="http://schemas.microsoft.com/office/drawing/2014/main" id="{5E681266-29CA-A64F-AD2B-2F632A02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684464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499726" name="Group 14">
            <a:extLst>
              <a:ext uri="{FF2B5EF4-FFF2-40B4-BE49-F238E27FC236}">
                <a16:creationId xmlns:a16="http://schemas.microsoft.com/office/drawing/2014/main" id="{476A9972-8253-474F-925B-E2C5318BF36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752600"/>
            <a:ext cx="1219200" cy="2743200"/>
            <a:chOff x="1968" y="1104"/>
            <a:chExt cx="768" cy="1728"/>
          </a:xfrm>
        </p:grpSpPr>
        <p:sp>
          <p:nvSpPr>
            <p:cNvPr id="499727" name="Rectangle 15">
              <a:extLst>
                <a:ext uri="{FF2B5EF4-FFF2-40B4-BE49-F238E27FC236}">
                  <a16:creationId xmlns:a16="http://schemas.microsoft.com/office/drawing/2014/main" id="{3B0C803E-A14F-E548-952D-4B4226E16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9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28" name="Rectangle 16">
              <a:extLst>
                <a:ext uri="{FF2B5EF4-FFF2-40B4-BE49-F238E27FC236}">
                  <a16:creationId xmlns:a16="http://schemas.microsoft.com/office/drawing/2014/main" id="{7D026F9A-0D15-5B43-A71A-39F4AA6BB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8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EA</a:t>
              </a:r>
            </a:p>
          </p:txBody>
        </p:sp>
        <p:sp>
          <p:nvSpPr>
            <p:cNvPr id="499729" name="Rectangle 17">
              <a:extLst>
                <a:ext uri="{FF2B5EF4-FFF2-40B4-BE49-F238E27FC236}">
                  <a16:creationId xmlns:a16="http://schemas.microsoft.com/office/drawing/2014/main" id="{984B344D-C593-FC46-AFBE-3201E95AE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7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30" name="Text Box 18">
              <a:extLst>
                <a:ext uri="{FF2B5EF4-FFF2-40B4-BE49-F238E27FC236}">
                  <a16:creationId xmlns:a16="http://schemas.microsoft.com/office/drawing/2014/main" id="{18C5C401-DF79-0B43-933C-03E6E6530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104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99731" name="Rectangle 19">
              <a:extLst>
                <a:ext uri="{FF2B5EF4-FFF2-40B4-BE49-F238E27FC236}">
                  <a16:creationId xmlns:a16="http://schemas.microsoft.com/office/drawing/2014/main" id="{1C8DC03E-A8D6-0545-BD51-E6E442EA3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9732" name="Rectangle 20">
              <a:extLst>
                <a:ext uri="{FF2B5EF4-FFF2-40B4-BE49-F238E27FC236}">
                  <a16:creationId xmlns:a16="http://schemas.microsoft.com/office/drawing/2014/main" id="{EE35F90D-42A4-954E-812A-3309F604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9733" name="AutoShape 21">
            <a:extLst>
              <a:ext uri="{FF2B5EF4-FFF2-40B4-BE49-F238E27FC236}">
                <a16:creationId xmlns:a16="http://schemas.microsoft.com/office/drawing/2014/main" id="{AA384EA2-A7D5-E14E-841D-8383D377DB95}"/>
              </a:ext>
            </a:extLst>
          </p:cNvPr>
          <p:cNvSpPr>
            <a:spLocks/>
          </p:cNvSpPr>
          <p:nvPr/>
        </p:nvSpPr>
        <p:spPr bwMode="auto">
          <a:xfrm rot="16200000">
            <a:off x="5181600" y="2590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34" name="Freeform 22">
            <a:extLst>
              <a:ext uri="{FF2B5EF4-FFF2-40B4-BE49-F238E27FC236}">
                <a16:creationId xmlns:a16="http://schemas.microsoft.com/office/drawing/2014/main" id="{44D92FB1-1B36-654A-B14F-1E253D2C4950}"/>
              </a:ext>
            </a:extLst>
          </p:cNvPr>
          <p:cNvSpPr>
            <a:spLocks/>
          </p:cNvSpPr>
          <p:nvPr/>
        </p:nvSpPr>
        <p:spPr bwMode="auto">
          <a:xfrm>
            <a:off x="3962400" y="3276600"/>
            <a:ext cx="1295400" cy="533400"/>
          </a:xfrm>
          <a:custGeom>
            <a:avLst/>
            <a:gdLst>
              <a:gd name="T0" fmla="*/ 816 w 816"/>
              <a:gd name="T1" fmla="*/ 0 h 336"/>
              <a:gd name="T2" fmla="*/ 816 w 816"/>
              <a:gd name="T3" fmla="*/ 96 h 336"/>
              <a:gd name="T4" fmla="*/ 0 w 816"/>
              <a:gd name="T5" fmla="*/ 96 h 336"/>
              <a:gd name="T6" fmla="*/ 0 w 816"/>
              <a:gd name="T7" fmla="*/ 336 h 336"/>
              <a:gd name="T8" fmla="*/ 144 w 816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336">
                <a:moveTo>
                  <a:pt x="816" y="0"/>
                </a:moveTo>
                <a:lnTo>
                  <a:pt x="816" y="96"/>
                </a:lnTo>
                <a:lnTo>
                  <a:pt x="0" y="96"/>
                </a:lnTo>
                <a:lnTo>
                  <a:pt x="0" y="336"/>
                </a:lnTo>
                <a:lnTo>
                  <a:pt x="144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35" name="Text Box 23">
            <a:extLst>
              <a:ext uri="{FF2B5EF4-FFF2-40B4-BE49-F238E27FC236}">
                <a16:creationId xmlns:a16="http://schemas.microsoft.com/office/drawing/2014/main" id="{47D0DD00-C673-EA44-A165-4ED40CC3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3581401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499736" name="AutoShape 24">
            <a:extLst>
              <a:ext uri="{FF2B5EF4-FFF2-40B4-BE49-F238E27FC236}">
                <a16:creationId xmlns:a16="http://schemas.microsoft.com/office/drawing/2014/main" id="{EF3BD6C0-9BCF-454C-BDA7-25E1AB2E7B29}"/>
              </a:ext>
            </a:extLst>
          </p:cNvPr>
          <p:cNvSpPr>
            <a:spLocks/>
          </p:cNvSpPr>
          <p:nvPr/>
        </p:nvSpPr>
        <p:spPr bwMode="auto">
          <a:xfrm rot="16200000">
            <a:off x="9793288" y="2782888"/>
            <a:ext cx="149225" cy="838200"/>
          </a:xfrm>
          <a:prstGeom prst="leftBrace">
            <a:avLst>
              <a:gd name="adj1" fmla="val 468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37" name="Freeform 25">
            <a:extLst>
              <a:ext uri="{FF2B5EF4-FFF2-40B4-BE49-F238E27FC236}">
                <a16:creationId xmlns:a16="http://schemas.microsoft.com/office/drawing/2014/main" id="{AB38B624-0E8A-B144-87DE-87F3FADE37D7}"/>
              </a:ext>
            </a:extLst>
          </p:cNvPr>
          <p:cNvSpPr>
            <a:spLocks/>
          </p:cNvSpPr>
          <p:nvPr/>
        </p:nvSpPr>
        <p:spPr bwMode="auto">
          <a:xfrm>
            <a:off x="8382001" y="3290889"/>
            <a:ext cx="1490663" cy="522287"/>
          </a:xfrm>
          <a:custGeom>
            <a:avLst/>
            <a:gdLst>
              <a:gd name="T0" fmla="*/ 939 w 939"/>
              <a:gd name="T1" fmla="*/ 0 h 329"/>
              <a:gd name="T2" fmla="*/ 939 w 939"/>
              <a:gd name="T3" fmla="*/ 87 h 329"/>
              <a:gd name="T4" fmla="*/ 0 w 939"/>
              <a:gd name="T5" fmla="*/ 89 h 329"/>
              <a:gd name="T6" fmla="*/ 0 w 939"/>
              <a:gd name="T7" fmla="*/ 329 h 329"/>
              <a:gd name="T8" fmla="*/ 169 w 939"/>
              <a:gd name="T9" fmla="*/ 32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9" h="329">
                <a:moveTo>
                  <a:pt x="939" y="0"/>
                </a:moveTo>
                <a:lnTo>
                  <a:pt x="939" y="87"/>
                </a:lnTo>
                <a:lnTo>
                  <a:pt x="0" y="89"/>
                </a:lnTo>
                <a:lnTo>
                  <a:pt x="0" y="329"/>
                </a:lnTo>
                <a:lnTo>
                  <a:pt x="169" y="329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38" name="Text Box 26">
            <a:extLst>
              <a:ext uri="{FF2B5EF4-FFF2-40B4-BE49-F238E27FC236}">
                <a16:creationId xmlns:a16="http://schemas.microsoft.com/office/drawing/2014/main" id="{778D331A-C66F-3A42-8EC2-C39E99EAA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3675063"/>
            <a:ext cx="455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99739" name="AutoShape 27">
            <a:extLst>
              <a:ext uri="{FF2B5EF4-FFF2-40B4-BE49-F238E27FC236}">
                <a16:creationId xmlns:a16="http://schemas.microsoft.com/office/drawing/2014/main" id="{6460E247-BEB0-D54E-B251-7792CF17A23E}"/>
              </a:ext>
            </a:extLst>
          </p:cNvPr>
          <p:cNvSpPr>
            <a:spLocks/>
          </p:cNvSpPr>
          <p:nvPr/>
        </p:nvSpPr>
        <p:spPr bwMode="auto">
          <a:xfrm rot="16200000">
            <a:off x="9791700" y="3695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40" name="Freeform 28">
            <a:extLst>
              <a:ext uri="{FF2B5EF4-FFF2-40B4-BE49-F238E27FC236}">
                <a16:creationId xmlns:a16="http://schemas.microsoft.com/office/drawing/2014/main" id="{08ECF527-E9B9-2545-92AB-603DB18B127F}"/>
              </a:ext>
            </a:extLst>
          </p:cNvPr>
          <p:cNvSpPr>
            <a:spLocks/>
          </p:cNvSpPr>
          <p:nvPr/>
        </p:nvSpPr>
        <p:spPr bwMode="auto">
          <a:xfrm>
            <a:off x="8382001" y="4191000"/>
            <a:ext cx="1490663" cy="533400"/>
          </a:xfrm>
          <a:custGeom>
            <a:avLst/>
            <a:gdLst>
              <a:gd name="T0" fmla="*/ 936 w 939"/>
              <a:gd name="T1" fmla="*/ 0 h 336"/>
              <a:gd name="T2" fmla="*/ 939 w 939"/>
              <a:gd name="T3" fmla="*/ 99 h 336"/>
              <a:gd name="T4" fmla="*/ 0 w 939"/>
              <a:gd name="T5" fmla="*/ 96 h 336"/>
              <a:gd name="T6" fmla="*/ 0 w 939"/>
              <a:gd name="T7" fmla="*/ 336 h 336"/>
              <a:gd name="T8" fmla="*/ 169 w 939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9" h="336">
                <a:moveTo>
                  <a:pt x="936" y="0"/>
                </a:moveTo>
                <a:lnTo>
                  <a:pt x="939" y="99"/>
                </a:lnTo>
                <a:lnTo>
                  <a:pt x="0" y="96"/>
                </a:lnTo>
                <a:lnTo>
                  <a:pt x="0" y="336"/>
                </a:lnTo>
                <a:lnTo>
                  <a:pt x="169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41" name="Text Box 29">
            <a:extLst>
              <a:ext uri="{FF2B5EF4-FFF2-40B4-BE49-F238E27FC236}">
                <a16:creationId xmlns:a16="http://schemas.microsoft.com/office/drawing/2014/main" id="{20DCAC7E-57E3-E149-94FE-4F956A3B3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838" y="4572001"/>
            <a:ext cx="538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</a:t>
            </a:r>
          </a:p>
        </p:txBody>
      </p:sp>
      <p:grpSp>
        <p:nvGrpSpPr>
          <p:cNvPr id="499742" name="Group 30">
            <a:extLst>
              <a:ext uri="{FF2B5EF4-FFF2-40B4-BE49-F238E27FC236}">
                <a16:creationId xmlns:a16="http://schemas.microsoft.com/office/drawing/2014/main" id="{59520625-3B83-AF4F-AFEB-0FED6818EC64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1755776"/>
            <a:ext cx="1219200" cy="3654425"/>
            <a:chOff x="4800" y="1106"/>
            <a:chExt cx="768" cy="2302"/>
          </a:xfrm>
        </p:grpSpPr>
        <p:sp>
          <p:nvSpPr>
            <p:cNvPr id="499743" name="Rectangle 31">
              <a:extLst>
                <a:ext uri="{FF2B5EF4-FFF2-40B4-BE49-F238E27FC236}">
                  <a16:creationId xmlns:a16="http://schemas.microsoft.com/office/drawing/2014/main" id="{E850DAEE-9D12-8D49-9A0D-17FB206A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9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44" name="Rectangle 32">
              <a:extLst>
                <a:ext uri="{FF2B5EF4-FFF2-40B4-BE49-F238E27FC236}">
                  <a16:creationId xmlns:a16="http://schemas.microsoft.com/office/drawing/2014/main" id="{71C97AF2-C785-BE49-830F-F20C6A29F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8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9745" name="Rectangle 33">
              <a:extLst>
                <a:ext uri="{FF2B5EF4-FFF2-40B4-BE49-F238E27FC236}">
                  <a16:creationId xmlns:a16="http://schemas.microsoft.com/office/drawing/2014/main" id="{242B1543-5112-594B-AA53-3DF2A706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7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46" name="Text Box 34">
              <a:extLst>
                <a:ext uri="{FF2B5EF4-FFF2-40B4-BE49-F238E27FC236}">
                  <a16:creationId xmlns:a16="http://schemas.microsoft.com/office/drawing/2014/main" id="{C72CD048-8E87-2A4F-A9C1-BC81C9D44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10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99747" name="Rectangle 35">
              <a:extLst>
                <a:ext uri="{FF2B5EF4-FFF2-40B4-BE49-F238E27FC236}">
                  <a16:creationId xmlns:a16="http://schemas.microsoft.com/office/drawing/2014/main" id="{77589EA4-348B-F54B-9B69-5661D808C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4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48" name="Rectangle 36">
              <a:extLst>
                <a:ext uri="{FF2B5EF4-FFF2-40B4-BE49-F238E27FC236}">
                  <a16:creationId xmlns:a16="http://schemas.microsoft.com/office/drawing/2014/main" id="{6B87DC9E-0466-404D-9013-7E53C54B1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EA</a:t>
              </a:r>
            </a:p>
          </p:txBody>
        </p:sp>
        <p:sp>
          <p:nvSpPr>
            <p:cNvPr id="499749" name="Rectangle 37">
              <a:extLst>
                <a:ext uri="{FF2B5EF4-FFF2-40B4-BE49-F238E27FC236}">
                  <a16:creationId xmlns:a16="http://schemas.microsoft.com/office/drawing/2014/main" id="{A9A6293D-F970-4C40-B540-D7FA02AEC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9750" name="Rectangle 38">
              <a:extLst>
                <a:ext uri="{FF2B5EF4-FFF2-40B4-BE49-F238E27FC236}">
                  <a16:creationId xmlns:a16="http://schemas.microsoft.com/office/drawing/2014/main" id="{0438FA72-56F4-2C46-928A-E502E68BD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12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51" name="Line 39">
              <a:extLst>
                <a:ext uri="{FF2B5EF4-FFF2-40B4-BE49-F238E27FC236}">
                  <a16:creationId xmlns:a16="http://schemas.microsoft.com/office/drawing/2014/main" id="{7DD38B60-EF01-BB42-AA40-3CB34C92A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6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52" name="Text Box 40">
              <a:extLst>
                <a:ext uri="{FF2B5EF4-FFF2-40B4-BE49-F238E27FC236}">
                  <a16:creationId xmlns:a16="http://schemas.microsoft.com/office/drawing/2014/main" id="{8DF80CF5-A500-7847-BCFE-E6AD9EC42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4" y="17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9753" name="Line 41">
              <a:extLst>
                <a:ext uri="{FF2B5EF4-FFF2-40B4-BE49-F238E27FC236}">
                  <a16:creationId xmlns:a16="http://schemas.microsoft.com/office/drawing/2014/main" id="{C8582F16-DE4A-C54F-8C77-93530ED19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54" name="Text Box 42">
              <a:extLst>
                <a:ext uri="{FF2B5EF4-FFF2-40B4-BE49-F238E27FC236}">
                  <a16:creationId xmlns:a16="http://schemas.microsoft.com/office/drawing/2014/main" id="{8944993B-AE5F-4A49-953A-E2412BBCB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4" y="229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499755" name="Text Box 43">
            <a:extLst>
              <a:ext uri="{FF2B5EF4-FFF2-40B4-BE49-F238E27FC236}">
                <a16:creationId xmlns:a16="http://schemas.microsoft.com/office/drawing/2014/main" id="{B0569849-0299-2942-90B4-6A00CD4B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38" y="4638676"/>
            <a:ext cx="4056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执行指令阶段  2 次访存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9756" name="Text Box 44">
            <a:extLst>
              <a:ext uri="{FF2B5EF4-FFF2-40B4-BE49-F238E27FC236}">
                <a16:creationId xmlns:a16="http://schemas.microsoft.com/office/drawing/2014/main" id="{0D407366-5159-3547-879F-F7C8A67D4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39" y="5324476"/>
            <a:ext cx="2897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可扩大寻址范围</a:t>
            </a:r>
          </a:p>
        </p:txBody>
      </p:sp>
      <p:sp>
        <p:nvSpPr>
          <p:cNvPr id="499757" name="Text Box 45">
            <a:extLst>
              <a:ext uri="{FF2B5EF4-FFF2-40B4-BE49-F238E27FC236}">
                <a16:creationId xmlns:a16="http://schemas.microsoft.com/office/drawing/2014/main" id="{99454286-8AC9-C141-9972-6C6EB4851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38" y="5934076"/>
            <a:ext cx="254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便于编制程序</a:t>
            </a:r>
          </a:p>
        </p:txBody>
      </p:sp>
      <p:grpSp>
        <p:nvGrpSpPr>
          <p:cNvPr id="499758" name="Group 46">
            <a:extLst>
              <a:ext uri="{FF2B5EF4-FFF2-40B4-BE49-F238E27FC236}">
                <a16:creationId xmlns:a16="http://schemas.microsoft.com/office/drawing/2014/main" id="{F9A0D431-9E5F-E34C-9AF9-AC4FE6872F95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2212975"/>
            <a:ext cx="2286000" cy="381000"/>
            <a:chOff x="144" y="1392"/>
            <a:chExt cx="1440" cy="240"/>
          </a:xfrm>
        </p:grpSpPr>
        <p:sp>
          <p:nvSpPr>
            <p:cNvPr id="499759" name="Rectangle 47">
              <a:extLst>
                <a:ext uri="{FF2B5EF4-FFF2-40B4-BE49-F238E27FC236}">
                  <a16:creationId xmlns:a16="http://schemas.microsoft.com/office/drawing/2014/main" id="{65AEE104-BDF1-754B-8E7A-539F18FE9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499760" name="Rectangle 48">
              <a:extLst>
                <a:ext uri="{FF2B5EF4-FFF2-40B4-BE49-F238E27FC236}">
                  <a16:creationId xmlns:a16="http://schemas.microsoft.com/office/drawing/2014/main" id="{8C067C7B-E136-3F4B-97EB-A251ED68B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9761" name="Rectangle 49">
              <a:extLst>
                <a:ext uri="{FF2B5EF4-FFF2-40B4-BE49-F238E27FC236}">
                  <a16:creationId xmlns:a16="http://schemas.microsoft.com/office/drawing/2014/main" id="{64361CD2-C932-1C4B-BFD3-884D82B2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499762" name="AutoShape 50">
            <a:extLst>
              <a:ext uri="{FF2B5EF4-FFF2-40B4-BE49-F238E27FC236}">
                <a16:creationId xmlns:a16="http://schemas.microsoft.com/office/drawing/2014/main" id="{F95BCEBE-E23D-024D-8953-20E1884E6911}"/>
              </a:ext>
            </a:extLst>
          </p:cNvPr>
          <p:cNvSpPr>
            <a:spLocks/>
          </p:cNvSpPr>
          <p:nvPr/>
        </p:nvSpPr>
        <p:spPr bwMode="auto">
          <a:xfrm rot="5400000">
            <a:off x="71755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63" name="Text Box 51">
            <a:extLst>
              <a:ext uri="{FF2B5EF4-FFF2-40B4-BE49-F238E27FC236}">
                <a16:creationId xmlns:a16="http://schemas.microsoft.com/office/drawing/2014/main" id="{0B6DBF1F-0242-6548-A9FB-A56CA36E6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16764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sp>
        <p:nvSpPr>
          <p:cNvPr id="499764" name="AutoShape 52">
            <a:extLst>
              <a:ext uri="{FF2B5EF4-FFF2-40B4-BE49-F238E27FC236}">
                <a16:creationId xmlns:a16="http://schemas.microsoft.com/office/drawing/2014/main" id="{D15B22FA-707C-9B4B-8519-02B6A067762B}"/>
              </a:ext>
            </a:extLst>
          </p:cNvPr>
          <p:cNvSpPr>
            <a:spLocks/>
          </p:cNvSpPr>
          <p:nvPr/>
        </p:nvSpPr>
        <p:spPr bwMode="auto">
          <a:xfrm rot="16200000">
            <a:off x="79375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65" name="Freeform 53">
            <a:extLst>
              <a:ext uri="{FF2B5EF4-FFF2-40B4-BE49-F238E27FC236}">
                <a16:creationId xmlns:a16="http://schemas.microsoft.com/office/drawing/2014/main" id="{5BBB5AF7-43B0-5447-93AF-D7EF48BC820B}"/>
              </a:ext>
            </a:extLst>
          </p:cNvPr>
          <p:cNvSpPr>
            <a:spLocks/>
          </p:cNvSpPr>
          <p:nvPr/>
        </p:nvSpPr>
        <p:spPr bwMode="auto">
          <a:xfrm>
            <a:off x="8013700" y="2746375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96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9766" name="Text Box 54">
            <a:extLst>
              <a:ext uri="{FF2B5EF4-FFF2-40B4-BE49-F238E27FC236}">
                <a16:creationId xmlns:a16="http://schemas.microsoft.com/office/drawing/2014/main" id="{99DC2A5A-B04B-D440-A9F5-DE56F4867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300" y="2687639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99767" name="Text Box 55">
            <a:extLst>
              <a:ext uri="{FF2B5EF4-FFF2-40B4-BE49-F238E27FC236}">
                <a16:creationId xmlns:a16="http://schemas.microsoft.com/office/drawing/2014/main" id="{F9E5828C-53F1-5A45-822B-85449CCD6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6337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一次间址</a:t>
            </a:r>
          </a:p>
        </p:txBody>
      </p:sp>
      <p:sp>
        <p:nvSpPr>
          <p:cNvPr id="499768" name="Text Box 56">
            <a:extLst>
              <a:ext uri="{FF2B5EF4-FFF2-40B4-BE49-F238E27FC236}">
                <a16:creationId xmlns:a16="http://schemas.microsoft.com/office/drawing/2014/main" id="{ADFE53F8-3EDA-3143-9FE7-1B5E31FC9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36337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多次间址</a:t>
            </a:r>
          </a:p>
        </p:txBody>
      </p:sp>
      <p:sp>
        <p:nvSpPr>
          <p:cNvPr id="499769" name="Text Box 57">
            <a:extLst>
              <a:ext uri="{FF2B5EF4-FFF2-40B4-BE49-F238E27FC236}">
                <a16:creationId xmlns:a16="http://schemas.microsoft.com/office/drawing/2014/main" id="{0EDF7A36-DC44-0047-8AFF-0F3F79F45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3581401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9770" name="Text Box 58">
            <a:extLst>
              <a:ext uri="{FF2B5EF4-FFF2-40B4-BE49-F238E27FC236}">
                <a16:creationId xmlns:a16="http://schemas.microsoft.com/office/drawing/2014/main" id="{EF730196-4965-2642-B024-8E22B1ED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1" y="4492626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9771" name="Text Box 59">
            <a:extLst>
              <a:ext uri="{FF2B5EF4-FFF2-40B4-BE49-F238E27FC236}">
                <a16:creationId xmlns:a16="http://schemas.microsoft.com/office/drawing/2014/main" id="{0636966D-C379-E446-9AFA-9346B4D1B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934076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多次访存</a:t>
            </a:r>
          </a:p>
        </p:txBody>
      </p:sp>
      <p:sp>
        <p:nvSpPr>
          <p:cNvPr id="499772" name="Rectangle 60">
            <a:extLst>
              <a:ext uri="{FF2B5EF4-FFF2-40B4-BE49-F238E27FC236}">
                <a16:creationId xmlns:a16="http://schemas.microsoft.com/office/drawing/2014/main" id="{0D3EF10F-C0BC-9E4A-B294-ABD29CB4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499773" name="AutoShape 6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98F458A-B7D3-574A-9189-CCABEE365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4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49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4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49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49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49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4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4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9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utoUpdateAnimBg="0"/>
      <p:bldP spid="499716" grpId="0" autoUpdateAnimBg="0"/>
      <p:bldP spid="499722" grpId="0" autoUpdateAnimBg="0"/>
      <p:bldP spid="499725" grpId="0" autoUpdateAnimBg="0"/>
      <p:bldP spid="499735" grpId="0" autoUpdateAnimBg="0"/>
      <p:bldP spid="499738" grpId="0" autoUpdateAnimBg="0"/>
      <p:bldP spid="499741" grpId="0" autoUpdateAnimBg="0"/>
      <p:bldP spid="499755" grpId="0" autoUpdateAnimBg="0"/>
      <p:bldP spid="499756" grpId="0" autoUpdateAnimBg="0"/>
      <p:bldP spid="499757" grpId="0" autoUpdateAnimBg="0"/>
      <p:bldP spid="499763" grpId="0" autoUpdateAnimBg="0"/>
      <p:bldP spid="499766" grpId="0" autoUpdateAnimBg="0"/>
      <p:bldP spid="499767" grpId="0" autoUpdateAnimBg="0"/>
      <p:bldP spid="499768" grpId="0" autoUpdateAnimBg="0"/>
      <p:bldP spid="499769" grpId="0" autoUpdateAnimBg="0"/>
      <p:bldP spid="499770" grpId="0" autoUpdateAnimBg="0"/>
      <p:bldP spid="49977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986" name="Group 2">
            <a:extLst>
              <a:ext uri="{FF2B5EF4-FFF2-40B4-BE49-F238E27FC236}">
                <a16:creationId xmlns:a16="http://schemas.microsoft.com/office/drawing/2014/main" id="{EAE77524-D376-BD46-A760-4ED422D1D927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600201"/>
          <a:ext cx="1981200" cy="426720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1732179318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283198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26113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647933"/>
                  </a:ext>
                </a:extLst>
              </a:tr>
              <a:tr h="109378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82136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09913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97323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213494"/>
                  </a:ext>
                </a:extLst>
              </a:tr>
            </a:tbl>
          </a:graphicData>
        </a:graphic>
      </p:graphicFrame>
      <p:sp>
        <p:nvSpPr>
          <p:cNvPr id="810004" name="Text Box 20">
            <a:extLst>
              <a:ext uri="{FF2B5EF4-FFF2-40B4-BE49-F238E27FC236}">
                <a16:creationId xmlns:a16="http://schemas.microsoft.com/office/drawing/2014/main" id="{7FB5DE45-2A22-BB40-8B9B-0CF9067D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2590800"/>
            <a:ext cx="61555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…     …</a:t>
            </a:r>
          </a:p>
        </p:txBody>
      </p:sp>
      <p:sp>
        <p:nvSpPr>
          <p:cNvPr id="810005" name="Freeform 21">
            <a:extLst>
              <a:ext uri="{FF2B5EF4-FFF2-40B4-BE49-F238E27FC236}">
                <a16:creationId xmlns:a16="http://schemas.microsoft.com/office/drawing/2014/main" id="{C8E9323B-FF5D-4049-90C8-5152E25BD23C}"/>
              </a:ext>
            </a:extLst>
          </p:cNvPr>
          <p:cNvSpPr>
            <a:spLocks/>
          </p:cNvSpPr>
          <p:nvPr/>
        </p:nvSpPr>
        <p:spPr bwMode="auto">
          <a:xfrm>
            <a:off x="5334000" y="1695450"/>
            <a:ext cx="1333500" cy="819150"/>
          </a:xfrm>
          <a:custGeom>
            <a:avLst/>
            <a:gdLst>
              <a:gd name="T0" fmla="*/ 0 w 840"/>
              <a:gd name="T1" fmla="*/ 516 h 516"/>
              <a:gd name="T2" fmla="*/ 840 w 840"/>
              <a:gd name="T3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40" h="516">
                <a:moveTo>
                  <a:pt x="0" y="516"/>
                </a:moveTo>
                <a:lnTo>
                  <a:pt x="84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0006" name="Freeform 22">
            <a:extLst>
              <a:ext uri="{FF2B5EF4-FFF2-40B4-BE49-F238E27FC236}">
                <a16:creationId xmlns:a16="http://schemas.microsoft.com/office/drawing/2014/main" id="{018490B2-D301-EE4B-940E-EE7B1ABA8C40}"/>
              </a:ext>
            </a:extLst>
          </p:cNvPr>
          <p:cNvSpPr>
            <a:spLocks/>
          </p:cNvSpPr>
          <p:nvPr/>
        </p:nvSpPr>
        <p:spPr bwMode="auto">
          <a:xfrm>
            <a:off x="5353050" y="2647950"/>
            <a:ext cx="1352550" cy="2990850"/>
          </a:xfrm>
          <a:custGeom>
            <a:avLst/>
            <a:gdLst>
              <a:gd name="T0" fmla="*/ 852 w 852"/>
              <a:gd name="T1" fmla="*/ 1884 h 1884"/>
              <a:gd name="T2" fmla="*/ 0 w 852"/>
              <a:gd name="T3" fmla="*/ 0 h 18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52" h="1884">
                <a:moveTo>
                  <a:pt x="852" y="1884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0007" name="Line 23">
            <a:extLst>
              <a:ext uri="{FF2B5EF4-FFF2-40B4-BE49-F238E27FC236}">
                <a16:creationId xmlns:a16="http://schemas.microsoft.com/office/drawing/2014/main" id="{5C95A3C8-F1FB-8048-8D83-5119DE155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676400"/>
            <a:ext cx="1371600" cy="28194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0008" name="Freeform 24">
            <a:extLst>
              <a:ext uri="{FF2B5EF4-FFF2-40B4-BE49-F238E27FC236}">
                <a16:creationId xmlns:a16="http://schemas.microsoft.com/office/drawing/2014/main" id="{DAC77FA5-4047-B440-B061-6E88B42A26A5}"/>
              </a:ext>
            </a:extLst>
          </p:cNvPr>
          <p:cNvSpPr>
            <a:spLocks/>
          </p:cNvSpPr>
          <p:nvPr/>
        </p:nvSpPr>
        <p:spPr bwMode="auto">
          <a:xfrm>
            <a:off x="5334000" y="4800600"/>
            <a:ext cx="1371600" cy="838200"/>
          </a:xfrm>
          <a:custGeom>
            <a:avLst/>
            <a:gdLst>
              <a:gd name="T0" fmla="*/ 864 w 864"/>
              <a:gd name="T1" fmla="*/ 528 h 528"/>
              <a:gd name="T2" fmla="*/ 0 w 864"/>
              <a:gd name="T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64" h="528">
                <a:moveTo>
                  <a:pt x="864" y="52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10009" name="Group 25">
            <a:extLst>
              <a:ext uri="{FF2B5EF4-FFF2-40B4-BE49-F238E27FC236}">
                <a16:creationId xmlns:a16="http://schemas.microsoft.com/office/drawing/2014/main" id="{04521E1F-8A38-AD4C-AF50-F0B26D7D019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4876800" cy="457200"/>
            <a:chOff x="1296" y="576"/>
            <a:chExt cx="3072" cy="288"/>
          </a:xfrm>
        </p:grpSpPr>
        <p:sp>
          <p:nvSpPr>
            <p:cNvPr id="810010" name="Text Box 26">
              <a:extLst>
                <a:ext uri="{FF2B5EF4-FFF2-40B4-BE49-F238E27FC236}">
                  <a16:creationId xmlns:a16="http://schemas.microsoft.com/office/drawing/2014/main" id="{960EC135-5A51-FE44-9D3E-62CB9996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57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子程序</a:t>
              </a:r>
            </a:p>
          </p:txBody>
        </p:sp>
        <p:sp>
          <p:nvSpPr>
            <p:cNvPr id="810011" name="Text Box 27">
              <a:extLst>
                <a:ext uri="{FF2B5EF4-FFF2-40B4-BE49-F238E27FC236}">
                  <a16:creationId xmlns:a16="http://schemas.microsoft.com/office/drawing/2014/main" id="{74C8ABC4-AAC8-9947-9ECB-55AC66B76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57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主程序</a:t>
              </a:r>
            </a:p>
          </p:txBody>
        </p:sp>
      </p:grpSp>
      <p:sp>
        <p:nvSpPr>
          <p:cNvPr id="810012" name="Text Box 28">
            <a:extLst>
              <a:ext uri="{FF2B5EF4-FFF2-40B4-BE49-F238E27FC236}">
                <a16:creationId xmlns:a16="http://schemas.microsoft.com/office/drawing/2014/main" id="{D686BAFA-A748-1E41-9776-C74146AC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676400"/>
            <a:ext cx="6155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810053" name="Group 69">
            <a:extLst>
              <a:ext uri="{FF2B5EF4-FFF2-40B4-BE49-F238E27FC236}">
                <a16:creationId xmlns:a16="http://schemas.microsoft.com/office/drawing/2014/main" id="{58E437AE-40C3-5046-AE60-88B76FDDAE5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085976"/>
            <a:ext cx="838200" cy="3190875"/>
            <a:chOff x="768" y="1314"/>
            <a:chExt cx="528" cy="2010"/>
          </a:xfrm>
        </p:grpSpPr>
        <p:sp>
          <p:nvSpPr>
            <p:cNvPr id="810014" name="Text Box 30">
              <a:extLst>
                <a:ext uri="{FF2B5EF4-FFF2-40B4-BE49-F238E27FC236}">
                  <a16:creationId xmlns:a16="http://schemas.microsoft.com/office/drawing/2014/main" id="{A6C47A77-70FD-1B49-9544-2CC84B9E5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1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810015" name="Text Box 31">
              <a:extLst>
                <a:ext uri="{FF2B5EF4-FFF2-40B4-BE49-F238E27FC236}">
                  <a16:creationId xmlns:a16="http://schemas.microsoft.com/office/drawing/2014/main" id="{33A61612-7D4A-0149-80CA-00D9DA938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59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81</a:t>
              </a:r>
            </a:p>
          </p:txBody>
        </p:sp>
        <p:sp>
          <p:nvSpPr>
            <p:cNvPr id="810016" name="Text Box 32">
              <a:extLst>
                <a:ext uri="{FF2B5EF4-FFF2-40B4-BE49-F238E27FC236}">
                  <a16:creationId xmlns:a16="http://schemas.microsoft.com/office/drawing/2014/main" id="{67C5E8FE-82C4-444D-8A73-8E35BF44E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7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201</a:t>
              </a:r>
            </a:p>
          </p:txBody>
        </p:sp>
        <p:sp>
          <p:nvSpPr>
            <p:cNvPr id="810017" name="Text Box 33">
              <a:extLst>
                <a:ext uri="{FF2B5EF4-FFF2-40B4-BE49-F238E27FC236}">
                  <a16:creationId xmlns:a16="http://schemas.microsoft.com/office/drawing/2014/main" id="{9C5B8C91-C41C-4E40-AD08-5FD0F7B3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03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202</a:t>
              </a:r>
            </a:p>
          </p:txBody>
        </p:sp>
      </p:grpSp>
      <p:sp>
        <p:nvSpPr>
          <p:cNvPr id="810018" name="Text Box 34">
            <a:extLst>
              <a:ext uri="{FF2B5EF4-FFF2-40B4-BE49-F238E27FC236}">
                <a16:creationId xmlns:a16="http://schemas.microsoft.com/office/drawing/2014/main" id="{F44FD995-A9F2-A448-B003-8C7BFA6AD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调用子程序</a:t>
            </a:r>
          </a:p>
        </p:txBody>
      </p:sp>
      <p:sp>
        <p:nvSpPr>
          <p:cNvPr id="810019" name="Text Box 35">
            <a:extLst>
              <a:ext uri="{FF2B5EF4-FFF2-40B4-BE49-F238E27FC236}">
                <a16:creationId xmlns:a16="http://schemas.microsoft.com/office/drawing/2014/main" id="{CE8E1BA6-6565-5C44-9A80-0339FB391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67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调用子程序</a:t>
            </a:r>
          </a:p>
        </p:txBody>
      </p:sp>
      <p:sp>
        <p:nvSpPr>
          <p:cNvPr id="810020" name="Text Box 36">
            <a:extLst>
              <a:ext uri="{FF2B5EF4-FFF2-40B4-BE49-F238E27FC236}">
                <a16:creationId xmlns:a16="http://schemas.microsoft.com/office/drawing/2014/main" id="{284645E1-321D-F749-BC1A-9E79C827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564"/>
            <a:ext cx="441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间接寻址编程举例</a:t>
            </a:r>
          </a:p>
        </p:txBody>
      </p:sp>
      <p:sp>
        <p:nvSpPr>
          <p:cNvPr id="810021" name="Text Box 37">
            <a:extLst>
              <a:ext uri="{FF2B5EF4-FFF2-40B4-BE49-F238E27FC236}">
                <a16:creationId xmlns:a16="http://schemas.microsoft.com/office/drawing/2014/main" id="{09CDEB09-5C42-404E-B2E3-337A78126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9436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A) = 81</a:t>
            </a:r>
          </a:p>
        </p:txBody>
      </p:sp>
      <p:sp>
        <p:nvSpPr>
          <p:cNvPr id="810022" name="Text Box 38">
            <a:extLst>
              <a:ext uri="{FF2B5EF4-FFF2-40B4-BE49-F238E27FC236}">
                <a16:creationId xmlns:a16="http://schemas.microsoft.com/office/drawing/2014/main" id="{0D6A60EA-64DB-894C-B2D6-B3B7FCF7D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19801"/>
            <a:ext cx="1447800" cy="519113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0023" name="Text Box 39">
            <a:extLst>
              <a:ext uri="{FF2B5EF4-FFF2-40B4-BE49-F238E27FC236}">
                <a16:creationId xmlns:a16="http://schemas.microsoft.com/office/drawing/2014/main" id="{910215C7-73A1-7C49-8DE6-BA15DDFE6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019801"/>
            <a:ext cx="1828800" cy="519113"/>
          </a:xfrm>
          <a:prstGeom prst="rect">
            <a:avLst/>
          </a:prstGeom>
          <a:solidFill>
            <a:srgbClr val="000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A) = 202</a:t>
            </a:r>
          </a:p>
        </p:txBody>
      </p:sp>
      <p:grpSp>
        <p:nvGrpSpPr>
          <p:cNvPr id="810024" name="Group 40">
            <a:extLst>
              <a:ext uri="{FF2B5EF4-FFF2-40B4-BE49-F238E27FC236}">
                <a16:creationId xmlns:a16="http://schemas.microsoft.com/office/drawing/2014/main" id="{02497A93-9EBC-A24E-BE21-F39AAD576801}"/>
              </a:ext>
            </a:extLst>
          </p:cNvPr>
          <p:cNvGrpSpPr>
            <a:grpSpLocks/>
          </p:cNvGrpSpPr>
          <p:nvPr/>
        </p:nvGrpSpPr>
        <p:grpSpPr bwMode="auto">
          <a:xfrm>
            <a:off x="4108453" y="4876800"/>
            <a:ext cx="617538" cy="990600"/>
            <a:chOff x="1628" y="3024"/>
            <a:chExt cx="389" cy="624"/>
          </a:xfrm>
        </p:grpSpPr>
        <p:sp>
          <p:nvSpPr>
            <p:cNvPr id="810025" name="Text Box 41">
              <a:extLst>
                <a:ext uri="{FF2B5EF4-FFF2-40B4-BE49-F238E27FC236}">
                  <a16:creationId xmlns:a16="http://schemas.microsoft.com/office/drawing/2014/main" id="{E7C15C05-0512-EF4E-AC8C-9D5183B06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3360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810026" name="Text Box 42">
              <a:extLst>
                <a:ext uri="{FF2B5EF4-FFF2-40B4-BE49-F238E27FC236}">
                  <a16:creationId xmlns:a16="http://schemas.microsoft.com/office/drawing/2014/main" id="{0B687EDA-2B61-9B42-B15B-67435F998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302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810027" name="Text Box 43">
            <a:extLst>
              <a:ext uri="{FF2B5EF4-FFF2-40B4-BE49-F238E27FC236}">
                <a16:creationId xmlns:a16="http://schemas.microsoft.com/office/drawing/2014/main" id="{5FA215F4-E142-8546-A176-68F17928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572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间址特征</a:t>
            </a:r>
          </a:p>
        </p:txBody>
      </p:sp>
      <p:sp>
        <p:nvSpPr>
          <p:cNvPr id="810028" name="Rectangle 44">
            <a:extLst>
              <a:ext uri="{FF2B5EF4-FFF2-40B4-BE49-F238E27FC236}">
                <a16:creationId xmlns:a16="http://schemas.microsoft.com/office/drawing/2014/main" id="{136A7429-7097-8D48-8C3C-CD56BA6A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graphicFrame>
        <p:nvGraphicFramePr>
          <p:cNvPr id="810029" name="Group 45">
            <a:extLst>
              <a:ext uri="{FF2B5EF4-FFF2-40B4-BE49-F238E27FC236}">
                <a16:creationId xmlns:a16="http://schemas.microsoft.com/office/drawing/2014/main" id="{A940BD8F-DD11-B648-89CC-A247E7D4805D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1600200"/>
          <a:ext cx="1981200" cy="426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110951880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4593"/>
                  </a:ext>
                </a:extLst>
              </a:tr>
              <a:tr h="326072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87057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65860"/>
                  </a:ext>
                </a:extLst>
              </a:tr>
            </a:tbl>
          </a:graphicData>
        </a:graphic>
      </p:graphicFrame>
      <p:sp>
        <p:nvSpPr>
          <p:cNvPr id="810039" name="Text Box 55">
            <a:extLst>
              <a:ext uri="{FF2B5EF4-FFF2-40B4-BE49-F238E27FC236}">
                <a16:creationId xmlns:a16="http://schemas.microsoft.com/office/drawing/2014/main" id="{8C8C5F53-C4AA-704E-9FA3-A7A3B039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8955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  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 A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10040" name="Group 56">
            <a:extLst>
              <a:ext uri="{FF2B5EF4-FFF2-40B4-BE49-F238E27FC236}">
                <a16:creationId xmlns:a16="http://schemas.microsoft.com/office/drawing/2014/main" id="{EC2723F2-6043-8B4C-89DC-48D700B62F36}"/>
              </a:ext>
            </a:extLst>
          </p:cNvPr>
          <p:cNvGrpSpPr>
            <a:grpSpLocks/>
          </p:cNvGrpSpPr>
          <p:nvPr/>
        </p:nvGrpSpPr>
        <p:grpSpPr bwMode="auto">
          <a:xfrm>
            <a:off x="7462843" y="1676400"/>
            <a:ext cx="615951" cy="3200400"/>
            <a:chOff x="3741" y="1056"/>
            <a:chExt cx="388" cy="2016"/>
          </a:xfrm>
        </p:grpSpPr>
        <p:sp>
          <p:nvSpPr>
            <p:cNvPr id="810041" name="Text Box 57">
              <a:extLst>
                <a:ext uri="{FF2B5EF4-FFF2-40B4-BE49-F238E27FC236}">
                  <a16:creationId xmlns:a16="http://schemas.microsoft.com/office/drawing/2014/main" id="{DD4FDDCC-ACB6-814F-9EA3-54249DF46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056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810042" name="Text Box 58">
              <a:extLst>
                <a:ext uri="{FF2B5EF4-FFF2-40B4-BE49-F238E27FC236}">
                  <a16:creationId xmlns:a16="http://schemas.microsoft.com/office/drawing/2014/main" id="{76DA4169-9BA5-8B46-B3CB-D19B4438A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584"/>
              <a:ext cx="388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　　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   　</a:t>
              </a:r>
            </a:p>
          </p:txBody>
        </p:sp>
        <p:sp>
          <p:nvSpPr>
            <p:cNvPr id="810043" name="Text Box 59">
              <a:extLst>
                <a:ext uri="{FF2B5EF4-FFF2-40B4-BE49-F238E27FC236}">
                  <a16:creationId xmlns:a16="http://schemas.microsoft.com/office/drawing/2014/main" id="{4D669259-A913-E44D-88EC-4437149BE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278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0048" name="AutoShape 6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54CE1B7-36BE-9B42-AA0B-E4943321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10049" name="Group 65">
            <a:extLst>
              <a:ext uri="{FF2B5EF4-FFF2-40B4-BE49-F238E27FC236}">
                <a16:creationId xmlns:a16="http://schemas.microsoft.com/office/drawing/2014/main" id="{F16BB5B5-3169-5F4D-92C4-A49BA55711B8}"/>
              </a:ext>
            </a:extLst>
          </p:cNvPr>
          <p:cNvGrpSpPr>
            <a:grpSpLocks/>
          </p:cNvGrpSpPr>
          <p:nvPr/>
        </p:nvGrpSpPr>
        <p:grpSpPr bwMode="auto">
          <a:xfrm>
            <a:off x="7466018" y="1677988"/>
            <a:ext cx="615951" cy="3200400"/>
            <a:chOff x="3741" y="1056"/>
            <a:chExt cx="388" cy="2016"/>
          </a:xfrm>
        </p:grpSpPr>
        <p:sp>
          <p:nvSpPr>
            <p:cNvPr id="810050" name="Text Box 66">
              <a:extLst>
                <a:ext uri="{FF2B5EF4-FFF2-40B4-BE49-F238E27FC236}">
                  <a16:creationId xmlns:a16="http://schemas.microsoft.com/office/drawing/2014/main" id="{608BD3D6-1DAB-D045-B576-0945FEB23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056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810051" name="Text Box 67">
              <a:extLst>
                <a:ext uri="{FF2B5EF4-FFF2-40B4-BE49-F238E27FC236}">
                  <a16:creationId xmlns:a16="http://schemas.microsoft.com/office/drawing/2014/main" id="{85F506AF-9D84-9A43-BB8E-F94B3617B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584"/>
              <a:ext cx="388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　　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   </a:t>
              </a:r>
            </a:p>
          </p:txBody>
        </p:sp>
        <p:sp>
          <p:nvSpPr>
            <p:cNvPr id="810052" name="Text Box 68">
              <a:extLst>
                <a:ext uri="{FF2B5EF4-FFF2-40B4-BE49-F238E27FC236}">
                  <a16:creationId xmlns:a16="http://schemas.microsoft.com/office/drawing/2014/main" id="{3128425D-20ED-3542-A44F-04D2338E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278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7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810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810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8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4" grpId="0" autoUpdateAnimBg="0"/>
      <p:bldP spid="810012" grpId="0" autoUpdateAnimBg="0"/>
      <p:bldP spid="810018" grpId="0" autoUpdateAnimBg="0"/>
      <p:bldP spid="810019" grpId="0" autoUpdateAnimBg="0"/>
      <p:bldP spid="810021" grpId="0" autoUpdateAnimBg="0"/>
      <p:bldP spid="810022" grpId="0" animBg="1" autoUpdateAnimBg="0"/>
      <p:bldP spid="810023" grpId="0" animBg="1" autoUpdateAnimBg="0"/>
      <p:bldP spid="810027" grpId="0" autoUpdateAnimBg="0"/>
      <p:bldP spid="8100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>
            <a:extLst>
              <a:ext uri="{FF2B5EF4-FFF2-40B4-BE49-F238E27FC236}">
                <a16:creationId xmlns:a16="http://schemas.microsoft.com/office/drawing/2014/main" id="{4F04BA5C-9AE4-8D46-AFD9-031BC0DE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96850"/>
            <a:ext cx="3444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寄存器寻址</a:t>
            </a:r>
          </a:p>
        </p:txBody>
      </p:sp>
      <p:sp>
        <p:nvSpPr>
          <p:cNvPr id="501763" name="Text Box 3">
            <a:extLst>
              <a:ext uri="{FF2B5EF4-FFF2-40B4-BE49-F238E27FC236}">
                <a16:creationId xmlns:a16="http://schemas.microsoft.com/office/drawing/2014/main" id="{91DEEE59-AA97-054D-AAA3-0801BDCB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838201"/>
            <a:ext cx="138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 R</a:t>
            </a:r>
            <a:r>
              <a:rPr kumimoji="1" lang="en-US" altLang="zh-CN" sz="2800" b="1" i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501764" name="Text Box 4">
            <a:extLst>
              <a:ext uri="{FF2B5EF4-FFF2-40B4-BE49-F238E27FC236}">
                <a16:creationId xmlns:a16="http://schemas.microsoft.com/office/drawing/2014/main" id="{AA26972D-1BD5-3D4E-B968-E43C742C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150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执行阶段不访存，只访问寄存器，执行速度快</a:t>
            </a:r>
          </a:p>
        </p:txBody>
      </p:sp>
      <p:grpSp>
        <p:nvGrpSpPr>
          <p:cNvPr id="501765" name="Group 5">
            <a:extLst>
              <a:ext uri="{FF2B5EF4-FFF2-40B4-BE49-F238E27FC236}">
                <a16:creationId xmlns:a16="http://schemas.microsoft.com/office/drawing/2014/main" id="{24202C5D-83CD-EA42-AC4F-CC89E22FDBD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984375"/>
            <a:ext cx="2286000" cy="381000"/>
            <a:chOff x="1104" y="1670"/>
            <a:chExt cx="1440" cy="240"/>
          </a:xfrm>
        </p:grpSpPr>
        <p:sp>
          <p:nvSpPr>
            <p:cNvPr id="501766" name="Rectangle 6">
              <a:extLst>
                <a:ext uri="{FF2B5EF4-FFF2-40B4-BE49-F238E27FC236}">
                  <a16:creationId xmlns:a16="http://schemas.microsoft.com/office/drawing/2014/main" id="{03D19B74-651B-FC46-8713-F0413534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01767" name="Rectangle 7">
              <a:extLst>
                <a:ext uri="{FF2B5EF4-FFF2-40B4-BE49-F238E27FC236}">
                  <a16:creationId xmlns:a16="http://schemas.microsoft.com/office/drawing/2014/main" id="{9D72DBDC-462A-0E4E-9371-4F4D8167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1768" name="Rectangle 8">
              <a:extLst>
                <a:ext uri="{FF2B5EF4-FFF2-40B4-BE49-F238E27FC236}">
                  <a16:creationId xmlns:a16="http://schemas.microsoft.com/office/drawing/2014/main" id="{5D35568B-A778-F740-972B-D8985FB0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501769" name="AutoShape 9">
            <a:extLst>
              <a:ext uri="{FF2B5EF4-FFF2-40B4-BE49-F238E27FC236}">
                <a16:creationId xmlns:a16="http://schemas.microsoft.com/office/drawing/2014/main" id="{EE049477-DC10-8142-A279-AEFCB0079F5E}"/>
              </a:ext>
            </a:extLst>
          </p:cNvPr>
          <p:cNvSpPr>
            <a:spLocks/>
          </p:cNvSpPr>
          <p:nvPr/>
        </p:nvSpPr>
        <p:spPr bwMode="auto">
          <a:xfrm rot="5400000">
            <a:off x="4876800" y="1527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770" name="Text Box 10">
            <a:extLst>
              <a:ext uri="{FF2B5EF4-FFF2-40B4-BE49-F238E27FC236}">
                <a16:creationId xmlns:a16="http://schemas.microsoft.com/office/drawing/2014/main" id="{3BDE09D6-06A1-D245-BA32-87E3D7941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4478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sp>
        <p:nvSpPr>
          <p:cNvPr id="501771" name="AutoShape 11">
            <a:extLst>
              <a:ext uri="{FF2B5EF4-FFF2-40B4-BE49-F238E27FC236}">
                <a16:creationId xmlns:a16="http://schemas.microsoft.com/office/drawing/2014/main" id="{0902F387-CB3F-9F4C-9952-4D56FA4027F2}"/>
              </a:ext>
            </a:extLst>
          </p:cNvPr>
          <p:cNvSpPr>
            <a:spLocks/>
          </p:cNvSpPr>
          <p:nvPr/>
        </p:nvSpPr>
        <p:spPr bwMode="auto">
          <a:xfrm rot="16200000">
            <a:off x="56388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772" name="Freeform 12">
            <a:extLst>
              <a:ext uri="{FF2B5EF4-FFF2-40B4-BE49-F238E27FC236}">
                <a16:creationId xmlns:a16="http://schemas.microsoft.com/office/drawing/2014/main" id="{4C3B3373-815C-7648-8B05-177FD8542695}"/>
              </a:ext>
            </a:extLst>
          </p:cNvPr>
          <p:cNvSpPr>
            <a:spLocks/>
          </p:cNvSpPr>
          <p:nvPr/>
        </p:nvSpPr>
        <p:spPr bwMode="auto">
          <a:xfrm>
            <a:off x="4648200" y="2517775"/>
            <a:ext cx="1066800" cy="1905000"/>
          </a:xfrm>
          <a:custGeom>
            <a:avLst/>
            <a:gdLst>
              <a:gd name="T0" fmla="*/ 672 w 672"/>
              <a:gd name="T1" fmla="*/ 0 h 1200"/>
              <a:gd name="T2" fmla="*/ 672 w 672"/>
              <a:gd name="T3" fmla="*/ 96 h 1200"/>
              <a:gd name="T4" fmla="*/ 0 w 672"/>
              <a:gd name="T5" fmla="*/ 96 h 1200"/>
              <a:gd name="T6" fmla="*/ 0 w 672"/>
              <a:gd name="T7" fmla="*/ 1200 h 1200"/>
              <a:gd name="T8" fmla="*/ 432 w 672"/>
              <a:gd name="T9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773" name="Text Box 13">
            <a:extLst>
              <a:ext uri="{FF2B5EF4-FFF2-40B4-BE49-F238E27FC236}">
                <a16:creationId xmlns:a16="http://schemas.microsoft.com/office/drawing/2014/main" id="{3462AA09-7020-814C-86DF-4FE9E89E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248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寄存器个数有限，可缩短指令字长</a:t>
            </a:r>
          </a:p>
        </p:txBody>
      </p:sp>
      <p:grpSp>
        <p:nvGrpSpPr>
          <p:cNvPr id="501793" name="Group 33">
            <a:extLst>
              <a:ext uri="{FF2B5EF4-FFF2-40B4-BE49-F238E27FC236}">
                <a16:creationId xmlns:a16="http://schemas.microsoft.com/office/drawing/2014/main" id="{A2CEE968-4F68-C84D-9C9B-0F51C8046872}"/>
              </a:ext>
            </a:extLst>
          </p:cNvPr>
          <p:cNvGrpSpPr>
            <a:grpSpLocks/>
          </p:cNvGrpSpPr>
          <p:nvPr/>
        </p:nvGrpSpPr>
        <p:grpSpPr bwMode="auto">
          <a:xfrm>
            <a:off x="5222876" y="2760663"/>
            <a:ext cx="1939925" cy="2894012"/>
            <a:chOff x="2330" y="1739"/>
            <a:chExt cx="1222" cy="1823"/>
          </a:xfrm>
        </p:grpSpPr>
        <p:grpSp>
          <p:nvGrpSpPr>
            <p:cNvPr id="501792" name="Group 32">
              <a:extLst>
                <a:ext uri="{FF2B5EF4-FFF2-40B4-BE49-F238E27FC236}">
                  <a16:creationId xmlns:a16="http://schemas.microsoft.com/office/drawing/2014/main" id="{A4A15D86-7EE7-D349-801C-C32B77EBA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739"/>
              <a:ext cx="1126" cy="1587"/>
              <a:chOff x="2330" y="1739"/>
              <a:chExt cx="1126" cy="1587"/>
            </a:xfrm>
          </p:grpSpPr>
          <p:sp>
            <p:nvSpPr>
              <p:cNvPr id="501776" name="Rectangle 16">
                <a:extLst>
                  <a:ext uri="{FF2B5EF4-FFF2-40B4-BE49-F238E27FC236}">
                    <a16:creationId xmlns:a16="http://schemas.microsoft.com/office/drawing/2014/main" id="{9EFAB667-366F-9E49-9A60-1FF80C426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9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操作数</a:t>
                </a:r>
              </a:p>
            </p:txBody>
          </p:sp>
          <p:sp>
            <p:nvSpPr>
              <p:cNvPr id="501777" name="Rectangle 17">
                <a:extLst>
                  <a:ext uri="{FF2B5EF4-FFF2-40B4-BE49-F238E27FC236}">
                    <a16:creationId xmlns:a16="http://schemas.microsoft.com/office/drawing/2014/main" id="{281D2270-F470-2E45-AF80-26A2E927B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1778" name="Rectangle 18">
                <a:extLst>
                  <a:ext uri="{FF2B5EF4-FFF2-40B4-BE49-F238E27FC236}">
                    <a16:creationId xmlns:a16="http://schemas.microsoft.com/office/drawing/2014/main" id="{26AC83DF-91D1-9E44-889C-AA85B16C8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826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1779" name="Text Box 19">
                <a:extLst>
                  <a:ext uri="{FF2B5EF4-FFF2-40B4-BE49-F238E27FC236}">
                    <a16:creationId xmlns:a16="http://schemas.microsoft.com/office/drawing/2014/main" id="{A1AABD9A-D770-B541-9997-45A29B11B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3" y="2115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01780" name="Text Box 20">
                <a:extLst>
                  <a:ext uri="{FF2B5EF4-FFF2-40B4-BE49-F238E27FC236}">
                    <a16:creationId xmlns:a16="http://schemas.microsoft.com/office/drawing/2014/main" id="{8D0CCF59-8FBB-3B4F-A8A1-8FB832B8B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7" y="2328"/>
                <a:ext cx="310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781" name="Text Box 21">
                <a:extLst>
                  <a:ext uri="{FF2B5EF4-FFF2-40B4-BE49-F238E27FC236}">
                    <a16:creationId xmlns:a16="http://schemas.microsoft.com/office/drawing/2014/main" id="{A82220D7-5885-8445-8CE0-EA865EF7D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3" y="3009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01782" name="Text Box 22">
                <a:extLst>
                  <a:ext uri="{FF2B5EF4-FFF2-40B4-BE49-F238E27FC236}">
                    <a16:creationId xmlns:a16="http://schemas.microsoft.com/office/drawing/2014/main" id="{46C38F90-5053-D14D-A280-FC7A8B1C5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" y="2214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01783" name="Text Box 23">
                <a:extLst>
                  <a:ext uri="{FF2B5EF4-FFF2-40B4-BE49-F238E27FC236}">
                    <a16:creationId xmlns:a16="http://schemas.microsoft.com/office/drawing/2014/main" id="{88557DDE-B733-5844-BB40-B98E3B272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1" y="2328"/>
                <a:ext cx="310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784" name="Text Box 24">
                <a:extLst>
                  <a:ext uri="{FF2B5EF4-FFF2-40B4-BE49-F238E27FC236}">
                    <a16:creationId xmlns:a16="http://schemas.microsoft.com/office/drawing/2014/main" id="{74EC3933-5F8D-CD44-BA22-29A2392AF6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" y="2904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01785" name="Text Box 25">
                <a:extLst>
                  <a:ext uri="{FF2B5EF4-FFF2-40B4-BE49-F238E27FC236}">
                    <a16:creationId xmlns:a16="http://schemas.microsoft.com/office/drawing/2014/main" id="{C5814FBC-76F6-D546-959D-7C2A820FC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2" y="1739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01786" name="Text Box 26">
                <a:extLst>
                  <a:ext uri="{FF2B5EF4-FFF2-40B4-BE49-F238E27FC236}">
                    <a16:creationId xmlns:a16="http://schemas.microsoft.com/office/drawing/2014/main" id="{FCD0E756-2D20-3E41-8699-1E5CA3279A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2680"/>
                <a:ext cx="26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i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501787" name="Text Box 27">
                <a:extLst>
                  <a:ext uri="{FF2B5EF4-FFF2-40B4-BE49-F238E27FC236}">
                    <a16:creationId xmlns:a16="http://schemas.microsoft.com/office/drawing/2014/main" id="{5B83C3A6-C2AA-5041-9994-2FBAAB3F5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3074"/>
                <a:ext cx="29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i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</p:grpSp>
        <p:sp>
          <p:nvSpPr>
            <p:cNvPr id="501788" name="Text Box 28">
              <a:extLst>
                <a:ext uri="{FF2B5EF4-FFF2-40B4-BE49-F238E27FC236}">
                  <a16:creationId xmlns:a16="http://schemas.microsoft.com/office/drawing/2014/main" id="{9D15AEF5-AE29-B347-9D58-633A7A0B9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12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寄存器</a:t>
              </a:r>
            </a:p>
          </p:txBody>
        </p:sp>
      </p:grpSp>
      <p:sp>
        <p:nvSpPr>
          <p:cNvPr id="501789" name="Text Box 29">
            <a:extLst>
              <a:ext uri="{FF2B5EF4-FFF2-40B4-BE49-F238E27FC236}">
                <a16:creationId xmlns:a16="http://schemas.microsoft.com/office/drawing/2014/main" id="{4164E48C-E7D4-AB48-BC77-5E14F3BDF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838201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有效地址即为寄存器编号</a:t>
            </a:r>
          </a:p>
        </p:txBody>
      </p:sp>
      <p:sp>
        <p:nvSpPr>
          <p:cNvPr id="501790" name="Rectangle 30">
            <a:extLst>
              <a:ext uri="{FF2B5EF4-FFF2-40B4-BE49-F238E27FC236}">
                <a16:creationId xmlns:a16="http://schemas.microsoft.com/office/drawing/2014/main" id="{DF9B7CEF-0DD1-D840-B5BD-369D88084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01791" name="AutoShape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C40D172-A73C-AE44-A54D-9D31474B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9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0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/>
      <p:bldP spid="501764" grpId="0" autoUpdateAnimBg="0"/>
      <p:bldP spid="501770" grpId="0" autoUpdateAnimBg="0"/>
      <p:bldP spid="501773" grpId="0" autoUpdateAnimBg="0"/>
      <p:bldP spid="50178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>
            <a:extLst>
              <a:ext uri="{FF2B5EF4-FFF2-40B4-BE49-F238E27FC236}">
                <a16:creationId xmlns:a16="http://schemas.microsoft.com/office/drawing/2014/main" id="{7EBFAC39-2807-4C4D-B47B-75964085B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762001"/>
            <a:ext cx="1770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 ( R</a:t>
            </a:r>
            <a:r>
              <a:rPr kumimoji="1" lang="en-US" altLang="zh-CN" sz="2800" b="1" i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2787" name="Text Box 3">
            <a:extLst>
              <a:ext uri="{FF2B5EF4-FFF2-40B4-BE49-F238E27FC236}">
                <a16:creationId xmlns:a16="http://schemas.microsoft.com/office/drawing/2014/main" id="{6FC0F0ED-7D85-C648-A138-E4374C46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20650"/>
            <a:ext cx="3852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 寄存器间接寻址</a:t>
            </a:r>
          </a:p>
        </p:txBody>
      </p:sp>
      <p:sp>
        <p:nvSpPr>
          <p:cNvPr id="502788" name="Text Box 4">
            <a:extLst>
              <a:ext uri="{FF2B5EF4-FFF2-40B4-BE49-F238E27FC236}">
                <a16:creationId xmlns:a16="http://schemas.microsoft.com/office/drawing/2014/main" id="{F7C03157-0092-904B-8BFB-5BB088D1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62601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有效地址在寄存器中， 操作数在存储器中，执行阶段访存</a:t>
            </a:r>
          </a:p>
        </p:txBody>
      </p:sp>
      <p:sp>
        <p:nvSpPr>
          <p:cNvPr id="502789" name="Line 5">
            <a:extLst>
              <a:ext uri="{FF2B5EF4-FFF2-40B4-BE49-F238E27FC236}">
                <a16:creationId xmlns:a16="http://schemas.microsoft.com/office/drawing/2014/main" id="{2ACBE933-6D4E-CD4B-AC79-151E34669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4386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2790" name="Group 6">
            <a:extLst>
              <a:ext uri="{FF2B5EF4-FFF2-40B4-BE49-F238E27FC236}">
                <a16:creationId xmlns:a16="http://schemas.microsoft.com/office/drawing/2014/main" id="{C2F4CEB9-0E82-F74E-ADE0-EA7087C8732F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844676"/>
            <a:ext cx="1295400" cy="3260725"/>
            <a:chOff x="2928" y="1726"/>
            <a:chExt cx="816" cy="2054"/>
          </a:xfrm>
        </p:grpSpPr>
        <p:sp>
          <p:nvSpPr>
            <p:cNvPr id="502791" name="Rectangle 7">
              <a:extLst>
                <a:ext uri="{FF2B5EF4-FFF2-40B4-BE49-F238E27FC236}">
                  <a16:creationId xmlns:a16="http://schemas.microsoft.com/office/drawing/2014/main" id="{BA1FD0DE-5A7B-054E-ACC6-C72FEAC7B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004"/>
              <a:ext cx="816" cy="1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2792" name="Line 8">
              <a:extLst>
                <a:ext uri="{FF2B5EF4-FFF2-40B4-BE49-F238E27FC236}">
                  <a16:creationId xmlns:a16="http://schemas.microsoft.com/office/drawing/2014/main" id="{324A9E2F-561F-3647-A988-F2DC7EC2E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0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2793" name="Line 9">
              <a:extLst>
                <a:ext uri="{FF2B5EF4-FFF2-40B4-BE49-F238E27FC236}">
                  <a16:creationId xmlns:a16="http://schemas.microsoft.com/office/drawing/2014/main" id="{9E25B3EA-D7AE-6A46-994A-2A52BEAC6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9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2794" name="Text Box 10">
              <a:extLst>
                <a:ext uri="{FF2B5EF4-FFF2-40B4-BE49-F238E27FC236}">
                  <a16:creationId xmlns:a16="http://schemas.microsoft.com/office/drawing/2014/main" id="{966CD04D-94B5-D444-85DC-D02D8004B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1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502795" name="Text Box 11">
              <a:extLst>
                <a:ext uri="{FF2B5EF4-FFF2-40B4-BE49-F238E27FC236}">
                  <a16:creationId xmlns:a16="http://schemas.microsoft.com/office/drawing/2014/main" id="{120E798C-A048-1747-B8F3-57A9B4221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72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</p:grpSp>
      <p:grpSp>
        <p:nvGrpSpPr>
          <p:cNvPr id="502796" name="Group 12">
            <a:extLst>
              <a:ext uri="{FF2B5EF4-FFF2-40B4-BE49-F238E27FC236}">
                <a16:creationId xmlns:a16="http://schemas.microsoft.com/office/drawing/2014/main" id="{82221135-530A-B146-859E-91DD0C638D2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908175"/>
            <a:ext cx="2286000" cy="381000"/>
            <a:chOff x="1104" y="1670"/>
            <a:chExt cx="1440" cy="240"/>
          </a:xfrm>
        </p:grpSpPr>
        <p:sp>
          <p:nvSpPr>
            <p:cNvPr id="502797" name="Rectangle 13">
              <a:extLst>
                <a:ext uri="{FF2B5EF4-FFF2-40B4-BE49-F238E27FC236}">
                  <a16:creationId xmlns:a16="http://schemas.microsoft.com/office/drawing/2014/main" id="{151C16EE-9A2A-1F41-A610-629D7725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02798" name="Rectangle 14">
              <a:extLst>
                <a:ext uri="{FF2B5EF4-FFF2-40B4-BE49-F238E27FC236}">
                  <a16:creationId xmlns:a16="http://schemas.microsoft.com/office/drawing/2014/main" id="{67B672DA-C3B3-0748-A1BB-C3BA7758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2799" name="Rectangle 15">
              <a:extLst>
                <a:ext uri="{FF2B5EF4-FFF2-40B4-BE49-F238E27FC236}">
                  <a16:creationId xmlns:a16="http://schemas.microsoft.com/office/drawing/2014/main" id="{C04E2963-D5B7-5941-9CC3-BB686C27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502800" name="AutoShape 16">
            <a:extLst>
              <a:ext uri="{FF2B5EF4-FFF2-40B4-BE49-F238E27FC236}">
                <a16:creationId xmlns:a16="http://schemas.microsoft.com/office/drawing/2014/main" id="{026B57A2-CDE4-2441-ADD7-1CC5590E83D6}"/>
              </a:ext>
            </a:extLst>
          </p:cNvPr>
          <p:cNvSpPr>
            <a:spLocks/>
          </p:cNvSpPr>
          <p:nvPr/>
        </p:nvSpPr>
        <p:spPr bwMode="auto">
          <a:xfrm rot="5400000">
            <a:off x="4114800" y="1450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2801" name="Text Box 17">
            <a:extLst>
              <a:ext uri="{FF2B5EF4-FFF2-40B4-BE49-F238E27FC236}">
                <a16:creationId xmlns:a16="http://schemas.microsoft.com/office/drawing/2014/main" id="{CD5F03A1-8CFF-0046-9938-A6E894869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3716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sp>
        <p:nvSpPr>
          <p:cNvPr id="502802" name="AutoShape 18">
            <a:extLst>
              <a:ext uri="{FF2B5EF4-FFF2-40B4-BE49-F238E27FC236}">
                <a16:creationId xmlns:a16="http://schemas.microsoft.com/office/drawing/2014/main" id="{44992038-EE75-BD45-8999-56D5141EA4C3}"/>
              </a:ext>
            </a:extLst>
          </p:cNvPr>
          <p:cNvSpPr>
            <a:spLocks/>
          </p:cNvSpPr>
          <p:nvPr/>
        </p:nvSpPr>
        <p:spPr bwMode="auto">
          <a:xfrm rot="16200000">
            <a:off x="4876800" y="19843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2803" name="Freeform 19">
            <a:extLst>
              <a:ext uri="{FF2B5EF4-FFF2-40B4-BE49-F238E27FC236}">
                <a16:creationId xmlns:a16="http://schemas.microsoft.com/office/drawing/2014/main" id="{80C26CF5-0F7A-F740-9FBE-AD17DD36D021}"/>
              </a:ext>
            </a:extLst>
          </p:cNvPr>
          <p:cNvSpPr>
            <a:spLocks/>
          </p:cNvSpPr>
          <p:nvPr/>
        </p:nvSpPr>
        <p:spPr bwMode="auto">
          <a:xfrm>
            <a:off x="3886200" y="2441575"/>
            <a:ext cx="1066800" cy="1905000"/>
          </a:xfrm>
          <a:custGeom>
            <a:avLst/>
            <a:gdLst>
              <a:gd name="T0" fmla="*/ 672 w 672"/>
              <a:gd name="T1" fmla="*/ 0 h 1200"/>
              <a:gd name="T2" fmla="*/ 672 w 672"/>
              <a:gd name="T3" fmla="*/ 96 h 1200"/>
              <a:gd name="T4" fmla="*/ 0 w 672"/>
              <a:gd name="T5" fmla="*/ 96 h 1200"/>
              <a:gd name="T6" fmla="*/ 0 w 672"/>
              <a:gd name="T7" fmla="*/ 1200 h 1200"/>
              <a:gd name="T8" fmla="*/ 432 w 672"/>
              <a:gd name="T9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2804" name="Text Box 20">
            <a:extLst>
              <a:ext uri="{FF2B5EF4-FFF2-40B4-BE49-F238E27FC236}">
                <a16:creationId xmlns:a16="http://schemas.microsoft.com/office/drawing/2014/main" id="{8A1C380F-406F-DD40-AC5A-FEFB91F5E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10288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便于编制循环程序</a:t>
            </a:r>
          </a:p>
        </p:txBody>
      </p:sp>
      <p:grpSp>
        <p:nvGrpSpPr>
          <p:cNvPr id="502826" name="Group 42">
            <a:extLst>
              <a:ext uri="{FF2B5EF4-FFF2-40B4-BE49-F238E27FC236}">
                <a16:creationId xmlns:a16="http://schemas.microsoft.com/office/drawing/2014/main" id="{30D01564-D3C2-E041-81BD-6E01187AAEA4}"/>
              </a:ext>
            </a:extLst>
          </p:cNvPr>
          <p:cNvGrpSpPr>
            <a:grpSpLocks/>
          </p:cNvGrpSpPr>
          <p:nvPr/>
        </p:nvGrpSpPr>
        <p:grpSpPr bwMode="auto">
          <a:xfrm>
            <a:off x="4479926" y="2684464"/>
            <a:ext cx="1997075" cy="2878137"/>
            <a:chOff x="1862" y="1691"/>
            <a:chExt cx="1258" cy="1813"/>
          </a:xfrm>
        </p:grpSpPr>
        <p:grpSp>
          <p:nvGrpSpPr>
            <p:cNvPr id="502825" name="Group 41">
              <a:extLst>
                <a:ext uri="{FF2B5EF4-FFF2-40B4-BE49-F238E27FC236}">
                  <a16:creationId xmlns:a16="http://schemas.microsoft.com/office/drawing/2014/main" id="{258E4BAD-A77B-0046-8D68-F0AE1F044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1691"/>
              <a:ext cx="1114" cy="1587"/>
              <a:chOff x="1862" y="1691"/>
              <a:chExt cx="1114" cy="1587"/>
            </a:xfrm>
          </p:grpSpPr>
          <p:sp>
            <p:nvSpPr>
              <p:cNvPr id="502807" name="Rectangle 23">
                <a:extLst>
                  <a:ext uri="{FF2B5EF4-FFF2-40B4-BE49-F238E27FC236}">
                    <a16:creationId xmlns:a16="http://schemas.microsoft.com/office/drawing/2014/main" id="{DDB11E53-7FC2-1140-B256-3F4B3E2CE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642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502808" name="Rectangle 24">
                <a:extLst>
                  <a:ext uri="{FF2B5EF4-FFF2-40B4-BE49-F238E27FC236}">
                    <a16:creationId xmlns:a16="http://schemas.microsoft.com/office/drawing/2014/main" id="{1AE44EB5-431D-5F42-9C8C-2B1D27971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93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2809" name="Rectangle 25">
                <a:extLst>
                  <a:ext uri="{FF2B5EF4-FFF2-40B4-BE49-F238E27FC236}">
                    <a16:creationId xmlns:a16="http://schemas.microsoft.com/office/drawing/2014/main" id="{B1E53EC9-8F4F-5B42-9E74-CC5140A3D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778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2810" name="Text Box 26">
                <a:extLst>
                  <a:ext uri="{FF2B5EF4-FFF2-40B4-BE49-F238E27FC236}">
                    <a16:creationId xmlns:a16="http://schemas.microsoft.com/office/drawing/2014/main" id="{11626300-A850-494A-8133-5E2BFF5E3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2" y="2141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02812" name="Text Box 28">
                <a:extLst>
                  <a:ext uri="{FF2B5EF4-FFF2-40B4-BE49-F238E27FC236}">
                    <a16:creationId xmlns:a16="http://schemas.microsoft.com/office/drawing/2014/main" id="{17AE1597-5744-1F44-BAE5-99270773C2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2" y="2970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02813" name="Text Box 29">
                <a:extLst>
                  <a:ext uri="{FF2B5EF4-FFF2-40B4-BE49-F238E27FC236}">
                    <a16:creationId xmlns:a16="http://schemas.microsoft.com/office/drawing/2014/main" id="{5C1609D5-96C6-DF4F-AD45-14D87F48D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8" y="2141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02815" name="Text Box 31">
                <a:extLst>
                  <a:ext uri="{FF2B5EF4-FFF2-40B4-BE49-F238E27FC236}">
                    <a16:creationId xmlns:a16="http://schemas.microsoft.com/office/drawing/2014/main" id="{EC3EEF5B-26BA-E946-8915-AF78A340D9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2856"/>
                <a:ext cx="31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02816" name="Text Box 32">
                <a:extLst>
                  <a:ext uri="{FF2B5EF4-FFF2-40B4-BE49-F238E27FC236}">
                    <a16:creationId xmlns:a16="http://schemas.microsoft.com/office/drawing/2014/main" id="{A6400AFE-D904-AF43-AC66-7A0C837C1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2" y="1691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02817" name="Text Box 33">
                <a:extLst>
                  <a:ext uri="{FF2B5EF4-FFF2-40B4-BE49-F238E27FC236}">
                    <a16:creationId xmlns:a16="http://schemas.microsoft.com/office/drawing/2014/main" id="{312A90A3-C579-C645-B762-82D62B6FD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6" y="2632"/>
                <a:ext cx="26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i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502818" name="Text Box 34">
                <a:extLst>
                  <a:ext uri="{FF2B5EF4-FFF2-40B4-BE49-F238E27FC236}">
                    <a16:creationId xmlns:a16="http://schemas.microsoft.com/office/drawing/2014/main" id="{1DB33152-318B-D04E-843F-D5FED26A9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6" y="3026"/>
                <a:ext cx="29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i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</p:grpSp>
        <p:sp>
          <p:nvSpPr>
            <p:cNvPr id="502819" name="Text Box 35">
              <a:extLst>
                <a:ext uri="{FF2B5EF4-FFF2-40B4-BE49-F238E27FC236}">
                  <a16:creationId xmlns:a16="http://schemas.microsoft.com/office/drawing/2014/main" id="{AD4A5196-F6BB-E443-857A-9B3BA844B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5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寄存器</a:t>
              </a:r>
            </a:p>
          </p:txBody>
        </p:sp>
      </p:grpSp>
      <p:sp>
        <p:nvSpPr>
          <p:cNvPr id="502820" name="Text Box 36">
            <a:extLst>
              <a:ext uri="{FF2B5EF4-FFF2-40B4-BE49-F238E27FC236}">
                <a16:creationId xmlns:a16="http://schemas.microsoft.com/office/drawing/2014/main" id="{592F6DF2-1CB6-A94B-92F5-8E3EAD881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7620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有效地址在寄存器中</a:t>
            </a:r>
          </a:p>
        </p:txBody>
      </p:sp>
      <p:sp>
        <p:nvSpPr>
          <p:cNvPr id="502821" name="Rectangle 37">
            <a:extLst>
              <a:ext uri="{FF2B5EF4-FFF2-40B4-BE49-F238E27FC236}">
                <a16:creationId xmlns:a16="http://schemas.microsoft.com/office/drawing/2014/main" id="{4D0C0EC9-5008-A844-B5CE-0ADE0449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02822" name="AutoShape 3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76EA0A5-9D3A-9442-B1D9-DB799BB66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0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autoUpdateAnimBg="0"/>
      <p:bldP spid="502788" grpId="0" autoUpdateAnimBg="0"/>
      <p:bldP spid="502801" grpId="0" autoUpdateAnimBg="0"/>
      <p:bldP spid="502804" grpId="0" autoUpdateAnimBg="0"/>
      <p:bldP spid="5028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2">
            <a:extLst>
              <a:ext uri="{FF2B5EF4-FFF2-40B4-BE49-F238E27FC236}">
                <a16:creationId xmlns:a16="http://schemas.microsoft.com/office/drawing/2014/main" id="{E37B9157-2900-3B47-80DC-2AF3D0411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"/>
            <a:ext cx="339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 基址寻址</a:t>
            </a:r>
          </a:p>
        </p:txBody>
      </p:sp>
      <p:sp>
        <p:nvSpPr>
          <p:cNvPr id="503811" name="Text Box 3">
            <a:extLst>
              <a:ext uri="{FF2B5EF4-FFF2-40B4-BE49-F238E27FC236}">
                <a16:creationId xmlns:a16="http://schemas.microsoft.com/office/drawing/2014/main" id="{25EA511E-1199-C74A-BFDD-AD6309800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838201"/>
            <a:ext cx="634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采用专用寄存器作基址寄存器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30B13F38-B973-CF4A-93A0-6ECF03093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1371601"/>
            <a:ext cx="260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 ( BR ) + A</a:t>
            </a:r>
          </a:p>
        </p:txBody>
      </p:sp>
      <p:sp>
        <p:nvSpPr>
          <p:cNvPr id="503813" name="Text Box 5">
            <a:extLst>
              <a:ext uri="{FF2B5EF4-FFF2-40B4-BE49-F238E27FC236}">
                <a16:creationId xmlns:a16="http://schemas.microsoft.com/office/drawing/2014/main" id="{4D26F0E7-6866-A342-8CBD-CCAE43B62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6" y="1371601"/>
            <a:ext cx="298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为基址寄存器</a:t>
            </a:r>
          </a:p>
        </p:txBody>
      </p:sp>
      <p:grpSp>
        <p:nvGrpSpPr>
          <p:cNvPr id="503814" name="Group 6">
            <a:extLst>
              <a:ext uri="{FF2B5EF4-FFF2-40B4-BE49-F238E27FC236}">
                <a16:creationId xmlns:a16="http://schemas.microsoft.com/office/drawing/2014/main" id="{F847E7CB-2587-BE42-8E2F-B2C64BB05A5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517775"/>
            <a:ext cx="2286000" cy="381000"/>
            <a:chOff x="1584" y="1586"/>
            <a:chExt cx="1440" cy="240"/>
          </a:xfrm>
        </p:grpSpPr>
        <p:sp>
          <p:nvSpPr>
            <p:cNvPr id="503815" name="Rectangle 7">
              <a:extLst>
                <a:ext uri="{FF2B5EF4-FFF2-40B4-BE49-F238E27FC236}">
                  <a16:creationId xmlns:a16="http://schemas.microsoft.com/office/drawing/2014/main" id="{F7F5409C-6764-494F-8D55-8A859AF71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03816" name="Rectangle 8">
              <a:extLst>
                <a:ext uri="{FF2B5EF4-FFF2-40B4-BE49-F238E27FC236}">
                  <a16:creationId xmlns:a16="http://schemas.microsoft.com/office/drawing/2014/main" id="{072BF3ED-9E6F-6440-B801-E934D72F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6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3817" name="Rectangle 9">
              <a:extLst>
                <a:ext uri="{FF2B5EF4-FFF2-40B4-BE49-F238E27FC236}">
                  <a16:creationId xmlns:a16="http://schemas.microsoft.com/office/drawing/2014/main" id="{10DF238C-65FD-394F-AF11-8BA47A610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503818" name="Group 10">
            <a:extLst>
              <a:ext uri="{FF2B5EF4-FFF2-40B4-BE49-F238E27FC236}">
                <a16:creationId xmlns:a16="http://schemas.microsoft.com/office/drawing/2014/main" id="{5B269F37-B93B-C843-9626-4E457C92FE18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593976"/>
            <a:ext cx="1219200" cy="2435225"/>
            <a:chOff x="3360" y="1586"/>
            <a:chExt cx="768" cy="1534"/>
          </a:xfrm>
        </p:grpSpPr>
        <p:sp>
          <p:nvSpPr>
            <p:cNvPr id="503819" name="Rectangle 11">
              <a:extLst>
                <a:ext uri="{FF2B5EF4-FFF2-40B4-BE49-F238E27FC236}">
                  <a16:creationId xmlns:a16="http://schemas.microsoft.com/office/drawing/2014/main" id="{2F656905-FFC9-4346-BAF5-0E3EFEA11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3820" name="Rectangle 12">
              <a:extLst>
                <a:ext uri="{FF2B5EF4-FFF2-40B4-BE49-F238E27FC236}">
                  <a16:creationId xmlns:a16="http://schemas.microsoft.com/office/drawing/2014/main" id="{77A0B8B5-2383-164F-8BC5-D64566D96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24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3821" name="Rectangle 13">
              <a:extLst>
                <a:ext uri="{FF2B5EF4-FFF2-40B4-BE49-F238E27FC236}">
                  <a16:creationId xmlns:a16="http://schemas.microsoft.com/office/drawing/2014/main" id="{3AA70853-5068-6440-BCA7-2E0EE2C1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503822" name="Text Box 14">
              <a:extLst>
                <a:ext uri="{FF2B5EF4-FFF2-40B4-BE49-F238E27FC236}">
                  <a16:creationId xmlns:a16="http://schemas.microsoft.com/office/drawing/2014/main" id="{BB5C0D9E-9CF6-E945-B6BA-0EEE3287F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158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</p:grpSp>
      <p:sp>
        <p:nvSpPr>
          <p:cNvPr id="503823" name="AutoShape 15">
            <a:extLst>
              <a:ext uri="{FF2B5EF4-FFF2-40B4-BE49-F238E27FC236}">
                <a16:creationId xmlns:a16="http://schemas.microsoft.com/office/drawing/2014/main" id="{743663E0-3375-774F-BD06-8ECAED634CBB}"/>
              </a:ext>
            </a:extLst>
          </p:cNvPr>
          <p:cNvSpPr>
            <a:spLocks/>
          </p:cNvSpPr>
          <p:nvPr/>
        </p:nvSpPr>
        <p:spPr bwMode="auto">
          <a:xfrm rot="5400000">
            <a:off x="55626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3824" name="Text Box 16">
            <a:extLst>
              <a:ext uri="{FF2B5EF4-FFF2-40B4-BE49-F238E27FC236}">
                <a16:creationId xmlns:a16="http://schemas.microsoft.com/office/drawing/2014/main" id="{C474DC48-87B8-5143-B493-C9518D6B0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9812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sp>
        <p:nvSpPr>
          <p:cNvPr id="503825" name="AutoShape 17">
            <a:extLst>
              <a:ext uri="{FF2B5EF4-FFF2-40B4-BE49-F238E27FC236}">
                <a16:creationId xmlns:a16="http://schemas.microsoft.com/office/drawing/2014/main" id="{61AD3092-C200-374B-9BDA-0E2232300CD8}"/>
              </a:ext>
            </a:extLst>
          </p:cNvPr>
          <p:cNvSpPr>
            <a:spLocks/>
          </p:cNvSpPr>
          <p:nvPr/>
        </p:nvSpPr>
        <p:spPr bwMode="auto">
          <a:xfrm rot="16200000">
            <a:off x="6324600" y="2593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3826" name="Group 18">
            <a:extLst>
              <a:ext uri="{FF2B5EF4-FFF2-40B4-BE49-F238E27FC236}">
                <a16:creationId xmlns:a16="http://schemas.microsoft.com/office/drawing/2014/main" id="{62AAD863-30E5-804A-AAD4-903B3B7F9B1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81401"/>
            <a:ext cx="1066800" cy="549275"/>
            <a:chOff x="2256" y="2256"/>
            <a:chExt cx="672" cy="346"/>
          </a:xfrm>
        </p:grpSpPr>
        <p:sp>
          <p:nvSpPr>
            <p:cNvPr id="503827" name="Freeform 19">
              <a:extLst>
                <a:ext uri="{FF2B5EF4-FFF2-40B4-BE49-F238E27FC236}">
                  <a16:creationId xmlns:a16="http://schemas.microsoft.com/office/drawing/2014/main" id="{24E7CE36-086D-4142-B31C-5B544579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256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3828" name="Text Box 20">
              <a:extLst>
                <a:ext uri="{FF2B5EF4-FFF2-40B4-BE49-F238E27FC236}">
                  <a16:creationId xmlns:a16="http://schemas.microsoft.com/office/drawing/2014/main" id="{C064432B-DEE5-2541-8E10-8C18252D7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" y="2352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grpSp>
        <p:nvGrpSpPr>
          <p:cNvPr id="503829" name="Group 21">
            <a:extLst>
              <a:ext uri="{FF2B5EF4-FFF2-40B4-BE49-F238E27FC236}">
                <a16:creationId xmlns:a16="http://schemas.microsoft.com/office/drawing/2014/main" id="{98FA84F6-DD7A-C145-89C4-DCC7C5E207D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733801"/>
            <a:ext cx="990600" cy="396875"/>
            <a:chOff x="1248" y="2352"/>
            <a:chExt cx="624" cy="250"/>
          </a:xfrm>
        </p:grpSpPr>
        <p:sp>
          <p:nvSpPr>
            <p:cNvPr id="503830" name="Text Box 22">
              <a:extLst>
                <a:ext uri="{FF2B5EF4-FFF2-40B4-BE49-F238E27FC236}">
                  <a16:creationId xmlns:a16="http://schemas.microsoft.com/office/drawing/2014/main" id="{353DEEE0-1DC1-6E47-8F47-CDB0C8330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2352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503831" name="Rectangle 23">
              <a:extLst>
                <a:ext uri="{FF2B5EF4-FFF2-40B4-BE49-F238E27FC236}">
                  <a16:creationId xmlns:a16="http://schemas.microsoft.com/office/drawing/2014/main" id="{9A8C902B-4614-A742-BD04-C3A57B4C6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52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03832" name="AutoShape 24">
            <a:extLst>
              <a:ext uri="{FF2B5EF4-FFF2-40B4-BE49-F238E27FC236}">
                <a16:creationId xmlns:a16="http://schemas.microsoft.com/office/drawing/2014/main" id="{312ADE84-EDC7-D748-9083-0C8168C324B2}"/>
              </a:ext>
            </a:extLst>
          </p:cNvPr>
          <p:cNvSpPr>
            <a:spLocks/>
          </p:cNvSpPr>
          <p:nvPr/>
        </p:nvSpPr>
        <p:spPr bwMode="auto">
          <a:xfrm rot="16200000">
            <a:off x="4343400" y="3733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3833" name="Freeform 25">
            <a:extLst>
              <a:ext uri="{FF2B5EF4-FFF2-40B4-BE49-F238E27FC236}">
                <a16:creationId xmlns:a16="http://schemas.microsoft.com/office/drawing/2014/main" id="{1B52764A-678D-0245-8498-E43F61FF93BB}"/>
              </a:ext>
            </a:extLst>
          </p:cNvPr>
          <p:cNvSpPr>
            <a:spLocks/>
          </p:cNvSpPr>
          <p:nvPr/>
        </p:nvSpPr>
        <p:spPr bwMode="auto">
          <a:xfrm>
            <a:off x="4448176" y="3200401"/>
            <a:ext cx="1266825" cy="1376363"/>
          </a:xfrm>
          <a:custGeom>
            <a:avLst/>
            <a:gdLst>
              <a:gd name="T0" fmla="*/ 0 w 798"/>
              <a:gd name="T1" fmla="*/ 708 h 867"/>
              <a:gd name="T2" fmla="*/ 3 w 798"/>
              <a:gd name="T3" fmla="*/ 867 h 867"/>
              <a:gd name="T4" fmla="*/ 371 w 798"/>
              <a:gd name="T5" fmla="*/ 864 h 867"/>
              <a:gd name="T6" fmla="*/ 371 w 798"/>
              <a:gd name="T7" fmla="*/ 0 h 867"/>
              <a:gd name="T8" fmla="*/ 798 w 798"/>
              <a:gd name="T9" fmla="*/ 0 h 867"/>
              <a:gd name="T10" fmla="*/ 798 w 798"/>
              <a:gd name="T11" fmla="*/ 24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8" h="867">
                <a:moveTo>
                  <a:pt x="0" y="708"/>
                </a:moveTo>
                <a:lnTo>
                  <a:pt x="3" y="867"/>
                </a:lnTo>
                <a:lnTo>
                  <a:pt x="371" y="864"/>
                </a:lnTo>
                <a:lnTo>
                  <a:pt x="371" y="0"/>
                </a:lnTo>
                <a:lnTo>
                  <a:pt x="798" y="0"/>
                </a:lnTo>
                <a:lnTo>
                  <a:pt x="798" y="2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3834" name="Line 26">
            <a:extLst>
              <a:ext uri="{FF2B5EF4-FFF2-40B4-BE49-F238E27FC236}">
                <a16:creationId xmlns:a16="http://schemas.microsoft.com/office/drawing/2014/main" id="{A84B9DDF-F991-784E-A9D7-117C9467C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3835" name="Freeform 27">
            <a:extLst>
              <a:ext uri="{FF2B5EF4-FFF2-40B4-BE49-F238E27FC236}">
                <a16:creationId xmlns:a16="http://schemas.microsoft.com/office/drawing/2014/main" id="{821D9A71-088E-3344-8132-5B5550872B66}"/>
              </a:ext>
            </a:extLst>
          </p:cNvPr>
          <p:cNvSpPr>
            <a:spLocks/>
          </p:cNvSpPr>
          <p:nvPr/>
        </p:nvSpPr>
        <p:spPr bwMode="auto">
          <a:xfrm>
            <a:off x="6096000" y="41148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144 h 144"/>
              <a:gd name="T4" fmla="*/ 768 w 768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3836" name="Text Box 28">
            <a:extLst>
              <a:ext uri="{FF2B5EF4-FFF2-40B4-BE49-F238E27FC236}">
                <a16:creationId xmlns:a16="http://schemas.microsoft.com/office/drawing/2014/main" id="{6FDD53F2-FDB0-214B-9CF6-8016AF1B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697413"/>
            <a:ext cx="249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可扩大寻址范围</a:t>
            </a:r>
          </a:p>
        </p:txBody>
      </p:sp>
      <p:sp>
        <p:nvSpPr>
          <p:cNvPr id="503837" name="Text Box 29">
            <a:extLst>
              <a:ext uri="{FF2B5EF4-FFF2-40B4-BE49-F238E27FC236}">
                <a16:creationId xmlns:a16="http://schemas.microsoft.com/office/drawing/2014/main" id="{EDF30648-4CB3-F34C-92C2-FC5AA2D4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164138"/>
            <a:ext cx="3373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有利于多道程序</a:t>
            </a:r>
          </a:p>
        </p:txBody>
      </p:sp>
      <p:sp>
        <p:nvSpPr>
          <p:cNvPr id="503838" name="Text Box 30">
            <a:extLst>
              <a:ext uri="{FF2B5EF4-FFF2-40B4-BE49-F238E27FC236}">
                <a16:creationId xmlns:a16="http://schemas.microsoft.com/office/drawing/2014/main" id="{AB262113-493A-4042-BCD6-96432A674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603875"/>
            <a:ext cx="7391400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内容由操作系统或管理程序确定</a:t>
            </a:r>
          </a:p>
        </p:txBody>
      </p:sp>
      <p:sp>
        <p:nvSpPr>
          <p:cNvPr id="503839" name="Text Box 31">
            <a:extLst>
              <a:ext uri="{FF2B5EF4-FFF2-40B4-BE49-F238E27FC236}">
                <a16:creationId xmlns:a16="http://schemas.microsoft.com/office/drawing/2014/main" id="{BC24F350-953D-8047-8DC5-B588C0090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0"/>
            <a:ext cx="8229600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在程序的执行过程中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内容不变，形式地址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可变</a:t>
            </a:r>
          </a:p>
        </p:txBody>
      </p:sp>
      <p:sp>
        <p:nvSpPr>
          <p:cNvPr id="503840" name="Rectangle 32">
            <a:extLst>
              <a:ext uri="{FF2B5EF4-FFF2-40B4-BE49-F238E27FC236}">
                <a16:creationId xmlns:a16="http://schemas.microsoft.com/office/drawing/2014/main" id="{41E0EA42-4186-3543-8A34-178EB777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03841" name="AutoShape 3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CCF98BB-A8D5-E34F-B339-5D37FE85A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06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0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50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0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autoUpdateAnimBg="0"/>
      <p:bldP spid="503812" grpId="0" autoUpdateAnimBg="0"/>
      <p:bldP spid="503813" grpId="0" autoUpdateAnimBg="0"/>
      <p:bldP spid="503824" grpId="0" autoUpdateAnimBg="0"/>
      <p:bldP spid="503836" grpId="0" autoUpdateAnimBg="0"/>
      <p:bldP spid="503837" grpId="0" autoUpdateAnimBg="0"/>
      <p:bldP spid="503838" grpId="0" autoUpdateAnimBg="0"/>
      <p:bldP spid="5038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>
            <a:extLst>
              <a:ext uri="{FF2B5EF4-FFF2-40B4-BE49-F238E27FC236}">
                <a16:creationId xmlns:a16="http://schemas.microsoft.com/office/drawing/2014/main" id="{092FD520-893A-B14A-9542-F889E562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81000"/>
            <a:ext cx="6075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采用通用寄存器作基址寄存器</a:t>
            </a:r>
          </a:p>
        </p:txBody>
      </p:sp>
      <p:grpSp>
        <p:nvGrpSpPr>
          <p:cNvPr id="504835" name="Group 3">
            <a:extLst>
              <a:ext uri="{FF2B5EF4-FFF2-40B4-BE49-F238E27FC236}">
                <a16:creationId xmlns:a16="http://schemas.microsoft.com/office/drawing/2014/main" id="{24FAF5FA-65F4-3B42-9A8E-70D3E9769731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212976"/>
            <a:ext cx="1219200" cy="2435225"/>
            <a:chOff x="3456" y="1394"/>
            <a:chExt cx="768" cy="1534"/>
          </a:xfrm>
        </p:grpSpPr>
        <p:sp>
          <p:nvSpPr>
            <p:cNvPr id="504836" name="Rectangle 4">
              <a:extLst>
                <a:ext uri="{FF2B5EF4-FFF2-40B4-BE49-F238E27FC236}">
                  <a16:creationId xmlns:a16="http://schemas.microsoft.com/office/drawing/2014/main" id="{6851978C-F9F9-D949-9431-91D177D6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32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4837" name="Rectangle 5">
              <a:extLst>
                <a:ext uri="{FF2B5EF4-FFF2-40B4-BE49-F238E27FC236}">
                  <a16:creationId xmlns:a16="http://schemas.microsoft.com/office/drawing/2014/main" id="{A005C238-3B8D-7C4A-8501-535446AA1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5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504838" name="Rectangle 6">
              <a:extLst>
                <a:ext uri="{FF2B5EF4-FFF2-40B4-BE49-F238E27FC236}">
                  <a16:creationId xmlns:a16="http://schemas.microsoft.com/office/drawing/2014/main" id="{A0532BF9-9F79-BD4D-9F28-15E90A51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4839" name="Text Box 7">
              <a:extLst>
                <a:ext uri="{FF2B5EF4-FFF2-40B4-BE49-F238E27FC236}">
                  <a16:creationId xmlns:a16="http://schemas.microsoft.com/office/drawing/2014/main" id="{B273F401-96A4-404E-8CD0-867AD7B76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394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</p:grpSp>
      <p:sp>
        <p:nvSpPr>
          <p:cNvPr id="504840" name="AutoShape 8">
            <a:extLst>
              <a:ext uri="{FF2B5EF4-FFF2-40B4-BE49-F238E27FC236}">
                <a16:creationId xmlns:a16="http://schemas.microsoft.com/office/drawing/2014/main" id="{0C6EC4E4-20B9-3248-8FB7-91C034F15F3C}"/>
              </a:ext>
            </a:extLst>
          </p:cNvPr>
          <p:cNvSpPr>
            <a:spLocks/>
          </p:cNvSpPr>
          <p:nvPr/>
        </p:nvSpPr>
        <p:spPr bwMode="auto">
          <a:xfrm rot="5400000">
            <a:off x="5105400" y="1146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4841" name="Text Box 9">
            <a:extLst>
              <a:ext uri="{FF2B5EF4-FFF2-40B4-BE49-F238E27FC236}">
                <a16:creationId xmlns:a16="http://schemas.microsoft.com/office/drawing/2014/main" id="{1052483F-202A-AE4F-89BC-6A4DED86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grpSp>
        <p:nvGrpSpPr>
          <p:cNvPr id="504842" name="Group 10">
            <a:extLst>
              <a:ext uri="{FF2B5EF4-FFF2-40B4-BE49-F238E27FC236}">
                <a16:creationId xmlns:a16="http://schemas.microsoft.com/office/drawing/2014/main" id="{653A4659-4687-494E-89CC-A1475CD525D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124201"/>
            <a:ext cx="1066800" cy="549275"/>
            <a:chOff x="2640" y="1968"/>
            <a:chExt cx="672" cy="346"/>
          </a:xfrm>
        </p:grpSpPr>
        <p:sp>
          <p:nvSpPr>
            <p:cNvPr id="504843" name="Freeform 11">
              <a:extLst>
                <a:ext uri="{FF2B5EF4-FFF2-40B4-BE49-F238E27FC236}">
                  <a16:creationId xmlns:a16="http://schemas.microsoft.com/office/drawing/2014/main" id="{7E5B17A6-8B15-884A-A7A2-BC08016C2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968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4844" name="Text Box 12">
              <a:extLst>
                <a:ext uri="{FF2B5EF4-FFF2-40B4-BE49-F238E27FC236}">
                  <a16:creationId xmlns:a16="http://schemas.microsoft.com/office/drawing/2014/main" id="{3098CFF4-EC8A-8B4A-BF33-4DF883D6E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2064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grpSp>
        <p:nvGrpSpPr>
          <p:cNvPr id="504845" name="Group 13">
            <a:extLst>
              <a:ext uri="{FF2B5EF4-FFF2-40B4-BE49-F238E27FC236}">
                <a16:creationId xmlns:a16="http://schemas.microsoft.com/office/drawing/2014/main" id="{0FF9E187-59CA-E440-BD7F-14127B656E6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603375"/>
            <a:ext cx="2895600" cy="381000"/>
            <a:chOff x="1584" y="1010"/>
            <a:chExt cx="1824" cy="240"/>
          </a:xfrm>
        </p:grpSpPr>
        <p:sp>
          <p:nvSpPr>
            <p:cNvPr id="504846" name="Rectangle 14">
              <a:extLst>
                <a:ext uri="{FF2B5EF4-FFF2-40B4-BE49-F238E27FC236}">
                  <a16:creationId xmlns:a16="http://schemas.microsoft.com/office/drawing/2014/main" id="{A31FFC16-B8FD-0242-8CAA-1B0933F3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1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04847" name="Rectangle 15">
              <a:extLst>
                <a:ext uri="{FF2B5EF4-FFF2-40B4-BE49-F238E27FC236}">
                  <a16:creationId xmlns:a16="http://schemas.microsoft.com/office/drawing/2014/main" id="{84D5B2BF-649A-BB4B-AE60-DE0821AD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10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4848" name="Rectangle 16">
              <a:extLst>
                <a:ext uri="{FF2B5EF4-FFF2-40B4-BE49-F238E27FC236}">
                  <a16:creationId xmlns:a16="http://schemas.microsoft.com/office/drawing/2014/main" id="{A2266683-929C-B242-A655-2FF3328EA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10"/>
              <a:ext cx="33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04849" name="Rectangle 17">
              <a:extLst>
                <a:ext uri="{FF2B5EF4-FFF2-40B4-BE49-F238E27FC236}">
                  <a16:creationId xmlns:a16="http://schemas.microsoft.com/office/drawing/2014/main" id="{AB8E2E05-F7D5-F649-897A-49DDD8DF4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0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04850" name="Line 18">
            <a:extLst>
              <a:ext uri="{FF2B5EF4-FFF2-40B4-BE49-F238E27FC236}">
                <a16:creationId xmlns:a16="http://schemas.microsoft.com/office/drawing/2014/main" id="{9CB6AB66-8182-0B48-80E8-585CAE297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4851" name="Freeform 19">
            <a:extLst>
              <a:ext uri="{FF2B5EF4-FFF2-40B4-BE49-F238E27FC236}">
                <a16:creationId xmlns:a16="http://schemas.microsoft.com/office/drawing/2014/main" id="{0612ABAF-56E3-6442-A4C9-B6A883DD17AB}"/>
              </a:ext>
            </a:extLst>
          </p:cNvPr>
          <p:cNvSpPr>
            <a:spLocks/>
          </p:cNvSpPr>
          <p:nvPr/>
        </p:nvSpPr>
        <p:spPr bwMode="auto">
          <a:xfrm>
            <a:off x="2667000" y="1981200"/>
            <a:ext cx="3200400" cy="685800"/>
          </a:xfrm>
          <a:custGeom>
            <a:avLst/>
            <a:gdLst>
              <a:gd name="T0" fmla="*/ 2016 w 2016"/>
              <a:gd name="T1" fmla="*/ 0 h 432"/>
              <a:gd name="T2" fmla="*/ 2016 w 2016"/>
              <a:gd name="T3" fmla="*/ 192 h 432"/>
              <a:gd name="T4" fmla="*/ 0 w 2016"/>
              <a:gd name="T5" fmla="*/ 192 h 432"/>
              <a:gd name="T6" fmla="*/ 0 w 2016"/>
              <a:gd name="T7" fmla="*/ 432 h 432"/>
              <a:gd name="T8" fmla="*/ 288 w 2016"/>
              <a:gd name="T9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" h="432">
                <a:moveTo>
                  <a:pt x="2016" y="0"/>
                </a:moveTo>
                <a:lnTo>
                  <a:pt x="2016" y="192"/>
                </a:lnTo>
                <a:lnTo>
                  <a:pt x="0" y="192"/>
                </a:lnTo>
                <a:lnTo>
                  <a:pt x="0" y="432"/>
                </a:lnTo>
                <a:lnTo>
                  <a:pt x="288" y="43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4852" name="Freeform 20">
            <a:extLst>
              <a:ext uri="{FF2B5EF4-FFF2-40B4-BE49-F238E27FC236}">
                <a16:creationId xmlns:a16="http://schemas.microsoft.com/office/drawing/2014/main" id="{29BC86E9-004C-D74C-8CBA-17C47604C394}"/>
              </a:ext>
            </a:extLst>
          </p:cNvPr>
          <p:cNvSpPr>
            <a:spLocks/>
          </p:cNvSpPr>
          <p:nvPr/>
        </p:nvSpPr>
        <p:spPr bwMode="auto">
          <a:xfrm>
            <a:off x="4419600" y="2819400"/>
            <a:ext cx="1447800" cy="304800"/>
          </a:xfrm>
          <a:custGeom>
            <a:avLst/>
            <a:gdLst>
              <a:gd name="T0" fmla="*/ 0 w 912"/>
              <a:gd name="T1" fmla="*/ 0 h 192"/>
              <a:gd name="T2" fmla="*/ 912 w 912"/>
              <a:gd name="T3" fmla="*/ 0 h 192"/>
              <a:gd name="T4" fmla="*/ 912 w 912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lnTo>
                  <a:pt x="912" y="0"/>
                </a:lnTo>
                <a:lnTo>
                  <a:pt x="912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4853" name="Freeform 21">
            <a:extLst>
              <a:ext uri="{FF2B5EF4-FFF2-40B4-BE49-F238E27FC236}">
                <a16:creationId xmlns:a16="http://schemas.microsoft.com/office/drawing/2014/main" id="{F35B9D1F-241A-7149-856B-1E98BB8B4163}"/>
              </a:ext>
            </a:extLst>
          </p:cNvPr>
          <p:cNvSpPr>
            <a:spLocks/>
          </p:cNvSpPr>
          <p:nvPr/>
        </p:nvSpPr>
        <p:spPr bwMode="auto">
          <a:xfrm>
            <a:off x="6248400" y="3657600"/>
            <a:ext cx="7620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192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4854" name="Text Box 22">
            <a:extLst>
              <a:ext uri="{FF2B5EF4-FFF2-40B4-BE49-F238E27FC236}">
                <a16:creationId xmlns:a16="http://schemas.microsoft.com/office/drawing/2014/main" id="{BFB2E0EB-2893-164F-AC67-F5D6D30A5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1584325"/>
            <a:ext cx="20681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作基址寄存器</a:t>
            </a:r>
          </a:p>
        </p:txBody>
      </p:sp>
      <p:sp>
        <p:nvSpPr>
          <p:cNvPr id="504855" name="Text Box 23">
            <a:extLst>
              <a:ext uri="{FF2B5EF4-FFF2-40B4-BE49-F238E27FC236}">
                <a16:creationId xmlns:a16="http://schemas.microsoft.com/office/drawing/2014/main" id="{FAD8479E-54F1-F84D-8434-2C0E037A9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由用户指定哪个通用寄存器作为基址寄存器</a:t>
            </a:r>
          </a:p>
        </p:txBody>
      </p:sp>
      <p:grpSp>
        <p:nvGrpSpPr>
          <p:cNvPr id="504856" name="Group 24">
            <a:extLst>
              <a:ext uri="{FF2B5EF4-FFF2-40B4-BE49-F238E27FC236}">
                <a16:creationId xmlns:a16="http://schemas.microsoft.com/office/drawing/2014/main" id="{23632CC5-FB39-104C-990A-FADFD80E129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528888"/>
            <a:ext cx="2209800" cy="1890712"/>
            <a:chOff x="912" y="1593"/>
            <a:chExt cx="1392" cy="1191"/>
          </a:xfrm>
        </p:grpSpPr>
        <p:grpSp>
          <p:nvGrpSpPr>
            <p:cNvPr id="504857" name="Group 25">
              <a:extLst>
                <a:ext uri="{FF2B5EF4-FFF2-40B4-BE49-F238E27FC236}">
                  <a16:creationId xmlns:a16="http://schemas.microsoft.com/office/drawing/2014/main" id="{885C948F-A884-174D-AAF9-E4C5CA325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93"/>
              <a:ext cx="1392" cy="1191"/>
              <a:chOff x="912" y="1593"/>
              <a:chExt cx="1392" cy="1191"/>
            </a:xfrm>
          </p:grpSpPr>
          <p:sp>
            <p:nvSpPr>
              <p:cNvPr id="504858" name="Rectangle 26">
                <a:extLst>
                  <a:ext uri="{FF2B5EF4-FFF2-40B4-BE49-F238E27FC236}">
                    <a16:creationId xmlns:a16="http://schemas.microsoft.com/office/drawing/2014/main" id="{622904E9-7D19-8E41-B37A-45C8FE0E2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通用寄存器</a:t>
                </a:r>
              </a:p>
            </p:txBody>
          </p:sp>
          <p:sp>
            <p:nvSpPr>
              <p:cNvPr id="504859" name="Rectangle 27">
                <a:extLst>
                  <a:ext uri="{FF2B5EF4-FFF2-40B4-BE49-F238E27FC236}">
                    <a16:creationId xmlns:a16="http://schemas.microsoft.com/office/drawing/2014/main" id="{DCB1148D-2977-1D45-ADF7-CF43DF037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4860" name="Rectangle 28">
                <a:extLst>
                  <a:ext uri="{FF2B5EF4-FFF2-40B4-BE49-F238E27FC236}">
                    <a16:creationId xmlns:a16="http://schemas.microsoft.com/office/drawing/2014/main" id="{64F43CFC-F6E4-5847-8CF3-C9A35F0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96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4861" name="Text Box 29">
                <a:extLst>
                  <a:ext uri="{FF2B5EF4-FFF2-40B4-BE49-F238E27FC236}">
                    <a16:creationId xmlns:a16="http://schemas.microsoft.com/office/drawing/2014/main" id="{D4A3ACDB-7566-604F-8344-EE79B90DD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1593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04862" name="Text Box 30">
                <a:extLst>
                  <a:ext uri="{FF2B5EF4-FFF2-40B4-BE49-F238E27FC236}">
                    <a16:creationId xmlns:a16="http://schemas.microsoft.com/office/drawing/2014/main" id="{C9FCB29B-C446-3940-AE56-76724FFD9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8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i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504863" name="Line 31">
                <a:extLst>
                  <a:ext uri="{FF2B5EF4-FFF2-40B4-BE49-F238E27FC236}">
                    <a16:creationId xmlns:a16="http://schemas.microsoft.com/office/drawing/2014/main" id="{47E4960F-7977-5D4D-9D61-0D30B0BB4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4864" name="Text Box 32">
                <a:extLst>
                  <a:ext uri="{FF2B5EF4-FFF2-40B4-BE49-F238E27FC236}">
                    <a16:creationId xmlns:a16="http://schemas.microsoft.com/office/drawing/2014/main" id="{24D00B09-74B4-CE40-8182-AEECA4946F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958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504865" name="Text Box 33">
              <a:extLst>
                <a:ext uri="{FF2B5EF4-FFF2-40B4-BE49-F238E27FC236}">
                  <a16:creationId xmlns:a16="http://schemas.microsoft.com/office/drawing/2014/main" id="{2C6DCE21-3C0D-AA40-8458-2B4EE269C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2256"/>
              <a:ext cx="3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504866" name="Text Box 34">
            <a:extLst>
              <a:ext uri="{FF2B5EF4-FFF2-40B4-BE49-F238E27FC236}">
                <a16:creationId xmlns:a16="http://schemas.microsoft.com/office/drawing/2014/main" id="{2F97D416-7DDD-AE47-A632-48A198E07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483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基址寄存器的内容由操作系统确定</a:t>
            </a: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4867" name="Text Box 35">
            <a:extLst>
              <a:ext uri="{FF2B5EF4-FFF2-40B4-BE49-F238E27FC236}">
                <a16:creationId xmlns:a16="http://schemas.microsoft.com/office/drawing/2014/main" id="{0EE8489D-E576-E14C-B5A7-6A82FC0F2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在程序的执行过程中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内容不变，形式地址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可变</a:t>
            </a:r>
          </a:p>
        </p:txBody>
      </p:sp>
      <p:sp>
        <p:nvSpPr>
          <p:cNvPr id="504868" name="Rectangle 36">
            <a:extLst>
              <a:ext uri="{FF2B5EF4-FFF2-40B4-BE49-F238E27FC236}">
                <a16:creationId xmlns:a16="http://schemas.microsoft.com/office/drawing/2014/main" id="{42F8E15D-5D0E-7E4B-A82E-3117E77D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04869" name="AutoShape 3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1EBF951-9E88-9F43-8B47-B88A0774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8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1" grpId="0" autoUpdateAnimBg="0"/>
      <p:bldP spid="504854" grpId="0" autoUpdateAnimBg="0"/>
      <p:bldP spid="504855" grpId="0" build="p" autoUpdateAnimBg="0"/>
      <p:bldP spid="504866" grpId="0" autoUpdateAnimBg="0"/>
      <p:bldP spid="50486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Text Box 2">
            <a:extLst>
              <a:ext uri="{FF2B5EF4-FFF2-40B4-BE49-F238E27FC236}">
                <a16:creationId xmlns:a16="http://schemas.microsoft.com/office/drawing/2014/main" id="{D77E0ED7-D115-5A4A-B950-5D705380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96850"/>
            <a:ext cx="333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 变址寻址</a:t>
            </a:r>
          </a:p>
        </p:txBody>
      </p:sp>
      <p:sp>
        <p:nvSpPr>
          <p:cNvPr id="505859" name="Text Box 3">
            <a:extLst>
              <a:ext uri="{FF2B5EF4-FFF2-40B4-BE49-F238E27FC236}">
                <a16:creationId xmlns:a16="http://schemas.microsoft.com/office/drawing/2014/main" id="{0D0E2FB1-FE07-8F43-9992-BBA7BE9C4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838201"/>
            <a:ext cx="241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 ( IX ) +A</a:t>
            </a:r>
          </a:p>
        </p:txBody>
      </p:sp>
      <p:grpSp>
        <p:nvGrpSpPr>
          <p:cNvPr id="505860" name="Group 4">
            <a:extLst>
              <a:ext uri="{FF2B5EF4-FFF2-40B4-BE49-F238E27FC236}">
                <a16:creationId xmlns:a16="http://schemas.microsoft.com/office/drawing/2014/main" id="{01F27832-22E2-004B-A6D1-E76AC98BA86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212975"/>
            <a:ext cx="2286000" cy="381000"/>
            <a:chOff x="1200" y="1298"/>
            <a:chExt cx="1440" cy="240"/>
          </a:xfrm>
        </p:grpSpPr>
        <p:sp>
          <p:nvSpPr>
            <p:cNvPr id="505861" name="Rectangle 5">
              <a:extLst>
                <a:ext uri="{FF2B5EF4-FFF2-40B4-BE49-F238E27FC236}">
                  <a16:creationId xmlns:a16="http://schemas.microsoft.com/office/drawing/2014/main" id="{E4E61D95-F9E9-1340-A219-85F3EAEE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05862" name="Rectangle 6">
              <a:extLst>
                <a:ext uri="{FF2B5EF4-FFF2-40B4-BE49-F238E27FC236}">
                  <a16:creationId xmlns:a16="http://schemas.microsoft.com/office/drawing/2014/main" id="{AD3BDD93-F4F1-8545-8384-CF2DF6142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98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5863" name="Rectangle 7">
              <a:extLst>
                <a:ext uri="{FF2B5EF4-FFF2-40B4-BE49-F238E27FC236}">
                  <a16:creationId xmlns:a16="http://schemas.microsoft.com/office/drawing/2014/main" id="{A59DF6DF-C7F5-8243-B2C9-401B17A3E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505864" name="Group 8">
            <a:extLst>
              <a:ext uri="{FF2B5EF4-FFF2-40B4-BE49-F238E27FC236}">
                <a16:creationId xmlns:a16="http://schemas.microsoft.com/office/drawing/2014/main" id="{12E6DD65-939F-574D-AE42-B4C406C24CB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289176"/>
            <a:ext cx="1219200" cy="2435225"/>
            <a:chOff x="2976" y="1298"/>
            <a:chExt cx="768" cy="1534"/>
          </a:xfrm>
        </p:grpSpPr>
        <p:sp>
          <p:nvSpPr>
            <p:cNvPr id="505865" name="Rectangle 9">
              <a:extLst>
                <a:ext uri="{FF2B5EF4-FFF2-40B4-BE49-F238E27FC236}">
                  <a16:creationId xmlns:a16="http://schemas.microsoft.com/office/drawing/2014/main" id="{AE123BEB-91EC-5140-AF00-61434A348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5866" name="Rectangle 10">
              <a:extLst>
                <a:ext uri="{FF2B5EF4-FFF2-40B4-BE49-F238E27FC236}">
                  <a16:creationId xmlns:a16="http://schemas.microsoft.com/office/drawing/2014/main" id="{94927829-7FA5-C748-8A0B-CDC275C81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</a:p>
          </p:txBody>
        </p:sp>
        <p:sp>
          <p:nvSpPr>
            <p:cNvPr id="505867" name="Rectangle 11">
              <a:extLst>
                <a:ext uri="{FF2B5EF4-FFF2-40B4-BE49-F238E27FC236}">
                  <a16:creationId xmlns:a16="http://schemas.microsoft.com/office/drawing/2014/main" id="{0E502304-3CDB-D04F-817F-EF914FF3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5868" name="Text Box 12">
              <a:extLst>
                <a:ext uri="{FF2B5EF4-FFF2-40B4-BE49-F238E27FC236}">
                  <a16:creationId xmlns:a16="http://schemas.microsoft.com/office/drawing/2014/main" id="{3CE74749-0961-0F4E-830F-7127D7731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" y="1298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</p:grpSp>
      <p:sp>
        <p:nvSpPr>
          <p:cNvPr id="505869" name="AutoShape 13">
            <a:extLst>
              <a:ext uri="{FF2B5EF4-FFF2-40B4-BE49-F238E27FC236}">
                <a16:creationId xmlns:a16="http://schemas.microsoft.com/office/drawing/2014/main" id="{1FFB4DE4-01FD-6845-A2A5-D024B002FDFB}"/>
              </a:ext>
            </a:extLst>
          </p:cNvPr>
          <p:cNvSpPr>
            <a:spLocks/>
          </p:cNvSpPr>
          <p:nvPr/>
        </p:nvSpPr>
        <p:spPr bwMode="auto">
          <a:xfrm rot="5400000">
            <a:off x="44958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5870" name="Text Box 14">
            <a:extLst>
              <a:ext uri="{FF2B5EF4-FFF2-40B4-BE49-F238E27FC236}">
                <a16:creationId xmlns:a16="http://schemas.microsoft.com/office/drawing/2014/main" id="{DB37871C-ECF3-6847-B23B-CC4D3258B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764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sp>
        <p:nvSpPr>
          <p:cNvPr id="505871" name="AutoShape 15">
            <a:extLst>
              <a:ext uri="{FF2B5EF4-FFF2-40B4-BE49-F238E27FC236}">
                <a16:creationId xmlns:a16="http://schemas.microsoft.com/office/drawing/2014/main" id="{B25B7999-1DD3-0A40-9E99-21851F450D8E}"/>
              </a:ext>
            </a:extLst>
          </p:cNvPr>
          <p:cNvSpPr>
            <a:spLocks/>
          </p:cNvSpPr>
          <p:nvPr/>
        </p:nvSpPr>
        <p:spPr bwMode="auto">
          <a:xfrm rot="16200000">
            <a:off x="52578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5872" name="Group 16">
            <a:extLst>
              <a:ext uri="{FF2B5EF4-FFF2-40B4-BE49-F238E27FC236}">
                <a16:creationId xmlns:a16="http://schemas.microsoft.com/office/drawing/2014/main" id="{903A4D90-E6E8-E941-92BE-E61384A3C51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276601"/>
            <a:ext cx="1066800" cy="549275"/>
            <a:chOff x="1872" y="1968"/>
            <a:chExt cx="672" cy="346"/>
          </a:xfrm>
        </p:grpSpPr>
        <p:sp>
          <p:nvSpPr>
            <p:cNvPr id="505873" name="Freeform 17">
              <a:extLst>
                <a:ext uri="{FF2B5EF4-FFF2-40B4-BE49-F238E27FC236}">
                  <a16:creationId xmlns:a16="http://schemas.microsoft.com/office/drawing/2014/main" id="{5BFE4944-AA8C-104B-9B4E-31A086B9A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68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5874" name="Text Box 18">
              <a:extLst>
                <a:ext uri="{FF2B5EF4-FFF2-40B4-BE49-F238E27FC236}">
                  <a16:creationId xmlns:a16="http://schemas.microsoft.com/office/drawing/2014/main" id="{6523D25B-3112-E04F-B8C8-3CFBA537B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" y="2064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grpSp>
        <p:nvGrpSpPr>
          <p:cNvPr id="505875" name="Group 19">
            <a:extLst>
              <a:ext uri="{FF2B5EF4-FFF2-40B4-BE49-F238E27FC236}">
                <a16:creationId xmlns:a16="http://schemas.microsoft.com/office/drawing/2014/main" id="{D99E5219-C5BD-8341-822E-C997A62E3C7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413126"/>
            <a:ext cx="990600" cy="396875"/>
            <a:chOff x="864" y="2054"/>
            <a:chExt cx="624" cy="250"/>
          </a:xfrm>
        </p:grpSpPr>
        <p:sp>
          <p:nvSpPr>
            <p:cNvPr id="505876" name="Text Box 20">
              <a:extLst>
                <a:ext uri="{FF2B5EF4-FFF2-40B4-BE49-F238E27FC236}">
                  <a16:creationId xmlns:a16="http://schemas.microsoft.com/office/drawing/2014/main" id="{912D8E8B-AA50-1A4C-9D21-2DA085F37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" y="205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IX</a:t>
              </a:r>
            </a:p>
          </p:txBody>
        </p:sp>
        <p:sp>
          <p:nvSpPr>
            <p:cNvPr id="505877" name="Rectangle 21">
              <a:extLst>
                <a:ext uri="{FF2B5EF4-FFF2-40B4-BE49-F238E27FC236}">
                  <a16:creationId xmlns:a16="http://schemas.microsoft.com/office/drawing/2014/main" id="{DA506839-010F-EA42-9011-6B142CBA6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064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05878" name="AutoShape 22">
            <a:extLst>
              <a:ext uri="{FF2B5EF4-FFF2-40B4-BE49-F238E27FC236}">
                <a16:creationId xmlns:a16="http://schemas.microsoft.com/office/drawing/2014/main" id="{131DACFC-973D-1544-970E-A39B0E757F47}"/>
              </a:ext>
            </a:extLst>
          </p:cNvPr>
          <p:cNvSpPr>
            <a:spLocks/>
          </p:cNvSpPr>
          <p:nvPr/>
        </p:nvSpPr>
        <p:spPr bwMode="auto">
          <a:xfrm rot="16200000">
            <a:off x="3276600" y="3429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5879" name="Line 23">
            <a:extLst>
              <a:ext uri="{FF2B5EF4-FFF2-40B4-BE49-F238E27FC236}">
                <a16:creationId xmlns:a16="http://schemas.microsoft.com/office/drawing/2014/main" id="{A1DF9330-7926-4944-BF7C-FF077E7F2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5880" name="Freeform 24">
            <a:extLst>
              <a:ext uri="{FF2B5EF4-FFF2-40B4-BE49-F238E27FC236}">
                <a16:creationId xmlns:a16="http://schemas.microsoft.com/office/drawing/2014/main" id="{0A99F7C6-0F00-844A-A812-24CED738C423}"/>
              </a:ext>
            </a:extLst>
          </p:cNvPr>
          <p:cNvSpPr>
            <a:spLocks/>
          </p:cNvSpPr>
          <p:nvPr/>
        </p:nvSpPr>
        <p:spPr bwMode="auto">
          <a:xfrm>
            <a:off x="5029200" y="38100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144 h 144"/>
              <a:gd name="T4" fmla="*/ 768 w 768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5881" name="Text Box 25">
            <a:extLst>
              <a:ext uri="{FF2B5EF4-FFF2-40B4-BE49-F238E27FC236}">
                <a16:creationId xmlns:a16="http://schemas.microsoft.com/office/drawing/2014/main" id="{C04A905F-1DEA-F042-8C8E-C9EA4116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4786313"/>
            <a:ext cx="344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可扩大寻址范围</a:t>
            </a:r>
          </a:p>
        </p:txBody>
      </p:sp>
      <p:sp>
        <p:nvSpPr>
          <p:cNvPr id="505882" name="Text Box 26">
            <a:extLst>
              <a:ext uri="{FF2B5EF4-FFF2-40B4-BE49-F238E27FC236}">
                <a16:creationId xmlns:a16="http://schemas.microsoft.com/office/drawing/2014/main" id="{B4E920B7-4436-7641-AAE9-7D078FF5C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6248400"/>
            <a:ext cx="382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便于处理数组问题</a:t>
            </a:r>
          </a:p>
        </p:txBody>
      </p:sp>
      <p:sp>
        <p:nvSpPr>
          <p:cNvPr id="505883" name="Text Box 27">
            <a:extLst>
              <a:ext uri="{FF2B5EF4-FFF2-40B4-BE49-F238E27FC236}">
                <a16:creationId xmlns:a16="http://schemas.microsoft.com/office/drawing/2014/main" id="{6B745601-4C59-0648-9EA7-ED6D5A01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5273675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IX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的内容由用户给定 </a:t>
            </a:r>
          </a:p>
        </p:txBody>
      </p:sp>
      <p:sp>
        <p:nvSpPr>
          <p:cNvPr id="505884" name="Text Box 28">
            <a:extLst>
              <a:ext uri="{FF2B5EF4-FFF2-40B4-BE49-F238E27FC236}">
                <a16:creationId xmlns:a16="http://schemas.microsoft.com/office/drawing/2014/main" id="{75A3CAC2-0F8E-3843-92FB-32506681A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838200"/>
            <a:ext cx="5105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IX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为变址寄存器（专用）</a:t>
            </a:r>
          </a:p>
        </p:txBody>
      </p:sp>
      <p:sp>
        <p:nvSpPr>
          <p:cNvPr id="505885" name="Text Box 29">
            <a:extLst>
              <a:ext uri="{FF2B5EF4-FFF2-40B4-BE49-F238E27FC236}">
                <a16:creationId xmlns:a16="http://schemas.microsoft.com/office/drawing/2014/main" id="{9B618811-4EAE-1146-B6CB-1BAAD2D62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5761038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在程序的执行过程中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IX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内容可变，形式地址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</a:p>
        </p:txBody>
      </p:sp>
      <p:sp>
        <p:nvSpPr>
          <p:cNvPr id="505886" name="Freeform 30">
            <a:extLst>
              <a:ext uri="{FF2B5EF4-FFF2-40B4-BE49-F238E27FC236}">
                <a16:creationId xmlns:a16="http://schemas.microsoft.com/office/drawing/2014/main" id="{52D3D6BC-3A15-A849-BF6A-BE03D9F8B37A}"/>
              </a:ext>
            </a:extLst>
          </p:cNvPr>
          <p:cNvSpPr>
            <a:spLocks/>
          </p:cNvSpPr>
          <p:nvPr/>
        </p:nvSpPr>
        <p:spPr bwMode="auto">
          <a:xfrm>
            <a:off x="3387725" y="2971800"/>
            <a:ext cx="1295400" cy="1524000"/>
          </a:xfrm>
          <a:custGeom>
            <a:avLst/>
            <a:gdLst>
              <a:gd name="T0" fmla="*/ 0 w 816"/>
              <a:gd name="T1" fmla="*/ 720 h 960"/>
              <a:gd name="T2" fmla="*/ 0 w 816"/>
              <a:gd name="T3" fmla="*/ 960 h 960"/>
              <a:gd name="T4" fmla="*/ 528 w 816"/>
              <a:gd name="T5" fmla="*/ 960 h 960"/>
              <a:gd name="T6" fmla="*/ 528 w 816"/>
              <a:gd name="T7" fmla="*/ 0 h 960"/>
              <a:gd name="T8" fmla="*/ 816 w 816"/>
              <a:gd name="T9" fmla="*/ 0 h 960"/>
              <a:gd name="T10" fmla="*/ 816 w 816"/>
              <a:gd name="T11" fmla="*/ 19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6" h="960">
                <a:moveTo>
                  <a:pt x="0" y="72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  <a:lnTo>
                  <a:pt x="816" y="0"/>
                </a:lnTo>
                <a:lnTo>
                  <a:pt x="816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5887" name="Text Box 31">
            <a:extLst>
              <a:ext uri="{FF2B5EF4-FFF2-40B4-BE49-F238E27FC236}">
                <a16:creationId xmlns:a16="http://schemas.microsoft.com/office/drawing/2014/main" id="{BDCAFCA9-7BB0-4149-84FA-0D402E035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295400"/>
            <a:ext cx="5105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通用寄存器也可以作为变址寄存器</a:t>
            </a:r>
          </a:p>
        </p:txBody>
      </p:sp>
      <p:sp>
        <p:nvSpPr>
          <p:cNvPr id="505888" name="Rectangle 32">
            <a:extLst>
              <a:ext uri="{FF2B5EF4-FFF2-40B4-BE49-F238E27FC236}">
                <a16:creationId xmlns:a16="http://schemas.microsoft.com/office/drawing/2014/main" id="{E7C9DD7B-D7FF-E64E-A99F-8A69A433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05889" name="AutoShape 3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8124003-CB0B-0545-B699-47722CBF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3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0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/>
      <p:bldP spid="505870" grpId="0" autoUpdateAnimBg="0"/>
      <p:bldP spid="505881" grpId="0" autoUpdateAnimBg="0"/>
      <p:bldP spid="505882" grpId="0" autoUpdateAnimBg="0"/>
      <p:bldP spid="505883" grpId="0" autoUpdateAnimBg="0"/>
      <p:bldP spid="505884" grpId="0" autoUpdateAnimBg="0"/>
      <p:bldP spid="505885" grpId="0" autoUpdateAnimBg="0"/>
      <p:bldP spid="5058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>
            <a:extLst>
              <a:ext uri="{FF2B5EF4-FFF2-40B4-BE49-F238E27FC236}">
                <a16:creationId xmlns:a16="http://schemas.microsoft.com/office/drawing/2014/main" id="{5B3C963A-01E5-EE43-BC9E-1BE2E3749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6850"/>
            <a:ext cx="757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</a:p>
        </p:txBody>
      </p:sp>
      <p:sp>
        <p:nvSpPr>
          <p:cNvPr id="506883" name="Text Box 3">
            <a:extLst>
              <a:ext uri="{FF2B5EF4-FFF2-40B4-BE49-F238E27FC236}">
                <a16:creationId xmlns:a16="http://schemas.microsoft.com/office/drawing/2014/main" id="{0D81A525-7292-6B48-A24F-A2572EC31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2888"/>
            <a:ext cx="668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设数据块首地址为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D，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kumimoji="1" lang="en-US" altLang="zh-CN" sz="28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个数的平均值</a:t>
            </a:r>
          </a:p>
        </p:txBody>
      </p:sp>
      <p:sp>
        <p:nvSpPr>
          <p:cNvPr id="506884" name="Text Box 4">
            <a:extLst>
              <a:ext uri="{FF2B5EF4-FFF2-40B4-BE49-F238E27FC236}">
                <a16:creationId xmlns:a16="http://schemas.microsoft.com/office/drawing/2014/main" id="{5D9E51F6-34A3-7042-A3FC-07F82928C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066801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直接寻址</a:t>
            </a:r>
          </a:p>
        </p:txBody>
      </p:sp>
      <p:sp>
        <p:nvSpPr>
          <p:cNvPr id="506885" name="Text Box 5">
            <a:extLst>
              <a:ext uri="{FF2B5EF4-FFF2-40B4-BE49-F238E27FC236}">
                <a16:creationId xmlns:a16="http://schemas.microsoft.com/office/drawing/2014/main" id="{40DCDC9F-4622-F348-A76D-693650F2B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1066801"/>
            <a:ext cx="2306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变址寻址</a:t>
            </a:r>
          </a:p>
        </p:txBody>
      </p:sp>
      <p:sp>
        <p:nvSpPr>
          <p:cNvPr id="506886" name="Text Box 6">
            <a:extLst>
              <a:ext uri="{FF2B5EF4-FFF2-40B4-BE49-F238E27FC236}">
                <a16:creationId xmlns:a16="http://schemas.microsoft.com/office/drawing/2014/main" id="{2F2EF4EC-F3C6-6D41-9FC7-BE7B4A1FF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631951"/>
            <a:ext cx="1547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LDA    D</a:t>
            </a:r>
          </a:p>
        </p:txBody>
      </p:sp>
      <p:sp>
        <p:nvSpPr>
          <p:cNvPr id="506887" name="Text Box 7">
            <a:extLst>
              <a:ext uri="{FF2B5EF4-FFF2-40B4-BE49-F238E27FC236}">
                <a16:creationId xmlns:a16="http://schemas.microsoft.com/office/drawing/2014/main" id="{439789F3-2589-674C-A0BC-DD02E81C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209801"/>
            <a:ext cx="212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 D + 1</a:t>
            </a:r>
          </a:p>
        </p:txBody>
      </p:sp>
      <p:sp>
        <p:nvSpPr>
          <p:cNvPr id="506888" name="Text Box 8">
            <a:extLst>
              <a:ext uri="{FF2B5EF4-FFF2-40B4-BE49-F238E27FC236}">
                <a16:creationId xmlns:a16="http://schemas.microsoft.com/office/drawing/2014/main" id="{56579415-AB63-3B40-90AD-41E5EC3FC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789238"/>
            <a:ext cx="212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 D + 2</a:t>
            </a:r>
          </a:p>
        </p:txBody>
      </p:sp>
      <p:sp>
        <p:nvSpPr>
          <p:cNvPr id="506889" name="Text Box 9">
            <a:extLst>
              <a:ext uri="{FF2B5EF4-FFF2-40B4-BE49-F238E27FC236}">
                <a16:creationId xmlns:a16="http://schemas.microsoft.com/office/drawing/2014/main" id="{FF95D03A-AC9F-4F48-9144-EC049DD40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298" y="3641726"/>
            <a:ext cx="61555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06890" name="Text Box 10">
            <a:extLst>
              <a:ext uri="{FF2B5EF4-FFF2-40B4-BE49-F238E27FC236}">
                <a16:creationId xmlns:a16="http://schemas.microsoft.com/office/drawing/2014/main" id="{6134B0F0-EE3B-8640-AFE4-BF5E8B34C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352926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 D + ( N -1 )</a:t>
            </a:r>
          </a:p>
        </p:txBody>
      </p:sp>
      <p:sp>
        <p:nvSpPr>
          <p:cNvPr id="506891" name="Text Box 11">
            <a:extLst>
              <a:ext uri="{FF2B5EF4-FFF2-40B4-BE49-F238E27FC236}">
                <a16:creationId xmlns:a16="http://schemas.microsoft.com/office/drawing/2014/main" id="{73693FE1-9A3D-9E48-889A-30C244217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897438"/>
            <a:ext cx="1893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      # N</a:t>
            </a:r>
          </a:p>
        </p:txBody>
      </p:sp>
      <p:sp>
        <p:nvSpPr>
          <p:cNvPr id="506892" name="Text Box 12">
            <a:extLst>
              <a:ext uri="{FF2B5EF4-FFF2-40B4-BE49-F238E27FC236}">
                <a16:creationId xmlns:a16="http://schemas.microsoft.com/office/drawing/2014/main" id="{A6D5A065-BD8C-5F42-8168-1AAA34EE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441951"/>
            <a:ext cx="2033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     ANS</a:t>
            </a:r>
          </a:p>
        </p:txBody>
      </p:sp>
      <p:sp>
        <p:nvSpPr>
          <p:cNvPr id="506893" name="Text Box 13">
            <a:extLst>
              <a:ext uri="{FF2B5EF4-FFF2-40B4-BE49-F238E27FC236}">
                <a16:creationId xmlns:a16="http://schemas.microsoft.com/office/drawing/2014/main" id="{0DB7ECEB-A0E8-754D-9540-22A5E8D5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1631951"/>
            <a:ext cx="1824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LDA     # 0</a:t>
            </a:r>
          </a:p>
        </p:txBody>
      </p:sp>
      <p:sp>
        <p:nvSpPr>
          <p:cNvPr id="506894" name="Text Box 14">
            <a:extLst>
              <a:ext uri="{FF2B5EF4-FFF2-40B4-BE49-F238E27FC236}">
                <a16:creationId xmlns:a16="http://schemas.microsoft.com/office/drawing/2014/main" id="{C2CEE3D7-CF98-F141-AC1A-24B42149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2174876"/>
            <a:ext cx="1824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LDX     # 0</a:t>
            </a:r>
          </a:p>
        </p:txBody>
      </p:sp>
      <p:sp>
        <p:nvSpPr>
          <p:cNvPr id="506895" name="Text Box 15">
            <a:extLst>
              <a:ext uri="{FF2B5EF4-FFF2-40B4-BE49-F238E27FC236}">
                <a16:creationId xmlns:a16="http://schemas.microsoft.com/office/drawing/2014/main" id="{82292CA8-F8CD-1348-AE74-D3A0E9F75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263901"/>
            <a:ext cx="836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INX</a:t>
            </a:r>
          </a:p>
        </p:txBody>
      </p:sp>
      <p:sp>
        <p:nvSpPr>
          <p:cNvPr id="506896" name="Text Box 16">
            <a:extLst>
              <a:ext uri="{FF2B5EF4-FFF2-40B4-BE49-F238E27FC236}">
                <a16:creationId xmlns:a16="http://schemas.microsoft.com/office/drawing/2014/main" id="{3C9FB9A2-CEA7-CF4E-8D6F-B7B35BCCB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808413"/>
            <a:ext cx="197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CPX      # N</a:t>
            </a:r>
          </a:p>
        </p:txBody>
      </p:sp>
      <p:sp>
        <p:nvSpPr>
          <p:cNvPr id="506897" name="Text Box 17">
            <a:extLst>
              <a:ext uri="{FF2B5EF4-FFF2-40B4-BE49-F238E27FC236}">
                <a16:creationId xmlns:a16="http://schemas.microsoft.com/office/drawing/2014/main" id="{BD3E7084-037D-A248-960A-779E2249F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4352926"/>
            <a:ext cx="1782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BNE      M</a:t>
            </a:r>
          </a:p>
        </p:txBody>
      </p:sp>
      <p:sp>
        <p:nvSpPr>
          <p:cNvPr id="506898" name="Text Box 18">
            <a:extLst>
              <a:ext uri="{FF2B5EF4-FFF2-40B4-BE49-F238E27FC236}">
                <a16:creationId xmlns:a16="http://schemas.microsoft.com/office/drawing/2014/main" id="{2AEF4C7C-6DF6-504C-8DF2-B56AC78F6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4897438"/>
            <a:ext cx="1982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       # N</a:t>
            </a:r>
          </a:p>
        </p:txBody>
      </p:sp>
      <p:sp>
        <p:nvSpPr>
          <p:cNvPr id="506899" name="Text Box 19">
            <a:extLst>
              <a:ext uri="{FF2B5EF4-FFF2-40B4-BE49-F238E27FC236}">
                <a16:creationId xmlns:a16="http://schemas.microsoft.com/office/drawing/2014/main" id="{D3132B80-E7D3-F840-A439-A55A9ED1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5441951"/>
            <a:ext cx="212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      ANS</a:t>
            </a:r>
          </a:p>
        </p:txBody>
      </p:sp>
      <p:sp>
        <p:nvSpPr>
          <p:cNvPr id="506900" name="Text Box 20">
            <a:extLst>
              <a:ext uri="{FF2B5EF4-FFF2-40B4-BE49-F238E27FC236}">
                <a16:creationId xmlns:a16="http://schemas.microsoft.com/office/drawing/2014/main" id="{01D93592-ACFF-FF44-924E-3B707BBF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989638"/>
            <a:ext cx="2606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+ 2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条指令</a:t>
            </a:r>
          </a:p>
        </p:txBody>
      </p:sp>
      <p:sp>
        <p:nvSpPr>
          <p:cNvPr id="506901" name="Text Box 21">
            <a:extLst>
              <a:ext uri="{FF2B5EF4-FFF2-40B4-BE49-F238E27FC236}">
                <a16:creationId xmlns:a16="http://schemas.microsoft.com/office/drawing/2014/main" id="{D862FF5C-564A-0D48-9B41-9039B7FE8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5989638"/>
            <a:ext cx="252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条指令</a:t>
            </a:r>
          </a:p>
        </p:txBody>
      </p:sp>
      <p:sp>
        <p:nvSpPr>
          <p:cNvPr id="506902" name="Text Box 22">
            <a:extLst>
              <a:ext uri="{FF2B5EF4-FFF2-40B4-BE49-F238E27FC236}">
                <a16:creationId xmlns:a16="http://schemas.microsoft.com/office/drawing/2014/main" id="{58570592-F215-954E-9D25-755F752D7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4" y="2719388"/>
            <a:ext cx="209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  X, D</a:t>
            </a:r>
          </a:p>
        </p:txBody>
      </p:sp>
      <p:sp>
        <p:nvSpPr>
          <p:cNvPr id="506903" name="Text Box 23">
            <a:extLst>
              <a:ext uri="{FF2B5EF4-FFF2-40B4-BE49-F238E27FC236}">
                <a16:creationId xmlns:a16="http://schemas.microsoft.com/office/drawing/2014/main" id="{58170B93-72A5-AE4A-A5B4-FF45C7DA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2713038"/>
            <a:ext cx="51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06904" name="Freeform 24">
            <a:extLst>
              <a:ext uri="{FF2B5EF4-FFF2-40B4-BE49-F238E27FC236}">
                <a16:creationId xmlns:a16="http://schemas.microsoft.com/office/drawing/2014/main" id="{E01D6ADE-609B-C54F-B094-7B7F9BF9B200}"/>
              </a:ext>
            </a:extLst>
          </p:cNvPr>
          <p:cNvSpPr>
            <a:spLocks/>
          </p:cNvSpPr>
          <p:nvPr/>
        </p:nvSpPr>
        <p:spPr bwMode="auto">
          <a:xfrm>
            <a:off x="5334000" y="3003550"/>
            <a:ext cx="533400" cy="1600200"/>
          </a:xfrm>
          <a:custGeom>
            <a:avLst/>
            <a:gdLst>
              <a:gd name="T0" fmla="*/ 336 w 336"/>
              <a:gd name="T1" fmla="*/ 1008 h 1008"/>
              <a:gd name="T2" fmla="*/ 0 w 336"/>
              <a:gd name="T3" fmla="*/ 1008 h 1008"/>
              <a:gd name="T4" fmla="*/ 0 w 336"/>
              <a:gd name="T5" fmla="*/ 0 h 1008"/>
              <a:gd name="T6" fmla="*/ 120 w 336"/>
              <a:gd name="T7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1008">
                <a:moveTo>
                  <a:pt x="336" y="1008"/>
                </a:moveTo>
                <a:lnTo>
                  <a:pt x="0" y="1008"/>
                </a:ln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6905" name="Text Box 25">
            <a:extLst>
              <a:ext uri="{FF2B5EF4-FFF2-40B4-BE49-F238E27FC236}">
                <a16:creationId xmlns:a16="http://schemas.microsoft.com/office/drawing/2014/main" id="{B095DD48-2907-6547-824E-4072AFD3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241551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为变址寄存器</a:t>
            </a:r>
          </a:p>
        </p:txBody>
      </p:sp>
      <p:sp>
        <p:nvSpPr>
          <p:cNvPr id="506906" name="Text Box 26">
            <a:extLst>
              <a:ext uri="{FF2B5EF4-FFF2-40B4-BE49-F238E27FC236}">
                <a16:creationId xmlns:a16="http://schemas.microsoft.com/office/drawing/2014/main" id="{5E541DDF-9228-D647-BD92-A937A26F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759076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为形式地址</a:t>
            </a:r>
          </a:p>
        </p:txBody>
      </p:sp>
      <p:sp>
        <p:nvSpPr>
          <p:cNvPr id="506907" name="Text Box 27">
            <a:extLst>
              <a:ext uri="{FF2B5EF4-FFF2-40B4-BE49-F238E27FC236}">
                <a16:creationId xmlns:a16="http://schemas.microsoft.com/office/drawing/2014/main" id="{F0B2A9C3-369B-274B-AE97-A048ED55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902076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#</a:t>
            </a:r>
            <a:r>
              <a:rPr kumimoji="1" lang="en-US" altLang="zh-CN" sz="2000" b="1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</a:p>
        </p:txBody>
      </p:sp>
      <p:grpSp>
        <p:nvGrpSpPr>
          <p:cNvPr id="506908" name="Group 28">
            <a:extLst>
              <a:ext uri="{FF2B5EF4-FFF2-40B4-BE49-F238E27FC236}">
                <a16:creationId xmlns:a16="http://schemas.microsoft.com/office/drawing/2014/main" id="{198D235E-2F51-B248-B20B-A2001DDB73D9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3308351"/>
            <a:ext cx="2209800" cy="396875"/>
            <a:chOff x="4224" y="2112"/>
            <a:chExt cx="1392" cy="250"/>
          </a:xfrm>
        </p:grpSpPr>
        <p:sp>
          <p:nvSpPr>
            <p:cNvPr id="506909" name="Text Box 29">
              <a:extLst>
                <a:ext uri="{FF2B5EF4-FFF2-40B4-BE49-F238E27FC236}">
                  <a16:creationId xmlns:a16="http://schemas.microsoft.com/office/drawing/2014/main" id="{944DCA5C-EE77-DE4F-86EB-E9E0FFBF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112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(X) +1      X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6910" name="Line 30">
              <a:extLst>
                <a:ext uri="{FF2B5EF4-FFF2-40B4-BE49-F238E27FC236}">
                  <a16:creationId xmlns:a16="http://schemas.microsoft.com/office/drawing/2014/main" id="{FC1FAA10-4DE6-1D40-8818-C4E19F45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" y="22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06911" name="Text Box 31">
            <a:extLst>
              <a:ext uri="{FF2B5EF4-FFF2-40B4-BE49-F238E27FC236}">
                <a16:creationId xmlns:a16="http://schemas.microsoft.com/office/drawing/2014/main" id="{983B4683-57EA-4546-8B55-B3767B105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35476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结果不为零则转</a:t>
            </a:r>
          </a:p>
        </p:txBody>
      </p:sp>
      <p:sp>
        <p:nvSpPr>
          <p:cNvPr id="506912" name="Rectangle 32">
            <a:extLst>
              <a:ext uri="{FF2B5EF4-FFF2-40B4-BE49-F238E27FC236}">
                <a16:creationId xmlns:a16="http://schemas.microsoft.com/office/drawing/2014/main" id="{59846D4F-69A2-A245-A794-38B40A31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7.3</a:t>
            </a:r>
          </a:p>
        </p:txBody>
      </p:sp>
      <p:sp>
        <p:nvSpPr>
          <p:cNvPr id="506913" name="AutoShape 3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19D6CDD-F6CF-F442-850C-CD49E4B46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8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2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utoUpdateAnimBg="0"/>
      <p:bldP spid="506884" grpId="0" autoUpdateAnimBg="0"/>
      <p:bldP spid="506885" grpId="0" autoUpdateAnimBg="0"/>
      <p:bldP spid="506886" grpId="0" autoUpdateAnimBg="0"/>
      <p:bldP spid="506887" grpId="0" autoUpdateAnimBg="0"/>
      <p:bldP spid="506888" grpId="0" autoUpdateAnimBg="0"/>
      <p:bldP spid="506889" grpId="0" autoUpdateAnimBg="0"/>
      <p:bldP spid="506890" grpId="0" autoUpdateAnimBg="0"/>
      <p:bldP spid="506891" grpId="0" autoUpdateAnimBg="0"/>
      <p:bldP spid="506892" grpId="0" autoUpdateAnimBg="0"/>
      <p:bldP spid="506893" grpId="0" autoUpdateAnimBg="0"/>
      <p:bldP spid="506894" grpId="0" autoUpdateAnimBg="0"/>
      <p:bldP spid="506895" grpId="0" autoUpdateAnimBg="0"/>
      <p:bldP spid="506896" grpId="0" autoUpdateAnimBg="0"/>
      <p:bldP spid="506897" grpId="0" autoUpdateAnimBg="0"/>
      <p:bldP spid="506898" grpId="0" autoUpdateAnimBg="0"/>
      <p:bldP spid="506899" grpId="0" autoUpdateAnimBg="0"/>
      <p:bldP spid="506900" grpId="0" autoUpdateAnimBg="0"/>
      <p:bldP spid="506901" grpId="0" autoUpdateAnimBg="0"/>
      <p:bldP spid="506902" grpId="0"/>
      <p:bldP spid="506903" grpId="0"/>
      <p:bldP spid="506905" grpId="0" autoUpdateAnimBg="0"/>
      <p:bldP spid="506906" grpId="0" autoUpdateAnimBg="0"/>
      <p:bldP spid="506907" grpId="0" autoUpdateAnimBg="0"/>
      <p:bldP spid="5069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Text Box 2">
            <a:extLst>
              <a:ext uri="{FF2B5EF4-FFF2-40B4-BE49-F238E27FC236}">
                <a16:creationId xmlns:a16="http://schemas.microsoft.com/office/drawing/2014/main" id="{7814BCE2-028A-C642-AF04-6692A50E1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76200"/>
            <a:ext cx="3394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9. 相对寻址</a:t>
            </a:r>
          </a:p>
        </p:txBody>
      </p:sp>
      <p:sp>
        <p:nvSpPr>
          <p:cNvPr id="507907" name="Text Box 3">
            <a:extLst>
              <a:ext uri="{FF2B5EF4-FFF2-40B4-BE49-F238E27FC236}">
                <a16:creationId xmlns:a16="http://schemas.microsoft.com/office/drawing/2014/main" id="{AAE2B9F3-4DD3-CF49-9CAD-0A261670F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6604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EA = ( PC ) + A</a:t>
            </a:r>
          </a:p>
        </p:txBody>
      </p:sp>
      <p:sp>
        <p:nvSpPr>
          <p:cNvPr id="507908" name="Text Box 4">
            <a:extLst>
              <a:ext uri="{FF2B5EF4-FFF2-40B4-BE49-F238E27FC236}">
                <a16:creationId xmlns:a16="http://schemas.microsoft.com/office/drawing/2014/main" id="{36D682EB-BF42-6444-912D-57904713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143000"/>
            <a:ext cx="691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是相对于当前指令的位移量（可正可负，补码）</a:t>
            </a:r>
          </a:p>
        </p:txBody>
      </p:sp>
      <p:sp>
        <p:nvSpPr>
          <p:cNvPr id="507909" name="Text Box 5">
            <a:extLst>
              <a:ext uri="{FF2B5EF4-FFF2-40B4-BE49-F238E27FC236}">
                <a16:creationId xmlns:a16="http://schemas.microsoft.com/office/drawing/2014/main" id="{7025A57E-CD1B-BE40-AFC4-4D711F29B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5257800"/>
            <a:ext cx="4276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的位数决定操作数的寻址范围</a:t>
            </a:r>
          </a:p>
        </p:txBody>
      </p:sp>
      <p:sp>
        <p:nvSpPr>
          <p:cNvPr id="507910" name="Text Box 6">
            <a:extLst>
              <a:ext uri="{FF2B5EF4-FFF2-40B4-BE49-F238E27FC236}">
                <a16:creationId xmlns:a16="http://schemas.microsoft.com/office/drawing/2014/main" id="{430B3B3E-DBB9-B540-8172-7CA2AF41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5729289"/>
            <a:ext cx="14763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程序浮动</a:t>
            </a:r>
            <a:endParaRPr kumimoji="1" lang="en-US" altLang="zh-CN" sz="22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11" name="Text Box 7">
            <a:extLst>
              <a:ext uri="{FF2B5EF4-FFF2-40B4-BE49-F238E27FC236}">
                <a16:creationId xmlns:a16="http://schemas.microsoft.com/office/drawing/2014/main" id="{2CF46B00-6FD4-034D-9B0A-1C6DD9E4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6202364"/>
            <a:ext cx="2600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FontTx/>
              <a:buChar char="•"/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广泛用于转移指令</a:t>
            </a:r>
          </a:p>
        </p:txBody>
      </p:sp>
      <p:sp>
        <p:nvSpPr>
          <p:cNvPr id="507912" name="Rectangle 8">
            <a:extLst>
              <a:ext uri="{FF2B5EF4-FFF2-40B4-BE49-F238E27FC236}">
                <a16:creationId xmlns:a16="http://schemas.microsoft.com/office/drawing/2014/main" id="{1DD1EB51-F4AD-2844-8964-69A1391FD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43434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</a:t>
            </a:r>
          </a:p>
        </p:txBody>
      </p:sp>
      <p:sp>
        <p:nvSpPr>
          <p:cNvPr id="507913" name="AutoShape 9">
            <a:extLst>
              <a:ext uri="{FF2B5EF4-FFF2-40B4-BE49-F238E27FC236}">
                <a16:creationId xmlns:a16="http://schemas.microsoft.com/office/drawing/2014/main" id="{4B11E058-E518-8749-9CC6-5CB0CE7B5B98}"/>
              </a:ext>
            </a:extLst>
          </p:cNvPr>
          <p:cNvSpPr>
            <a:spLocks/>
          </p:cNvSpPr>
          <p:nvPr/>
        </p:nvSpPr>
        <p:spPr bwMode="auto">
          <a:xfrm rot="5400000">
            <a:off x="5251450" y="16764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7914" name="Text Box 10">
            <a:extLst>
              <a:ext uri="{FF2B5EF4-FFF2-40B4-BE49-F238E27FC236}">
                <a16:creationId xmlns:a16="http://schemas.microsoft.com/office/drawing/2014/main" id="{4A0BEF0B-A5F0-0345-9985-A6AE381B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1600201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寻址特征</a:t>
            </a:r>
          </a:p>
        </p:txBody>
      </p:sp>
      <p:grpSp>
        <p:nvGrpSpPr>
          <p:cNvPr id="507915" name="Group 11">
            <a:extLst>
              <a:ext uri="{FF2B5EF4-FFF2-40B4-BE49-F238E27FC236}">
                <a16:creationId xmlns:a16="http://schemas.microsoft.com/office/drawing/2014/main" id="{8ADFD04E-3B94-394C-BFE3-40CB257F592B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654425"/>
            <a:ext cx="1066800" cy="552450"/>
            <a:chOff x="2396" y="2302"/>
            <a:chExt cx="672" cy="348"/>
          </a:xfrm>
        </p:grpSpPr>
        <p:sp>
          <p:nvSpPr>
            <p:cNvPr id="507916" name="Freeform 12">
              <a:extLst>
                <a:ext uri="{FF2B5EF4-FFF2-40B4-BE49-F238E27FC236}">
                  <a16:creationId xmlns:a16="http://schemas.microsoft.com/office/drawing/2014/main" id="{D6D0ED87-E929-CA4C-B5EE-EF0C3B358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302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7917" name="Text Box 13">
              <a:extLst>
                <a:ext uri="{FF2B5EF4-FFF2-40B4-BE49-F238E27FC236}">
                  <a16:creationId xmlns:a16="http://schemas.microsoft.com/office/drawing/2014/main" id="{4F80850F-FB8E-BF41-87B7-0ADAD007B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400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grpSp>
        <p:nvGrpSpPr>
          <p:cNvPr id="507918" name="Group 14">
            <a:extLst>
              <a:ext uri="{FF2B5EF4-FFF2-40B4-BE49-F238E27FC236}">
                <a16:creationId xmlns:a16="http://schemas.microsoft.com/office/drawing/2014/main" id="{1BC60E4C-0AAC-FF44-85B5-360C6B09592F}"/>
              </a:ext>
            </a:extLst>
          </p:cNvPr>
          <p:cNvGrpSpPr>
            <a:grpSpLocks/>
          </p:cNvGrpSpPr>
          <p:nvPr/>
        </p:nvGrpSpPr>
        <p:grpSpPr bwMode="auto">
          <a:xfrm>
            <a:off x="4184650" y="2133600"/>
            <a:ext cx="2368550" cy="381000"/>
            <a:chOff x="1676" y="1344"/>
            <a:chExt cx="1492" cy="240"/>
          </a:xfrm>
        </p:grpSpPr>
        <p:sp>
          <p:nvSpPr>
            <p:cNvPr id="507919" name="Rectangle 15">
              <a:extLst>
                <a:ext uri="{FF2B5EF4-FFF2-40B4-BE49-F238E27FC236}">
                  <a16:creationId xmlns:a16="http://schemas.microsoft.com/office/drawing/2014/main" id="{FD4F1152-4815-E547-BE17-738F692A2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134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07920" name="Rectangle 16">
              <a:extLst>
                <a:ext uri="{FF2B5EF4-FFF2-40B4-BE49-F238E27FC236}">
                  <a16:creationId xmlns:a16="http://schemas.microsoft.com/office/drawing/2014/main" id="{F86FAB06-714A-C247-AC0D-671159187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1344"/>
              <a:ext cx="480" cy="2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7921" name="Rectangle 17">
              <a:extLst>
                <a:ext uri="{FF2B5EF4-FFF2-40B4-BE49-F238E27FC236}">
                  <a16:creationId xmlns:a16="http://schemas.microsoft.com/office/drawing/2014/main" id="{5835E1DA-077D-BA47-BBA9-4871C6F9C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44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07922" name="Freeform 18">
            <a:extLst>
              <a:ext uri="{FF2B5EF4-FFF2-40B4-BE49-F238E27FC236}">
                <a16:creationId xmlns:a16="http://schemas.microsoft.com/office/drawing/2014/main" id="{E632F466-6356-7441-AE0B-28F7C7120554}"/>
              </a:ext>
            </a:extLst>
          </p:cNvPr>
          <p:cNvSpPr>
            <a:spLocks/>
          </p:cNvSpPr>
          <p:nvPr/>
        </p:nvSpPr>
        <p:spPr bwMode="auto">
          <a:xfrm>
            <a:off x="6138864" y="2730500"/>
            <a:ext cx="1587" cy="889000"/>
          </a:xfrm>
          <a:custGeom>
            <a:avLst/>
            <a:gdLst>
              <a:gd name="T0" fmla="*/ 1 w 1"/>
              <a:gd name="T1" fmla="*/ 0 h 560"/>
              <a:gd name="T2" fmla="*/ 0 w 1"/>
              <a:gd name="T3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60">
                <a:moveTo>
                  <a:pt x="1" y="0"/>
                </a:moveTo>
                <a:lnTo>
                  <a:pt x="0" y="56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7923" name="Freeform 19">
            <a:extLst>
              <a:ext uri="{FF2B5EF4-FFF2-40B4-BE49-F238E27FC236}">
                <a16:creationId xmlns:a16="http://schemas.microsoft.com/office/drawing/2014/main" id="{15CCCABF-2F53-614A-9C63-EC192D9A27FD}"/>
              </a:ext>
            </a:extLst>
          </p:cNvPr>
          <p:cNvSpPr>
            <a:spLocks/>
          </p:cNvSpPr>
          <p:nvPr/>
        </p:nvSpPr>
        <p:spPr bwMode="auto">
          <a:xfrm>
            <a:off x="5861050" y="4191000"/>
            <a:ext cx="13716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192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7924" name="Text Box 20">
            <a:extLst>
              <a:ext uri="{FF2B5EF4-FFF2-40B4-BE49-F238E27FC236}">
                <a16:creationId xmlns:a16="http://schemas.microsoft.com/office/drawing/2014/main" id="{B4B1389A-7EB9-094B-B748-4E8FC515D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717926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相对距离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07925" name="AutoShape 21">
            <a:extLst>
              <a:ext uri="{FF2B5EF4-FFF2-40B4-BE49-F238E27FC236}">
                <a16:creationId xmlns:a16="http://schemas.microsoft.com/office/drawing/2014/main" id="{49D48838-4F82-6A4F-8D82-C3F6A565CB4A}"/>
              </a:ext>
            </a:extLst>
          </p:cNvPr>
          <p:cNvSpPr>
            <a:spLocks/>
          </p:cNvSpPr>
          <p:nvPr/>
        </p:nvSpPr>
        <p:spPr bwMode="auto">
          <a:xfrm>
            <a:off x="8985250" y="3429000"/>
            <a:ext cx="158750" cy="914400"/>
          </a:xfrm>
          <a:prstGeom prst="rightBrace">
            <a:avLst>
              <a:gd name="adj1" fmla="val 48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7926" name="AutoShape 22">
            <a:extLst>
              <a:ext uri="{FF2B5EF4-FFF2-40B4-BE49-F238E27FC236}">
                <a16:creationId xmlns:a16="http://schemas.microsoft.com/office/drawing/2014/main" id="{A74A9739-1F7C-5045-BA8B-A7CCBEF4DEE3}"/>
              </a:ext>
            </a:extLst>
          </p:cNvPr>
          <p:cNvSpPr>
            <a:spLocks/>
          </p:cNvSpPr>
          <p:nvPr/>
        </p:nvSpPr>
        <p:spPr bwMode="auto">
          <a:xfrm rot="16200000">
            <a:off x="6057900" y="22479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7927" name="AutoShape 23">
            <a:extLst>
              <a:ext uri="{FF2B5EF4-FFF2-40B4-BE49-F238E27FC236}">
                <a16:creationId xmlns:a16="http://schemas.microsoft.com/office/drawing/2014/main" id="{5920DD73-96BE-514E-8FB2-F9088CD26234}"/>
              </a:ext>
            </a:extLst>
          </p:cNvPr>
          <p:cNvSpPr>
            <a:spLocks/>
          </p:cNvSpPr>
          <p:nvPr/>
        </p:nvSpPr>
        <p:spPr bwMode="auto">
          <a:xfrm rot="16200000">
            <a:off x="3695700" y="2716213"/>
            <a:ext cx="152400" cy="990600"/>
          </a:xfrm>
          <a:prstGeom prst="leftBrace">
            <a:avLst>
              <a:gd name="adj1" fmla="val 54167"/>
              <a:gd name="adj2" fmla="val 5095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7928" name="Freeform 24">
            <a:extLst>
              <a:ext uri="{FF2B5EF4-FFF2-40B4-BE49-F238E27FC236}">
                <a16:creationId xmlns:a16="http://schemas.microsoft.com/office/drawing/2014/main" id="{9C9C1FAB-C59A-934C-BB1D-EA76954E7B64}"/>
              </a:ext>
            </a:extLst>
          </p:cNvPr>
          <p:cNvSpPr>
            <a:spLocks/>
          </p:cNvSpPr>
          <p:nvPr/>
        </p:nvSpPr>
        <p:spPr bwMode="auto">
          <a:xfrm>
            <a:off x="3771900" y="3324226"/>
            <a:ext cx="1752600" cy="333375"/>
          </a:xfrm>
          <a:custGeom>
            <a:avLst/>
            <a:gdLst>
              <a:gd name="T0" fmla="*/ 0 w 1104"/>
              <a:gd name="T1" fmla="*/ 0 h 210"/>
              <a:gd name="T2" fmla="*/ 0 w 1104"/>
              <a:gd name="T3" fmla="*/ 96 h 210"/>
              <a:gd name="T4" fmla="*/ 1104 w 1104"/>
              <a:gd name="T5" fmla="*/ 96 h 210"/>
              <a:gd name="T6" fmla="*/ 1104 w 1104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4" h="210">
                <a:moveTo>
                  <a:pt x="0" y="0"/>
                </a:moveTo>
                <a:lnTo>
                  <a:pt x="0" y="96"/>
                </a:lnTo>
                <a:lnTo>
                  <a:pt x="1104" y="96"/>
                </a:lnTo>
                <a:lnTo>
                  <a:pt x="1104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7929" name="Group 25">
            <a:extLst>
              <a:ext uri="{FF2B5EF4-FFF2-40B4-BE49-F238E27FC236}">
                <a16:creationId xmlns:a16="http://schemas.microsoft.com/office/drawing/2014/main" id="{85E679FE-DE14-0545-AD39-5D0A96EB013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27326"/>
            <a:ext cx="1524000" cy="396875"/>
            <a:chOff x="768" y="1584"/>
            <a:chExt cx="960" cy="250"/>
          </a:xfrm>
        </p:grpSpPr>
        <p:grpSp>
          <p:nvGrpSpPr>
            <p:cNvPr id="507930" name="Group 26">
              <a:extLst>
                <a:ext uri="{FF2B5EF4-FFF2-40B4-BE49-F238E27FC236}">
                  <a16:creationId xmlns:a16="http://schemas.microsoft.com/office/drawing/2014/main" id="{3629351A-66FB-4048-B441-E167FBD6E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584"/>
              <a:ext cx="624" cy="250"/>
              <a:chOff x="864" y="2150"/>
              <a:chExt cx="624" cy="250"/>
            </a:xfrm>
          </p:grpSpPr>
          <p:sp>
            <p:nvSpPr>
              <p:cNvPr id="507931" name="Text Box 27">
                <a:extLst>
                  <a:ext uri="{FF2B5EF4-FFF2-40B4-BE49-F238E27FC236}">
                    <a16:creationId xmlns:a16="http://schemas.microsoft.com/office/drawing/2014/main" id="{0BD52523-4B56-994C-9D1F-232C7B2B4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15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1000</a:t>
                </a:r>
              </a:p>
            </p:txBody>
          </p:sp>
          <p:sp>
            <p:nvSpPr>
              <p:cNvPr id="507932" name="Rectangle 28">
                <a:extLst>
                  <a:ext uri="{FF2B5EF4-FFF2-40B4-BE49-F238E27FC236}">
                    <a16:creationId xmlns:a16="http://schemas.microsoft.com/office/drawing/2014/main" id="{34A23D96-1375-694C-9366-74C15180B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62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7933" name="Text Box 29">
              <a:extLst>
                <a:ext uri="{FF2B5EF4-FFF2-40B4-BE49-F238E27FC236}">
                  <a16:creationId xmlns:a16="http://schemas.microsoft.com/office/drawing/2014/main" id="{4C2C900B-83B0-0C48-A5F4-12631D79D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58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</a:p>
          </p:txBody>
        </p:sp>
      </p:grpSp>
      <p:sp>
        <p:nvSpPr>
          <p:cNvPr id="507934" name="Freeform 30">
            <a:extLst>
              <a:ext uri="{FF2B5EF4-FFF2-40B4-BE49-F238E27FC236}">
                <a16:creationId xmlns:a16="http://schemas.microsoft.com/office/drawing/2014/main" id="{79595404-5DD8-A346-B285-B35E1197025C}"/>
              </a:ext>
            </a:extLst>
          </p:cNvPr>
          <p:cNvSpPr>
            <a:spLocks/>
          </p:cNvSpPr>
          <p:nvPr/>
        </p:nvSpPr>
        <p:spPr bwMode="auto">
          <a:xfrm>
            <a:off x="6553200" y="2301875"/>
            <a:ext cx="1524000" cy="990600"/>
          </a:xfrm>
          <a:custGeom>
            <a:avLst/>
            <a:gdLst>
              <a:gd name="T0" fmla="*/ 0 w 960"/>
              <a:gd name="T1" fmla="*/ 0 h 624"/>
              <a:gd name="T2" fmla="*/ 960 w 960"/>
              <a:gd name="T3" fmla="*/ 0 h 624"/>
              <a:gd name="T4" fmla="*/ 960 w 960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lnTo>
                  <a:pt x="960" y="0"/>
                </a:lnTo>
                <a:lnTo>
                  <a:pt x="960" y="6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7935" name="Group 31">
            <a:extLst>
              <a:ext uri="{FF2B5EF4-FFF2-40B4-BE49-F238E27FC236}">
                <a16:creationId xmlns:a16="http://schemas.microsoft.com/office/drawing/2014/main" id="{823E0464-288D-514A-BFEA-6CADF41B744C}"/>
              </a:ext>
            </a:extLst>
          </p:cNvPr>
          <p:cNvGrpSpPr>
            <a:grpSpLocks/>
          </p:cNvGrpSpPr>
          <p:nvPr/>
        </p:nvGrpSpPr>
        <p:grpSpPr bwMode="auto">
          <a:xfrm>
            <a:off x="6546850" y="2536826"/>
            <a:ext cx="2444750" cy="2644775"/>
            <a:chOff x="3164" y="1598"/>
            <a:chExt cx="1540" cy="1666"/>
          </a:xfrm>
        </p:grpSpPr>
        <p:grpSp>
          <p:nvGrpSpPr>
            <p:cNvPr id="507936" name="Group 32">
              <a:extLst>
                <a:ext uri="{FF2B5EF4-FFF2-40B4-BE49-F238E27FC236}">
                  <a16:creationId xmlns:a16="http://schemas.microsoft.com/office/drawing/2014/main" id="{A47E3C52-A1B4-B049-AA11-A5B9CDD0A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4" y="1598"/>
              <a:ext cx="1536" cy="1666"/>
              <a:chOff x="3164" y="1598"/>
              <a:chExt cx="1536" cy="1666"/>
            </a:xfrm>
          </p:grpSpPr>
          <p:sp>
            <p:nvSpPr>
              <p:cNvPr id="507937" name="Line 33">
                <a:extLst>
                  <a:ext uri="{FF2B5EF4-FFF2-40B4-BE49-F238E27FC236}">
                    <a16:creationId xmlns:a16="http://schemas.microsoft.com/office/drawing/2014/main" id="{07B59EC1-F2FB-9540-8BFE-CA2CCC2A0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6" y="20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7938" name="Line 34">
                <a:extLst>
                  <a:ext uri="{FF2B5EF4-FFF2-40B4-BE49-F238E27FC236}">
                    <a16:creationId xmlns:a16="http://schemas.microsoft.com/office/drawing/2014/main" id="{D85B91F7-C200-BD4A-8F5C-6ABC5261D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6" y="23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7939" name="Text Box 35">
                <a:extLst>
                  <a:ext uri="{FF2B5EF4-FFF2-40B4-BE49-F238E27FC236}">
                    <a16:creationId xmlns:a16="http://schemas.microsoft.com/office/drawing/2014/main" id="{75CBCC89-C1E7-ED48-B3BE-7C8E5D03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8" y="2352"/>
                <a:ext cx="310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grpSp>
            <p:nvGrpSpPr>
              <p:cNvPr id="507940" name="Group 36">
                <a:extLst>
                  <a:ext uri="{FF2B5EF4-FFF2-40B4-BE49-F238E27FC236}">
                    <a16:creationId xmlns:a16="http://schemas.microsoft.com/office/drawing/2014/main" id="{6927F265-CE36-4F49-9C91-8476E5066A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4" y="1598"/>
                <a:ext cx="1536" cy="1666"/>
                <a:chOff x="3164" y="1598"/>
                <a:chExt cx="1536" cy="1666"/>
              </a:xfrm>
            </p:grpSpPr>
            <p:sp>
              <p:nvSpPr>
                <p:cNvPr id="507941" name="Rectangle 37">
                  <a:extLst>
                    <a:ext uri="{FF2B5EF4-FFF2-40B4-BE49-F238E27FC236}">
                      <a16:creationId xmlns:a16="http://schemas.microsoft.com/office/drawing/2014/main" id="{FD9CA8F4-38DE-0442-8218-2AFBA6EE1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6" y="1836"/>
                  <a:ext cx="1104" cy="9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7942" name="Rectangle 38">
                  <a:extLst>
                    <a:ext uri="{FF2B5EF4-FFF2-40B4-BE49-F238E27FC236}">
                      <a16:creationId xmlns:a16="http://schemas.microsoft.com/office/drawing/2014/main" id="{6196089C-731D-2646-AFD8-B8804EFCAE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6" y="2976"/>
                  <a:ext cx="1104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7943" name="Text Box 39">
                  <a:extLst>
                    <a:ext uri="{FF2B5EF4-FFF2-40B4-BE49-F238E27FC236}">
                      <a16:creationId xmlns:a16="http://schemas.microsoft.com/office/drawing/2014/main" id="{DF1EF852-4424-B749-92BB-919FFAAF0B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6" y="1598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主存</a:t>
                  </a:r>
                </a:p>
              </p:txBody>
            </p:sp>
            <p:sp>
              <p:nvSpPr>
                <p:cNvPr id="507944" name="Rectangle 40">
                  <a:extLst>
                    <a:ext uri="{FF2B5EF4-FFF2-40B4-BE49-F238E27FC236}">
                      <a16:creationId xmlns:a16="http://schemas.microsoft.com/office/drawing/2014/main" id="{694A3D3C-CD3E-4849-83DF-2CD39450B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0" y="2076"/>
                  <a:ext cx="336" cy="24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7945" name="Text Box 41">
                  <a:extLst>
                    <a:ext uri="{FF2B5EF4-FFF2-40B4-BE49-F238E27FC236}">
                      <a16:creationId xmlns:a16="http://schemas.microsoft.com/office/drawing/2014/main" id="{4D74F775-2FC4-CC49-8C24-261AE6B8A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4" y="208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1000</a:t>
                  </a:r>
                </a:p>
              </p:txBody>
            </p:sp>
            <p:sp>
              <p:nvSpPr>
                <p:cNvPr id="507946" name="Text Box 42">
                  <a:extLst>
                    <a:ext uri="{FF2B5EF4-FFF2-40B4-BE49-F238E27FC236}">
                      <a16:creationId xmlns:a16="http://schemas.microsoft.com/office/drawing/2014/main" id="{0F650C64-092E-F243-95C6-4A8C313973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02" y="2085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507947" name="Text Box 43">
                  <a:extLst>
                    <a:ext uri="{FF2B5EF4-FFF2-40B4-BE49-F238E27FC236}">
                      <a16:creationId xmlns:a16="http://schemas.microsoft.com/office/drawing/2014/main" id="{22D290A6-17E4-BB43-A6E4-4B6D4C24A4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6" y="2085"/>
                  <a:ext cx="33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OP</a:t>
                  </a:r>
                </a:p>
              </p:txBody>
            </p:sp>
          </p:grpSp>
        </p:grpSp>
        <p:sp>
          <p:nvSpPr>
            <p:cNvPr id="507948" name="Line 44">
              <a:extLst>
                <a:ext uri="{FF2B5EF4-FFF2-40B4-BE49-F238E27FC236}">
                  <a16:creationId xmlns:a16="http://schemas.microsoft.com/office/drawing/2014/main" id="{3C4F255B-7F75-274F-AECF-09F4D4F31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7949" name="Line 45">
              <a:extLst>
                <a:ext uri="{FF2B5EF4-FFF2-40B4-BE49-F238E27FC236}">
                  <a16:creationId xmlns:a16="http://schemas.microsoft.com/office/drawing/2014/main" id="{F0DBEB12-FD42-6A48-BE02-EA71C05C0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07950" name="Rectangle 46">
            <a:extLst>
              <a:ext uri="{FF2B5EF4-FFF2-40B4-BE49-F238E27FC236}">
                <a16:creationId xmlns:a16="http://schemas.microsoft.com/office/drawing/2014/main" id="{EE2E2DDA-564B-0742-8CD9-36C922C1F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07951" name="AutoShape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39B5C44-52CD-F64D-9F72-768BA9A4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utoUpdateAnimBg="0"/>
      <p:bldP spid="507908" grpId="0" autoUpdateAnimBg="0"/>
      <p:bldP spid="507909" grpId="0" autoUpdateAnimBg="0"/>
      <p:bldP spid="507910" grpId="0" autoUpdateAnimBg="0"/>
      <p:bldP spid="507911" grpId="0" autoUpdateAnimBg="0"/>
      <p:bldP spid="507912" grpId="0" autoUpdateAnimBg="0"/>
      <p:bldP spid="507914" grpId="0" autoUpdateAnimBg="0"/>
      <p:bldP spid="5079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>
            <a:extLst>
              <a:ext uri="{FF2B5EF4-FFF2-40B4-BE49-F238E27FC236}">
                <a16:creationId xmlns:a16="http://schemas.microsoft.com/office/drawing/2014/main" id="{AE34B189-3642-D243-9120-8591E02BE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"/>
            <a:ext cx="330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(1) 相对寻址举例</a:t>
            </a:r>
          </a:p>
        </p:txBody>
      </p:sp>
      <p:sp>
        <p:nvSpPr>
          <p:cNvPr id="508931" name="Line 3">
            <a:extLst>
              <a:ext uri="{FF2B5EF4-FFF2-40B4-BE49-F238E27FC236}">
                <a16:creationId xmlns:a16="http://schemas.microsoft.com/office/drawing/2014/main" id="{EC16E761-D796-8348-ADD6-2DE6B49B2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8932" name="Text Box 4">
            <a:extLst>
              <a:ext uri="{FF2B5EF4-FFF2-40B4-BE49-F238E27FC236}">
                <a16:creationId xmlns:a16="http://schemas.microsoft.com/office/drawing/2014/main" id="{8A46EAF1-D46D-AD4F-AD36-9AD1E91A3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4867275"/>
            <a:ext cx="908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随程序所在存储空间的位置不同而不同</a:t>
            </a:r>
          </a:p>
        </p:txBody>
      </p:sp>
      <p:sp>
        <p:nvSpPr>
          <p:cNvPr id="508933" name="Text Box 5">
            <a:extLst>
              <a:ext uri="{FF2B5EF4-FFF2-40B4-BE49-F238E27FC236}">
                <a16:creationId xmlns:a16="http://schemas.microsoft.com/office/drawing/2014/main" id="{7C2F98BC-F28A-4B44-9994-34D6D64B2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29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 = ( M+3 )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3 = M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8934" name="Group 6">
            <a:extLst>
              <a:ext uri="{FF2B5EF4-FFF2-40B4-BE49-F238E27FC236}">
                <a16:creationId xmlns:a16="http://schemas.microsoft.com/office/drawing/2014/main" id="{C3DADD2B-5FF8-744C-8FC6-A8312DB25600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124200"/>
            <a:ext cx="1066800" cy="914400"/>
            <a:chOff x="3456" y="2016"/>
            <a:chExt cx="672" cy="576"/>
          </a:xfrm>
        </p:grpSpPr>
        <p:sp>
          <p:nvSpPr>
            <p:cNvPr id="508935" name="Text Box 7">
              <a:extLst>
                <a:ext uri="{FF2B5EF4-FFF2-40B4-BE49-F238E27FC236}">
                  <a16:creationId xmlns:a16="http://schemas.microsoft.com/office/drawing/2014/main" id="{C7D5072E-5D6B-A941-BFD9-711D17D19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2073"/>
              <a:ext cx="39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</a:t>
              </a: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8936" name="Text Box 8">
              <a:extLst>
                <a:ext uri="{FF2B5EF4-FFF2-40B4-BE49-F238E27FC236}">
                  <a16:creationId xmlns:a16="http://schemas.microsoft.com/office/drawing/2014/main" id="{A05E7851-EF4E-E040-B33A-F5945BFEB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16"/>
              <a:ext cx="43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5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grpSp>
        <p:nvGrpSpPr>
          <p:cNvPr id="508937" name="Group 9">
            <a:extLst>
              <a:ext uri="{FF2B5EF4-FFF2-40B4-BE49-F238E27FC236}">
                <a16:creationId xmlns:a16="http://schemas.microsoft.com/office/drawing/2014/main" id="{42803B90-7691-934F-934C-95E714162CA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685800"/>
            <a:ext cx="3733800" cy="4110038"/>
            <a:chOff x="576" y="432"/>
            <a:chExt cx="2352" cy="2589"/>
          </a:xfrm>
        </p:grpSpPr>
        <p:sp>
          <p:nvSpPr>
            <p:cNvPr id="508938" name="Text Box 10">
              <a:extLst>
                <a:ext uri="{FF2B5EF4-FFF2-40B4-BE49-F238E27FC236}">
                  <a16:creationId xmlns:a16="http://schemas.microsoft.com/office/drawing/2014/main" id="{2F1C5A8A-36A3-A04E-94D9-3D52474FC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432"/>
              <a:ext cx="1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LDA      # 0</a:t>
              </a:r>
            </a:p>
          </p:txBody>
        </p:sp>
        <p:sp>
          <p:nvSpPr>
            <p:cNvPr id="508939" name="Text Box 11">
              <a:extLst>
                <a:ext uri="{FF2B5EF4-FFF2-40B4-BE49-F238E27FC236}">
                  <a16:creationId xmlns:a16="http://schemas.microsoft.com/office/drawing/2014/main" id="{FAD28B13-FEDA-2946-8226-B64CEDA06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756"/>
              <a:ext cx="1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LDX      # 0</a:t>
              </a:r>
            </a:p>
          </p:txBody>
        </p:sp>
        <p:sp>
          <p:nvSpPr>
            <p:cNvPr id="508940" name="Text Box 12">
              <a:extLst>
                <a:ext uri="{FF2B5EF4-FFF2-40B4-BE49-F238E27FC236}">
                  <a16:creationId xmlns:a16="http://schemas.microsoft.com/office/drawing/2014/main" id="{119191B2-E72E-124E-AB64-668ADE7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079"/>
              <a:ext cx="1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      X, D</a:t>
              </a:r>
            </a:p>
          </p:txBody>
        </p:sp>
        <p:sp>
          <p:nvSpPr>
            <p:cNvPr id="508941" name="Text Box 13">
              <a:extLst>
                <a:ext uri="{FF2B5EF4-FFF2-40B4-BE49-F238E27FC236}">
                  <a16:creationId xmlns:a16="http://schemas.microsoft.com/office/drawing/2014/main" id="{967962FE-A036-E04E-AF0D-227DB0C8C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402"/>
              <a:ext cx="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INX</a:t>
              </a:r>
            </a:p>
          </p:txBody>
        </p:sp>
        <p:sp>
          <p:nvSpPr>
            <p:cNvPr id="508942" name="Text Box 14">
              <a:extLst>
                <a:ext uri="{FF2B5EF4-FFF2-40B4-BE49-F238E27FC236}">
                  <a16:creationId xmlns:a16="http://schemas.microsoft.com/office/drawing/2014/main" id="{B962A5A4-200C-5145-98BD-9F68EFA04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725"/>
              <a:ext cx="1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CPX      # N</a:t>
              </a:r>
            </a:p>
          </p:txBody>
        </p:sp>
        <p:sp>
          <p:nvSpPr>
            <p:cNvPr id="508943" name="Text Box 15">
              <a:extLst>
                <a:ext uri="{FF2B5EF4-FFF2-40B4-BE49-F238E27FC236}">
                  <a16:creationId xmlns:a16="http://schemas.microsoft.com/office/drawing/2014/main" id="{36881C55-C067-184D-AFBB-C76222684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048"/>
              <a:ext cx="11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BNE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508944" name="Text Box 16">
              <a:extLst>
                <a:ext uri="{FF2B5EF4-FFF2-40B4-BE49-F238E27FC236}">
                  <a16:creationId xmlns:a16="http://schemas.microsoft.com/office/drawing/2014/main" id="{936A21EF-AD1A-5E4B-9687-D2951586F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371"/>
              <a:ext cx="12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DIV       # N</a:t>
              </a:r>
            </a:p>
          </p:txBody>
        </p:sp>
        <p:sp>
          <p:nvSpPr>
            <p:cNvPr id="508945" name="Text Box 17">
              <a:extLst>
                <a:ext uri="{FF2B5EF4-FFF2-40B4-BE49-F238E27FC236}">
                  <a16:creationId xmlns:a16="http://schemas.microsoft.com/office/drawing/2014/main" id="{44E8A331-A5DC-1A40-A5C4-157AB0499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694"/>
              <a:ext cx="1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STA      ANS</a:t>
              </a:r>
            </a:p>
          </p:txBody>
        </p:sp>
        <p:sp>
          <p:nvSpPr>
            <p:cNvPr id="508946" name="Text Box 18">
              <a:extLst>
                <a:ext uri="{FF2B5EF4-FFF2-40B4-BE49-F238E27FC236}">
                  <a16:creationId xmlns:a16="http://schemas.microsoft.com/office/drawing/2014/main" id="{82A508D0-D1AF-4548-84F1-8CF39A04D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079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508947" name="Text Box 19">
              <a:extLst>
                <a:ext uri="{FF2B5EF4-FFF2-40B4-BE49-F238E27FC236}">
                  <a16:creationId xmlns:a16="http://schemas.microsoft.com/office/drawing/2014/main" id="{4F64D0E6-832E-AB41-8CBD-2925D91B8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02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M+1</a:t>
              </a:r>
            </a:p>
          </p:txBody>
        </p:sp>
        <p:sp>
          <p:nvSpPr>
            <p:cNvPr id="508948" name="Text Box 20">
              <a:extLst>
                <a:ext uri="{FF2B5EF4-FFF2-40B4-BE49-F238E27FC236}">
                  <a16:creationId xmlns:a16="http://schemas.microsoft.com/office/drawing/2014/main" id="{96B89620-BC4A-4C49-81E6-DDC55C821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5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M+2</a:t>
              </a:r>
            </a:p>
          </p:txBody>
        </p:sp>
        <p:sp>
          <p:nvSpPr>
            <p:cNvPr id="508949" name="Text Box 21">
              <a:extLst>
                <a:ext uri="{FF2B5EF4-FFF2-40B4-BE49-F238E27FC236}">
                  <a16:creationId xmlns:a16="http://schemas.microsoft.com/office/drawing/2014/main" id="{EA5022A5-BA52-9141-8B11-0E16513CD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48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M+3</a:t>
              </a:r>
            </a:p>
          </p:txBody>
        </p:sp>
        <p:sp>
          <p:nvSpPr>
            <p:cNvPr id="508950" name="Freeform 22">
              <a:extLst>
                <a:ext uri="{FF2B5EF4-FFF2-40B4-BE49-F238E27FC236}">
                  <a16:creationId xmlns:a16="http://schemas.microsoft.com/office/drawing/2014/main" id="{063132F2-66C1-1D47-ADE5-04DC1919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248"/>
              <a:ext cx="240" cy="960"/>
            </a:xfrm>
            <a:custGeom>
              <a:avLst/>
              <a:gdLst>
                <a:gd name="T0" fmla="*/ 240 w 240"/>
                <a:gd name="T1" fmla="*/ 960 h 960"/>
                <a:gd name="T2" fmla="*/ 0 w 240"/>
                <a:gd name="T3" fmla="*/ 960 h 960"/>
                <a:gd name="T4" fmla="*/ 0 w 240"/>
                <a:gd name="T5" fmla="*/ 0 h 960"/>
                <a:gd name="T6" fmla="*/ 192 w 240"/>
                <a:gd name="T7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960">
                  <a:moveTo>
                    <a:pt x="24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08951" name="Group 23">
            <a:extLst>
              <a:ext uri="{FF2B5EF4-FFF2-40B4-BE49-F238E27FC236}">
                <a16:creationId xmlns:a16="http://schemas.microsoft.com/office/drawing/2014/main" id="{5CD73524-2198-3A44-A649-8808B0191F9D}"/>
              </a:ext>
            </a:extLst>
          </p:cNvPr>
          <p:cNvGrpSpPr>
            <a:grpSpLocks/>
          </p:cNvGrpSpPr>
          <p:nvPr/>
        </p:nvGrpSpPr>
        <p:grpSpPr bwMode="auto">
          <a:xfrm>
            <a:off x="2117726" y="5334000"/>
            <a:ext cx="9083675" cy="762000"/>
            <a:chOff x="240" y="3360"/>
            <a:chExt cx="5722" cy="480"/>
          </a:xfrm>
        </p:grpSpPr>
        <p:sp>
          <p:nvSpPr>
            <p:cNvPr id="508952" name="Text Box 24">
              <a:extLst>
                <a:ext uri="{FF2B5EF4-FFF2-40B4-BE49-F238E27FC236}">
                  <a16:creationId xmlns:a16="http://schemas.microsoft.com/office/drawing/2014/main" id="{D4DB2310-C562-B342-A4C8-45342D52D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408"/>
              <a:ext cx="5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而指令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BNE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   X, D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相对位移量不变</a:t>
              </a:r>
            </a:p>
          </p:txBody>
        </p:sp>
        <p:grpSp>
          <p:nvGrpSpPr>
            <p:cNvPr id="508953" name="Group 25">
              <a:extLst>
                <a:ext uri="{FF2B5EF4-FFF2-40B4-BE49-F238E27FC236}">
                  <a16:creationId xmlns:a16="http://schemas.microsoft.com/office/drawing/2014/main" id="{AA980ED6-3D1B-7C48-9DB2-A0C401A27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0" y="3360"/>
              <a:ext cx="588" cy="480"/>
              <a:chOff x="1344" y="3360"/>
              <a:chExt cx="588" cy="480"/>
            </a:xfrm>
          </p:grpSpPr>
          <p:sp>
            <p:nvSpPr>
              <p:cNvPr id="508954" name="Text Box 26">
                <a:extLst>
                  <a:ext uri="{FF2B5EF4-FFF2-40B4-BE49-F238E27FC236}">
                    <a16:creationId xmlns:a16="http://schemas.microsoft.com/office/drawing/2014/main" id="{8154CF57-5695-9245-B7E5-EB4B8482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 </a:t>
                </a: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08955" name="Text Box 27">
                <a:extLst>
                  <a:ext uri="{FF2B5EF4-FFF2-40B4-BE49-F238E27FC236}">
                    <a16:creationId xmlns:a16="http://schemas.microsoft.com/office/drawing/2014/main" id="{F6B1DA06-C9EC-8E42-A624-39DBEF1E08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4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r>
                  <a:rPr kumimoji="1" lang="zh-CN" altLang="en-US" sz="4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</p:grpSp>
      <p:grpSp>
        <p:nvGrpSpPr>
          <p:cNvPr id="508956" name="Group 28">
            <a:extLst>
              <a:ext uri="{FF2B5EF4-FFF2-40B4-BE49-F238E27FC236}">
                <a16:creationId xmlns:a16="http://schemas.microsoft.com/office/drawing/2014/main" id="{A502712D-FE98-8A4D-AFB1-93051ACAE65C}"/>
              </a:ext>
            </a:extLst>
          </p:cNvPr>
          <p:cNvGrpSpPr>
            <a:grpSpLocks/>
          </p:cNvGrpSpPr>
          <p:nvPr/>
        </p:nvGrpSpPr>
        <p:grpSpPr bwMode="auto">
          <a:xfrm>
            <a:off x="2803526" y="5791200"/>
            <a:ext cx="5273675" cy="762000"/>
            <a:chOff x="806" y="3648"/>
            <a:chExt cx="3322" cy="480"/>
          </a:xfrm>
        </p:grpSpPr>
        <p:sp>
          <p:nvSpPr>
            <p:cNvPr id="508957" name="Text Box 29">
              <a:extLst>
                <a:ext uri="{FF2B5EF4-FFF2-40B4-BE49-F238E27FC236}">
                  <a16:creationId xmlns:a16="http://schemas.microsoft.com/office/drawing/2014/main" id="{FC09EA98-0FE3-204F-9BB5-179B8F9FB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696"/>
              <a:ext cx="9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 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BNE</a:t>
              </a:r>
              <a:endPara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8958" name="Text Box 30">
              <a:extLst>
                <a:ext uri="{FF2B5EF4-FFF2-40B4-BE49-F238E27FC236}">
                  <a16:creationId xmlns:a16="http://schemas.microsoft.com/office/drawing/2014/main" id="{89EE5667-245F-4946-A211-E832A7296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3696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操作数的有效地址为</a:t>
              </a:r>
            </a:p>
          </p:txBody>
        </p:sp>
        <p:grpSp>
          <p:nvGrpSpPr>
            <p:cNvPr id="508959" name="Group 31">
              <a:extLst>
                <a:ext uri="{FF2B5EF4-FFF2-40B4-BE49-F238E27FC236}">
                  <a16:creationId xmlns:a16="http://schemas.microsoft.com/office/drawing/2014/main" id="{07D09685-75C8-2E4E-96CD-278103796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4" y="3648"/>
              <a:ext cx="588" cy="480"/>
              <a:chOff x="1344" y="3360"/>
              <a:chExt cx="588" cy="480"/>
            </a:xfrm>
          </p:grpSpPr>
          <p:sp>
            <p:nvSpPr>
              <p:cNvPr id="508960" name="Text Box 32">
                <a:extLst>
                  <a:ext uri="{FF2B5EF4-FFF2-40B4-BE49-F238E27FC236}">
                    <a16:creationId xmlns:a16="http://schemas.microsoft.com/office/drawing/2014/main" id="{C6B0FB5A-ED6C-824A-B05B-507655FAC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 </a:t>
                </a:r>
                <a:r>
                  <a:rPr kumimoji="1" lang="zh-CN" altLang="en-US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508961" name="Text Box 33">
                <a:extLst>
                  <a:ext uri="{FF2B5EF4-FFF2-40B4-BE49-F238E27FC236}">
                    <a16:creationId xmlns:a16="http://schemas.microsoft.com/office/drawing/2014/main" id="{CB260621-DDA5-494A-AF12-0D716EE9F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4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r>
                  <a:rPr kumimoji="1" lang="zh-CN" altLang="en-US" sz="4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</p:grpSp>
      <p:sp>
        <p:nvSpPr>
          <p:cNvPr id="508962" name="AutoShape 34">
            <a:extLst>
              <a:ext uri="{FF2B5EF4-FFF2-40B4-BE49-F238E27FC236}">
                <a16:creationId xmlns:a16="http://schemas.microsoft.com/office/drawing/2014/main" id="{E803CB8C-2771-044E-90D9-F5C9839F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338513"/>
            <a:ext cx="533400" cy="381000"/>
          </a:xfrm>
          <a:prstGeom prst="wedgeRoundRectCallout">
            <a:avLst>
              <a:gd name="adj1" fmla="val -36606"/>
              <a:gd name="adj2" fmla="val 45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8963" name="Text Box 35">
            <a:extLst>
              <a:ext uri="{FF2B5EF4-FFF2-40B4-BE49-F238E27FC236}">
                <a16:creationId xmlns:a16="http://schemas.microsoft.com/office/drawing/2014/main" id="{299431B9-DFF2-2543-8CB9-D4815A54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667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8964" name="Group 36">
            <a:extLst>
              <a:ext uri="{FF2B5EF4-FFF2-40B4-BE49-F238E27FC236}">
                <a16:creationId xmlns:a16="http://schemas.microsoft.com/office/drawing/2014/main" id="{82316A9E-BC6F-1743-9116-30E728E85C3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667000"/>
            <a:ext cx="2590800" cy="914400"/>
            <a:chOff x="3888" y="1552"/>
            <a:chExt cx="1632" cy="576"/>
          </a:xfrm>
        </p:grpSpPr>
        <p:sp>
          <p:nvSpPr>
            <p:cNvPr id="508965" name="Text Box 37">
              <a:extLst>
                <a:ext uri="{FF2B5EF4-FFF2-40B4-BE49-F238E27FC236}">
                  <a16:creationId xmlns:a16="http://schemas.microsoft.com/office/drawing/2014/main" id="{5174D99C-4FB9-BA48-9AD0-35F604C39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632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相对寻址特征</a:t>
              </a:r>
            </a:p>
          </p:txBody>
        </p:sp>
        <p:sp>
          <p:nvSpPr>
            <p:cNvPr id="508966" name="Text Box 38">
              <a:extLst>
                <a:ext uri="{FF2B5EF4-FFF2-40B4-BE49-F238E27FC236}">
                  <a16:creationId xmlns:a16="http://schemas.microsoft.com/office/drawing/2014/main" id="{AD488947-44B5-3043-B5DB-84F0F1985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552"/>
              <a:ext cx="62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5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sp>
        <p:nvSpPr>
          <p:cNvPr id="508967" name="Rectangle 39">
            <a:extLst>
              <a:ext uri="{FF2B5EF4-FFF2-40B4-BE49-F238E27FC236}">
                <a16:creationId xmlns:a16="http://schemas.microsoft.com/office/drawing/2014/main" id="{1085C02D-9C0A-3C4C-9A32-F3092516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08968" name="AutoShape 4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5E6F56-153F-3849-B687-67CF9CAF7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4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utoUpdateAnimBg="0"/>
      <p:bldP spid="508933" grpId="0" autoUpdateAnimBg="0"/>
      <p:bldP spid="50896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>
            <a:extLst>
              <a:ext uri="{FF2B5EF4-FFF2-40B4-BE49-F238E27FC236}">
                <a16:creationId xmlns:a16="http://schemas.microsoft.com/office/drawing/2014/main" id="{F27789E3-A8A9-E548-9A50-86CFE39DF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44464"/>
            <a:ext cx="40815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扩展操作码技术</a:t>
            </a:r>
          </a:p>
        </p:txBody>
      </p:sp>
      <p:sp>
        <p:nvSpPr>
          <p:cNvPr id="482307" name="Text Box 3">
            <a:extLst>
              <a:ext uri="{FF2B5EF4-FFF2-40B4-BE49-F238E27FC236}">
                <a16:creationId xmlns:a16="http://schemas.microsoft.com/office/drawing/2014/main" id="{B77AB6ED-B8D0-D64B-A74B-B6885AEB9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762001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操作码的位数随地址数的减少而增加</a:t>
            </a:r>
          </a:p>
        </p:txBody>
      </p:sp>
      <p:grpSp>
        <p:nvGrpSpPr>
          <p:cNvPr id="482308" name="Group 4">
            <a:extLst>
              <a:ext uri="{FF2B5EF4-FFF2-40B4-BE49-F238E27FC236}">
                <a16:creationId xmlns:a16="http://schemas.microsoft.com/office/drawing/2014/main" id="{BE2350E1-1A0D-B542-97AC-6000AA827E18}"/>
              </a:ext>
            </a:extLst>
          </p:cNvPr>
          <p:cNvGrpSpPr>
            <a:grpSpLocks/>
          </p:cNvGrpSpPr>
          <p:nvPr/>
        </p:nvGrpSpPr>
        <p:grpSpPr bwMode="auto">
          <a:xfrm>
            <a:off x="4276726" y="1295400"/>
            <a:ext cx="3114675" cy="457200"/>
            <a:chOff x="1686" y="1056"/>
            <a:chExt cx="1920" cy="288"/>
          </a:xfrm>
        </p:grpSpPr>
        <p:sp>
          <p:nvSpPr>
            <p:cNvPr id="482309" name="Text Box 5">
              <a:extLst>
                <a:ext uri="{FF2B5EF4-FFF2-40B4-BE49-F238E27FC236}">
                  <a16:creationId xmlns:a16="http://schemas.microsoft.com/office/drawing/2014/main" id="{62852522-CC8B-054F-A7EA-14478342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482310" name="Text Box 6">
              <a:extLst>
                <a:ext uri="{FF2B5EF4-FFF2-40B4-BE49-F238E27FC236}">
                  <a16:creationId xmlns:a16="http://schemas.microsoft.com/office/drawing/2014/main" id="{35D1D205-27FB-AB4C-882B-D4DA7ED18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05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2311" name="Text Box 7">
              <a:extLst>
                <a:ext uri="{FF2B5EF4-FFF2-40B4-BE49-F238E27FC236}">
                  <a16:creationId xmlns:a16="http://schemas.microsoft.com/office/drawing/2014/main" id="{7CC3AAC4-7924-444D-9367-89E83E488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1056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2312" name="Text Box 8">
              <a:extLst>
                <a:ext uri="{FF2B5EF4-FFF2-40B4-BE49-F238E27FC236}">
                  <a16:creationId xmlns:a16="http://schemas.microsoft.com/office/drawing/2014/main" id="{B85652BE-EB8E-B647-A4BC-A2514AB49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105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13" name="Rectangle 9">
              <a:extLst>
                <a:ext uri="{FF2B5EF4-FFF2-40B4-BE49-F238E27FC236}">
                  <a16:creationId xmlns:a16="http://schemas.microsoft.com/office/drawing/2014/main" id="{66EBDEE8-B2B2-9E42-980F-6D9F79F2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2314" name="Rectangle 10">
              <a:extLst>
                <a:ext uri="{FF2B5EF4-FFF2-40B4-BE49-F238E27FC236}">
                  <a16:creationId xmlns:a16="http://schemas.microsoft.com/office/drawing/2014/main" id="{19C184DC-4F46-0346-BF91-2AA8A4545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2315" name="Rectangle 11">
              <a:extLst>
                <a:ext uri="{FF2B5EF4-FFF2-40B4-BE49-F238E27FC236}">
                  <a16:creationId xmlns:a16="http://schemas.microsoft.com/office/drawing/2014/main" id="{9E7B2213-DDED-E342-A01D-0DEC20304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2316" name="Rectangle 12">
              <a:extLst>
                <a:ext uri="{FF2B5EF4-FFF2-40B4-BE49-F238E27FC236}">
                  <a16:creationId xmlns:a16="http://schemas.microsoft.com/office/drawing/2014/main" id="{65582A90-4180-844B-8034-F5CFF03F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82317" name="Group 13">
            <a:extLst>
              <a:ext uri="{FF2B5EF4-FFF2-40B4-BE49-F238E27FC236}">
                <a16:creationId xmlns:a16="http://schemas.microsoft.com/office/drawing/2014/main" id="{E74DF921-19F1-C347-97C5-D06673583629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1905001"/>
            <a:ext cx="3124200" cy="1146175"/>
            <a:chOff x="1686" y="1200"/>
            <a:chExt cx="1968" cy="722"/>
          </a:xfrm>
        </p:grpSpPr>
        <p:sp>
          <p:nvSpPr>
            <p:cNvPr id="482318" name="Rectangle 14">
              <a:extLst>
                <a:ext uri="{FF2B5EF4-FFF2-40B4-BE49-F238E27FC236}">
                  <a16:creationId xmlns:a16="http://schemas.microsoft.com/office/drawing/2014/main" id="{39BE4736-2198-3B43-BEF9-BFCFBC51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2319" name="Text Box 15">
              <a:extLst>
                <a:ext uri="{FF2B5EF4-FFF2-40B4-BE49-F238E27FC236}">
                  <a16:creationId xmlns:a16="http://schemas.microsoft.com/office/drawing/2014/main" id="{7D256F03-3812-6A4B-8E09-847F85B93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120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</a:p>
          </p:txBody>
        </p:sp>
        <p:sp>
          <p:nvSpPr>
            <p:cNvPr id="482320" name="Text Box 16">
              <a:extLst>
                <a:ext uri="{FF2B5EF4-FFF2-40B4-BE49-F238E27FC236}">
                  <a16:creationId xmlns:a16="http://schemas.microsoft.com/office/drawing/2014/main" id="{9E2335EB-4965-5A40-8B62-F4192B98A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135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0001</a:t>
              </a:r>
            </a:p>
          </p:txBody>
        </p:sp>
        <p:sp>
          <p:nvSpPr>
            <p:cNvPr id="482321" name="Text Box 17">
              <a:extLst>
                <a:ext uri="{FF2B5EF4-FFF2-40B4-BE49-F238E27FC236}">
                  <a16:creationId xmlns:a16="http://schemas.microsoft.com/office/drawing/2014/main" id="{4B567390-1328-7D4B-90A6-4465B8C8C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167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1110</a:t>
              </a:r>
            </a:p>
          </p:txBody>
        </p:sp>
        <p:sp>
          <p:nvSpPr>
            <p:cNvPr id="482322" name="Text Box 18">
              <a:extLst>
                <a:ext uri="{FF2B5EF4-FFF2-40B4-BE49-F238E27FC236}">
                  <a16:creationId xmlns:a16="http://schemas.microsoft.com/office/drawing/2014/main" id="{FCDA824A-C21D-3D4E-B1D7-6F848F46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1536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23" name="Text Box 19">
              <a:extLst>
                <a:ext uri="{FF2B5EF4-FFF2-40B4-BE49-F238E27FC236}">
                  <a16:creationId xmlns:a16="http://schemas.microsoft.com/office/drawing/2014/main" id="{1132074E-2439-CA43-BB5E-9D78C0D09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20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2324" name="Text Box 20">
              <a:extLst>
                <a:ext uri="{FF2B5EF4-FFF2-40B4-BE49-F238E27FC236}">
                  <a16:creationId xmlns:a16="http://schemas.microsoft.com/office/drawing/2014/main" id="{635C717E-50E7-0746-91D3-3DF701279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344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2325" name="Text Box 21">
              <a:extLst>
                <a:ext uri="{FF2B5EF4-FFF2-40B4-BE49-F238E27FC236}">
                  <a16:creationId xmlns:a16="http://schemas.microsoft.com/office/drawing/2014/main" id="{0B4D20F9-08B6-AF47-BE73-481AC7ED5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7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2326" name="Text Box 22">
              <a:extLst>
                <a:ext uri="{FF2B5EF4-FFF2-40B4-BE49-F238E27FC236}">
                  <a16:creationId xmlns:a16="http://schemas.microsoft.com/office/drawing/2014/main" id="{C55CA4E9-E2C7-A944-B79D-6D233D78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1536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27" name="Text Box 23">
              <a:extLst>
                <a:ext uri="{FF2B5EF4-FFF2-40B4-BE49-F238E27FC236}">
                  <a16:creationId xmlns:a16="http://schemas.microsoft.com/office/drawing/2014/main" id="{3BA5558F-D6E7-064D-9C92-34B918260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20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2328" name="Text Box 24">
              <a:extLst>
                <a:ext uri="{FF2B5EF4-FFF2-40B4-BE49-F238E27FC236}">
                  <a16:creationId xmlns:a16="http://schemas.microsoft.com/office/drawing/2014/main" id="{A890F465-C76D-2B46-983B-6DC91399E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344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2329" name="Text Box 25">
              <a:extLst>
                <a:ext uri="{FF2B5EF4-FFF2-40B4-BE49-F238E27FC236}">
                  <a16:creationId xmlns:a16="http://schemas.microsoft.com/office/drawing/2014/main" id="{A3AE754E-3CD6-B840-A413-2A32D507B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67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2330" name="Text Box 26">
              <a:extLst>
                <a:ext uri="{FF2B5EF4-FFF2-40B4-BE49-F238E27FC236}">
                  <a16:creationId xmlns:a16="http://schemas.microsoft.com/office/drawing/2014/main" id="{51D890EF-BFB9-7F46-892A-FAEDA5C8C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1536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31" name="Text Box 27">
              <a:extLst>
                <a:ext uri="{FF2B5EF4-FFF2-40B4-BE49-F238E27FC236}">
                  <a16:creationId xmlns:a16="http://schemas.microsoft.com/office/drawing/2014/main" id="{186D4CAD-54E5-6D4F-B2B0-BB81FCFD1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20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32" name="Text Box 28">
              <a:extLst>
                <a:ext uri="{FF2B5EF4-FFF2-40B4-BE49-F238E27FC236}">
                  <a16:creationId xmlns:a16="http://schemas.microsoft.com/office/drawing/2014/main" id="{63F91D9E-1546-FF43-A8C9-E3836C627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344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33" name="Text Box 29">
              <a:extLst>
                <a:ext uri="{FF2B5EF4-FFF2-40B4-BE49-F238E27FC236}">
                  <a16:creationId xmlns:a16="http://schemas.microsoft.com/office/drawing/2014/main" id="{6FC5ADDE-E0B9-A54D-8807-E8FCFCBCD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67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34" name="Text Box 30">
              <a:extLst>
                <a:ext uri="{FF2B5EF4-FFF2-40B4-BE49-F238E27FC236}">
                  <a16:creationId xmlns:a16="http://schemas.microsoft.com/office/drawing/2014/main" id="{1B99CFCF-6096-A44C-93A0-A134725AA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1536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482335" name="Group 31">
            <a:extLst>
              <a:ext uri="{FF2B5EF4-FFF2-40B4-BE49-F238E27FC236}">
                <a16:creationId xmlns:a16="http://schemas.microsoft.com/office/drawing/2014/main" id="{CCE2538E-92F0-8E44-A3BA-654898CA5F9C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3124201"/>
            <a:ext cx="3124200" cy="1146175"/>
            <a:chOff x="1686" y="1968"/>
            <a:chExt cx="1968" cy="722"/>
          </a:xfrm>
        </p:grpSpPr>
        <p:sp>
          <p:nvSpPr>
            <p:cNvPr id="482336" name="Rectangle 32">
              <a:extLst>
                <a:ext uri="{FF2B5EF4-FFF2-40B4-BE49-F238E27FC236}">
                  <a16:creationId xmlns:a16="http://schemas.microsoft.com/office/drawing/2014/main" id="{3119F9F3-C8F0-CB44-A368-8389D4CD4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978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2337" name="Text Box 33">
              <a:extLst>
                <a:ext uri="{FF2B5EF4-FFF2-40B4-BE49-F238E27FC236}">
                  <a16:creationId xmlns:a16="http://schemas.microsoft.com/office/drawing/2014/main" id="{8014B556-AA82-4E44-9FB7-F6647F1AA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1968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2338" name="Text Box 34">
              <a:extLst>
                <a:ext uri="{FF2B5EF4-FFF2-40B4-BE49-F238E27FC236}">
                  <a16:creationId xmlns:a16="http://schemas.microsoft.com/office/drawing/2014/main" id="{0FA05800-83E6-394D-BEAD-04B1F09C7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112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2339" name="Text Box 35">
              <a:extLst>
                <a:ext uri="{FF2B5EF4-FFF2-40B4-BE49-F238E27FC236}">
                  <a16:creationId xmlns:a16="http://schemas.microsoft.com/office/drawing/2014/main" id="{5ADA0152-DB1A-4D45-8E8A-E22D099DA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438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2340" name="Text Box 36">
              <a:extLst>
                <a:ext uri="{FF2B5EF4-FFF2-40B4-BE49-F238E27FC236}">
                  <a16:creationId xmlns:a16="http://schemas.microsoft.com/office/drawing/2014/main" id="{E691D947-6487-CA47-A5D3-F9C9D3BC1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230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41" name="Text Box 37">
              <a:extLst>
                <a:ext uri="{FF2B5EF4-FFF2-40B4-BE49-F238E27FC236}">
                  <a16:creationId xmlns:a16="http://schemas.microsoft.com/office/drawing/2014/main" id="{34920DCB-4DBE-DE43-9D4E-4A5AA88C7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968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42" name="Text Box 38">
              <a:extLst>
                <a:ext uri="{FF2B5EF4-FFF2-40B4-BE49-F238E27FC236}">
                  <a16:creationId xmlns:a16="http://schemas.microsoft.com/office/drawing/2014/main" id="{75AFE36B-501F-D641-8C7E-918FBBDD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2112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43" name="Text Box 39">
              <a:extLst>
                <a:ext uri="{FF2B5EF4-FFF2-40B4-BE49-F238E27FC236}">
                  <a16:creationId xmlns:a16="http://schemas.microsoft.com/office/drawing/2014/main" id="{47A82931-F989-4B41-9FD4-A3907346A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2438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44" name="Text Box 40">
              <a:extLst>
                <a:ext uri="{FF2B5EF4-FFF2-40B4-BE49-F238E27FC236}">
                  <a16:creationId xmlns:a16="http://schemas.microsoft.com/office/drawing/2014/main" id="{D5E72C19-ED0F-D44F-B202-AD8A59BC1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230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45" name="Text Box 41">
              <a:extLst>
                <a:ext uri="{FF2B5EF4-FFF2-40B4-BE49-F238E27FC236}">
                  <a16:creationId xmlns:a16="http://schemas.microsoft.com/office/drawing/2014/main" id="{DF140BB6-14B4-A046-BEAF-C92032434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1968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46" name="Text Box 42">
              <a:extLst>
                <a:ext uri="{FF2B5EF4-FFF2-40B4-BE49-F238E27FC236}">
                  <a16:creationId xmlns:a16="http://schemas.microsoft.com/office/drawing/2014/main" id="{DC8FD291-5435-BA47-AE4F-7B0EA45DB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2102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47" name="Text Box 43">
              <a:extLst>
                <a:ext uri="{FF2B5EF4-FFF2-40B4-BE49-F238E27FC236}">
                  <a16:creationId xmlns:a16="http://schemas.microsoft.com/office/drawing/2014/main" id="{420FBE2F-AA92-E447-ADB6-73E12C1F6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2438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48" name="Text Box 44">
              <a:extLst>
                <a:ext uri="{FF2B5EF4-FFF2-40B4-BE49-F238E27FC236}">
                  <a16:creationId xmlns:a16="http://schemas.microsoft.com/office/drawing/2014/main" id="{A8A76408-3838-B141-AC05-FB13B5CC7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230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49" name="Text Box 45">
              <a:extLst>
                <a:ext uri="{FF2B5EF4-FFF2-40B4-BE49-F238E27FC236}">
                  <a16:creationId xmlns:a16="http://schemas.microsoft.com/office/drawing/2014/main" id="{E4003143-B6C6-454D-B292-571180809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96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</a:p>
          </p:txBody>
        </p:sp>
        <p:sp>
          <p:nvSpPr>
            <p:cNvPr id="482350" name="Text Box 46">
              <a:extLst>
                <a:ext uri="{FF2B5EF4-FFF2-40B4-BE49-F238E27FC236}">
                  <a16:creationId xmlns:a16="http://schemas.microsoft.com/office/drawing/2014/main" id="{8F072342-5305-574A-A91B-D7217EF62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10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0001</a:t>
              </a:r>
            </a:p>
          </p:txBody>
        </p:sp>
        <p:sp>
          <p:nvSpPr>
            <p:cNvPr id="482351" name="Text Box 47">
              <a:extLst>
                <a:ext uri="{FF2B5EF4-FFF2-40B4-BE49-F238E27FC236}">
                  <a16:creationId xmlns:a16="http://schemas.microsoft.com/office/drawing/2014/main" id="{6B9045A0-E0DF-BA42-9AB3-875F5299B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4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1110</a:t>
              </a:r>
            </a:p>
          </p:txBody>
        </p:sp>
        <p:sp>
          <p:nvSpPr>
            <p:cNvPr id="482352" name="Text Box 48">
              <a:extLst>
                <a:ext uri="{FF2B5EF4-FFF2-40B4-BE49-F238E27FC236}">
                  <a16:creationId xmlns:a16="http://schemas.microsoft.com/office/drawing/2014/main" id="{4886A5CC-4416-1548-AB38-02D756EB5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304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482353" name="Group 49">
            <a:extLst>
              <a:ext uri="{FF2B5EF4-FFF2-40B4-BE49-F238E27FC236}">
                <a16:creationId xmlns:a16="http://schemas.microsoft.com/office/drawing/2014/main" id="{0FA70ACB-5B96-E346-98E2-11FA82B79380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5562601"/>
            <a:ext cx="3124200" cy="1146175"/>
            <a:chOff x="1686" y="3504"/>
            <a:chExt cx="1968" cy="722"/>
          </a:xfrm>
        </p:grpSpPr>
        <p:sp>
          <p:nvSpPr>
            <p:cNvPr id="482354" name="Rectangle 50">
              <a:extLst>
                <a:ext uri="{FF2B5EF4-FFF2-40B4-BE49-F238E27FC236}">
                  <a16:creationId xmlns:a16="http://schemas.microsoft.com/office/drawing/2014/main" id="{66E663E6-BF8B-1944-BF0E-E8C25675A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3514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2355" name="Text Box 51">
              <a:extLst>
                <a:ext uri="{FF2B5EF4-FFF2-40B4-BE49-F238E27FC236}">
                  <a16:creationId xmlns:a16="http://schemas.microsoft.com/office/drawing/2014/main" id="{1E36914B-3BDE-F64F-B31F-D4B906772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504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56" name="Text Box 52">
              <a:extLst>
                <a:ext uri="{FF2B5EF4-FFF2-40B4-BE49-F238E27FC236}">
                  <a16:creationId xmlns:a16="http://schemas.microsoft.com/office/drawing/2014/main" id="{2071DE84-ADDD-8143-BA8A-F7BBF77F9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638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57" name="Text Box 53">
              <a:extLst>
                <a:ext uri="{FF2B5EF4-FFF2-40B4-BE49-F238E27FC236}">
                  <a16:creationId xmlns:a16="http://schemas.microsoft.com/office/drawing/2014/main" id="{663EBB22-170A-D54F-9E82-FB02D245A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974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58" name="Text Box 54">
              <a:extLst>
                <a:ext uri="{FF2B5EF4-FFF2-40B4-BE49-F238E27FC236}">
                  <a16:creationId xmlns:a16="http://schemas.microsoft.com/office/drawing/2014/main" id="{056153D0-7050-2D4E-A62D-23EF37983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3840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59" name="Text Box 55">
              <a:extLst>
                <a:ext uri="{FF2B5EF4-FFF2-40B4-BE49-F238E27FC236}">
                  <a16:creationId xmlns:a16="http://schemas.microsoft.com/office/drawing/2014/main" id="{77EEAFD1-CCA6-1349-B585-FFA92790B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3504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60" name="Text Box 56">
              <a:extLst>
                <a:ext uri="{FF2B5EF4-FFF2-40B4-BE49-F238E27FC236}">
                  <a16:creationId xmlns:a16="http://schemas.microsoft.com/office/drawing/2014/main" id="{8DF9C2BB-27A3-DF46-93B2-B6105860B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3638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61" name="Text Box 57">
              <a:extLst>
                <a:ext uri="{FF2B5EF4-FFF2-40B4-BE49-F238E27FC236}">
                  <a16:creationId xmlns:a16="http://schemas.microsoft.com/office/drawing/2014/main" id="{B452F7FB-B153-8E44-B55D-8912B0D5F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3974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62" name="Text Box 58">
              <a:extLst>
                <a:ext uri="{FF2B5EF4-FFF2-40B4-BE49-F238E27FC236}">
                  <a16:creationId xmlns:a16="http://schemas.microsoft.com/office/drawing/2014/main" id="{2EF34AA6-A79A-F541-8C1B-1E9424781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840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63" name="Text Box 59">
              <a:extLst>
                <a:ext uri="{FF2B5EF4-FFF2-40B4-BE49-F238E27FC236}">
                  <a16:creationId xmlns:a16="http://schemas.microsoft.com/office/drawing/2014/main" id="{539F23E5-7455-5145-AEB8-AF4D0F5EF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3504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64" name="Text Box 60">
              <a:extLst>
                <a:ext uri="{FF2B5EF4-FFF2-40B4-BE49-F238E27FC236}">
                  <a16:creationId xmlns:a16="http://schemas.microsoft.com/office/drawing/2014/main" id="{C5608CB4-2979-2A4D-8E5B-53B151A00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3638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65" name="Text Box 61">
              <a:extLst>
                <a:ext uri="{FF2B5EF4-FFF2-40B4-BE49-F238E27FC236}">
                  <a16:creationId xmlns:a16="http://schemas.microsoft.com/office/drawing/2014/main" id="{D0E65E79-45CA-4544-8FF8-1B31963BE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3974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66" name="Text Box 62">
              <a:extLst>
                <a:ext uri="{FF2B5EF4-FFF2-40B4-BE49-F238E27FC236}">
                  <a16:creationId xmlns:a16="http://schemas.microsoft.com/office/drawing/2014/main" id="{D2CBD42F-ADE2-0F4B-81D0-B4E24CDA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3840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67" name="Text Box 63">
              <a:extLst>
                <a:ext uri="{FF2B5EF4-FFF2-40B4-BE49-F238E27FC236}">
                  <a16:creationId xmlns:a16="http://schemas.microsoft.com/office/drawing/2014/main" id="{7F16878D-FD04-D24B-B533-D57F186DB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350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</a:p>
          </p:txBody>
        </p:sp>
        <p:sp>
          <p:nvSpPr>
            <p:cNvPr id="482368" name="Text Box 64">
              <a:extLst>
                <a:ext uri="{FF2B5EF4-FFF2-40B4-BE49-F238E27FC236}">
                  <a16:creationId xmlns:a16="http://schemas.microsoft.com/office/drawing/2014/main" id="{F7B57755-3DB0-DB47-9A4E-12E75CFE1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363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0001</a:t>
              </a:r>
            </a:p>
          </p:txBody>
        </p:sp>
        <p:sp>
          <p:nvSpPr>
            <p:cNvPr id="482369" name="Text Box 65">
              <a:extLst>
                <a:ext uri="{FF2B5EF4-FFF2-40B4-BE49-F238E27FC236}">
                  <a16:creationId xmlns:a16="http://schemas.microsoft.com/office/drawing/2014/main" id="{13B2ACFA-3A0C-C144-9D09-F8DF920EC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3974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70" name="Text Box 66">
              <a:extLst>
                <a:ext uri="{FF2B5EF4-FFF2-40B4-BE49-F238E27FC236}">
                  <a16:creationId xmlns:a16="http://schemas.microsoft.com/office/drawing/2014/main" id="{9EEEB84B-C599-3E45-98F0-F1804460A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3840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482371" name="Group 67">
            <a:extLst>
              <a:ext uri="{FF2B5EF4-FFF2-40B4-BE49-F238E27FC236}">
                <a16:creationId xmlns:a16="http://schemas.microsoft.com/office/drawing/2014/main" id="{36924BDB-2123-CF4E-91F6-33DB075E78E1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4343401"/>
            <a:ext cx="3124200" cy="1146175"/>
            <a:chOff x="1686" y="2736"/>
            <a:chExt cx="1968" cy="722"/>
          </a:xfrm>
        </p:grpSpPr>
        <p:sp>
          <p:nvSpPr>
            <p:cNvPr id="482372" name="Rectangle 68">
              <a:extLst>
                <a:ext uri="{FF2B5EF4-FFF2-40B4-BE49-F238E27FC236}">
                  <a16:creationId xmlns:a16="http://schemas.microsoft.com/office/drawing/2014/main" id="{F12FAF4B-A9F5-6B4F-9060-6B538002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2373" name="Text Box 69">
              <a:extLst>
                <a:ext uri="{FF2B5EF4-FFF2-40B4-BE49-F238E27FC236}">
                  <a16:creationId xmlns:a16="http://schemas.microsoft.com/office/drawing/2014/main" id="{D3EE322B-1BB3-324A-8A38-BCA92ADD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2736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74" name="Text Box 70">
              <a:extLst>
                <a:ext uri="{FF2B5EF4-FFF2-40B4-BE49-F238E27FC236}">
                  <a16:creationId xmlns:a16="http://schemas.microsoft.com/office/drawing/2014/main" id="{3A749A5B-4B0F-BD40-B6DA-3B4BF2A2C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2870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75" name="Text Box 71">
              <a:extLst>
                <a:ext uri="{FF2B5EF4-FFF2-40B4-BE49-F238E27FC236}">
                  <a16:creationId xmlns:a16="http://schemas.microsoft.com/office/drawing/2014/main" id="{59B77093-5DAB-1845-833E-7299AD208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" y="3206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76" name="Text Box 72">
              <a:extLst>
                <a:ext uri="{FF2B5EF4-FFF2-40B4-BE49-F238E27FC236}">
                  <a16:creationId xmlns:a16="http://schemas.microsoft.com/office/drawing/2014/main" id="{3EAEBCB5-1208-8A46-A1CF-BA971A61B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3072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77" name="Text Box 73">
              <a:extLst>
                <a:ext uri="{FF2B5EF4-FFF2-40B4-BE49-F238E27FC236}">
                  <a16:creationId xmlns:a16="http://schemas.microsoft.com/office/drawing/2014/main" id="{5F152776-5CCE-B640-B30E-D62247C43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736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78" name="Text Box 74">
              <a:extLst>
                <a:ext uri="{FF2B5EF4-FFF2-40B4-BE49-F238E27FC236}">
                  <a16:creationId xmlns:a16="http://schemas.microsoft.com/office/drawing/2014/main" id="{DB1E0303-561B-5B47-9BEA-9A5C95E24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870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79" name="Text Box 75">
              <a:extLst>
                <a:ext uri="{FF2B5EF4-FFF2-40B4-BE49-F238E27FC236}">
                  <a16:creationId xmlns:a16="http://schemas.microsoft.com/office/drawing/2014/main" id="{3D4EACA1-6345-CB4E-BFB2-87B10FDE0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3206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482380" name="Text Box 76">
              <a:extLst>
                <a:ext uri="{FF2B5EF4-FFF2-40B4-BE49-F238E27FC236}">
                  <a16:creationId xmlns:a16="http://schemas.microsoft.com/office/drawing/2014/main" id="{43CA0BCE-500D-2543-8F5B-A6785B66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072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81" name="Text Box 77">
              <a:extLst>
                <a:ext uri="{FF2B5EF4-FFF2-40B4-BE49-F238E27FC236}">
                  <a16:creationId xmlns:a16="http://schemas.microsoft.com/office/drawing/2014/main" id="{B6425EF5-9644-E24A-A894-52F94AE8C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2736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82" name="Text Box 78">
              <a:extLst>
                <a:ext uri="{FF2B5EF4-FFF2-40B4-BE49-F238E27FC236}">
                  <a16:creationId xmlns:a16="http://schemas.microsoft.com/office/drawing/2014/main" id="{C8F48120-F3D4-774C-AA0D-004C5A53C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288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83" name="Text Box 79">
              <a:extLst>
                <a:ext uri="{FF2B5EF4-FFF2-40B4-BE49-F238E27FC236}">
                  <a16:creationId xmlns:a16="http://schemas.microsoft.com/office/drawing/2014/main" id="{E2E2B2C4-D2DE-F14D-879C-8E5ECEC2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3206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2384" name="Text Box 80">
              <a:extLst>
                <a:ext uri="{FF2B5EF4-FFF2-40B4-BE49-F238E27FC236}">
                  <a16:creationId xmlns:a16="http://schemas.microsoft.com/office/drawing/2014/main" id="{FA584CFC-2B69-CD4B-96DA-D48D4E23F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3072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82385" name="Text Box 81">
              <a:extLst>
                <a:ext uri="{FF2B5EF4-FFF2-40B4-BE49-F238E27FC236}">
                  <a16:creationId xmlns:a16="http://schemas.microsoft.com/office/drawing/2014/main" id="{722B19BA-7833-1745-B59F-C046706EB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73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</a:p>
          </p:txBody>
        </p:sp>
        <p:sp>
          <p:nvSpPr>
            <p:cNvPr id="482386" name="Text Box 82">
              <a:extLst>
                <a:ext uri="{FF2B5EF4-FFF2-40B4-BE49-F238E27FC236}">
                  <a16:creationId xmlns:a16="http://schemas.microsoft.com/office/drawing/2014/main" id="{4C267DBF-14D0-5445-9B28-6FE9C6A0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87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0001</a:t>
              </a:r>
            </a:p>
          </p:txBody>
        </p:sp>
        <p:sp>
          <p:nvSpPr>
            <p:cNvPr id="482387" name="Text Box 83">
              <a:extLst>
                <a:ext uri="{FF2B5EF4-FFF2-40B4-BE49-F238E27FC236}">
                  <a16:creationId xmlns:a16="http://schemas.microsoft.com/office/drawing/2014/main" id="{D2AC9477-63CA-3B47-A2B8-D1E61B53C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320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1110</a:t>
              </a:r>
            </a:p>
          </p:txBody>
        </p:sp>
        <p:sp>
          <p:nvSpPr>
            <p:cNvPr id="482388" name="Text Box 84">
              <a:extLst>
                <a:ext uri="{FF2B5EF4-FFF2-40B4-BE49-F238E27FC236}">
                  <a16:creationId xmlns:a16="http://schemas.microsoft.com/office/drawing/2014/main" id="{5543DF02-4A4C-1940-A43F-F42EFD730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3072"/>
              <a:ext cx="31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82389" name="Text Box 85">
            <a:extLst>
              <a:ext uri="{FF2B5EF4-FFF2-40B4-BE49-F238E27FC236}">
                <a16:creationId xmlns:a16="http://schemas.microsoft.com/office/drawing/2014/main" id="{286D353D-58DB-C847-98A1-7F238D19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2270126"/>
            <a:ext cx="139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位操作码</a:t>
            </a:r>
          </a:p>
        </p:txBody>
      </p:sp>
      <p:sp>
        <p:nvSpPr>
          <p:cNvPr id="482390" name="Text Box 86">
            <a:extLst>
              <a:ext uri="{FF2B5EF4-FFF2-40B4-BE49-F238E27FC236}">
                <a16:creationId xmlns:a16="http://schemas.microsoft.com/office/drawing/2014/main" id="{BD22CC72-DEC5-6743-8546-4D553AC8A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3489326"/>
            <a:ext cx="139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位操作码</a:t>
            </a:r>
          </a:p>
        </p:txBody>
      </p:sp>
      <p:sp>
        <p:nvSpPr>
          <p:cNvPr id="482391" name="Text Box 87">
            <a:extLst>
              <a:ext uri="{FF2B5EF4-FFF2-40B4-BE49-F238E27FC236}">
                <a16:creationId xmlns:a16="http://schemas.microsoft.com/office/drawing/2014/main" id="{2D529847-E98C-844A-917D-0BFC02CD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244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位操作码</a:t>
            </a:r>
          </a:p>
        </p:txBody>
      </p:sp>
      <p:sp>
        <p:nvSpPr>
          <p:cNvPr id="482392" name="Text Box 88">
            <a:extLst>
              <a:ext uri="{FF2B5EF4-FFF2-40B4-BE49-F238E27FC236}">
                <a16:creationId xmlns:a16="http://schemas.microsoft.com/office/drawing/2014/main" id="{B43C8739-D9F2-764D-AC3F-88921AF3E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927726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 位操作码</a:t>
            </a:r>
          </a:p>
        </p:txBody>
      </p:sp>
      <p:sp>
        <p:nvSpPr>
          <p:cNvPr id="482393" name="Text Box 89">
            <a:extLst>
              <a:ext uri="{FF2B5EF4-FFF2-40B4-BE49-F238E27FC236}">
                <a16:creationId xmlns:a16="http://schemas.microsoft.com/office/drawing/2014/main" id="{4DE9CB55-51AA-3C41-BF77-4E184E4C0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2270126"/>
            <a:ext cx="311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最多15条三地址指令</a:t>
            </a:r>
          </a:p>
        </p:txBody>
      </p:sp>
      <p:sp>
        <p:nvSpPr>
          <p:cNvPr id="482394" name="Text Box 90">
            <a:extLst>
              <a:ext uri="{FF2B5EF4-FFF2-40B4-BE49-F238E27FC236}">
                <a16:creationId xmlns:a16="http://schemas.microsoft.com/office/drawing/2014/main" id="{DD02CA42-948E-FC41-BA9A-8C1F0BE8B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3489326"/>
            <a:ext cx="271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最多15条二地址指令</a:t>
            </a:r>
          </a:p>
        </p:txBody>
      </p:sp>
      <p:sp>
        <p:nvSpPr>
          <p:cNvPr id="482395" name="Text Box 91">
            <a:extLst>
              <a:ext uri="{FF2B5EF4-FFF2-40B4-BE49-F238E27FC236}">
                <a16:creationId xmlns:a16="http://schemas.microsoft.com/office/drawing/2014/main" id="{D130AA35-83C6-EC4C-9CF3-207788EB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4724401"/>
            <a:ext cx="2646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最多15条一地址指令</a:t>
            </a:r>
          </a:p>
        </p:txBody>
      </p:sp>
      <p:sp>
        <p:nvSpPr>
          <p:cNvPr id="482396" name="Text Box 92">
            <a:extLst>
              <a:ext uri="{FF2B5EF4-FFF2-40B4-BE49-F238E27FC236}">
                <a16:creationId xmlns:a16="http://schemas.microsoft.com/office/drawing/2014/main" id="{CC2FACAD-A39B-EF48-8A7D-A6EF9B2EB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5927726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16条零地址指令</a:t>
            </a:r>
          </a:p>
        </p:txBody>
      </p:sp>
      <p:sp>
        <p:nvSpPr>
          <p:cNvPr id="482397" name="Rectangle 93">
            <a:extLst>
              <a:ext uri="{FF2B5EF4-FFF2-40B4-BE49-F238E27FC236}">
                <a16:creationId xmlns:a16="http://schemas.microsoft.com/office/drawing/2014/main" id="{82A7F5B0-A11E-144C-B1E6-3D804975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7.1</a:t>
            </a:r>
          </a:p>
        </p:txBody>
      </p:sp>
      <p:sp>
        <p:nvSpPr>
          <p:cNvPr id="482398" name="AutoShape 9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14DFEE0-4108-174B-B615-0809A77A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55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8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8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8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  <p:bldP spid="482389" grpId="0" autoUpdateAnimBg="0"/>
      <p:bldP spid="482390" grpId="0" autoUpdateAnimBg="0"/>
      <p:bldP spid="482391" grpId="0" autoUpdateAnimBg="0"/>
      <p:bldP spid="482392" grpId="0" autoUpdateAnimBg="0"/>
      <p:bldP spid="482393" grpId="0" autoUpdateAnimBg="0"/>
      <p:bldP spid="482394" grpId="0" autoUpdateAnimBg="0"/>
      <p:bldP spid="482395" grpId="0" autoUpdateAnimBg="0"/>
      <p:bldP spid="48239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>
            <a:extLst>
              <a:ext uri="{FF2B5EF4-FFF2-40B4-BE49-F238E27FC236}">
                <a16:creationId xmlns:a16="http://schemas.microsoft.com/office/drawing/2014/main" id="{209C767E-F03F-FE48-8293-0FFAB0F2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23850"/>
            <a:ext cx="699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按字节寻址的相对寻址举例</a:t>
            </a:r>
            <a:endParaRPr kumimoji="1" lang="en-US" altLang="zh-CN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9955" name="Group 3">
            <a:extLst>
              <a:ext uri="{FF2B5EF4-FFF2-40B4-BE49-F238E27FC236}">
                <a16:creationId xmlns:a16="http://schemas.microsoft.com/office/drawing/2014/main" id="{20DBB351-EA8F-494D-B4E3-49F7585849A0}"/>
              </a:ext>
            </a:extLst>
          </p:cNvPr>
          <p:cNvGrpSpPr>
            <a:grpSpLocks/>
          </p:cNvGrpSpPr>
          <p:nvPr/>
        </p:nvGrpSpPr>
        <p:grpSpPr bwMode="auto">
          <a:xfrm>
            <a:off x="2638425" y="1309688"/>
            <a:ext cx="2171700" cy="2805112"/>
            <a:chOff x="702" y="825"/>
            <a:chExt cx="1368" cy="1767"/>
          </a:xfrm>
        </p:grpSpPr>
        <p:grpSp>
          <p:nvGrpSpPr>
            <p:cNvPr id="509956" name="Group 4">
              <a:extLst>
                <a:ext uri="{FF2B5EF4-FFF2-40B4-BE49-F238E27FC236}">
                  <a16:creationId xmlns:a16="http://schemas.microsoft.com/office/drawing/2014/main" id="{03A723C4-41E9-234A-B8B9-1BBD8EF17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825"/>
              <a:ext cx="1368" cy="1767"/>
              <a:chOff x="702" y="825"/>
              <a:chExt cx="1368" cy="1767"/>
            </a:xfrm>
          </p:grpSpPr>
          <p:sp>
            <p:nvSpPr>
              <p:cNvPr id="509957" name="Line 5">
                <a:extLst>
                  <a:ext uri="{FF2B5EF4-FFF2-40B4-BE49-F238E27FC236}">
                    <a16:creationId xmlns:a16="http://schemas.microsoft.com/office/drawing/2014/main" id="{6705EFD3-A15E-6541-BF9F-28B1DEACF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9958" name="Line 6">
                <a:extLst>
                  <a:ext uri="{FF2B5EF4-FFF2-40B4-BE49-F238E27FC236}">
                    <a16:creationId xmlns:a16="http://schemas.microsoft.com/office/drawing/2014/main" id="{8EE3BB83-714A-234D-8276-DD8C25344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9959" name="Line 7">
                <a:extLst>
                  <a:ext uri="{FF2B5EF4-FFF2-40B4-BE49-F238E27FC236}">
                    <a16:creationId xmlns:a16="http://schemas.microsoft.com/office/drawing/2014/main" id="{EE93EF03-0986-3C4A-8EEE-8F84B923E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105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9960" name="Line 8">
                <a:extLst>
                  <a:ext uri="{FF2B5EF4-FFF2-40B4-BE49-F238E27FC236}">
                    <a16:creationId xmlns:a16="http://schemas.microsoft.com/office/drawing/2014/main" id="{2696595C-401A-E541-8D14-9D1377FBC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9961" name="Line 9">
                <a:extLst>
                  <a:ext uri="{FF2B5EF4-FFF2-40B4-BE49-F238E27FC236}">
                    <a16:creationId xmlns:a16="http://schemas.microsoft.com/office/drawing/2014/main" id="{81F1E80F-AA96-DE47-9C08-E7A461B58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2" y="24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9962" name="Text Box 10">
                <a:extLst>
                  <a:ext uri="{FF2B5EF4-FFF2-40B4-BE49-F238E27FC236}">
                    <a16:creationId xmlns:a16="http://schemas.microsoft.com/office/drawing/2014/main" id="{1535251C-9E68-974D-878A-E915708CB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065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509963" name="Text Box 11">
                <a:extLst>
                  <a:ext uri="{FF2B5EF4-FFF2-40B4-BE49-F238E27FC236}">
                    <a16:creationId xmlns:a16="http://schemas.microsoft.com/office/drawing/2014/main" id="{4BC7654C-F2E3-1946-A085-372C4552B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8" y="129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位移量</a:t>
                </a:r>
              </a:p>
            </p:txBody>
          </p:sp>
          <p:sp>
            <p:nvSpPr>
              <p:cNvPr id="509964" name="Text Box 12">
                <a:extLst>
                  <a:ext uri="{FF2B5EF4-FFF2-40B4-BE49-F238E27FC236}">
                    <a16:creationId xmlns:a16="http://schemas.microsoft.com/office/drawing/2014/main" id="{94D8060B-B5EF-AC43-AA85-F443B36E3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" y="1065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09965" name="Text Box 13">
                <a:extLst>
                  <a:ext uri="{FF2B5EF4-FFF2-40B4-BE49-F238E27FC236}">
                    <a16:creationId xmlns:a16="http://schemas.microsoft.com/office/drawing/2014/main" id="{B9E87D35-AD58-EA4A-A310-B529B43EF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09966" name="Line 14">
                <a:extLst>
                  <a:ext uri="{FF2B5EF4-FFF2-40B4-BE49-F238E27FC236}">
                    <a16:creationId xmlns:a16="http://schemas.microsoft.com/office/drawing/2014/main" id="{CD75CCF3-7322-C84F-8396-ACA293044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9967" name="Line 15">
                <a:extLst>
                  <a:ext uri="{FF2B5EF4-FFF2-40B4-BE49-F238E27FC236}">
                    <a16:creationId xmlns:a16="http://schemas.microsoft.com/office/drawing/2014/main" id="{3846A2BE-6BB8-2C4D-AD12-B2EF370DD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302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9968" name="Text Box 16">
                <a:extLst>
                  <a:ext uri="{FF2B5EF4-FFF2-40B4-BE49-F238E27FC236}">
                    <a16:creationId xmlns:a16="http://schemas.microsoft.com/office/drawing/2014/main" id="{194E4CF8-92A0-9140-8DC6-01908983D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0" y="8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sp>
          <p:nvSpPr>
            <p:cNvPr id="509969" name="Line 17">
              <a:extLst>
                <a:ext uri="{FF2B5EF4-FFF2-40B4-BE49-F238E27FC236}">
                  <a16:creationId xmlns:a16="http://schemas.microsoft.com/office/drawing/2014/main" id="{7BCC6B9E-7819-484C-A2FA-0B72D588A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70" name="Line 18">
              <a:extLst>
                <a:ext uri="{FF2B5EF4-FFF2-40B4-BE49-F238E27FC236}">
                  <a16:creationId xmlns:a16="http://schemas.microsoft.com/office/drawing/2014/main" id="{E5B09AE8-E088-E84D-9187-6C6ED26E4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09971" name="AutoShape 19">
            <a:extLst>
              <a:ext uri="{FF2B5EF4-FFF2-40B4-BE49-F238E27FC236}">
                <a16:creationId xmlns:a16="http://schemas.microsoft.com/office/drawing/2014/main" id="{7DCA5C2B-93EE-CC4A-8F9E-BF4147043DA0}"/>
              </a:ext>
            </a:extLst>
          </p:cNvPr>
          <p:cNvSpPr>
            <a:spLocks/>
          </p:cNvSpPr>
          <p:nvPr/>
        </p:nvSpPr>
        <p:spPr bwMode="auto">
          <a:xfrm>
            <a:off x="4810125" y="16764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9972" name="Text Box 20">
            <a:extLst>
              <a:ext uri="{FF2B5EF4-FFF2-40B4-BE49-F238E27FC236}">
                <a16:creationId xmlns:a16="http://schemas.microsoft.com/office/drawing/2014/main" id="{F368F26B-B814-764D-A4E0-398201EB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1701800"/>
            <a:ext cx="1514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 </a:t>
            </a:r>
            <a:r>
              <a:rPr kumimoji="1" lang="en-US" altLang="zh-CN" sz="5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+ 8</a:t>
            </a:r>
          </a:p>
        </p:txBody>
      </p:sp>
      <p:grpSp>
        <p:nvGrpSpPr>
          <p:cNvPr id="509973" name="Group 21">
            <a:extLst>
              <a:ext uri="{FF2B5EF4-FFF2-40B4-BE49-F238E27FC236}">
                <a16:creationId xmlns:a16="http://schemas.microsoft.com/office/drawing/2014/main" id="{B61A869A-5EC2-D44A-9D43-785FF1A57BC1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1309688"/>
            <a:ext cx="2171700" cy="2805112"/>
            <a:chOff x="3384" y="825"/>
            <a:chExt cx="1368" cy="1767"/>
          </a:xfrm>
        </p:grpSpPr>
        <p:sp>
          <p:nvSpPr>
            <p:cNvPr id="509974" name="Line 22">
              <a:extLst>
                <a:ext uri="{FF2B5EF4-FFF2-40B4-BE49-F238E27FC236}">
                  <a16:creationId xmlns:a16="http://schemas.microsoft.com/office/drawing/2014/main" id="{7C998D7E-7DF7-C54C-B8DA-A178E8BFD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75" name="Line 23">
              <a:extLst>
                <a:ext uri="{FF2B5EF4-FFF2-40B4-BE49-F238E27FC236}">
                  <a16:creationId xmlns:a16="http://schemas.microsoft.com/office/drawing/2014/main" id="{F9642EE0-8518-3F47-A933-31770AA21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76" name="Line 24">
              <a:extLst>
                <a:ext uri="{FF2B5EF4-FFF2-40B4-BE49-F238E27FC236}">
                  <a16:creationId xmlns:a16="http://schemas.microsoft.com/office/drawing/2014/main" id="{EE5B1DC2-6481-984B-B17A-46CB140F2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77" name="Line 25">
              <a:extLst>
                <a:ext uri="{FF2B5EF4-FFF2-40B4-BE49-F238E27FC236}">
                  <a16:creationId xmlns:a16="http://schemas.microsoft.com/office/drawing/2014/main" id="{B3A18A76-EEEA-4247-8C1B-7F083D303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0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78" name="Line 26">
              <a:extLst>
                <a:ext uri="{FF2B5EF4-FFF2-40B4-BE49-F238E27FC236}">
                  <a16:creationId xmlns:a16="http://schemas.microsoft.com/office/drawing/2014/main" id="{FF409237-9982-E845-807A-BBC9FC131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79" name="Line 27">
              <a:extLst>
                <a:ext uri="{FF2B5EF4-FFF2-40B4-BE49-F238E27FC236}">
                  <a16:creationId xmlns:a16="http://schemas.microsoft.com/office/drawing/2014/main" id="{59C0C35D-4ED2-6545-BFAB-42EFB5F4E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80" name="Line 28">
              <a:extLst>
                <a:ext uri="{FF2B5EF4-FFF2-40B4-BE49-F238E27FC236}">
                  <a16:creationId xmlns:a16="http://schemas.microsoft.com/office/drawing/2014/main" id="{ED9758FD-B74F-B643-BB44-1B0C29F94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81" name="Text Box 29">
              <a:extLst>
                <a:ext uri="{FF2B5EF4-FFF2-40B4-BE49-F238E27FC236}">
                  <a16:creationId xmlns:a16="http://schemas.microsoft.com/office/drawing/2014/main" id="{296473BD-821D-B04A-90AD-AAB11816E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065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09982" name="Text Box 30">
              <a:extLst>
                <a:ext uri="{FF2B5EF4-FFF2-40B4-BE49-F238E27FC236}">
                  <a16:creationId xmlns:a16="http://schemas.microsoft.com/office/drawing/2014/main" id="{D8588BFF-9D6A-5740-8CDE-4F3642F88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305"/>
              <a:ext cx="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06 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09983" name="Text Box 31">
              <a:extLst>
                <a:ext uri="{FF2B5EF4-FFF2-40B4-BE49-F238E27FC236}">
                  <a16:creationId xmlns:a16="http://schemas.microsoft.com/office/drawing/2014/main" id="{F6739578-1ADD-7046-A589-530C1C377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065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2000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09984" name="Text Box 32">
              <a:extLst>
                <a:ext uri="{FF2B5EF4-FFF2-40B4-BE49-F238E27FC236}">
                  <a16:creationId xmlns:a16="http://schemas.microsoft.com/office/drawing/2014/main" id="{ED5BF4B4-59B9-EE48-A01D-F0AF23DFA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2160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2008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09985" name="Line 33">
              <a:extLst>
                <a:ext uri="{FF2B5EF4-FFF2-40B4-BE49-F238E27FC236}">
                  <a16:creationId xmlns:a16="http://schemas.microsoft.com/office/drawing/2014/main" id="{E5E19E4A-687C-9745-99A1-C746688E9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86" name="Line 34">
              <a:extLst>
                <a:ext uri="{FF2B5EF4-FFF2-40B4-BE49-F238E27FC236}">
                  <a16:creationId xmlns:a16="http://schemas.microsoft.com/office/drawing/2014/main" id="{AA793579-4AD2-184A-AA30-76FD39C111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98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9987" name="Text Box 35">
              <a:extLst>
                <a:ext uri="{FF2B5EF4-FFF2-40B4-BE49-F238E27FC236}">
                  <a16:creationId xmlns:a16="http://schemas.microsoft.com/office/drawing/2014/main" id="{C2E1D881-8379-0242-B5D0-BDE9D6A57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82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509988" name="Text Box 36">
            <a:extLst>
              <a:ext uri="{FF2B5EF4-FFF2-40B4-BE49-F238E27FC236}">
                <a16:creationId xmlns:a16="http://schemas.microsoft.com/office/drawing/2014/main" id="{672A8586-1DA3-754C-B2AD-7C11620B3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72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 当前指令地址   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 = 2000H</a:t>
            </a:r>
            <a:endParaRPr kumimoji="1"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9989" name="Text Box 37">
            <a:extLst>
              <a:ext uri="{FF2B5EF4-FFF2-40B4-BE49-F238E27FC236}">
                <a16:creationId xmlns:a16="http://schemas.microsoft.com/office/drawing/2014/main" id="{2AEC2C40-FBE8-9247-972E-B612A96E4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05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转移后的目的地址为  </a:t>
            </a:r>
            <a:r>
              <a:rPr kumimoji="1" lang="zh-CN" altLang="en-US" sz="1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9990" name="Text Box 38">
            <a:extLst>
              <a:ext uri="{FF2B5EF4-FFF2-40B4-BE49-F238E27FC236}">
                <a16:creationId xmlns:a16="http://schemas.microsoft.com/office/drawing/2014/main" id="{4345D82D-B8FF-184A-BF32-0086A166A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5465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  取出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5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+ 8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 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 = 2002H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9991" name="Text Box 39">
            <a:extLst>
              <a:ext uri="{FF2B5EF4-FFF2-40B4-BE49-F238E27FC236}">
                <a16:creationId xmlns:a16="http://schemas.microsoft.com/office/drawing/2014/main" id="{F5E88E7C-D176-B34E-B7BE-FBB52FFD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1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二字节指令</a:t>
            </a:r>
          </a:p>
        </p:txBody>
      </p:sp>
      <p:sp>
        <p:nvSpPr>
          <p:cNvPr id="509992" name="Text Box 40">
            <a:extLst>
              <a:ext uri="{FF2B5EF4-FFF2-40B4-BE49-F238E27FC236}">
                <a16:creationId xmlns:a16="http://schemas.microsoft.com/office/drawing/2014/main" id="{DA3EE5E6-F617-7140-AFC1-526D325AC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1185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JMP</a:t>
            </a:r>
            <a:r>
              <a:rPr kumimoji="1"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5400" b="1" baseline="-1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+ 8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 的第二字节为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 - 2002H = 06H</a:t>
            </a:r>
          </a:p>
        </p:txBody>
      </p:sp>
      <p:sp>
        <p:nvSpPr>
          <p:cNvPr id="509993" name="Rectangle 41">
            <a:extLst>
              <a:ext uri="{FF2B5EF4-FFF2-40B4-BE49-F238E27FC236}">
                <a16:creationId xmlns:a16="http://schemas.microsoft.com/office/drawing/2014/main" id="{F8569071-E7C2-D249-B4D1-D123035DD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09994" name="AutoShape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CFF5FD1-8EC5-AA47-AFA7-4915C50C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5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2" grpId="0" autoUpdateAnimBg="0"/>
      <p:bldP spid="509988" grpId="0" autoUpdateAnimBg="0"/>
      <p:bldP spid="509989" grpId="0" autoUpdateAnimBg="0"/>
      <p:bldP spid="509990" grpId="0" autoUpdateAnimBg="0"/>
      <p:bldP spid="509991" grpId="0" autoUpdateAnimBg="0"/>
      <p:bldP spid="5099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>
            <a:extLst>
              <a:ext uri="{FF2B5EF4-FFF2-40B4-BE49-F238E27FC236}">
                <a16:creationId xmlns:a16="http://schemas.microsoft.com/office/drawing/2014/main" id="{50C66DD3-474C-5D4E-AEE6-92049FB8D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52400"/>
            <a:ext cx="354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10. 堆栈寻址</a:t>
            </a:r>
          </a:p>
        </p:txBody>
      </p:sp>
      <p:sp>
        <p:nvSpPr>
          <p:cNvPr id="510979" name="Text Box 3">
            <a:extLst>
              <a:ext uri="{FF2B5EF4-FFF2-40B4-BE49-F238E27FC236}">
                <a16:creationId xmlns:a16="http://schemas.microsoft.com/office/drawing/2014/main" id="{FA28C39F-5F47-D141-A3AE-15C855502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838201"/>
            <a:ext cx="397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堆栈的特点</a:t>
            </a:r>
          </a:p>
        </p:txBody>
      </p:sp>
      <p:sp>
        <p:nvSpPr>
          <p:cNvPr id="510980" name="Text Box 4">
            <a:extLst>
              <a:ext uri="{FF2B5EF4-FFF2-40B4-BE49-F238E27FC236}">
                <a16:creationId xmlns:a16="http://schemas.microsoft.com/office/drawing/2014/main" id="{A90E73FE-1276-8248-889A-0BE062715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16319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</a:t>
            </a:r>
          </a:p>
        </p:txBody>
      </p:sp>
      <p:grpSp>
        <p:nvGrpSpPr>
          <p:cNvPr id="510981" name="Group 5">
            <a:extLst>
              <a:ext uri="{FF2B5EF4-FFF2-40B4-BE49-F238E27FC236}">
                <a16:creationId xmlns:a16="http://schemas.microsoft.com/office/drawing/2014/main" id="{030BD0FD-866C-B841-8123-DD0DEBB3EEEF}"/>
              </a:ext>
            </a:extLst>
          </p:cNvPr>
          <p:cNvGrpSpPr>
            <a:grpSpLocks/>
          </p:cNvGrpSpPr>
          <p:nvPr/>
        </p:nvGrpSpPr>
        <p:grpSpPr bwMode="auto">
          <a:xfrm>
            <a:off x="4098926" y="1371600"/>
            <a:ext cx="1103313" cy="1022350"/>
            <a:chOff x="1622" y="864"/>
            <a:chExt cx="695" cy="644"/>
          </a:xfrm>
        </p:grpSpPr>
        <p:sp>
          <p:nvSpPr>
            <p:cNvPr id="510982" name="Text Box 6">
              <a:extLst>
                <a:ext uri="{FF2B5EF4-FFF2-40B4-BE49-F238E27FC236}">
                  <a16:creationId xmlns:a16="http://schemas.microsoft.com/office/drawing/2014/main" id="{F1CB7F06-95FA-844B-ACFA-C87D64A95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864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硬堆栈</a:t>
              </a:r>
            </a:p>
          </p:txBody>
        </p:sp>
        <p:sp>
          <p:nvSpPr>
            <p:cNvPr id="510983" name="Text Box 7">
              <a:extLst>
                <a:ext uri="{FF2B5EF4-FFF2-40B4-BE49-F238E27FC236}">
                  <a16:creationId xmlns:a16="http://schemas.microsoft.com/office/drawing/2014/main" id="{604B5FF3-52F1-7A46-B38C-6DDCEB732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22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软堆栈</a:t>
              </a:r>
            </a:p>
          </p:txBody>
        </p:sp>
      </p:grpSp>
      <p:sp>
        <p:nvSpPr>
          <p:cNvPr id="510984" name="Text Box 8">
            <a:extLst>
              <a:ext uri="{FF2B5EF4-FFF2-40B4-BE49-F238E27FC236}">
                <a16:creationId xmlns:a16="http://schemas.microsoft.com/office/drawing/2014/main" id="{DCBF410F-FD08-ED4A-8457-EF9534B6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13716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多个寄存器</a:t>
            </a:r>
          </a:p>
        </p:txBody>
      </p:sp>
      <p:sp>
        <p:nvSpPr>
          <p:cNvPr id="510985" name="Text Box 9">
            <a:extLst>
              <a:ext uri="{FF2B5EF4-FFF2-40B4-BE49-F238E27FC236}">
                <a16:creationId xmlns:a16="http://schemas.microsoft.com/office/drawing/2014/main" id="{1289567A-A59D-894D-BC72-262C21D7C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6" y="1936750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指定的存储空间</a:t>
            </a:r>
          </a:p>
        </p:txBody>
      </p:sp>
      <p:sp>
        <p:nvSpPr>
          <p:cNvPr id="510986" name="Text Box 10">
            <a:extLst>
              <a:ext uri="{FF2B5EF4-FFF2-40B4-BE49-F238E27FC236}">
                <a16:creationId xmlns:a16="http://schemas.microsoft.com/office/drawing/2014/main" id="{BD9D3FB2-B3CE-E14B-AE39-24393CC1B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2514600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先进后出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（一个入出口）</a:t>
            </a:r>
          </a:p>
        </p:txBody>
      </p:sp>
      <p:sp>
        <p:nvSpPr>
          <p:cNvPr id="510987" name="Text Box 11">
            <a:extLst>
              <a:ext uri="{FF2B5EF4-FFF2-40B4-BE49-F238E27FC236}">
                <a16:creationId xmlns:a16="http://schemas.microsoft.com/office/drawing/2014/main" id="{40C5B674-D901-5242-B6EB-9AA7D6000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514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栈顶地址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指出</a:t>
            </a:r>
          </a:p>
        </p:txBody>
      </p:sp>
      <p:sp>
        <p:nvSpPr>
          <p:cNvPr id="510988" name="Text Box 12">
            <a:extLst>
              <a:ext uri="{FF2B5EF4-FFF2-40B4-BE49-F238E27FC236}">
                <a16:creationId xmlns:a16="http://schemas.microsoft.com/office/drawing/2014/main" id="{BF903984-91F7-9949-9B7B-7FD73299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3870326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</a:p>
        </p:txBody>
      </p:sp>
      <p:sp>
        <p:nvSpPr>
          <p:cNvPr id="510989" name="Text Box 13">
            <a:extLst>
              <a:ext uri="{FF2B5EF4-FFF2-40B4-BE49-F238E27FC236}">
                <a16:creationId xmlns:a16="http://schemas.microsoft.com/office/drawing/2014/main" id="{9F420B1B-EC56-794A-91E1-44715772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6" y="4845051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1FFFH</a:t>
            </a:r>
          </a:p>
        </p:txBody>
      </p:sp>
      <p:sp>
        <p:nvSpPr>
          <p:cNvPr id="510990" name="Text Box 14">
            <a:extLst>
              <a:ext uri="{FF2B5EF4-FFF2-40B4-BE49-F238E27FC236}">
                <a16:creationId xmlns:a16="http://schemas.microsoft.com/office/drawing/2014/main" id="{690A1535-A534-454B-8683-4F6C80D2A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413" y="3870326"/>
            <a:ext cx="519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+1</a:t>
            </a:r>
          </a:p>
        </p:txBody>
      </p:sp>
      <p:sp>
        <p:nvSpPr>
          <p:cNvPr id="510991" name="Text Box 15">
            <a:extLst>
              <a:ext uri="{FF2B5EF4-FFF2-40B4-BE49-F238E27FC236}">
                <a16:creationId xmlns:a16="http://schemas.microsoft.com/office/drawing/2014/main" id="{60BA0066-5CC1-E84B-8494-A4D447D51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149851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510992" name="AutoShape 16">
            <a:extLst>
              <a:ext uri="{FF2B5EF4-FFF2-40B4-BE49-F238E27FC236}">
                <a16:creationId xmlns:a16="http://schemas.microsoft.com/office/drawing/2014/main" id="{BB34889E-5C4E-764A-9F68-C02FFD9A116A}"/>
              </a:ext>
            </a:extLst>
          </p:cNvPr>
          <p:cNvSpPr>
            <a:spLocks/>
          </p:cNvSpPr>
          <p:nvPr/>
        </p:nvSpPr>
        <p:spPr bwMode="auto">
          <a:xfrm>
            <a:off x="3886200" y="15113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0993" name="AutoShape 17">
            <a:extLst>
              <a:ext uri="{FF2B5EF4-FFF2-40B4-BE49-F238E27FC236}">
                <a16:creationId xmlns:a16="http://schemas.microsoft.com/office/drawing/2014/main" id="{C6D968A3-C131-2F42-8B70-68877AF8517D}"/>
              </a:ext>
            </a:extLst>
          </p:cNvPr>
          <p:cNvSpPr>
            <a:spLocks noChangeArrowheads="1"/>
          </p:cNvSpPr>
          <p:nvPr/>
        </p:nvSpPr>
        <p:spPr bwMode="auto">
          <a:xfrm rot="20294574">
            <a:off x="49530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0994" name="AutoShape 18">
            <a:extLst>
              <a:ext uri="{FF2B5EF4-FFF2-40B4-BE49-F238E27FC236}">
                <a16:creationId xmlns:a16="http://schemas.microsoft.com/office/drawing/2014/main" id="{A205492B-7FB1-694A-AC4D-D7DA5EA98D0A}"/>
              </a:ext>
            </a:extLst>
          </p:cNvPr>
          <p:cNvSpPr>
            <a:spLocks noChangeArrowheads="1"/>
          </p:cNvSpPr>
          <p:nvPr/>
        </p:nvSpPr>
        <p:spPr bwMode="auto">
          <a:xfrm rot="20294574">
            <a:off x="86868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0995" name="Group 19">
            <a:extLst>
              <a:ext uri="{FF2B5EF4-FFF2-40B4-BE49-F238E27FC236}">
                <a16:creationId xmlns:a16="http://schemas.microsoft.com/office/drawing/2014/main" id="{87E028E9-EDB7-2649-9780-1528A3DA14AB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124200"/>
            <a:ext cx="3263900" cy="457200"/>
            <a:chOff x="922" y="1968"/>
            <a:chExt cx="2056" cy="288"/>
          </a:xfrm>
        </p:grpSpPr>
        <p:sp>
          <p:nvSpPr>
            <p:cNvPr id="510996" name="Text Box 20">
              <a:extLst>
                <a:ext uri="{FF2B5EF4-FFF2-40B4-BE49-F238E27FC236}">
                  <a16:creationId xmlns:a16="http://schemas.microsoft.com/office/drawing/2014/main" id="{44D3624F-40E5-4E4E-BCF8-3CB077139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1968"/>
              <a:ext cx="2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进栈  （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SP）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 1       SP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0997" name="Line 21">
              <a:extLst>
                <a:ext uri="{FF2B5EF4-FFF2-40B4-BE49-F238E27FC236}">
                  <a16:creationId xmlns:a16="http://schemas.microsoft.com/office/drawing/2014/main" id="{B4B0AA53-4C90-074F-8141-EA12C4DCA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10998" name="Group 22">
            <a:extLst>
              <a:ext uri="{FF2B5EF4-FFF2-40B4-BE49-F238E27FC236}">
                <a16:creationId xmlns:a16="http://schemas.microsoft.com/office/drawing/2014/main" id="{0BD3E490-BEF8-4448-9081-70718D944AC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124200"/>
            <a:ext cx="3360738" cy="457200"/>
            <a:chOff x="3168" y="1968"/>
            <a:chExt cx="2117" cy="288"/>
          </a:xfrm>
        </p:grpSpPr>
        <p:sp>
          <p:nvSpPr>
            <p:cNvPr id="510999" name="Text Box 23">
              <a:extLst>
                <a:ext uri="{FF2B5EF4-FFF2-40B4-BE49-F238E27FC236}">
                  <a16:creationId xmlns:a16="http://schemas.microsoft.com/office/drawing/2014/main" id="{AE8CDC9A-A790-EA44-A7A8-4630A9069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68"/>
              <a:ext cx="21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出栈  （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SP）</a:t>
              </a: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  1        SP</a:t>
              </a: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1000" name="Line 24">
              <a:extLst>
                <a:ext uri="{FF2B5EF4-FFF2-40B4-BE49-F238E27FC236}">
                  <a16:creationId xmlns:a16="http://schemas.microsoft.com/office/drawing/2014/main" id="{1DF093E2-3F1B-5041-9C16-E8253CACD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11001" name="Group 25">
            <a:extLst>
              <a:ext uri="{FF2B5EF4-FFF2-40B4-BE49-F238E27FC236}">
                <a16:creationId xmlns:a16="http://schemas.microsoft.com/office/drawing/2014/main" id="{37A22819-60F3-3B49-8D54-E60F6A4EDCAF}"/>
              </a:ext>
            </a:extLst>
          </p:cNvPr>
          <p:cNvGrpSpPr>
            <a:grpSpLocks/>
          </p:cNvGrpSpPr>
          <p:nvPr/>
        </p:nvGrpSpPr>
        <p:grpSpPr bwMode="auto">
          <a:xfrm>
            <a:off x="2492376" y="3946526"/>
            <a:ext cx="3133725" cy="2530475"/>
            <a:chOff x="610" y="2486"/>
            <a:chExt cx="1974" cy="1594"/>
          </a:xfrm>
        </p:grpSpPr>
        <p:sp>
          <p:nvSpPr>
            <p:cNvPr id="511002" name="Text Box 26">
              <a:extLst>
                <a:ext uri="{FF2B5EF4-FFF2-40B4-BE49-F238E27FC236}">
                  <a16:creationId xmlns:a16="http://schemas.microsoft.com/office/drawing/2014/main" id="{3F63AF99-AFE7-5D4A-9DF9-623C44BBD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3244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  <p:sp>
          <p:nvSpPr>
            <p:cNvPr id="511003" name="Text Box 27">
              <a:extLst>
                <a:ext uri="{FF2B5EF4-FFF2-40B4-BE49-F238E27FC236}">
                  <a16:creationId xmlns:a16="http://schemas.microsoft.com/office/drawing/2014/main" id="{467E47A5-3D89-CB4C-A824-1C48CDD4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383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</a:p>
          </p:txBody>
        </p:sp>
        <p:grpSp>
          <p:nvGrpSpPr>
            <p:cNvPr id="511004" name="Group 28">
              <a:extLst>
                <a:ext uri="{FF2B5EF4-FFF2-40B4-BE49-F238E27FC236}">
                  <a16:creationId xmlns:a16="http://schemas.microsoft.com/office/drawing/2014/main" id="{64E664E3-A71C-2B4B-AF0C-04B006DDD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" y="2486"/>
              <a:ext cx="1536" cy="1536"/>
              <a:chOff x="610" y="2486"/>
              <a:chExt cx="1536" cy="1536"/>
            </a:xfrm>
          </p:grpSpPr>
          <p:sp>
            <p:nvSpPr>
              <p:cNvPr id="511005" name="Rectangle 29">
                <a:extLst>
                  <a:ext uri="{FF2B5EF4-FFF2-40B4-BE49-F238E27FC236}">
                    <a16:creationId xmlns:a16="http://schemas.microsoft.com/office/drawing/2014/main" id="{2A8C9C5D-8607-F64C-97CC-65F3CBD37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11006" name="Rectangle 30">
                <a:extLst>
                  <a:ext uri="{FF2B5EF4-FFF2-40B4-BE49-F238E27FC236}">
                    <a16:creationId xmlns:a16="http://schemas.microsoft.com/office/drawing/2014/main" id="{F85A6642-1FFC-664E-B532-410F1D7C3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3274"/>
                <a:ext cx="960" cy="17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1007" name="Rectangle 31">
                <a:extLst>
                  <a:ext uri="{FF2B5EF4-FFF2-40B4-BE49-F238E27FC236}">
                    <a16:creationId xmlns:a16="http://schemas.microsoft.com/office/drawing/2014/main" id="{43F0DB67-02F6-2942-8B24-A36332371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1008" name="Freeform 32">
                <a:extLst>
                  <a:ext uri="{FF2B5EF4-FFF2-40B4-BE49-F238E27FC236}">
                    <a16:creationId xmlns:a16="http://schemas.microsoft.com/office/drawing/2014/main" id="{0E8CF28E-44CF-584F-83F1-88493B25D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7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1009" name="Text Box 33">
                <a:extLst>
                  <a:ext uri="{FF2B5EF4-FFF2-40B4-BE49-F238E27FC236}">
                    <a16:creationId xmlns:a16="http://schemas.microsoft.com/office/drawing/2014/main" id="{D22D5D7E-CA6B-2143-BE0B-1BFF27159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SP</a:t>
                </a:r>
              </a:p>
            </p:txBody>
          </p:sp>
          <p:sp>
            <p:nvSpPr>
              <p:cNvPr id="511010" name="Text Box 34">
                <a:extLst>
                  <a:ext uri="{FF2B5EF4-FFF2-40B4-BE49-F238E27FC236}">
                    <a16:creationId xmlns:a16="http://schemas.microsoft.com/office/drawing/2014/main" id="{E2507BCE-5D61-AC48-9AEC-F3B56E68C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0" y="3244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11011" name="Text Box 35">
                <a:extLst>
                  <a:ext uri="{FF2B5EF4-FFF2-40B4-BE49-F238E27FC236}">
                    <a16:creationId xmlns:a16="http://schemas.microsoft.com/office/drawing/2014/main" id="{49BC7B53-C713-5D4D-94C9-0CD4AE00E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" y="3532"/>
                <a:ext cx="3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11012" name="Freeform 36">
                <a:extLst>
                  <a:ext uri="{FF2B5EF4-FFF2-40B4-BE49-F238E27FC236}">
                    <a16:creationId xmlns:a16="http://schemas.microsoft.com/office/drawing/2014/main" id="{264F3C17-B9DC-F44C-ADF8-30FE8104A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4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1013" name="Freeform 37">
                <a:extLst>
                  <a:ext uri="{FF2B5EF4-FFF2-40B4-BE49-F238E27FC236}">
                    <a16:creationId xmlns:a16="http://schemas.microsoft.com/office/drawing/2014/main" id="{021E3C1E-054C-F247-A963-66999C03C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3099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1014" name="Group 38">
            <a:extLst>
              <a:ext uri="{FF2B5EF4-FFF2-40B4-BE49-F238E27FC236}">
                <a16:creationId xmlns:a16="http://schemas.microsoft.com/office/drawing/2014/main" id="{7EDE3318-1BDD-454E-B785-B18923CAF571}"/>
              </a:ext>
            </a:extLst>
          </p:cNvPr>
          <p:cNvGrpSpPr>
            <a:grpSpLocks/>
          </p:cNvGrpSpPr>
          <p:nvPr/>
        </p:nvGrpSpPr>
        <p:grpSpPr bwMode="auto">
          <a:xfrm>
            <a:off x="6226176" y="3946526"/>
            <a:ext cx="3133725" cy="2530475"/>
            <a:chOff x="2962" y="2486"/>
            <a:chExt cx="1974" cy="1594"/>
          </a:xfrm>
        </p:grpSpPr>
        <p:sp>
          <p:nvSpPr>
            <p:cNvPr id="511015" name="Text Box 39">
              <a:extLst>
                <a:ext uri="{FF2B5EF4-FFF2-40B4-BE49-F238E27FC236}">
                  <a16:creationId xmlns:a16="http://schemas.microsoft.com/office/drawing/2014/main" id="{DF2A5390-94A4-314F-9595-70A434FF6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" y="3532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grpSp>
          <p:nvGrpSpPr>
            <p:cNvPr id="511016" name="Group 40">
              <a:extLst>
                <a:ext uri="{FF2B5EF4-FFF2-40B4-BE49-F238E27FC236}">
                  <a16:creationId xmlns:a16="http://schemas.microsoft.com/office/drawing/2014/main" id="{A5FB7DE9-FDB0-5E4B-AAF9-E8C068E87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486"/>
              <a:ext cx="1974" cy="1594"/>
              <a:chOff x="2962" y="2486"/>
              <a:chExt cx="1974" cy="1594"/>
            </a:xfrm>
          </p:grpSpPr>
          <p:sp>
            <p:nvSpPr>
              <p:cNvPr id="511017" name="Rectangle 41">
                <a:extLst>
                  <a:ext uri="{FF2B5EF4-FFF2-40B4-BE49-F238E27FC236}">
                    <a16:creationId xmlns:a16="http://schemas.microsoft.com/office/drawing/2014/main" id="{157BAD76-4381-1A48-947F-6AA149CA8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FFF H</a:t>
                </a:r>
              </a:p>
            </p:txBody>
          </p:sp>
          <p:sp>
            <p:nvSpPr>
              <p:cNvPr id="511018" name="Rectangle 42">
                <a:extLst>
                  <a:ext uri="{FF2B5EF4-FFF2-40B4-BE49-F238E27FC236}">
                    <a16:creationId xmlns:a16="http://schemas.microsoft.com/office/drawing/2014/main" id="{B141B72D-FFB4-A544-B348-A732756CB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100"/>
                <a:ext cx="960" cy="17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1019" name="Rectangle 43">
                <a:extLst>
                  <a:ext uri="{FF2B5EF4-FFF2-40B4-BE49-F238E27FC236}">
                    <a16:creationId xmlns:a16="http://schemas.microsoft.com/office/drawing/2014/main" id="{071A77FD-CD8A-3D46-8BCB-1BF939FB6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1020" name="Text Box 44">
                <a:extLst>
                  <a:ext uri="{FF2B5EF4-FFF2-40B4-BE49-F238E27FC236}">
                    <a16:creationId xmlns:a16="http://schemas.microsoft.com/office/drawing/2014/main" id="{864BA56A-7C02-294F-A369-CA6589BBB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SP</a:t>
                </a:r>
              </a:p>
            </p:txBody>
          </p:sp>
          <p:sp>
            <p:nvSpPr>
              <p:cNvPr id="511021" name="Text Box 45">
                <a:extLst>
                  <a:ext uri="{FF2B5EF4-FFF2-40B4-BE49-F238E27FC236}">
                    <a16:creationId xmlns:a16="http://schemas.microsoft.com/office/drawing/2014/main" id="{E16AC29D-6897-5446-8730-24FC4E8202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2" y="3052"/>
                <a:ext cx="6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1FFFH</a:t>
                </a:r>
              </a:p>
            </p:txBody>
          </p:sp>
          <p:sp>
            <p:nvSpPr>
              <p:cNvPr id="511022" name="Text Box 46">
                <a:extLst>
                  <a:ext uri="{FF2B5EF4-FFF2-40B4-BE49-F238E27FC236}">
                    <a16:creationId xmlns:a16="http://schemas.microsoft.com/office/drawing/2014/main" id="{C064D9FA-5B3F-7A40-A77D-F453C729F6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8" y="307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栈顶</a:t>
                </a:r>
              </a:p>
            </p:txBody>
          </p:sp>
          <p:sp>
            <p:nvSpPr>
              <p:cNvPr id="511023" name="Text Box 47">
                <a:extLst>
                  <a:ext uri="{FF2B5EF4-FFF2-40B4-BE49-F238E27FC236}">
                    <a16:creationId xmlns:a16="http://schemas.microsoft.com/office/drawing/2014/main" id="{0CF2F9B4-37C4-0844-B935-4CDAFBCF6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8" y="383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栈底</a:t>
                </a:r>
              </a:p>
            </p:txBody>
          </p:sp>
          <p:sp>
            <p:nvSpPr>
              <p:cNvPr id="511024" name="Freeform 48">
                <a:extLst>
                  <a:ext uri="{FF2B5EF4-FFF2-40B4-BE49-F238E27FC236}">
                    <a16:creationId xmlns:a16="http://schemas.microsoft.com/office/drawing/2014/main" id="{603E1DBA-F8AB-9A45-8E46-43C22C1D4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1025" name="Freeform 49">
                <a:extLst>
                  <a:ext uri="{FF2B5EF4-FFF2-40B4-BE49-F238E27FC236}">
                    <a16:creationId xmlns:a16="http://schemas.microsoft.com/office/drawing/2014/main" id="{85ADDBC8-FDFE-9D41-B046-543FD0487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1026" name="Freeform 50">
                <a:extLst>
                  <a:ext uri="{FF2B5EF4-FFF2-40B4-BE49-F238E27FC236}">
                    <a16:creationId xmlns:a16="http://schemas.microsoft.com/office/drawing/2014/main" id="{114A3E6A-768E-7249-BA9D-54825C020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3483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1027" name="Group 51">
            <a:extLst>
              <a:ext uri="{FF2B5EF4-FFF2-40B4-BE49-F238E27FC236}">
                <a16:creationId xmlns:a16="http://schemas.microsoft.com/office/drawing/2014/main" id="{D35FFD19-8171-494E-9D7A-46FFBDA70B9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387851"/>
            <a:ext cx="1143000" cy="396875"/>
            <a:chOff x="1584" y="2764"/>
            <a:chExt cx="720" cy="250"/>
          </a:xfrm>
        </p:grpSpPr>
        <p:sp>
          <p:nvSpPr>
            <p:cNvPr id="511028" name="AutoShape 52">
              <a:extLst>
                <a:ext uri="{FF2B5EF4-FFF2-40B4-BE49-F238E27FC236}">
                  <a16:creationId xmlns:a16="http://schemas.microsoft.com/office/drawing/2014/main" id="{FE69D42B-49A5-514B-AD52-E94366902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1029" name="Text Box 53">
              <a:extLst>
                <a:ext uri="{FF2B5EF4-FFF2-40B4-BE49-F238E27FC236}">
                  <a16:creationId xmlns:a16="http://schemas.microsoft.com/office/drawing/2014/main" id="{4A1936D6-40B3-1846-ACB9-B48A90173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6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进栈</a:t>
              </a:r>
            </a:p>
          </p:txBody>
        </p:sp>
      </p:grpSp>
      <p:grpSp>
        <p:nvGrpSpPr>
          <p:cNvPr id="511030" name="Group 54">
            <a:extLst>
              <a:ext uri="{FF2B5EF4-FFF2-40B4-BE49-F238E27FC236}">
                <a16:creationId xmlns:a16="http://schemas.microsoft.com/office/drawing/2014/main" id="{E7656065-A34B-C949-9D2D-CF0B1C140743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387851"/>
            <a:ext cx="1143000" cy="396875"/>
            <a:chOff x="3936" y="2764"/>
            <a:chExt cx="720" cy="250"/>
          </a:xfrm>
        </p:grpSpPr>
        <p:sp>
          <p:nvSpPr>
            <p:cNvPr id="511031" name="AutoShape 55">
              <a:extLst>
                <a:ext uri="{FF2B5EF4-FFF2-40B4-BE49-F238E27FC236}">
                  <a16:creationId xmlns:a16="http://schemas.microsoft.com/office/drawing/2014/main" id="{93B5C454-6EE7-9F40-B217-F77C927F5D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36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1032" name="Text Box 56">
              <a:extLst>
                <a:ext uri="{FF2B5EF4-FFF2-40B4-BE49-F238E27FC236}">
                  <a16:creationId xmlns:a16="http://schemas.microsoft.com/office/drawing/2014/main" id="{CF052B95-0985-3D43-A831-8E3D04503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6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出栈</a:t>
              </a:r>
            </a:p>
          </p:txBody>
        </p:sp>
      </p:grpSp>
      <p:sp>
        <p:nvSpPr>
          <p:cNvPr id="511033" name="Text Box 57">
            <a:extLst>
              <a:ext uri="{FF2B5EF4-FFF2-40B4-BE49-F238E27FC236}">
                <a16:creationId xmlns:a16="http://schemas.microsoft.com/office/drawing/2014/main" id="{A2A8D99F-F0FD-0D4D-A352-CB584BB50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962401"/>
            <a:ext cx="1524000" cy="307777"/>
          </a:xfrm>
          <a:prstGeom prst="rect">
            <a:avLst/>
          </a:prstGeom>
          <a:solidFill>
            <a:srgbClr val="0032D4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1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 H</a:t>
            </a:r>
            <a:endParaRPr kumimoji="1"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1034" name="Group 58">
            <a:extLst>
              <a:ext uri="{FF2B5EF4-FFF2-40B4-BE49-F238E27FC236}">
                <a16:creationId xmlns:a16="http://schemas.microsoft.com/office/drawing/2014/main" id="{7A563F0E-F3F2-D54C-92BA-E9682D0BE939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4849814"/>
            <a:ext cx="2309812" cy="396875"/>
            <a:chOff x="1185" y="3055"/>
            <a:chExt cx="1455" cy="250"/>
          </a:xfrm>
        </p:grpSpPr>
        <p:sp>
          <p:nvSpPr>
            <p:cNvPr id="511035" name="Rectangle 59">
              <a:extLst>
                <a:ext uri="{FF2B5EF4-FFF2-40B4-BE49-F238E27FC236}">
                  <a16:creationId xmlns:a16="http://schemas.microsoft.com/office/drawing/2014/main" id="{41E9577A-A238-A14E-9B57-8F6381821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3092"/>
              <a:ext cx="960" cy="17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1036" name="Text Box 60">
              <a:extLst>
                <a:ext uri="{FF2B5EF4-FFF2-40B4-BE49-F238E27FC236}">
                  <a16:creationId xmlns:a16="http://schemas.microsoft.com/office/drawing/2014/main" id="{F53237A6-AA59-8544-987D-AB2DDE3D2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55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</p:grpSp>
      <p:grpSp>
        <p:nvGrpSpPr>
          <p:cNvPr id="511037" name="Group 61">
            <a:extLst>
              <a:ext uri="{FF2B5EF4-FFF2-40B4-BE49-F238E27FC236}">
                <a16:creationId xmlns:a16="http://schemas.microsoft.com/office/drawing/2014/main" id="{BACA8979-1BC2-9D4E-B189-CCCACD38A29D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5181601"/>
            <a:ext cx="2233612" cy="519113"/>
            <a:chOff x="1185" y="3264"/>
            <a:chExt cx="1407" cy="327"/>
          </a:xfrm>
        </p:grpSpPr>
        <p:sp>
          <p:nvSpPr>
            <p:cNvPr id="511038" name="Text Box 62">
              <a:extLst>
                <a:ext uri="{FF2B5EF4-FFF2-40B4-BE49-F238E27FC236}">
                  <a16:creationId xmlns:a16="http://schemas.microsoft.com/office/drawing/2014/main" id="{7DB9344F-5E15-1C48-B5A8-CF618F51F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" y="3264"/>
              <a:ext cx="960" cy="192"/>
            </a:xfrm>
            <a:prstGeom prst="rect">
              <a:avLst/>
            </a:prstGeom>
            <a:solidFill>
              <a:srgbClr val="00008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1039" name="Text Box 63">
              <a:extLst>
                <a:ext uri="{FF2B5EF4-FFF2-40B4-BE49-F238E27FC236}">
                  <a16:creationId xmlns:a16="http://schemas.microsoft.com/office/drawing/2014/main" id="{0431190D-8682-784D-ACA6-6F83C6A40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264"/>
              <a:ext cx="384" cy="327"/>
            </a:xfrm>
            <a:prstGeom prst="rect">
              <a:avLst/>
            </a:prstGeom>
            <a:solidFill>
              <a:srgbClr val="0000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1040" name="Text Box 64">
            <a:extLst>
              <a:ext uri="{FF2B5EF4-FFF2-40B4-BE49-F238E27FC236}">
                <a16:creationId xmlns:a16="http://schemas.microsoft.com/office/drawing/2014/main" id="{8AE06E70-C898-1E49-9E4C-95DF5009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3962401"/>
            <a:ext cx="1524000" cy="307777"/>
          </a:xfrm>
          <a:prstGeom prst="rect">
            <a:avLst/>
          </a:prstGeom>
          <a:solidFill>
            <a:srgbClr val="00007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2000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</a:t>
            </a:r>
            <a:endParaRPr kumimoji="1"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1041" name="Group 65">
            <a:extLst>
              <a:ext uri="{FF2B5EF4-FFF2-40B4-BE49-F238E27FC236}">
                <a16:creationId xmlns:a16="http://schemas.microsoft.com/office/drawing/2014/main" id="{3F422BC2-18E4-E44D-9C83-483EEC64620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891088"/>
            <a:ext cx="2971800" cy="519112"/>
            <a:chOff x="3024" y="3081"/>
            <a:chExt cx="1872" cy="327"/>
          </a:xfrm>
        </p:grpSpPr>
        <p:grpSp>
          <p:nvGrpSpPr>
            <p:cNvPr id="511042" name="Group 66">
              <a:extLst>
                <a:ext uri="{FF2B5EF4-FFF2-40B4-BE49-F238E27FC236}">
                  <a16:creationId xmlns:a16="http://schemas.microsoft.com/office/drawing/2014/main" id="{05B130BC-1CA7-224F-B859-9576B13AB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7" y="3081"/>
              <a:ext cx="1359" cy="327"/>
              <a:chOff x="3537" y="3081"/>
              <a:chExt cx="1359" cy="327"/>
            </a:xfrm>
          </p:grpSpPr>
          <p:sp>
            <p:nvSpPr>
              <p:cNvPr id="511043" name="Text Box 67">
                <a:extLst>
                  <a:ext uri="{FF2B5EF4-FFF2-40B4-BE49-F238E27FC236}">
                    <a16:creationId xmlns:a16="http://schemas.microsoft.com/office/drawing/2014/main" id="{A359447D-17E6-2549-83CD-F0D31F354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7" y="3089"/>
                <a:ext cx="960" cy="192"/>
              </a:xfrm>
              <a:prstGeom prst="rect">
                <a:avLst/>
              </a:prstGeom>
              <a:solidFill>
                <a:srgbClr val="00007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1044" name="Text Box 68">
                <a:extLst>
                  <a:ext uri="{FF2B5EF4-FFF2-40B4-BE49-F238E27FC236}">
                    <a16:creationId xmlns:a16="http://schemas.microsoft.com/office/drawing/2014/main" id="{F3C1AF16-66EB-7647-ACF6-5C5596122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081"/>
                <a:ext cx="336" cy="327"/>
              </a:xfrm>
              <a:prstGeom prst="rect">
                <a:avLst/>
              </a:prstGeom>
              <a:solidFill>
                <a:srgbClr val="000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1045" name="Text Box 69">
              <a:extLst>
                <a:ext uri="{FF2B5EF4-FFF2-40B4-BE49-F238E27FC236}">
                  <a16:creationId xmlns:a16="http://schemas.microsoft.com/office/drawing/2014/main" id="{FF663A80-15BC-BF4D-AE11-65CE32C3E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89"/>
              <a:ext cx="506" cy="192"/>
            </a:xfrm>
            <a:prstGeom prst="rect">
              <a:avLst/>
            </a:prstGeom>
            <a:solidFill>
              <a:srgbClr val="0000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1046" name="Group 70">
            <a:extLst>
              <a:ext uri="{FF2B5EF4-FFF2-40B4-BE49-F238E27FC236}">
                <a16:creationId xmlns:a16="http://schemas.microsoft.com/office/drawing/2014/main" id="{0DDDFB37-1466-6E44-806A-44FCF768B6DC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5181601"/>
            <a:ext cx="2311400" cy="396875"/>
            <a:chOff x="3536" y="3264"/>
            <a:chExt cx="1456" cy="250"/>
          </a:xfrm>
        </p:grpSpPr>
        <p:sp>
          <p:nvSpPr>
            <p:cNvPr id="511047" name="Rectangle 71">
              <a:extLst>
                <a:ext uri="{FF2B5EF4-FFF2-40B4-BE49-F238E27FC236}">
                  <a16:creationId xmlns:a16="http://schemas.microsoft.com/office/drawing/2014/main" id="{0CB03C79-4C97-3D4F-86C0-0720F292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3296"/>
              <a:ext cx="960" cy="17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1048" name="Text Box 72">
              <a:extLst>
                <a:ext uri="{FF2B5EF4-FFF2-40B4-BE49-F238E27FC236}">
                  <a16:creationId xmlns:a16="http://schemas.microsoft.com/office/drawing/2014/main" id="{66D2E1AB-2D94-D643-8F1C-BB076FB4E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26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</p:grpSp>
      <p:sp>
        <p:nvSpPr>
          <p:cNvPr id="511049" name="Rectangle 73">
            <a:extLst>
              <a:ext uri="{FF2B5EF4-FFF2-40B4-BE49-F238E27FC236}">
                <a16:creationId xmlns:a16="http://schemas.microsoft.com/office/drawing/2014/main" id="{CF8A3B9E-F570-CE4D-A659-F4547AEB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11050" name="AutoShape 7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4573F65-0173-C34A-B7AB-3C022F142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01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51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1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51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5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5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5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/>
      <p:bldP spid="510980" grpId="0" autoUpdateAnimBg="0"/>
      <p:bldP spid="510984" grpId="0" autoUpdateAnimBg="0"/>
      <p:bldP spid="510985" grpId="0" autoUpdateAnimBg="0"/>
      <p:bldP spid="510986" grpId="0" autoUpdateAnimBg="0"/>
      <p:bldP spid="510987" grpId="0" autoUpdateAnimBg="0"/>
      <p:bldP spid="510988" grpId="0" autoUpdateAnimBg="0"/>
      <p:bldP spid="510989" grpId="0" autoUpdateAnimBg="0"/>
      <p:bldP spid="510990" grpId="0" autoUpdateAnimBg="0"/>
      <p:bldP spid="510991" grpId="0" autoUpdateAnimBg="0"/>
      <p:bldP spid="511033" grpId="0" animBg="1" autoUpdateAnimBg="0"/>
      <p:bldP spid="51104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Text Box 2">
            <a:extLst>
              <a:ext uri="{FF2B5EF4-FFF2-40B4-BE49-F238E27FC236}">
                <a16:creationId xmlns:a16="http://schemas.microsoft.com/office/drawing/2014/main" id="{053A2A17-8496-3445-8FD1-991876116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20650"/>
            <a:ext cx="4130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堆栈寻址举例</a:t>
            </a:r>
          </a:p>
        </p:txBody>
      </p:sp>
      <p:grpSp>
        <p:nvGrpSpPr>
          <p:cNvPr id="512003" name="Group 3">
            <a:extLst>
              <a:ext uri="{FF2B5EF4-FFF2-40B4-BE49-F238E27FC236}">
                <a16:creationId xmlns:a16="http://schemas.microsoft.com/office/drawing/2014/main" id="{DC572BC7-7305-1645-9DFE-794B2838D0B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838200"/>
            <a:ext cx="4241800" cy="2517776"/>
            <a:chOff x="144" y="528"/>
            <a:chExt cx="2672" cy="1586"/>
          </a:xfrm>
        </p:grpSpPr>
        <p:sp>
          <p:nvSpPr>
            <p:cNvPr id="512004" name="Rectangle 4">
              <a:extLst>
                <a:ext uri="{FF2B5EF4-FFF2-40B4-BE49-F238E27FC236}">
                  <a16:creationId xmlns:a16="http://schemas.microsoft.com/office/drawing/2014/main" id="{285F3212-325F-4A44-8FFF-30F0B3042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512005" name="Rectangle 5">
              <a:extLst>
                <a:ext uri="{FF2B5EF4-FFF2-40B4-BE49-F238E27FC236}">
                  <a16:creationId xmlns:a16="http://schemas.microsoft.com/office/drawing/2014/main" id="{E5602461-FB4E-3A48-9716-4888B027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12006" name="Text Box 6">
              <a:extLst>
                <a:ext uri="{FF2B5EF4-FFF2-40B4-BE49-F238E27FC236}">
                  <a16:creationId xmlns:a16="http://schemas.microsoft.com/office/drawing/2014/main" id="{83EAC3CE-08F1-FD49-B20F-BC98C2717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78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</a:p>
          </p:txBody>
        </p:sp>
        <p:sp>
          <p:nvSpPr>
            <p:cNvPr id="512007" name="Text Box 7">
              <a:extLst>
                <a:ext uri="{FF2B5EF4-FFF2-40B4-BE49-F238E27FC236}">
                  <a16:creationId xmlns:a16="http://schemas.microsoft.com/office/drawing/2014/main" id="{0FDB8FC3-E755-034C-A1D9-57A3CDB01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1152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</a:p>
          </p:txBody>
        </p:sp>
        <p:sp>
          <p:nvSpPr>
            <p:cNvPr id="512008" name="Rectangle 8">
              <a:extLst>
                <a:ext uri="{FF2B5EF4-FFF2-40B4-BE49-F238E27FC236}">
                  <a16:creationId xmlns:a16="http://schemas.microsoft.com/office/drawing/2014/main" id="{619D19F8-17ED-1540-BC4D-567924D31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778"/>
              <a:ext cx="864" cy="1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2009" name="Rectangle 9">
              <a:extLst>
                <a:ext uri="{FF2B5EF4-FFF2-40B4-BE49-F238E27FC236}">
                  <a16:creationId xmlns:a16="http://schemas.microsoft.com/office/drawing/2014/main" id="{424EC7A5-E8BC-F840-8054-3A2C5CB68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25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12010" name="Text Box 10">
              <a:extLst>
                <a:ext uri="{FF2B5EF4-FFF2-40B4-BE49-F238E27FC236}">
                  <a16:creationId xmlns:a16="http://schemas.microsoft.com/office/drawing/2014/main" id="{2E3F5105-5B13-534E-AC1C-96C0D18B2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046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  <p:sp>
          <p:nvSpPr>
            <p:cNvPr id="512011" name="Text Box 11">
              <a:extLst>
                <a:ext uri="{FF2B5EF4-FFF2-40B4-BE49-F238E27FC236}">
                  <a16:creationId xmlns:a16="http://schemas.microsoft.com/office/drawing/2014/main" id="{1948EEA6-89D4-1F4E-869D-EA6B362D4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3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</a:t>
              </a: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12012" name="Text Box 12">
              <a:extLst>
                <a:ext uri="{FF2B5EF4-FFF2-40B4-BE49-F238E27FC236}">
                  <a16:creationId xmlns:a16="http://schemas.microsoft.com/office/drawing/2014/main" id="{909A9978-04A4-2D49-84EF-485DF7046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862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</a:p>
          </p:txBody>
        </p:sp>
        <p:sp>
          <p:nvSpPr>
            <p:cNvPr id="512013" name="Text Box 13">
              <a:extLst>
                <a:ext uri="{FF2B5EF4-FFF2-40B4-BE49-F238E27FC236}">
                  <a16:creationId xmlns:a16="http://schemas.microsoft.com/office/drawing/2014/main" id="{965D23E6-2861-874C-B1B9-9F6715815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528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</p:grpSp>
      <p:grpSp>
        <p:nvGrpSpPr>
          <p:cNvPr id="512014" name="Group 14">
            <a:extLst>
              <a:ext uri="{FF2B5EF4-FFF2-40B4-BE49-F238E27FC236}">
                <a16:creationId xmlns:a16="http://schemas.microsoft.com/office/drawing/2014/main" id="{93869D39-F41B-344C-83F5-92F02DD17F97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838200"/>
            <a:ext cx="4241800" cy="2533650"/>
            <a:chOff x="2944" y="528"/>
            <a:chExt cx="2672" cy="1596"/>
          </a:xfrm>
        </p:grpSpPr>
        <p:sp>
          <p:nvSpPr>
            <p:cNvPr id="512015" name="Rectangle 15">
              <a:extLst>
                <a:ext uri="{FF2B5EF4-FFF2-40B4-BE49-F238E27FC236}">
                  <a16:creationId xmlns:a16="http://schemas.microsoft.com/office/drawing/2014/main" id="{7235A20C-D719-4046-A01F-043233A2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512016" name="Rectangle 16">
              <a:extLst>
                <a:ext uri="{FF2B5EF4-FFF2-40B4-BE49-F238E27FC236}">
                  <a16:creationId xmlns:a16="http://schemas.microsoft.com/office/drawing/2014/main" id="{5F082F01-AED0-1541-9100-C16D51A9C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1FFH</a:t>
              </a:r>
            </a:p>
          </p:txBody>
        </p:sp>
        <p:sp>
          <p:nvSpPr>
            <p:cNvPr id="512017" name="Text Box 17">
              <a:extLst>
                <a:ext uri="{FF2B5EF4-FFF2-40B4-BE49-F238E27FC236}">
                  <a16:creationId xmlns:a16="http://schemas.microsoft.com/office/drawing/2014/main" id="{F83F23B2-716B-6540-A8CA-D5AF009B8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4" y="778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</a:p>
          </p:txBody>
        </p:sp>
        <p:sp>
          <p:nvSpPr>
            <p:cNvPr id="512018" name="Text Box 18">
              <a:extLst>
                <a:ext uri="{FF2B5EF4-FFF2-40B4-BE49-F238E27FC236}">
                  <a16:creationId xmlns:a16="http://schemas.microsoft.com/office/drawing/2014/main" id="{9A7815B9-79F2-E841-AC49-4216CA15F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152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</a:p>
          </p:txBody>
        </p:sp>
        <p:sp>
          <p:nvSpPr>
            <p:cNvPr id="512019" name="Rectangle 19">
              <a:extLst>
                <a:ext uri="{FF2B5EF4-FFF2-40B4-BE49-F238E27FC236}">
                  <a16:creationId xmlns:a16="http://schemas.microsoft.com/office/drawing/2014/main" id="{A1BF2A97-7D3E-0A48-B2F5-40243AD6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78"/>
              <a:ext cx="864" cy="1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2020" name="Rectangle 20">
              <a:extLst>
                <a:ext uri="{FF2B5EF4-FFF2-40B4-BE49-F238E27FC236}">
                  <a16:creationId xmlns:a16="http://schemas.microsoft.com/office/drawing/2014/main" id="{18579BC1-C93F-4E49-9530-7B8C625AA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6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512021" name="Text Box 21">
              <a:extLst>
                <a:ext uri="{FF2B5EF4-FFF2-40B4-BE49-F238E27FC236}">
                  <a16:creationId xmlns:a16="http://schemas.microsoft.com/office/drawing/2014/main" id="{46758124-A5DB-014B-A6CB-A8A12E72C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854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  <p:sp>
          <p:nvSpPr>
            <p:cNvPr id="512022" name="Text Box 22">
              <a:extLst>
                <a:ext uri="{FF2B5EF4-FFF2-40B4-BE49-F238E27FC236}">
                  <a16:creationId xmlns:a16="http://schemas.microsoft.com/office/drawing/2014/main" id="{77DB3C49-A4BC-E947-BEF4-865B264F5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128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12023" name="Text Box 23">
              <a:extLst>
                <a:ext uri="{FF2B5EF4-FFF2-40B4-BE49-F238E27FC236}">
                  <a16:creationId xmlns:a16="http://schemas.microsoft.com/office/drawing/2014/main" id="{2D03D05A-72D4-BD4D-B983-C4403DBEB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872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</a:p>
          </p:txBody>
        </p:sp>
        <p:sp>
          <p:nvSpPr>
            <p:cNvPr id="512024" name="Text Box 24">
              <a:extLst>
                <a:ext uri="{FF2B5EF4-FFF2-40B4-BE49-F238E27FC236}">
                  <a16:creationId xmlns:a16="http://schemas.microsoft.com/office/drawing/2014/main" id="{69F68F2B-C8B5-9247-9470-6BBAFFBF1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528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512025" name="Rectangle 25">
              <a:extLst>
                <a:ext uri="{FF2B5EF4-FFF2-40B4-BE49-F238E27FC236}">
                  <a16:creationId xmlns:a16="http://schemas.microsoft.com/office/drawing/2014/main" id="{8CC63FB9-243A-9A4C-BA36-078B4EC5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30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12026" name="Text Box 26">
              <a:extLst>
                <a:ext uri="{FF2B5EF4-FFF2-40B4-BE49-F238E27FC236}">
                  <a16:creationId xmlns:a16="http://schemas.microsoft.com/office/drawing/2014/main" id="{326E10DD-882B-C74B-A3FA-00C32826C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046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1FFH</a:t>
              </a:r>
            </a:p>
          </p:txBody>
        </p:sp>
        <p:sp>
          <p:nvSpPr>
            <p:cNvPr id="512027" name="Freeform 27">
              <a:extLst>
                <a:ext uri="{FF2B5EF4-FFF2-40B4-BE49-F238E27FC236}">
                  <a16:creationId xmlns:a16="http://schemas.microsoft.com/office/drawing/2014/main" id="{47BFFD65-5DFE-F240-B0F7-7574E245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38"/>
              <a:ext cx="1488" cy="480"/>
            </a:xfrm>
            <a:custGeom>
              <a:avLst/>
              <a:gdLst>
                <a:gd name="T0" fmla="*/ 0 w 1584"/>
                <a:gd name="T1" fmla="*/ 240 h 480"/>
                <a:gd name="T2" fmla="*/ 0 w 1584"/>
                <a:gd name="T3" fmla="*/ 0 h 480"/>
                <a:gd name="T4" fmla="*/ 1584 w 1584"/>
                <a:gd name="T5" fmla="*/ 0 h 480"/>
                <a:gd name="T6" fmla="*/ 1584 w 1584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4" h="480">
                  <a:moveTo>
                    <a:pt x="0" y="240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2028" name="Text Box 28">
            <a:extLst>
              <a:ext uri="{FF2B5EF4-FFF2-40B4-BE49-F238E27FC236}">
                <a16:creationId xmlns:a16="http://schemas.microsoft.com/office/drawing/2014/main" id="{EC322973-F40D-9147-9BBB-E077E29E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67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</a:t>
            </a:r>
          </a:p>
        </p:txBody>
      </p:sp>
      <p:sp>
        <p:nvSpPr>
          <p:cNvPr id="512029" name="Text Box 29">
            <a:extLst>
              <a:ext uri="{FF2B5EF4-FFF2-40B4-BE49-F238E27FC236}">
                <a16:creationId xmlns:a16="http://schemas.microsoft.com/office/drawing/2014/main" id="{D4C2527B-FBCF-3D40-BF3B-62960DAD3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667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PUSH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</a:p>
        </p:txBody>
      </p:sp>
      <p:sp>
        <p:nvSpPr>
          <p:cNvPr id="512030" name="Text Box 30">
            <a:extLst>
              <a:ext uri="{FF2B5EF4-FFF2-40B4-BE49-F238E27FC236}">
                <a16:creationId xmlns:a16="http://schemas.microsoft.com/office/drawing/2014/main" id="{4030EBB9-BB45-BE44-92C4-2A0AC3DB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848350"/>
            <a:ext cx="154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</a:t>
            </a:r>
          </a:p>
        </p:txBody>
      </p:sp>
      <p:sp>
        <p:nvSpPr>
          <p:cNvPr id="512031" name="Text Box 31">
            <a:extLst>
              <a:ext uri="{FF2B5EF4-FFF2-40B4-BE49-F238E27FC236}">
                <a16:creationId xmlns:a16="http://schemas.microsoft.com/office/drawing/2014/main" id="{AAE51B18-57BE-9C46-A087-2FD3A8AD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5848350"/>
            <a:ext cx="1547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</a:p>
        </p:txBody>
      </p:sp>
      <p:grpSp>
        <p:nvGrpSpPr>
          <p:cNvPr id="512032" name="Group 32">
            <a:extLst>
              <a:ext uri="{FF2B5EF4-FFF2-40B4-BE49-F238E27FC236}">
                <a16:creationId xmlns:a16="http://schemas.microsoft.com/office/drawing/2014/main" id="{9859E385-0105-3E49-8797-C62ADE7A45E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962401"/>
            <a:ext cx="4241800" cy="2574926"/>
            <a:chOff x="144" y="2496"/>
            <a:chExt cx="2672" cy="1622"/>
          </a:xfrm>
        </p:grpSpPr>
        <p:sp>
          <p:nvSpPr>
            <p:cNvPr id="512033" name="Rectangle 33">
              <a:extLst>
                <a:ext uri="{FF2B5EF4-FFF2-40B4-BE49-F238E27FC236}">
                  <a16:creationId xmlns:a16="http://schemas.microsoft.com/office/drawing/2014/main" id="{E26943EA-5B10-3945-9D8C-3E718F7AE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274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12034" name="Rectangle 34">
              <a:extLst>
                <a:ext uri="{FF2B5EF4-FFF2-40B4-BE49-F238E27FC236}">
                  <a16:creationId xmlns:a16="http://schemas.microsoft.com/office/drawing/2014/main" id="{5D32FC36-18C0-DC4A-A096-A2319106D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130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1FFH</a:t>
              </a:r>
            </a:p>
          </p:txBody>
        </p:sp>
        <p:sp>
          <p:nvSpPr>
            <p:cNvPr id="512035" name="Text Box 35">
              <a:extLst>
                <a:ext uri="{FF2B5EF4-FFF2-40B4-BE49-F238E27FC236}">
                  <a16:creationId xmlns:a16="http://schemas.microsoft.com/office/drawing/2014/main" id="{11D7DDF7-EFB7-DD46-975C-A6AD40A37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746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</a:t>
              </a:r>
            </a:p>
          </p:txBody>
        </p:sp>
        <p:sp>
          <p:nvSpPr>
            <p:cNvPr id="512036" name="Text Box 36">
              <a:extLst>
                <a:ext uri="{FF2B5EF4-FFF2-40B4-BE49-F238E27FC236}">
                  <a16:creationId xmlns:a16="http://schemas.microsoft.com/office/drawing/2014/main" id="{7CEB9EB8-325C-E448-A51A-3718D725C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3120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</a:p>
          </p:txBody>
        </p:sp>
        <p:sp>
          <p:nvSpPr>
            <p:cNvPr id="512037" name="Rectangle 37">
              <a:extLst>
                <a:ext uri="{FF2B5EF4-FFF2-40B4-BE49-F238E27FC236}">
                  <a16:creationId xmlns:a16="http://schemas.microsoft.com/office/drawing/2014/main" id="{774DD664-DAD9-0847-8D40-DB8CE4D4F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746"/>
              <a:ext cx="864" cy="1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2038" name="Rectangle 38">
              <a:extLst>
                <a:ext uri="{FF2B5EF4-FFF2-40B4-BE49-F238E27FC236}">
                  <a16:creationId xmlns:a16="http://schemas.microsoft.com/office/drawing/2014/main" id="{D3E650D6-469C-9E4E-8740-E542DE370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22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12039" name="Text Box 39">
              <a:extLst>
                <a:ext uri="{FF2B5EF4-FFF2-40B4-BE49-F238E27FC236}">
                  <a16:creationId xmlns:a16="http://schemas.microsoft.com/office/drawing/2014/main" id="{5E0B510A-6405-2846-A141-6E9C71BAE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784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  <p:sp>
          <p:nvSpPr>
            <p:cNvPr id="512040" name="Text Box 40">
              <a:extLst>
                <a:ext uri="{FF2B5EF4-FFF2-40B4-BE49-F238E27FC236}">
                  <a16:creationId xmlns:a16="http://schemas.microsoft.com/office/drawing/2014/main" id="{19DB9990-E8FE-714A-9485-76D671861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3229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200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12041" name="Text Box 41">
              <a:extLst>
                <a:ext uri="{FF2B5EF4-FFF2-40B4-BE49-F238E27FC236}">
                  <a16:creationId xmlns:a16="http://schemas.microsoft.com/office/drawing/2014/main" id="{EB8AEA7E-C8C4-BB4F-86A4-45915FC00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3866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</a:p>
          </p:txBody>
        </p:sp>
        <p:sp>
          <p:nvSpPr>
            <p:cNvPr id="512042" name="Text Box 42">
              <a:extLst>
                <a:ext uri="{FF2B5EF4-FFF2-40B4-BE49-F238E27FC236}">
                  <a16:creationId xmlns:a16="http://schemas.microsoft.com/office/drawing/2014/main" id="{B0A4C4A1-6631-6649-8D81-25D8D0CE4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2496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512043" name="Rectangle 43">
              <a:extLst>
                <a:ext uri="{FF2B5EF4-FFF2-40B4-BE49-F238E27FC236}">
                  <a16:creationId xmlns:a16="http://schemas.microsoft.com/office/drawing/2014/main" id="{E318F414-DC81-EE4C-8A31-C6ED7545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" y="298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512044" name="Text Box 44">
              <a:extLst>
                <a:ext uri="{FF2B5EF4-FFF2-40B4-BE49-F238E27FC236}">
                  <a16:creationId xmlns:a16="http://schemas.microsoft.com/office/drawing/2014/main" id="{1738293A-B4F5-D74A-A02B-CA58A1241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976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1FFH</a:t>
              </a:r>
            </a:p>
          </p:txBody>
        </p:sp>
      </p:grpSp>
      <p:grpSp>
        <p:nvGrpSpPr>
          <p:cNvPr id="512045" name="Group 45">
            <a:extLst>
              <a:ext uri="{FF2B5EF4-FFF2-40B4-BE49-F238E27FC236}">
                <a16:creationId xmlns:a16="http://schemas.microsoft.com/office/drawing/2014/main" id="{F7B221D3-8DA8-A941-B82C-D97D0F0BF2AD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3933826"/>
            <a:ext cx="4241800" cy="2574925"/>
            <a:chOff x="2944" y="2496"/>
            <a:chExt cx="2672" cy="1622"/>
          </a:xfrm>
        </p:grpSpPr>
        <p:grpSp>
          <p:nvGrpSpPr>
            <p:cNvPr id="512046" name="Group 46">
              <a:extLst>
                <a:ext uri="{FF2B5EF4-FFF2-40B4-BE49-F238E27FC236}">
                  <a16:creationId xmlns:a16="http://schemas.microsoft.com/office/drawing/2014/main" id="{7F196057-6F88-8A46-987B-F27B4CB23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2496"/>
              <a:ext cx="2672" cy="1622"/>
              <a:chOff x="2944" y="2496"/>
              <a:chExt cx="2672" cy="1622"/>
            </a:xfrm>
          </p:grpSpPr>
          <p:sp>
            <p:nvSpPr>
              <p:cNvPr id="512047" name="Rectangle 47">
                <a:extLst>
                  <a:ext uri="{FF2B5EF4-FFF2-40B4-BE49-F238E27FC236}">
                    <a16:creationId xmlns:a16="http://schemas.microsoft.com/office/drawing/2014/main" id="{57372E07-AB99-1241-BFEB-244F50B10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74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</a:p>
            </p:txBody>
          </p:sp>
          <p:sp>
            <p:nvSpPr>
              <p:cNvPr id="512048" name="Rectangle 48">
                <a:extLst>
                  <a:ext uri="{FF2B5EF4-FFF2-40B4-BE49-F238E27FC236}">
                    <a16:creationId xmlns:a16="http://schemas.microsoft.com/office/drawing/2014/main" id="{919C01F0-DD97-F240-A518-5E28D9372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130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200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12049" name="Text Box 49">
                <a:extLst>
                  <a:ext uri="{FF2B5EF4-FFF2-40B4-BE49-F238E27FC236}">
                    <a16:creationId xmlns:a16="http://schemas.microsoft.com/office/drawing/2014/main" id="{D2E006C2-80DF-B445-9A1B-852379650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746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ACC</a:t>
                </a:r>
              </a:p>
            </p:txBody>
          </p:sp>
          <p:sp>
            <p:nvSpPr>
              <p:cNvPr id="512050" name="Text Box 50">
                <a:extLst>
                  <a:ext uri="{FF2B5EF4-FFF2-40B4-BE49-F238E27FC236}">
                    <a16:creationId xmlns:a16="http://schemas.microsoft.com/office/drawing/2014/main" id="{68610517-9144-D149-8F69-E2701C029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SP</a:t>
                </a:r>
              </a:p>
            </p:txBody>
          </p:sp>
          <p:sp>
            <p:nvSpPr>
              <p:cNvPr id="512051" name="Rectangle 51">
                <a:extLst>
                  <a:ext uri="{FF2B5EF4-FFF2-40B4-BE49-F238E27FC236}">
                    <a16:creationId xmlns:a16="http://schemas.microsoft.com/office/drawing/2014/main" id="{2D9591A5-F1C7-A342-8BD2-E777D4124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746"/>
                <a:ext cx="864" cy="13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2052" name="Text Box 52">
                <a:extLst>
                  <a:ext uri="{FF2B5EF4-FFF2-40B4-BE49-F238E27FC236}">
                    <a16:creationId xmlns:a16="http://schemas.microsoft.com/office/drawing/2014/main" id="{6B756D5B-622D-0E4F-8CBE-58CA848F7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3108"/>
                <a:ext cx="4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栈顶</a:t>
                </a:r>
              </a:p>
            </p:txBody>
          </p:sp>
          <p:sp>
            <p:nvSpPr>
              <p:cNvPr id="512053" name="Text Box 53">
                <a:extLst>
                  <a:ext uri="{FF2B5EF4-FFF2-40B4-BE49-F238E27FC236}">
                    <a16:creationId xmlns:a16="http://schemas.microsoft.com/office/drawing/2014/main" id="{65648D6D-513F-E64F-921F-9BF12468D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27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200</a:t>
                </a:r>
                <a:r>
                  <a:rPr kumimoji="1" lang="en-US" altLang="zh-CN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12054" name="Text Box 54">
                <a:extLst>
                  <a:ext uri="{FF2B5EF4-FFF2-40B4-BE49-F238E27FC236}">
                    <a16:creationId xmlns:a16="http://schemas.microsoft.com/office/drawing/2014/main" id="{CC2F753A-3080-714E-95B4-6E84F65C2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3866"/>
                <a:ext cx="4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栈底</a:t>
                </a:r>
              </a:p>
            </p:txBody>
          </p:sp>
          <p:sp>
            <p:nvSpPr>
              <p:cNvPr id="512055" name="Text Box 55">
                <a:extLst>
                  <a:ext uri="{FF2B5EF4-FFF2-40B4-BE49-F238E27FC236}">
                    <a16:creationId xmlns:a16="http://schemas.microsoft.com/office/drawing/2014/main" id="{7FDAD9B6-79F1-CA4D-AFCF-AB22ED6F0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496"/>
                <a:ext cx="44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</a:t>
                </a:r>
              </a:p>
            </p:txBody>
          </p:sp>
          <p:sp>
            <p:nvSpPr>
              <p:cNvPr id="512056" name="Rectangle 56">
                <a:extLst>
                  <a:ext uri="{FF2B5EF4-FFF2-40B4-BE49-F238E27FC236}">
                    <a16:creationId xmlns:a16="http://schemas.microsoft.com/office/drawing/2014/main" id="{A12F4CEE-8FD4-1E40-AC41-D63503297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274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512057" name="Freeform 57">
                <a:extLst>
                  <a:ext uri="{FF2B5EF4-FFF2-40B4-BE49-F238E27FC236}">
                    <a16:creationId xmlns:a16="http://schemas.microsoft.com/office/drawing/2014/main" id="{A61B5E3C-DBE1-5A47-89D5-95B88382B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2506"/>
                <a:ext cx="1488" cy="480"/>
              </a:xfrm>
              <a:custGeom>
                <a:avLst/>
                <a:gdLst>
                  <a:gd name="T0" fmla="*/ 0 w 1584"/>
                  <a:gd name="T1" fmla="*/ 240 h 480"/>
                  <a:gd name="T2" fmla="*/ 0 w 1584"/>
                  <a:gd name="T3" fmla="*/ 0 h 480"/>
                  <a:gd name="T4" fmla="*/ 1584 w 1584"/>
                  <a:gd name="T5" fmla="*/ 0 h 480"/>
                  <a:gd name="T6" fmla="*/ 1584 w 1584"/>
                  <a:gd name="T7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4" h="480">
                    <a:moveTo>
                      <a:pt x="0" y="240"/>
                    </a:moveTo>
                    <a:lnTo>
                      <a:pt x="0" y="0"/>
                    </a:lnTo>
                    <a:lnTo>
                      <a:pt x="1584" y="0"/>
                    </a:lnTo>
                    <a:lnTo>
                      <a:pt x="1584" y="48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2058" name="Line 58">
              <a:extLst>
                <a:ext uri="{FF2B5EF4-FFF2-40B4-BE49-F238E27FC236}">
                  <a16:creationId xmlns:a16="http://schemas.microsoft.com/office/drawing/2014/main" id="{537AD7AD-ABCA-A840-8C06-66E929DF1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02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2059" name="Text Box 59">
              <a:extLst>
                <a:ext uri="{FF2B5EF4-FFF2-40B4-BE49-F238E27FC236}">
                  <a16:creationId xmlns:a16="http://schemas.microsoft.com/office/drawing/2014/main" id="{A83F541F-D2E9-5D45-B33B-B9989EE32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02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  <p:sp>
        <p:nvSpPr>
          <p:cNvPr id="512060" name="Rectangle 60">
            <a:extLst>
              <a:ext uri="{FF2B5EF4-FFF2-40B4-BE49-F238E27FC236}">
                <a16:creationId xmlns:a16="http://schemas.microsoft.com/office/drawing/2014/main" id="{8FDA72A7-B55D-D24D-8CA5-3053D1FF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12063" name="AutoShape 6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573C8EC-D4DC-144A-A1D6-D7503A6D8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8" grpId="0" autoUpdateAnimBg="0"/>
      <p:bldP spid="512029" grpId="0" autoUpdateAnimBg="0"/>
      <p:bldP spid="512030" grpId="0" autoUpdateAnimBg="0"/>
      <p:bldP spid="5120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Text Box 2">
            <a:extLst>
              <a:ext uri="{FF2B5EF4-FFF2-40B4-BE49-F238E27FC236}">
                <a16:creationId xmlns:a16="http://schemas.microsoft.com/office/drawing/2014/main" id="{920949DA-6B72-A748-8405-6B470E97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49250"/>
            <a:ext cx="728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的修改与主存编址方法有关</a:t>
            </a:r>
          </a:p>
        </p:txBody>
      </p:sp>
      <p:sp>
        <p:nvSpPr>
          <p:cNvPr id="513027" name="Text Box 3">
            <a:extLst>
              <a:ext uri="{FF2B5EF4-FFF2-40B4-BE49-F238E27FC236}">
                <a16:creationId xmlns:a16="http://schemas.microsoft.com/office/drawing/2014/main" id="{889ABDEF-A487-EE41-AA7B-76041F0F0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231901"/>
            <a:ext cx="306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① 按 </a:t>
            </a:r>
            <a:r>
              <a:rPr lang="zh-CN" altLang="en-US" sz="2800" b="1">
                <a:solidFill>
                  <a:srgbClr val="FFFF00"/>
                </a:solidFill>
              </a:rPr>
              <a:t>字 </a:t>
            </a:r>
            <a:r>
              <a:rPr lang="zh-CN" altLang="en-US" sz="2800" b="1">
                <a:solidFill>
                  <a:srgbClr val="FFFFFF"/>
                </a:solidFill>
              </a:rPr>
              <a:t>编址</a:t>
            </a:r>
          </a:p>
        </p:txBody>
      </p:sp>
      <p:sp>
        <p:nvSpPr>
          <p:cNvPr id="513028" name="Text Box 4">
            <a:extLst>
              <a:ext uri="{FF2B5EF4-FFF2-40B4-BE49-F238E27FC236}">
                <a16:creationId xmlns:a16="http://schemas.microsoft.com/office/drawing/2014/main" id="{970FE6E8-1829-6044-8966-F91C59AEA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9" y="159067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</a:p>
        </p:txBody>
      </p:sp>
      <p:sp>
        <p:nvSpPr>
          <p:cNvPr id="513029" name="Text Box 5">
            <a:extLst>
              <a:ext uri="{FF2B5EF4-FFF2-40B4-BE49-F238E27FC236}">
                <a16:creationId xmlns:a16="http://schemas.microsoft.com/office/drawing/2014/main" id="{3FCF199F-0BC5-9C47-805B-2C54B4E57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9" y="23304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</a:p>
        </p:txBody>
      </p:sp>
      <p:grpSp>
        <p:nvGrpSpPr>
          <p:cNvPr id="513030" name="Group 6">
            <a:extLst>
              <a:ext uri="{FF2B5EF4-FFF2-40B4-BE49-F238E27FC236}">
                <a16:creationId xmlns:a16="http://schemas.microsoft.com/office/drawing/2014/main" id="{98C229B7-2156-C94B-82F4-E92B4559960A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1590676"/>
            <a:ext cx="3440112" cy="519113"/>
            <a:chOff x="2921" y="1002"/>
            <a:chExt cx="2167" cy="327"/>
          </a:xfrm>
        </p:grpSpPr>
        <p:sp>
          <p:nvSpPr>
            <p:cNvPr id="513031" name="Text Box 7">
              <a:extLst>
                <a:ext uri="{FF2B5EF4-FFF2-40B4-BE49-F238E27FC236}">
                  <a16:creationId xmlns:a16="http://schemas.microsoft.com/office/drawing/2014/main" id="{99B4072B-5B29-894B-AEBA-D734079AE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1002"/>
              <a:ext cx="21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SP）</a:t>
              </a: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1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SP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032" name="Line 8">
              <a:extLst>
                <a:ext uri="{FF2B5EF4-FFF2-40B4-BE49-F238E27FC236}">
                  <a16:creationId xmlns:a16="http://schemas.microsoft.com/office/drawing/2014/main" id="{D9F4B178-AE41-C64F-9746-92888C05F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13033" name="Group 9">
            <a:extLst>
              <a:ext uri="{FF2B5EF4-FFF2-40B4-BE49-F238E27FC236}">
                <a16:creationId xmlns:a16="http://schemas.microsoft.com/office/drawing/2014/main" id="{476D6632-B7B7-5B45-9907-B45CDC21A8D7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2330451"/>
            <a:ext cx="3440112" cy="519113"/>
            <a:chOff x="2921" y="1468"/>
            <a:chExt cx="2167" cy="327"/>
          </a:xfrm>
        </p:grpSpPr>
        <p:sp>
          <p:nvSpPr>
            <p:cNvPr id="513034" name="Text Box 10">
              <a:extLst>
                <a:ext uri="{FF2B5EF4-FFF2-40B4-BE49-F238E27FC236}">
                  <a16:creationId xmlns:a16="http://schemas.microsoft.com/office/drawing/2014/main" id="{9A015321-9144-CE46-8C1C-97FBA5FED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1468"/>
              <a:ext cx="21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SP）</a:t>
              </a: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+ 1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SP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035" name="Line 11">
              <a:extLst>
                <a:ext uri="{FF2B5EF4-FFF2-40B4-BE49-F238E27FC236}">
                  <a16:creationId xmlns:a16="http://schemas.microsoft.com/office/drawing/2014/main" id="{9F174B2B-5A74-1F4C-AC4B-9DF583513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3036" name="Text Box 12">
            <a:extLst>
              <a:ext uri="{FF2B5EF4-FFF2-40B4-BE49-F238E27FC236}">
                <a16:creationId xmlns:a16="http://schemas.microsoft.com/office/drawing/2014/main" id="{D039D44C-FE66-2647-B92E-48955F8F5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3070226"/>
            <a:ext cx="298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</a:rPr>
              <a:t>② 按 </a:t>
            </a:r>
            <a:r>
              <a:rPr lang="zh-CN" altLang="en-US" sz="2800" b="1">
                <a:solidFill>
                  <a:srgbClr val="FFFF00"/>
                </a:solidFill>
              </a:rPr>
              <a:t>字节 </a:t>
            </a:r>
            <a:r>
              <a:rPr lang="zh-CN" altLang="en-US" sz="2800" b="1">
                <a:solidFill>
                  <a:srgbClr val="FFFFFF"/>
                </a:solidFill>
              </a:rPr>
              <a:t>编址</a:t>
            </a:r>
          </a:p>
        </p:txBody>
      </p:sp>
      <p:sp>
        <p:nvSpPr>
          <p:cNvPr id="513037" name="Text Box 13">
            <a:extLst>
              <a:ext uri="{FF2B5EF4-FFF2-40B4-BE49-F238E27FC236}">
                <a16:creationId xmlns:a16="http://schemas.microsoft.com/office/drawing/2014/main" id="{ECA12ACB-1DAC-4D49-9FF5-C07E0048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3800475"/>
            <a:ext cx="2526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存储字长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位</a:t>
            </a:r>
          </a:p>
        </p:txBody>
      </p:sp>
      <p:sp>
        <p:nvSpPr>
          <p:cNvPr id="513038" name="Text Box 14">
            <a:extLst>
              <a:ext uri="{FF2B5EF4-FFF2-40B4-BE49-F238E27FC236}">
                <a16:creationId xmlns:a16="http://schemas.microsoft.com/office/drawing/2014/main" id="{FF682D9F-2688-9445-B5CF-8F405C75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9" y="380047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</a:p>
        </p:txBody>
      </p:sp>
      <p:sp>
        <p:nvSpPr>
          <p:cNvPr id="513039" name="Text Box 15">
            <a:extLst>
              <a:ext uri="{FF2B5EF4-FFF2-40B4-BE49-F238E27FC236}">
                <a16:creationId xmlns:a16="http://schemas.microsoft.com/office/drawing/2014/main" id="{240D5B6A-3DAC-4746-84FA-25C49EBC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9" y="45402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</a:p>
        </p:txBody>
      </p:sp>
      <p:grpSp>
        <p:nvGrpSpPr>
          <p:cNvPr id="513040" name="Group 16">
            <a:extLst>
              <a:ext uri="{FF2B5EF4-FFF2-40B4-BE49-F238E27FC236}">
                <a16:creationId xmlns:a16="http://schemas.microsoft.com/office/drawing/2014/main" id="{4A962A80-43A5-9549-BF27-464016815DA2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3800476"/>
            <a:ext cx="3363912" cy="519113"/>
            <a:chOff x="2921" y="2394"/>
            <a:chExt cx="2119" cy="327"/>
          </a:xfrm>
        </p:grpSpPr>
        <p:sp>
          <p:nvSpPr>
            <p:cNvPr id="513041" name="Text Box 17">
              <a:extLst>
                <a:ext uri="{FF2B5EF4-FFF2-40B4-BE49-F238E27FC236}">
                  <a16:creationId xmlns:a16="http://schemas.microsoft.com/office/drawing/2014/main" id="{3EAB57D1-8C3C-1840-9BFD-2DA3841BA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2394"/>
              <a:ext cx="21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SP）</a:t>
              </a: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2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SP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042" name="Line 18">
              <a:extLst>
                <a:ext uri="{FF2B5EF4-FFF2-40B4-BE49-F238E27FC236}">
                  <a16:creationId xmlns:a16="http://schemas.microsoft.com/office/drawing/2014/main" id="{3ACBF996-0151-884F-98E7-CEA20A8D7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13043" name="Group 19">
            <a:extLst>
              <a:ext uri="{FF2B5EF4-FFF2-40B4-BE49-F238E27FC236}">
                <a16:creationId xmlns:a16="http://schemas.microsoft.com/office/drawing/2014/main" id="{AF542BC4-85F0-E94E-8755-01982B477728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4540251"/>
            <a:ext cx="3211512" cy="519113"/>
            <a:chOff x="2921" y="2860"/>
            <a:chExt cx="2023" cy="327"/>
          </a:xfrm>
        </p:grpSpPr>
        <p:sp>
          <p:nvSpPr>
            <p:cNvPr id="513044" name="Text Box 20">
              <a:extLst>
                <a:ext uri="{FF2B5EF4-FFF2-40B4-BE49-F238E27FC236}">
                  <a16:creationId xmlns:a16="http://schemas.microsoft.com/office/drawing/2014/main" id="{6C9DDD9A-4B1E-2B46-BF04-4AB5AB6A4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2860"/>
              <a:ext cx="20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SP）</a:t>
              </a: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+ 2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SP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045" name="Line 21">
              <a:extLst>
                <a:ext uri="{FF2B5EF4-FFF2-40B4-BE49-F238E27FC236}">
                  <a16:creationId xmlns:a16="http://schemas.microsoft.com/office/drawing/2014/main" id="{09985EA7-6685-1E4B-A9F6-D39C4B4A8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3046" name="Text Box 22">
            <a:extLst>
              <a:ext uri="{FF2B5EF4-FFF2-40B4-BE49-F238E27FC236}">
                <a16:creationId xmlns:a16="http://schemas.microsoft.com/office/drawing/2014/main" id="{50A36804-926A-F14D-A745-E1B3BE57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248275"/>
            <a:ext cx="2526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存储字长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位</a:t>
            </a:r>
          </a:p>
        </p:txBody>
      </p:sp>
      <p:sp>
        <p:nvSpPr>
          <p:cNvPr id="513047" name="Text Box 23">
            <a:extLst>
              <a:ext uri="{FF2B5EF4-FFF2-40B4-BE49-F238E27FC236}">
                <a16:creationId xmlns:a16="http://schemas.microsoft.com/office/drawing/2014/main" id="{D611EC56-D50A-C64E-8C93-50B2FDFA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9" y="524827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进栈</a:t>
            </a:r>
          </a:p>
        </p:txBody>
      </p:sp>
      <p:sp>
        <p:nvSpPr>
          <p:cNvPr id="513048" name="Text Box 24">
            <a:extLst>
              <a:ext uri="{FF2B5EF4-FFF2-40B4-BE49-F238E27FC236}">
                <a16:creationId xmlns:a16="http://schemas.microsoft.com/office/drawing/2014/main" id="{7553819C-98F6-4548-A0AA-6053B82DB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9" y="598805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</a:t>
            </a:r>
          </a:p>
        </p:txBody>
      </p:sp>
      <p:grpSp>
        <p:nvGrpSpPr>
          <p:cNvPr id="513049" name="Group 25">
            <a:extLst>
              <a:ext uri="{FF2B5EF4-FFF2-40B4-BE49-F238E27FC236}">
                <a16:creationId xmlns:a16="http://schemas.microsoft.com/office/drawing/2014/main" id="{AFCA0E07-B4D7-B948-8E21-E8AE9554F0C2}"/>
              </a:ext>
            </a:extLst>
          </p:cNvPr>
          <p:cNvGrpSpPr>
            <a:grpSpLocks/>
          </p:cNvGrpSpPr>
          <p:nvPr/>
        </p:nvGrpSpPr>
        <p:grpSpPr bwMode="auto">
          <a:xfrm>
            <a:off x="6161089" y="5248276"/>
            <a:ext cx="2974975" cy="519113"/>
            <a:chOff x="2921" y="3306"/>
            <a:chExt cx="1874" cy="327"/>
          </a:xfrm>
        </p:grpSpPr>
        <p:sp>
          <p:nvSpPr>
            <p:cNvPr id="513050" name="Text Box 26">
              <a:extLst>
                <a:ext uri="{FF2B5EF4-FFF2-40B4-BE49-F238E27FC236}">
                  <a16:creationId xmlns:a16="http://schemas.microsoft.com/office/drawing/2014/main" id="{EEA302C8-0431-A84F-8722-D1CEA41DB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3306"/>
              <a:ext cx="18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SP）</a:t>
              </a: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4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SP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051" name="Line 27">
              <a:extLst>
                <a:ext uri="{FF2B5EF4-FFF2-40B4-BE49-F238E27FC236}">
                  <a16:creationId xmlns:a16="http://schemas.microsoft.com/office/drawing/2014/main" id="{5983EFE4-B9E4-4443-99C3-F9BEB205F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13052" name="Group 28">
            <a:extLst>
              <a:ext uri="{FF2B5EF4-FFF2-40B4-BE49-F238E27FC236}">
                <a16:creationId xmlns:a16="http://schemas.microsoft.com/office/drawing/2014/main" id="{493DC237-BFCF-304E-9856-896AD524DBBB}"/>
              </a:ext>
            </a:extLst>
          </p:cNvPr>
          <p:cNvGrpSpPr>
            <a:grpSpLocks/>
          </p:cNvGrpSpPr>
          <p:nvPr/>
        </p:nvGrpSpPr>
        <p:grpSpPr bwMode="auto">
          <a:xfrm>
            <a:off x="6161089" y="5988051"/>
            <a:ext cx="3000375" cy="519113"/>
            <a:chOff x="2921" y="3772"/>
            <a:chExt cx="1890" cy="327"/>
          </a:xfrm>
        </p:grpSpPr>
        <p:sp>
          <p:nvSpPr>
            <p:cNvPr id="513053" name="Text Box 29">
              <a:extLst>
                <a:ext uri="{FF2B5EF4-FFF2-40B4-BE49-F238E27FC236}">
                  <a16:creationId xmlns:a16="http://schemas.microsoft.com/office/drawing/2014/main" id="{A93FC298-CFFB-7247-B53C-50F8115C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" y="3772"/>
              <a:ext cx="18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SP）</a:t>
              </a:r>
              <a:r>
                <a:rPr kumimoji="1" lang="en-US" altLang="zh-CN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+ 4</a:t>
              </a:r>
              <a:r>
                <a:rPr kumimoji="1"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SP</a:t>
              </a:r>
              <a:endPara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054" name="Line 30">
              <a:extLst>
                <a:ext uri="{FF2B5EF4-FFF2-40B4-BE49-F238E27FC236}">
                  <a16:creationId xmlns:a16="http://schemas.microsoft.com/office/drawing/2014/main" id="{9DDEEB7D-B5F7-8B48-8D01-D1791C72B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9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3055" name="Rectangle 31">
            <a:extLst>
              <a:ext uri="{FF2B5EF4-FFF2-40B4-BE49-F238E27FC236}">
                <a16:creationId xmlns:a16="http://schemas.microsoft.com/office/drawing/2014/main" id="{EC3C4BDF-1041-974F-A4A5-836E556D3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7.3</a:t>
            </a:r>
          </a:p>
        </p:txBody>
      </p:sp>
      <p:sp>
        <p:nvSpPr>
          <p:cNvPr id="513057" name="AutoShape 3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05150C-D638-DB4A-98CB-9CBED82B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5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utoUpdateAnimBg="0"/>
      <p:bldP spid="513028" grpId="0" autoUpdateAnimBg="0"/>
      <p:bldP spid="513029" grpId="0" autoUpdateAnimBg="0"/>
      <p:bldP spid="513036" grpId="0" autoUpdateAnimBg="0"/>
      <p:bldP spid="513037" grpId="0" autoUpdateAnimBg="0"/>
      <p:bldP spid="513038" grpId="0" autoUpdateAnimBg="0"/>
      <p:bldP spid="513039" grpId="0" autoUpdateAnimBg="0"/>
      <p:bldP spid="513046" grpId="0" autoUpdateAnimBg="0"/>
      <p:bldP spid="513047" grpId="0" autoUpdateAnimBg="0"/>
      <p:bldP spid="51304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>
            <a:extLst>
              <a:ext uri="{FF2B5EF4-FFF2-40B4-BE49-F238E27FC236}">
                <a16:creationId xmlns:a16="http://schemas.microsoft.com/office/drawing/2014/main" id="{E446309F-68EB-4D40-BF19-0F29C240B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7.4   指令格式举例</a:t>
            </a:r>
          </a:p>
        </p:txBody>
      </p:sp>
      <p:sp>
        <p:nvSpPr>
          <p:cNvPr id="514051" name="Text Box 3">
            <a:extLst>
              <a:ext uri="{FF2B5EF4-FFF2-40B4-BE49-F238E27FC236}">
                <a16:creationId xmlns:a16="http://schemas.microsoft.com/office/drawing/2014/main" id="{42D82B7E-FD50-3A46-8824-F8E8BDC2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143000"/>
            <a:ext cx="711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一、设计指令格式时应考虑的各种因素</a:t>
            </a:r>
          </a:p>
        </p:txBody>
      </p:sp>
      <p:sp>
        <p:nvSpPr>
          <p:cNvPr id="514052" name="Text Box 4">
            <a:extLst>
              <a:ext uri="{FF2B5EF4-FFF2-40B4-BE49-F238E27FC236}">
                <a16:creationId xmlns:a16="http://schemas.microsoft.com/office/drawing/2014/main" id="{E5BBA7B3-EA2D-4043-B0E2-BA639B142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1774826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指令系统的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兼容性</a:t>
            </a:r>
          </a:p>
        </p:txBody>
      </p:sp>
      <p:sp>
        <p:nvSpPr>
          <p:cNvPr id="514053" name="Text Box 5">
            <a:extLst>
              <a:ext uri="{FF2B5EF4-FFF2-40B4-BE49-F238E27FC236}">
                <a16:creationId xmlns:a16="http://schemas.microsoft.com/office/drawing/2014/main" id="{A59E6D8E-0D0F-E54C-9350-12841D8E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6" y="1774826"/>
            <a:ext cx="297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（向上兼容）</a:t>
            </a:r>
          </a:p>
        </p:txBody>
      </p:sp>
      <p:sp>
        <p:nvSpPr>
          <p:cNvPr id="514054" name="Text Box 6">
            <a:extLst>
              <a:ext uri="{FF2B5EF4-FFF2-40B4-BE49-F238E27FC236}">
                <a16:creationId xmlns:a16="http://schemas.microsoft.com/office/drawing/2014/main" id="{A147DC09-55C3-9F4A-801B-ED58CEA0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764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其他因素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55" name="Text Box 7">
            <a:extLst>
              <a:ext uri="{FF2B5EF4-FFF2-40B4-BE49-F238E27FC236}">
                <a16:creationId xmlns:a16="http://schemas.microsoft.com/office/drawing/2014/main" id="{48DE66D4-803A-3647-808E-6A306F6AC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2947988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操作类型</a:t>
            </a:r>
          </a:p>
        </p:txBody>
      </p:sp>
      <p:sp>
        <p:nvSpPr>
          <p:cNvPr id="514056" name="Text Box 8">
            <a:extLst>
              <a:ext uri="{FF2B5EF4-FFF2-40B4-BE49-F238E27FC236}">
                <a16:creationId xmlns:a16="http://schemas.microsoft.com/office/drawing/2014/main" id="{9599842B-E8D9-EE4B-9C6E-6E5EA9737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3556000"/>
            <a:ext cx="155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数据类型</a:t>
            </a:r>
          </a:p>
        </p:txBody>
      </p:sp>
      <p:sp>
        <p:nvSpPr>
          <p:cNvPr id="514057" name="Text Box 9">
            <a:extLst>
              <a:ext uri="{FF2B5EF4-FFF2-40B4-BE49-F238E27FC236}">
                <a16:creationId xmlns:a16="http://schemas.microsoft.com/office/drawing/2014/main" id="{D6ACF816-958F-304D-A600-EE8543E8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405765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指令格式</a:t>
            </a:r>
          </a:p>
        </p:txBody>
      </p:sp>
      <p:sp>
        <p:nvSpPr>
          <p:cNvPr id="514058" name="Text Box 10">
            <a:extLst>
              <a:ext uri="{FF2B5EF4-FFF2-40B4-BE49-F238E27FC236}">
                <a16:creationId xmlns:a16="http://schemas.microsoft.com/office/drawing/2014/main" id="{77D488BD-1DBC-4F46-A825-DD2D8EAB3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2947988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包括指令个数及操作的难易程度</a:t>
            </a:r>
          </a:p>
        </p:txBody>
      </p:sp>
      <p:sp>
        <p:nvSpPr>
          <p:cNvPr id="514059" name="Text Box 11">
            <a:extLst>
              <a:ext uri="{FF2B5EF4-FFF2-40B4-BE49-F238E27FC236}">
                <a16:creationId xmlns:a16="http://schemas.microsoft.com/office/drawing/2014/main" id="{EFA5A1FF-579D-694F-B176-56FFC0FC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8600"/>
            <a:ext cx="5086350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指令字长是否固定</a:t>
            </a:r>
          </a:p>
        </p:txBody>
      </p:sp>
      <p:sp>
        <p:nvSpPr>
          <p:cNvPr id="514060" name="Text Box 12">
            <a:extLst>
              <a:ext uri="{FF2B5EF4-FFF2-40B4-BE49-F238E27FC236}">
                <a16:creationId xmlns:a16="http://schemas.microsoft.com/office/drawing/2014/main" id="{E3F0DB4B-115C-CE43-9640-F7DE716EE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5618163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</a:t>
            </a:r>
          </a:p>
        </p:txBody>
      </p:sp>
      <p:sp>
        <p:nvSpPr>
          <p:cNvPr id="514061" name="Text Box 13">
            <a:extLst>
              <a:ext uri="{FF2B5EF4-FFF2-40B4-BE49-F238E27FC236}">
                <a16:creationId xmlns:a16="http://schemas.microsoft.com/office/drawing/2014/main" id="{C502D068-4A89-EF4A-BF6B-0866EE97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6151563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寄存器个数</a:t>
            </a:r>
          </a:p>
        </p:txBody>
      </p:sp>
      <p:sp>
        <p:nvSpPr>
          <p:cNvPr id="514062" name="Text Box 14">
            <a:extLst>
              <a:ext uri="{FF2B5EF4-FFF2-40B4-BE49-F238E27FC236}">
                <a16:creationId xmlns:a16="http://schemas.microsoft.com/office/drawing/2014/main" id="{13B544CC-ABA6-3349-AE47-9C08F05D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084763"/>
            <a:ext cx="5692775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地址码位数、地址个数、寻址方式类型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63" name="Text Box 15">
            <a:extLst>
              <a:ext uri="{FF2B5EF4-FFF2-40B4-BE49-F238E27FC236}">
                <a16:creationId xmlns:a16="http://schemas.microsoft.com/office/drawing/2014/main" id="{09235681-7EFF-AB43-AC52-DC7E0DF7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562475"/>
            <a:ext cx="5943600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操作码位数、是否采用扩展操作码技术，</a:t>
            </a:r>
          </a:p>
        </p:txBody>
      </p:sp>
      <p:sp>
        <p:nvSpPr>
          <p:cNvPr id="514064" name="Text Box 16">
            <a:extLst>
              <a:ext uri="{FF2B5EF4-FFF2-40B4-BE49-F238E27FC236}">
                <a16:creationId xmlns:a16="http://schemas.microsoft.com/office/drawing/2014/main" id="{E9460D69-79CB-BE4F-ADCA-A4909DBD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500438"/>
            <a:ext cx="5086350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确定哪些数据类型可参与操作</a:t>
            </a:r>
          </a:p>
        </p:txBody>
      </p:sp>
      <p:sp>
        <p:nvSpPr>
          <p:cNvPr id="514065" name="Text Box 17">
            <a:extLst>
              <a:ext uri="{FF2B5EF4-FFF2-40B4-BE49-F238E27FC236}">
                <a16:creationId xmlns:a16="http://schemas.microsoft.com/office/drawing/2014/main" id="{E54DBB52-38C3-8C45-98A7-EE179342D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562600"/>
            <a:ext cx="5692775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指令寻址、操作数寻址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66" name="Text Box 18">
            <a:extLst>
              <a:ext uri="{FF2B5EF4-FFF2-40B4-BE49-F238E27FC236}">
                <a16:creationId xmlns:a16="http://schemas.microsoft.com/office/drawing/2014/main" id="{C044DFED-E566-D640-A6E8-4A9BC9C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6096000"/>
            <a:ext cx="5692775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寄存器的多少直接影响指令的执行时间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67" name="AutoShape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E737015-B63E-5744-94DE-C9B2F046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8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autoUpdateAnimBg="0"/>
      <p:bldP spid="514052" grpId="0" autoUpdateAnimBg="0"/>
      <p:bldP spid="514053" grpId="0" autoUpdateAnimBg="0"/>
      <p:bldP spid="514054" grpId="0" autoUpdateAnimBg="0"/>
      <p:bldP spid="514055" grpId="0" autoUpdateAnimBg="0"/>
      <p:bldP spid="514056" grpId="0" autoUpdateAnimBg="0"/>
      <p:bldP spid="514057" grpId="0" autoUpdateAnimBg="0"/>
      <p:bldP spid="514058" grpId="0" autoUpdateAnimBg="0"/>
      <p:bldP spid="514059" grpId="0" autoUpdateAnimBg="0"/>
      <p:bldP spid="514060" grpId="0" autoUpdateAnimBg="0"/>
      <p:bldP spid="514061" grpId="0" autoUpdateAnimBg="0"/>
      <p:bldP spid="514062" grpId="0" autoUpdateAnimBg="0"/>
      <p:bldP spid="514063" grpId="0" autoUpdateAnimBg="0"/>
      <p:bldP spid="514064" grpId="0" autoUpdateAnimBg="0"/>
      <p:bldP spid="514065" grpId="0" autoUpdateAnimBg="0"/>
      <p:bldP spid="51406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>
            <a:extLst>
              <a:ext uri="{FF2B5EF4-FFF2-40B4-BE49-F238E27FC236}">
                <a16:creationId xmlns:a16="http://schemas.microsoft.com/office/drawing/2014/main" id="{A13550EA-B4A6-BF4C-A6D9-3F7ED09D3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675"/>
            <a:ext cx="4686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二、指令格式举例</a:t>
            </a:r>
          </a:p>
        </p:txBody>
      </p:sp>
      <p:sp>
        <p:nvSpPr>
          <p:cNvPr id="515075" name="Text Box 3">
            <a:extLst>
              <a:ext uri="{FF2B5EF4-FFF2-40B4-BE49-F238E27FC236}">
                <a16:creationId xmlns:a16="http://schemas.microsoft.com/office/drawing/2014/main" id="{CEEF0530-B0A4-EC4D-BB31-E16C1669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1233488"/>
            <a:ext cx="176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PDP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8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076" name="Text Box 4">
            <a:extLst>
              <a:ext uri="{FF2B5EF4-FFF2-40B4-BE49-F238E27FC236}">
                <a16:creationId xmlns:a16="http://schemas.microsoft.com/office/drawing/2014/main" id="{9C0D5395-D8A3-724D-856F-2E2D939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6" y="1233488"/>
            <a:ext cx="397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指令字长固定 12 位</a:t>
            </a:r>
          </a:p>
        </p:txBody>
      </p:sp>
      <p:grpSp>
        <p:nvGrpSpPr>
          <p:cNvPr id="515117" name="Group 45">
            <a:extLst>
              <a:ext uri="{FF2B5EF4-FFF2-40B4-BE49-F238E27FC236}">
                <a16:creationId xmlns:a16="http://schemas.microsoft.com/office/drawing/2014/main" id="{DE3816F1-0CA1-714F-8853-AC4A0CFB5437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2419350"/>
            <a:ext cx="5992812" cy="933450"/>
            <a:chOff x="737" y="1524"/>
            <a:chExt cx="3775" cy="588"/>
          </a:xfrm>
        </p:grpSpPr>
        <p:sp>
          <p:nvSpPr>
            <p:cNvPr id="515078" name="Text Box 6">
              <a:extLst>
                <a:ext uri="{FF2B5EF4-FFF2-40B4-BE49-F238E27FC236}">
                  <a16:creationId xmlns:a16="http://schemas.microsoft.com/office/drawing/2014/main" id="{6F0E2953-5C03-AF48-A823-C3B6B89C2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1583"/>
              <a:ext cx="26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   </a:t>
              </a: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间   </a:t>
              </a:r>
              <a:r>
                <a:rPr kumimoji="1" lang="zh-CN" altLang="en-US" sz="1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页               地址码</a:t>
              </a:r>
            </a:p>
          </p:txBody>
        </p:sp>
        <p:sp>
          <p:nvSpPr>
            <p:cNvPr id="515079" name="Rectangle 7">
              <a:extLst>
                <a:ext uri="{FF2B5EF4-FFF2-40B4-BE49-F238E27FC236}">
                  <a16:creationId xmlns:a16="http://schemas.microsoft.com/office/drawing/2014/main" id="{0B865C62-972D-274D-A3BA-62D7747E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26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080" name="Line 8">
              <a:extLst>
                <a:ext uri="{FF2B5EF4-FFF2-40B4-BE49-F238E27FC236}">
                  <a16:creationId xmlns:a16="http://schemas.microsoft.com/office/drawing/2014/main" id="{88028F1E-96C4-DB44-86A2-CA59F2E00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081" name="Line 9">
              <a:extLst>
                <a:ext uri="{FF2B5EF4-FFF2-40B4-BE49-F238E27FC236}">
                  <a16:creationId xmlns:a16="http://schemas.microsoft.com/office/drawing/2014/main" id="{99FDFF29-03EE-2749-BF84-094F1ECD3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082" name="Line 10">
              <a:extLst>
                <a:ext uri="{FF2B5EF4-FFF2-40B4-BE49-F238E27FC236}">
                  <a16:creationId xmlns:a16="http://schemas.microsoft.com/office/drawing/2014/main" id="{A03BE9A0-D1F4-544E-B74A-F065E8E2B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0" y="152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083" name="Text Box 11">
              <a:extLst>
                <a:ext uri="{FF2B5EF4-FFF2-40B4-BE49-F238E27FC236}">
                  <a16:creationId xmlns:a16="http://schemas.microsoft.com/office/drawing/2014/main" id="{BC2DB018-95E3-074E-9BF4-9B7482D89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1524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访存类指令</a:t>
              </a:r>
            </a:p>
          </p:txBody>
        </p:sp>
        <p:sp>
          <p:nvSpPr>
            <p:cNvPr id="515084" name="Text Box 12">
              <a:extLst>
                <a:ext uri="{FF2B5EF4-FFF2-40B4-BE49-F238E27FC236}">
                  <a16:creationId xmlns:a16="http://schemas.microsoft.com/office/drawing/2014/main" id="{D5639BEC-22E2-9849-B34B-649798495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" y="18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5085" name="Text Box 13">
              <a:extLst>
                <a:ext uri="{FF2B5EF4-FFF2-40B4-BE49-F238E27FC236}">
                  <a16:creationId xmlns:a16="http://schemas.microsoft.com/office/drawing/2014/main" id="{AF138703-6E22-4B48-B617-3FE5285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18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5086" name="Text Box 14">
              <a:extLst>
                <a:ext uri="{FF2B5EF4-FFF2-40B4-BE49-F238E27FC236}">
                  <a16:creationId xmlns:a16="http://schemas.microsoft.com/office/drawing/2014/main" id="{F953E37B-DCEB-B44C-8F31-8C31D1280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18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5087" name="Text Box 15">
              <a:extLst>
                <a:ext uri="{FF2B5EF4-FFF2-40B4-BE49-F238E27FC236}">
                  <a16:creationId xmlns:a16="http://schemas.microsoft.com/office/drawing/2014/main" id="{487157E4-6A64-E543-9EA9-0FB2A247E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18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5088" name="Text Box 16">
              <a:extLst>
                <a:ext uri="{FF2B5EF4-FFF2-40B4-BE49-F238E27FC236}">
                  <a16:creationId xmlns:a16="http://schemas.microsoft.com/office/drawing/2014/main" id="{D7D9DE9A-A083-3C49-B4B9-93D60BE19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186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5089" name="Text Box 17">
              <a:extLst>
                <a:ext uri="{FF2B5EF4-FFF2-40B4-BE49-F238E27FC236}">
                  <a16:creationId xmlns:a16="http://schemas.microsoft.com/office/drawing/2014/main" id="{8F2C89A1-DF51-E84B-AF35-BCBA53ECE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186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515115" name="Group 43">
            <a:extLst>
              <a:ext uri="{FF2B5EF4-FFF2-40B4-BE49-F238E27FC236}">
                <a16:creationId xmlns:a16="http://schemas.microsoft.com/office/drawing/2014/main" id="{B2428FFA-0481-CB4D-A3DB-6AA3693A5E8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241926"/>
            <a:ext cx="6248400" cy="1006475"/>
            <a:chOff x="576" y="3302"/>
            <a:chExt cx="3936" cy="634"/>
          </a:xfrm>
        </p:grpSpPr>
        <p:sp>
          <p:nvSpPr>
            <p:cNvPr id="515091" name="Rectangle 19">
              <a:extLst>
                <a:ext uri="{FF2B5EF4-FFF2-40B4-BE49-F238E27FC236}">
                  <a16:creationId xmlns:a16="http://schemas.microsoft.com/office/drawing/2014/main" id="{6F243784-7B02-F241-B338-3375C494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3302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092" name="Text Box 20">
              <a:extLst>
                <a:ext uri="{FF2B5EF4-FFF2-40B4-BE49-F238E27FC236}">
                  <a16:creationId xmlns:a16="http://schemas.microsoft.com/office/drawing/2014/main" id="{67F4DB5B-8652-7A4A-8C66-F1B126ADE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312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寄存器类指令</a:t>
              </a:r>
            </a:p>
          </p:txBody>
        </p:sp>
        <p:sp>
          <p:nvSpPr>
            <p:cNvPr id="515093" name="Text Box 21">
              <a:extLst>
                <a:ext uri="{FF2B5EF4-FFF2-40B4-BE49-F238E27FC236}">
                  <a16:creationId xmlns:a16="http://schemas.microsoft.com/office/drawing/2014/main" id="{1E8410C6-2049-E74F-8F3A-D21F494CD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3359"/>
              <a:ext cx="27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1                    辅助操作码</a:t>
              </a:r>
            </a:p>
          </p:txBody>
        </p:sp>
        <p:sp>
          <p:nvSpPr>
            <p:cNvPr id="515094" name="Line 22">
              <a:extLst>
                <a:ext uri="{FF2B5EF4-FFF2-40B4-BE49-F238E27FC236}">
                  <a16:creationId xmlns:a16="http://schemas.microsoft.com/office/drawing/2014/main" id="{38678A26-BC74-2A46-8E69-4FF30F12A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330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095" name="Text Box 23">
              <a:extLst>
                <a:ext uri="{FF2B5EF4-FFF2-40B4-BE49-F238E27FC236}">
                  <a16:creationId xmlns:a16="http://schemas.microsoft.com/office/drawing/2014/main" id="{0A1F7F00-6773-FE49-A4B5-C33098A6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36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5096" name="Text Box 24">
              <a:extLst>
                <a:ext uri="{FF2B5EF4-FFF2-40B4-BE49-F238E27FC236}">
                  <a16:creationId xmlns:a16="http://schemas.microsoft.com/office/drawing/2014/main" id="{2C747252-F09A-544F-B3DD-F37C852DB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36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5097" name="Text Box 25">
              <a:extLst>
                <a:ext uri="{FF2B5EF4-FFF2-40B4-BE49-F238E27FC236}">
                  <a16:creationId xmlns:a16="http://schemas.microsoft.com/office/drawing/2014/main" id="{EEA3C6C8-91D7-D047-B1DB-8D51BDD2A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5098" name="Text Box 26">
              <a:extLst>
                <a:ext uri="{FF2B5EF4-FFF2-40B4-BE49-F238E27FC236}">
                  <a16:creationId xmlns:a16="http://schemas.microsoft.com/office/drawing/2014/main" id="{5139C921-C20F-6B44-B48F-D829D7908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68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515114" name="Group 42">
            <a:extLst>
              <a:ext uri="{FF2B5EF4-FFF2-40B4-BE49-F238E27FC236}">
                <a16:creationId xmlns:a16="http://schemas.microsoft.com/office/drawing/2014/main" id="{9CE2EFF6-B528-5A47-B5A1-CDE18650DDD3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3794126"/>
            <a:ext cx="6062662" cy="930275"/>
            <a:chOff x="789" y="2390"/>
            <a:chExt cx="3819" cy="586"/>
          </a:xfrm>
        </p:grpSpPr>
        <p:sp>
          <p:nvSpPr>
            <p:cNvPr id="515100" name="Rectangle 28">
              <a:extLst>
                <a:ext uri="{FF2B5EF4-FFF2-40B4-BE49-F238E27FC236}">
                  <a16:creationId xmlns:a16="http://schemas.microsoft.com/office/drawing/2014/main" id="{66472217-003F-864B-BCA0-261F8BAD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2390"/>
              <a:ext cx="272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101" name="Text Box 29">
              <a:extLst>
                <a:ext uri="{FF2B5EF4-FFF2-40B4-BE49-F238E27FC236}">
                  <a16:creationId xmlns:a16="http://schemas.microsoft.com/office/drawing/2014/main" id="{5C3AE4B3-EFAE-B748-9B03-993E66D51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" y="2448"/>
              <a:ext cx="8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类指令</a:t>
              </a:r>
            </a:p>
          </p:txBody>
        </p:sp>
        <p:sp>
          <p:nvSpPr>
            <p:cNvPr id="515102" name="Text Box 30">
              <a:extLst>
                <a:ext uri="{FF2B5EF4-FFF2-40B4-BE49-F238E27FC236}">
                  <a16:creationId xmlns:a16="http://schemas.microsoft.com/office/drawing/2014/main" id="{5B37508B-927C-C248-847C-9E2EB71F2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2438"/>
              <a:ext cx="28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1   0                 设备                操作码</a:t>
              </a:r>
            </a:p>
          </p:txBody>
        </p:sp>
        <p:sp>
          <p:nvSpPr>
            <p:cNvPr id="515103" name="Line 31">
              <a:extLst>
                <a:ext uri="{FF2B5EF4-FFF2-40B4-BE49-F238E27FC236}">
                  <a16:creationId xmlns:a16="http://schemas.microsoft.com/office/drawing/2014/main" id="{4C076F52-6E55-6B44-81CB-4A3F18649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239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104" name="Text Box 32">
              <a:extLst>
                <a:ext uri="{FF2B5EF4-FFF2-40B4-BE49-F238E27FC236}">
                  <a16:creationId xmlns:a16="http://schemas.microsoft.com/office/drawing/2014/main" id="{BD699793-B9E9-DA47-AA4B-24C201D33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5105" name="Text Box 33">
              <a:extLst>
                <a:ext uri="{FF2B5EF4-FFF2-40B4-BE49-F238E27FC236}">
                  <a16:creationId xmlns:a16="http://schemas.microsoft.com/office/drawing/2014/main" id="{392F8ACB-67B2-204B-9B7F-41A6DADE3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27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5106" name="Text Box 34">
              <a:extLst>
                <a:ext uri="{FF2B5EF4-FFF2-40B4-BE49-F238E27FC236}">
                  <a16:creationId xmlns:a16="http://schemas.microsoft.com/office/drawing/2014/main" id="{CDB9BF4E-974B-A943-96B9-74906EDE2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5107" name="Text Box 35">
              <a:extLst>
                <a:ext uri="{FF2B5EF4-FFF2-40B4-BE49-F238E27FC236}">
                  <a16:creationId xmlns:a16="http://schemas.microsoft.com/office/drawing/2014/main" id="{5181252D-BAF4-E44F-AD56-F142180BF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272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15108" name="Line 36">
              <a:extLst>
                <a:ext uri="{FF2B5EF4-FFF2-40B4-BE49-F238E27FC236}">
                  <a16:creationId xmlns:a16="http://schemas.microsoft.com/office/drawing/2014/main" id="{4BD5DCF6-7833-F842-A725-C9AA9FF2F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5109" name="Text Box 37">
              <a:extLst>
                <a:ext uri="{FF2B5EF4-FFF2-40B4-BE49-F238E27FC236}">
                  <a16:creationId xmlns:a16="http://schemas.microsoft.com/office/drawing/2014/main" id="{8D97B7EF-EE9F-834E-A843-BD1190BCE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7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15110" name="Text Box 38">
              <a:extLst>
                <a:ext uri="{FF2B5EF4-FFF2-40B4-BE49-F238E27FC236}">
                  <a16:creationId xmlns:a16="http://schemas.microsoft.com/office/drawing/2014/main" id="{757BF9B3-67C9-2148-83F2-BDA94019F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7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515111" name="Rectangle 39">
            <a:extLst>
              <a:ext uri="{FF2B5EF4-FFF2-40B4-BE49-F238E27FC236}">
                <a16:creationId xmlns:a16="http://schemas.microsoft.com/office/drawing/2014/main" id="{CD2B6CB3-0605-5841-9195-E789B4078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7.4</a:t>
            </a:r>
          </a:p>
        </p:txBody>
      </p:sp>
      <p:sp>
        <p:nvSpPr>
          <p:cNvPr id="515112" name="Text Box 40">
            <a:extLst>
              <a:ext uri="{FF2B5EF4-FFF2-40B4-BE49-F238E27FC236}">
                <a16:creationId xmlns:a16="http://schemas.microsoft.com/office/drawing/2014/main" id="{AA9412A0-5F49-7C4A-BF45-45E0593F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6300788"/>
            <a:ext cx="5486400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采用扩展操作码技术</a:t>
            </a:r>
          </a:p>
        </p:txBody>
      </p:sp>
      <p:sp>
        <p:nvSpPr>
          <p:cNvPr id="515113" name="AutoShape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9123043-B4F4-F442-9630-232AF0A8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08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utoUpdateAnimBg="0"/>
      <p:bldP spid="515076" grpId="0" autoUpdateAnimBg="0"/>
      <p:bldP spid="51511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Text Box 2">
            <a:extLst>
              <a:ext uri="{FF2B5EF4-FFF2-40B4-BE49-F238E27FC236}">
                <a16:creationId xmlns:a16="http://schemas.microsoft.com/office/drawing/2014/main" id="{EB2B1A0B-5F2F-8940-A84F-E0AC42E0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"/>
            <a:ext cx="244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PDP –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11</a:t>
            </a:r>
          </a:p>
        </p:txBody>
      </p:sp>
      <p:grpSp>
        <p:nvGrpSpPr>
          <p:cNvPr id="516099" name="Group 3">
            <a:extLst>
              <a:ext uri="{FF2B5EF4-FFF2-40B4-BE49-F238E27FC236}">
                <a16:creationId xmlns:a16="http://schemas.microsoft.com/office/drawing/2014/main" id="{E1C9B715-4491-154D-9489-3763BE31620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73688"/>
            <a:ext cx="7848600" cy="914400"/>
            <a:chOff x="432" y="3456"/>
            <a:chExt cx="4944" cy="576"/>
          </a:xfrm>
        </p:grpSpPr>
        <p:sp>
          <p:nvSpPr>
            <p:cNvPr id="516100" name="Rectangle 4">
              <a:extLst>
                <a:ext uri="{FF2B5EF4-FFF2-40B4-BE49-F238E27FC236}">
                  <a16:creationId xmlns:a16="http://schemas.microsoft.com/office/drawing/2014/main" id="{C1545266-FC12-8742-A702-62B39234E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源地址</a:t>
              </a:r>
            </a:p>
          </p:txBody>
        </p:sp>
        <p:sp>
          <p:nvSpPr>
            <p:cNvPr id="516101" name="Rectangle 5">
              <a:extLst>
                <a:ext uri="{FF2B5EF4-FFF2-40B4-BE49-F238E27FC236}">
                  <a16:creationId xmlns:a16="http://schemas.microsoft.com/office/drawing/2014/main" id="{F4437078-263A-F54A-90D9-D48D96157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456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16102" name="Text Box 6">
              <a:extLst>
                <a:ext uri="{FF2B5EF4-FFF2-40B4-BE49-F238E27FC236}">
                  <a16:creationId xmlns:a16="http://schemas.microsoft.com/office/drawing/2014/main" id="{9C227F0E-2145-C24F-BF0B-A8B0BA524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" y="3782"/>
              <a:ext cx="4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4          6               6                        16                                      16</a:t>
              </a:r>
            </a:p>
          </p:txBody>
        </p:sp>
        <p:sp>
          <p:nvSpPr>
            <p:cNvPr id="516103" name="Rectangle 7">
              <a:extLst>
                <a:ext uri="{FF2B5EF4-FFF2-40B4-BE49-F238E27FC236}">
                  <a16:creationId xmlns:a16="http://schemas.microsoft.com/office/drawing/2014/main" id="{40FD9983-F338-1245-8428-C090A92F6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5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目的地址</a:t>
              </a:r>
            </a:p>
          </p:txBody>
        </p:sp>
        <p:sp>
          <p:nvSpPr>
            <p:cNvPr id="516104" name="Rectangle 8">
              <a:extLst>
                <a:ext uri="{FF2B5EF4-FFF2-40B4-BE49-F238E27FC236}">
                  <a16:creationId xmlns:a16="http://schemas.microsoft.com/office/drawing/2014/main" id="{7AA1897B-4B44-1C40-B4F4-CD48014D1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存储器地址1</a:t>
              </a:r>
            </a:p>
          </p:txBody>
        </p:sp>
        <p:sp>
          <p:nvSpPr>
            <p:cNvPr id="516105" name="Rectangle 9">
              <a:extLst>
                <a:ext uri="{FF2B5EF4-FFF2-40B4-BE49-F238E27FC236}">
                  <a16:creationId xmlns:a16="http://schemas.microsoft.com/office/drawing/2014/main" id="{283A5648-3770-1C4C-86BE-E5E01451A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56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存储器地址2</a:t>
              </a:r>
            </a:p>
          </p:txBody>
        </p:sp>
      </p:grpSp>
      <p:grpSp>
        <p:nvGrpSpPr>
          <p:cNvPr id="516106" name="Group 10">
            <a:extLst>
              <a:ext uri="{FF2B5EF4-FFF2-40B4-BE49-F238E27FC236}">
                <a16:creationId xmlns:a16="http://schemas.microsoft.com/office/drawing/2014/main" id="{6B57C5F3-B8D2-EC4C-8F5F-82D8FD0FDE4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410075"/>
            <a:ext cx="5181600" cy="838200"/>
            <a:chOff x="432" y="2832"/>
            <a:chExt cx="3264" cy="528"/>
          </a:xfrm>
        </p:grpSpPr>
        <p:sp>
          <p:nvSpPr>
            <p:cNvPr id="516107" name="Rectangle 11">
              <a:extLst>
                <a:ext uri="{FF2B5EF4-FFF2-40B4-BE49-F238E27FC236}">
                  <a16:creationId xmlns:a16="http://schemas.microsoft.com/office/drawing/2014/main" id="{83F44386-BCEA-D24B-BF8C-9838151C0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32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16108" name="Text Box 12">
              <a:extLst>
                <a:ext uri="{FF2B5EF4-FFF2-40B4-BE49-F238E27FC236}">
                  <a16:creationId xmlns:a16="http://schemas.microsoft.com/office/drawing/2014/main" id="{59FE0BA1-72A1-0E4C-B4FA-95D321D41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110"/>
              <a:ext cx="2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10                  6                          16</a:t>
              </a:r>
            </a:p>
          </p:txBody>
        </p:sp>
        <p:sp>
          <p:nvSpPr>
            <p:cNvPr id="516109" name="Rectangle 13">
              <a:extLst>
                <a:ext uri="{FF2B5EF4-FFF2-40B4-BE49-F238E27FC236}">
                  <a16:creationId xmlns:a16="http://schemas.microsoft.com/office/drawing/2014/main" id="{1E6F794C-8E51-1648-922A-38E0DB216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目的地址</a:t>
              </a:r>
            </a:p>
          </p:txBody>
        </p:sp>
        <p:sp>
          <p:nvSpPr>
            <p:cNvPr id="516110" name="Rectangle 14">
              <a:extLst>
                <a:ext uri="{FF2B5EF4-FFF2-40B4-BE49-F238E27FC236}">
                  <a16:creationId xmlns:a16="http://schemas.microsoft.com/office/drawing/2014/main" id="{71489633-7D88-7F40-B859-7319AC27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32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存储器地址</a:t>
              </a:r>
            </a:p>
          </p:txBody>
        </p:sp>
      </p:grpSp>
      <p:grpSp>
        <p:nvGrpSpPr>
          <p:cNvPr id="516111" name="Group 15">
            <a:extLst>
              <a:ext uri="{FF2B5EF4-FFF2-40B4-BE49-F238E27FC236}">
                <a16:creationId xmlns:a16="http://schemas.microsoft.com/office/drawing/2014/main" id="{BE6E35AE-2371-3343-8011-FEFFDC457FC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48050"/>
            <a:ext cx="2590800" cy="838200"/>
            <a:chOff x="432" y="2208"/>
            <a:chExt cx="1632" cy="528"/>
          </a:xfrm>
        </p:grpSpPr>
        <p:sp>
          <p:nvSpPr>
            <p:cNvPr id="516112" name="Rectangle 16">
              <a:extLst>
                <a:ext uri="{FF2B5EF4-FFF2-40B4-BE49-F238E27FC236}">
                  <a16:creationId xmlns:a16="http://schemas.microsoft.com/office/drawing/2014/main" id="{41221D95-2E38-BC40-B469-02887A1AD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目的地址</a:t>
              </a:r>
            </a:p>
          </p:txBody>
        </p:sp>
        <p:sp>
          <p:nvSpPr>
            <p:cNvPr id="516113" name="Text Box 17">
              <a:extLst>
                <a:ext uri="{FF2B5EF4-FFF2-40B4-BE49-F238E27FC236}">
                  <a16:creationId xmlns:a16="http://schemas.microsoft.com/office/drawing/2014/main" id="{DC3A3CA2-5802-C948-BAF4-8E5AE9289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86"/>
              <a:ext cx="1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4          6               6</a:t>
              </a:r>
            </a:p>
          </p:txBody>
        </p:sp>
        <p:sp>
          <p:nvSpPr>
            <p:cNvPr id="516114" name="Rectangle 18">
              <a:extLst>
                <a:ext uri="{FF2B5EF4-FFF2-40B4-BE49-F238E27FC236}">
                  <a16:creationId xmlns:a16="http://schemas.microsoft.com/office/drawing/2014/main" id="{2A6E6EFB-016C-6B4A-B2F2-2134F35E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2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源地址</a:t>
              </a:r>
            </a:p>
          </p:txBody>
        </p:sp>
        <p:sp>
          <p:nvSpPr>
            <p:cNvPr id="516115" name="Rectangle 19">
              <a:extLst>
                <a:ext uri="{FF2B5EF4-FFF2-40B4-BE49-F238E27FC236}">
                  <a16:creationId xmlns:a16="http://schemas.microsoft.com/office/drawing/2014/main" id="{B77F5878-E111-A24B-944F-BAA808830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</p:grpSp>
      <p:grpSp>
        <p:nvGrpSpPr>
          <p:cNvPr id="516116" name="Group 20">
            <a:extLst>
              <a:ext uri="{FF2B5EF4-FFF2-40B4-BE49-F238E27FC236}">
                <a16:creationId xmlns:a16="http://schemas.microsoft.com/office/drawing/2014/main" id="{D97C52D1-B7AC-0C4D-8D48-A00C65C81FA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486025"/>
            <a:ext cx="2895600" cy="838200"/>
            <a:chOff x="432" y="1584"/>
            <a:chExt cx="1824" cy="528"/>
          </a:xfrm>
        </p:grpSpPr>
        <p:sp>
          <p:nvSpPr>
            <p:cNvPr id="516117" name="Text Box 21">
              <a:extLst>
                <a:ext uri="{FF2B5EF4-FFF2-40B4-BE49-F238E27FC236}">
                  <a16:creationId xmlns:a16="http://schemas.microsoft.com/office/drawing/2014/main" id="{C426170F-E960-C948-A1FE-5ADD4E402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62"/>
              <a:ext cx="16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10                6</a:t>
              </a:r>
            </a:p>
          </p:txBody>
        </p:sp>
        <p:sp>
          <p:nvSpPr>
            <p:cNvPr id="516118" name="Rectangle 22">
              <a:extLst>
                <a:ext uri="{FF2B5EF4-FFF2-40B4-BE49-F238E27FC236}">
                  <a16:creationId xmlns:a16="http://schemas.microsoft.com/office/drawing/2014/main" id="{84DF0983-1593-F445-B2C0-9CB72F10F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84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目的地址</a:t>
              </a:r>
            </a:p>
          </p:txBody>
        </p:sp>
        <p:sp>
          <p:nvSpPr>
            <p:cNvPr id="516119" name="Rectangle 23">
              <a:extLst>
                <a:ext uri="{FF2B5EF4-FFF2-40B4-BE49-F238E27FC236}">
                  <a16:creationId xmlns:a16="http://schemas.microsoft.com/office/drawing/2014/main" id="{4E19932C-BE64-1A40-8676-F78FABF03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4"/>
              <a:ext cx="960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OP-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CODE</a:t>
              </a:r>
            </a:p>
          </p:txBody>
        </p:sp>
      </p:grpSp>
      <p:grpSp>
        <p:nvGrpSpPr>
          <p:cNvPr id="516138" name="Group 42">
            <a:extLst>
              <a:ext uri="{FF2B5EF4-FFF2-40B4-BE49-F238E27FC236}">
                <a16:creationId xmlns:a16="http://schemas.microsoft.com/office/drawing/2014/main" id="{A763D2F5-4C1B-5C47-BE50-D92FC25B048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524000"/>
            <a:ext cx="2590800" cy="838200"/>
            <a:chOff x="432" y="960"/>
            <a:chExt cx="1632" cy="528"/>
          </a:xfrm>
        </p:grpSpPr>
        <p:sp>
          <p:nvSpPr>
            <p:cNvPr id="516121" name="Text Box 25">
              <a:extLst>
                <a:ext uri="{FF2B5EF4-FFF2-40B4-BE49-F238E27FC236}">
                  <a16:creationId xmlns:a16="http://schemas.microsoft.com/office/drawing/2014/main" id="{D3917237-4009-4547-AA9B-2FA197F9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3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516122" name="Rectangle 26">
              <a:extLst>
                <a:ext uri="{FF2B5EF4-FFF2-40B4-BE49-F238E27FC236}">
                  <a16:creationId xmlns:a16="http://schemas.microsoft.com/office/drawing/2014/main" id="{BFA39BD7-A0EB-264B-BF5D-0B71A2A3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960"/>
              <a:ext cx="16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OP-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CODE</a:t>
              </a:r>
              <a:endPara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6123" name="Text Box 27">
            <a:extLst>
              <a:ext uri="{FF2B5EF4-FFF2-40B4-BE49-F238E27FC236}">
                <a16:creationId xmlns:a16="http://schemas.microsoft.com/office/drawing/2014/main" id="{293FC9AA-F831-9548-BD5C-EFDDEF1B1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83820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指令字长有 16 位、32 位、48 位三种</a:t>
            </a:r>
          </a:p>
        </p:txBody>
      </p:sp>
      <p:sp>
        <p:nvSpPr>
          <p:cNvPr id="516124" name="Text Box 28">
            <a:extLst>
              <a:ext uri="{FF2B5EF4-FFF2-40B4-BE49-F238E27FC236}">
                <a16:creationId xmlns:a16="http://schemas.microsoft.com/office/drawing/2014/main" id="{5C864555-A6F0-7849-9B91-BC493AC51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24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零地址 (16 位)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125" name="Text Box 29">
            <a:extLst>
              <a:ext uri="{FF2B5EF4-FFF2-40B4-BE49-F238E27FC236}">
                <a16:creationId xmlns:a16="http://schemas.microsoft.com/office/drawing/2014/main" id="{6E9BDE24-F1A6-DE44-A863-BB2A84BDE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4923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一地址 (16 位)</a:t>
            </a:r>
          </a:p>
        </p:txBody>
      </p:sp>
      <p:sp>
        <p:nvSpPr>
          <p:cNvPr id="516127" name="Text Box 31">
            <a:extLst>
              <a:ext uri="{FF2B5EF4-FFF2-40B4-BE49-F238E27FC236}">
                <a16:creationId xmlns:a16="http://schemas.microsoft.com/office/drawing/2014/main" id="{75691AA8-4D28-734E-B0DC-5B1B2136F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290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二地址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– R (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 位)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130" name="Text Box 34">
            <a:extLst>
              <a:ext uri="{FF2B5EF4-FFF2-40B4-BE49-F238E27FC236}">
                <a16:creationId xmlns:a16="http://schemas.microsoft.com/office/drawing/2014/main" id="{31F9C960-309F-6743-A4EE-655EBE1E6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79913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二地址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– M (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 位)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133" name="Text Box 37">
            <a:extLst>
              <a:ext uri="{FF2B5EF4-FFF2-40B4-BE49-F238E27FC236}">
                <a16:creationId xmlns:a16="http://schemas.microsoft.com/office/drawing/2014/main" id="{05FD6CDC-62AD-ED40-8F7A-BE508F1D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124575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二地址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– M (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 位)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135" name="Text Box 39">
            <a:extLst>
              <a:ext uri="{FF2B5EF4-FFF2-40B4-BE49-F238E27FC236}">
                <a16:creationId xmlns:a16="http://schemas.microsoft.com/office/drawing/2014/main" id="{D19984D3-4212-AB45-BDBA-6423F99C0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扩展操作码技术</a:t>
            </a:r>
          </a:p>
        </p:txBody>
      </p:sp>
      <p:sp>
        <p:nvSpPr>
          <p:cNvPr id="516136" name="Rectangle 40">
            <a:extLst>
              <a:ext uri="{FF2B5EF4-FFF2-40B4-BE49-F238E27FC236}">
                <a16:creationId xmlns:a16="http://schemas.microsoft.com/office/drawing/2014/main" id="{6632D9DD-CC22-474F-95AD-B58E9707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7.4</a:t>
            </a:r>
          </a:p>
        </p:txBody>
      </p:sp>
      <p:sp>
        <p:nvSpPr>
          <p:cNvPr id="516137" name="AutoShape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3E637B4-00A7-C141-94FD-B7664373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8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23" grpId="0" autoUpdateAnimBg="0"/>
      <p:bldP spid="516124" grpId="0" autoUpdateAnimBg="0"/>
      <p:bldP spid="516125" grpId="0" autoUpdateAnimBg="0"/>
      <p:bldP spid="516127" grpId="0"/>
      <p:bldP spid="516130" grpId="0"/>
      <p:bldP spid="516133" grpId="0"/>
      <p:bldP spid="51613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Text Box 2">
            <a:extLst>
              <a:ext uri="{FF2B5EF4-FFF2-40B4-BE49-F238E27FC236}">
                <a16:creationId xmlns:a16="http://schemas.microsoft.com/office/drawing/2014/main" id="{CFECDE57-0271-194E-8967-FE80F8D89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73050"/>
            <a:ext cx="235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IBM 360</a:t>
            </a:r>
          </a:p>
        </p:txBody>
      </p:sp>
      <p:grpSp>
        <p:nvGrpSpPr>
          <p:cNvPr id="517198" name="Group 78">
            <a:extLst>
              <a:ext uri="{FF2B5EF4-FFF2-40B4-BE49-F238E27FC236}">
                <a16:creationId xmlns:a16="http://schemas.microsoft.com/office/drawing/2014/main" id="{6948FCCD-38CC-5A44-A44D-BCB3768AB28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143000"/>
            <a:ext cx="3276600" cy="877888"/>
            <a:chOff x="96" y="720"/>
            <a:chExt cx="2064" cy="553"/>
          </a:xfrm>
        </p:grpSpPr>
        <p:grpSp>
          <p:nvGrpSpPr>
            <p:cNvPr id="517124" name="Group 4">
              <a:extLst>
                <a:ext uri="{FF2B5EF4-FFF2-40B4-BE49-F238E27FC236}">
                  <a16:creationId xmlns:a16="http://schemas.microsoft.com/office/drawing/2014/main" id="{F8189B3B-FA5E-6243-866E-53AD3B892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16"/>
              <a:ext cx="1632" cy="240"/>
              <a:chOff x="528" y="1056"/>
              <a:chExt cx="1632" cy="240"/>
            </a:xfrm>
          </p:grpSpPr>
          <p:sp>
            <p:nvSpPr>
              <p:cNvPr id="517125" name="Rectangle 5">
                <a:extLst>
                  <a:ext uri="{FF2B5EF4-FFF2-40B4-BE49-F238E27FC236}">
                    <a16:creationId xmlns:a16="http://schemas.microsoft.com/office/drawing/2014/main" id="{CDFC25EF-468C-5549-8ABD-85C76822E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5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517126" name="Rectangle 6">
                <a:extLst>
                  <a:ext uri="{FF2B5EF4-FFF2-40B4-BE49-F238E27FC236}">
                    <a16:creationId xmlns:a16="http://schemas.microsoft.com/office/drawing/2014/main" id="{FE11F3BF-31EF-5848-9A65-51EA026F9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baseline="-1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7127" name="Rectangle 7">
                <a:extLst>
                  <a:ext uri="{FF2B5EF4-FFF2-40B4-BE49-F238E27FC236}">
                    <a16:creationId xmlns:a16="http://schemas.microsoft.com/office/drawing/2014/main" id="{A4798447-B7CA-C24A-83AD-85A066925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056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000" b="1" baseline="-1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517128" name="Text Box 8">
              <a:extLst>
                <a:ext uri="{FF2B5EF4-FFF2-40B4-BE49-F238E27FC236}">
                  <a16:creationId xmlns:a16="http://schemas.microsoft.com/office/drawing/2014/main" id="{6D0C9F47-9218-6F4A-974C-B9824A45C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720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RR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格式</a:t>
              </a:r>
            </a:p>
          </p:txBody>
        </p:sp>
        <p:sp>
          <p:nvSpPr>
            <p:cNvPr id="517129" name="Text Box 9">
              <a:extLst>
                <a:ext uri="{FF2B5EF4-FFF2-40B4-BE49-F238E27FC236}">
                  <a16:creationId xmlns:a16="http://schemas.microsoft.com/office/drawing/2014/main" id="{DA603C35-A337-C24D-8B8E-553F30702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023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8             4        4</a:t>
              </a:r>
            </a:p>
          </p:txBody>
        </p:sp>
      </p:grpSp>
      <p:grpSp>
        <p:nvGrpSpPr>
          <p:cNvPr id="517199" name="Group 79">
            <a:extLst>
              <a:ext uri="{FF2B5EF4-FFF2-40B4-BE49-F238E27FC236}">
                <a16:creationId xmlns:a16="http://schemas.microsoft.com/office/drawing/2014/main" id="{1DAC1E01-9A25-344E-AA31-A51D205E545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32013"/>
            <a:ext cx="5868988" cy="919162"/>
            <a:chOff x="96" y="1344"/>
            <a:chExt cx="3697" cy="579"/>
          </a:xfrm>
        </p:grpSpPr>
        <p:sp>
          <p:nvSpPr>
            <p:cNvPr id="517131" name="Rectangle 11">
              <a:extLst>
                <a:ext uri="{FF2B5EF4-FFF2-40B4-BE49-F238E27FC236}">
                  <a16:creationId xmlns:a16="http://schemas.microsoft.com/office/drawing/2014/main" id="{8472FAF9-41F6-BC4A-8167-E20159DBD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64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17132" name="Rectangle 12">
              <a:extLst>
                <a:ext uri="{FF2B5EF4-FFF2-40B4-BE49-F238E27FC236}">
                  <a16:creationId xmlns:a16="http://schemas.microsoft.com/office/drawing/2014/main" id="{9ABBE1B8-E3BF-FA47-9907-0B8A158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7133" name="Rectangle 13">
              <a:extLst>
                <a:ext uri="{FF2B5EF4-FFF2-40B4-BE49-F238E27FC236}">
                  <a16:creationId xmlns:a16="http://schemas.microsoft.com/office/drawing/2014/main" id="{D6A15B46-7FD5-D349-9E1E-C2EA58B1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000" b="1" baseline="-1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134" name="Rectangle 14">
              <a:extLst>
                <a:ext uri="{FF2B5EF4-FFF2-40B4-BE49-F238E27FC236}">
                  <a16:creationId xmlns:a16="http://schemas.microsoft.com/office/drawing/2014/main" id="{BEFD5ACD-9524-9040-BBD8-A30A34BF3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64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000" b="1" baseline="-1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135" name="Rectangle 15">
              <a:extLst>
                <a:ext uri="{FF2B5EF4-FFF2-40B4-BE49-F238E27FC236}">
                  <a16:creationId xmlns:a16="http://schemas.microsoft.com/office/drawing/2014/main" id="{87030233-954B-FE47-BE36-B5D308E62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464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7136" name="Text Box 16">
              <a:extLst>
                <a:ext uri="{FF2B5EF4-FFF2-40B4-BE49-F238E27FC236}">
                  <a16:creationId xmlns:a16="http://schemas.microsoft.com/office/drawing/2014/main" id="{0C51B372-AECF-6D41-9E30-41DDF7D79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344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RX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格式</a:t>
              </a:r>
            </a:p>
          </p:txBody>
        </p:sp>
        <p:sp>
          <p:nvSpPr>
            <p:cNvPr id="517137" name="Text Box 17">
              <a:extLst>
                <a:ext uri="{FF2B5EF4-FFF2-40B4-BE49-F238E27FC236}">
                  <a16:creationId xmlns:a16="http://schemas.microsoft.com/office/drawing/2014/main" id="{3A677A55-624A-BA4E-A92C-70A7F681C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73"/>
              <a:ext cx="2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8              4        4       4                12</a:t>
              </a:r>
            </a:p>
          </p:txBody>
        </p:sp>
      </p:grpSp>
      <p:grpSp>
        <p:nvGrpSpPr>
          <p:cNvPr id="517200" name="Group 80">
            <a:extLst>
              <a:ext uri="{FF2B5EF4-FFF2-40B4-BE49-F238E27FC236}">
                <a16:creationId xmlns:a16="http://schemas.microsoft.com/office/drawing/2014/main" id="{EEBF49E2-7729-7045-B2F7-4BC5A2CE853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162300"/>
            <a:ext cx="5868988" cy="901700"/>
            <a:chOff x="96" y="2006"/>
            <a:chExt cx="3697" cy="568"/>
          </a:xfrm>
        </p:grpSpPr>
        <p:sp>
          <p:nvSpPr>
            <p:cNvPr id="517139" name="Rectangle 19">
              <a:extLst>
                <a:ext uri="{FF2B5EF4-FFF2-40B4-BE49-F238E27FC236}">
                  <a16:creationId xmlns:a16="http://schemas.microsoft.com/office/drawing/2014/main" id="{10670EDA-9B1C-E347-A72B-0BC6A4698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17140" name="Rectangle 20">
              <a:extLst>
                <a:ext uri="{FF2B5EF4-FFF2-40B4-BE49-F238E27FC236}">
                  <a16:creationId xmlns:a16="http://schemas.microsoft.com/office/drawing/2014/main" id="{0D1275EC-3E13-0241-A099-E3E47A58F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7141" name="Rectangle 21">
              <a:extLst>
                <a:ext uri="{FF2B5EF4-FFF2-40B4-BE49-F238E27FC236}">
                  <a16:creationId xmlns:a16="http://schemas.microsoft.com/office/drawing/2014/main" id="{8F2E55D9-AD1C-4C4D-A40A-9C19CB3F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7142" name="Rectangle 22">
              <a:extLst>
                <a:ext uri="{FF2B5EF4-FFF2-40B4-BE49-F238E27FC236}">
                  <a16:creationId xmlns:a16="http://schemas.microsoft.com/office/drawing/2014/main" id="{8A5BE3CD-BB1B-E14D-96C4-760845910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1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000" b="1" baseline="-1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143" name="Rectangle 23">
              <a:extLst>
                <a:ext uri="{FF2B5EF4-FFF2-40B4-BE49-F238E27FC236}">
                  <a16:creationId xmlns:a16="http://schemas.microsoft.com/office/drawing/2014/main" id="{92C0BBAC-197A-404F-BCA0-B18857ABC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7144" name="Text Box 24">
              <a:extLst>
                <a:ext uri="{FF2B5EF4-FFF2-40B4-BE49-F238E27FC236}">
                  <a16:creationId xmlns:a16="http://schemas.microsoft.com/office/drawing/2014/main" id="{1B352FF6-5DF1-9747-9871-EC86FB974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006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格式</a:t>
              </a:r>
            </a:p>
          </p:txBody>
        </p:sp>
        <p:sp>
          <p:nvSpPr>
            <p:cNvPr id="517145" name="Text Box 25">
              <a:extLst>
                <a:ext uri="{FF2B5EF4-FFF2-40B4-BE49-F238E27FC236}">
                  <a16:creationId xmlns:a16="http://schemas.microsoft.com/office/drawing/2014/main" id="{C0283C5D-E75F-BE4F-92E4-658A7154C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24"/>
              <a:ext cx="2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8              4        4       4                12</a:t>
              </a:r>
            </a:p>
          </p:txBody>
        </p:sp>
      </p:grpSp>
      <p:grpSp>
        <p:nvGrpSpPr>
          <p:cNvPr id="517201" name="Group 81">
            <a:extLst>
              <a:ext uri="{FF2B5EF4-FFF2-40B4-BE49-F238E27FC236}">
                <a16:creationId xmlns:a16="http://schemas.microsoft.com/office/drawing/2014/main" id="{0E71CB49-18B7-5A49-A7CF-117D776AA0C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75125"/>
            <a:ext cx="5868988" cy="869950"/>
            <a:chOff x="96" y="2630"/>
            <a:chExt cx="3697" cy="548"/>
          </a:xfrm>
        </p:grpSpPr>
        <p:sp>
          <p:nvSpPr>
            <p:cNvPr id="517147" name="Rectangle 27">
              <a:extLst>
                <a:ext uri="{FF2B5EF4-FFF2-40B4-BE49-F238E27FC236}">
                  <a16:creationId xmlns:a16="http://schemas.microsoft.com/office/drawing/2014/main" id="{E38F3540-A5F0-E94C-ACC7-585BBDC3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1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17148" name="Rectangle 28">
              <a:extLst>
                <a:ext uri="{FF2B5EF4-FFF2-40B4-BE49-F238E27FC236}">
                  <a16:creationId xmlns:a16="http://schemas.microsoft.com/office/drawing/2014/main" id="{A112E5C7-8906-F041-ACDE-C7E7D9123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12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000" b="1" baseline="-1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149" name="Rectangle 29">
              <a:extLst>
                <a:ext uri="{FF2B5EF4-FFF2-40B4-BE49-F238E27FC236}">
                  <a16:creationId xmlns:a16="http://schemas.microsoft.com/office/drawing/2014/main" id="{09EBAC67-5E7C-6547-B94D-4B462E9CD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12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7150" name="Rectangle 30">
              <a:extLst>
                <a:ext uri="{FF2B5EF4-FFF2-40B4-BE49-F238E27FC236}">
                  <a16:creationId xmlns:a16="http://schemas.microsoft.com/office/drawing/2014/main" id="{6A98A92D-3B55-4143-8E2C-22A884725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12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17151" name="Text Box 31">
              <a:extLst>
                <a:ext uri="{FF2B5EF4-FFF2-40B4-BE49-F238E27FC236}">
                  <a16:creationId xmlns:a16="http://schemas.microsoft.com/office/drawing/2014/main" id="{EA098E35-FE15-854F-B202-0BD3C12BC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630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SI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格式</a:t>
              </a:r>
            </a:p>
          </p:txBody>
        </p:sp>
        <p:sp>
          <p:nvSpPr>
            <p:cNvPr id="517152" name="Text Box 32">
              <a:extLst>
                <a:ext uri="{FF2B5EF4-FFF2-40B4-BE49-F238E27FC236}">
                  <a16:creationId xmlns:a16="http://schemas.microsoft.com/office/drawing/2014/main" id="{1F5CD839-ADCC-A840-803E-0117FD253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928"/>
              <a:ext cx="2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8                   8            4                12</a:t>
              </a:r>
            </a:p>
          </p:txBody>
        </p:sp>
      </p:grpSp>
      <p:sp>
        <p:nvSpPr>
          <p:cNvPr id="517163" name="Text Box 43">
            <a:extLst>
              <a:ext uri="{FF2B5EF4-FFF2-40B4-BE49-F238E27FC236}">
                <a16:creationId xmlns:a16="http://schemas.microsoft.com/office/drawing/2014/main" id="{2166BD41-80E0-9747-964C-51516225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266825"/>
            <a:ext cx="2209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二地址 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– R</a:t>
            </a:r>
          </a:p>
        </p:txBody>
      </p:sp>
      <p:grpSp>
        <p:nvGrpSpPr>
          <p:cNvPr id="517209" name="Group 89">
            <a:extLst>
              <a:ext uri="{FF2B5EF4-FFF2-40B4-BE49-F238E27FC236}">
                <a16:creationId xmlns:a16="http://schemas.microsoft.com/office/drawing/2014/main" id="{AF7CA84D-0901-BD4E-A63E-231510487F19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060575"/>
            <a:ext cx="2286000" cy="838200"/>
            <a:chOff x="3936" y="1298"/>
            <a:chExt cx="1440" cy="528"/>
          </a:xfrm>
        </p:grpSpPr>
        <p:sp>
          <p:nvSpPr>
            <p:cNvPr id="517166" name="Text Box 46">
              <a:extLst>
                <a:ext uri="{FF2B5EF4-FFF2-40B4-BE49-F238E27FC236}">
                  <a16:creationId xmlns:a16="http://schemas.microsoft.com/office/drawing/2014/main" id="{CCFB705D-FF25-B943-BF2E-E1FBF4B08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55"/>
              <a:ext cx="136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基址加变址寻址</a:t>
              </a:r>
            </a:p>
          </p:txBody>
        </p:sp>
        <p:sp>
          <p:nvSpPr>
            <p:cNvPr id="517168" name="Text Box 48">
              <a:extLst>
                <a:ext uri="{FF2B5EF4-FFF2-40B4-BE49-F238E27FC236}">
                  <a16:creationId xmlns:a16="http://schemas.microsoft.com/office/drawing/2014/main" id="{9DABD91D-1A46-8A42-BC2A-E50AA12EE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98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二地址 </a:t>
              </a:r>
              <a:r>
                <a:rPr kumimoji="1" lang="en-US" altLang="zh-CN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– M</a:t>
              </a:r>
            </a:p>
          </p:txBody>
        </p:sp>
      </p:grpSp>
      <p:grpSp>
        <p:nvGrpSpPr>
          <p:cNvPr id="517210" name="Group 90">
            <a:extLst>
              <a:ext uri="{FF2B5EF4-FFF2-40B4-BE49-F238E27FC236}">
                <a16:creationId xmlns:a16="http://schemas.microsoft.com/office/drawing/2014/main" id="{B05190C2-0EAB-4E47-AE00-CE2F2D651FA0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086100"/>
            <a:ext cx="2362200" cy="838200"/>
            <a:chOff x="3936" y="1944"/>
            <a:chExt cx="1488" cy="528"/>
          </a:xfrm>
        </p:grpSpPr>
        <p:sp>
          <p:nvSpPr>
            <p:cNvPr id="517172" name="Text Box 52">
              <a:extLst>
                <a:ext uri="{FF2B5EF4-FFF2-40B4-BE49-F238E27FC236}">
                  <a16:creationId xmlns:a16="http://schemas.microsoft.com/office/drawing/2014/main" id="{B0634600-BA91-2E45-89FA-912170197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944"/>
              <a:ext cx="148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三地址 </a:t>
              </a:r>
              <a:r>
                <a:rPr kumimoji="1" lang="en-US" altLang="zh-CN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– M</a:t>
              </a:r>
            </a:p>
          </p:txBody>
        </p:sp>
        <p:sp>
          <p:nvSpPr>
            <p:cNvPr id="517174" name="Text Box 54">
              <a:extLst>
                <a:ext uri="{FF2B5EF4-FFF2-40B4-BE49-F238E27FC236}">
                  <a16:creationId xmlns:a16="http://schemas.microsoft.com/office/drawing/2014/main" id="{4FFC4ECE-FF2A-D840-8ACB-738465225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01"/>
              <a:ext cx="83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基址寻址</a:t>
              </a:r>
            </a:p>
          </p:txBody>
        </p:sp>
      </p:grpSp>
      <p:grpSp>
        <p:nvGrpSpPr>
          <p:cNvPr id="517213" name="Group 93">
            <a:extLst>
              <a:ext uri="{FF2B5EF4-FFF2-40B4-BE49-F238E27FC236}">
                <a16:creationId xmlns:a16="http://schemas.microsoft.com/office/drawing/2014/main" id="{DBDF0E3A-33D1-F94A-8EEB-BEE009A7821E}"/>
              </a:ext>
            </a:extLst>
          </p:cNvPr>
          <p:cNvGrpSpPr>
            <a:grpSpLocks/>
          </p:cNvGrpSpPr>
          <p:nvPr/>
        </p:nvGrpSpPr>
        <p:grpSpPr bwMode="auto">
          <a:xfrm>
            <a:off x="7770813" y="5907089"/>
            <a:ext cx="2286000" cy="839787"/>
            <a:chOff x="3935" y="3721"/>
            <a:chExt cx="1440" cy="529"/>
          </a:xfrm>
        </p:grpSpPr>
        <p:sp>
          <p:nvSpPr>
            <p:cNvPr id="517177" name="Text Box 57">
              <a:extLst>
                <a:ext uri="{FF2B5EF4-FFF2-40B4-BE49-F238E27FC236}">
                  <a16:creationId xmlns:a16="http://schemas.microsoft.com/office/drawing/2014/main" id="{F1AE3D91-F78C-6B43-B6BB-BCD14B7DF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3721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二地址 </a:t>
              </a:r>
              <a:r>
                <a:rPr kumimoji="1" lang="en-US" altLang="zh-CN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– M</a:t>
              </a:r>
            </a:p>
          </p:txBody>
        </p:sp>
        <p:sp>
          <p:nvSpPr>
            <p:cNvPr id="517179" name="Text Box 59">
              <a:extLst>
                <a:ext uri="{FF2B5EF4-FFF2-40B4-BE49-F238E27FC236}">
                  <a16:creationId xmlns:a16="http://schemas.microsoft.com/office/drawing/2014/main" id="{B3B1C2F1-810B-E941-A21A-B02E187D4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3979"/>
              <a:ext cx="83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基址寻址</a:t>
              </a:r>
            </a:p>
          </p:txBody>
        </p:sp>
      </p:grpSp>
      <p:grpSp>
        <p:nvGrpSpPr>
          <p:cNvPr id="517212" name="Group 92">
            <a:extLst>
              <a:ext uri="{FF2B5EF4-FFF2-40B4-BE49-F238E27FC236}">
                <a16:creationId xmlns:a16="http://schemas.microsoft.com/office/drawing/2014/main" id="{AE3224D1-77E1-6E42-9E64-C5F5E18D405E}"/>
              </a:ext>
            </a:extLst>
          </p:cNvPr>
          <p:cNvGrpSpPr>
            <a:grpSpLocks/>
          </p:cNvGrpSpPr>
          <p:nvPr/>
        </p:nvGrpSpPr>
        <p:grpSpPr bwMode="auto">
          <a:xfrm>
            <a:off x="7772401" y="4090989"/>
            <a:ext cx="1584325" cy="814387"/>
            <a:chOff x="3936" y="2577"/>
            <a:chExt cx="998" cy="513"/>
          </a:xfrm>
        </p:grpSpPr>
        <p:sp>
          <p:nvSpPr>
            <p:cNvPr id="517181" name="Text Box 61">
              <a:extLst>
                <a:ext uri="{FF2B5EF4-FFF2-40B4-BE49-F238E27FC236}">
                  <a16:creationId xmlns:a16="http://schemas.microsoft.com/office/drawing/2014/main" id="{8E69D869-1CB4-694A-880D-648A3B220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819"/>
              <a:ext cx="83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基址寻址</a:t>
              </a:r>
            </a:p>
          </p:txBody>
        </p:sp>
        <p:sp>
          <p:nvSpPr>
            <p:cNvPr id="517183" name="Text Box 63">
              <a:extLst>
                <a:ext uri="{FF2B5EF4-FFF2-40B4-BE49-F238E27FC236}">
                  <a16:creationId xmlns:a16="http://schemas.microsoft.com/office/drawing/2014/main" id="{F0CC3C0F-017D-B541-98DF-7683FB8D9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577"/>
              <a:ext cx="99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立即数 </a:t>
              </a:r>
              <a:r>
                <a:rPr kumimoji="1" lang="zh-CN" altLang="zh-CN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kumimoji="1" lang="zh-CN" altLang="en-US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</p:grpSp>
      <p:sp>
        <p:nvSpPr>
          <p:cNvPr id="517185" name="Rectangle 65">
            <a:extLst>
              <a:ext uri="{FF2B5EF4-FFF2-40B4-BE49-F238E27FC236}">
                <a16:creationId xmlns:a16="http://schemas.microsoft.com/office/drawing/2014/main" id="{6DC068AC-FC75-E542-9AF2-766F0274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7.4</a:t>
            </a:r>
          </a:p>
        </p:txBody>
      </p:sp>
      <p:sp>
        <p:nvSpPr>
          <p:cNvPr id="517186" name="AutoShape 6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84371D8-E2F0-AF44-97C4-4E0FA1009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7194" name="Group 74">
            <a:extLst>
              <a:ext uri="{FF2B5EF4-FFF2-40B4-BE49-F238E27FC236}">
                <a16:creationId xmlns:a16="http://schemas.microsoft.com/office/drawing/2014/main" id="{0B2B4EF7-CE20-B548-9843-36CC589A95A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157788"/>
            <a:ext cx="8459788" cy="887412"/>
            <a:chOff x="96" y="3312"/>
            <a:chExt cx="5329" cy="559"/>
          </a:xfrm>
        </p:grpSpPr>
        <p:sp>
          <p:nvSpPr>
            <p:cNvPr id="517154" name="Rectangle 34">
              <a:extLst>
                <a:ext uri="{FF2B5EF4-FFF2-40B4-BE49-F238E27FC236}">
                  <a16:creationId xmlns:a16="http://schemas.microsoft.com/office/drawing/2014/main" id="{0E0319A5-69AA-C142-92D7-A7C36B50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0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517155" name="Rectangle 35">
              <a:extLst>
                <a:ext uri="{FF2B5EF4-FFF2-40B4-BE49-F238E27FC236}">
                  <a16:creationId xmlns:a16="http://schemas.microsoft.com/office/drawing/2014/main" id="{4093FCF3-D411-2548-B85D-D9467DDD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7156" name="Rectangle 36">
              <a:extLst>
                <a:ext uri="{FF2B5EF4-FFF2-40B4-BE49-F238E27FC236}">
                  <a16:creationId xmlns:a16="http://schemas.microsoft.com/office/drawing/2014/main" id="{58C39FBD-D77A-934D-A7A7-2FD9A496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7157" name="Rectangle 37">
              <a:extLst>
                <a:ext uri="{FF2B5EF4-FFF2-40B4-BE49-F238E27FC236}">
                  <a16:creationId xmlns:a16="http://schemas.microsoft.com/office/drawing/2014/main" id="{14C8D35E-951E-B044-BAE3-DEA24CEB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76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517158" name="Rectangle 38">
              <a:extLst>
                <a:ext uri="{FF2B5EF4-FFF2-40B4-BE49-F238E27FC236}">
                  <a16:creationId xmlns:a16="http://schemas.microsoft.com/office/drawing/2014/main" id="{62244294-5ED3-AF4B-A9A1-787A7701B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408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7159" name="Rectangle 39">
              <a:extLst>
                <a:ext uri="{FF2B5EF4-FFF2-40B4-BE49-F238E27FC236}">
                  <a16:creationId xmlns:a16="http://schemas.microsoft.com/office/drawing/2014/main" id="{F04A6ADA-5915-FA49-9AA8-EA5A28EC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249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000" b="1" baseline="-1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7160" name="Text Box 40">
              <a:extLst>
                <a:ext uri="{FF2B5EF4-FFF2-40B4-BE49-F238E27FC236}">
                  <a16:creationId xmlns:a16="http://schemas.microsoft.com/office/drawing/2014/main" id="{D3DFCE33-CF38-F644-A3D9-96150AF4B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312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SS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格式</a:t>
              </a:r>
            </a:p>
          </p:txBody>
        </p:sp>
        <p:sp>
          <p:nvSpPr>
            <p:cNvPr id="517188" name="Text Box 68">
              <a:extLst>
                <a:ext uri="{FF2B5EF4-FFF2-40B4-BE49-F238E27FC236}">
                  <a16:creationId xmlns:a16="http://schemas.microsoft.com/office/drawing/2014/main" id="{6B9EFDD6-3EDB-CB4F-9465-6BF5D65AA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362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7189" name="Text Box 69">
              <a:extLst>
                <a:ext uri="{FF2B5EF4-FFF2-40B4-BE49-F238E27FC236}">
                  <a16:creationId xmlns:a16="http://schemas.microsoft.com/office/drawing/2014/main" id="{921C83E1-A2F8-3C41-A9A8-741518646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62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7190" name="Text Box 70">
              <a:extLst>
                <a:ext uri="{FF2B5EF4-FFF2-40B4-BE49-F238E27FC236}">
                  <a16:creationId xmlns:a16="http://schemas.microsoft.com/office/drawing/2014/main" id="{C3B43685-72CF-C24A-AAB9-6CBC9B7B0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62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7191" name="Text Box 71">
              <a:extLst>
                <a:ext uri="{FF2B5EF4-FFF2-40B4-BE49-F238E27FC236}">
                  <a16:creationId xmlns:a16="http://schemas.microsoft.com/office/drawing/2014/main" id="{16FAAD28-BBCD-4340-92AE-A428F73C1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362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17192" name="Text Box 72">
              <a:extLst>
                <a:ext uri="{FF2B5EF4-FFF2-40B4-BE49-F238E27FC236}">
                  <a16:creationId xmlns:a16="http://schemas.microsoft.com/office/drawing/2014/main" id="{5E6F6E3D-6EA4-6B43-84DD-26CC5FB5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362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17193" name="Text Box 73">
              <a:extLst>
                <a:ext uri="{FF2B5EF4-FFF2-40B4-BE49-F238E27FC236}">
                  <a16:creationId xmlns:a16="http://schemas.microsoft.com/office/drawing/2014/main" id="{F2E5A3E1-0429-D643-AA50-763D702FB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362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6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1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Text Box 2">
            <a:extLst>
              <a:ext uri="{FF2B5EF4-FFF2-40B4-BE49-F238E27FC236}">
                <a16:creationId xmlns:a16="http://schemas.microsoft.com/office/drawing/2014/main" id="{8A08699C-E8E5-5D41-BEF3-8C706A3D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305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Intel 8086</a:t>
            </a:r>
          </a:p>
        </p:txBody>
      </p:sp>
      <p:sp>
        <p:nvSpPr>
          <p:cNvPr id="518147" name="Text Box 3">
            <a:extLst>
              <a:ext uri="{FF2B5EF4-FFF2-40B4-BE49-F238E27FC236}">
                <a16:creationId xmlns:a16="http://schemas.microsoft.com/office/drawing/2014/main" id="{80BDF1F6-DF72-A546-8D76-DD8274987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936626"/>
            <a:ext cx="2117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指令字长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148" name="Text Box 4">
            <a:extLst>
              <a:ext uri="{FF2B5EF4-FFF2-40B4-BE49-F238E27FC236}">
                <a16:creationId xmlns:a16="http://schemas.microsoft.com/office/drawing/2014/main" id="{0B895F4F-25F2-FC40-93D2-3E6587578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2590801"/>
            <a:ext cx="219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地址格式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149" name="Text Box 5">
            <a:extLst>
              <a:ext uri="{FF2B5EF4-FFF2-40B4-BE49-F238E27FC236}">
                <a16:creationId xmlns:a16="http://schemas.microsoft.com/office/drawing/2014/main" id="{B0175792-AFFE-0A4F-8BB8-F463EFD59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914401"/>
            <a:ext cx="2498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~ 6 个字节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150" name="Text Box 6">
            <a:extLst>
              <a:ext uri="{FF2B5EF4-FFF2-40B4-BE49-F238E27FC236}">
                <a16:creationId xmlns:a16="http://schemas.microsoft.com/office/drawing/2014/main" id="{2CBCF2E8-CA17-AE4B-B6CD-7CCF433F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057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WORD  PTR[0204], 0138H     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  <a:endParaRPr kumimoji="1" lang="en-US" altLang="zh-CN" sz="2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151" name="Text Box 7">
            <a:extLst>
              <a:ext uri="{FF2B5EF4-FFF2-40B4-BE49-F238E27FC236}">
                <a16:creationId xmlns:a16="http://schemas.microsoft.com/office/drawing/2014/main" id="{8608D07E-5BB4-084B-8EAF-F89F21552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524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     AX     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  <a:endParaRPr kumimoji="1" lang="en-US" altLang="zh-CN" sz="2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152" name="Text Box 8">
            <a:extLst>
              <a:ext uri="{FF2B5EF4-FFF2-40B4-BE49-F238E27FC236}">
                <a16:creationId xmlns:a16="http://schemas.microsoft.com/office/drawing/2014/main" id="{70F84B43-308B-4848-81E0-8F9E1867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6" y="373538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一地址</a:t>
            </a:r>
          </a:p>
        </p:txBody>
      </p:sp>
      <p:sp>
        <p:nvSpPr>
          <p:cNvPr id="518153" name="Text Box 9">
            <a:extLst>
              <a:ext uri="{FF2B5EF4-FFF2-40B4-BE49-F238E27FC236}">
                <a16:creationId xmlns:a16="http://schemas.microsoft.com/office/drawing/2014/main" id="{485306A3-AB40-C14B-8155-70D3B2AF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200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NOP                            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</a:p>
        </p:txBody>
      </p:sp>
      <p:sp>
        <p:nvSpPr>
          <p:cNvPr id="518154" name="Text Box 10">
            <a:extLst>
              <a:ext uri="{FF2B5EF4-FFF2-40B4-BE49-F238E27FC236}">
                <a16:creationId xmlns:a16="http://schemas.microsoft.com/office/drawing/2014/main" id="{A37444F9-0938-F84C-8927-C5500BE3C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37338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</a:p>
        </p:txBody>
      </p:sp>
      <p:grpSp>
        <p:nvGrpSpPr>
          <p:cNvPr id="518155" name="Group 11">
            <a:extLst>
              <a:ext uri="{FF2B5EF4-FFF2-40B4-BE49-F238E27FC236}">
                <a16:creationId xmlns:a16="http://schemas.microsoft.com/office/drawing/2014/main" id="{C4456FBB-2AE8-8745-B3B9-40295096AA7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291013"/>
            <a:ext cx="2514600" cy="431800"/>
            <a:chOff x="2256" y="2703"/>
            <a:chExt cx="1584" cy="272"/>
          </a:xfrm>
        </p:grpSpPr>
        <p:sp>
          <p:nvSpPr>
            <p:cNvPr id="518156" name="Text Box 12">
              <a:extLst>
                <a:ext uri="{FF2B5EF4-FFF2-40B4-BE49-F238E27FC236}">
                  <a16:creationId xmlns:a16="http://schemas.microsoft.com/office/drawing/2014/main" id="{57D9E1E7-4062-D847-AAB4-16A05C3AE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06"/>
              <a:ext cx="8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段内调用</a:t>
              </a:r>
            </a:p>
          </p:txBody>
        </p:sp>
        <p:sp>
          <p:nvSpPr>
            <p:cNvPr id="518157" name="Text Box 13">
              <a:extLst>
                <a:ext uri="{FF2B5EF4-FFF2-40B4-BE49-F238E27FC236}">
                  <a16:creationId xmlns:a16="http://schemas.microsoft.com/office/drawing/2014/main" id="{893FEDBF-CED3-C744-90AA-5298437EB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2703"/>
              <a:ext cx="64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3 字节</a:t>
              </a:r>
            </a:p>
          </p:txBody>
        </p:sp>
      </p:grpSp>
      <p:sp>
        <p:nvSpPr>
          <p:cNvPr id="518158" name="Text Box 14">
            <a:extLst>
              <a:ext uri="{FF2B5EF4-FFF2-40B4-BE49-F238E27FC236}">
                <a16:creationId xmlns:a16="http://schemas.microsoft.com/office/drawing/2014/main" id="{B1AA0C55-121D-BF4A-9AA9-658AF5D3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6" y="320198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零地址</a:t>
            </a:r>
          </a:p>
        </p:txBody>
      </p:sp>
      <p:grpSp>
        <p:nvGrpSpPr>
          <p:cNvPr id="518159" name="Group 15">
            <a:extLst>
              <a:ext uri="{FF2B5EF4-FFF2-40B4-BE49-F238E27FC236}">
                <a16:creationId xmlns:a16="http://schemas.microsoft.com/office/drawing/2014/main" id="{36CC0A6C-9EA2-D042-B0D3-3756EB35064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57613"/>
            <a:ext cx="2514600" cy="431800"/>
            <a:chOff x="2256" y="2367"/>
            <a:chExt cx="1584" cy="272"/>
          </a:xfrm>
        </p:grpSpPr>
        <p:sp>
          <p:nvSpPr>
            <p:cNvPr id="518160" name="Text Box 16">
              <a:extLst>
                <a:ext uri="{FF2B5EF4-FFF2-40B4-BE49-F238E27FC236}">
                  <a16:creationId xmlns:a16="http://schemas.microsoft.com/office/drawing/2014/main" id="{CB8276F3-6DCC-EA44-A50C-3BCE5BE3B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2367"/>
              <a:ext cx="64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 字节</a:t>
              </a:r>
            </a:p>
          </p:txBody>
        </p:sp>
        <p:sp>
          <p:nvSpPr>
            <p:cNvPr id="518161" name="Text Box 17">
              <a:extLst>
                <a:ext uri="{FF2B5EF4-FFF2-40B4-BE49-F238E27FC236}">
                  <a16:creationId xmlns:a16="http://schemas.microsoft.com/office/drawing/2014/main" id="{357FB5B9-EFE3-7744-8743-2945F479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70"/>
              <a:ext cx="8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段间调用</a:t>
              </a:r>
            </a:p>
          </p:txBody>
        </p:sp>
      </p:grpSp>
      <p:sp>
        <p:nvSpPr>
          <p:cNvPr id="518162" name="Text Box 18">
            <a:extLst>
              <a:ext uri="{FF2B5EF4-FFF2-40B4-BE49-F238E27FC236}">
                <a16:creationId xmlns:a16="http://schemas.microsoft.com/office/drawing/2014/main" id="{6003E847-3853-5748-A5C2-C768485A7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6" y="4876800"/>
            <a:ext cx="2149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寄存器</a:t>
            </a:r>
          </a:p>
        </p:txBody>
      </p:sp>
      <p:sp>
        <p:nvSpPr>
          <p:cNvPr id="518163" name="Text Box 19">
            <a:extLst>
              <a:ext uri="{FF2B5EF4-FFF2-40B4-BE49-F238E27FC236}">
                <a16:creationId xmlns:a16="http://schemas.microsoft.com/office/drawing/2014/main" id="{92803F12-F23F-754C-B20F-12E300B11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6" y="5486400"/>
            <a:ext cx="2149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立即数</a:t>
            </a:r>
          </a:p>
        </p:txBody>
      </p:sp>
      <p:sp>
        <p:nvSpPr>
          <p:cNvPr id="518164" name="Text Box 20">
            <a:extLst>
              <a:ext uri="{FF2B5EF4-FFF2-40B4-BE49-F238E27FC236}">
                <a16:creationId xmlns:a16="http://schemas.microsoft.com/office/drawing/2014/main" id="{0A17B7F7-FCC5-C943-95F7-F23933AB4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6" y="6096000"/>
            <a:ext cx="2149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存储器</a:t>
            </a:r>
          </a:p>
        </p:txBody>
      </p:sp>
      <p:sp>
        <p:nvSpPr>
          <p:cNvPr id="518165" name="Text Box 21">
            <a:extLst>
              <a:ext uri="{FF2B5EF4-FFF2-40B4-BE49-F238E27FC236}">
                <a16:creationId xmlns:a16="http://schemas.microsoft.com/office/drawing/2014/main" id="{0F614291-5D71-7F49-93EB-3CF99B28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76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AX，BX          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</a:p>
        </p:txBody>
      </p:sp>
      <p:sp>
        <p:nvSpPr>
          <p:cNvPr id="518166" name="Text Box 22">
            <a:extLst>
              <a:ext uri="{FF2B5EF4-FFF2-40B4-BE49-F238E27FC236}">
                <a16:creationId xmlns:a16="http://schemas.microsoft.com/office/drawing/2014/main" id="{AC161ED9-552C-6C4B-A838-18C857C79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0960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AX，[3048H]  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</a:p>
        </p:txBody>
      </p:sp>
      <p:sp>
        <p:nvSpPr>
          <p:cNvPr id="518167" name="Text Box 23">
            <a:extLst>
              <a:ext uri="{FF2B5EF4-FFF2-40B4-BE49-F238E27FC236}">
                <a16:creationId xmlns:a16="http://schemas.microsoft.com/office/drawing/2014/main" id="{D31E7651-07A3-1D4B-9B1E-7CAC8E581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86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AX，3048H     </a:t>
            </a:r>
            <a:r>
              <a:rPr kumimoji="1" lang="en-US" altLang="zh-CN" sz="1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zh-CN" alt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</a:p>
        </p:txBody>
      </p:sp>
      <p:sp>
        <p:nvSpPr>
          <p:cNvPr id="518168" name="Text Box 24">
            <a:extLst>
              <a:ext uri="{FF2B5EF4-FFF2-40B4-BE49-F238E27FC236}">
                <a16:creationId xmlns:a16="http://schemas.microsoft.com/office/drawing/2014/main" id="{78701A9F-E1AE-A042-A1EB-D7055545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6" y="48768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二地址</a:t>
            </a:r>
          </a:p>
        </p:txBody>
      </p:sp>
      <p:sp>
        <p:nvSpPr>
          <p:cNvPr id="518169" name="Text Box 25">
            <a:extLst>
              <a:ext uri="{FF2B5EF4-FFF2-40B4-BE49-F238E27FC236}">
                <a16:creationId xmlns:a16="http://schemas.microsoft.com/office/drawing/2014/main" id="{82EEE756-BDA5-1541-BC58-837069A0B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291013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</a:p>
        </p:txBody>
      </p:sp>
      <p:sp>
        <p:nvSpPr>
          <p:cNvPr id="518170" name="Rectangle 26">
            <a:extLst>
              <a:ext uri="{FF2B5EF4-FFF2-40B4-BE49-F238E27FC236}">
                <a16:creationId xmlns:a16="http://schemas.microsoft.com/office/drawing/2014/main" id="{F25D869C-12CF-8D40-9A59-076F86F8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7.4</a:t>
            </a:r>
          </a:p>
        </p:txBody>
      </p:sp>
      <p:sp>
        <p:nvSpPr>
          <p:cNvPr id="518172" name="AutoShape 2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96A781-45FF-184D-9537-DAF8009C2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6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1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1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autoUpdateAnimBg="0"/>
      <p:bldP spid="518148" grpId="0" autoUpdateAnimBg="0"/>
      <p:bldP spid="518149" grpId="0" autoUpdateAnimBg="0"/>
      <p:bldP spid="518150" grpId="0" autoUpdateAnimBg="0"/>
      <p:bldP spid="518151" grpId="0" autoUpdateAnimBg="0"/>
      <p:bldP spid="518152" grpId="0" autoUpdateAnimBg="0"/>
      <p:bldP spid="518153" grpId="0" autoUpdateAnimBg="0"/>
      <p:bldP spid="518154" grpId="0" autoUpdateAnimBg="0"/>
      <p:bldP spid="518158" grpId="0" autoUpdateAnimBg="0"/>
      <p:bldP spid="518162" grpId="0" autoUpdateAnimBg="0"/>
      <p:bldP spid="518163" grpId="0" autoUpdateAnimBg="0"/>
      <p:bldP spid="518164" grpId="0" autoUpdateAnimBg="0"/>
      <p:bldP spid="518165" grpId="0" autoUpdateAnimBg="0"/>
      <p:bldP spid="518166" grpId="0" autoUpdateAnimBg="0"/>
      <p:bldP spid="518167" grpId="0" autoUpdateAnimBg="0"/>
      <p:bldP spid="518168" grpId="0" autoUpdateAnimBg="0"/>
      <p:bldP spid="5181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>
            <a:extLst>
              <a:ext uri="{FF2B5EF4-FFF2-40B4-BE49-F238E27FC236}">
                <a16:creationId xmlns:a16="http://schemas.microsoft.com/office/drawing/2014/main" id="{74F572C5-13CE-FC42-B996-B1C43B86A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7.5   </a:t>
            </a:r>
            <a:r>
              <a:rPr lang="en-US" altLang="zh-CN" b="1"/>
              <a:t>RISC  </a:t>
            </a:r>
            <a:r>
              <a:rPr lang="zh-CN" altLang="en-US" b="1"/>
              <a:t>技 术 </a:t>
            </a:r>
          </a:p>
        </p:txBody>
      </p:sp>
      <p:sp>
        <p:nvSpPr>
          <p:cNvPr id="519171" name="Text Box 3">
            <a:extLst>
              <a:ext uri="{FF2B5EF4-FFF2-40B4-BE49-F238E27FC236}">
                <a16:creationId xmlns:a16="http://schemas.microsoft.com/office/drawing/2014/main" id="{F3B526BC-55A4-1C47-9886-5E354EFC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73164"/>
            <a:ext cx="464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RISC </a:t>
            </a: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的产生和发展 </a:t>
            </a:r>
          </a:p>
        </p:txBody>
      </p:sp>
      <p:sp>
        <p:nvSpPr>
          <p:cNvPr id="519172" name="Text Box 4">
            <a:extLst>
              <a:ext uri="{FF2B5EF4-FFF2-40B4-BE49-F238E27FC236}">
                <a16:creationId xmlns:a16="http://schemas.microsoft.com/office/drawing/2014/main" id="{83427D64-79FE-7845-AA22-B70210DE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3016251"/>
            <a:ext cx="294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 — 20 规律</a:t>
            </a:r>
          </a:p>
        </p:txBody>
      </p:sp>
      <p:sp>
        <p:nvSpPr>
          <p:cNvPr id="519173" name="Text Box 5">
            <a:extLst>
              <a:ext uri="{FF2B5EF4-FFF2-40B4-BE49-F238E27FC236}">
                <a16:creationId xmlns:a16="http://schemas.microsoft.com/office/drawing/2014/main" id="{8EC52DCE-7F0C-E946-80D7-C74233AE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49650"/>
            <a:ext cx="586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典型程序中 80% 的语句仅仅使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用处理机中 20% 的指令</a:t>
            </a:r>
          </a:p>
        </p:txBody>
      </p:sp>
      <p:sp>
        <p:nvSpPr>
          <p:cNvPr id="519174" name="Text Box 6">
            <a:extLst>
              <a:ext uri="{FF2B5EF4-FFF2-40B4-BE49-F238E27FC236}">
                <a16:creationId xmlns:a16="http://schemas.microsoft.com/office/drawing/2014/main" id="{59D6804A-AE49-F346-9624-C7CA65481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执行频度高的简单指令，因复杂指令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的存在，执行速度无法提高</a:t>
            </a:r>
          </a:p>
        </p:txBody>
      </p:sp>
      <p:sp>
        <p:nvSpPr>
          <p:cNvPr id="519175" name="Text Box 7">
            <a:extLst>
              <a:ext uri="{FF2B5EF4-FFF2-40B4-BE49-F238E27FC236}">
                <a16:creationId xmlns:a16="http://schemas.microsoft.com/office/drawing/2014/main" id="{F458BFFF-D3F7-214B-920D-BC720D4AC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87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RISC（Reduced Instruction Set Computer）</a:t>
            </a:r>
          </a:p>
        </p:txBody>
      </p:sp>
      <p:sp>
        <p:nvSpPr>
          <p:cNvPr id="519176" name="Text Box 8">
            <a:extLst>
              <a:ext uri="{FF2B5EF4-FFF2-40B4-BE49-F238E27FC236}">
                <a16:creationId xmlns:a16="http://schemas.microsoft.com/office/drawing/2014/main" id="{0391CC79-7CB3-4D43-8AEA-24A4CA250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2427288"/>
            <a:ext cx="612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CISC（Complex Instruction Set Computer）</a:t>
            </a:r>
          </a:p>
        </p:txBody>
      </p:sp>
      <p:sp>
        <p:nvSpPr>
          <p:cNvPr id="519177" name="Text Box 9">
            <a:extLst>
              <a:ext uri="{FF2B5EF4-FFF2-40B4-BE49-F238E27FC236}">
                <a16:creationId xmlns:a16="http://schemas.microsoft.com/office/drawing/2014/main" id="{FD9C9613-A40F-E94D-ACF4-7C71469CD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076" y="3016251"/>
            <a:ext cx="254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RISC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9178" name="Group 10">
            <a:extLst>
              <a:ext uri="{FF2B5EF4-FFF2-40B4-BE49-F238E27FC236}">
                <a16:creationId xmlns:a16="http://schemas.microsoft.com/office/drawing/2014/main" id="{73B08B64-3F46-4445-B46F-ED0E9E4CE2A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454650"/>
            <a:ext cx="8153400" cy="1054100"/>
            <a:chOff x="432" y="3436"/>
            <a:chExt cx="5136" cy="664"/>
          </a:xfrm>
        </p:grpSpPr>
        <p:sp>
          <p:nvSpPr>
            <p:cNvPr id="519179" name="Text Box 11">
              <a:extLst>
                <a:ext uri="{FF2B5EF4-FFF2-40B4-BE49-F238E27FC236}">
                  <a16:creationId xmlns:a16="http://schemas.microsoft.com/office/drawing/2014/main" id="{EA14DA7E-FD5E-8946-AB37-D99E80253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504"/>
              <a:ext cx="513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zh-CN" altLang="en-US" sz="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能否用 20% 的简单指令组合不常用的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80% 的指令功能</a:t>
              </a:r>
            </a:p>
          </p:txBody>
        </p:sp>
        <p:sp>
          <p:nvSpPr>
            <p:cNvPr id="519180" name="Text Box 12">
              <a:extLst>
                <a:ext uri="{FF2B5EF4-FFF2-40B4-BE49-F238E27FC236}">
                  <a16:creationId xmlns:a16="http://schemas.microsoft.com/office/drawing/2014/main" id="{53250CEE-DBF1-D947-AC63-467877AFE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436"/>
              <a:ext cx="40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？</a:t>
              </a:r>
            </a:p>
          </p:txBody>
        </p:sp>
      </p:grpSp>
      <p:sp>
        <p:nvSpPr>
          <p:cNvPr id="519181" name="AutoShape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A43FBC2-5998-D543-B56B-4927C06F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02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autoUpdateAnimBg="0"/>
      <p:bldP spid="519172" grpId="0" autoUpdateAnimBg="0"/>
      <p:bldP spid="519173" grpId="0" autoUpdateAnimBg="0"/>
      <p:bldP spid="519174" grpId="0" autoUpdateAnimBg="0"/>
      <p:bldP spid="519175" grpId="0" autoUpdateAnimBg="0"/>
      <p:bldP spid="519176" grpId="0" autoUpdateAnimBg="0"/>
      <p:bldP spid="5191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330" name="Group 2">
            <a:extLst>
              <a:ext uri="{FF2B5EF4-FFF2-40B4-BE49-F238E27FC236}">
                <a16:creationId xmlns:a16="http://schemas.microsoft.com/office/drawing/2014/main" id="{2BCDB5DA-5DB8-5543-BCC5-6964A62B9BB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44463"/>
            <a:ext cx="7075488" cy="6564312"/>
            <a:chOff x="192" y="91"/>
            <a:chExt cx="4457" cy="4135"/>
          </a:xfrm>
        </p:grpSpPr>
        <p:sp>
          <p:nvSpPr>
            <p:cNvPr id="483331" name="Text Box 3">
              <a:extLst>
                <a:ext uri="{FF2B5EF4-FFF2-40B4-BE49-F238E27FC236}">
                  <a16:creationId xmlns:a16="http://schemas.microsoft.com/office/drawing/2014/main" id="{49042C08-8860-0B42-A465-9DDFCBA95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1"/>
              <a:ext cx="257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6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 扩展操作码技术</a:t>
              </a:r>
            </a:p>
          </p:txBody>
        </p:sp>
        <p:sp>
          <p:nvSpPr>
            <p:cNvPr id="483332" name="Text Box 4">
              <a:extLst>
                <a:ext uri="{FF2B5EF4-FFF2-40B4-BE49-F238E27FC236}">
                  <a16:creationId xmlns:a16="http://schemas.microsoft.com/office/drawing/2014/main" id="{5E609B1E-F97D-6647-868F-41FD1729D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80"/>
              <a:ext cx="41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操作码的位数随地址数的减少而增加</a:t>
              </a:r>
            </a:p>
          </p:txBody>
        </p:sp>
        <p:grpSp>
          <p:nvGrpSpPr>
            <p:cNvPr id="483333" name="Group 5">
              <a:extLst>
                <a:ext uri="{FF2B5EF4-FFF2-40B4-BE49-F238E27FC236}">
                  <a16:creationId xmlns:a16="http://schemas.microsoft.com/office/drawing/2014/main" id="{11A18CB3-BE3D-B342-8DCB-12428823E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816"/>
              <a:ext cx="3078" cy="3410"/>
              <a:chOff x="624" y="816"/>
              <a:chExt cx="3078" cy="3410"/>
            </a:xfrm>
          </p:grpSpPr>
          <p:grpSp>
            <p:nvGrpSpPr>
              <p:cNvPr id="483334" name="Group 6">
                <a:extLst>
                  <a:ext uri="{FF2B5EF4-FFF2-40B4-BE49-F238E27FC236}">
                    <a16:creationId xmlns:a16="http://schemas.microsoft.com/office/drawing/2014/main" id="{62EA73B3-5A25-054D-B519-8E838FFF8A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816"/>
                <a:ext cx="1962" cy="288"/>
                <a:chOff x="1686" y="1056"/>
                <a:chExt cx="1920" cy="288"/>
              </a:xfrm>
            </p:grpSpPr>
            <p:sp>
              <p:nvSpPr>
                <p:cNvPr id="483335" name="Text Box 7">
                  <a:extLst>
                    <a:ext uri="{FF2B5EF4-FFF2-40B4-BE49-F238E27FC236}">
                      <a16:creationId xmlns:a16="http://schemas.microsoft.com/office/drawing/2014/main" id="{5658D4B8-EE01-964B-9007-5176781BBE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6" y="1056"/>
                  <a:ext cx="37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OP</a:t>
                  </a:r>
                </a:p>
              </p:txBody>
            </p:sp>
            <p:sp>
              <p:nvSpPr>
                <p:cNvPr id="483336" name="Text Box 8">
                  <a:extLst>
                    <a:ext uri="{FF2B5EF4-FFF2-40B4-BE49-F238E27FC236}">
                      <a16:creationId xmlns:a16="http://schemas.microsoft.com/office/drawing/2014/main" id="{078F26B3-433C-CD42-B8E2-2EC2568381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1056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A</a:t>
                  </a:r>
                  <a:r>
                    <a:rPr kumimoji="1" lang="en-US" altLang="zh-CN" sz="24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83337" name="Text Box 9">
                  <a:extLst>
                    <a:ext uri="{FF2B5EF4-FFF2-40B4-BE49-F238E27FC236}">
                      <a16:creationId xmlns:a16="http://schemas.microsoft.com/office/drawing/2014/main" id="{CDBADD71-879D-894A-BE65-35906FE927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1" y="1056"/>
                  <a:ext cx="3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A</a:t>
                  </a:r>
                  <a:r>
                    <a:rPr kumimoji="1" lang="en-US" altLang="zh-CN" sz="24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83338" name="Text Box 10">
                  <a:extLst>
                    <a:ext uri="{FF2B5EF4-FFF2-40B4-BE49-F238E27FC236}">
                      <a16:creationId xmlns:a16="http://schemas.microsoft.com/office/drawing/2014/main" id="{EC029B55-FA43-2A4A-85EC-5CCB298E3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4" y="1056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A</a:t>
                  </a:r>
                  <a:r>
                    <a:rPr kumimoji="1" lang="en-US" altLang="zh-CN" sz="24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339" name="Rectangle 11">
                  <a:extLst>
                    <a:ext uri="{FF2B5EF4-FFF2-40B4-BE49-F238E27FC236}">
                      <a16:creationId xmlns:a16="http://schemas.microsoft.com/office/drawing/2014/main" id="{E4004EFA-9F60-8E49-9F2E-56207EA48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40" name="Rectangle 12">
                  <a:extLst>
                    <a:ext uri="{FF2B5EF4-FFF2-40B4-BE49-F238E27FC236}">
                      <a16:creationId xmlns:a16="http://schemas.microsoft.com/office/drawing/2014/main" id="{7419A450-22A5-3245-B2DC-292E14983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41" name="Rectangle 13">
                  <a:extLst>
                    <a:ext uri="{FF2B5EF4-FFF2-40B4-BE49-F238E27FC236}">
                      <a16:creationId xmlns:a16="http://schemas.microsoft.com/office/drawing/2014/main" id="{E22C4963-A142-4D43-BC9A-84D450998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42" name="Rectangle 14">
                  <a:extLst>
                    <a:ext uri="{FF2B5EF4-FFF2-40B4-BE49-F238E27FC236}">
                      <a16:creationId xmlns:a16="http://schemas.microsoft.com/office/drawing/2014/main" id="{8F490361-275A-504E-9F00-230173039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83343" name="Group 15">
                <a:extLst>
                  <a:ext uri="{FF2B5EF4-FFF2-40B4-BE49-F238E27FC236}">
                    <a16:creationId xmlns:a16="http://schemas.microsoft.com/office/drawing/2014/main" id="{CC9B969B-4B64-094C-9CFC-D49E93B5BB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1200"/>
                <a:ext cx="1968" cy="722"/>
                <a:chOff x="1686" y="1200"/>
                <a:chExt cx="1968" cy="722"/>
              </a:xfrm>
            </p:grpSpPr>
            <p:sp>
              <p:nvSpPr>
                <p:cNvPr id="483344" name="Rectangle 16">
                  <a:extLst>
                    <a:ext uri="{FF2B5EF4-FFF2-40B4-BE49-F238E27FC236}">
                      <a16:creationId xmlns:a16="http://schemas.microsoft.com/office/drawing/2014/main" id="{9F5110A2-A72E-CE47-AF7B-C87C7B1CC0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1210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45" name="Text Box 17">
                  <a:extLst>
                    <a:ext uri="{FF2B5EF4-FFF2-40B4-BE49-F238E27FC236}">
                      <a16:creationId xmlns:a16="http://schemas.microsoft.com/office/drawing/2014/main" id="{6DDCAFA7-F149-3749-B54D-3DA04AA0DC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20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</a:t>
                  </a:r>
                </a:p>
              </p:txBody>
            </p:sp>
            <p:sp>
              <p:nvSpPr>
                <p:cNvPr id="483346" name="Text Box 18">
                  <a:extLst>
                    <a:ext uri="{FF2B5EF4-FFF2-40B4-BE49-F238E27FC236}">
                      <a16:creationId xmlns:a16="http://schemas.microsoft.com/office/drawing/2014/main" id="{23FAD0FD-EB6E-364E-8A63-54124D1496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3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0001</a:t>
                  </a:r>
                </a:p>
              </p:txBody>
            </p:sp>
            <p:sp>
              <p:nvSpPr>
                <p:cNvPr id="483347" name="Text Box 19">
                  <a:extLst>
                    <a:ext uri="{FF2B5EF4-FFF2-40B4-BE49-F238E27FC236}">
                      <a16:creationId xmlns:a16="http://schemas.microsoft.com/office/drawing/2014/main" id="{0CCA1852-83AF-1240-A159-88B4500D70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6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1110</a:t>
                  </a:r>
                </a:p>
              </p:txBody>
            </p:sp>
            <p:sp>
              <p:nvSpPr>
                <p:cNvPr id="483348" name="Text Box 20">
                  <a:extLst>
                    <a:ext uri="{FF2B5EF4-FFF2-40B4-BE49-F238E27FC236}">
                      <a16:creationId xmlns:a16="http://schemas.microsoft.com/office/drawing/2014/main" id="{E8F09E22-748D-1947-8F91-B2EE418760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8" y="1536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349" name="Text Box 21">
                  <a:extLst>
                    <a:ext uri="{FF2B5EF4-FFF2-40B4-BE49-F238E27FC236}">
                      <a16:creationId xmlns:a16="http://schemas.microsoft.com/office/drawing/2014/main" id="{DC7BFDFB-22D8-D044-AEFC-A81CB4EF20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0" y="120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83350" name="Text Box 22">
                  <a:extLst>
                    <a:ext uri="{FF2B5EF4-FFF2-40B4-BE49-F238E27FC236}">
                      <a16:creationId xmlns:a16="http://schemas.microsoft.com/office/drawing/2014/main" id="{583E3E3E-1C40-C94F-8A55-5FB5CAD493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0" y="1344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83351" name="Text Box 23">
                  <a:extLst>
                    <a:ext uri="{FF2B5EF4-FFF2-40B4-BE49-F238E27FC236}">
                      <a16:creationId xmlns:a16="http://schemas.microsoft.com/office/drawing/2014/main" id="{B3FEEA42-CADA-3949-B2C0-D8CE420513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0" y="167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1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83352" name="Text Box 24">
                  <a:extLst>
                    <a:ext uri="{FF2B5EF4-FFF2-40B4-BE49-F238E27FC236}">
                      <a16:creationId xmlns:a16="http://schemas.microsoft.com/office/drawing/2014/main" id="{C96B3801-9B1A-7F49-A5FA-F2DBCA3B4D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8" y="1536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353" name="Text Box 25">
                  <a:extLst>
                    <a:ext uri="{FF2B5EF4-FFF2-40B4-BE49-F238E27FC236}">
                      <a16:creationId xmlns:a16="http://schemas.microsoft.com/office/drawing/2014/main" id="{DE7BC001-5A16-184B-A8AB-C9356CF74C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120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83354" name="Text Box 26">
                  <a:extLst>
                    <a:ext uri="{FF2B5EF4-FFF2-40B4-BE49-F238E27FC236}">
                      <a16:creationId xmlns:a16="http://schemas.microsoft.com/office/drawing/2014/main" id="{45438C09-4B1F-CB43-B969-F9CB53A400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1344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83355" name="Text Box 27">
                  <a:extLst>
                    <a:ext uri="{FF2B5EF4-FFF2-40B4-BE49-F238E27FC236}">
                      <a16:creationId xmlns:a16="http://schemas.microsoft.com/office/drawing/2014/main" id="{B4B980C0-1665-2D4F-A842-55B0148A87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167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1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83356" name="Text Box 28">
                  <a:extLst>
                    <a:ext uri="{FF2B5EF4-FFF2-40B4-BE49-F238E27FC236}">
                      <a16:creationId xmlns:a16="http://schemas.microsoft.com/office/drawing/2014/main" id="{3C4890D6-A372-1742-AC78-3DD98D7957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8" y="1536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357" name="Text Box 29">
                  <a:extLst>
                    <a:ext uri="{FF2B5EF4-FFF2-40B4-BE49-F238E27FC236}">
                      <a16:creationId xmlns:a16="http://schemas.microsoft.com/office/drawing/2014/main" id="{15FCE322-B846-E74B-9675-71CF565227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120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358" name="Text Box 30">
                  <a:extLst>
                    <a:ext uri="{FF2B5EF4-FFF2-40B4-BE49-F238E27FC236}">
                      <a16:creationId xmlns:a16="http://schemas.microsoft.com/office/drawing/2014/main" id="{6D3B3DAE-BDB7-B546-9A8E-751196E084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1344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359" name="Text Box 31">
                  <a:extLst>
                    <a:ext uri="{FF2B5EF4-FFF2-40B4-BE49-F238E27FC236}">
                      <a16:creationId xmlns:a16="http://schemas.microsoft.com/office/drawing/2014/main" id="{CB10EDED-6996-1142-9636-779E8DC936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167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1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360" name="Text Box 32">
                  <a:extLst>
                    <a:ext uri="{FF2B5EF4-FFF2-40B4-BE49-F238E27FC236}">
                      <a16:creationId xmlns:a16="http://schemas.microsoft.com/office/drawing/2014/main" id="{5BADE6D2-498A-0B4A-9FA2-B6516367ED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0" y="1536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  <p:grpSp>
            <p:nvGrpSpPr>
              <p:cNvPr id="483361" name="Group 33">
                <a:extLst>
                  <a:ext uri="{FF2B5EF4-FFF2-40B4-BE49-F238E27FC236}">
                    <a16:creationId xmlns:a16="http://schemas.microsoft.com/office/drawing/2014/main" id="{AAB50E4D-90F8-0241-81EB-92B529C442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1968"/>
                <a:ext cx="1968" cy="722"/>
                <a:chOff x="1686" y="1968"/>
                <a:chExt cx="1968" cy="722"/>
              </a:xfrm>
            </p:grpSpPr>
            <p:sp>
              <p:nvSpPr>
                <p:cNvPr id="483362" name="Rectangle 34">
                  <a:extLst>
                    <a:ext uri="{FF2B5EF4-FFF2-40B4-BE49-F238E27FC236}">
                      <a16:creationId xmlns:a16="http://schemas.microsoft.com/office/drawing/2014/main" id="{098CE91C-FD9A-B040-9AC9-BD0FABCD5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1978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63" name="Text Box 35">
                  <a:extLst>
                    <a:ext uri="{FF2B5EF4-FFF2-40B4-BE49-F238E27FC236}">
                      <a16:creationId xmlns:a16="http://schemas.microsoft.com/office/drawing/2014/main" id="{E7493622-27C1-C949-AA45-76178930BE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1968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83364" name="Text Box 36">
                  <a:extLst>
                    <a:ext uri="{FF2B5EF4-FFF2-40B4-BE49-F238E27FC236}">
                      <a16:creationId xmlns:a16="http://schemas.microsoft.com/office/drawing/2014/main" id="{05604B7F-9722-5248-A05F-4B806C8B3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2112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83365" name="Text Box 37">
                  <a:extLst>
                    <a:ext uri="{FF2B5EF4-FFF2-40B4-BE49-F238E27FC236}">
                      <a16:creationId xmlns:a16="http://schemas.microsoft.com/office/drawing/2014/main" id="{726C9813-2DE9-3F41-B48B-D2805C9CBF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2438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1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83366" name="Text Box 38">
                  <a:extLst>
                    <a:ext uri="{FF2B5EF4-FFF2-40B4-BE49-F238E27FC236}">
                      <a16:creationId xmlns:a16="http://schemas.microsoft.com/office/drawing/2014/main" id="{4433CC06-8116-4243-BC27-D86734E3A6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8" y="2304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367" name="Text Box 39">
                  <a:extLst>
                    <a:ext uri="{FF2B5EF4-FFF2-40B4-BE49-F238E27FC236}">
                      <a16:creationId xmlns:a16="http://schemas.microsoft.com/office/drawing/2014/main" id="{ACBA2F40-921C-2A47-B9BB-2E34856075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1968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368" name="Text Box 40">
                  <a:extLst>
                    <a:ext uri="{FF2B5EF4-FFF2-40B4-BE49-F238E27FC236}">
                      <a16:creationId xmlns:a16="http://schemas.microsoft.com/office/drawing/2014/main" id="{CBC4F20A-1734-E744-A842-BC9421257E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2112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369" name="Text Box 41">
                  <a:extLst>
                    <a:ext uri="{FF2B5EF4-FFF2-40B4-BE49-F238E27FC236}">
                      <a16:creationId xmlns:a16="http://schemas.microsoft.com/office/drawing/2014/main" id="{EF3E5D88-BD65-064F-A865-B067D7ED9A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2438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1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370" name="Text Box 42">
                  <a:extLst>
                    <a:ext uri="{FF2B5EF4-FFF2-40B4-BE49-F238E27FC236}">
                      <a16:creationId xmlns:a16="http://schemas.microsoft.com/office/drawing/2014/main" id="{E45D3969-673F-ED4F-B04F-2131846C14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0" y="2304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371" name="Text Box 43">
                  <a:extLst>
                    <a:ext uri="{FF2B5EF4-FFF2-40B4-BE49-F238E27FC236}">
                      <a16:creationId xmlns:a16="http://schemas.microsoft.com/office/drawing/2014/main" id="{13A1F37D-E814-E945-A082-7D1802E6CA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1968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72" name="Text Box 44">
                  <a:extLst>
                    <a:ext uri="{FF2B5EF4-FFF2-40B4-BE49-F238E27FC236}">
                      <a16:creationId xmlns:a16="http://schemas.microsoft.com/office/drawing/2014/main" id="{7CE3911D-081A-C442-B488-75FC08820B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2102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73" name="Text Box 45">
                  <a:extLst>
                    <a:ext uri="{FF2B5EF4-FFF2-40B4-BE49-F238E27FC236}">
                      <a16:creationId xmlns:a16="http://schemas.microsoft.com/office/drawing/2014/main" id="{4C8A4053-21CC-2F48-9243-40AAF90307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2438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74" name="Text Box 46">
                  <a:extLst>
                    <a:ext uri="{FF2B5EF4-FFF2-40B4-BE49-F238E27FC236}">
                      <a16:creationId xmlns:a16="http://schemas.microsoft.com/office/drawing/2014/main" id="{9E9CDB9B-CDD0-B648-B243-23DF0F929F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8" y="2304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375" name="Text Box 47">
                  <a:extLst>
                    <a:ext uri="{FF2B5EF4-FFF2-40B4-BE49-F238E27FC236}">
                      <a16:creationId xmlns:a16="http://schemas.microsoft.com/office/drawing/2014/main" id="{BE8316FB-C984-AD46-95B5-745B75AE41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196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</a:t>
                  </a:r>
                </a:p>
              </p:txBody>
            </p:sp>
            <p:sp>
              <p:nvSpPr>
                <p:cNvPr id="483376" name="Text Box 48">
                  <a:extLst>
                    <a:ext uri="{FF2B5EF4-FFF2-40B4-BE49-F238E27FC236}">
                      <a16:creationId xmlns:a16="http://schemas.microsoft.com/office/drawing/2014/main" id="{3EF07C72-F4BE-C948-A220-8DF96A2FB6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210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0001</a:t>
                  </a:r>
                </a:p>
              </p:txBody>
            </p:sp>
            <p:sp>
              <p:nvSpPr>
                <p:cNvPr id="483377" name="Text Box 49">
                  <a:extLst>
                    <a:ext uri="{FF2B5EF4-FFF2-40B4-BE49-F238E27FC236}">
                      <a16:creationId xmlns:a16="http://schemas.microsoft.com/office/drawing/2014/main" id="{753446B7-B40B-4349-9B64-7E5A4D008A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24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1110</a:t>
                  </a:r>
                </a:p>
              </p:txBody>
            </p:sp>
            <p:sp>
              <p:nvSpPr>
                <p:cNvPr id="483378" name="Text Box 50">
                  <a:extLst>
                    <a:ext uri="{FF2B5EF4-FFF2-40B4-BE49-F238E27FC236}">
                      <a16:creationId xmlns:a16="http://schemas.microsoft.com/office/drawing/2014/main" id="{5F9F6D0F-1A84-7243-8DCA-648C9BB895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8" y="2304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  <p:grpSp>
            <p:nvGrpSpPr>
              <p:cNvPr id="483379" name="Group 51">
                <a:extLst>
                  <a:ext uri="{FF2B5EF4-FFF2-40B4-BE49-F238E27FC236}">
                    <a16:creationId xmlns:a16="http://schemas.microsoft.com/office/drawing/2014/main" id="{DC6CCC93-49F7-0142-9E20-9E03B03816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3504"/>
                <a:ext cx="1968" cy="722"/>
                <a:chOff x="1686" y="3504"/>
                <a:chExt cx="1968" cy="722"/>
              </a:xfrm>
            </p:grpSpPr>
            <p:sp>
              <p:nvSpPr>
                <p:cNvPr id="483380" name="Rectangle 52">
                  <a:extLst>
                    <a:ext uri="{FF2B5EF4-FFF2-40B4-BE49-F238E27FC236}">
                      <a16:creationId xmlns:a16="http://schemas.microsoft.com/office/drawing/2014/main" id="{286CE908-EA61-C841-AB49-49776BFC5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3514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81" name="Text Box 53">
                  <a:extLst>
                    <a:ext uri="{FF2B5EF4-FFF2-40B4-BE49-F238E27FC236}">
                      <a16:creationId xmlns:a16="http://schemas.microsoft.com/office/drawing/2014/main" id="{0660F83D-078B-0645-B56C-687C0986AE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3504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82" name="Text Box 54">
                  <a:extLst>
                    <a:ext uri="{FF2B5EF4-FFF2-40B4-BE49-F238E27FC236}">
                      <a16:creationId xmlns:a16="http://schemas.microsoft.com/office/drawing/2014/main" id="{B6118B0D-C76B-F74F-A76D-4EA99C31DE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3638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83" name="Text Box 55">
                  <a:extLst>
                    <a:ext uri="{FF2B5EF4-FFF2-40B4-BE49-F238E27FC236}">
                      <a16:creationId xmlns:a16="http://schemas.microsoft.com/office/drawing/2014/main" id="{EE2883BE-59C4-7548-A0F2-836DA5FA65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3974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84" name="Text Box 56">
                  <a:extLst>
                    <a:ext uri="{FF2B5EF4-FFF2-40B4-BE49-F238E27FC236}">
                      <a16:creationId xmlns:a16="http://schemas.microsoft.com/office/drawing/2014/main" id="{C6CB572C-FE6E-2743-9D1E-E909280444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8" y="3840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385" name="Text Box 57">
                  <a:extLst>
                    <a:ext uri="{FF2B5EF4-FFF2-40B4-BE49-F238E27FC236}">
                      <a16:creationId xmlns:a16="http://schemas.microsoft.com/office/drawing/2014/main" id="{9F9F5144-E3A5-7141-9E36-F99A64D4E1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3504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86" name="Text Box 58">
                  <a:extLst>
                    <a:ext uri="{FF2B5EF4-FFF2-40B4-BE49-F238E27FC236}">
                      <a16:creationId xmlns:a16="http://schemas.microsoft.com/office/drawing/2014/main" id="{5512FBB5-8A93-FE44-B7CF-6128052C0E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3638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87" name="Text Box 59">
                  <a:extLst>
                    <a:ext uri="{FF2B5EF4-FFF2-40B4-BE49-F238E27FC236}">
                      <a16:creationId xmlns:a16="http://schemas.microsoft.com/office/drawing/2014/main" id="{4CD8D93D-6A27-FD42-83B8-E71C87B43D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3974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88" name="Text Box 60">
                  <a:extLst>
                    <a:ext uri="{FF2B5EF4-FFF2-40B4-BE49-F238E27FC236}">
                      <a16:creationId xmlns:a16="http://schemas.microsoft.com/office/drawing/2014/main" id="{E4BADD5B-A2BE-CE46-BF7E-3CB61DAB74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8" y="3840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389" name="Text Box 61">
                  <a:extLst>
                    <a:ext uri="{FF2B5EF4-FFF2-40B4-BE49-F238E27FC236}">
                      <a16:creationId xmlns:a16="http://schemas.microsoft.com/office/drawing/2014/main" id="{9FCDB94C-9FFE-254E-9ABB-7E0248ECE3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3504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90" name="Text Box 62">
                  <a:extLst>
                    <a:ext uri="{FF2B5EF4-FFF2-40B4-BE49-F238E27FC236}">
                      <a16:creationId xmlns:a16="http://schemas.microsoft.com/office/drawing/2014/main" id="{D8CBA378-A453-F548-8044-0CA5973E4D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3638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91" name="Text Box 63">
                  <a:extLst>
                    <a:ext uri="{FF2B5EF4-FFF2-40B4-BE49-F238E27FC236}">
                      <a16:creationId xmlns:a16="http://schemas.microsoft.com/office/drawing/2014/main" id="{989521B1-E3B0-FC4B-9423-D1B4190B7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3974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92" name="Text Box 64">
                  <a:extLst>
                    <a:ext uri="{FF2B5EF4-FFF2-40B4-BE49-F238E27FC236}">
                      <a16:creationId xmlns:a16="http://schemas.microsoft.com/office/drawing/2014/main" id="{1E97D6DB-9C51-5847-AE62-A18D8F751D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3840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393" name="Text Box 65">
                  <a:extLst>
                    <a:ext uri="{FF2B5EF4-FFF2-40B4-BE49-F238E27FC236}">
                      <a16:creationId xmlns:a16="http://schemas.microsoft.com/office/drawing/2014/main" id="{204F03CA-7050-1742-91A6-BC616F8045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0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</a:t>
                  </a:r>
                </a:p>
              </p:txBody>
            </p:sp>
            <p:sp>
              <p:nvSpPr>
                <p:cNvPr id="483394" name="Text Box 66">
                  <a:extLst>
                    <a:ext uri="{FF2B5EF4-FFF2-40B4-BE49-F238E27FC236}">
                      <a16:creationId xmlns:a16="http://schemas.microsoft.com/office/drawing/2014/main" id="{25672E0A-0CBF-D640-97C8-57C9B2A14B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0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0001</a:t>
                  </a:r>
                </a:p>
              </p:txBody>
            </p:sp>
            <p:sp>
              <p:nvSpPr>
                <p:cNvPr id="483395" name="Text Box 67">
                  <a:extLst>
                    <a:ext uri="{FF2B5EF4-FFF2-40B4-BE49-F238E27FC236}">
                      <a16:creationId xmlns:a16="http://schemas.microsoft.com/office/drawing/2014/main" id="{7223D5BB-5D7E-4844-BE40-80436C7C30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0" y="3974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396" name="Text Box 68">
                  <a:extLst>
                    <a:ext uri="{FF2B5EF4-FFF2-40B4-BE49-F238E27FC236}">
                      <a16:creationId xmlns:a16="http://schemas.microsoft.com/office/drawing/2014/main" id="{0A4E2C38-7588-2843-8A6A-A2FB57319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4" y="3840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  <p:grpSp>
            <p:nvGrpSpPr>
              <p:cNvPr id="483397" name="Group 69">
                <a:extLst>
                  <a:ext uri="{FF2B5EF4-FFF2-40B4-BE49-F238E27FC236}">
                    <a16:creationId xmlns:a16="http://schemas.microsoft.com/office/drawing/2014/main" id="{0E455802-16FE-FD4E-81F4-9EE571CF52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2736"/>
                <a:ext cx="1968" cy="722"/>
                <a:chOff x="1686" y="2736"/>
                <a:chExt cx="1968" cy="722"/>
              </a:xfrm>
            </p:grpSpPr>
            <p:sp>
              <p:nvSpPr>
                <p:cNvPr id="483398" name="Rectangle 70">
                  <a:extLst>
                    <a:ext uri="{FF2B5EF4-FFF2-40B4-BE49-F238E27FC236}">
                      <a16:creationId xmlns:a16="http://schemas.microsoft.com/office/drawing/2014/main" id="{EFA76A38-B223-B349-A70D-E07CF6C5D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" y="2746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20000"/>
                    </a:spcBef>
                    <a:spcAft>
                      <a:spcPct val="0"/>
                    </a:spcAft>
                  </a:pPr>
                  <a:endParaRPr kumimoji="1" lang="zh-CN" altLang="en-US" sz="800" b="1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399" name="Text Box 71">
                  <a:extLst>
                    <a:ext uri="{FF2B5EF4-FFF2-40B4-BE49-F238E27FC236}">
                      <a16:creationId xmlns:a16="http://schemas.microsoft.com/office/drawing/2014/main" id="{7EA94E10-118C-DE46-A005-819E4758FC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2736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400" name="Text Box 72">
                  <a:extLst>
                    <a:ext uri="{FF2B5EF4-FFF2-40B4-BE49-F238E27FC236}">
                      <a16:creationId xmlns:a16="http://schemas.microsoft.com/office/drawing/2014/main" id="{BECEC04E-5C2A-8B4F-AD3F-C8E190159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2870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401" name="Text Box 73">
                  <a:extLst>
                    <a:ext uri="{FF2B5EF4-FFF2-40B4-BE49-F238E27FC236}">
                      <a16:creationId xmlns:a16="http://schemas.microsoft.com/office/drawing/2014/main" id="{92FC8569-0DC1-8C4C-833F-F325142679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4" y="3206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402" name="Text Box 74">
                  <a:extLst>
                    <a:ext uri="{FF2B5EF4-FFF2-40B4-BE49-F238E27FC236}">
                      <a16:creationId xmlns:a16="http://schemas.microsoft.com/office/drawing/2014/main" id="{12150EE7-A153-3E47-8974-9771F2008A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8" y="3072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403" name="Text Box 75">
                  <a:extLst>
                    <a:ext uri="{FF2B5EF4-FFF2-40B4-BE49-F238E27FC236}">
                      <a16:creationId xmlns:a16="http://schemas.microsoft.com/office/drawing/2014/main" id="{3481F734-F6A4-DF45-B196-B3C96D168B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2736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404" name="Text Box 76">
                  <a:extLst>
                    <a:ext uri="{FF2B5EF4-FFF2-40B4-BE49-F238E27FC236}">
                      <a16:creationId xmlns:a16="http://schemas.microsoft.com/office/drawing/2014/main" id="{53EB8FA4-D6DB-664C-A8E3-DB5460E9DC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2870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405" name="Text Box 77">
                  <a:extLst>
                    <a:ext uri="{FF2B5EF4-FFF2-40B4-BE49-F238E27FC236}">
                      <a16:creationId xmlns:a16="http://schemas.microsoft.com/office/drawing/2014/main" id="{2B05DCFE-B677-C242-BF9D-194D0331DD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4" y="3206"/>
                  <a:ext cx="41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1111</a:t>
                  </a:r>
                </a:p>
              </p:txBody>
            </p:sp>
            <p:sp>
              <p:nvSpPr>
                <p:cNvPr id="483406" name="Text Box 78">
                  <a:extLst>
                    <a:ext uri="{FF2B5EF4-FFF2-40B4-BE49-F238E27FC236}">
                      <a16:creationId xmlns:a16="http://schemas.microsoft.com/office/drawing/2014/main" id="{E110C103-5A7F-2B43-8706-09C662C306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8" y="3072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407" name="Text Box 79">
                  <a:extLst>
                    <a:ext uri="{FF2B5EF4-FFF2-40B4-BE49-F238E27FC236}">
                      <a16:creationId xmlns:a16="http://schemas.microsoft.com/office/drawing/2014/main" id="{2D50118B-4E7D-2142-99C2-1DBED434B4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2736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408" name="Text Box 80">
                  <a:extLst>
                    <a:ext uri="{FF2B5EF4-FFF2-40B4-BE49-F238E27FC236}">
                      <a16:creationId xmlns:a16="http://schemas.microsoft.com/office/drawing/2014/main" id="{6F9BBDFF-C436-634C-8236-7F40A2EC3F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2880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2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409" name="Text Box 81">
                  <a:extLst>
                    <a:ext uri="{FF2B5EF4-FFF2-40B4-BE49-F238E27FC236}">
                      <a16:creationId xmlns:a16="http://schemas.microsoft.com/office/drawing/2014/main" id="{1E0532C0-4661-0648-A9DD-4B50EDD155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2" y="3206"/>
                  <a:ext cx="28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sz="2000" b="1" baseline="-150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483410" name="Text Box 82">
                  <a:extLst>
                    <a:ext uri="{FF2B5EF4-FFF2-40B4-BE49-F238E27FC236}">
                      <a16:creationId xmlns:a16="http://schemas.microsoft.com/office/drawing/2014/main" id="{4734A93B-F330-874A-B261-50724AAE8E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0" y="3072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  <p:sp>
              <p:nvSpPr>
                <p:cNvPr id="483411" name="Text Box 83">
                  <a:extLst>
                    <a:ext uri="{FF2B5EF4-FFF2-40B4-BE49-F238E27FC236}">
                      <a16:creationId xmlns:a16="http://schemas.microsoft.com/office/drawing/2014/main" id="{02F8342E-1CAD-4A4F-BE69-F5B161394D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0000</a:t>
                  </a:r>
                </a:p>
              </p:txBody>
            </p:sp>
            <p:sp>
              <p:nvSpPr>
                <p:cNvPr id="483412" name="Text Box 84">
                  <a:extLst>
                    <a:ext uri="{FF2B5EF4-FFF2-40B4-BE49-F238E27FC236}">
                      <a16:creationId xmlns:a16="http://schemas.microsoft.com/office/drawing/2014/main" id="{152F8C60-9874-FE4A-BECD-C1683DB8D8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0001</a:t>
                  </a:r>
                </a:p>
              </p:txBody>
            </p:sp>
            <p:sp>
              <p:nvSpPr>
                <p:cNvPr id="483413" name="Text Box 85">
                  <a:extLst>
                    <a:ext uri="{FF2B5EF4-FFF2-40B4-BE49-F238E27FC236}">
                      <a16:creationId xmlns:a16="http://schemas.microsoft.com/office/drawing/2014/main" id="{2126CCF1-55BF-CD43-9E6D-F4CE801E06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0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1110</a:t>
                  </a:r>
                </a:p>
              </p:txBody>
            </p:sp>
            <p:sp>
              <p:nvSpPr>
                <p:cNvPr id="483414" name="Text Box 86">
                  <a:extLst>
                    <a:ext uri="{FF2B5EF4-FFF2-40B4-BE49-F238E27FC236}">
                      <a16:creationId xmlns:a16="http://schemas.microsoft.com/office/drawing/2014/main" id="{6E98BA84-725A-C845-B199-725BFD9083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3072"/>
                  <a:ext cx="310" cy="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483415" name="Text Box 87">
                <a:extLst>
                  <a:ext uri="{FF2B5EF4-FFF2-40B4-BE49-F238E27FC236}">
                    <a16:creationId xmlns:a16="http://schemas.microsoft.com/office/drawing/2014/main" id="{BE8F9423-ADCF-6447-96AA-D9DF79320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1430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 位操作码</a:t>
                </a:r>
              </a:p>
            </p:txBody>
          </p:sp>
          <p:sp>
            <p:nvSpPr>
              <p:cNvPr id="483416" name="Text Box 88">
                <a:extLst>
                  <a:ext uri="{FF2B5EF4-FFF2-40B4-BE49-F238E27FC236}">
                    <a16:creationId xmlns:a16="http://schemas.microsoft.com/office/drawing/2014/main" id="{FCAB8925-29D1-094C-B50E-412FCFA11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2198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位操作码</a:t>
                </a:r>
              </a:p>
            </p:txBody>
          </p:sp>
          <p:sp>
            <p:nvSpPr>
              <p:cNvPr id="483417" name="Text Box 89">
                <a:extLst>
                  <a:ext uri="{FF2B5EF4-FFF2-40B4-BE49-F238E27FC236}">
                    <a16:creationId xmlns:a16="http://schemas.microsoft.com/office/drawing/2014/main" id="{99D456B6-E528-5248-BCAD-AAFB81E122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 位操作码</a:t>
                </a:r>
              </a:p>
            </p:txBody>
          </p:sp>
          <p:sp>
            <p:nvSpPr>
              <p:cNvPr id="483418" name="Text Box 90">
                <a:extLst>
                  <a:ext uri="{FF2B5EF4-FFF2-40B4-BE49-F238E27FC236}">
                    <a16:creationId xmlns:a16="http://schemas.microsoft.com/office/drawing/2014/main" id="{253992AA-0B51-DA43-966E-CCCB0DC39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734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16 位操作码</a:t>
                </a:r>
              </a:p>
            </p:txBody>
          </p:sp>
        </p:grpSp>
      </p:grpSp>
      <p:sp>
        <p:nvSpPr>
          <p:cNvPr id="483419" name="Text Box 91">
            <a:extLst>
              <a:ext uri="{FF2B5EF4-FFF2-40B4-BE49-F238E27FC236}">
                <a16:creationId xmlns:a16="http://schemas.microsoft.com/office/drawing/2014/main" id="{FBB64799-AF21-1140-A563-6E7BB125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2493964"/>
            <a:ext cx="3114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三地址指令操作码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每减少一种可多构成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0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种二地址指令</a:t>
            </a:r>
          </a:p>
        </p:txBody>
      </p:sp>
      <p:sp>
        <p:nvSpPr>
          <p:cNvPr id="483420" name="Text Box 92">
            <a:extLst>
              <a:ext uri="{FF2B5EF4-FFF2-40B4-BE49-F238E27FC236}">
                <a16:creationId xmlns:a16="http://schemas.microsoft.com/office/drawing/2014/main" id="{9F1EFD12-F619-8846-A6AA-A763760B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3789364"/>
            <a:ext cx="27193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二地址指令操作码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每减少一种可多构成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000" b="1" baseline="30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种一地址指令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3421" name="Rectangle 93">
            <a:extLst>
              <a:ext uri="{FF2B5EF4-FFF2-40B4-BE49-F238E27FC236}">
                <a16:creationId xmlns:a16="http://schemas.microsoft.com/office/drawing/2014/main" id="{B1E7FB67-DF3F-DF44-AACD-0864B43EA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7.1</a:t>
            </a:r>
          </a:p>
        </p:txBody>
      </p:sp>
      <p:sp>
        <p:nvSpPr>
          <p:cNvPr id="483422" name="AutoShape 9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CFF79D1-2DF1-3947-B781-1CBF6EBB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6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419" grpId="0" autoUpdateAnimBg="0"/>
      <p:bldP spid="48342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Text Box 2">
            <a:extLst>
              <a:ext uri="{FF2B5EF4-FFF2-40B4-BE49-F238E27FC236}">
                <a16:creationId xmlns:a16="http://schemas.microsoft.com/office/drawing/2014/main" id="{B5EA6C80-108E-6B42-BC93-79ECFB3C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25450"/>
            <a:ext cx="5559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RISC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的主要特征 </a:t>
            </a:r>
          </a:p>
        </p:txBody>
      </p:sp>
      <p:sp>
        <p:nvSpPr>
          <p:cNvPr id="520195" name="Text Box 3">
            <a:extLst>
              <a:ext uri="{FF2B5EF4-FFF2-40B4-BE49-F238E27FC236}">
                <a16:creationId xmlns:a16="http://schemas.microsoft.com/office/drawing/2014/main" id="{E82DBA08-362F-CD4E-BE6B-BF755EC3E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71601"/>
            <a:ext cx="670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选用使用频度较高的一些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简单指令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复杂指令的功能由简单指令来组合</a:t>
            </a:r>
          </a:p>
        </p:txBody>
      </p:sp>
      <p:sp>
        <p:nvSpPr>
          <p:cNvPr id="520196" name="Text Box 4">
            <a:extLst>
              <a:ext uri="{FF2B5EF4-FFF2-40B4-BE49-F238E27FC236}">
                <a16:creationId xmlns:a16="http://schemas.microsoft.com/office/drawing/2014/main" id="{7ED4D78D-13D1-C649-9888-EB58D495D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19363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长度固定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指令格式种类少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寻址方式少</a:t>
            </a:r>
            <a:endParaRPr kumimoji="1" lang="zh-CN" altLang="en-US" sz="32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0197" name="Text Box 5">
            <a:extLst>
              <a:ext uri="{FF2B5EF4-FFF2-40B4-BE49-F238E27FC236}">
                <a16:creationId xmlns:a16="http://schemas.microsoft.com/office/drawing/2014/main" id="{FC8DEA1E-89F8-9548-8DA4-9143786AB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92463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 / STORE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指令访存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0198" name="Text Box 6">
            <a:extLst>
              <a:ext uri="{FF2B5EF4-FFF2-40B4-BE49-F238E27FC236}">
                <a16:creationId xmlns:a16="http://schemas.microsoft.com/office/drawing/2014/main" id="{E3A8BFA2-EEB6-7545-900E-289D7D336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40251"/>
            <a:ext cx="8459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流水技术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一个时钟周期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内完成一条指令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0199" name="Text Box 7">
            <a:extLst>
              <a:ext uri="{FF2B5EF4-FFF2-40B4-BE49-F238E27FC236}">
                <a16:creationId xmlns:a16="http://schemas.microsoft.com/office/drawing/2014/main" id="{D544FC89-C373-BB40-8D63-6E80AB09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5213351"/>
            <a:ext cx="662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采用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实现控制器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200" name="Text Box 8">
            <a:extLst>
              <a:ext uri="{FF2B5EF4-FFF2-40B4-BE49-F238E27FC236}">
                <a16:creationId xmlns:a16="http://schemas.microsoft.com/office/drawing/2014/main" id="{C1E1DD46-838B-A142-ACC9-63F7F08FF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865563"/>
            <a:ext cx="633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201" name="Text Box 9">
            <a:extLst>
              <a:ext uri="{FF2B5EF4-FFF2-40B4-BE49-F238E27FC236}">
                <a16:creationId xmlns:a16="http://schemas.microsoft.com/office/drawing/2014/main" id="{681EB1C1-A2D0-6C49-BCE1-9B99C6EF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88038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优化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编译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202" name="Rectangle 10">
            <a:extLst>
              <a:ext uri="{FF2B5EF4-FFF2-40B4-BE49-F238E27FC236}">
                <a16:creationId xmlns:a16="http://schemas.microsoft.com/office/drawing/2014/main" id="{BDF15DE0-74FC-A340-AD68-7C9E0E4EA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7.5</a:t>
            </a:r>
          </a:p>
        </p:txBody>
      </p:sp>
      <p:sp>
        <p:nvSpPr>
          <p:cNvPr id="520203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5FC4AF2-A84F-214C-81CB-F3D8287C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5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  <p:bldP spid="520196" grpId="0" autoUpdateAnimBg="0"/>
      <p:bldP spid="520197" grpId="0" autoUpdateAnimBg="0"/>
      <p:bldP spid="520198" grpId="0" autoUpdateAnimBg="0"/>
      <p:bldP spid="520199" grpId="0" autoUpdateAnimBg="0"/>
      <p:bldP spid="520200" grpId="0" autoUpdateAnimBg="0"/>
      <p:bldP spid="5202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Text Box 2">
            <a:extLst>
              <a:ext uri="{FF2B5EF4-FFF2-40B4-BE49-F238E27FC236}">
                <a16:creationId xmlns:a16="http://schemas.microsoft.com/office/drawing/2014/main" id="{EE1BF8E3-0B19-934C-B146-336CA54AA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25450"/>
            <a:ext cx="5559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CISC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的主要特征 </a:t>
            </a:r>
          </a:p>
        </p:txBody>
      </p:sp>
      <p:sp>
        <p:nvSpPr>
          <p:cNvPr id="521219" name="Text Box 3">
            <a:extLst>
              <a:ext uri="{FF2B5EF4-FFF2-40B4-BE49-F238E27FC236}">
                <a16:creationId xmlns:a16="http://schemas.microsoft.com/office/drawing/2014/main" id="{EEAACB96-746E-254C-ACE4-0E8F7CB31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81139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系统指令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复杂庞大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，各种指令使用频度相差大</a:t>
            </a:r>
          </a:p>
        </p:txBody>
      </p:sp>
      <p:sp>
        <p:nvSpPr>
          <p:cNvPr id="521220" name="Text Box 4">
            <a:extLst>
              <a:ext uri="{FF2B5EF4-FFF2-40B4-BE49-F238E27FC236}">
                <a16:creationId xmlns:a16="http://schemas.microsoft.com/office/drawing/2014/main" id="{783F28ED-44E4-B548-A559-8A9812901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65363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长度不固定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指令格式种类多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寻址方式多</a:t>
            </a:r>
            <a:endParaRPr kumimoji="1" lang="zh-CN" altLang="en-US" sz="32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1221" name="Text Box 5">
            <a:extLst>
              <a:ext uri="{FF2B5EF4-FFF2-40B4-BE49-F238E27FC236}">
                <a16:creationId xmlns:a16="http://schemas.microsoft.com/office/drawing/2014/main" id="{385E92A9-2DAD-9441-AFA0-A0F9206A0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89263"/>
            <a:ext cx="474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访存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不受限制</a:t>
            </a:r>
          </a:p>
        </p:txBody>
      </p:sp>
      <p:sp>
        <p:nvSpPr>
          <p:cNvPr id="521222" name="Text Box 6">
            <a:extLst>
              <a:ext uri="{FF2B5EF4-FFF2-40B4-BE49-F238E27FC236}">
                <a16:creationId xmlns:a16="http://schemas.microsoft.com/office/drawing/2014/main" id="{0B71C342-B563-F144-9ABF-8A1883FED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4438651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多数指令需要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多个时钟周期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执行完毕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1223" name="Text Box 7">
            <a:extLst>
              <a:ext uri="{FF2B5EF4-FFF2-40B4-BE49-F238E27FC236}">
                <a16:creationId xmlns:a16="http://schemas.microsoft.com/office/drawing/2014/main" id="{96AC7738-C12C-CE47-A9BB-F471326C8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5162551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采用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224" name="Text Box 8">
            <a:extLst>
              <a:ext uri="{FF2B5EF4-FFF2-40B4-BE49-F238E27FC236}">
                <a16:creationId xmlns:a16="http://schemas.microsoft.com/office/drawing/2014/main" id="{3199C514-0324-FE47-AB93-8EA0027E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714751"/>
            <a:ext cx="633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中设有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专用寄存器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225" name="Text Box 9">
            <a:extLst>
              <a:ext uri="{FF2B5EF4-FFF2-40B4-BE49-F238E27FC236}">
                <a16:creationId xmlns:a16="http://schemas.microsoft.com/office/drawing/2014/main" id="{BD9D95E3-0C04-D043-B0E1-C29E80A7F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88038"/>
            <a:ext cx="7342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难以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优化编译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生成高效的目的代码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226" name="Rectangle 10">
            <a:extLst>
              <a:ext uri="{FF2B5EF4-FFF2-40B4-BE49-F238E27FC236}">
                <a16:creationId xmlns:a16="http://schemas.microsoft.com/office/drawing/2014/main" id="{0F453DDC-3303-034B-B3E3-9FD77199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7.5</a:t>
            </a:r>
          </a:p>
        </p:txBody>
      </p:sp>
      <p:sp>
        <p:nvSpPr>
          <p:cNvPr id="521227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F34BA14-C5A5-BF4E-B8E8-049E8FA2F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9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autoUpdateAnimBg="0"/>
      <p:bldP spid="521220" grpId="0" autoUpdateAnimBg="0"/>
      <p:bldP spid="521221" grpId="0" autoUpdateAnimBg="0"/>
      <p:bldP spid="521222" grpId="0" autoUpdateAnimBg="0"/>
      <p:bldP spid="521223" grpId="0" autoUpdateAnimBg="0"/>
      <p:bldP spid="521224" grpId="0" autoUpdateAnimBg="0"/>
      <p:bldP spid="52122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Text Box 2">
            <a:extLst>
              <a:ext uri="{FF2B5EF4-FFF2-40B4-BE49-F238E27FC236}">
                <a16:creationId xmlns:a16="http://schemas.microsoft.com/office/drawing/2014/main" id="{4E257757-3F44-5C46-8D52-3F44FBB0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5450"/>
            <a:ext cx="7215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RISC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CISC </a:t>
            </a: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的比较 </a:t>
            </a:r>
          </a:p>
        </p:txBody>
      </p:sp>
      <p:sp>
        <p:nvSpPr>
          <p:cNvPr id="522243" name="Text Box 3">
            <a:extLst>
              <a:ext uri="{FF2B5EF4-FFF2-40B4-BE49-F238E27FC236}">
                <a16:creationId xmlns:a16="http://schemas.microsoft.com/office/drawing/2014/main" id="{4ADB319F-2162-4345-BFD2-B8D9725E6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15001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RISC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更能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充分利用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VLSI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的面积</a:t>
            </a:r>
          </a:p>
        </p:txBody>
      </p:sp>
      <p:sp>
        <p:nvSpPr>
          <p:cNvPr id="522244" name="Text Box 4">
            <a:extLst>
              <a:ext uri="{FF2B5EF4-FFF2-40B4-BE49-F238E27FC236}">
                <a16:creationId xmlns:a16="http://schemas.microsoft.com/office/drawing/2014/main" id="{9ECE9FE6-6031-A24E-AB5B-816FCFED9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1" y="2189163"/>
            <a:ext cx="7847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RISC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更能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提高计算机运算速度</a:t>
            </a:r>
          </a:p>
        </p:txBody>
      </p:sp>
      <p:sp>
        <p:nvSpPr>
          <p:cNvPr id="522245" name="Text Box 5">
            <a:extLst>
              <a:ext uri="{FF2B5EF4-FFF2-40B4-BE49-F238E27FC236}">
                <a16:creationId xmlns:a16="http://schemas.microsoft.com/office/drawing/2014/main" id="{11E4D9ED-0693-2140-882A-E8E7C29E3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6" y="2781301"/>
            <a:ext cx="63341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指令数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指令格式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寻址方式少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寄存器多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，采用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便于实现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指令流水</a:t>
            </a:r>
            <a:endParaRPr kumimoji="1" lang="zh-CN" altLang="en-US" sz="32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46" name="Text Box 6">
            <a:extLst>
              <a:ext uri="{FF2B5EF4-FFF2-40B4-BE49-F238E27FC236}">
                <a16:creationId xmlns:a16="http://schemas.microsoft.com/office/drawing/2014/main" id="{D0E22CF2-703A-244C-A456-5AEB6FF22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514851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RISC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便于设计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，可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降低成本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，提高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可靠性</a:t>
            </a:r>
            <a:endParaRPr kumimoji="1" lang="zh-CN" altLang="en-US" sz="32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47" name="Text Box 7">
            <a:extLst>
              <a:ext uri="{FF2B5EF4-FFF2-40B4-BE49-F238E27FC236}">
                <a16:creationId xmlns:a16="http://schemas.microsoft.com/office/drawing/2014/main" id="{7916268B-B45D-6048-94C1-57B61FC04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187951"/>
            <a:ext cx="7056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RISC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有利于编译程序代码优化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48" name="Text Box 8">
            <a:extLst>
              <a:ext uri="{FF2B5EF4-FFF2-40B4-BE49-F238E27FC236}">
                <a16:creationId xmlns:a16="http://schemas.microsoft.com/office/drawing/2014/main" id="{C531A41F-37C4-0A4A-93AB-77ECAD12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5862638"/>
            <a:ext cx="683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RISC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不易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指令系统兼容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32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49" name="Rectangle 9">
            <a:extLst>
              <a:ext uri="{FF2B5EF4-FFF2-40B4-BE49-F238E27FC236}">
                <a16:creationId xmlns:a16="http://schemas.microsoft.com/office/drawing/2014/main" id="{60F3CA0B-1994-B54B-9847-8023AA23A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7.5</a:t>
            </a:r>
          </a:p>
        </p:txBody>
      </p:sp>
      <p:sp>
        <p:nvSpPr>
          <p:cNvPr id="522251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3F1B3ED-1C6F-A848-8039-FFEB837D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autoUpdateAnimBg="0"/>
      <p:bldP spid="522244" grpId="0" autoUpdateAnimBg="0"/>
      <p:bldP spid="522245" grpId="0" autoUpdateAnimBg="0"/>
      <p:bldP spid="522246" grpId="0" autoUpdateAnimBg="0"/>
      <p:bldP spid="522247" grpId="0" autoUpdateAnimBg="0"/>
      <p:bldP spid="5222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>
            <a:extLst>
              <a:ext uri="{FF2B5EF4-FFF2-40B4-BE49-F238E27FC236}">
                <a16:creationId xmlns:a16="http://schemas.microsoft.com/office/drawing/2014/main" id="{EC1478C6-88D5-2743-90DE-86FB38786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52400"/>
            <a:ext cx="2759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地址码</a:t>
            </a:r>
          </a:p>
        </p:txBody>
      </p:sp>
      <p:sp>
        <p:nvSpPr>
          <p:cNvPr id="484355" name="Text Box 3">
            <a:extLst>
              <a:ext uri="{FF2B5EF4-FFF2-40B4-BE49-F238E27FC236}">
                <a16:creationId xmlns:a16="http://schemas.microsoft.com/office/drawing/2014/main" id="{8E7DE7E5-C273-B24F-A34F-3085F310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762001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四地址</a:t>
            </a:r>
          </a:p>
        </p:txBody>
      </p:sp>
      <p:sp>
        <p:nvSpPr>
          <p:cNvPr id="484356" name="Text Box 4">
            <a:extLst>
              <a:ext uri="{FF2B5EF4-FFF2-40B4-BE49-F238E27FC236}">
                <a16:creationId xmlns:a16="http://schemas.microsoft.com/office/drawing/2014/main" id="{BC68F5B6-8F41-0B48-B96E-C479CF08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4343401"/>
            <a:ext cx="504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三地址</a:t>
            </a:r>
          </a:p>
        </p:txBody>
      </p:sp>
      <p:grpSp>
        <p:nvGrpSpPr>
          <p:cNvPr id="484357" name="Group 5">
            <a:extLst>
              <a:ext uri="{FF2B5EF4-FFF2-40B4-BE49-F238E27FC236}">
                <a16:creationId xmlns:a16="http://schemas.microsoft.com/office/drawing/2014/main" id="{EFF94041-0B21-CF4C-9864-7667D1F5514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539875"/>
            <a:ext cx="3048000" cy="457200"/>
            <a:chOff x="1104" y="1066"/>
            <a:chExt cx="1920" cy="288"/>
          </a:xfrm>
        </p:grpSpPr>
        <p:grpSp>
          <p:nvGrpSpPr>
            <p:cNvPr id="484358" name="Group 6">
              <a:extLst>
                <a:ext uri="{FF2B5EF4-FFF2-40B4-BE49-F238E27FC236}">
                  <a16:creationId xmlns:a16="http://schemas.microsoft.com/office/drawing/2014/main" id="{756CF962-2A50-254B-8A5A-3AC73B60B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66"/>
              <a:ext cx="384" cy="288"/>
              <a:chOff x="1104" y="1008"/>
              <a:chExt cx="384" cy="288"/>
            </a:xfrm>
          </p:grpSpPr>
          <p:sp>
            <p:nvSpPr>
              <p:cNvPr id="484359" name="Text Box 7">
                <a:extLst>
                  <a:ext uri="{FF2B5EF4-FFF2-40B4-BE49-F238E27FC236}">
                    <a16:creationId xmlns:a16="http://schemas.microsoft.com/office/drawing/2014/main" id="{F179D624-3F5C-B14E-AB6F-08D0FDA6E4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OP</a:t>
                </a:r>
              </a:p>
            </p:txBody>
          </p:sp>
          <p:sp>
            <p:nvSpPr>
              <p:cNvPr id="484360" name="Rectangle 8">
                <a:extLst>
                  <a:ext uri="{FF2B5EF4-FFF2-40B4-BE49-F238E27FC236}">
                    <a16:creationId xmlns:a16="http://schemas.microsoft.com/office/drawing/2014/main" id="{67832905-E1AA-FC47-84F9-3890722B5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4361" name="Group 9">
              <a:extLst>
                <a:ext uri="{FF2B5EF4-FFF2-40B4-BE49-F238E27FC236}">
                  <a16:creationId xmlns:a16="http://schemas.microsoft.com/office/drawing/2014/main" id="{088E65C5-D6BD-3741-8640-AB8F13535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066"/>
              <a:ext cx="384" cy="288"/>
              <a:chOff x="1104" y="1008"/>
              <a:chExt cx="384" cy="288"/>
            </a:xfrm>
          </p:grpSpPr>
          <p:sp>
            <p:nvSpPr>
              <p:cNvPr id="484362" name="Text Box 10">
                <a:extLst>
                  <a:ext uri="{FF2B5EF4-FFF2-40B4-BE49-F238E27FC236}">
                    <a16:creationId xmlns:a16="http://schemas.microsoft.com/office/drawing/2014/main" id="{B0DA0A6B-84B5-F24A-84B4-83FF0BCF8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84363" name="Rectangle 11">
                <a:extLst>
                  <a:ext uri="{FF2B5EF4-FFF2-40B4-BE49-F238E27FC236}">
                    <a16:creationId xmlns:a16="http://schemas.microsoft.com/office/drawing/2014/main" id="{F465BC30-8B4E-8248-9DF9-4ED9A72D5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4364" name="Group 12">
              <a:extLst>
                <a:ext uri="{FF2B5EF4-FFF2-40B4-BE49-F238E27FC236}">
                  <a16:creationId xmlns:a16="http://schemas.microsoft.com/office/drawing/2014/main" id="{CA834BD8-5C53-A447-89E3-38F5E668B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066"/>
              <a:ext cx="384" cy="288"/>
              <a:chOff x="1104" y="1008"/>
              <a:chExt cx="384" cy="288"/>
            </a:xfrm>
          </p:grpSpPr>
          <p:sp>
            <p:nvSpPr>
              <p:cNvPr id="484365" name="Text Box 13">
                <a:extLst>
                  <a:ext uri="{FF2B5EF4-FFF2-40B4-BE49-F238E27FC236}">
                    <a16:creationId xmlns:a16="http://schemas.microsoft.com/office/drawing/2014/main" id="{92F75B81-16C3-6342-90C2-1E68DEA8C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84366" name="Rectangle 14">
                <a:extLst>
                  <a:ext uri="{FF2B5EF4-FFF2-40B4-BE49-F238E27FC236}">
                    <a16:creationId xmlns:a16="http://schemas.microsoft.com/office/drawing/2014/main" id="{128D0B41-120D-9F4E-977D-173A219F7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4367" name="Group 15">
              <a:extLst>
                <a:ext uri="{FF2B5EF4-FFF2-40B4-BE49-F238E27FC236}">
                  <a16:creationId xmlns:a16="http://schemas.microsoft.com/office/drawing/2014/main" id="{D3DB5D0C-4EEA-7341-81FA-DF4EF5A3E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066"/>
              <a:ext cx="384" cy="288"/>
              <a:chOff x="1104" y="1008"/>
              <a:chExt cx="384" cy="288"/>
            </a:xfrm>
          </p:grpSpPr>
          <p:sp>
            <p:nvSpPr>
              <p:cNvPr id="484368" name="Text Box 16">
                <a:extLst>
                  <a:ext uri="{FF2B5EF4-FFF2-40B4-BE49-F238E27FC236}">
                    <a16:creationId xmlns:a16="http://schemas.microsoft.com/office/drawing/2014/main" id="{EA2DF1A2-2A5D-8E44-B090-C21FE5C186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484369" name="Rectangle 17">
                <a:extLst>
                  <a:ext uri="{FF2B5EF4-FFF2-40B4-BE49-F238E27FC236}">
                    <a16:creationId xmlns:a16="http://schemas.microsoft.com/office/drawing/2014/main" id="{9A8755FE-2F12-E843-A1EF-F381473DC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4370" name="Group 18">
              <a:extLst>
                <a:ext uri="{FF2B5EF4-FFF2-40B4-BE49-F238E27FC236}">
                  <a16:creationId xmlns:a16="http://schemas.microsoft.com/office/drawing/2014/main" id="{4BBF8705-F7EB-BC40-AEFE-8D2E43CF3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066"/>
              <a:ext cx="384" cy="288"/>
              <a:chOff x="1104" y="1008"/>
              <a:chExt cx="384" cy="288"/>
            </a:xfrm>
          </p:grpSpPr>
          <p:sp>
            <p:nvSpPr>
              <p:cNvPr id="484371" name="Text Box 19">
                <a:extLst>
                  <a:ext uri="{FF2B5EF4-FFF2-40B4-BE49-F238E27FC236}">
                    <a16:creationId xmlns:a16="http://schemas.microsoft.com/office/drawing/2014/main" id="{6CB29B3B-2205-FB49-A77B-27C43F5E1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484372" name="Rectangle 20">
                <a:extLst>
                  <a:ext uri="{FF2B5EF4-FFF2-40B4-BE49-F238E27FC236}">
                    <a16:creationId xmlns:a16="http://schemas.microsoft.com/office/drawing/2014/main" id="{15480EAB-3964-A344-BE89-0D9F79E81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endParaRPr kumimoji="1" lang="zh-CN" altLang="en-US" sz="80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84373" name="Text Box 21">
            <a:extLst>
              <a:ext uri="{FF2B5EF4-FFF2-40B4-BE49-F238E27FC236}">
                <a16:creationId xmlns:a16="http://schemas.microsoft.com/office/drawing/2014/main" id="{35566DD9-ADF0-314B-86B1-49D1C3F44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1143001"/>
            <a:ext cx="266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8       6        6       6       6</a:t>
            </a:r>
          </a:p>
        </p:txBody>
      </p:sp>
      <p:sp>
        <p:nvSpPr>
          <p:cNvPr id="484374" name="Text Box 22">
            <a:extLst>
              <a:ext uri="{FF2B5EF4-FFF2-40B4-BE49-F238E27FC236}">
                <a16:creationId xmlns:a16="http://schemas.microsoft.com/office/drawing/2014/main" id="{3C68EEC4-F7FA-BA46-A87E-CD31FB49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1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第一操作数地址</a:t>
            </a:r>
          </a:p>
        </p:txBody>
      </p:sp>
      <p:sp>
        <p:nvSpPr>
          <p:cNvPr id="484375" name="Text Box 23">
            <a:extLst>
              <a:ext uri="{FF2B5EF4-FFF2-40B4-BE49-F238E27FC236}">
                <a16:creationId xmlns:a16="http://schemas.microsoft.com/office/drawing/2014/main" id="{B70A0413-E25F-2F4E-B893-632DDB089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5905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第二操作数地址</a:t>
            </a:r>
          </a:p>
        </p:txBody>
      </p:sp>
      <p:sp>
        <p:nvSpPr>
          <p:cNvPr id="484376" name="Text Box 24">
            <a:extLst>
              <a:ext uri="{FF2B5EF4-FFF2-40B4-BE49-F238E27FC236}">
                <a16:creationId xmlns:a16="http://schemas.microsoft.com/office/drawing/2014/main" id="{80C2001C-859A-884A-B76E-E04BC2C5F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86089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结果的地址</a:t>
            </a:r>
          </a:p>
        </p:txBody>
      </p:sp>
      <p:sp>
        <p:nvSpPr>
          <p:cNvPr id="484377" name="Text Box 25">
            <a:extLst>
              <a:ext uri="{FF2B5EF4-FFF2-40B4-BE49-F238E27FC236}">
                <a16:creationId xmlns:a16="http://schemas.microsoft.com/office/drawing/2014/main" id="{EACA27E2-5703-A443-A93F-0EAFC786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13126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下一条指令地址</a:t>
            </a:r>
          </a:p>
        </p:txBody>
      </p:sp>
      <p:sp>
        <p:nvSpPr>
          <p:cNvPr id="484378" name="Text Box 26">
            <a:extLst>
              <a:ext uri="{FF2B5EF4-FFF2-40B4-BE49-F238E27FC236}">
                <a16:creationId xmlns:a16="http://schemas.microsoft.com/office/drawing/2014/main" id="{A34ED2AC-E3DC-4B48-90E0-41D5B007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810000"/>
            <a:ext cx="276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代替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484379" name="Group 27">
            <a:extLst>
              <a:ext uri="{FF2B5EF4-FFF2-40B4-BE49-F238E27FC236}">
                <a16:creationId xmlns:a16="http://schemas.microsoft.com/office/drawing/2014/main" id="{1CD7F373-5F5F-834E-8312-6ED277D7C922}"/>
              </a:ext>
            </a:extLst>
          </p:cNvPr>
          <p:cNvGrpSpPr>
            <a:grpSpLocks/>
          </p:cNvGrpSpPr>
          <p:nvPr/>
        </p:nvGrpSpPr>
        <p:grpSpPr bwMode="auto">
          <a:xfrm>
            <a:off x="3336926" y="3810000"/>
            <a:ext cx="2741613" cy="457200"/>
            <a:chOff x="1142" y="2378"/>
            <a:chExt cx="1727" cy="288"/>
          </a:xfrm>
        </p:grpSpPr>
        <p:sp>
          <p:nvSpPr>
            <p:cNvPr id="484380" name="Text Box 28">
              <a:extLst>
                <a:ext uri="{FF2B5EF4-FFF2-40B4-BE49-F238E27FC236}">
                  <a16:creationId xmlns:a16="http://schemas.microsoft.com/office/drawing/2014/main" id="{C8D81E01-4D84-D943-AFDC-F7E5AED37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OP (A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4381" name="Line 29">
              <a:extLst>
                <a:ext uri="{FF2B5EF4-FFF2-40B4-BE49-F238E27FC236}">
                  <a16:creationId xmlns:a16="http://schemas.microsoft.com/office/drawing/2014/main" id="{C5170A3D-153E-1341-A766-C628C52AB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4382" name="Text Box 30">
            <a:extLst>
              <a:ext uri="{FF2B5EF4-FFF2-40B4-BE49-F238E27FC236}">
                <a16:creationId xmlns:a16="http://schemas.microsoft.com/office/drawing/2014/main" id="{9AE1D5CD-C14F-BE49-9E23-47CBD9E4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4800601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8            8           8         8   </a:t>
            </a:r>
          </a:p>
        </p:txBody>
      </p:sp>
      <p:grpSp>
        <p:nvGrpSpPr>
          <p:cNvPr id="484383" name="Group 31">
            <a:extLst>
              <a:ext uri="{FF2B5EF4-FFF2-40B4-BE49-F238E27FC236}">
                <a16:creationId xmlns:a16="http://schemas.microsoft.com/office/drawing/2014/main" id="{D96C6F59-F667-954A-9E04-A70000BD6DB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81600"/>
            <a:ext cx="3048000" cy="457200"/>
            <a:chOff x="1104" y="3456"/>
            <a:chExt cx="1920" cy="288"/>
          </a:xfrm>
        </p:grpSpPr>
        <p:sp>
          <p:nvSpPr>
            <p:cNvPr id="484384" name="Text Box 32">
              <a:extLst>
                <a:ext uri="{FF2B5EF4-FFF2-40B4-BE49-F238E27FC236}">
                  <a16:creationId xmlns:a16="http://schemas.microsoft.com/office/drawing/2014/main" id="{E731A579-29F7-C041-9687-0E70F6A0E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3456"/>
              <a:ext cx="3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484385" name="Text Box 33">
              <a:extLst>
                <a:ext uri="{FF2B5EF4-FFF2-40B4-BE49-F238E27FC236}">
                  <a16:creationId xmlns:a16="http://schemas.microsoft.com/office/drawing/2014/main" id="{EBD3D6AF-1E2F-D542-8658-6AD5D4ABF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456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4386" name="Text Box 34">
              <a:extLst>
                <a:ext uri="{FF2B5EF4-FFF2-40B4-BE49-F238E27FC236}">
                  <a16:creationId xmlns:a16="http://schemas.microsoft.com/office/drawing/2014/main" id="{989DC09D-C1CE-644A-A341-E889D3561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3456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4387" name="Text Box 35">
              <a:extLst>
                <a:ext uri="{FF2B5EF4-FFF2-40B4-BE49-F238E27FC236}">
                  <a16:creationId xmlns:a16="http://schemas.microsoft.com/office/drawing/2014/main" id="{62C9A8C0-8B59-A848-A4CD-4DCC7F1B1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4388" name="Rectangle 36">
              <a:extLst>
                <a:ext uri="{FF2B5EF4-FFF2-40B4-BE49-F238E27FC236}">
                  <a16:creationId xmlns:a16="http://schemas.microsoft.com/office/drawing/2014/main" id="{9985300F-78A7-DA48-954A-16B0D396D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4389" name="Rectangle 37">
              <a:extLst>
                <a:ext uri="{FF2B5EF4-FFF2-40B4-BE49-F238E27FC236}">
                  <a16:creationId xmlns:a16="http://schemas.microsoft.com/office/drawing/2014/main" id="{B99BA1D1-59A3-414A-A5C8-403FCE1B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4390" name="Rectangle 38">
              <a:extLst>
                <a:ext uri="{FF2B5EF4-FFF2-40B4-BE49-F238E27FC236}">
                  <a16:creationId xmlns:a16="http://schemas.microsoft.com/office/drawing/2014/main" id="{A98D3355-EE38-C046-BC6D-E548652DC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4391" name="Rectangle 39">
              <a:extLst>
                <a:ext uri="{FF2B5EF4-FFF2-40B4-BE49-F238E27FC236}">
                  <a16:creationId xmlns:a16="http://schemas.microsoft.com/office/drawing/2014/main" id="{3BA6BE34-2B05-6348-BC1E-F9934D247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84392" name="Group 40">
            <a:extLst>
              <a:ext uri="{FF2B5EF4-FFF2-40B4-BE49-F238E27FC236}">
                <a16:creationId xmlns:a16="http://schemas.microsoft.com/office/drawing/2014/main" id="{A23DCAD8-0B9A-F34D-B8B1-A1078DFEEE58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5867400"/>
            <a:ext cx="2741613" cy="457200"/>
            <a:chOff x="1142" y="2378"/>
            <a:chExt cx="1727" cy="288"/>
          </a:xfrm>
        </p:grpSpPr>
        <p:sp>
          <p:nvSpPr>
            <p:cNvPr id="484393" name="Text Box 41">
              <a:extLst>
                <a:ext uri="{FF2B5EF4-FFF2-40B4-BE49-F238E27FC236}">
                  <a16:creationId xmlns:a16="http://schemas.microsoft.com/office/drawing/2014/main" id="{549C7AA7-B6B3-D14D-8C28-1484E11C4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OP (A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4394" name="Line 42">
              <a:extLst>
                <a:ext uri="{FF2B5EF4-FFF2-40B4-BE49-F238E27FC236}">
                  <a16:creationId xmlns:a16="http://schemas.microsoft.com/office/drawing/2014/main" id="{0AFCBD7C-A1A8-F940-97F6-250CCFCD8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4395" name="Text Box 43">
            <a:extLst>
              <a:ext uri="{FF2B5EF4-FFF2-40B4-BE49-F238E27FC236}">
                <a16:creationId xmlns:a16="http://schemas.microsoft.com/office/drawing/2014/main" id="{708FE3CD-500D-A249-8AE9-EA3ECD0F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2662238"/>
            <a:ext cx="2379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次访存</a:t>
            </a:r>
          </a:p>
        </p:txBody>
      </p:sp>
      <p:sp>
        <p:nvSpPr>
          <p:cNvPr id="484396" name="Text Box 44">
            <a:extLst>
              <a:ext uri="{FF2B5EF4-FFF2-40B4-BE49-F238E27FC236}">
                <a16:creationId xmlns:a16="http://schemas.microsoft.com/office/drawing/2014/main" id="{D67DE2B5-9519-8A4D-8F17-8631145F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5181600"/>
            <a:ext cx="222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次访存</a:t>
            </a:r>
          </a:p>
        </p:txBody>
      </p:sp>
      <p:sp>
        <p:nvSpPr>
          <p:cNvPr id="484397" name="Text Box 45">
            <a:extLst>
              <a:ext uri="{FF2B5EF4-FFF2-40B4-BE49-F238E27FC236}">
                <a16:creationId xmlns:a16="http://schemas.microsoft.com/office/drawing/2014/main" id="{BD0F22C6-EE6B-F845-94BE-01CAF022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235325"/>
            <a:ext cx="321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寻址范围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baseline="4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64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4398" name="Text Box 46">
            <a:extLst>
              <a:ext uri="{FF2B5EF4-FFF2-40B4-BE49-F238E27FC236}">
                <a16:creationId xmlns:a16="http://schemas.microsoft.com/office/drawing/2014/main" id="{BE8292C1-6EB9-F849-9F8D-CE1BAFBC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5676900"/>
            <a:ext cx="314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寻址范围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baseline="4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256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4399" name="Text Box 47">
            <a:extLst>
              <a:ext uri="{FF2B5EF4-FFF2-40B4-BE49-F238E27FC236}">
                <a16:creationId xmlns:a16="http://schemas.microsoft.com/office/drawing/2014/main" id="{FB248726-29A7-664F-9367-DD75D2D5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1722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代替</a:t>
            </a:r>
            <a:endParaRPr kumimoji="1" lang="zh-CN" altLang="en-US" sz="2400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4400" name="Rectangle 48">
            <a:extLst>
              <a:ext uri="{FF2B5EF4-FFF2-40B4-BE49-F238E27FC236}">
                <a16:creationId xmlns:a16="http://schemas.microsoft.com/office/drawing/2014/main" id="{427F563C-CDD0-2F41-8439-92DFC16F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7.1</a:t>
            </a:r>
          </a:p>
        </p:txBody>
      </p:sp>
      <p:grpSp>
        <p:nvGrpSpPr>
          <p:cNvPr id="484401" name="Group 49">
            <a:extLst>
              <a:ext uri="{FF2B5EF4-FFF2-40B4-BE49-F238E27FC236}">
                <a16:creationId xmlns:a16="http://schemas.microsoft.com/office/drawing/2014/main" id="{78BF55EC-8D3C-954F-BE1C-8274AD3C2712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1539876"/>
            <a:ext cx="3370262" cy="957263"/>
            <a:chOff x="3301" y="970"/>
            <a:chExt cx="2123" cy="603"/>
          </a:xfrm>
        </p:grpSpPr>
        <p:sp>
          <p:nvSpPr>
            <p:cNvPr id="484402" name="Text Box 50">
              <a:extLst>
                <a:ext uri="{FF2B5EF4-FFF2-40B4-BE49-F238E27FC236}">
                  <a16:creationId xmlns:a16="http://schemas.microsoft.com/office/drawing/2014/main" id="{689A5421-0DF0-7145-958B-5A5D3F4A0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970"/>
              <a:ext cx="212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设指令字长为 32 位</a:t>
              </a:r>
            </a:p>
          </p:txBody>
        </p:sp>
        <p:sp>
          <p:nvSpPr>
            <p:cNvPr id="484403" name="Text Box 51">
              <a:extLst>
                <a:ext uri="{FF2B5EF4-FFF2-40B4-BE49-F238E27FC236}">
                  <a16:creationId xmlns:a16="http://schemas.microsoft.com/office/drawing/2014/main" id="{536DC25C-83E6-194E-BD90-9A0310D32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1308"/>
              <a:ext cx="212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操作码固定为 8 位</a:t>
              </a:r>
            </a:p>
          </p:txBody>
        </p:sp>
      </p:grpSp>
      <p:sp>
        <p:nvSpPr>
          <p:cNvPr id="484404" name="AutoShape 5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DE848D8-C027-F748-9CC0-8CEF3A28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9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48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utoUpdateAnimBg="0"/>
      <p:bldP spid="484356" grpId="0" autoUpdateAnimBg="0"/>
      <p:bldP spid="484373" grpId="0" autoUpdateAnimBg="0"/>
      <p:bldP spid="484374" grpId="0" autoUpdateAnimBg="0"/>
      <p:bldP spid="484375" grpId="0" autoUpdateAnimBg="0"/>
      <p:bldP spid="484376" grpId="0" autoUpdateAnimBg="0"/>
      <p:bldP spid="484377" grpId="0" autoUpdateAnimBg="0"/>
      <p:bldP spid="484378" grpId="0" autoUpdateAnimBg="0"/>
      <p:bldP spid="484382" grpId="0" autoUpdateAnimBg="0"/>
      <p:bldP spid="484395" grpId="0" autoUpdateAnimBg="0"/>
      <p:bldP spid="484396" grpId="0" autoUpdateAnimBg="0"/>
      <p:bldP spid="484397" grpId="0" autoUpdateAnimBg="0"/>
      <p:bldP spid="484398" grpId="0" autoUpdateAnimBg="0"/>
      <p:bldP spid="4843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>
            <a:extLst>
              <a:ext uri="{FF2B5EF4-FFF2-40B4-BE49-F238E27FC236}">
                <a16:creationId xmlns:a16="http://schemas.microsoft.com/office/drawing/2014/main" id="{6248AB88-2434-7C4C-823F-6E9908F8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4765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二地址</a:t>
            </a:r>
          </a:p>
        </p:txBody>
      </p:sp>
      <p:grpSp>
        <p:nvGrpSpPr>
          <p:cNvPr id="485379" name="Group 3">
            <a:extLst>
              <a:ext uri="{FF2B5EF4-FFF2-40B4-BE49-F238E27FC236}">
                <a16:creationId xmlns:a16="http://schemas.microsoft.com/office/drawing/2014/main" id="{A18F53DE-925B-424A-B249-D0EA3BCFF363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1295400"/>
            <a:ext cx="3032125" cy="457200"/>
            <a:chOff x="816" y="864"/>
            <a:chExt cx="1910" cy="288"/>
          </a:xfrm>
        </p:grpSpPr>
        <p:sp>
          <p:nvSpPr>
            <p:cNvPr id="485380" name="Rectangle 4">
              <a:extLst>
                <a:ext uri="{FF2B5EF4-FFF2-40B4-BE49-F238E27FC236}">
                  <a16:creationId xmlns:a16="http://schemas.microsoft.com/office/drawing/2014/main" id="{85176F53-0D89-BE41-967E-849CAA16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5381" name="Rectangle 5">
              <a:extLst>
                <a:ext uri="{FF2B5EF4-FFF2-40B4-BE49-F238E27FC236}">
                  <a16:creationId xmlns:a16="http://schemas.microsoft.com/office/drawing/2014/main" id="{964CB149-AD10-D945-A200-2DA6C62C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5382" name="Rectangle 6">
              <a:extLst>
                <a:ext uri="{FF2B5EF4-FFF2-40B4-BE49-F238E27FC236}">
                  <a16:creationId xmlns:a16="http://schemas.microsoft.com/office/drawing/2014/main" id="{ED23ADF7-E670-BD4C-93AE-592397D88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5383" name="Text Box 7">
              <a:extLst>
                <a:ext uri="{FF2B5EF4-FFF2-40B4-BE49-F238E27FC236}">
                  <a16:creationId xmlns:a16="http://schemas.microsoft.com/office/drawing/2014/main" id="{7341F43C-5A48-4546-BF22-B179F4F93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864"/>
              <a:ext cx="3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485384" name="Text Box 8">
              <a:extLst>
                <a:ext uri="{FF2B5EF4-FFF2-40B4-BE49-F238E27FC236}">
                  <a16:creationId xmlns:a16="http://schemas.microsoft.com/office/drawing/2014/main" id="{CB8971A1-85BD-C441-88AE-A8C50B24A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864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5385" name="Text Box 9">
              <a:extLst>
                <a:ext uri="{FF2B5EF4-FFF2-40B4-BE49-F238E27FC236}">
                  <a16:creationId xmlns:a16="http://schemas.microsoft.com/office/drawing/2014/main" id="{596D25C1-0BB1-4744-8F18-F2818ED89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864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485386" name="Text Box 10">
            <a:extLst>
              <a:ext uri="{FF2B5EF4-FFF2-40B4-BE49-F238E27FC236}">
                <a16:creationId xmlns:a16="http://schemas.microsoft.com/office/drawing/2014/main" id="{93E1ADC7-486B-2945-A0B6-B0B9260D1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776289"/>
            <a:ext cx="240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8              12           12</a:t>
            </a:r>
          </a:p>
        </p:txBody>
      </p:sp>
      <p:grpSp>
        <p:nvGrpSpPr>
          <p:cNvPr id="485387" name="Group 11">
            <a:extLst>
              <a:ext uri="{FF2B5EF4-FFF2-40B4-BE49-F238E27FC236}">
                <a16:creationId xmlns:a16="http://schemas.microsoft.com/office/drawing/2014/main" id="{80908810-4F45-1445-9D0F-CC8CEF3ACB47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1876425"/>
            <a:ext cx="2741613" cy="457200"/>
            <a:chOff x="1142" y="2378"/>
            <a:chExt cx="1727" cy="288"/>
          </a:xfrm>
        </p:grpSpPr>
        <p:sp>
          <p:nvSpPr>
            <p:cNvPr id="485388" name="Text Box 12">
              <a:extLst>
                <a:ext uri="{FF2B5EF4-FFF2-40B4-BE49-F238E27FC236}">
                  <a16:creationId xmlns:a16="http://schemas.microsoft.com/office/drawing/2014/main" id="{AF9A26CB-F044-DF41-8EC4-B3203C46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OP (A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5389" name="Line 13">
              <a:extLst>
                <a:ext uri="{FF2B5EF4-FFF2-40B4-BE49-F238E27FC236}">
                  <a16:creationId xmlns:a16="http://schemas.microsoft.com/office/drawing/2014/main" id="{E1A7C902-6456-E74A-ADA0-93BD53128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85390" name="Group 14">
            <a:extLst>
              <a:ext uri="{FF2B5EF4-FFF2-40B4-BE49-F238E27FC236}">
                <a16:creationId xmlns:a16="http://schemas.microsoft.com/office/drawing/2014/main" id="{70374CA2-37E9-8A45-9232-EA6350880E58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457450"/>
            <a:ext cx="2741613" cy="457200"/>
            <a:chOff x="1142" y="2378"/>
            <a:chExt cx="1727" cy="288"/>
          </a:xfrm>
        </p:grpSpPr>
        <p:sp>
          <p:nvSpPr>
            <p:cNvPr id="485391" name="Text Box 15">
              <a:extLst>
                <a:ext uri="{FF2B5EF4-FFF2-40B4-BE49-F238E27FC236}">
                  <a16:creationId xmlns:a16="http://schemas.microsoft.com/office/drawing/2014/main" id="{57BCC5C2-DB8F-5D49-855E-32BD2C074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OP (A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5392" name="Line 16">
              <a:extLst>
                <a:ext uri="{FF2B5EF4-FFF2-40B4-BE49-F238E27FC236}">
                  <a16:creationId xmlns:a16="http://schemas.microsoft.com/office/drawing/2014/main" id="{69D2C9D2-B18D-F643-B410-89E559CB9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5393" name="Text Box 17">
            <a:extLst>
              <a:ext uri="{FF2B5EF4-FFF2-40B4-BE49-F238E27FC236}">
                <a16:creationId xmlns:a16="http://schemas.microsoft.com/office/drawing/2014/main" id="{48DBDC42-DE39-0E43-9CBE-08CDE747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256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485394" name="Text Box 18">
            <a:extLst>
              <a:ext uri="{FF2B5EF4-FFF2-40B4-BE49-F238E27FC236}">
                <a16:creationId xmlns:a16="http://schemas.microsoft.com/office/drawing/2014/main" id="{4EB54521-B0E8-A247-830E-A596037F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19050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次访存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5395" name="Text Box 19">
            <a:extLst>
              <a:ext uri="{FF2B5EF4-FFF2-40B4-BE49-F238E27FC236}">
                <a16:creationId xmlns:a16="http://schemas.microsoft.com/office/drawing/2014/main" id="{A2A01272-B5E4-BA42-8F8D-705FB170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3048000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代替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1" lang="en-US" altLang="zh-CN" sz="2400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5396" name="Text Box 20">
            <a:extLst>
              <a:ext uri="{FF2B5EF4-FFF2-40B4-BE49-F238E27FC236}">
                <a16:creationId xmlns:a16="http://schemas.microsoft.com/office/drawing/2014/main" id="{E87FB0A1-99DE-5F47-A31F-D1832469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3038475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若结果存于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    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5397" name="Text Box 21">
            <a:extLst>
              <a:ext uri="{FF2B5EF4-FFF2-40B4-BE49-F238E27FC236}">
                <a16:creationId xmlns:a16="http://schemas.microsoft.com/office/drawing/2014/main" id="{2262D563-8E60-384D-BF60-283D4E93E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687764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一地址</a:t>
            </a:r>
          </a:p>
        </p:txBody>
      </p:sp>
      <p:sp>
        <p:nvSpPr>
          <p:cNvPr id="485398" name="Text Box 22">
            <a:extLst>
              <a:ext uri="{FF2B5EF4-FFF2-40B4-BE49-F238E27FC236}">
                <a16:creationId xmlns:a16="http://schemas.microsoft.com/office/drawing/2014/main" id="{662F5F69-01AF-7341-BF8E-6FB0032D3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198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零地址</a:t>
            </a:r>
          </a:p>
        </p:txBody>
      </p:sp>
      <p:grpSp>
        <p:nvGrpSpPr>
          <p:cNvPr id="485399" name="Group 23">
            <a:extLst>
              <a:ext uri="{FF2B5EF4-FFF2-40B4-BE49-F238E27FC236}">
                <a16:creationId xmlns:a16="http://schemas.microsoft.com/office/drawing/2014/main" id="{7551033B-B4B1-FC4F-9128-045AD92D6D6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786314"/>
            <a:ext cx="3048000" cy="471487"/>
            <a:chOff x="912" y="2833"/>
            <a:chExt cx="1920" cy="297"/>
          </a:xfrm>
        </p:grpSpPr>
        <p:sp>
          <p:nvSpPr>
            <p:cNvPr id="485400" name="Rectangle 24">
              <a:extLst>
                <a:ext uri="{FF2B5EF4-FFF2-40B4-BE49-F238E27FC236}">
                  <a16:creationId xmlns:a16="http://schemas.microsoft.com/office/drawing/2014/main" id="{194A2F5A-4EA1-1B45-82FD-EE6CAA2F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42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5401" name="Rectangle 25">
              <a:extLst>
                <a:ext uri="{FF2B5EF4-FFF2-40B4-BE49-F238E27FC236}">
                  <a16:creationId xmlns:a16="http://schemas.microsoft.com/office/drawing/2014/main" id="{C70AE207-B255-804A-937A-94F89E7C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842"/>
              <a:ext cx="1283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5402" name="Text Box 26">
              <a:extLst>
                <a:ext uri="{FF2B5EF4-FFF2-40B4-BE49-F238E27FC236}">
                  <a16:creationId xmlns:a16="http://schemas.microsoft.com/office/drawing/2014/main" id="{BE81E956-47D5-5641-B779-3BDBC6E73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833"/>
              <a:ext cx="3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485403" name="Text Box 27">
              <a:extLst>
                <a:ext uri="{FF2B5EF4-FFF2-40B4-BE49-F238E27FC236}">
                  <a16:creationId xmlns:a16="http://schemas.microsoft.com/office/drawing/2014/main" id="{C585FD4C-E0DC-A648-8F48-9832C52C9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2833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85404" name="Text Box 28">
            <a:extLst>
              <a:ext uri="{FF2B5EF4-FFF2-40B4-BE49-F238E27FC236}">
                <a16:creationId xmlns:a16="http://schemas.microsoft.com/office/drawing/2014/main" id="{3B9591E7-8AC9-A045-B93B-51121AD0F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327526"/>
            <a:ext cx="189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8                     24</a:t>
            </a:r>
          </a:p>
        </p:txBody>
      </p:sp>
      <p:sp>
        <p:nvSpPr>
          <p:cNvPr id="485405" name="Text Box 29">
            <a:extLst>
              <a:ext uri="{FF2B5EF4-FFF2-40B4-BE49-F238E27FC236}">
                <a16:creationId xmlns:a16="http://schemas.microsoft.com/office/drawing/2014/main" id="{7D2565E7-7033-E048-860D-8DB0B4477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613251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无地址码</a:t>
            </a:r>
          </a:p>
        </p:txBody>
      </p:sp>
      <p:grpSp>
        <p:nvGrpSpPr>
          <p:cNvPr id="485406" name="Group 30">
            <a:extLst>
              <a:ext uri="{FF2B5EF4-FFF2-40B4-BE49-F238E27FC236}">
                <a16:creationId xmlns:a16="http://schemas.microsoft.com/office/drawing/2014/main" id="{910EB9B7-B8E5-5B4C-A118-5C8F26378DEE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5438775"/>
            <a:ext cx="3421063" cy="457200"/>
            <a:chOff x="864" y="3426"/>
            <a:chExt cx="2155" cy="288"/>
          </a:xfrm>
        </p:grpSpPr>
        <p:sp>
          <p:nvSpPr>
            <p:cNvPr id="485407" name="Text Box 31">
              <a:extLst>
                <a:ext uri="{FF2B5EF4-FFF2-40B4-BE49-F238E27FC236}">
                  <a16:creationId xmlns:a16="http://schemas.microsoft.com/office/drawing/2014/main" id="{1A23B8DA-C38B-DA4F-9F2F-7688AC716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26"/>
              <a:ext cx="21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ACC) OP (A</a:t>
              </a:r>
              <a:r>
                <a:rPr kumimoji="1" lang="en-US" altLang="zh-CN" sz="2400" b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 ACC</a:t>
              </a:r>
              <a:endPara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5408" name="Line 32">
              <a:extLst>
                <a:ext uri="{FF2B5EF4-FFF2-40B4-BE49-F238E27FC236}">
                  <a16:creationId xmlns:a16="http://schemas.microsoft.com/office/drawing/2014/main" id="{554AE891-3A44-C045-AE05-4C0FBA665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3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8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5409" name="Text Box 33">
            <a:extLst>
              <a:ext uri="{FF2B5EF4-FFF2-40B4-BE49-F238E27FC236}">
                <a16:creationId xmlns:a16="http://schemas.microsoft.com/office/drawing/2014/main" id="{779CCA01-1AA1-A24E-9F68-9D436978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48006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次访存</a:t>
            </a:r>
            <a:endParaRPr kumimoji="1" lang="en-US" altLang="zh-CN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5410" name="Text Box 34">
            <a:extLst>
              <a:ext uri="{FF2B5EF4-FFF2-40B4-BE49-F238E27FC236}">
                <a16:creationId xmlns:a16="http://schemas.microsoft.com/office/drawing/2014/main" id="{ACE82E6C-B226-9640-B09E-D8BE330D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2514600"/>
            <a:ext cx="314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寻址范围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baseline="4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4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5411" name="Text Box 35">
            <a:extLst>
              <a:ext uri="{FF2B5EF4-FFF2-40B4-BE49-F238E27FC236}">
                <a16:creationId xmlns:a16="http://schemas.microsoft.com/office/drawing/2014/main" id="{A48BEF8E-DD07-9E4C-8F15-157030388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5410200"/>
            <a:ext cx="298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寻址范围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baseline="4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16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5412" name="Text Box 36">
            <a:extLst>
              <a:ext uri="{FF2B5EF4-FFF2-40B4-BE49-F238E27FC236}">
                <a16:creationId xmlns:a16="http://schemas.microsoft.com/office/drawing/2014/main" id="{350BD4BF-95EA-8244-9E82-EFFCFC7D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384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次访存</a:t>
            </a:r>
          </a:p>
        </p:txBody>
      </p:sp>
      <p:sp>
        <p:nvSpPr>
          <p:cNvPr id="485413" name="Rectangle 37">
            <a:extLst>
              <a:ext uri="{FF2B5EF4-FFF2-40B4-BE49-F238E27FC236}">
                <a16:creationId xmlns:a16="http://schemas.microsoft.com/office/drawing/2014/main" id="{01461698-69FF-6141-8A4A-AA25C5F7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7.1</a:t>
            </a:r>
          </a:p>
        </p:txBody>
      </p:sp>
      <p:sp>
        <p:nvSpPr>
          <p:cNvPr id="485414" name="AutoShape 3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BB679F6-CF67-2847-9B49-1A8F5CA3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99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6" grpId="0" autoUpdateAnimBg="0"/>
      <p:bldP spid="485393" grpId="0" autoUpdateAnimBg="0"/>
      <p:bldP spid="485394" grpId="0" autoUpdateAnimBg="0"/>
      <p:bldP spid="485395" grpId="0" autoUpdateAnimBg="0"/>
      <p:bldP spid="485396" grpId="0" autoUpdateAnimBg="0"/>
      <p:bldP spid="485397" grpId="0" autoUpdateAnimBg="0"/>
      <p:bldP spid="485398" grpId="0" autoUpdateAnimBg="0"/>
      <p:bldP spid="485404" grpId="0" autoUpdateAnimBg="0"/>
      <p:bldP spid="485405" grpId="0" autoUpdateAnimBg="0"/>
      <p:bldP spid="485409" grpId="0" autoUpdateAnimBg="0"/>
      <p:bldP spid="485410" grpId="0" autoUpdateAnimBg="0"/>
      <p:bldP spid="485411" grpId="0" autoUpdateAnimBg="0"/>
      <p:bldP spid="4854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>
            <a:extLst>
              <a:ext uri="{FF2B5EF4-FFF2-40B4-BE49-F238E27FC236}">
                <a16:creationId xmlns:a16="http://schemas.microsoft.com/office/drawing/2014/main" id="{7ACD7894-4220-9C44-BE27-CC4C14836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4925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二、指令字长</a:t>
            </a:r>
          </a:p>
        </p:txBody>
      </p:sp>
      <p:sp>
        <p:nvSpPr>
          <p:cNvPr id="486403" name="Text Box 3">
            <a:extLst>
              <a:ext uri="{FF2B5EF4-FFF2-40B4-BE49-F238E27FC236}">
                <a16:creationId xmlns:a16="http://schemas.microsoft.com/office/drawing/2014/main" id="{6C43E92A-2B78-C847-8DE2-A84C0792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1876426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指令字长决定于</a:t>
            </a:r>
          </a:p>
        </p:txBody>
      </p:sp>
      <p:sp>
        <p:nvSpPr>
          <p:cNvPr id="486404" name="Text Box 4">
            <a:extLst>
              <a:ext uri="{FF2B5EF4-FFF2-40B4-BE49-F238E27FC236}">
                <a16:creationId xmlns:a16="http://schemas.microsoft.com/office/drawing/2014/main" id="{88B07E6F-5724-E940-B490-757E9660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117951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操作码的长度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F148682C-B557-3545-BB44-8EBB0254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4216401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指令字长 = 存储字长</a:t>
            </a:r>
          </a:p>
        </p:txBody>
      </p:sp>
      <p:sp>
        <p:nvSpPr>
          <p:cNvPr id="486406" name="Text Box 6">
            <a:extLst>
              <a:ext uri="{FF2B5EF4-FFF2-40B4-BE49-F238E27FC236}">
                <a16:creationId xmlns:a16="http://schemas.microsoft.com/office/drawing/2014/main" id="{CC2B6BD2-7D9A-514A-8258-FF705173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038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指令字长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可变</a:t>
            </a:r>
          </a:p>
        </p:txBody>
      </p:sp>
      <p:sp>
        <p:nvSpPr>
          <p:cNvPr id="486407" name="Text Box 7">
            <a:extLst>
              <a:ext uri="{FF2B5EF4-FFF2-40B4-BE49-F238E27FC236}">
                <a16:creationId xmlns:a16="http://schemas.microsoft.com/office/drawing/2014/main" id="{40717C2A-E9AD-564F-A897-5D36E25C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1876426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操作数地址的长度</a:t>
            </a:r>
          </a:p>
        </p:txBody>
      </p:sp>
      <p:sp>
        <p:nvSpPr>
          <p:cNvPr id="486408" name="Text Box 8">
            <a:extLst>
              <a:ext uri="{FF2B5EF4-FFF2-40B4-BE49-F238E27FC236}">
                <a16:creationId xmlns:a16="http://schemas.microsoft.com/office/drawing/2014/main" id="{A31A3F08-2C64-924D-9AAA-7368E4AF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25288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操作数地址的个数</a:t>
            </a:r>
            <a:endParaRPr kumimoji="1" lang="en-US" altLang="zh-CN" sz="2800" b="1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6409" name="Text Box 9">
            <a:extLst>
              <a:ext uri="{FF2B5EF4-FFF2-40B4-BE49-F238E27FC236}">
                <a16:creationId xmlns:a16="http://schemas.microsoft.com/office/drawing/2014/main" id="{2CF6F9ED-048B-464A-88CC-013BABDB8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290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指令字长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固定</a:t>
            </a:r>
          </a:p>
        </p:txBody>
      </p:sp>
      <p:sp>
        <p:nvSpPr>
          <p:cNvPr id="486410" name="Text Box 10">
            <a:extLst>
              <a:ext uri="{FF2B5EF4-FFF2-40B4-BE49-F238E27FC236}">
                <a16:creationId xmlns:a16="http://schemas.microsoft.com/office/drawing/2014/main" id="{61720B08-1705-714C-AD37-CF2C5CD6E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5791201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按字节的倍数变化</a:t>
            </a:r>
          </a:p>
        </p:txBody>
      </p:sp>
      <p:sp>
        <p:nvSpPr>
          <p:cNvPr id="486411" name="AutoShape 11">
            <a:extLst>
              <a:ext uri="{FF2B5EF4-FFF2-40B4-BE49-F238E27FC236}">
                <a16:creationId xmlns:a16="http://schemas.microsoft.com/office/drawing/2014/main" id="{0E83F07E-153A-0943-B02F-42EDF359DAF1}"/>
              </a:ext>
            </a:extLst>
          </p:cNvPr>
          <p:cNvSpPr>
            <a:spLocks/>
          </p:cNvSpPr>
          <p:nvPr/>
        </p:nvSpPr>
        <p:spPr bwMode="auto">
          <a:xfrm>
            <a:off x="5486400" y="1371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6412" name="Rectangle 12">
            <a:extLst>
              <a:ext uri="{FF2B5EF4-FFF2-40B4-BE49-F238E27FC236}">
                <a16:creationId xmlns:a16="http://schemas.microsoft.com/office/drawing/2014/main" id="{0854D1D0-5A66-6846-BE95-2B8B15C5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7.1</a:t>
            </a:r>
          </a:p>
        </p:txBody>
      </p:sp>
      <p:sp>
        <p:nvSpPr>
          <p:cNvPr id="486413" name="AutoShape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B1DD25A-8654-1040-8CA6-0EA7F8D4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1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4" grpId="0" autoUpdateAnimBg="0"/>
      <p:bldP spid="486405" grpId="0" autoUpdateAnimBg="0"/>
      <p:bldP spid="486406" grpId="0" autoUpdateAnimBg="0"/>
      <p:bldP spid="486407" grpId="0" autoUpdateAnimBg="0"/>
      <p:bldP spid="486408" grpId="0" autoUpdateAnimBg="0"/>
      <p:bldP spid="486409" grpId="0" autoUpdateAnimBg="0"/>
      <p:bldP spid="4864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>
            <a:extLst>
              <a:ext uri="{FF2B5EF4-FFF2-40B4-BE49-F238E27FC236}">
                <a16:creationId xmlns:a16="http://schemas.microsoft.com/office/drawing/2014/main" id="{9401665B-A20C-114A-9C38-42CEAC727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52400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487427" name="Text Box 3">
            <a:extLst>
              <a:ext uri="{FF2B5EF4-FFF2-40B4-BE49-F238E27FC236}">
                <a16:creationId xmlns:a16="http://schemas.microsoft.com/office/drawing/2014/main" id="{0CCBCDC6-3FF8-BB4D-9316-405244EC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004888"/>
            <a:ext cx="8056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当用一些硬件资源代替指令字中的地址码字段后</a:t>
            </a:r>
          </a:p>
        </p:txBody>
      </p:sp>
      <p:sp>
        <p:nvSpPr>
          <p:cNvPr id="487428" name="Text Box 4">
            <a:extLst>
              <a:ext uri="{FF2B5EF4-FFF2-40B4-BE49-F238E27FC236}">
                <a16:creationId xmlns:a16="http://schemas.microsoft.com/office/drawing/2014/main" id="{16567144-EB7B-1B44-8F8F-5C636C51E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3316288"/>
            <a:ext cx="5199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当指令的地址字段为寄存器时</a:t>
            </a:r>
          </a:p>
        </p:txBody>
      </p:sp>
      <p:sp>
        <p:nvSpPr>
          <p:cNvPr id="487429" name="Text Box 5">
            <a:extLst>
              <a:ext uri="{FF2B5EF4-FFF2-40B4-BE49-F238E27FC236}">
                <a16:creationId xmlns:a16="http://schemas.microsoft.com/office/drawing/2014/main" id="{0B39F36A-FB7F-B544-8E72-3422DF666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1582738"/>
            <a:ext cx="582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可扩大指令操作数的寻址范围</a:t>
            </a:r>
          </a:p>
        </p:txBody>
      </p:sp>
      <p:sp>
        <p:nvSpPr>
          <p:cNvPr id="487430" name="Text Box 6">
            <a:extLst>
              <a:ext uri="{FF2B5EF4-FFF2-40B4-BE49-F238E27FC236}">
                <a16:creationId xmlns:a16="http://schemas.microsoft.com/office/drawing/2014/main" id="{DA61061B-4340-6A4A-B693-B966813AC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160588"/>
            <a:ext cx="2897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可缩短指令字长</a:t>
            </a:r>
          </a:p>
        </p:txBody>
      </p:sp>
      <p:sp>
        <p:nvSpPr>
          <p:cNvPr id="487431" name="Text Box 7">
            <a:extLst>
              <a:ext uri="{FF2B5EF4-FFF2-40B4-BE49-F238E27FC236}">
                <a16:creationId xmlns:a16="http://schemas.microsoft.com/office/drawing/2014/main" id="{53800B43-7CC5-CD4C-91D4-8A5295C1C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738438"/>
            <a:ext cx="2897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可减少访存次数</a:t>
            </a:r>
          </a:p>
        </p:txBody>
      </p:sp>
      <p:sp>
        <p:nvSpPr>
          <p:cNvPr id="487432" name="Text Box 8">
            <a:extLst>
              <a:ext uri="{FF2B5EF4-FFF2-40B4-BE49-F238E27FC236}">
                <a16:creationId xmlns:a16="http://schemas.microsoft.com/office/drawing/2014/main" id="{DF90CD84-AAD1-D74D-B118-1589F740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3894138"/>
            <a:ext cx="436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三地址  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   R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R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87433" name="Text Box 9">
            <a:extLst>
              <a:ext uri="{FF2B5EF4-FFF2-40B4-BE49-F238E27FC236}">
                <a16:creationId xmlns:a16="http://schemas.microsoft.com/office/drawing/2014/main" id="{FEC06619-D820-C64A-B5FF-4145BE0D7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719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二地址  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   R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R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7434" name="Text Box 10">
            <a:extLst>
              <a:ext uri="{FF2B5EF4-FFF2-40B4-BE49-F238E27FC236}">
                <a16:creationId xmlns:a16="http://schemas.microsoft.com/office/drawing/2014/main" id="{3E4DF4DB-A4C2-AB4D-A306-E6FAFA8BC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049838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一地址    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   R</a:t>
            </a:r>
            <a:r>
              <a:rPr kumimoji="1" lang="en-US" altLang="zh-CN" sz="2800" b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en-US" altLang="zh-CN" sz="2800" b="1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7435" name="Text Box 11">
            <a:extLst>
              <a:ext uri="{FF2B5EF4-FFF2-40B4-BE49-F238E27FC236}">
                <a16:creationId xmlns:a16="http://schemas.microsoft.com/office/drawing/2014/main" id="{46CADDAC-50DA-814D-B54A-3BDF1ABAF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6" y="6172201"/>
            <a:ext cx="361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指令执行阶段不访存</a:t>
            </a:r>
          </a:p>
        </p:txBody>
      </p:sp>
      <p:sp>
        <p:nvSpPr>
          <p:cNvPr id="487436" name="Text Box 12">
            <a:extLst>
              <a:ext uri="{FF2B5EF4-FFF2-40B4-BE49-F238E27FC236}">
                <a16:creationId xmlns:a16="http://schemas.microsoft.com/office/drawing/2014/main" id="{A82844A7-D3D2-4144-9399-0FDE6AFF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5638801"/>
            <a:ext cx="2897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可缩短指令字长</a:t>
            </a:r>
          </a:p>
        </p:txBody>
      </p:sp>
      <p:sp>
        <p:nvSpPr>
          <p:cNvPr id="487437" name="Rectangle 13">
            <a:extLst>
              <a:ext uri="{FF2B5EF4-FFF2-40B4-BE49-F238E27FC236}">
                <a16:creationId xmlns:a16="http://schemas.microsoft.com/office/drawing/2014/main" id="{95256F44-66D3-5844-8FF4-A2E6F9F4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4400" b="1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7.1</a:t>
            </a:r>
          </a:p>
        </p:txBody>
      </p:sp>
      <p:sp>
        <p:nvSpPr>
          <p:cNvPr id="487439" name="AutoShape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241D23C-EBE4-454C-B45D-2B0213390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78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utoUpdateAnimBg="0"/>
      <p:bldP spid="487428" grpId="0" autoUpdateAnimBg="0"/>
      <p:bldP spid="487429" grpId="0" autoUpdateAnimBg="0"/>
      <p:bldP spid="487430" grpId="0" autoUpdateAnimBg="0"/>
      <p:bldP spid="487431" grpId="0" autoUpdateAnimBg="0"/>
      <p:bldP spid="487432" grpId="0" autoUpdateAnimBg="0"/>
      <p:bldP spid="487433" grpId="0" autoUpdateAnimBg="0"/>
      <p:bldP spid="487434" grpId="0" autoUpdateAnimBg="0"/>
      <p:bldP spid="487435" grpId="0" autoUpdateAnimBg="0"/>
      <p:bldP spid="4874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A54C210E-1F77-C04D-AB23-2F470B39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zh-CN" altLang="en-US" b="1"/>
              <a:t>7.2   操作数类型和操作种类</a:t>
            </a:r>
          </a:p>
        </p:txBody>
      </p:sp>
      <p:sp>
        <p:nvSpPr>
          <p:cNvPr id="488451" name="Text Box 3">
            <a:extLst>
              <a:ext uri="{FF2B5EF4-FFF2-40B4-BE49-F238E27FC236}">
                <a16:creationId xmlns:a16="http://schemas.microsoft.com/office/drawing/2014/main" id="{DDAF39DE-A362-D64E-9354-4573EA40C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363664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一、操作数类型</a:t>
            </a:r>
          </a:p>
        </p:txBody>
      </p:sp>
      <p:grpSp>
        <p:nvGrpSpPr>
          <p:cNvPr id="488452" name="Group 4">
            <a:extLst>
              <a:ext uri="{FF2B5EF4-FFF2-40B4-BE49-F238E27FC236}">
                <a16:creationId xmlns:a16="http://schemas.microsoft.com/office/drawing/2014/main" id="{B3D41223-3DC2-2046-86AB-FE2B2B3327E1}"/>
              </a:ext>
            </a:extLst>
          </p:cNvPr>
          <p:cNvGrpSpPr>
            <a:grpSpLocks/>
          </p:cNvGrpSpPr>
          <p:nvPr/>
        </p:nvGrpSpPr>
        <p:grpSpPr bwMode="auto">
          <a:xfrm>
            <a:off x="2879726" y="1949451"/>
            <a:ext cx="1255713" cy="2119313"/>
            <a:chOff x="854" y="1228"/>
            <a:chExt cx="791" cy="1335"/>
          </a:xfrm>
        </p:grpSpPr>
        <p:sp>
          <p:nvSpPr>
            <p:cNvPr id="488453" name="Text Box 5">
              <a:extLst>
                <a:ext uri="{FF2B5EF4-FFF2-40B4-BE49-F238E27FC236}">
                  <a16:creationId xmlns:a16="http://schemas.microsoft.com/office/drawing/2014/main" id="{570FD8A0-D8C8-0341-A3CD-CDF84571F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122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488454" name="Text Box 6">
              <a:extLst>
                <a:ext uri="{FF2B5EF4-FFF2-40B4-BE49-F238E27FC236}">
                  <a16:creationId xmlns:a16="http://schemas.microsoft.com/office/drawing/2014/main" id="{0DBF3391-4910-A945-B30A-C09E9A49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156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数字</a:t>
              </a:r>
            </a:p>
          </p:txBody>
        </p:sp>
        <p:sp>
          <p:nvSpPr>
            <p:cNvPr id="488455" name="Text Box 7">
              <a:extLst>
                <a:ext uri="{FF2B5EF4-FFF2-40B4-BE49-F238E27FC236}">
                  <a16:creationId xmlns:a16="http://schemas.microsoft.com/office/drawing/2014/main" id="{B97CF901-B44C-3F45-A0AE-73578EE36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190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字符</a:t>
              </a:r>
            </a:p>
          </p:txBody>
        </p:sp>
        <p:sp>
          <p:nvSpPr>
            <p:cNvPr id="488456" name="Text Box 8">
              <a:extLst>
                <a:ext uri="{FF2B5EF4-FFF2-40B4-BE49-F238E27FC236}">
                  <a16:creationId xmlns:a16="http://schemas.microsoft.com/office/drawing/2014/main" id="{755A4EAE-CECB-9C45-8EA6-C245E36E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23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逻辑数</a:t>
              </a:r>
            </a:p>
          </p:txBody>
        </p:sp>
      </p:grpSp>
      <p:sp>
        <p:nvSpPr>
          <p:cNvPr id="488457" name="Text Box 9">
            <a:extLst>
              <a:ext uri="{FF2B5EF4-FFF2-40B4-BE49-F238E27FC236}">
                <a16:creationId xmlns:a16="http://schemas.microsoft.com/office/drawing/2014/main" id="{14088A66-CDDB-B040-892C-7954E032A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1949451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无符号整数</a:t>
            </a:r>
          </a:p>
        </p:txBody>
      </p:sp>
      <p:sp>
        <p:nvSpPr>
          <p:cNvPr id="488458" name="Text Box 10">
            <a:extLst>
              <a:ext uri="{FF2B5EF4-FFF2-40B4-BE49-F238E27FC236}">
                <a16:creationId xmlns:a16="http://schemas.microsoft.com/office/drawing/2014/main" id="{31EA0F87-DC70-264C-83FE-4D16EC378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2482851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定点数、浮点数、十进制数</a:t>
            </a:r>
          </a:p>
        </p:txBody>
      </p:sp>
      <p:sp>
        <p:nvSpPr>
          <p:cNvPr id="488459" name="Text Box 11">
            <a:extLst>
              <a:ext uri="{FF2B5EF4-FFF2-40B4-BE49-F238E27FC236}">
                <a16:creationId xmlns:a16="http://schemas.microsoft.com/office/drawing/2014/main" id="{7A04886A-FE59-1B4E-8AE9-2C1503210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1" y="3016251"/>
            <a:ext cx="1173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</a:p>
        </p:txBody>
      </p:sp>
      <p:sp>
        <p:nvSpPr>
          <p:cNvPr id="488460" name="Text Box 12">
            <a:extLst>
              <a:ext uri="{FF2B5EF4-FFF2-40B4-BE49-F238E27FC236}">
                <a16:creationId xmlns:a16="http://schemas.microsoft.com/office/drawing/2014/main" id="{EAC4D207-D96A-E540-8E1A-A6B75936E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54965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逻辑运算</a:t>
            </a:r>
          </a:p>
        </p:txBody>
      </p:sp>
      <p:sp>
        <p:nvSpPr>
          <p:cNvPr id="488461" name="Text Box 13">
            <a:extLst>
              <a:ext uri="{FF2B5EF4-FFF2-40B4-BE49-F238E27FC236}">
                <a16:creationId xmlns:a16="http://schemas.microsoft.com/office/drawing/2014/main" id="{5738110D-9264-6240-A917-F9AD02AF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4183064"/>
            <a:ext cx="589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二、数据在存储器中的存放方式</a:t>
            </a:r>
          </a:p>
        </p:txBody>
      </p:sp>
      <p:sp>
        <p:nvSpPr>
          <p:cNvPr id="488462" name="Text Box 14">
            <a:extLst>
              <a:ext uri="{FF2B5EF4-FFF2-40B4-BE49-F238E27FC236}">
                <a16:creationId xmlns:a16="http://schemas.microsoft.com/office/drawing/2014/main" id="{A5FC6704-930C-874D-9431-5120B52BA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78564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字地址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低字节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488463" name="Text Box 15">
            <a:extLst>
              <a:ext uri="{FF2B5EF4-FFF2-40B4-BE49-F238E27FC236}">
                <a16:creationId xmlns:a16="http://schemas.microsoft.com/office/drawing/2014/main" id="{6C0CC169-F041-5D43-9905-210337BA1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302376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字地址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高字节 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</p:txBody>
      </p:sp>
      <p:grpSp>
        <p:nvGrpSpPr>
          <p:cNvPr id="488464" name="Group 16">
            <a:extLst>
              <a:ext uri="{FF2B5EF4-FFF2-40B4-BE49-F238E27FC236}">
                <a16:creationId xmlns:a16="http://schemas.microsoft.com/office/drawing/2014/main" id="{B7BB64F2-C77A-C04A-B53F-6B79A2C21EC1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4876800"/>
            <a:ext cx="3922712" cy="1333500"/>
            <a:chOff x="361" y="3072"/>
            <a:chExt cx="2471" cy="840"/>
          </a:xfrm>
        </p:grpSpPr>
        <p:grpSp>
          <p:nvGrpSpPr>
            <p:cNvPr id="488465" name="Group 17">
              <a:extLst>
                <a:ext uri="{FF2B5EF4-FFF2-40B4-BE49-F238E27FC236}">
                  <a16:creationId xmlns:a16="http://schemas.microsoft.com/office/drawing/2014/main" id="{4C10EDE0-4EB4-4542-B13F-628F459EE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" y="3072"/>
              <a:ext cx="2135" cy="840"/>
              <a:chOff x="361" y="3072"/>
              <a:chExt cx="2135" cy="840"/>
            </a:xfrm>
          </p:grpSpPr>
          <p:sp>
            <p:nvSpPr>
              <p:cNvPr id="488466" name="Rectangle 18">
                <a:extLst>
                  <a:ext uri="{FF2B5EF4-FFF2-40B4-BE49-F238E27FC236}">
                    <a16:creationId xmlns:a16="http://schemas.microsoft.com/office/drawing/2014/main" id="{9E67D724-9F86-4646-A0F9-DB8BB4B64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488467" name="Rectangle 19">
                <a:extLst>
                  <a:ext uri="{FF2B5EF4-FFF2-40B4-BE49-F238E27FC236}">
                    <a16:creationId xmlns:a16="http://schemas.microsoft.com/office/drawing/2014/main" id="{ECE0C261-5D4E-3047-AD6C-2BF34361A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488468" name="Rectangle 20">
                <a:extLst>
                  <a:ext uri="{FF2B5EF4-FFF2-40B4-BE49-F238E27FC236}">
                    <a16:creationId xmlns:a16="http://schemas.microsoft.com/office/drawing/2014/main" id="{96F8070C-57BF-B449-A2D6-CDAB15C45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488469" name="Rectangle 21">
                <a:extLst>
                  <a:ext uri="{FF2B5EF4-FFF2-40B4-BE49-F238E27FC236}">
                    <a16:creationId xmlns:a16="http://schemas.microsoft.com/office/drawing/2014/main" id="{37FF030F-9625-A544-B4F6-21CA13C33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88470" name="Rectangle 22">
                <a:extLst>
                  <a:ext uri="{FF2B5EF4-FFF2-40B4-BE49-F238E27FC236}">
                    <a16:creationId xmlns:a16="http://schemas.microsoft.com/office/drawing/2014/main" id="{CCC3790C-9174-8D42-9A02-08C7BCD2B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88471" name="Rectangle 23">
                <a:extLst>
                  <a:ext uri="{FF2B5EF4-FFF2-40B4-BE49-F238E27FC236}">
                    <a16:creationId xmlns:a16="http://schemas.microsoft.com/office/drawing/2014/main" id="{B954C74F-67A7-354D-9F74-74B766500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488472" name="Rectangle 24">
                <a:extLst>
                  <a:ext uri="{FF2B5EF4-FFF2-40B4-BE49-F238E27FC236}">
                    <a16:creationId xmlns:a16="http://schemas.microsoft.com/office/drawing/2014/main" id="{183F0175-E373-F947-A4D5-CBFBC0FA0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488473" name="Rectangle 25">
                <a:extLst>
                  <a:ext uri="{FF2B5EF4-FFF2-40B4-BE49-F238E27FC236}">
                    <a16:creationId xmlns:a16="http://schemas.microsoft.com/office/drawing/2014/main" id="{8AEF6CD0-428C-7E46-A6FE-95600B5A8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88474" name="Text Box 26">
                <a:extLst>
                  <a:ext uri="{FF2B5EF4-FFF2-40B4-BE49-F238E27FC236}">
                    <a16:creationId xmlns:a16="http://schemas.microsoft.com/office/drawing/2014/main" id="{A0121953-A098-1E40-8D2D-60EA42C77F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" y="307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字地址</a:t>
                </a:r>
              </a:p>
            </p:txBody>
          </p:sp>
          <p:sp>
            <p:nvSpPr>
              <p:cNvPr id="488475" name="Text Box 27">
                <a:extLst>
                  <a:ext uri="{FF2B5EF4-FFF2-40B4-BE49-F238E27FC236}">
                    <a16:creationId xmlns:a16="http://schemas.microsoft.com/office/drawing/2014/main" id="{3E3106FB-87F8-9C47-8A48-B69093245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3316"/>
                <a:ext cx="228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488476" name="Text Box 28">
              <a:extLst>
                <a:ext uri="{FF2B5EF4-FFF2-40B4-BE49-F238E27FC236}">
                  <a16:creationId xmlns:a16="http://schemas.microsoft.com/office/drawing/2014/main" id="{0B2C4466-B0B9-F144-9BF4-A9E5E6673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072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低字节</a:t>
              </a:r>
            </a:p>
          </p:txBody>
        </p:sp>
      </p:grpSp>
      <p:grpSp>
        <p:nvGrpSpPr>
          <p:cNvPr id="488477" name="Group 29">
            <a:extLst>
              <a:ext uri="{FF2B5EF4-FFF2-40B4-BE49-F238E27FC236}">
                <a16:creationId xmlns:a16="http://schemas.microsoft.com/office/drawing/2014/main" id="{FB488256-1553-6548-8D37-F75608B5D8CD}"/>
              </a:ext>
            </a:extLst>
          </p:cNvPr>
          <p:cNvGrpSpPr>
            <a:grpSpLocks/>
          </p:cNvGrpSpPr>
          <p:nvPr/>
        </p:nvGrpSpPr>
        <p:grpSpPr bwMode="auto">
          <a:xfrm>
            <a:off x="6364288" y="4876800"/>
            <a:ext cx="3846512" cy="1333500"/>
            <a:chOff x="3049" y="3072"/>
            <a:chExt cx="2423" cy="840"/>
          </a:xfrm>
        </p:grpSpPr>
        <p:grpSp>
          <p:nvGrpSpPr>
            <p:cNvPr id="488478" name="Group 30">
              <a:extLst>
                <a:ext uri="{FF2B5EF4-FFF2-40B4-BE49-F238E27FC236}">
                  <a16:creationId xmlns:a16="http://schemas.microsoft.com/office/drawing/2014/main" id="{36167B85-9B06-864F-8C4D-6F8735A4F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3082"/>
              <a:ext cx="2087" cy="830"/>
              <a:chOff x="3049" y="3082"/>
              <a:chExt cx="2087" cy="830"/>
            </a:xfrm>
          </p:grpSpPr>
          <p:sp>
            <p:nvSpPr>
              <p:cNvPr id="488479" name="Rectangle 31">
                <a:extLst>
                  <a:ext uri="{FF2B5EF4-FFF2-40B4-BE49-F238E27FC236}">
                    <a16:creationId xmlns:a16="http://schemas.microsoft.com/office/drawing/2014/main" id="{A315AEA3-E3B6-9B43-828D-985767BD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88480" name="Rectangle 32">
                <a:extLst>
                  <a:ext uri="{FF2B5EF4-FFF2-40B4-BE49-F238E27FC236}">
                    <a16:creationId xmlns:a16="http://schemas.microsoft.com/office/drawing/2014/main" id="{DB210796-EEE0-9440-A964-6EF613936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488481" name="Rectangle 33">
                <a:extLst>
                  <a:ext uri="{FF2B5EF4-FFF2-40B4-BE49-F238E27FC236}">
                    <a16:creationId xmlns:a16="http://schemas.microsoft.com/office/drawing/2014/main" id="{1FFCD440-1726-9648-983A-165A62D5F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488482" name="Rectangle 34">
                <a:extLst>
                  <a:ext uri="{FF2B5EF4-FFF2-40B4-BE49-F238E27FC236}">
                    <a16:creationId xmlns:a16="http://schemas.microsoft.com/office/drawing/2014/main" id="{869425B2-153E-8F44-9036-1FAFBB2A2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88483" name="Rectangle 35">
                <a:extLst>
                  <a:ext uri="{FF2B5EF4-FFF2-40B4-BE49-F238E27FC236}">
                    <a16:creationId xmlns:a16="http://schemas.microsoft.com/office/drawing/2014/main" id="{870E60EE-07F4-F64E-905D-9828FFFE3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88484" name="Rectangle 36">
                <a:extLst>
                  <a:ext uri="{FF2B5EF4-FFF2-40B4-BE49-F238E27FC236}">
                    <a16:creationId xmlns:a16="http://schemas.microsoft.com/office/drawing/2014/main" id="{6EE74509-9413-294C-983E-2E9390F97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488485" name="Rectangle 37">
                <a:extLst>
                  <a:ext uri="{FF2B5EF4-FFF2-40B4-BE49-F238E27FC236}">
                    <a16:creationId xmlns:a16="http://schemas.microsoft.com/office/drawing/2014/main" id="{49CA5496-FDD8-0C49-92DA-15E6B983A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488486" name="Rectangle 38">
                <a:extLst>
                  <a:ext uri="{FF2B5EF4-FFF2-40B4-BE49-F238E27FC236}">
                    <a16:creationId xmlns:a16="http://schemas.microsoft.com/office/drawing/2014/main" id="{513E3C27-7A7A-5C47-B7DC-81EEA3ACB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488487" name="Text Box 39">
                <a:extLst>
                  <a:ext uri="{FF2B5EF4-FFF2-40B4-BE49-F238E27FC236}">
                    <a16:creationId xmlns:a16="http://schemas.microsoft.com/office/drawing/2014/main" id="{4EF1B42C-7E61-CD47-9EAD-A07FAB454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" y="308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0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字地址</a:t>
                </a:r>
              </a:p>
            </p:txBody>
          </p:sp>
          <p:sp>
            <p:nvSpPr>
              <p:cNvPr id="488488" name="Text Box 40">
                <a:extLst>
                  <a:ext uri="{FF2B5EF4-FFF2-40B4-BE49-F238E27FC236}">
                    <a16:creationId xmlns:a16="http://schemas.microsoft.com/office/drawing/2014/main" id="{B4B356BC-B19D-9A43-A1BF-C20468D69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2" y="3316"/>
                <a:ext cx="228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sp>
          <p:nvSpPr>
            <p:cNvPr id="488489" name="Text Box 41">
              <a:extLst>
                <a:ext uri="{FF2B5EF4-FFF2-40B4-BE49-F238E27FC236}">
                  <a16:creationId xmlns:a16="http://schemas.microsoft.com/office/drawing/2014/main" id="{E5B04418-905B-C140-A7EC-E6323EB20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072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低字节</a:t>
              </a:r>
            </a:p>
          </p:txBody>
        </p:sp>
      </p:grpSp>
      <p:sp>
        <p:nvSpPr>
          <p:cNvPr id="488490" name="AutoShape 4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6E6506-6BAA-D34B-89EC-4D299C92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964" y="6575653"/>
            <a:ext cx="184731" cy="215444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2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autoUpdateAnimBg="0"/>
      <p:bldP spid="488457" grpId="0" autoUpdateAnimBg="0"/>
      <p:bldP spid="488458" grpId="0" autoUpdateAnimBg="0"/>
      <p:bldP spid="488459" grpId="0" autoUpdateAnimBg="0"/>
      <p:bldP spid="488460" grpId="0" autoUpdateAnimBg="0"/>
      <p:bldP spid="488461" grpId="0" autoUpdateAnimBg="0"/>
      <p:bldP spid="488462" grpId="0" autoUpdateAnimBg="0"/>
      <p:bldP spid="488463" grpId="0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3551</Words>
  <Application>Microsoft Macintosh PowerPoint</Application>
  <PresentationFormat>宽屏</PresentationFormat>
  <Paragraphs>1065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宋体</vt:lpstr>
      <vt:lpstr>Arial</vt:lpstr>
      <vt:lpstr>Times New Roman</vt:lpstr>
      <vt:lpstr>Wingdings</vt:lpstr>
      <vt:lpstr>Soaring</vt:lpstr>
      <vt:lpstr>第７章   指 令 系 统</vt:lpstr>
      <vt:lpstr>7.1  机 器 指 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  操作数类型和操作种类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 寻 址 方 式</vt:lpstr>
      <vt:lpstr>7.3   寻 址 方 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  指令格式举例</vt:lpstr>
      <vt:lpstr>PowerPoint 演示文稿</vt:lpstr>
      <vt:lpstr>PowerPoint 演示文稿</vt:lpstr>
      <vt:lpstr>PowerPoint 演示文稿</vt:lpstr>
      <vt:lpstr>PowerPoint 演示文稿</vt:lpstr>
      <vt:lpstr>7.5   RISC  技 术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第７章   指 令 系 统</dc:title>
  <dc:creator>何 其平</dc:creator>
  <cp:lastModifiedBy>何 其平</cp:lastModifiedBy>
  <cp:revision>2</cp:revision>
  <dcterms:created xsi:type="dcterms:W3CDTF">2019-11-09T09:36:47Z</dcterms:created>
  <dcterms:modified xsi:type="dcterms:W3CDTF">2019-11-09T09:42:05Z</dcterms:modified>
</cp:coreProperties>
</file>