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3"/>
  </p:notesMasterIdLst>
  <p:sldIdLst>
    <p:sldId id="960" r:id="rId2"/>
    <p:sldId id="961" r:id="rId3"/>
    <p:sldId id="962" r:id="rId4"/>
    <p:sldId id="963" r:id="rId5"/>
    <p:sldId id="964" r:id="rId6"/>
    <p:sldId id="965" r:id="rId7"/>
    <p:sldId id="966" r:id="rId8"/>
    <p:sldId id="967" r:id="rId9"/>
    <p:sldId id="968" r:id="rId10"/>
    <p:sldId id="969" r:id="rId11"/>
    <p:sldId id="970" r:id="rId12"/>
    <p:sldId id="971" r:id="rId13"/>
    <p:sldId id="972" r:id="rId14"/>
    <p:sldId id="973" r:id="rId15"/>
    <p:sldId id="974" r:id="rId16"/>
    <p:sldId id="975" r:id="rId17"/>
    <p:sldId id="976" r:id="rId18"/>
    <p:sldId id="977" r:id="rId19"/>
    <p:sldId id="978" r:id="rId20"/>
    <p:sldId id="979" r:id="rId21"/>
    <p:sldId id="980" r:id="rId22"/>
    <p:sldId id="981" r:id="rId23"/>
    <p:sldId id="982" r:id="rId24"/>
    <p:sldId id="983" r:id="rId25"/>
    <p:sldId id="984" r:id="rId26"/>
    <p:sldId id="985" r:id="rId27"/>
    <p:sldId id="986" r:id="rId28"/>
    <p:sldId id="987" r:id="rId29"/>
    <p:sldId id="988" r:id="rId30"/>
    <p:sldId id="989" r:id="rId31"/>
    <p:sldId id="990" r:id="rId32"/>
    <p:sldId id="991" r:id="rId33"/>
    <p:sldId id="992" r:id="rId34"/>
    <p:sldId id="993" r:id="rId35"/>
    <p:sldId id="994" r:id="rId36"/>
    <p:sldId id="995" r:id="rId37"/>
    <p:sldId id="996" r:id="rId38"/>
    <p:sldId id="997" r:id="rId39"/>
    <p:sldId id="998" r:id="rId40"/>
    <p:sldId id="999" r:id="rId41"/>
    <p:sldId id="1000" r:id="rId42"/>
    <p:sldId id="1001" r:id="rId43"/>
    <p:sldId id="1002" r:id="rId44"/>
    <p:sldId id="1003" r:id="rId45"/>
    <p:sldId id="1004" r:id="rId46"/>
    <p:sldId id="1005" r:id="rId47"/>
    <p:sldId id="1006" r:id="rId48"/>
    <p:sldId id="1007" r:id="rId49"/>
    <p:sldId id="1008" r:id="rId50"/>
    <p:sldId id="1009" r:id="rId51"/>
    <p:sldId id="1010" r:id="rId52"/>
    <p:sldId id="1011" r:id="rId53"/>
    <p:sldId id="1012" r:id="rId54"/>
    <p:sldId id="1013" r:id="rId55"/>
    <p:sldId id="1014" r:id="rId56"/>
    <p:sldId id="1015" r:id="rId57"/>
    <p:sldId id="1016" r:id="rId58"/>
    <p:sldId id="1017" r:id="rId59"/>
    <p:sldId id="1018" r:id="rId60"/>
    <p:sldId id="1019" r:id="rId61"/>
    <p:sldId id="1020" r:id="rId62"/>
    <p:sldId id="1021" r:id="rId63"/>
    <p:sldId id="1022" r:id="rId64"/>
    <p:sldId id="1023" r:id="rId65"/>
    <p:sldId id="1024" r:id="rId66"/>
    <p:sldId id="1025" r:id="rId67"/>
    <p:sldId id="1026" r:id="rId68"/>
    <p:sldId id="1027" r:id="rId69"/>
    <p:sldId id="1028" r:id="rId70"/>
    <p:sldId id="1029" r:id="rId71"/>
    <p:sldId id="1030" r:id="rId72"/>
    <p:sldId id="1031" r:id="rId73"/>
    <p:sldId id="1032" r:id="rId74"/>
    <p:sldId id="1033" r:id="rId75"/>
    <p:sldId id="1034" r:id="rId76"/>
    <p:sldId id="1035" r:id="rId77"/>
    <p:sldId id="1036" r:id="rId78"/>
    <p:sldId id="1037" r:id="rId79"/>
    <p:sldId id="1038" r:id="rId80"/>
    <p:sldId id="1039" r:id="rId81"/>
    <p:sldId id="1040" r:id="rId82"/>
    <p:sldId id="1041" r:id="rId83"/>
    <p:sldId id="1042" r:id="rId84"/>
    <p:sldId id="1043" r:id="rId85"/>
    <p:sldId id="1044" r:id="rId86"/>
    <p:sldId id="1045" r:id="rId87"/>
    <p:sldId id="1046" r:id="rId88"/>
    <p:sldId id="1047" r:id="rId89"/>
    <p:sldId id="1048" r:id="rId90"/>
    <p:sldId id="1049" r:id="rId91"/>
    <p:sldId id="1050" r:id="rId9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54D6D-AE74-9546-8BA4-6097D868AFAE}" type="datetimeFigureOut">
              <a:rPr kumimoji="1" lang="zh-CN" altLang="en-US" smtClean="0"/>
              <a:t>2019/11/8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701AB-CEDB-4642-BA9D-953E13F6D387}" type="slidenum">
              <a:rPr kumimoji="1" lang="zh-CN" altLang="en-US" smtClean="0"/>
              <a:t>‹#›</a:t>
            </a:fld>
            <a:endParaRPr kumimoji="1" lang="zh-CN" altLang="en-US"/>
          </a:p>
        </p:txBody>
      </p:sp>
    </p:spTree>
    <p:extLst>
      <p:ext uri="{BB962C8B-B14F-4D97-AF65-F5344CB8AC3E}">
        <p14:creationId xmlns:p14="http://schemas.microsoft.com/office/powerpoint/2010/main" val="160489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2">
            <a:extLst>
              <a:ext uri="{FF2B5EF4-FFF2-40B4-BE49-F238E27FC236}">
                <a16:creationId xmlns:a16="http://schemas.microsoft.com/office/drawing/2014/main" id="{FB9710DC-2B06-7D48-9AFE-11D8C9201EB0}"/>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4371" name="Rectangle 3">
            <a:extLst>
              <a:ext uri="{FF2B5EF4-FFF2-40B4-BE49-F238E27FC236}">
                <a16:creationId xmlns:a16="http://schemas.microsoft.com/office/drawing/2014/main" id="{F8AB357D-931C-5A4B-A2EF-BD1A92C7024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410135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a:extLst>
              <a:ext uri="{FF2B5EF4-FFF2-40B4-BE49-F238E27FC236}">
                <a16:creationId xmlns:a16="http://schemas.microsoft.com/office/drawing/2014/main" id="{D6EC121B-6EA2-2043-9A9E-13745F7CD6C3}"/>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6419" name="Rectangle 3">
            <a:extLst>
              <a:ext uri="{FF2B5EF4-FFF2-40B4-BE49-F238E27FC236}">
                <a16:creationId xmlns:a16="http://schemas.microsoft.com/office/drawing/2014/main" id="{593CD52C-F16B-594A-BF71-00671C7858B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1229750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a:extLst>
              <a:ext uri="{FF2B5EF4-FFF2-40B4-BE49-F238E27FC236}">
                <a16:creationId xmlns:a16="http://schemas.microsoft.com/office/drawing/2014/main" id="{8A46506B-9320-AD42-98D0-5CBCD8CD9038}"/>
              </a:ext>
            </a:extLst>
          </p:cNvPr>
          <p:cNvSpPr>
            <a:spLocks noChangeArrowheads="1" noTextEdit="1"/>
          </p:cNvSpPr>
          <p:nvPr>
            <p:ph type="sldImg"/>
          </p:nvPr>
        </p:nvSpPr>
        <p:spPr>
          <a:xfrm>
            <a:off x="1144588" y="687388"/>
            <a:ext cx="4568825" cy="3425825"/>
          </a:xfrm>
          <a:solidFill>
            <a:srgbClr val="FFFFFF"/>
          </a:solidFill>
          <a:ln w="12700" cap="fla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8467" name="Rectangle 3">
            <a:extLst>
              <a:ext uri="{FF2B5EF4-FFF2-40B4-BE49-F238E27FC236}">
                <a16:creationId xmlns:a16="http://schemas.microsoft.com/office/drawing/2014/main" id="{92231E86-371D-2F46-B9C0-2F8CC34D259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94491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3106299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252421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79786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219229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291012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138869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51001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75176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299339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334126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125954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381394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317814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0895410"/>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3234" name="Rectangle 2">
            <a:extLst>
              <a:ext uri="{FF2B5EF4-FFF2-40B4-BE49-F238E27FC236}">
                <a16:creationId xmlns:a16="http://schemas.microsoft.com/office/drawing/2014/main" id="{37B13EF1-CB0B-AF4F-B1DE-A79110B90CE0}"/>
              </a:ext>
            </a:extLst>
          </p:cNvPr>
          <p:cNvSpPr>
            <a:spLocks noGrp="1" noChangeArrowheads="1"/>
          </p:cNvSpPr>
          <p:nvPr>
            <p:ph type="title"/>
          </p:nvPr>
        </p:nvSpPr>
        <p:spPr>
          <a:xfrm>
            <a:off x="2438400" y="152400"/>
            <a:ext cx="7010400" cy="990600"/>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10</a:t>
            </a:r>
            <a:r>
              <a:rPr lang="zh-CN" altLang="en-US" sz="6000" b="1">
                <a:latin typeface="楷体_GB2312" pitchFamily="49" charset="-122"/>
                <a:ea typeface="楷体_GB2312" pitchFamily="49" charset="-122"/>
              </a:rPr>
              <a:t>章  内部排序</a:t>
            </a:r>
          </a:p>
        </p:txBody>
      </p:sp>
      <p:sp>
        <p:nvSpPr>
          <p:cNvPr id="863235" name="Rectangle 3">
            <a:extLst>
              <a:ext uri="{FF2B5EF4-FFF2-40B4-BE49-F238E27FC236}">
                <a16:creationId xmlns:a16="http://schemas.microsoft.com/office/drawing/2014/main" id="{E29B0B21-98F1-D24D-91F0-7E461B2DDB73}"/>
              </a:ext>
            </a:extLst>
          </p:cNvPr>
          <p:cNvSpPr>
            <a:spLocks noGrp="1" noChangeArrowheads="1"/>
          </p:cNvSpPr>
          <p:nvPr>
            <p:ph type="body" idx="1"/>
          </p:nvPr>
        </p:nvSpPr>
        <p:spPr>
          <a:xfrm>
            <a:off x="1752601" y="1219201"/>
            <a:ext cx="8736013" cy="3649663"/>
          </a:xfrm>
          <a:noFill/>
          <a:ln/>
        </p:spPr>
        <p:txBody>
          <a:bodyPr/>
          <a:lstStyle/>
          <a:p>
            <a:pPr marL="0" indent="0">
              <a:lnSpc>
                <a:spcPct val="110000"/>
              </a:lnSpc>
              <a:spcAft>
                <a:spcPct val="10000"/>
              </a:spcAft>
              <a:buNone/>
            </a:pPr>
            <a:r>
              <a:rPr lang="zh-CN" altLang="en-US" sz="2800" b="1"/>
              <a:t>        在信息处理过程中，最基本的操作是查找。从查找来说，效率最高的是折半查找，折半查找的前提是所有的数据元素</a:t>
            </a:r>
            <a:r>
              <a:rPr lang="en-US" altLang="zh-CN" sz="2800" b="1"/>
              <a:t>(</a:t>
            </a:r>
            <a:r>
              <a:rPr lang="zh-CN" altLang="en-US" sz="2800" b="1"/>
              <a:t>记录</a:t>
            </a:r>
            <a:r>
              <a:rPr lang="en-US" altLang="zh-CN" sz="2800" b="1"/>
              <a:t>)</a:t>
            </a:r>
            <a:r>
              <a:rPr lang="zh-CN" altLang="en-US" sz="2800" b="1"/>
              <a:t>是按关键字有序的。需要将一个无序的数据文件转变为一个有序的数据文件。</a:t>
            </a:r>
          </a:p>
          <a:p>
            <a:pPr marL="0" indent="0">
              <a:lnSpc>
                <a:spcPct val="110000"/>
              </a:lnSpc>
              <a:spcAft>
                <a:spcPct val="10000"/>
              </a:spcAft>
              <a:buNone/>
            </a:pPr>
            <a:r>
              <a:rPr lang="zh-CN" altLang="en-US" sz="2800" b="1"/>
              <a:t>        将任一文件中的记录通过某种方法整理成为按</a:t>
            </a:r>
            <a:r>
              <a:rPr lang="en-US" altLang="zh-CN" sz="2800" b="1"/>
              <a:t>(</a:t>
            </a:r>
            <a:r>
              <a:rPr lang="zh-CN" altLang="en-US" sz="2800" b="1"/>
              <a:t>记录</a:t>
            </a:r>
            <a:r>
              <a:rPr lang="en-US" altLang="zh-CN" sz="2800" b="1"/>
              <a:t>)</a:t>
            </a:r>
            <a:r>
              <a:rPr lang="zh-CN" altLang="en-US" sz="2800" b="1"/>
              <a:t>关键字有序排列的处理过程称为</a:t>
            </a:r>
            <a:r>
              <a:rPr lang="zh-CN" altLang="en-US" sz="2800" b="1">
                <a:solidFill>
                  <a:schemeClr val="folHlink"/>
                </a:solidFill>
              </a:rPr>
              <a:t>排序</a:t>
            </a:r>
            <a:r>
              <a:rPr lang="zh-CN" altLang="en-US" sz="2800" b="1"/>
              <a:t>。</a:t>
            </a:r>
          </a:p>
          <a:p>
            <a:pPr marL="0" indent="0">
              <a:lnSpc>
                <a:spcPct val="110000"/>
              </a:lnSpc>
              <a:spcAft>
                <a:spcPct val="10000"/>
              </a:spcAft>
              <a:buNone/>
            </a:pPr>
            <a:r>
              <a:rPr lang="zh-CN" altLang="en-US" sz="2800" b="1"/>
              <a:t>       排序是</a:t>
            </a:r>
            <a:r>
              <a:rPr lang="zh-CN" altLang="en-US" sz="2800" b="1">
                <a:solidFill>
                  <a:schemeClr val="folHlink"/>
                </a:solidFill>
              </a:rPr>
              <a:t>数据处理</a:t>
            </a:r>
            <a:r>
              <a:rPr lang="zh-CN" altLang="en-US" sz="2800" b="1"/>
              <a:t>中一种</a:t>
            </a:r>
            <a:r>
              <a:rPr lang="zh-CN" altLang="en-US" sz="2800" b="1">
                <a:latin typeface="宋体" panose="02010600030101010101" pitchFamily="2" charset="-122"/>
              </a:rPr>
              <a:t>最常用的操作</a:t>
            </a:r>
            <a:r>
              <a:rPr lang="zh-CN" altLang="en-US" sz="2800" b="1"/>
              <a:t>。</a:t>
            </a:r>
          </a:p>
        </p:txBody>
      </p:sp>
    </p:spTree>
    <p:extLst>
      <p:ext uri="{BB962C8B-B14F-4D97-AF65-F5344CB8AC3E}">
        <p14:creationId xmlns:p14="http://schemas.microsoft.com/office/powerpoint/2010/main" val="4243205162"/>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3234"/>
                                        </p:tgtEl>
                                        <p:attrNameLst>
                                          <p:attrName>style.visibility</p:attrName>
                                        </p:attrNameLst>
                                      </p:cBhvr>
                                      <p:to>
                                        <p:strVal val="visible"/>
                                      </p:to>
                                    </p:set>
                                    <p:anim calcmode="lin" valueType="num">
                                      <p:cBhvr additive="base">
                                        <p:cTn id="7" dur="500" fill="hold"/>
                                        <p:tgtEl>
                                          <p:spTgt spid="863234"/>
                                        </p:tgtEl>
                                        <p:attrNameLst>
                                          <p:attrName>ppt_x</p:attrName>
                                        </p:attrNameLst>
                                      </p:cBhvr>
                                      <p:tavLst>
                                        <p:tav tm="0">
                                          <p:val>
                                            <p:strVal val="0-#ppt_w/2"/>
                                          </p:val>
                                        </p:tav>
                                        <p:tav tm="100000">
                                          <p:val>
                                            <p:strVal val="#ppt_x"/>
                                          </p:val>
                                        </p:tav>
                                      </p:tavLst>
                                    </p:anim>
                                    <p:anim calcmode="lin" valueType="num">
                                      <p:cBhvr additive="base">
                                        <p:cTn id="8" dur="500" fill="hold"/>
                                        <p:tgtEl>
                                          <p:spTgt spid="863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32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2450" name="Rectangle 2">
            <a:extLst>
              <a:ext uri="{FF2B5EF4-FFF2-40B4-BE49-F238E27FC236}">
                <a16:creationId xmlns:a16="http://schemas.microsoft.com/office/drawing/2014/main" id="{B930CBE1-207E-8341-A929-FDDE69A66CBA}"/>
              </a:ext>
            </a:extLst>
          </p:cNvPr>
          <p:cNvSpPr>
            <a:spLocks noChangeArrowheads="1"/>
          </p:cNvSpPr>
          <p:nvPr/>
        </p:nvSpPr>
        <p:spPr bwMode="auto">
          <a:xfrm>
            <a:off x="1676400" y="152401"/>
            <a:ext cx="8915400"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10000"/>
              </a:spcBef>
              <a:spcAft>
                <a:spcPct val="0"/>
              </a:spcAft>
            </a:pPr>
            <a:r>
              <a:rPr kumimoji="0" lang="zh-CN" altLang="en-US" sz="3200" b="1">
                <a:solidFill>
                  <a:srgbClr val="FFFFFF"/>
                </a:solidFill>
                <a:latin typeface="宋体" panose="02010600030101010101" pitchFamily="2" charset="-122"/>
              </a:rPr>
              <a:t>   例</a:t>
            </a:r>
            <a:r>
              <a:rPr lang="zh-CN" altLang="en-US" sz="3200" b="1">
                <a:solidFill>
                  <a:srgbClr val="FFFFFF"/>
                </a:solidFill>
              </a:rPr>
              <a:t>：</a:t>
            </a:r>
            <a:r>
              <a:rPr lang="zh-CN" altLang="en-US" sz="2800" b="1">
                <a:solidFill>
                  <a:srgbClr val="FFFFFF"/>
                </a:solidFill>
              </a:rPr>
              <a:t>设有关键字序列为：</a:t>
            </a:r>
            <a:r>
              <a:rPr lang="en-US" altLang="zh-CN" sz="2800" b="1">
                <a:solidFill>
                  <a:srgbClr val="FFFFFF"/>
                </a:solidFill>
              </a:rPr>
              <a:t>7, 4, -2, 19, 13, 6</a:t>
            </a:r>
            <a:r>
              <a:rPr lang="zh-CN" altLang="en-US" sz="2800" b="1">
                <a:solidFill>
                  <a:srgbClr val="FFFFFF"/>
                </a:solidFill>
              </a:rPr>
              <a:t>，直接插入排序的过程如下图</a:t>
            </a:r>
            <a:r>
              <a:rPr lang="en-US" altLang="zh-CN" sz="2800" b="1">
                <a:solidFill>
                  <a:srgbClr val="FFFFFF"/>
                </a:solidFill>
              </a:rPr>
              <a:t>10-1</a:t>
            </a:r>
            <a:r>
              <a:rPr lang="zh-CN" altLang="en-US" sz="2800" b="1">
                <a:solidFill>
                  <a:srgbClr val="FFFFFF"/>
                </a:solidFill>
              </a:rPr>
              <a:t>所示：</a:t>
            </a:r>
          </a:p>
        </p:txBody>
      </p:sp>
      <p:grpSp>
        <p:nvGrpSpPr>
          <p:cNvPr id="872451" name="Group 3">
            <a:extLst>
              <a:ext uri="{FF2B5EF4-FFF2-40B4-BE49-F238E27FC236}">
                <a16:creationId xmlns:a16="http://schemas.microsoft.com/office/drawing/2014/main" id="{BC323EFA-EA7E-3848-8F7B-099722331176}"/>
              </a:ext>
            </a:extLst>
          </p:cNvPr>
          <p:cNvGrpSpPr>
            <a:grpSpLocks/>
          </p:cNvGrpSpPr>
          <p:nvPr/>
        </p:nvGrpSpPr>
        <p:grpSpPr bwMode="auto">
          <a:xfrm>
            <a:off x="2133600" y="1422401"/>
            <a:ext cx="6388100" cy="4094163"/>
            <a:chOff x="384" y="1632"/>
            <a:chExt cx="4024" cy="2579"/>
          </a:xfrm>
        </p:grpSpPr>
        <p:grpSp>
          <p:nvGrpSpPr>
            <p:cNvPr id="872452" name="Group 4">
              <a:extLst>
                <a:ext uri="{FF2B5EF4-FFF2-40B4-BE49-F238E27FC236}">
                  <a16:creationId xmlns:a16="http://schemas.microsoft.com/office/drawing/2014/main" id="{754D8CF8-313A-B44F-8683-B2EA7C7B3D33}"/>
                </a:ext>
              </a:extLst>
            </p:cNvPr>
            <p:cNvGrpSpPr>
              <a:grpSpLocks/>
            </p:cNvGrpSpPr>
            <p:nvPr/>
          </p:nvGrpSpPr>
          <p:grpSpPr bwMode="auto">
            <a:xfrm>
              <a:off x="384" y="1632"/>
              <a:ext cx="4024" cy="2337"/>
              <a:chOff x="384" y="1632"/>
              <a:chExt cx="4024" cy="2337"/>
            </a:xfrm>
          </p:grpSpPr>
          <p:sp>
            <p:nvSpPr>
              <p:cNvPr id="872453" name="Rectangle 5">
                <a:extLst>
                  <a:ext uri="{FF2B5EF4-FFF2-40B4-BE49-F238E27FC236}">
                    <a16:creationId xmlns:a16="http://schemas.microsoft.com/office/drawing/2014/main" id="{2599CDD2-2A78-9B46-974F-9CE51AF7A3B1}"/>
                  </a:ext>
                </a:extLst>
              </p:cNvPr>
              <p:cNvSpPr>
                <a:spLocks noChangeArrowheads="1"/>
              </p:cNvSpPr>
              <p:nvPr/>
            </p:nvSpPr>
            <p:spPr bwMode="auto">
              <a:xfrm>
                <a:off x="384" y="1632"/>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初始记录的关键字： </a:t>
                </a:r>
                <a:r>
                  <a:rPr kumimoji="1" lang="en-US" altLang="zh-CN" sz="2400" b="1">
                    <a:solidFill>
                      <a:srgbClr val="FFFFFF"/>
                    </a:solidFill>
                    <a:latin typeface="Times New Roman" panose="02020603050405020304" pitchFamily="18" charset="0"/>
                    <a:ea typeface="宋体" panose="02010600030101010101" pitchFamily="2" charset="-122"/>
                  </a:rPr>
                  <a:t>[7]     4    -2    19    13    6</a:t>
                </a:r>
              </a:p>
            </p:txBody>
          </p:sp>
          <p:sp>
            <p:nvSpPr>
              <p:cNvPr id="872454" name="Rectangle 6">
                <a:extLst>
                  <a:ext uri="{FF2B5EF4-FFF2-40B4-BE49-F238E27FC236}">
                    <a16:creationId xmlns:a16="http://schemas.microsoft.com/office/drawing/2014/main" id="{E93ADBA3-05A4-D942-84E4-6BEAB84BDEAF}"/>
                  </a:ext>
                </a:extLst>
              </p:cNvPr>
              <p:cNvSpPr>
                <a:spLocks noChangeArrowheads="1"/>
              </p:cNvSpPr>
              <p:nvPr/>
            </p:nvSpPr>
            <p:spPr bwMode="auto">
              <a:xfrm>
                <a:off x="955" y="2064"/>
                <a:ext cx="326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第一趟排序： </a:t>
                </a:r>
                <a:r>
                  <a:rPr kumimoji="1" lang="en-US" altLang="zh-CN" sz="2400" b="1">
                    <a:solidFill>
                      <a:srgbClr val="FFFFFF"/>
                    </a:solidFill>
                    <a:latin typeface="Times New Roman" panose="02020603050405020304" pitchFamily="18" charset="0"/>
                    <a:ea typeface="宋体" panose="02010600030101010101" pitchFamily="2" charset="-122"/>
                  </a:rPr>
                  <a:t>[4    7]    -2    19    13     6</a:t>
                </a:r>
              </a:p>
            </p:txBody>
          </p:sp>
          <p:grpSp>
            <p:nvGrpSpPr>
              <p:cNvPr id="872455" name="Group 7">
                <a:extLst>
                  <a:ext uri="{FF2B5EF4-FFF2-40B4-BE49-F238E27FC236}">
                    <a16:creationId xmlns:a16="http://schemas.microsoft.com/office/drawing/2014/main" id="{73AA0651-B859-C843-A6A8-8F4C591CCD1E}"/>
                  </a:ext>
                </a:extLst>
              </p:cNvPr>
              <p:cNvGrpSpPr>
                <a:grpSpLocks/>
              </p:cNvGrpSpPr>
              <p:nvPr/>
            </p:nvGrpSpPr>
            <p:grpSpPr bwMode="auto">
              <a:xfrm>
                <a:off x="2352" y="1832"/>
                <a:ext cx="408" cy="272"/>
                <a:chOff x="2352" y="1928"/>
                <a:chExt cx="408" cy="325"/>
              </a:xfrm>
            </p:grpSpPr>
            <p:sp>
              <p:nvSpPr>
                <p:cNvPr id="872456" name="Line 8">
                  <a:extLst>
                    <a:ext uri="{FF2B5EF4-FFF2-40B4-BE49-F238E27FC236}">
                      <a16:creationId xmlns:a16="http://schemas.microsoft.com/office/drawing/2014/main" id="{C8CD3A96-BAEC-F34B-88D1-A6A12DD990C2}"/>
                    </a:ext>
                  </a:extLst>
                </p:cNvPr>
                <p:cNvSpPr>
                  <a:spLocks noChangeShapeType="1"/>
                </p:cNvSpPr>
                <p:nvPr/>
              </p:nvSpPr>
              <p:spPr bwMode="auto">
                <a:xfrm>
                  <a:off x="2760" y="1928"/>
                  <a:ext cx="0" cy="14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57" name="Line 9">
                  <a:extLst>
                    <a:ext uri="{FF2B5EF4-FFF2-40B4-BE49-F238E27FC236}">
                      <a16:creationId xmlns:a16="http://schemas.microsoft.com/office/drawing/2014/main" id="{DDA2BE22-D91A-F145-AF86-5325C529F786}"/>
                    </a:ext>
                  </a:extLst>
                </p:cNvPr>
                <p:cNvSpPr>
                  <a:spLocks noChangeShapeType="1"/>
                </p:cNvSpPr>
                <p:nvPr/>
              </p:nvSpPr>
              <p:spPr bwMode="auto">
                <a:xfrm>
                  <a:off x="2352" y="2072"/>
                  <a:ext cx="40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58" name="Line 10">
                  <a:extLst>
                    <a:ext uri="{FF2B5EF4-FFF2-40B4-BE49-F238E27FC236}">
                      <a16:creationId xmlns:a16="http://schemas.microsoft.com/office/drawing/2014/main" id="{C5C233D8-8B9C-C24B-B36A-75D86AC60E2B}"/>
                    </a:ext>
                  </a:extLst>
                </p:cNvPr>
                <p:cNvSpPr>
                  <a:spLocks noChangeShapeType="1"/>
                </p:cNvSpPr>
                <p:nvPr/>
              </p:nvSpPr>
              <p:spPr bwMode="auto">
                <a:xfrm>
                  <a:off x="2352" y="2072"/>
                  <a:ext cx="0" cy="181"/>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72459" name="Rectangle 11">
                <a:extLst>
                  <a:ext uri="{FF2B5EF4-FFF2-40B4-BE49-F238E27FC236}">
                    <a16:creationId xmlns:a16="http://schemas.microsoft.com/office/drawing/2014/main" id="{6A7F4136-A444-4243-B956-184A683A63E8}"/>
                  </a:ext>
                </a:extLst>
              </p:cNvPr>
              <p:cNvSpPr>
                <a:spLocks noChangeArrowheads="1"/>
              </p:cNvSpPr>
              <p:nvPr/>
            </p:nvSpPr>
            <p:spPr bwMode="auto">
              <a:xfrm>
                <a:off x="960" y="2496"/>
                <a:ext cx="3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第二趟排序： </a:t>
                </a:r>
                <a:r>
                  <a:rPr kumimoji="1" lang="en-US" altLang="zh-CN" sz="2400" b="1">
                    <a:solidFill>
                      <a:srgbClr val="FFFFFF"/>
                    </a:solidFill>
                    <a:latin typeface="Times New Roman" panose="02020603050405020304" pitchFamily="18" charset="0"/>
                    <a:ea typeface="宋体" panose="02010600030101010101" pitchFamily="2" charset="-122"/>
                  </a:rPr>
                  <a:t>[-2    4    7]     19    13    6</a:t>
                </a:r>
              </a:p>
            </p:txBody>
          </p:sp>
          <p:grpSp>
            <p:nvGrpSpPr>
              <p:cNvPr id="872460" name="Group 12">
                <a:extLst>
                  <a:ext uri="{FF2B5EF4-FFF2-40B4-BE49-F238E27FC236}">
                    <a16:creationId xmlns:a16="http://schemas.microsoft.com/office/drawing/2014/main" id="{BA1CC4DD-5A22-C840-976B-F83734D4D81F}"/>
                  </a:ext>
                </a:extLst>
              </p:cNvPr>
              <p:cNvGrpSpPr>
                <a:grpSpLocks/>
              </p:cNvGrpSpPr>
              <p:nvPr/>
            </p:nvGrpSpPr>
            <p:grpSpPr bwMode="auto">
              <a:xfrm>
                <a:off x="2400" y="2267"/>
                <a:ext cx="635" cy="272"/>
                <a:chOff x="2400" y="2411"/>
                <a:chExt cx="635" cy="325"/>
              </a:xfrm>
            </p:grpSpPr>
            <p:sp>
              <p:nvSpPr>
                <p:cNvPr id="872461" name="Line 13">
                  <a:extLst>
                    <a:ext uri="{FF2B5EF4-FFF2-40B4-BE49-F238E27FC236}">
                      <a16:creationId xmlns:a16="http://schemas.microsoft.com/office/drawing/2014/main" id="{6DE409DB-5651-A846-B25B-91F27F96FEDA}"/>
                    </a:ext>
                  </a:extLst>
                </p:cNvPr>
                <p:cNvSpPr>
                  <a:spLocks noChangeShapeType="1"/>
                </p:cNvSpPr>
                <p:nvPr/>
              </p:nvSpPr>
              <p:spPr bwMode="auto">
                <a:xfrm>
                  <a:off x="3032" y="2411"/>
                  <a:ext cx="0" cy="14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62" name="Line 14">
                  <a:extLst>
                    <a:ext uri="{FF2B5EF4-FFF2-40B4-BE49-F238E27FC236}">
                      <a16:creationId xmlns:a16="http://schemas.microsoft.com/office/drawing/2014/main" id="{EF7548D1-7C53-DC4E-A0F7-7A625D420454}"/>
                    </a:ext>
                  </a:extLst>
                </p:cNvPr>
                <p:cNvSpPr>
                  <a:spLocks noChangeShapeType="1"/>
                </p:cNvSpPr>
                <p:nvPr/>
              </p:nvSpPr>
              <p:spPr bwMode="auto">
                <a:xfrm>
                  <a:off x="2400" y="2555"/>
                  <a:ext cx="635"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63" name="Line 15">
                  <a:extLst>
                    <a:ext uri="{FF2B5EF4-FFF2-40B4-BE49-F238E27FC236}">
                      <a16:creationId xmlns:a16="http://schemas.microsoft.com/office/drawing/2014/main" id="{258F02F1-3C6D-424C-BD5B-8B048DDC4B9A}"/>
                    </a:ext>
                  </a:extLst>
                </p:cNvPr>
                <p:cNvSpPr>
                  <a:spLocks noChangeShapeType="1"/>
                </p:cNvSpPr>
                <p:nvPr/>
              </p:nvSpPr>
              <p:spPr bwMode="auto">
                <a:xfrm>
                  <a:off x="2400" y="2555"/>
                  <a:ext cx="0" cy="181"/>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72464" name="Rectangle 16">
                <a:extLst>
                  <a:ext uri="{FF2B5EF4-FFF2-40B4-BE49-F238E27FC236}">
                    <a16:creationId xmlns:a16="http://schemas.microsoft.com/office/drawing/2014/main" id="{CF8B7590-C8EB-ED44-B80E-309924566462}"/>
                  </a:ext>
                </a:extLst>
              </p:cNvPr>
              <p:cNvSpPr>
                <a:spLocks noChangeArrowheads="1"/>
              </p:cNvSpPr>
              <p:nvPr/>
            </p:nvSpPr>
            <p:spPr bwMode="auto">
              <a:xfrm>
                <a:off x="952" y="2856"/>
                <a:ext cx="3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第三趟排序： </a:t>
                </a:r>
                <a:r>
                  <a:rPr kumimoji="1" lang="en-US" altLang="zh-CN" sz="2400" b="1">
                    <a:solidFill>
                      <a:srgbClr val="FFFFFF"/>
                    </a:solidFill>
                    <a:latin typeface="Times New Roman" panose="02020603050405020304" pitchFamily="18" charset="0"/>
                    <a:ea typeface="宋体" panose="02010600030101010101" pitchFamily="2" charset="-122"/>
                  </a:rPr>
                  <a:t>[-2    4     7     19]    13    6</a:t>
                </a:r>
              </a:p>
            </p:txBody>
          </p:sp>
          <p:grpSp>
            <p:nvGrpSpPr>
              <p:cNvPr id="872465" name="Group 17">
                <a:extLst>
                  <a:ext uri="{FF2B5EF4-FFF2-40B4-BE49-F238E27FC236}">
                    <a16:creationId xmlns:a16="http://schemas.microsoft.com/office/drawing/2014/main" id="{AE738374-1A17-8F4C-823D-EA2D671A38A9}"/>
                  </a:ext>
                </a:extLst>
              </p:cNvPr>
              <p:cNvGrpSpPr>
                <a:grpSpLocks/>
              </p:cNvGrpSpPr>
              <p:nvPr/>
            </p:nvGrpSpPr>
            <p:grpSpPr bwMode="auto">
              <a:xfrm>
                <a:off x="3016" y="3504"/>
                <a:ext cx="1224" cy="272"/>
                <a:chOff x="3024" y="3528"/>
                <a:chExt cx="1224" cy="272"/>
              </a:xfrm>
            </p:grpSpPr>
            <p:sp>
              <p:nvSpPr>
                <p:cNvPr id="872466" name="Line 18">
                  <a:extLst>
                    <a:ext uri="{FF2B5EF4-FFF2-40B4-BE49-F238E27FC236}">
                      <a16:creationId xmlns:a16="http://schemas.microsoft.com/office/drawing/2014/main" id="{37D44C6A-5A98-9849-8369-967D6642CF22}"/>
                    </a:ext>
                  </a:extLst>
                </p:cNvPr>
                <p:cNvSpPr>
                  <a:spLocks noChangeShapeType="1"/>
                </p:cNvSpPr>
                <p:nvPr/>
              </p:nvSpPr>
              <p:spPr bwMode="auto">
                <a:xfrm>
                  <a:off x="4237" y="3528"/>
                  <a:ext cx="0" cy="121"/>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67" name="Line 19">
                  <a:extLst>
                    <a:ext uri="{FF2B5EF4-FFF2-40B4-BE49-F238E27FC236}">
                      <a16:creationId xmlns:a16="http://schemas.microsoft.com/office/drawing/2014/main" id="{90660BC0-DD61-564C-9BE7-299BD7067E8F}"/>
                    </a:ext>
                  </a:extLst>
                </p:cNvPr>
                <p:cNvSpPr>
                  <a:spLocks noChangeShapeType="1"/>
                </p:cNvSpPr>
                <p:nvPr/>
              </p:nvSpPr>
              <p:spPr bwMode="auto">
                <a:xfrm>
                  <a:off x="3024" y="3649"/>
                  <a:ext cx="122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68" name="Line 20">
                  <a:extLst>
                    <a:ext uri="{FF2B5EF4-FFF2-40B4-BE49-F238E27FC236}">
                      <a16:creationId xmlns:a16="http://schemas.microsoft.com/office/drawing/2014/main" id="{FB9C1DED-4EF8-B944-BCEB-AE9FDCF67B50}"/>
                    </a:ext>
                  </a:extLst>
                </p:cNvPr>
                <p:cNvSpPr>
                  <a:spLocks noChangeShapeType="1"/>
                </p:cNvSpPr>
                <p:nvPr/>
              </p:nvSpPr>
              <p:spPr bwMode="auto">
                <a:xfrm>
                  <a:off x="3024" y="3649"/>
                  <a:ext cx="0" cy="151"/>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72469" name="Line 21">
                <a:extLst>
                  <a:ext uri="{FF2B5EF4-FFF2-40B4-BE49-F238E27FC236}">
                    <a16:creationId xmlns:a16="http://schemas.microsoft.com/office/drawing/2014/main" id="{CB7CB3E9-7B23-7843-AA3B-872A45244A08}"/>
                  </a:ext>
                </a:extLst>
              </p:cNvPr>
              <p:cNvSpPr>
                <a:spLocks noChangeShapeType="1"/>
              </p:cNvSpPr>
              <p:nvPr/>
            </p:nvSpPr>
            <p:spPr bwMode="auto">
              <a:xfrm>
                <a:off x="3400" y="2712"/>
                <a:ext cx="0" cy="204"/>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70" name="Rectangle 22">
                <a:extLst>
                  <a:ext uri="{FF2B5EF4-FFF2-40B4-BE49-F238E27FC236}">
                    <a16:creationId xmlns:a16="http://schemas.microsoft.com/office/drawing/2014/main" id="{507963F6-FAD5-4E44-AD8E-B1C565B6E8DD}"/>
                  </a:ext>
                </a:extLst>
              </p:cNvPr>
              <p:cNvSpPr>
                <a:spLocks noChangeArrowheads="1"/>
              </p:cNvSpPr>
              <p:nvPr/>
            </p:nvSpPr>
            <p:spPr bwMode="auto">
              <a:xfrm>
                <a:off x="981" y="3288"/>
                <a:ext cx="33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第四趟排序： </a:t>
                </a:r>
                <a:r>
                  <a:rPr kumimoji="1" lang="en-US" altLang="zh-CN" sz="2400" b="1">
                    <a:solidFill>
                      <a:srgbClr val="FFFFFF"/>
                    </a:solidFill>
                    <a:latin typeface="Times New Roman" panose="02020603050405020304" pitchFamily="18" charset="0"/>
                    <a:ea typeface="宋体" panose="02010600030101010101" pitchFamily="2" charset="-122"/>
                  </a:rPr>
                  <a:t>[-2    4    7     13     19]    6</a:t>
                </a:r>
              </a:p>
            </p:txBody>
          </p:sp>
          <p:grpSp>
            <p:nvGrpSpPr>
              <p:cNvPr id="872471" name="Group 23">
                <a:extLst>
                  <a:ext uri="{FF2B5EF4-FFF2-40B4-BE49-F238E27FC236}">
                    <a16:creationId xmlns:a16="http://schemas.microsoft.com/office/drawing/2014/main" id="{E7977C80-B239-8B44-AC81-1D99849BAB91}"/>
                  </a:ext>
                </a:extLst>
              </p:cNvPr>
              <p:cNvGrpSpPr>
                <a:grpSpLocks/>
              </p:cNvGrpSpPr>
              <p:nvPr/>
            </p:nvGrpSpPr>
            <p:grpSpPr bwMode="auto">
              <a:xfrm>
                <a:off x="3424" y="3056"/>
                <a:ext cx="408" cy="272"/>
                <a:chOff x="2352" y="1928"/>
                <a:chExt cx="408" cy="325"/>
              </a:xfrm>
            </p:grpSpPr>
            <p:sp>
              <p:nvSpPr>
                <p:cNvPr id="872472" name="Line 24">
                  <a:extLst>
                    <a:ext uri="{FF2B5EF4-FFF2-40B4-BE49-F238E27FC236}">
                      <a16:creationId xmlns:a16="http://schemas.microsoft.com/office/drawing/2014/main" id="{E8E5FD2D-DDCE-4642-9184-E221309EE885}"/>
                    </a:ext>
                  </a:extLst>
                </p:cNvPr>
                <p:cNvSpPr>
                  <a:spLocks noChangeShapeType="1"/>
                </p:cNvSpPr>
                <p:nvPr/>
              </p:nvSpPr>
              <p:spPr bwMode="auto">
                <a:xfrm>
                  <a:off x="2760" y="1928"/>
                  <a:ext cx="0" cy="14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73" name="Line 25">
                  <a:extLst>
                    <a:ext uri="{FF2B5EF4-FFF2-40B4-BE49-F238E27FC236}">
                      <a16:creationId xmlns:a16="http://schemas.microsoft.com/office/drawing/2014/main" id="{3E11B989-AA6A-A145-8B97-6D779E1E6D33}"/>
                    </a:ext>
                  </a:extLst>
                </p:cNvPr>
                <p:cNvSpPr>
                  <a:spLocks noChangeShapeType="1"/>
                </p:cNvSpPr>
                <p:nvPr/>
              </p:nvSpPr>
              <p:spPr bwMode="auto">
                <a:xfrm>
                  <a:off x="2352" y="2072"/>
                  <a:ext cx="40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72474" name="Line 26">
                  <a:extLst>
                    <a:ext uri="{FF2B5EF4-FFF2-40B4-BE49-F238E27FC236}">
                      <a16:creationId xmlns:a16="http://schemas.microsoft.com/office/drawing/2014/main" id="{0754AAE2-695C-8E43-AFB3-5054C78817E6}"/>
                    </a:ext>
                  </a:extLst>
                </p:cNvPr>
                <p:cNvSpPr>
                  <a:spLocks noChangeShapeType="1"/>
                </p:cNvSpPr>
                <p:nvPr/>
              </p:nvSpPr>
              <p:spPr bwMode="auto">
                <a:xfrm>
                  <a:off x="2352" y="2072"/>
                  <a:ext cx="0" cy="181"/>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72475" name="Rectangle 27">
                <a:extLst>
                  <a:ext uri="{FF2B5EF4-FFF2-40B4-BE49-F238E27FC236}">
                    <a16:creationId xmlns:a16="http://schemas.microsoft.com/office/drawing/2014/main" id="{EF39FA08-27C6-B842-AC89-FB76FFF174FF}"/>
                  </a:ext>
                </a:extLst>
              </p:cNvPr>
              <p:cNvSpPr>
                <a:spLocks noChangeArrowheads="1"/>
              </p:cNvSpPr>
              <p:nvPr/>
            </p:nvSpPr>
            <p:spPr bwMode="auto">
              <a:xfrm>
                <a:off x="1000" y="3720"/>
                <a:ext cx="34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第五趟排序： </a:t>
                </a:r>
                <a:r>
                  <a:rPr kumimoji="1" lang="en-US" altLang="zh-CN" sz="2400" b="1">
                    <a:solidFill>
                      <a:srgbClr val="FFFFFF"/>
                    </a:solidFill>
                    <a:latin typeface="Times New Roman" panose="02020603050405020304" pitchFamily="18" charset="0"/>
                    <a:ea typeface="宋体" panose="02010600030101010101" pitchFamily="2" charset="-122"/>
                  </a:rPr>
                  <a:t>[-2    4    6     7     13     19]</a:t>
                </a:r>
              </a:p>
            </p:txBody>
          </p:sp>
        </p:grpSp>
        <p:sp>
          <p:nvSpPr>
            <p:cNvPr id="872476" name="Rectangle 28">
              <a:extLst>
                <a:ext uri="{FF2B5EF4-FFF2-40B4-BE49-F238E27FC236}">
                  <a16:creationId xmlns:a16="http://schemas.microsoft.com/office/drawing/2014/main" id="{EFADD77A-66C1-D842-B729-FF2F77EE1685}"/>
                </a:ext>
              </a:extLst>
            </p:cNvPr>
            <p:cNvSpPr>
              <a:spLocks noChangeArrowheads="1"/>
            </p:cNvSpPr>
            <p:nvPr/>
          </p:nvSpPr>
          <p:spPr bwMode="auto">
            <a:xfrm>
              <a:off x="1680" y="3984"/>
              <a:ext cx="211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10-1  </a:t>
              </a:r>
              <a:r>
                <a:rPr kumimoji="1" lang="zh-CN" altLang="en-US" sz="2000" b="1">
                  <a:solidFill>
                    <a:srgbClr val="FFFFFF"/>
                  </a:solidFill>
                  <a:latin typeface="Times New Roman" panose="02020603050405020304" pitchFamily="18" charset="0"/>
                  <a:ea typeface="宋体" panose="02010600030101010101" pitchFamily="2" charset="-122"/>
                </a:rPr>
                <a:t>直接插入排序的过程</a:t>
              </a:r>
            </a:p>
          </p:txBody>
        </p:sp>
      </p:grpSp>
    </p:spTree>
    <p:extLst>
      <p:ext uri="{BB962C8B-B14F-4D97-AF65-F5344CB8AC3E}">
        <p14:creationId xmlns:p14="http://schemas.microsoft.com/office/powerpoint/2010/main" val="150456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4" name="Rectangle 2">
            <a:extLst>
              <a:ext uri="{FF2B5EF4-FFF2-40B4-BE49-F238E27FC236}">
                <a16:creationId xmlns:a16="http://schemas.microsoft.com/office/drawing/2014/main" id="{2F0192E6-413E-924E-BEF9-7FD7E23C6DBD}"/>
              </a:ext>
            </a:extLst>
          </p:cNvPr>
          <p:cNvSpPr>
            <a:spLocks noChangeArrowheads="1"/>
          </p:cNvSpPr>
          <p:nvPr/>
        </p:nvSpPr>
        <p:spPr bwMode="auto">
          <a:xfrm>
            <a:off x="1676401" y="152401"/>
            <a:ext cx="8812213" cy="639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10000"/>
              </a:spcBef>
              <a:spcAft>
                <a:spcPct val="10000"/>
              </a:spcAft>
            </a:pPr>
            <a:r>
              <a:rPr lang="en-US" altLang="zh-CN" sz="3600" b="1">
                <a:solidFill>
                  <a:srgbClr val="FFFF00"/>
                </a:solidFill>
                <a:cs typeface="Times New Roman" panose="02020603050405020304" pitchFamily="18" charset="0"/>
              </a:rPr>
              <a:t>2  </a:t>
            </a:r>
            <a:r>
              <a:rPr lang="zh-CN" altLang="en-US" sz="3600" b="1">
                <a:solidFill>
                  <a:srgbClr val="FFFF00"/>
                </a:solidFill>
                <a:ea typeface="楷体_GB2312" pitchFamily="49" charset="-122"/>
              </a:rPr>
              <a:t>算法实现</a:t>
            </a:r>
          </a:p>
          <a:p>
            <a:pPr fontAlgn="base">
              <a:lnSpc>
                <a:spcPct val="110000"/>
              </a:lnSpc>
              <a:spcBef>
                <a:spcPct val="10000"/>
              </a:spcBef>
              <a:spcAft>
                <a:spcPct val="0"/>
              </a:spcAft>
            </a:pPr>
            <a:r>
              <a:rPr lang="en-US" altLang="zh-CN" sz="2800" b="1">
                <a:solidFill>
                  <a:srgbClr val="FFFFFF"/>
                </a:solidFill>
              </a:rPr>
              <a:t>void straight_insert_sort(Sqlist *L)</a:t>
            </a:r>
          </a:p>
          <a:p>
            <a:pPr lvl="1" fontAlgn="base">
              <a:lnSpc>
                <a:spcPct val="110000"/>
              </a:lnSpc>
              <a:spcBef>
                <a:spcPct val="10000"/>
              </a:spcBef>
              <a:spcAft>
                <a:spcPct val="0"/>
              </a:spcAft>
            </a:pPr>
            <a:r>
              <a:rPr lang="en-US" altLang="zh-CN" sz="2800" b="1">
                <a:solidFill>
                  <a:srgbClr val="FFFFFF"/>
                </a:solidFill>
              </a:rPr>
              <a:t>{   int i, j ;</a:t>
            </a:r>
          </a:p>
          <a:p>
            <a:pPr lvl="2" fontAlgn="base">
              <a:lnSpc>
                <a:spcPct val="110000"/>
              </a:lnSpc>
              <a:spcBef>
                <a:spcPct val="10000"/>
              </a:spcBef>
              <a:spcAft>
                <a:spcPct val="0"/>
              </a:spcAft>
            </a:pPr>
            <a:r>
              <a:rPr lang="en-US" altLang="zh-CN" sz="2800" b="1">
                <a:solidFill>
                  <a:srgbClr val="FFFFFF"/>
                </a:solidFill>
              </a:rPr>
              <a:t>for (i=2; i&lt;=L-&gt;length; i++)</a:t>
            </a:r>
          </a:p>
          <a:p>
            <a:pPr lvl="3" fontAlgn="base">
              <a:lnSpc>
                <a:spcPct val="110000"/>
              </a:lnSpc>
              <a:spcBef>
                <a:spcPct val="10000"/>
              </a:spcBef>
              <a:spcAft>
                <a:spcPct val="0"/>
              </a:spcAft>
            </a:pPr>
            <a:r>
              <a:rPr lang="en-US" altLang="zh-CN" sz="2800" b="1">
                <a:solidFill>
                  <a:srgbClr val="FFFFFF"/>
                </a:solidFill>
              </a:rPr>
              <a:t>{  L-&gt;R[0]=L-&gt;R[i]; j=i-1;     </a:t>
            </a:r>
            <a:r>
              <a:rPr lang="en-US" altLang="zh-CN" b="1">
                <a:solidFill>
                  <a:srgbClr val="FFFFFF"/>
                </a:solidFill>
              </a:rPr>
              <a:t>/*   </a:t>
            </a:r>
            <a:r>
              <a:rPr lang="zh-CN" altLang="en-US" b="1">
                <a:solidFill>
                  <a:srgbClr val="FFFFFF"/>
                </a:solidFill>
              </a:rPr>
              <a:t>设置哨兵   *</a:t>
            </a:r>
            <a:r>
              <a:rPr lang="en-US" altLang="zh-CN" b="1">
                <a:solidFill>
                  <a:srgbClr val="FFFFFF"/>
                </a:solidFill>
              </a:rPr>
              <a:t>/</a:t>
            </a:r>
          </a:p>
          <a:p>
            <a:pPr lvl="4" fontAlgn="base">
              <a:lnSpc>
                <a:spcPct val="110000"/>
              </a:lnSpc>
              <a:spcBef>
                <a:spcPct val="10000"/>
              </a:spcBef>
              <a:spcAft>
                <a:spcPct val="0"/>
              </a:spcAft>
            </a:pPr>
            <a:r>
              <a:rPr lang="en-US" altLang="zh-CN" sz="2800" b="1">
                <a:solidFill>
                  <a:srgbClr val="FFFFFF"/>
                </a:solidFill>
              </a:rPr>
              <a:t>while( LT(L-&gt;R[0].key, L-&gt;R[j].key) )</a:t>
            </a:r>
          </a:p>
          <a:p>
            <a:pPr lvl="4" fontAlgn="base">
              <a:lnSpc>
                <a:spcPct val="110000"/>
              </a:lnSpc>
              <a:spcBef>
                <a:spcPct val="10000"/>
              </a:spcBef>
              <a:spcAft>
                <a:spcPct val="0"/>
              </a:spcAft>
            </a:pPr>
            <a:r>
              <a:rPr lang="en-US" altLang="zh-CN" sz="2800" b="1">
                <a:solidFill>
                  <a:srgbClr val="FFFFFF"/>
                </a:solidFill>
              </a:rPr>
              <a:t>    {   L-&gt;R[j+1]=L-&gt;R[j];</a:t>
            </a:r>
          </a:p>
          <a:p>
            <a:pPr lvl="4" fontAlgn="base">
              <a:lnSpc>
                <a:spcPct val="110000"/>
              </a:lnSpc>
              <a:spcBef>
                <a:spcPct val="10000"/>
              </a:spcBef>
              <a:spcAft>
                <a:spcPct val="0"/>
              </a:spcAft>
            </a:pPr>
            <a:r>
              <a:rPr lang="en-US" altLang="zh-CN" sz="2800" b="1">
                <a:solidFill>
                  <a:srgbClr val="FFFFFF"/>
                </a:solidFill>
              </a:rPr>
              <a:t>         j--;</a:t>
            </a:r>
          </a:p>
          <a:p>
            <a:pPr lvl="4" fontAlgn="base">
              <a:lnSpc>
                <a:spcPct val="110000"/>
              </a:lnSpc>
              <a:spcBef>
                <a:spcPct val="10000"/>
              </a:spcBef>
              <a:spcAft>
                <a:spcPct val="0"/>
              </a:spcAft>
            </a:pPr>
            <a:r>
              <a:rPr lang="en-US" altLang="zh-CN" sz="2800" b="1">
                <a:solidFill>
                  <a:srgbClr val="FFFFFF"/>
                </a:solidFill>
              </a:rPr>
              <a:t>     }          </a:t>
            </a:r>
            <a:r>
              <a:rPr lang="en-US" altLang="zh-CN" b="1">
                <a:solidFill>
                  <a:srgbClr val="FFFFFF"/>
                </a:solidFill>
              </a:rPr>
              <a:t>/*   </a:t>
            </a:r>
            <a:r>
              <a:rPr lang="zh-CN" altLang="en-US" b="1">
                <a:solidFill>
                  <a:srgbClr val="FFFFFF"/>
                </a:solidFill>
              </a:rPr>
              <a:t>查找插入位置   *</a:t>
            </a:r>
            <a:r>
              <a:rPr lang="en-US" altLang="zh-CN" b="1">
                <a:solidFill>
                  <a:srgbClr val="FFFFFF"/>
                </a:solidFill>
              </a:rPr>
              <a:t>/</a:t>
            </a:r>
          </a:p>
          <a:p>
            <a:pPr lvl="4" fontAlgn="base">
              <a:lnSpc>
                <a:spcPct val="110000"/>
              </a:lnSpc>
              <a:spcBef>
                <a:spcPct val="10000"/>
              </a:spcBef>
              <a:spcAft>
                <a:spcPct val="0"/>
              </a:spcAft>
            </a:pPr>
            <a:r>
              <a:rPr lang="en-US" altLang="zh-CN" sz="2800" b="1">
                <a:solidFill>
                  <a:srgbClr val="FFFFFF"/>
                </a:solidFill>
              </a:rPr>
              <a:t>L-&gt;R[j+1]=L-&gt;R[0];      </a:t>
            </a:r>
            <a:r>
              <a:rPr lang="en-US" altLang="zh-CN" b="1">
                <a:solidFill>
                  <a:srgbClr val="FFFFFF"/>
                </a:solidFill>
              </a:rPr>
              <a:t>/*   </a:t>
            </a:r>
            <a:r>
              <a:rPr lang="zh-CN" altLang="en-US" b="1">
                <a:solidFill>
                  <a:srgbClr val="FFFFFF"/>
                </a:solidFill>
              </a:rPr>
              <a:t>插入到相应位置   *</a:t>
            </a:r>
            <a:r>
              <a:rPr lang="en-US" altLang="zh-CN" b="1">
                <a:solidFill>
                  <a:srgbClr val="FFFFFF"/>
                </a:solidFill>
              </a:rPr>
              <a:t>/</a:t>
            </a:r>
          </a:p>
          <a:p>
            <a:pPr lvl="3" fontAlgn="base">
              <a:lnSpc>
                <a:spcPct val="110000"/>
              </a:lnSpc>
              <a:spcBef>
                <a:spcPct val="10000"/>
              </a:spcBef>
              <a:spcAft>
                <a:spcPct val="0"/>
              </a:spcAft>
            </a:pPr>
            <a:r>
              <a:rPr lang="en-US" altLang="zh-CN" sz="2800" b="1">
                <a:solidFill>
                  <a:srgbClr val="FFFFFF"/>
                </a:solidFill>
              </a:rPr>
              <a:t>}</a:t>
            </a:r>
          </a:p>
          <a:p>
            <a:pPr lvl="1" fontAlgn="base">
              <a:lnSpc>
                <a:spcPct val="110000"/>
              </a:lnSpc>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307095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AF206082-6767-C34C-B144-A4B60363817E}"/>
              </a:ext>
            </a:extLst>
          </p:cNvPr>
          <p:cNvSpPr>
            <a:spLocks noChangeArrowheads="1"/>
          </p:cNvSpPr>
          <p:nvPr/>
        </p:nvSpPr>
        <p:spPr bwMode="auto">
          <a:xfrm>
            <a:off x="1676401" y="152400"/>
            <a:ext cx="8812213" cy="4769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1079500" eaLnBrk="0" hangingPunct="0">
              <a:defRPr kumimoji="1" sz="2400">
                <a:solidFill>
                  <a:schemeClr val="tx1"/>
                </a:solidFill>
                <a:latin typeface="Times New Roman" panose="02020603050405020304" pitchFamily="18" charset="0"/>
                <a:ea typeface="宋体" panose="02010600030101010101" pitchFamily="2" charset="-122"/>
              </a:defRPr>
            </a:lvl3pPr>
            <a:lvl4pPr marL="1258888" eaLnBrk="0" hangingPunct="0">
              <a:defRPr kumimoji="1" sz="2400">
                <a:solidFill>
                  <a:schemeClr val="tx1"/>
                </a:solidFill>
                <a:latin typeface="Times New Roman" panose="02020603050405020304" pitchFamily="18" charset="0"/>
                <a:ea typeface="宋体" panose="02010600030101010101" pitchFamily="2" charset="-122"/>
              </a:defRPr>
            </a:lvl4pPr>
            <a:lvl5pPr marL="1816100" eaLnBrk="0" hangingPunct="0">
              <a:defRPr kumimoji="1" sz="2400">
                <a:solidFill>
                  <a:schemeClr val="tx1"/>
                </a:solidFill>
                <a:latin typeface="Times New Roman" panose="02020603050405020304" pitchFamily="18" charset="0"/>
                <a:ea typeface="宋体" panose="02010600030101010101" pitchFamily="2" charset="-122"/>
              </a:defRPr>
            </a:lvl5pPr>
            <a:lvl6pPr marL="2273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0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87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4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lang="en-US" altLang="zh-CN" sz="3600" b="1">
                <a:solidFill>
                  <a:srgbClr val="FFFF00"/>
                </a:solidFill>
                <a:cs typeface="Times New Roman" panose="02020603050405020304" pitchFamily="18" charset="0"/>
              </a:rPr>
              <a:t>3  </a:t>
            </a:r>
            <a:r>
              <a:rPr lang="zh-CN" altLang="en-US" sz="3600" b="1">
                <a:solidFill>
                  <a:srgbClr val="FFFF00"/>
                </a:solidFill>
                <a:ea typeface="楷体_GB2312" pitchFamily="49" charset="-122"/>
              </a:rPr>
              <a:t>算法说明</a:t>
            </a:r>
          </a:p>
          <a:p>
            <a:pPr fontAlgn="base">
              <a:lnSpc>
                <a:spcPct val="110000"/>
              </a:lnSpc>
              <a:spcBef>
                <a:spcPct val="20000"/>
              </a:spcBef>
              <a:spcAft>
                <a:spcPct val="0"/>
              </a:spcAft>
            </a:pPr>
            <a:r>
              <a:rPr lang="zh-CN" altLang="en-US" sz="2800" b="1">
                <a:solidFill>
                  <a:srgbClr val="FFFFFF"/>
                </a:solidFill>
                <a:latin typeface="宋体" panose="02010600030101010101" pitchFamily="2" charset="-122"/>
              </a:rPr>
              <a:t>    算法中的</a:t>
            </a:r>
            <a:r>
              <a:rPr lang="en-US" altLang="zh-CN" sz="2800" b="1">
                <a:solidFill>
                  <a:srgbClr val="FFFFFF"/>
                </a:solidFill>
              </a:rPr>
              <a:t>R[0]</a:t>
            </a:r>
            <a:r>
              <a:rPr lang="zh-CN" altLang="en-US" sz="2800" b="1">
                <a:solidFill>
                  <a:srgbClr val="FFFFFF"/>
                </a:solidFill>
              </a:rPr>
              <a:t>开始时并不存放任何待排序的记录，引入的作用主要有两个：</a:t>
            </a:r>
          </a:p>
          <a:p>
            <a:pPr lvl="1" fontAlgn="base">
              <a:lnSpc>
                <a:spcPct val="110000"/>
              </a:lnSpc>
              <a:spcBef>
                <a:spcPct val="20000"/>
              </a:spcBef>
              <a:spcAft>
                <a:spcPct val="0"/>
              </a:spcAft>
            </a:pPr>
            <a:r>
              <a:rPr lang="zh-CN" altLang="en-US" sz="2800" b="1">
                <a:solidFill>
                  <a:srgbClr val="FFFFFF"/>
                </a:solidFill>
                <a:cs typeface="Times New Roman" panose="02020603050405020304" pitchFamily="18" charset="0"/>
              </a:rPr>
              <a:t>①  </a:t>
            </a:r>
            <a:r>
              <a:rPr lang="zh-CN" altLang="en-US" sz="2800" b="1">
                <a:solidFill>
                  <a:srgbClr val="FFFFFF"/>
                </a:solidFill>
              </a:rPr>
              <a:t>不需要增加辅助空间： 保存当前待插入的记录</a:t>
            </a:r>
            <a:r>
              <a:rPr lang="en-US" altLang="zh-CN" sz="2800" b="1">
                <a:solidFill>
                  <a:srgbClr val="FFFFFF"/>
                </a:solidFill>
              </a:rPr>
              <a:t>R[i]</a:t>
            </a:r>
            <a:r>
              <a:rPr lang="zh-CN" altLang="en-US" sz="2800" b="1">
                <a:solidFill>
                  <a:srgbClr val="FFFFFF"/>
                </a:solidFill>
              </a:rPr>
              <a:t>，</a:t>
            </a:r>
            <a:r>
              <a:rPr lang="en-US" altLang="zh-CN" sz="2800" b="1">
                <a:solidFill>
                  <a:srgbClr val="FFFFFF"/>
                </a:solidFill>
              </a:rPr>
              <a:t>R[i]</a:t>
            </a:r>
            <a:r>
              <a:rPr lang="zh-CN" altLang="en-US" sz="2800" b="1">
                <a:solidFill>
                  <a:srgbClr val="FFFFFF"/>
                </a:solidFill>
              </a:rPr>
              <a:t>会因为记录的后移而被占用；</a:t>
            </a:r>
          </a:p>
          <a:p>
            <a:pPr lvl="1" fontAlgn="base">
              <a:lnSpc>
                <a:spcPct val="110000"/>
              </a:lnSpc>
              <a:spcBef>
                <a:spcPct val="20000"/>
              </a:spcBef>
              <a:spcAft>
                <a:spcPct val="0"/>
              </a:spcAft>
            </a:pPr>
            <a:r>
              <a:rPr lang="zh-CN" altLang="en-US" sz="2800" b="1">
                <a:solidFill>
                  <a:srgbClr val="FFFFFF"/>
                </a:solidFill>
                <a:cs typeface="Times New Roman" panose="02020603050405020304" pitchFamily="18" charset="0"/>
              </a:rPr>
              <a:t>②  </a:t>
            </a:r>
            <a:r>
              <a:rPr lang="zh-CN" altLang="en-US" sz="2800" b="1">
                <a:solidFill>
                  <a:srgbClr val="FFFFFF"/>
                </a:solidFill>
              </a:rPr>
              <a:t>保证查找插入位置的内循环总可以在超出循环边界之前找到一个等于当前记录的记录，起“</a:t>
            </a:r>
            <a:r>
              <a:rPr lang="zh-CN" altLang="en-US" sz="2800" b="1">
                <a:solidFill>
                  <a:srgbClr val="FFFF00"/>
                </a:solidFill>
              </a:rPr>
              <a:t>哨兵监视</a:t>
            </a:r>
            <a:r>
              <a:rPr lang="zh-CN" altLang="en-US" sz="2800" b="1">
                <a:solidFill>
                  <a:srgbClr val="FFFFFF"/>
                </a:solidFill>
              </a:rPr>
              <a:t>”作用，避免在内循环中每次都要判断</a:t>
            </a:r>
            <a:r>
              <a:rPr lang="en-US" altLang="zh-CN" sz="2800" b="1">
                <a:solidFill>
                  <a:srgbClr val="FFFFFF"/>
                </a:solidFill>
              </a:rPr>
              <a:t>j</a:t>
            </a:r>
            <a:r>
              <a:rPr lang="zh-CN" altLang="en-US" sz="2800" b="1">
                <a:solidFill>
                  <a:srgbClr val="FFFFFF"/>
                </a:solidFill>
              </a:rPr>
              <a:t>是否越界</a:t>
            </a:r>
            <a:r>
              <a:rPr kumimoji="0" lang="zh-CN" altLang="en-US" sz="2800" b="1">
                <a:solidFill>
                  <a:srgbClr val="FFFFFF"/>
                </a:solidFill>
                <a:latin typeface="宋体" panose="02010600030101010101" pitchFamily="2" charset="-122"/>
              </a:rPr>
              <a:t>。</a:t>
            </a:r>
            <a:endParaRPr lang="zh-CN" altLang="en-US" sz="2800" b="1">
              <a:solidFill>
                <a:srgbClr val="FFFFFF"/>
              </a:solidFill>
            </a:endParaRPr>
          </a:p>
        </p:txBody>
      </p:sp>
    </p:spTree>
    <p:extLst>
      <p:ext uri="{BB962C8B-B14F-4D97-AF65-F5344CB8AC3E}">
        <p14:creationId xmlns:p14="http://schemas.microsoft.com/office/powerpoint/2010/main" val="279297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EE77B9EE-634A-4D44-BDEE-032AC4CE928B}"/>
              </a:ext>
            </a:extLst>
          </p:cNvPr>
          <p:cNvSpPr>
            <a:spLocks noChangeArrowheads="1"/>
          </p:cNvSpPr>
          <p:nvPr/>
        </p:nvSpPr>
        <p:spPr bwMode="auto">
          <a:xfrm>
            <a:off x="1676401" y="152401"/>
            <a:ext cx="8812213" cy="382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1079500" eaLnBrk="0" hangingPunct="0">
              <a:defRPr kumimoji="1" sz="2400">
                <a:solidFill>
                  <a:schemeClr val="tx1"/>
                </a:solidFill>
                <a:latin typeface="Times New Roman" panose="02020603050405020304" pitchFamily="18" charset="0"/>
                <a:ea typeface="宋体" panose="02010600030101010101" pitchFamily="2" charset="-122"/>
              </a:defRPr>
            </a:lvl3pPr>
            <a:lvl4pPr marL="1258888" eaLnBrk="0" hangingPunct="0">
              <a:defRPr kumimoji="1" sz="2400">
                <a:solidFill>
                  <a:schemeClr val="tx1"/>
                </a:solidFill>
                <a:latin typeface="Times New Roman" panose="02020603050405020304" pitchFamily="18" charset="0"/>
                <a:ea typeface="宋体" panose="02010600030101010101" pitchFamily="2" charset="-122"/>
              </a:defRPr>
            </a:lvl4pPr>
            <a:lvl5pPr marL="1816100" eaLnBrk="0" hangingPunct="0">
              <a:defRPr kumimoji="1" sz="2400">
                <a:solidFill>
                  <a:schemeClr val="tx1"/>
                </a:solidFill>
                <a:latin typeface="Times New Roman" panose="02020603050405020304" pitchFamily="18" charset="0"/>
                <a:ea typeface="宋体" panose="02010600030101010101" pitchFamily="2" charset="-122"/>
              </a:defRPr>
            </a:lvl5pPr>
            <a:lvl6pPr marL="2273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0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87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4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lang="en-US" altLang="zh-CN" sz="3600" b="1">
                <a:solidFill>
                  <a:srgbClr val="FFFF00"/>
                </a:solidFill>
              </a:rPr>
              <a:t>4</a:t>
            </a:r>
            <a:r>
              <a:rPr lang="en-US" altLang="zh-CN" sz="3600" b="1">
                <a:solidFill>
                  <a:srgbClr val="FFFF00"/>
                </a:solidFill>
                <a:latin typeface="宋体" panose="02010600030101010101" pitchFamily="2" charset="-122"/>
              </a:rPr>
              <a:t> </a:t>
            </a:r>
            <a:r>
              <a:rPr lang="zh-CN" altLang="en-US" sz="3600" b="1">
                <a:solidFill>
                  <a:srgbClr val="FFFF00"/>
                </a:solidFill>
                <a:latin typeface="楷体_GB2312" pitchFamily="49" charset="-122"/>
                <a:ea typeface="楷体_GB2312" pitchFamily="49" charset="-122"/>
              </a:rPr>
              <a:t>算法分析</a:t>
            </a:r>
          </a:p>
          <a:p>
            <a:pPr lvl="1" eaLnBrk="1" fontAlgn="base" hangingPunct="1">
              <a:lnSpc>
                <a:spcPct val="110000"/>
              </a:lnSpc>
              <a:spcBef>
                <a:spcPct val="20000"/>
              </a:spcBef>
              <a:spcAft>
                <a:spcPct val="0"/>
              </a:spcAft>
              <a:buClr>
                <a:srgbClr val="FF9900"/>
              </a:buClr>
            </a:pPr>
            <a:r>
              <a:rPr lang="zh-CN" altLang="en-US" sz="3200" b="1">
                <a:solidFill>
                  <a:srgbClr val="FFFF00"/>
                </a:solidFill>
                <a:latin typeface="宋体" panose="02010600030101010101" pitchFamily="2" charset="-122"/>
              </a:rPr>
              <a:t>⑴ 最好情况</a:t>
            </a:r>
            <a:r>
              <a:rPr lang="zh-CN" altLang="en-US" sz="3200" b="1">
                <a:solidFill>
                  <a:srgbClr val="FFFFFF"/>
                </a:solidFill>
              </a:rPr>
              <a:t>：</a:t>
            </a:r>
            <a:r>
              <a:rPr lang="zh-CN" altLang="en-US" sz="2800" b="1">
                <a:solidFill>
                  <a:srgbClr val="FFFFFF"/>
                </a:solidFill>
                <a:latin typeface="宋体" panose="02010600030101010101" pitchFamily="2" charset="-122"/>
              </a:rPr>
              <a:t>若待排序记录按关键字从小到大排列</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正序</a:t>
            </a:r>
            <a:r>
              <a:rPr lang="en-US" altLang="zh-CN" sz="2800" b="1">
                <a:solidFill>
                  <a:srgbClr val="FFFFFF"/>
                </a:solidFill>
                <a:latin typeface="宋体" panose="02010600030101010101" pitchFamily="2" charset="-122"/>
              </a:rPr>
              <a:t>)</a:t>
            </a:r>
            <a:r>
              <a:rPr lang="zh-CN" altLang="en-US" sz="2800" b="1">
                <a:solidFill>
                  <a:srgbClr val="FFFFFF"/>
                </a:solidFill>
              </a:rPr>
              <a:t>，算法中的内循环无须执行，则一趟排序时：关键字比较次数</a:t>
            </a:r>
            <a:r>
              <a:rPr lang="en-US" altLang="zh-CN" sz="2800" b="1">
                <a:solidFill>
                  <a:srgbClr val="FFFFFF"/>
                </a:solidFill>
              </a:rPr>
              <a:t>1</a:t>
            </a:r>
            <a:r>
              <a:rPr lang="zh-CN" altLang="en-US" sz="2800" b="1">
                <a:solidFill>
                  <a:srgbClr val="FFFFFF"/>
                </a:solidFill>
              </a:rPr>
              <a:t>次，记录移动次数</a:t>
            </a:r>
            <a:r>
              <a:rPr lang="en-US" altLang="zh-CN" sz="2800" b="1">
                <a:solidFill>
                  <a:srgbClr val="FFFFFF"/>
                </a:solidFill>
              </a:rPr>
              <a:t>2</a:t>
            </a:r>
            <a:r>
              <a:rPr lang="zh-CN" altLang="en-US" sz="2800" b="1">
                <a:solidFill>
                  <a:srgbClr val="FFFFFF"/>
                </a:solidFill>
              </a:rPr>
              <a:t>次</a:t>
            </a:r>
            <a:r>
              <a:rPr lang="en-US" altLang="zh-CN" sz="2800" b="1">
                <a:solidFill>
                  <a:srgbClr val="FFFFFF"/>
                </a:solidFill>
              </a:rPr>
              <a:t>(R[i]</a:t>
            </a:r>
            <a:r>
              <a:rPr lang="en-US" altLang="zh-CN" sz="2800" b="1">
                <a:solidFill>
                  <a:srgbClr val="FFFFFF"/>
                </a:solidFill>
                <a:cs typeface="Times New Roman" panose="02020603050405020304" pitchFamily="18" charset="0"/>
              </a:rPr>
              <a:t>→</a:t>
            </a:r>
            <a:r>
              <a:rPr lang="en-US" altLang="zh-CN" sz="2800" b="1">
                <a:solidFill>
                  <a:srgbClr val="FFFFFF"/>
                </a:solidFill>
              </a:rPr>
              <a:t>R[0], R[0]</a:t>
            </a:r>
            <a:r>
              <a:rPr lang="en-US" altLang="zh-CN" sz="2800" b="1">
                <a:solidFill>
                  <a:srgbClr val="FFFFFF"/>
                </a:solidFill>
                <a:cs typeface="Times New Roman" panose="02020603050405020304" pitchFamily="18" charset="0"/>
              </a:rPr>
              <a:t>→</a:t>
            </a:r>
            <a:r>
              <a:rPr lang="en-US" altLang="zh-CN" sz="2800" b="1">
                <a:solidFill>
                  <a:srgbClr val="FFFFFF"/>
                </a:solidFill>
              </a:rPr>
              <a:t>R[j+1])</a:t>
            </a:r>
            <a:r>
              <a:rPr kumimoji="0" lang="zh-CN" altLang="en-US" sz="2800" b="1">
                <a:solidFill>
                  <a:srgbClr val="FFFFFF"/>
                </a:solidFill>
                <a:latin typeface="宋体" panose="02010600030101010101" pitchFamily="2" charset="-122"/>
              </a:rPr>
              <a:t>。</a:t>
            </a:r>
          </a:p>
          <a:p>
            <a:pPr fontAlgn="base">
              <a:lnSpc>
                <a:spcPct val="110000"/>
              </a:lnSpc>
              <a:spcBef>
                <a:spcPct val="20000"/>
              </a:spcBef>
              <a:spcAft>
                <a:spcPct val="10000"/>
              </a:spcAft>
            </a:pPr>
            <a:r>
              <a:rPr lang="zh-CN" altLang="en-US" sz="2800" b="1">
                <a:solidFill>
                  <a:srgbClr val="FFFFFF"/>
                </a:solidFill>
              </a:rPr>
              <a:t>         则整个排序的关键字比较次数和记录移动次数分别是：</a:t>
            </a:r>
            <a:endParaRPr kumimoji="0" lang="zh-CN" altLang="en-US" sz="2800" b="1">
              <a:solidFill>
                <a:srgbClr val="FFFFFF"/>
              </a:solidFill>
              <a:latin typeface="宋体" panose="02010600030101010101" pitchFamily="2" charset="-122"/>
            </a:endParaRPr>
          </a:p>
        </p:txBody>
      </p:sp>
      <p:grpSp>
        <p:nvGrpSpPr>
          <p:cNvPr id="875523" name="Group 3">
            <a:extLst>
              <a:ext uri="{FF2B5EF4-FFF2-40B4-BE49-F238E27FC236}">
                <a16:creationId xmlns:a16="http://schemas.microsoft.com/office/drawing/2014/main" id="{52E4CBA5-3FBC-7C41-957A-E7610CDBDAC5}"/>
              </a:ext>
            </a:extLst>
          </p:cNvPr>
          <p:cNvGrpSpPr>
            <a:grpSpLocks/>
          </p:cNvGrpSpPr>
          <p:nvPr/>
        </p:nvGrpSpPr>
        <p:grpSpPr bwMode="auto">
          <a:xfrm>
            <a:off x="2362200" y="3995738"/>
            <a:ext cx="6705600" cy="946150"/>
            <a:chOff x="528" y="432"/>
            <a:chExt cx="4224" cy="596"/>
          </a:xfrm>
        </p:grpSpPr>
        <p:grpSp>
          <p:nvGrpSpPr>
            <p:cNvPr id="875524" name="Group 4">
              <a:extLst>
                <a:ext uri="{FF2B5EF4-FFF2-40B4-BE49-F238E27FC236}">
                  <a16:creationId xmlns:a16="http://schemas.microsoft.com/office/drawing/2014/main" id="{0B7D6D0C-E637-B941-9F71-119B7BCD0E25}"/>
                </a:ext>
              </a:extLst>
            </p:cNvPr>
            <p:cNvGrpSpPr>
              <a:grpSpLocks/>
            </p:cNvGrpSpPr>
            <p:nvPr/>
          </p:nvGrpSpPr>
          <p:grpSpPr bwMode="auto">
            <a:xfrm>
              <a:off x="528" y="432"/>
              <a:ext cx="1747" cy="572"/>
              <a:chOff x="720" y="1464"/>
              <a:chExt cx="1747" cy="572"/>
            </a:xfrm>
          </p:grpSpPr>
          <p:sp>
            <p:nvSpPr>
              <p:cNvPr id="875525" name="Rectangle 5">
                <a:extLst>
                  <a:ext uri="{FF2B5EF4-FFF2-40B4-BE49-F238E27FC236}">
                    <a16:creationId xmlns:a16="http://schemas.microsoft.com/office/drawing/2014/main" id="{2C6075A0-F4E3-A04F-A9EF-8C5BA3DD6A59}"/>
                  </a:ext>
                </a:extLst>
              </p:cNvPr>
              <p:cNvSpPr>
                <a:spLocks noChangeArrowheads="1"/>
              </p:cNvSpPr>
              <p:nvPr/>
            </p:nvSpPr>
            <p:spPr bwMode="auto">
              <a:xfrm>
                <a:off x="720" y="1584"/>
                <a:ext cx="9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比较次数</a:t>
                </a:r>
                <a:r>
                  <a:rPr kumimoji="1" lang="zh-CN" altLang="en-US" sz="2400" b="1">
                    <a:solidFill>
                      <a:srgbClr val="FFFFFF"/>
                    </a:solidFill>
                    <a:latin typeface="宋体" panose="02010600030101010101" pitchFamily="2" charset="-122"/>
                    <a:ea typeface="宋体" panose="02010600030101010101" pitchFamily="2" charset="-122"/>
                  </a:rPr>
                  <a:t>：</a:t>
                </a:r>
              </a:p>
            </p:txBody>
          </p:sp>
          <p:grpSp>
            <p:nvGrpSpPr>
              <p:cNvPr id="875526" name="Group 6">
                <a:extLst>
                  <a:ext uri="{FF2B5EF4-FFF2-40B4-BE49-F238E27FC236}">
                    <a16:creationId xmlns:a16="http://schemas.microsoft.com/office/drawing/2014/main" id="{6409443A-8911-AD40-AC65-0561ED158D9C}"/>
                  </a:ext>
                </a:extLst>
              </p:cNvPr>
              <p:cNvGrpSpPr>
                <a:grpSpLocks/>
              </p:cNvGrpSpPr>
              <p:nvPr/>
            </p:nvGrpSpPr>
            <p:grpSpPr bwMode="auto">
              <a:xfrm>
                <a:off x="1648" y="1464"/>
                <a:ext cx="819" cy="572"/>
                <a:chOff x="912" y="2448"/>
                <a:chExt cx="819" cy="572"/>
              </a:xfrm>
            </p:grpSpPr>
            <p:sp>
              <p:nvSpPr>
                <p:cNvPr id="875527" name="Rectangle 7">
                  <a:extLst>
                    <a:ext uri="{FF2B5EF4-FFF2-40B4-BE49-F238E27FC236}">
                      <a16:creationId xmlns:a16="http://schemas.microsoft.com/office/drawing/2014/main" id="{DD0CE20C-B80B-A74E-B091-9CD5B94E50BB}"/>
                    </a:ext>
                  </a:extLst>
                </p:cNvPr>
                <p:cNvSpPr>
                  <a:spLocks noChangeArrowheads="1"/>
                </p:cNvSpPr>
                <p:nvPr/>
              </p:nvSpPr>
              <p:spPr bwMode="auto">
                <a:xfrm>
                  <a:off x="960" y="2592"/>
                  <a:ext cx="77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75528" name="Rectangle 8">
                  <a:extLst>
                    <a:ext uri="{FF2B5EF4-FFF2-40B4-BE49-F238E27FC236}">
                      <a16:creationId xmlns:a16="http://schemas.microsoft.com/office/drawing/2014/main" id="{807B70AD-B00B-774A-99BB-8F0D78456411}"/>
                    </a:ext>
                  </a:extLst>
                </p:cNvPr>
                <p:cNvSpPr>
                  <a:spLocks noChangeArrowheads="1"/>
                </p:cNvSpPr>
                <p:nvPr/>
              </p:nvSpPr>
              <p:spPr bwMode="auto">
                <a:xfrm>
                  <a:off x="992" y="244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875529" name="Rectangle 9">
                  <a:extLst>
                    <a:ext uri="{FF2B5EF4-FFF2-40B4-BE49-F238E27FC236}">
                      <a16:creationId xmlns:a16="http://schemas.microsoft.com/office/drawing/2014/main" id="{7807EAB3-C8CA-4C42-822A-8990F3D3D59D}"/>
                    </a:ext>
                  </a:extLst>
                </p:cNvPr>
                <p:cNvSpPr>
                  <a:spLocks noChangeArrowheads="1"/>
                </p:cNvSpPr>
                <p:nvPr/>
              </p:nvSpPr>
              <p:spPr bwMode="auto">
                <a:xfrm>
                  <a:off x="912" y="2816"/>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a:t>
                  </a:r>
                </a:p>
              </p:txBody>
            </p:sp>
          </p:grpSp>
        </p:grpSp>
        <p:grpSp>
          <p:nvGrpSpPr>
            <p:cNvPr id="875530" name="Group 10">
              <a:extLst>
                <a:ext uri="{FF2B5EF4-FFF2-40B4-BE49-F238E27FC236}">
                  <a16:creationId xmlns:a16="http://schemas.microsoft.com/office/drawing/2014/main" id="{7DAB629E-C87B-5F46-A053-1F17AD6DA49F}"/>
                </a:ext>
              </a:extLst>
            </p:cNvPr>
            <p:cNvGrpSpPr>
              <a:grpSpLocks/>
            </p:cNvGrpSpPr>
            <p:nvPr/>
          </p:nvGrpSpPr>
          <p:grpSpPr bwMode="auto">
            <a:xfrm>
              <a:off x="2688" y="456"/>
              <a:ext cx="2064" cy="572"/>
              <a:chOff x="720" y="2020"/>
              <a:chExt cx="2064" cy="572"/>
            </a:xfrm>
          </p:grpSpPr>
          <p:sp>
            <p:nvSpPr>
              <p:cNvPr id="875531" name="Rectangle 11">
                <a:extLst>
                  <a:ext uri="{FF2B5EF4-FFF2-40B4-BE49-F238E27FC236}">
                    <a16:creationId xmlns:a16="http://schemas.microsoft.com/office/drawing/2014/main" id="{273FFB8F-5B6F-4A40-A944-70A75704DF00}"/>
                  </a:ext>
                </a:extLst>
              </p:cNvPr>
              <p:cNvSpPr>
                <a:spLocks noChangeArrowheads="1"/>
              </p:cNvSpPr>
              <p:nvPr/>
            </p:nvSpPr>
            <p:spPr bwMode="auto">
              <a:xfrm>
                <a:off x="720" y="2140"/>
                <a:ext cx="9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移动次数</a:t>
                </a:r>
                <a:r>
                  <a:rPr kumimoji="1" lang="zh-CN" altLang="en-US" sz="2400" b="1">
                    <a:solidFill>
                      <a:srgbClr val="FFFFFF"/>
                    </a:solidFill>
                    <a:latin typeface="宋体" panose="02010600030101010101" pitchFamily="2" charset="-122"/>
                    <a:ea typeface="宋体" panose="02010600030101010101" pitchFamily="2" charset="-122"/>
                  </a:rPr>
                  <a:t>：</a:t>
                </a:r>
              </a:p>
            </p:txBody>
          </p:sp>
          <p:grpSp>
            <p:nvGrpSpPr>
              <p:cNvPr id="875532" name="Group 12">
                <a:extLst>
                  <a:ext uri="{FF2B5EF4-FFF2-40B4-BE49-F238E27FC236}">
                    <a16:creationId xmlns:a16="http://schemas.microsoft.com/office/drawing/2014/main" id="{679C4546-02D2-D54B-8FE3-23AC0B9BBA58}"/>
                  </a:ext>
                </a:extLst>
              </p:cNvPr>
              <p:cNvGrpSpPr>
                <a:grpSpLocks/>
              </p:cNvGrpSpPr>
              <p:nvPr/>
            </p:nvGrpSpPr>
            <p:grpSpPr bwMode="auto">
              <a:xfrm>
                <a:off x="1648" y="2020"/>
                <a:ext cx="1136" cy="572"/>
                <a:chOff x="1648" y="2020"/>
                <a:chExt cx="1136" cy="572"/>
              </a:xfrm>
            </p:grpSpPr>
            <p:sp>
              <p:nvSpPr>
                <p:cNvPr id="875533" name="Rectangle 13">
                  <a:extLst>
                    <a:ext uri="{FF2B5EF4-FFF2-40B4-BE49-F238E27FC236}">
                      <a16:creationId xmlns:a16="http://schemas.microsoft.com/office/drawing/2014/main" id="{0EEA5ECC-7CAB-7645-82AE-849F25899614}"/>
                    </a:ext>
                  </a:extLst>
                </p:cNvPr>
                <p:cNvSpPr>
                  <a:spLocks noChangeArrowheads="1"/>
                </p:cNvSpPr>
                <p:nvPr/>
              </p:nvSpPr>
              <p:spPr bwMode="auto">
                <a:xfrm>
                  <a:off x="1696" y="2164"/>
                  <a:ext cx="10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2=2(n-1)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75534" name="Rectangle 14">
                  <a:extLst>
                    <a:ext uri="{FF2B5EF4-FFF2-40B4-BE49-F238E27FC236}">
                      <a16:creationId xmlns:a16="http://schemas.microsoft.com/office/drawing/2014/main" id="{62F8B807-D09A-9248-8DF4-6EE05174328E}"/>
                    </a:ext>
                  </a:extLst>
                </p:cNvPr>
                <p:cNvSpPr>
                  <a:spLocks noChangeArrowheads="1"/>
                </p:cNvSpPr>
                <p:nvPr/>
              </p:nvSpPr>
              <p:spPr bwMode="auto">
                <a:xfrm>
                  <a:off x="1728" y="202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875535" name="Rectangle 15">
                  <a:extLst>
                    <a:ext uri="{FF2B5EF4-FFF2-40B4-BE49-F238E27FC236}">
                      <a16:creationId xmlns:a16="http://schemas.microsoft.com/office/drawing/2014/main" id="{6797E0B5-C87F-B840-8FDA-7E4AB75DD110}"/>
                    </a:ext>
                  </a:extLst>
                </p:cNvPr>
                <p:cNvSpPr>
                  <a:spLocks noChangeArrowheads="1"/>
                </p:cNvSpPr>
                <p:nvPr/>
              </p:nvSpPr>
              <p:spPr bwMode="auto">
                <a:xfrm>
                  <a:off x="1648" y="2388"/>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a:t>
                  </a:r>
                </a:p>
              </p:txBody>
            </p:sp>
          </p:grpSp>
        </p:grpSp>
      </p:grpSp>
    </p:spTree>
    <p:extLst>
      <p:ext uri="{BB962C8B-B14F-4D97-AF65-F5344CB8AC3E}">
        <p14:creationId xmlns:p14="http://schemas.microsoft.com/office/powerpoint/2010/main" val="43549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4EC0AE54-D6CF-D54D-8E8A-6DEA90DFF50F}"/>
              </a:ext>
            </a:extLst>
          </p:cNvPr>
          <p:cNvSpPr>
            <a:spLocks noChangeArrowheads="1"/>
          </p:cNvSpPr>
          <p:nvPr/>
        </p:nvSpPr>
        <p:spPr bwMode="auto">
          <a:xfrm>
            <a:off x="1676401" y="188914"/>
            <a:ext cx="8812213"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801688" eaLnBrk="0" hangingPunct="0">
              <a:defRPr kumimoji="1" sz="2400">
                <a:solidFill>
                  <a:schemeClr val="tx1"/>
                </a:solidFill>
                <a:latin typeface="Times New Roman" panose="02020603050405020304" pitchFamily="18" charset="0"/>
                <a:ea typeface="宋体" panose="02010600030101010101" pitchFamily="2" charset="-122"/>
              </a:defRPr>
            </a:lvl3pPr>
            <a:lvl4pPr marL="1244600" eaLnBrk="0" hangingPunct="0">
              <a:defRPr kumimoji="1" sz="2400">
                <a:solidFill>
                  <a:schemeClr val="tx1"/>
                </a:solidFill>
                <a:latin typeface="Times New Roman" panose="02020603050405020304" pitchFamily="18" charset="0"/>
                <a:ea typeface="宋体" panose="02010600030101010101" pitchFamily="2" charset="-122"/>
              </a:defRPr>
            </a:lvl4pPr>
            <a:lvl5pPr marL="1816100" eaLnBrk="0" hangingPunct="0">
              <a:defRPr kumimoji="1" sz="2400">
                <a:solidFill>
                  <a:schemeClr val="tx1"/>
                </a:solidFill>
                <a:latin typeface="Times New Roman" panose="02020603050405020304" pitchFamily="18" charset="0"/>
                <a:ea typeface="宋体" panose="02010600030101010101" pitchFamily="2" charset="-122"/>
              </a:defRPr>
            </a:lvl5pPr>
            <a:lvl6pPr marL="2273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0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87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4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fontAlgn="base">
              <a:lnSpc>
                <a:spcPct val="110000"/>
              </a:lnSpc>
              <a:spcBef>
                <a:spcPct val="20000"/>
              </a:spcBef>
              <a:spcAft>
                <a:spcPct val="10000"/>
              </a:spcAft>
            </a:pPr>
            <a:r>
              <a:rPr lang="zh-CN" altLang="en-US" sz="3200" b="1">
                <a:solidFill>
                  <a:srgbClr val="FFFF00"/>
                </a:solidFill>
                <a:latin typeface="宋体" panose="02010600030101010101" pitchFamily="2" charset="-122"/>
              </a:rPr>
              <a:t>⑵ 最坏情况</a:t>
            </a:r>
            <a:r>
              <a:rPr lang="zh-CN" altLang="en-US" sz="3200" b="1">
                <a:solidFill>
                  <a:srgbClr val="FFFFFF"/>
                </a:solidFill>
              </a:rPr>
              <a:t>：</a:t>
            </a:r>
            <a:r>
              <a:rPr lang="zh-CN" altLang="en-US" sz="2800" b="1">
                <a:solidFill>
                  <a:srgbClr val="FFFFFF"/>
                </a:solidFill>
                <a:latin typeface="宋体" panose="02010600030101010101" pitchFamily="2" charset="-122"/>
              </a:rPr>
              <a:t>若待排序记录按关键字从大到小排列</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逆序</a:t>
            </a:r>
            <a:r>
              <a:rPr lang="en-US" altLang="zh-CN" sz="2800" b="1">
                <a:solidFill>
                  <a:srgbClr val="FFFFFF"/>
                </a:solidFill>
                <a:latin typeface="宋体" panose="02010600030101010101" pitchFamily="2" charset="-122"/>
              </a:rPr>
              <a:t>)</a:t>
            </a:r>
            <a:r>
              <a:rPr lang="zh-CN" altLang="en-US" sz="2800" b="1">
                <a:solidFill>
                  <a:srgbClr val="FFFFFF"/>
                </a:solidFill>
              </a:rPr>
              <a:t>，则一趟排序时：算法中的内循环体执行</a:t>
            </a:r>
            <a:r>
              <a:rPr lang="en-US" altLang="zh-CN" sz="2800" b="1">
                <a:solidFill>
                  <a:srgbClr val="FFFFFF"/>
                </a:solidFill>
              </a:rPr>
              <a:t>i-1</a:t>
            </a:r>
            <a:r>
              <a:rPr lang="zh-CN" altLang="en-US" sz="2800" b="1">
                <a:solidFill>
                  <a:srgbClr val="FFFFFF"/>
                </a:solidFill>
              </a:rPr>
              <a:t>，关键字比较次数</a:t>
            </a:r>
            <a:r>
              <a:rPr lang="en-US" altLang="zh-CN" sz="2800" b="1">
                <a:solidFill>
                  <a:srgbClr val="FFFFFF"/>
                </a:solidFill>
              </a:rPr>
              <a:t>i</a:t>
            </a:r>
            <a:r>
              <a:rPr lang="zh-CN" altLang="en-US" sz="2800" b="1">
                <a:solidFill>
                  <a:srgbClr val="FFFFFF"/>
                </a:solidFill>
              </a:rPr>
              <a:t>次，记录移动次数</a:t>
            </a:r>
            <a:r>
              <a:rPr lang="en-US" altLang="zh-CN" sz="2800" b="1">
                <a:solidFill>
                  <a:srgbClr val="FFFFFF"/>
                </a:solidFill>
              </a:rPr>
              <a:t>i+1</a:t>
            </a:r>
            <a:r>
              <a:rPr kumimoji="0" lang="zh-CN" altLang="en-US" sz="2800" b="1">
                <a:solidFill>
                  <a:srgbClr val="FFFFFF"/>
                </a:solidFill>
                <a:latin typeface="宋体" panose="02010600030101010101" pitchFamily="2" charset="-122"/>
              </a:rPr>
              <a:t>。</a:t>
            </a:r>
            <a:endParaRPr lang="zh-CN" altLang="en-US" sz="2800" b="1">
              <a:solidFill>
                <a:srgbClr val="FFFFFF"/>
              </a:solidFill>
              <a:latin typeface="宋体" panose="02010600030101010101" pitchFamily="2" charset="-122"/>
            </a:endParaRPr>
          </a:p>
          <a:p>
            <a:pPr lvl="1" eaLnBrk="1" fontAlgn="base" hangingPunct="1">
              <a:lnSpc>
                <a:spcPct val="110000"/>
              </a:lnSpc>
              <a:spcBef>
                <a:spcPct val="20000"/>
              </a:spcBef>
              <a:spcAft>
                <a:spcPct val="0"/>
              </a:spcAft>
              <a:buClr>
                <a:srgbClr val="FF9999"/>
              </a:buClr>
            </a:pPr>
            <a:r>
              <a:rPr lang="zh-CN" altLang="en-US" sz="2800" b="1">
                <a:solidFill>
                  <a:srgbClr val="FFFFFF"/>
                </a:solidFill>
                <a:latin typeface="宋体" panose="02010600030101010101" pitchFamily="2" charset="-122"/>
              </a:rPr>
              <a:t>则就整个排序而言：</a:t>
            </a:r>
          </a:p>
        </p:txBody>
      </p:sp>
      <p:grpSp>
        <p:nvGrpSpPr>
          <p:cNvPr id="876547" name="Group 3">
            <a:extLst>
              <a:ext uri="{FF2B5EF4-FFF2-40B4-BE49-F238E27FC236}">
                <a16:creationId xmlns:a16="http://schemas.microsoft.com/office/drawing/2014/main" id="{00B2B555-8EE6-8E42-9D61-733318512508}"/>
              </a:ext>
            </a:extLst>
          </p:cNvPr>
          <p:cNvGrpSpPr>
            <a:grpSpLocks/>
          </p:cNvGrpSpPr>
          <p:nvPr/>
        </p:nvGrpSpPr>
        <p:grpSpPr bwMode="auto">
          <a:xfrm>
            <a:off x="2362200" y="2468563"/>
            <a:ext cx="4838700" cy="1752600"/>
            <a:chOff x="528" y="2160"/>
            <a:chExt cx="3048" cy="1104"/>
          </a:xfrm>
        </p:grpSpPr>
        <p:grpSp>
          <p:nvGrpSpPr>
            <p:cNvPr id="876548" name="Group 4">
              <a:extLst>
                <a:ext uri="{FF2B5EF4-FFF2-40B4-BE49-F238E27FC236}">
                  <a16:creationId xmlns:a16="http://schemas.microsoft.com/office/drawing/2014/main" id="{689ED2AA-E8CD-4C41-978C-6501765793A9}"/>
                </a:ext>
              </a:extLst>
            </p:cNvPr>
            <p:cNvGrpSpPr>
              <a:grpSpLocks/>
            </p:cNvGrpSpPr>
            <p:nvPr/>
          </p:nvGrpSpPr>
          <p:grpSpPr bwMode="auto">
            <a:xfrm>
              <a:off x="528" y="2160"/>
              <a:ext cx="2696" cy="572"/>
              <a:chOff x="528" y="2176"/>
              <a:chExt cx="2696" cy="572"/>
            </a:xfrm>
          </p:grpSpPr>
          <p:sp>
            <p:nvSpPr>
              <p:cNvPr id="876549" name="Rectangle 5">
                <a:extLst>
                  <a:ext uri="{FF2B5EF4-FFF2-40B4-BE49-F238E27FC236}">
                    <a16:creationId xmlns:a16="http://schemas.microsoft.com/office/drawing/2014/main" id="{0EC8AA5D-0B7B-6E49-8FE1-9613AB6293EF}"/>
                  </a:ext>
                </a:extLst>
              </p:cNvPr>
              <p:cNvSpPr>
                <a:spLocks noChangeArrowheads="1"/>
              </p:cNvSpPr>
              <p:nvPr/>
            </p:nvSpPr>
            <p:spPr bwMode="auto">
              <a:xfrm>
                <a:off x="528" y="2296"/>
                <a:ext cx="9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比较次数</a:t>
                </a:r>
                <a:r>
                  <a:rPr kumimoji="1" lang="zh-CN" altLang="en-US" sz="2400" b="1">
                    <a:solidFill>
                      <a:srgbClr val="FFFFFF"/>
                    </a:solidFill>
                    <a:latin typeface="宋体" panose="02010600030101010101" pitchFamily="2" charset="-122"/>
                    <a:ea typeface="宋体" panose="02010600030101010101" pitchFamily="2" charset="-122"/>
                  </a:rPr>
                  <a:t>：</a:t>
                </a:r>
              </a:p>
            </p:txBody>
          </p:sp>
          <p:sp>
            <p:nvSpPr>
              <p:cNvPr id="876550" name="Rectangle 6">
                <a:extLst>
                  <a:ext uri="{FF2B5EF4-FFF2-40B4-BE49-F238E27FC236}">
                    <a16:creationId xmlns:a16="http://schemas.microsoft.com/office/drawing/2014/main" id="{CF2F99F7-B5F7-9245-A4D7-7DBF4C7A3186}"/>
                  </a:ext>
                </a:extLst>
              </p:cNvPr>
              <p:cNvSpPr>
                <a:spLocks noChangeArrowheads="1"/>
              </p:cNvSpPr>
              <p:nvPr/>
            </p:nvSpPr>
            <p:spPr bwMode="auto">
              <a:xfrm>
                <a:off x="1504" y="2320"/>
                <a:ext cx="5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76551" name="Rectangle 7">
                <a:extLst>
                  <a:ext uri="{FF2B5EF4-FFF2-40B4-BE49-F238E27FC236}">
                    <a16:creationId xmlns:a16="http://schemas.microsoft.com/office/drawing/2014/main" id="{4DAA40AF-5085-8743-8E07-6F6D68325D0A}"/>
                  </a:ext>
                </a:extLst>
              </p:cNvPr>
              <p:cNvSpPr>
                <a:spLocks noChangeArrowheads="1"/>
              </p:cNvSpPr>
              <p:nvPr/>
            </p:nvSpPr>
            <p:spPr bwMode="auto">
              <a:xfrm>
                <a:off x="1536" y="2176"/>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876552" name="Rectangle 8">
                <a:extLst>
                  <a:ext uri="{FF2B5EF4-FFF2-40B4-BE49-F238E27FC236}">
                    <a16:creationId xmlns:a16="http://schemas.microsoft.com/office/drawing/2014/main" id="{A4F576A5-1D42-A14D-9B8C-34DAD15E7DD0}"/>
                  </a:ext>
                </a:extLst>
              </p:cNvPr>
              <p:cNvSpPr>
                <a:spLocks noChangeArrowheads="1"/>
              </p:cNvSpPr>
              <p:nvPr/>
            </p:nvSpPr>
            <p:spPr bwMode="auto">
              <a:xfrm>
                <a:off x="1456" y="2544"/>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a:t>
                </a:r>
              </a:p>
            </p:txBody>
          </p:sp>
          <p:grpSp>
            <p:nvGrpSpPr>
              <p:cNvPr id="876553" name="Group 9">
                <a:extLst>
                  <a:ext uri="{FF2B5EF4-FFF2-40B4-BE49-F238E27FC236}">
                    <a16:creationId xmlns:a16="http://schemas.microsoft.com/office/drawing/2014/main" id="{A9998354-9191-614D-9BAF-0485181C0023}"/>
                  </a:ext>
                </a:extLst>
              </p:cNvPr>
              <p:cNvGrpSpPr>
                <a:grpSpLocks/>
              </p:cNvGrpSpPr>
              <p:nvPr/>
            </p:nvGrpSpPr>
            <p:grpSpPr bwMode="auto">
              <a:xfrm>
                <a:off x="2072" y="2188"/>
                <a:ext cx="1152" cy="476"/>
                <a:chOff x="1512" y="3072"/>
                <a:chExt cx="1152" cy="508"/>
              </a:xfrm>
            </p:grpSpPr>
            <p:sp>
              <p:nvSpPr>
                <p:cNvPr id="876554" name="Rectangle 10">
                  <a:extLst>
                    <a:ext uri="{FF2B5EF4-FFF2-40B4-BE49-F238E27FC236}">
                      <a16:creationId xmlns:a16="http://schemas.microsoft.com/office/drawing/2014/main" id="{9825DB2A-C699-5A44-A535-4C5A61E755BB}"/>
                    </a:ext>
                  </a:extLst>
                </p:cNvPr>
                <p:cNvSpPr>
                  <a:spLocks noChangeArrowheads="1"/>
                </p:cNvSpPr>
                <p:nvPr/>
              </p:nvSpPr>
              <p:spPr bwMode="auto">
                <a:xfrm>
                  <a:off x="1584" y="3072"/>
                  <a:ext cx="105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(n-1)(n+1)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76555" name="Rectangle 11">
                  <a:extLst>
                    <a:ext uri="{FF2B5EF4-FFF2-40B4-BE49-F238E27FC236}">
                      <a16:creationId xmlns:a16="http://schemas.microsoft.com/office/drawing/2014/main" id="{FEEC406A-0C7A-2742-BC1F-CD39C5193DC8}"/>
                    </a:ext>
                  </a:extLst>
                </p:cNvPr>
                <p:cNvSpPr>
                  <a:spLocks noChangeArrowheads="1"/>
                </p:cNvSpPr>
                <p:nvPr/>
              </p:nvSpPr>
              <p:spPr bwMode="auto">
                <a:xfrm>
                  <a:off x="1984" y="3376"/>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76556" name="Line 12">
                  <a:extLst>
                    <a:ext uri="{FF2B5EF4-FFF2-40B4-BE49-F238E27FC236}">
                      <a16:creationId xmlns:a16="http://schemas.microsoft.com/office/drawing/2014/main" id="{9BC1A7A4-CEB0-6240-931C-56FB2C4D40F8}"/>
                    </a:ext>
                  </a:extLst>
                </p:cNvPr>
                <p:cNvSpPr>
                  <a:spLocks noChangeShapeType="1"/>
                </p:cNvSpPr>
                <p:nvPr/>
              </p:nvSpPr>
              <p:spPr bwMode="auto">
                <a:xfrm>
                  <a:off x="1512" y="3344"/>
                  <a:ext cx="115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76557" name="Group 13">
              <a:extLst>
                <a:ext uri="{FF2B5EF4-FFF2-40B4-BE49-F238E27FC236}">
                  <a16:creationId xmlns:a16="http://schemas.microsoft.com/office/drawing/2014/main" id="{7E8B7D72-0E1C-F744-A5EF-885E6AAA8F03}"/>
                </a:ext>
              </a:extLst>
            </p:cNvPr>
            <p:cNvGrpSpPr>
              <a:grpSpLocks/>
            </p:cNvGrpSpPr>
            <p:nvPr/>
          </p:nvGrpSpPr>
          <p:grpSpPr bwMode="auto">
            <a:xfrm>
              <a:off x="528" y="2692"/>
              <a:ext cx="3048" cy="572"/>
              <a:chOff x="528" y="2692"/>
              <a:chExt cx="3048" cy="572"/>
            </a:xfrm>
          </p:grpSpPr>
          <p:sp>
            <p:nvSpPr>
              <p:cNvPr id="876558" name="Rectangle 14">
                <a:extLst>
                  <a:ext uri="{FF2B5EF4-FFF2-40B4-BE49-F238E27FC236}">
                    <a16:creationId xmlns:a16="http://schemas.microsoft.com/office/drawing/2014/main" id="{779138A8-034C-DB47-A8A4-4F761E13F4C4}"/>
                  </a:ext>
                </a:extLst>
              </p:cNvPr>
              <p:cNvSpPr>
                <a:spLocks noChangeArrowheads="1"/>
              </p:cNvSpPr>
              <p:nvPr/>
            </p:nvSpPr>
            <p:spPr bwMode="auto">
              <a:xfrm>
                <a:off x="528" y="2812"/>
                <a:ext cx="99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移动次数</a:t>
                </a:r>
                <a:r>
                  <a:rPr kumimoji="1" lang="zh-CN" altLang="en-US" sz="2400" b="1">
                    <a:solidFill>
                      <a:srgbClr val="FFFFFF"/>
                    </a:solidFill>
                    <a:latin typeface="宋体" panose="02010600030101010101" pitchFamily="2" charset="-122"/>
                    <a:ea typeface="宋体" panose="02010600030101010101" pitchFamily="2" charset="-122"/>
                  </a:rPr>
                  <a:t>：</a:t>
                </a:r>
              </a:p>
            </p:txBody>
          </p:sp>
          <p:sp>
            <p:nvSpPr>
              <p:cNvPr id="876559" name="Rectangle 15">
                <a:extLst>
                  <a:ext uri="{FF2B5EF4-FFF2-40B4-BE49-F238E27FC236}">
                    <a16:creationId xmlns:a16="http://schemas.microsoft.com/office/drawing/2014/main" id="{949AF6D2-50BF-7045-9459-3592ECFDE6A6}"/>
                  </a:ext>
                </a:extLst>
              </p:cNvPr>
              <p:cNvSpPr>
                <a:spLocks noChangeArrowheads="1"/>
              </p:cNvSpPr>
              <p:nvPr/>
            </p:nvSpPr>
            <p:spPr bwMode="auto">
              <a:xfrm>
                <a:off x="1504" y="2836"/>
                <a:ext cx="8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76560" name="Rectangle 16">
                <a:extLst>
                  <a:ext uri="{FF2B5EF4-FFF2-40B4-BE49-F238E27FC236}">
                    <a16:creationId xmlns:a16="http://schemas.microsoft.com/office/drawing/2014/main" id="{0326AC35-6E56-D541-BDED-B3886DC3BBDC}"/>
                  </a:ext>
                </a:extLst>
              </p:cNvPr>
              <p:cNvSpPr>
                <a:spLocks noChangeArrowheads="1"/>
              </p:cNvSpPr>
              <p:nvPr/>
            </p:nvSpPr>
            <p:spPr bwMode="auto">
              <a:xfrm>
                <a:off x="1536" y="2692"/>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876561" name="Rectangle 17">
                <a:extLst>
                  <a:ext uri="{FF2B5EF4-FFF2-40B4-BE49-F238E27FC236}">
                    <a16:creationId xmlns:a16="http://schemas.microsoft.com/office/drawing/2014/main" id="{40E753AC-5D30-814C-B82E-C252BB2785AA}"/>
                  </a:ext>
                </a:extLst>
              </p:cNvPr>
              <p:cNvSpPr>
                <a:spLocks noChangeArrowheads="1"/>
              </p:cNvSpPr>
              <p:nvPr/>
            </p:nvSpPr>
            <p:spPr bwMode="auto">
              <a:xfrm>
                <a:off x="1456" y="3060"/>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a:t>
                </a:r>
              </a:p>
            </p:txBody>
          </p:sp>
          <p:grpSp>
            <p:nvGrpSpPr>
              <p:cNvPr id="876562" name="Group 18">
                <a:extLst>
                  <a:ext uri="{FF2B5EF4-FFF2-40B4-BE49-F238E27FC236}">
                    <a16:creationId xmlns:a16="http://schemas.microsoft.com/office/drawing/2014/main" id="{BDCD7C3A-4981-504E-9F87-4EAA7E4E384D}"/>
                  </a:ext>
                </a:extLst>
              </p:cNvPr>
              <p:cNvGrpSpPr>
                <a:grpSpLocks/>
              </p:cNvGrpSpPr>
              <p:nvPr/>
            </p:nvGrpSpPr>
            <p:grpSpPr bwMode="auto">
              <a:xfrm>
                <a:off x="2424" y="2704"/>
                <a:ext cx="1152" cy="476"/>
                <a:chOff x="1512" y="3072"/>
                <a:chExt cx="1152" cy="508"/>
              </a:xfrm>
            </p:grpSpPr>
            <p:sp>
              <p:nvSpPr>
                <p:cNvPr id="876563" name="Rectangle 19">
                  <a:extLst>
                    <a:ext uri="{FF2B5EF4-FFF2-40B4-BE49-F238E27FC236}">
                      <a16:creationId xmlns:a16="http://schemas.microsoft.com/office/drawing/2014/main" id="{07DF2FE7-648E-D843-BEB6-B7A6AB43A4DB}"/>
                    </a:ext>
                  </a:extLst>
                </p:cNvPr>
                <p:cNvSpPr>
                  <a:spLocks noChangeArrowheads="1"/>
                </p:cNvSpPr>
                <p:nvPr/>
              </p:nvSpPr>
              <p:spPr bwMode="auto">
                <a:xfrm>
                  <a:off x="1584" y="3072"/>
                  <a:ext cx="105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(n-1)(n+4)</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76564" name="Rectangle 20">
                  <a:extLst>
                    <a:ext uri="{FF2B5EF4-FFF2-40B4-BE49-F238E27FC236}">
                      <a16:creationId xmlns:a16="http://schemas.microsoft.com/office/drawing/2014/main" id="{373744D9-2BF6-BF4B-AA92-6E348D5F74A9}"/>
                    </a:ext>
                  </a:extLst>
                </p:cNvPr>
                <p:cNvSpPr>
                  <a:spLocks noChangeArrowheads="1"/>
                </p:cNvSpPr>
                <p:nvPr/>
              </p:nvSpPr>
              <p:spPr bwMode="auto">
                <a:xfrm>
                  <a:off x="1984" y="3376"/>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76565" name="Line 21">
                  <a:extLst>
                    <a:ext uri="{FF2B5EF4-FFF2-40B4-BE49-F238E27FC236}">
                      <a16:creationId xmlns:a16="http://schemas.microsoft.com/office/drawing/2014/main" id="{B7271772-BA7A-5540-B61D-81B4ED2F5BE4}"/>
                    </a:ext>
                  </a:extLst>
                </p:cNvPr>
                <p:cNvSpPr>
                  <a:spLocks noChangeShapeType="1"/>
                </p:cNvSpPr>
                <p:nvPr/>
              </p:nvSpPr>
              <p:spPr bwMode="auto">
                <a:xfrm>
                  <a:off x="1512" y="3344"/>
                  <a:ext cx="115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876566" name="Rectangle 22">
            <a:extLst>
              <a:ext uri="{FF2B5EF4-FFF2-40B4-BE49-F238E27FC236}">
                <a16:creationId xmlns:a16="http://schemas.microsoft.com/office/drawing/2014/main" id="{D405C7BF-A730-7A4D-ACC2-21207FF8DFF4}"/>
              </a:ext>
            </a:extLst>
          </p:cNvPr>
          <p:cNvSpPr>
            <a:spLocks noChangeArrowheads="1"/>
          </p:cNvSpPr>
          <p:nvPr/>
        </p:nvSpPr>
        <p:spPr bwMode="auto">
          <a:xfrm>
            <a:off x="1676401" y="4337051"/>
            <a:ext cx="881221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762000" eaLnBrk="0" hangingPunct="0">
              <a:defRPr kumimoji="1" sz="2400">
                <a:solidFill>
                  <a:schemeClr val="tx1"/>
                </a:solidFill>
                <a:latin typeface="Times New Roman" panose="02020603050405020304" pitchFamily="18" charset="0"/>
                <a:ea typeface="宋体" panose="02010600030101010101" pitchFamily="2" charset="-122"/>
              </a:defRPr>
            </a:lvl3pPr>
            <a:lvl4pPr marL="1244600" eaLnBrk="0" hangingPunct="0">
              <a:defRPr kumimoji="1" sz="2400">
                <a:solidFill>
                  <a:schemeClr val="tx1"/>
                </a:solidFill>
                <a:latin typeface="Times New Roman" panose="02020603050405020304" pitchFamily="18" charset="0"/>
                <a:ea typeface="宋体" panose="02010600030101010101" pitchFamily="2" charset="-122"/>
              </a:defRPr>
            </a:lvl4pPr>
            <a:lvl5pPr marL="1816100" eaLnBrk="0" hangingPunct="0">
              <a:defRPr kumimoji="1" sz="2400">
                <a:solidFill>
                  <a:schemeClr val="tx1"/>
                </a:solidFill>
                <a:latin typeface="Times New Roman" panose="02020603050405020304" pitchFamily="18" charset="0"/>
                <a:ea typeface="宋体" panose="02010600030101010101" pitchFamily="2" charset="-122"/>
              </a:defRPr>
            </a:lvl5pPr>
            <a:lvl6pPr marL="2273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0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87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4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lang="zh-CN" altLang="en-US" sz="2800" b="1">
                <a:solidFill>
                  <a:srgbClr val="FFFFFF"/>
                </a:solidFill>
                <a:latin typeface="宋体" panose="02010600030101010101" pitchFamily="2" charset="-122"/>
              </a:rPr>
              <a:t>    一般地</a:t>
            </a:r>
            <a:r>
              <a:rPr lang="zh-CN" altLang="en-US" sz="2800" b="1">
                <a:solidFill>
                  <a:srgbClr val="FFFFFF"/>
                </a:solidFill>
              </a:rPr>
              <a:t>，认为</a:t>
            </a:r>
            <a:r>
              <a:rPr lang="zh-CN" altLang="en-US" sz="2800" b="1">
                <a:solidFill>
                  <a:srgbClr val="FFFFFF"/>
                </a:solidFill>
                <a:latin typeface="宋体" panose="02010600030101010101" pitchFamily="2" charset="-122"/>
              </a:rPr>
              <a:t>待排序的记录可能出现的各种排列的概率相同</a:t>
            </a:r>
            <a:r>
              <a:rPr lang="zh-CN" altLang="en-US" sz="2800" b="1">
                <a:solidFill>
                  <a:srgbClr val="FFFFFF"/>
                </a:solidFill>
              </a:rPr>
              <a:t>，则取以上两种情况的平均值，作为排序的</a:t>
            </a:r>
            <a:r>
              <a:rPr lang="zh-CN" altLang="en-US" sz="2800" b="1">
                <a:solidFill>
                  <a:srgbClr val="FFFFFF"/>
                </a:solidFill>
                <a:latin typeface="宋体" panose="02010600030101010101" pitchFamily="2" charset="-122"/>
              </a:rPr>
              <a:t>关键字比较次数和记录移动次数</a:t>
            </a:r>
            <a:r>
              <a:rPr lang="zh-CN" altLang="en-US" sz="2800" b="1">
                <a:solidFill>
                  <a:srgbClr val="FFFFFF"/>
                </a:solidFill>
              </a:rPr>
              <a:t>，</a:t>
            </a:r>
            <a:r>
              <a:rPr lang="zh-CN" altLang="en-US" sz="2800" b="1">
                <a:solidFill>
                  <a:srgbClr val="FFFFFF"/>
                </a:solidFill>
                <a:latin typeface="宋体" panose="02010600030101010101" pitchFamily="2" charset="-122"/>
              </a:rPr>
              <a:t>约为</a:t>
            </a:r>
            <a:r>
              <a:rPr lang="en-US" altLang="zh-CN" sz="2800" b="1">
                <a:solidFill>
                  <a:srgbClr val="FFFFFF"/>
                </a:solidFill>
              </a:rPr>
              <a:t>n</a:t>
            </a:r>
            <a:r>
              <a:rPr lang="en-US" altLang="zh-CN" sz="2800" b="1" baseline="24000">
                <a:solidFill>
                  <a:srgbClr val="FFFFFF"/>
                </a:solidFill>
              </a:rPr>
              <a:t>2</a:t>
            </a:r>
            <a:r>
              <a:rPr lang="en-US" altLang="zh-CN" sz="2800" b="1">
                <a:solidFill>
                  <a:srgbClr val="FFFFFF"/>
                </a:solidFill>
              </a:rPr>
              <a:t>/4</a:t>
            </a:r>
            <a:r>
              <a:rPr lang="zh-CN" altLang="en-US" sz="2800" b="1">
                <a:solidFill>
                  <a:srgbClr val="FFFFFF"/>
                </a:solidFill>
              </a:rPr>
              <a:t>，则复杂度为</a:t>
            </a:r>
            <a:r>
              <a:rPr lang="en-US" altLang="zh-CN" sz="2800" b="1">
                <a:solidFill>
                  <a:srgbClr val="FFFFFF"/>
                </a:solidFill>
              </a:rPr>
              <a:t>O(n</a:t>
            </a:r>
            <a:r>
              <a:rPr lang="en-US" altLang="zh-CN" sz="2800" b="1" baseline="26000">
                <a:solidFill>
                  <a:srgbClr val="FFFFFF"/>
                </a:solidFill>
              </a:rPr>
              <a:t>2</a:t>
            </a:r>
            <a:r>
              <a:rPr lang="en-US" altLang="zh-CN" sz="2800" b="1">
                <a:solidFill>
                  <a:srgbClr val="FFFFFF"/>
                </a:solidFill>
              </a:rPr>
              <a:t>) </a:t>
            </a:r>
            <a:r>
              <a:rPr kumimoji="0"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223337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830F2F48-AC52-0541-97FD-4DE9A462864D}"/>
              </a:ext>
            </a:extLst>
          </p:cNvPr>
          <p:cNvSpPr>
            <a:spLocks noGrp="1" noChangeArrowheads="1"/>
          </p:cNvSpPr>
          <p:nvPr>
            <p:ph type="title"/>
          </p:nvPr>
        </p:nvSpPr>
        <p:spPr>
          <a:xfrm>
            <a:off x="2400301" y="152400"/>
            <a:ext cx="6575425" cy="762000"/>
          </a:xfrm>
        </p:spPr>
        <p:txBody>
          <a:bodyPr/>
          <a:lstStyle/>
          <a:p>
            <a:r>
              <a:rPr lang="en-US" altLang="zh-CN" b="1">
                <a:latin typeface="Times New Roman" panose="02020603050405020304" pitchFamily="18" charset="0"/>
              </a:rPr>
              <a:t>10.2.2   </a:t>
            </a:r>
            <a:r>
              <a:rPr lang="zh-CN" altLang="en-US" b="1">
                <a:ea typeface="楷体_GB2312" pitchFamily="49" charset="-122"/>
              </a:rPr>
              <a:t>其它插入排序</a:t>
            </a:r>
            <a:endParaRPr lang="zh-CN" altLang="en-US" b="1">
              <a:latin typeface="Times New Roman" panose="02020603050405020304" pitchFamily="18" charset="0"/>
              <a:ea typeface="楷体_GB2312" pitchFamily="49" charset="-122"/>
            </a:endParaRPr>
          </a:p>
        </p:txBody>
      </p:sp>
      <p:sp>
        <p:nvSpPr>
          <p:cNvPr id="877571" name="Rectangle 3">
            <a:extLst>
              <a:ext uri="{FF2B5EF4-FFF2-40B4-BE49-F238E27FC236}">
                <a16:creationId xmlns:a16="http://schemas.microsoft.com/office/drawing/2014/main" id="{14F2CF78-F66A-8A48-B464-A82E042FC30E}"/>
              </a:ext>
            </a:extLst>
          </p:cNvPr>
          <p:cNvSpPr>
            <a:spLocks noGrp="1" noChangeArrowheads="1"/>
          </p:cNvSpPr>
          <p:nvPr>
            <p:ph type="body" idx="1"/>
          </p:nvPr>
        </p:nvSpPr>
        <p:spPr>
          <a:xfrm>
            <a:off x="1676401" y="1066800"/>
            <a:ext cx="8812213" cy="5530850"/>
          </a:xfrm>
        </p:spPr>
        <p:txBody>
          <a:bodyPr/>
          <a:lstStyle/>
          <a:p>
            <a:pPr marL="0" indent="0">
              <a:lnSpc>
                <a:spcPct val="110000"/>
              </a:lnSpc>
              <a:spcBef>
                <a:spcPct val="10000"/>
              </a:spcBef>
              <a:buNone/>
            </a:pPr>
            <a:r>
              <a:rPr lang="en-US" altLang="zh-CN" sz="4000" b="1">
                <a:solidFill>
                  <a:schemeClr val="tx2"/>
                </a:solidFill>
              </a:rPr>
              <a:t>1  </a:t>
            </a:r>
            <a:r>
              <a:rPr lang="zh-CN" altLang="en-US" sz="4000" b="1">
                <a:solidFill>
                  <a:schemeClr val="tx2"/>
                </a:solidFill>
                <a:ea typeface="楷体_GB2312" pitchFamily="49" charset="-122"/>
              </a:rPr>
              <a:t>折半插入排序</a:t>
            </a:r>
          </a:p>
          <a:p>
            <a:pPr marL="0" indent="0">
              <a:lnSpc>
                <a:spcPct val="110000"/>
              </a:lnSpc>
              <a:spcBef>
                <a:spcPct val="10000"/>
              </a:spcBef>
              <a:buNone/>
            </a:pPr>
            <a:r>
              <a:rPr kumimoji="0" lang="zh-CN" altLang="en-US" b="1">
                <a:latin typeface="宋体" panose="02010600030101010101" pitchFamily="2" charset="-122"/>
              </a:rPr>
              <a:t>    </a:t>
            </a:r>
            <a:r>
              <a:rPr kumimoji="0" lang="zh-CN" altLang="en-US" sz="2800" b="1">
                <a:latin typeface="宋体" panose="02010600030101010101" pitchFamily="2" charset="-122"/>
              </a:rPr>
              <a:t>当将待排序的记录</a:t>
            </a:r>
            <a:r>
              <a:rPr kumimoji="0" lang="en-US" altLang="zh-CN" sz="2800" b="1"/>
              <a:t>R[i]</a:t>
            </a:r>
            <a:r>
              <a:rPr lang="en-US" altLang="zh-CN" sz="2800" b="1"/>
              <a:t> </a:t>
            </a:r>
            <a:r>
              <a:rPr lang="zh-CN" altLang="en-US" sz="2800" b="1"/>
              <a:t>插入到已</a:t>
            </a:r>
            <a:r>
              <a:rPr kumimoji="0" lang="zh-CN" altLang="en-US" sz="2800" b="1"/>
              <a:t>排好序的</a:t>
            </a:r>
            <a:r>
              <a:rPr lang="zh-CN" altLang="en-US" sz="2800" b="1"/>
              <a:t>记录子表</a:t>
            </a:r>
            <a:r>
              <a:rPr kumimoji="0" lang="en-US" altLang="zh-CN" sz="2800" b="1"/>
              <a:t>R[1</a:t>
            </a:r>
            <a:r>
              <a:rPr lang="en-US" altLang="zh-CN" sz="2800" b="1"/>
              <a:t>…</a:t>
            </a:r>
            <a:r>
              <a:rPr kumimoji="0" lang="en-US" altLang="zh-CN" sz="2800" b="1"/>
              <a:t>i-1]</a:t>
            </a:r>
            <a:r>
              <a:rPr kumimoji="0" lang="zh-CN" altLang="en-US" sz="2800" b="1"/>
              <a:t>中时</a:t>
            </a:r>
            <a:r>
              <a:rPr lang="zh-CN" altLang="en-US" sz="2800" b="1"/>
              <a:t>，由于</a:t>
            </a:r>
            <a:r>
              <a:rPr kumimoji="0" lang="en-US" altLang="zh-CN" sz="2800" b="1"/>
              <a:t>R</a:t>
            </a:r>
            <a:r>
              <a:rPr kumimoji="0" lang="en-US" altLang="zh-CN" sz="2800" b="1" baseline="-20000"/>
              <a:t>1</a:t>
            </a:r>
            <a:r>
              <a:rPr lang="en-US" altLang="zh-CN" sz="2800" b="1"/>
              <a:t>, </a:t>
            </a:r>
            <a:r>
              <a:rPr kumimoji="0" lang="en-US" altLang="zh-CN" sz="2800" b="1"/>
              <a:t>R</a:t>
            </a:r>
            <a:r>
              <a:rPr kumimoji="0" lang="en-US" altLang="zh-CN" sz="2800" b="1" baseline="-20000"/>
              <a:t>2</a:t>
            </a:r>
            <a:r>
              <a:rPr lang="en-US" altLang="zh-CN" sz="2800" b="1"/>
              <a:t> ,…, </a:t>
            </a:r>
            <a:r>
              <a:rPr kumimoji="0" lang="en-US" altLang="zh-CN" sz="2800" b="1"/>
              <a:t>R</a:t>
            </a:r>
            <a:r>
              <a:rPr kumimoji="0" lang="en-US" altLang="zh-CN" sz="2800" b="1" baseline="-20000"/>
              <a:t>i-1</a:t>
            </a:r>
            <a:r>
              <a:rPr lang="zh-CN" altLang="en-US" sz="2800" b="1"/>
              <a:t>已</a:t>
            </a:r>
            <a:r>
              <a:rPr kumimoji="0" lang="zh-CN" altLang="en-US" sz="2800" b="1"/>
              <a:t>排好序</a:t>
            </a:r>
            <a:r>
              <a:rPr lang="zh-CN" altLang="en-US" sz="2800" b="1"/>
              <a:t>，则查找插入位置可以用“</a:t>
            </a:r>
            <a:r>
              <a:rPr lang="zh-CN" altLang="en-US" sz="2800" b="1">
                <a:solidFill>
                  <a:schemeClr val="tx2"/>
                </a:solidFill>
              </a:rPr>
              <a:t>折半查找</a:t>
            </a:r>
            <a:r>
              <a:rPr lang="zh-CN" altLang="en-US" sz="2800" b="1"/>
              <a:t>”实现，则直接插入排序就变成为折半插入排序。</a:t>
            </a:r>
          </a:p>
          <a:p>
            <a:pPr marL="0" indent="0">
              <a:lnSpc>
                <a:spcPct val="110000"/>
              </a:lnSpc>
              <a:spcBef>
                <a:spcPct val="10000"/>
              </a:spcBef>
              <a:buNone/>
            </a:pPr>
            <a:r>
              <a:rPr lang="zh-CN" altLang="en-US" sz="3600" b="1">
                <a:solidFill>
                  <a:schemeClr val="folHlink"/>
                </a:solidFill>
                <a:latin typeface="宋体" panose="02010600030101010101" pitchFamily="2" charset="-122"/>
              </a:rPr>
              <a:t>⑴ </a:t>
            </a:r>
            <a:r>
              <a:rPr lang="zh-CN" altLang="en-US" sz="3600" b="1">
                <a:solidFill>
                  <a:schemeClr val="folHlink"/>
                </a:solidFill>
                <a:ea typeface="楷体_GB2312" pitchFamily="49" charset="-122"/>
              </a:rPr>
              <a:t>算法实现</a:t>
            </a:r>
            <a:endParaRPr lang="zh-CN" altLang="en-US" sz="3600" b="1">
              <a:solidFill>
                <a:schemeClr val="folHlink"/>
              </a:solidFill>
              <a:latin typeface="宋体" panose="02010600030101010101" pitchFamily="2" charset="-122"/>
              <a:ea typeface="楷体_GB2312" pitchFamily="49" charset="-122"/>
            </a:endParaRPr>
          </a:p>
          <a:p>
            <a:pPr marL="0" indent="0">
              <a:lnSpc>
                <a:spcPct val="110000"/>
              </a:lnSpc>
              <a:spcBef>
                <a:spcPct val="10000"/>
              </a:spcBef>
              <a:buClrTx/>
              <a:buSzTx/>
              <a:buNone/>
            </a:pPr>
            <a:r>
              <a:rPr lang="en-US" altLang="zh-CN" sz="2800" b="1"/>
              <a:t>void Binary_insert_sort(Sqlist *L)</a:t>
            </a:r>
          </a:p>
          <a:p>
            <a:pPr marL="355600" lvl="1" indent="0">
              <a:lnSpc>
                <a:spcPct val="110000"/>
              </a:lnSpc>
              <a:spcBef>
                <a:spcPct val="10000"/>
              </a:spcBef>
              <a:buClrTx/>
              <a:buSzTx/>
              <a:buNone/>
            </a:pPr>
            <a:r>
              <a:rPr lang="en-US" altLang="zh-CN" b="1"/>
              <a:t>{  int i, j, low, high, mid ;</a:t>
            </a:r>
          </a:p>
          <a:p>
            <a:pPr marL="723900" lvl="2" indent="0">
              <a:lnSpc>
                <a:spcPct val="110000"/>
              </a:lnSpc>
              <a:spcBef>
                <a:spcPct val="10000"/>
              </a:spcBef>
              <a:buClrTx/>
              <a:buSzTx/>
              <a:buNone/>
            </a:pPr>
            <a:r>
              <a:rPr lang="en-US" altLang="zh-CN" sz="2800" b="1"/>
              <a:t>for (i=2; i&lt;=L-&gt;length; i++)</a:t>
            </a:r>
          </a:p>
          <a:p>
            <a:pPr marL="1079500" lvl="3" indent="0">
              <a:lnSpc>
                <a:spcPct val="110000"/>
              </a:lnSpc>
              <a:spcBef>
                <a:spcPct val="10000"/>
              </a:spcBef>
              <a:buClrTx/>
              <a:buNone/>
            </a:pPr>
            <a:r>
              <a:rPr lang="en-US" altLang="zh-CN" sz="2800" b="1"/>
              <a:t>{  L-&gt;R[0]=L-&gt;R[i];      </a:t>
            </a:r>
            <a:r>
              <a:rPr lang="en-US" altLang="zh-CN" sz="2400" b="1"/>
              <a:t>/*   </a:t>
            </a:r>
            <a:r>
              <a:rPr lang="zh-CN" altLang="en-US" sz="2400" b="1"/>
              <a:t>设置哨兵   *</a:t>
            </a:r>
            <a:r>
              <a:rPr lang="en-US" altLang="zh-CN" sz="2400" b="1"/>
              <a:t>/</a:t>
            </a:r>
            <a:endParaRPr lang="en-US" altLang="zh-CN" sz="2800" b="1"/>
          </a:p>
        </p:txBody>
      </p:sp>
    </p:spTree>
    <p:extLst>
      <p:ext uri="{BB962C8B-B14F-4D97-AF65-F5344CB8AC3E}">
        <p14:creationId xmlns:p14="http://schemas.microsoft.com/office/powerpoint/2010/main" val="14774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720FAC86-074E-8F4A-B300-C80CCABBC650}"/>
              </a:ext>
            </a:extLst>
          </p:cNvPr>
          <p:cNvSpPr>
            <a:spLocks noGrp="1" noChangeArrowheads="1"/>
          </p:cNvSpPr>
          <p:nvPr>
            <p:ph type="body" idx="1"/>
          </p:nvPr>
        </p:nvSpPr>
        <p:spPr>
          <a:xfrm>
            <a:off x="1676401" y="188914"/>
            <a:ext cx="8812213" cy="5832475"/>
          </a:xfrm>
        </p:spPr>
        <p:txBody>
          <a:bodyPr/>
          <a:lstStyle/>
          <a:p>
            <a:pPr marL="1435100" lvl="4" indent="0">
              <a:lnSpc>
                <a:spcPct val="110000"/>
              </a:lnSpc>
              <a:spcBef>
                <a:spcPct val="10000"/>
              </a:spcBef>
              <a:buNone/>
            </a:pPr>
            <a:r>
              <a:rPr lang="en-US" altLang="zh-CN" sz="2800" b="1"/>
              <a:t>low=1 ; high=i-1 ; </a:t>
            </a:r>
          </a:p>
          <a:p>
            <a:pPr marL="1435100" lvl="4" indent="0">
              <a:lnSpc>
                <a:spcPct val="110000"/>
              </a:lnSpc>
              <a:spcBef>
                <a:spcPct val="10000"/>
              </a:spcBef>
              <a:buNone/>
            </a:pPr>
            <a:r>
              <a:rPr lang="en-US" altLang="zh-CN" sz="2800" b="1"/>
              <a:t>while (low&lt;=high)</a:t>
            </a:r>
          </a:p>
          <a:p>
            <a:pPr marL="1435100" lvl="4" indent="0">
              <a:lnSpc>
                <a:spcPct val="110000"/>
              </a:lnSpc>
              <a:spcBef>
                <a:spcPct val="10000"/>
              </a:spcBef>
              <a:buNone/>
            </a:pPr>
            <a:r>
              <a:rPr lang="en-US" altLang="zh-CN" sz="2800" b="1"/>
              <a:t>    {  if ( LT(L-&gt;R[0].key, L-&gt;R[mid].key) )</a:t>
            </a:r>
          </a:p>
          <a:p>
            <a:pPr marL="1435100" lvl="4" indent="0">
              <a:lnSpc>
                <a:spcPct val="110000"/>
              </a:lnSpc>
              <a:spcBef>
                <a:spcPct val="10000"/>
              </a:spcBef>
              <a:buNone/>
            </a:pPr>
            <a:r>
              <a:rPr lang="en-US" altLang="zh-CN" sz="2800" b="1"/>
              <a:t>            high=mid-1 ;</a:t>
            </a:r>
          </a:p>
          <a:p>
            <a:pPr marL="1435100" lvl="4" indent="0">
              <a:lnSpc>
                <a:spcPct val="110000"/>
              </a:lnSpc>
              <a:spcBef>
                <a:spcPct val="10000"/>
              </a:spcBef>
              <a:buNone/>
            </a:pPr>
            <a:r>
              <a:rPr lang="en-US" altLang="zh-CN" sz="2800" b="1"/>
              <a:t>        else   low=mid+1 ;</a:t>
            </a:r>
          </a:p>
          <a:p>
            <a:pPr marL="1435100" lvl="4" indent="0">
              <a:lnSpc>
                <a:spcPct val="110000"/>
              </a:lnSpc>
              <a:spcBef>
                <a:spcPct val="10000"/>
              </a:spcBef>
              <a:buNone/>
            </a:pPr>
            <a:r>
              <a:rPr lang="en-US" altLang="zh-CN" sz="2800" b="1"/>
              <a:t>     }</a:t>
            </a:r>
            <a:r>
              <a:rPr lang="en-US" altLang="zh-CN" sz="3200" b="1"/>
              <a:t>       </a:t>
            </a:r>
            <a:r>
              <a:rPr lang="en-US" altLang="zh-CN" sz="2400" b="1"/>
              <a:t>/*   </a:t>
            </a:r>
            <a:r>
              <a:rPr lang="zh-CN" altLang="en-US" sz="2400" b="1"/>
              <a:t>查找插入位置   *</a:t>
            </a:r>
            <a:r>
              <a:rPr lang="en-US" altLang="zh-CN" sz="2400" b="1"/>
              <a:t>/</a:t>
            </a:r>
          </a:p>
          <a:p>
            <a:pPr marL="1435100" lvl="4" indent="0">
              <a:lnSpc>
                <a:spcPct val="110000"/>
              </a:lnSpc>
              <a:spcBef>
                <a:spcPct val="10000"/>
              </a:spcBef>
              <a:buNone/>
            </a:pPr>
            <a:r>
              <a:rPr lang="en-US" altLang="zh-CN" sz="2800" b="1"/>
              <a:t>for (j=i-1; j&gt;=high+1; j--)</a:t>
            </a:r>
          </a:p>
          <a:p>
            <a:pPr marL="1435100" lvl="4" indent="0">
              <a:lnSpc>
                <a:spcPct val="110000"/>
              </a:lnSpc>
              <a:spcBef>
                <a:spcPct val="10000"/>
              </a:spcBef>
              <a:buNone/>
            </a:pPr>
            <a:r>
              <a:rPr lang="en-US" altLang="zh-CN" sz="2800" b="1"/>
              <a:t>L-&gt;R[j+1]=L-&gt;R[j]; </a:t>
            </a:r>
          </a:p>
          <a:p>
            <a:pPr marL="1435100" lvl="4" indent="0">
              <a:lnSpc>
                <a:spcPct val="110000"/>
              </a:lnSpc>
              <a:spcBef>
                <a:spcPct val="10000"/>
              </a:spcBef>
              <a:buNone/>
            </a:pPr>
            <a:r>
              <a:rPr lang="en-US" altLang="zh-CN" sz="2800" b="1"/>
              <a:t>L-&gt;R[high+1]=L-&gt;R[0];  </a:t>
            </a:r>
            <a:r>
              <a:rPr lang="en-US" altLang="zh-CN" sz="2400" b="1"/>
              <a:t>/*   </a:t>
            </a:r>
            <a:r>
              <a:rPr lang="zh-CN" altLang="en-US" sz="2400" b="1"/>
              <a:t>插入到相应位置   *</a:t>
            </a:r>
            <a:r>
              <a:rPr lang="en-US" altLang="zh-CN" sz="2400" b="1"/>
              <a:t>/</a:t>
            </a:r>
          </a:p>
          <a:p>
            <a:pPr marL="1079500" lvl="3" indent="0">
              <a:lnSpc>
                <a:spcPct val="110000"/>
              </a:lnSpc>
              <a:spcBef>
                <a:spcPct val="10000"/>
              </a:spcBef>
              <a:buNone/>
            </a:pPr>
            <a:r>
              <a:rPr lang="en-US" altLang="zh-CN" sz="2800" b="1"/>
              <a:t>}</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26846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FE84D936-9A7C-BC46-8DF7-7B222F78DBE2}"/>
              </a:ext>
            </a:extLst>
          </p:cNvPr>
          <p:cNvSpPr>
            <a:spLocks noChangeArrowheads="1"/>
          </p:cNvSpPr>
          <p:nvPr/>
        </p:nvSpPr>
        <p:spPr bwMode="auto">
          <a:xfrm>
            <a:off x="1676401" y="152401"/>
            <a:ext cx="881221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lnSpc>
                <a:spcPct val="110000"/>
              </a:lnSpc>
              <a:spcBef>
                <a:spcPct val="20000"/>
              </a:spcBef>
              <a:spcAft>
                <a:spcPct val="10000"/>
              </a:spcAft>
            </a:pPr>
            <a:r>
              <a:rPr kumimoji="1" lang="zh-CN" altLang="en-US" sz="2800" b="1">
                <a:solidFill>
                  <a:srgbClr val="FFFFFF"/>
                </a:solidFill>
                <a:latin typeface="宋体" panose="02010600030101010101" pitchFamily="2" charset="-122"/>
                <a:ea typeface="宋体" panose="02010600030101010101" pitchFamily="2" charset="-122"/>
              </a:rPr>
              <a:t>    从时间上比较</a:t>
            </a:r>
            <a:r>
              <a:rPr kumimoji="1" lang="zh-CN" altLang="en-US" sz="2800" b="1">
                <a:solidFill>
                  <a:srgbClr val="FFFFFF"/>
                </a:solidFill>
                <a:latin typeface="Times New Roman" panose="02020603050405020304" pitchFamily="18" charset="0"/>
                <a:ea typeface="宋体" panose="02010600030101010101" pitchFamily="2" charset="-122"/>
              </a:rPr>
              <a:t>，折半插入排序仅仅减少了关键字的</a:t>
            </a:r>
            <a:r>
              <a:rPr kumimoji="1" lang="zh-CN" altLang="en-US" sz="2800" b="1">
                <a:solidFill>
                  <a:srgbClr val="FFFFFF"/>
                </a:solidFill>
                <a:latin typeface="宋体" panose="02010600030101010101" pitchFamily="2" charset="-122"/>
                <a:ea typeface="宋体" panose="02010600030101010101" pitchFamily="2" charset="-122"/>
              </a:rPr>
              <a:t>比较次数</a:t>
            </a:r>
            <a:r>
              <a:rPr kumimoji="1" lang="zh-CN" altLang="en-US" sz="2800" b="1">
                <a:solidFill>
                  <a:srgbClr val="FFFFFF"/>
                </a:solidFill>
                <a:latin typeface="Times New Roman" panose="02020603050405020304" pitchFamily="18" charset="0"/>
                <a:ea typeface="宋体" panose="02010600030101010101" pitchFamily="2" charset="-122"/>
              </a:rPr>
              <a:t>，却没有减少</a:t>
            </a:r>
            <a:r>
              <a:rPr kumimoji="1" lang="zh-CN" altLang="en-US" sz="2800" b="1">
                <a:solidFill>
                  <a:srgbClr val="FFFFFF"/>
                </a:solidFill>
                <a:latin typeface="宋体" panose="02010600030101010101" pitchFamily="2" charset="-122"/>
                <a:ea typeface="宋体" panose="02010600030101010101" pitchFamily="2" charset="-122"/>
              </a:rPr>
              <a:t>记录的移动次数</a:t>
            </a:r>
            <a:r>
              <a:rPr kumimoji="1" lang="zh-CN" altLang="en-US" sz="28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宋体" panose="02010600030101010101" pitchFamily="2" charset="-122"/>
                <a:ea typeface="宋体" panose="02010600030101010101" pitchFamily="2" charset="-122"/>
              </a:rPr>
              <a:t>故时间</a:t>
            </a:r>
            <a:r>
              <a:rPr kumimoji="1" lang="zh-CN" altLang="en-US" sz="2800" b="1">
                <a:solidFill>
                  <a:srgbClr val="FFFFFF"/>
                </a:solidFill>
                <a:latin typeface="Times New Roman" panose="02020603050405020304" pitchFamily="18" charset="0"/>
                <a:ea typeface="宋体" panose="02010600030101010101" pitchFamily="2" charset="-122"/>
              </a:rPr>
              <a:t>复杂度仍然为</a:t>
            </a:r>
            <a:r>
              <a:rPr kumimoji="1" lang="en-US" altLang="zh-CN" sz="2800" b="1">
                <a:solidFill>
                  <a:srgbClr val="FFFFFF"/>
                </a:solidFill>
                <a:latin typeface="Times New Roman" panose="02020603050405020304" pitchFamily="18" charset="0"/>
                <a:ea typeface="宋体" panose="02010600030101010101" pitchFamily="2" charset="-122"/>
              </a:rPr>
              <a:t>O(n</a:t>
            </a:r>
            <a:r>
              <a:rPr kumimoji="1" lang="en-US" altLang="zh-CN" sz="2800" b="1" baseline="26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 </a:t>
            </a:r>
            <a:r>
              <a:rPr lang="zh-CN" altLang="en-US" sz="2800" b="1">
                <a:solidFill>
                  <a:srgbClr val="FFFFFF"/>
                </a:solidFill>
                <a:latin typeface="宋体" panose="02010600030101010101" pitchFamily="2" charset="-122"/>
                <a:ea typeface="宋体" panose="02010600030101010101" pitchFamily="2" charset="-122"/>
              </a:rPr>
              <a:t>。</a:t>
            </a:r>
          </a:p>
          <a:p>
            <a:pPr eaLnBrk="0" fontAlgn="base" hangingPunct="0">
              <a:lnSpc>
                <a:spcPct val="110000"/>
              </a:lnSpc>
              <a:spcBef>
                <a:spcPct val="20000"/>
              </a:spcBef>
              <a:spcAft>
                <a:spcPct val="20000"/>
              </a:spcAft>
            </a:pPr>
            <a:r>
              <a:rPr kumimoji="1" lang="zh-CN" altLang="en-US" sz="3600" b="1">
                <a:solidFill>
                  <a:srgbClr val="FFFF00"/>
                </a:solidFill>
                <a:latin typeface="Times New Roman" panose="02020603050405020304" pitchFamily="18" charset="0"/>
                <a:ea typeface="宋体" panose="02010600030101010101" pitchFamily="2" charset="-122"/>
              </a:rPr>
              <a:t>⑵</a:t>
            </a:r>
            <a:r>
              <a:rPr kumimoji="1" lang="zh-CN" altLang="en-US" sz="36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3600" b="1">
                <a:solidFill>
                  <a:srgbClr val="FFFF00"/>
                </a:solidFill>
                <a:latin typeface="Times New Roman" panose="02020603050405020304" pitchFamily="18" charset="0"/>
                <a:ea typeface="楷体_GB2312" pitchFamily="49" charset="-122"/>
              </a:rPr>
              <a:t>排序示例</a:t>
            </a:r>
          </a:p>
          <a:p>
            <a:pPr eaLnBrk="0" fontAlgn="base" hangingPunct="0">
              <a:lnSpc>
                <a:spcPct val="110000"/>
              </a:lnSpc>
              <a:spcBef>
                <a:spcPct val="20000"/>
              </a:spcBef>
              <a:spcAft>
                <a:spcPct val="10000"/>
              </a:spcAft>
            </a:pPr>
            <a:r>
              <a:rPr kumimoji="1" lang="zh-CN" altLang="en-US" sz="2800" b="1">
                <a:solidFill>
                  <a:srgbClr val="FFFFFF"/>
                </a:solidFill>
                <a:latin typeface="宋体" panose="02010600030101010101" pitchFamily="2" charset="-122"/>
                <a:ea typeface="宋体" panose="02010600030101010101" pitchFamily="2" charset="-122"/>
              </a:rPr>
              <a:t>    设有一组关键字</a:t>
            </a:r>
            <a:r>
              <a:rPr kumimoji="1" lang="en-US" altLang="zh-CN" sz="2800" b="1">
                <a:solidFill>
                  <a:srgbClr val="FFFFFF"/>
                </a:solidFill>
                <a:latin typeface="Times New Roman" panose="02020603050405020304" pitchFamily="18" charset="0"/>
                <a:ea typeface="宋体" panose="02010600030101010101" pitchFamily="2" charset="-122"/>
              </a:rPr>
              <a:t>30, 13, 70, 85, 39, 42, 6, 20</a:t>
            </a:r>
            <a:r>
              <a:rPr kumimoji="1" lang="zh-CN" altLang="en-US" sz="2800" b="1">
                <a:solidFill>
                  <a:srgbClr val="FFFFFF"/>
                </a:solidFill>
                <a:latin typeface="Times New Roman" panose="02020603050405020304" pitchFamily="18" charset="0"/>
                <a:ea typeface="宋体" panose="02010600030101010101" pitchFamily="2" charset="-122"/>
              </a:rPr>
              <a:t>，采用折半插入排序方法排序的过程如图</a:t>
            </a:r>
            <a:r>
              <a:rPr kumimoji="1" lang="en-US" altLang="zh-CN" sz="2800" b="1">
                <a:solidFill>
                  <a:srgbClr val="FFFFFF"/>
                </a:solidFill>
                <a:latin typeface="Times New Roman" panose="02020603050405020304" pitchFamily="18" charset="0"/>
                <a:ea typeface="宋体" panose="02010600030101010101" pitchFamily="2" charset="-122"/>
              </a:rPr>
              <a:t>10-2</a:t>
            </a:r>
            <a:r>
              <a:rPr kumimoji="1" lang="zh-CN" altLang="en-US" sz="2800" b="1">
                <a:solidFill>
                  <a:srgbClr val="FFFFFF"/>
                </a:solidFill>
                <a:latin typeface="Times New Roman" panose="02020603050405020304" pitchFamily="18" charset="0"/>
                <a:ea typeface="宋体" panose="02010600030101010101" pitchFamily="2" charset="-122"/>
              </a:rPr>
              <a:t>所示：</a:t>
            </a:r>
          </a:p>
        </p:txBody>
      </p:sp>
    </p:spTree>
    <p:extLst>
      <p:ext uri="{BB962C8B-B14F-4D97-AF65-F5344CB8AC3E}">
        <p14:creationId xmlns:p14="http://schemas.microsoft.com/office/powerpoint/2010/main" val="256112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80642" name="Group 2">
            <a:extLst>
              <a:ext uri="{FF2B5EF4-FFF2-40B4-BE49-F238E27FC236}">
                <a16:creationId xmlns:a16="http://schemas.microsoft.com/office/drawing/2014/main" id="{ABF14FC1-A22B-BC44-91E0-C102B22D50D3}"/>
              </a:ext>
            </a:extLst>
          </p:cNvPr>
          <p:cNvGrpSpPr>
            <a:grpSpLocks/>
          </p:cNvGrpSpPr>
          <p:nvPr/>
        </p:nvGrpSpPr>
        <p:grpSpPr bwMode="auto">
          <a:xfrm>
            <a:off x="2819400" y="228600"/>
            <a:ext cx="6172200" cy="6172200"/>
            <a:chOff x="816" y="96"/>
            <a:chExt cx="3888" cy="3888"/>
          </a:xfrm>
        </p:grpSpPr>
        <p:sp>
          <p:nvSpPr>
            <p:cNvPr id="880643" name="Rectangle 3">
              <a:extLst>
                <a:ext uri="{FF2B5EF4-FFF2-40B4-BE49-F238E27FC236}">
                  <a16:creationId xmlns:a16="http://schemas.microsoft.com/office/drawing/2014/main" id="{7177D087-7580-E842-8BA8-968BA654292D}"/>
                </a:ext>
              </a:extLst>
            </p:cNvPr>
            <p:cNvSpPr>
              <a:spLocks noChangeArrowheads="1"/>
            </p:cNvSpPr>
            <p:nvPr/>
          </p:nvSpPr>
          <p:spPr bwMode="auto">
            <a:xfrm>
              <a:off x="816" y="96"/>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           (30)    13    70    85    39    42    6     20</a:t>
              </a:r>
            </a:p>
          </p:txBody>
        </p:sp>
        <p:sp>
          <p:nvSpPr>
            <p:cNvPr id="880644" name="Rectangle 4">
              <a:extLst>
                <a:ext uri="{FF2B5EF4-FFF2-40B4-BE49-F238E27FC236}">
                  <a16:creationId xmlns:a16="http://schemas.microsoft.com/office/drawing/2014/main" id="{61CAF6C7-0BC3-FE42-999A-727BD0100CD6}"/>
                </a:ext>
              </a:extLst>
            </p:cNvPr>
            <p:cNvSpPr>
              <a:spLocks noChangeArrowheads="1"/>
            </p:cNvSpPr>
            <p:nvPr/>
          </p:nvSpPr>
          <p:spPr bwMode="auto">
            <a:xfrm>
              <a:off x="816" y="423"/>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   </a:t>
              </a:r>
              <a:r>
                <a:rPr kumimoji="1" lang="en-US" altLang="zh-CN" sz="2400" b="1">
                  <a:solidFill>
                    <a:srgbClr val="FF0033"/>
                  </a:solidFill>
                  <a:latin typeface="Times New Roman" panose="02020603050405020304" pitchFamily="18" charset="0"/>
                  <a:ea typeface="宋体" panose="02010600030101010101" pitchFamily="2" charset="-122"/>
                </a:rPr>
                <a:t>13</a:t>
              </a:r>
              <a:r>
                <a:rPr kumimoji="1" lang="en-US" altLang="zh-CN" sz="2400" b="1">
                  <a:solidFill>
                    <a:srgbClr val="FFFFFF"/>
                  </a:solidFill>
                  <a:latin typeface="Times New Roman" panose="02020603050405020304" pitchFamily="18" charset="0"/>
                  <a:ea typeface="宋体" panose="02010600030101010101" pitchFamily="2" charset="-122"/>
                </a:rPr>
                <a:t>    (13     30)   70    85    39    42    6     20</a:t>
              </a:r>
            </a:p>
          </p:txBody>
        </p:sp>
        <p:sp>
          <p:nvSpPr>
            <p:cNvPr id="880645" name="Rectangle 5">
              <a:extLst>
                <a:ext uri="{FF2B5EF4-FFF2-40B4-BE49-F238E27FC236}">
                  <a16:creationId xmlns:a16="http://schemas.microsoft.com/office/drawing/2014/main" id="{B71583F9-8524-7943-9509-16D106B87B0F}"/>
                </a:ext>
              </a:extLst>
            </p:cNvPr>
            <p:cNvSpPr>
              <a:spLocks noChangeArrowheads="1"/>
            </p:cNvSpPr>
            <p:nvPr/>
          </p:nvSpPr>
          <p:spPr bwMode="auto">
            <a:xfrm>
              <a:off x="2208" y="720"/>
              <a:ext cx="20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880646" name="Rectangle 6">
              <a:extLst>
                <a:ext uri="{FF2B5EF4-FFF2-40B4-BE49-F238E27FC236}">
                  <a16:creationId xmlns:a16="http://schemas.microsoft.com/office/drawing/2014/main" id="{9C0D9A70-E706-1542-B82B-685A46ACC6C9}"/>
                </a:ext>
              </a:extLst>
            </p:cNvPr>
            <p:cNvSpPr>
              <a:spLocks noChangeArrowheads="1"/>
            </p:cNvSpPr>
            <p:nvPr/>
          </p:nvSpPr>
          <p:spPr bwMode="auto">
            <a:xfrm>
              <a:off x="816" y="1056"/>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i=7    </a:t>
              </a:r>
              <a:r>
                <a:rPr kumimoji="1" lang="en-US" altLang="zh-CN" sz="2400" b="1">
                  <a:solidFill>
                    <a:srgbClr val="FF0033"/>
                  </a:solidFill>
                  <a:latin typeface="Times New Roman" panose="02020603050405020304" pitchFamily="18" charset="0"/>
                  <a:ea typeface="宋体" panose="02010600030101010101" pitchFamily="2" charset="-122"/>
                </a:rPr>
                <a:t>6</a:t>
              </a:r>
              <a:r>
                <a:rPr kumimoji="1" lang="en-US" altLang="zh-CN" sz="2400" b="1">
                  <a:solidFill>
                    <a:srgbClr val="FFFFFF"/>
                  </a:solidFill>
                  <a:latin typeface="Times New Roman" panose="02020603050405020304" pitchFamily="18" charset="0"/>
                  <a:ea typeface="宋体" panose="02010600030101010101" pitchFamily="2" charset="-122"/>
                </a:rPr>
                <a:t>     (6     13     30    39    42   70    85)     20</a:t>
              </a:r>
            </a:p>
          </p:txBody>
        </p:sp>
        <p:grpSp>
          <p:nvGrpSpPr>
            <p:cNvPr id="880647" name="Group 7">
              <a:extLst>
                <a:ext uri="{FF2B5EF4-FFF2-40B4-BE49-F238E27FC236}">
                  <a16:creationId xmlns:a16="http://schemas.microsoft.com/office/drawing/2014/main" id="{B37879AD-312F-C64F-8265-F0BBB3072A5E}"/>
                </a:ext>
              </a:extLst>
            </p:cNvPr>
            <p:cNvGrpSpPr>
              <a:grpSpLocks/>
            </p:cNvGrpSpPr>
            <p:nvPr/>
          </p:nvGrpSpPr>
          <p:grpSpPr bwMode="auto">
            <a:xfrm>
              <a:off x="816" y="1383"/>
              <a:ext cx="3888" cy="628"/>
              <a:chOff x="816" y="1383"/>
              <a:chExt cx="3888" cy="628"/>
            </a:xfrm>
          </p:grpSpPr>
          <p:sp>
            <p:nvSpPr>
              <p:cNvPr id="880648" name="Rectangle 8">
                <a:extLst>
                  <a:ext uri="{FF2B5EF4-FFF2-40B4-BE49-F238E27FC236}">
                    <a16:creationId xmlns:a16="http://schemas.microsoft.com/office/drawing/2014/main" id="{C5903F0B-83B7-324A-B2E7-617686E3351F}"/>
                  </a:ext>
                </a:extLst>
              </p:cNvPr>
              <p:cNvSpPr>
                <a:spLocks noChangeArrowheads="1"/>
              </p:cNvSpPr>
              <p:nvPr/>
            </p:nvSpPr>
            <p:spPr bwMode="auto">
              <a:xfrm>
                <a:off x="816" y="1383"/>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i=8   </a:t>
                </a:r>
                <a:r>
                  <a:rPr kumimoji="1" lang="en-US" altLang="zh-CN" sz="2400" b="1">
                    <a:solidFill>
                      <a:srgbClr val="FF0033"/>
                    </a:solidFill>
                    <a:latin typeface="Times New Roman" panose="02020603050405020304" pitchFamily="18" charset="0"/>
                    <a:ea typeface="宋体" panose="02010600030101010101" pitchFamily="2" charset="-122"/>
                  </a:rPr>
                  <a:t>20</a:t>
                </a:r>
                <a:r>
                  <a:rPr kumimoji="1" lang="en-US" altLang="zh-CN" sz="2400" b="1">
                    <a:solidFill>
                      <a:srgbClr val="FFFFFF"/>
                    </a:solidFill>
                    <a:latin typeface="Times New Roman" panose="02020603050405020304" pitchFamily="18" charset="0"/>
                    <a:ea typeface="宋体" panose="02010600030101010101" pitchFamily="2" charset="-122"/>
                  </a:rPr>
                  <a:t>    (6     13     30    39    42   70    85)     20</a:t>
                </a:r>
              </a:p>
            </p:txBody>
          </p:sp>
          <p:grpSp>
            <p:nvGrpSpPr>
              <p:cNvPr id="880649" name="Group 9">
                <a:extLst>
                  <a:ext uri="{FF2B5EF4-FFF2-40B4-BE49-F238E27FC236}">
                    <a16:creationId xmlns:a16="http://schemas.microsoft.com/office/drawing/2014/main" id="{378006EC-20DB-5F4E-97E6-46952CF41640}"/>
                  </a:ext>
                </a:extLst>
              </p:cNvPr>
              <p:cNvGrpSpPr>
                <a:grpSpLocks/>
              </p:cNvGrpSpPr>
              <p:nvPr/>
            </p:nvGrpSpPr>
            <p:grpSpPr bwMode="auto">
              <a:xfrm>
                <a:off x="1632" y="1608"/>
                <a:ext cx="272" cy="403"/>
                <a:chOff x="480" y="2848"/>
                <a:chExt cx="272" cy="403"/>
              </a:xfrm>
            </p:grpSpPr>
            <p:sp>
              <p:nvSpPr>
                <p:cNvPr id="880650" name="Rectangle 10">
                  <a:extLst>
                    <a:ext uri="{FF2B5EF4-FFF2-40B4-BE49-F238E27FC236}">
                      <a16:creationId xmlns:a16="http://schemas.microsoft.com/office/drawing/2014/main" id="{191EF21B-B020-4149-B737-A9DC3C75E7FE}"/>
                    </a:ext>
                  </a:extLst>
                </p:cNvPr>
                <p:cNvSpPr>
                  <a:spLocks noChangeArrowheads="1"/>
                </p:cNvSpPr>
                <p:nvPr/>
              </p:nvSpPr>
              <p:spPr bwMode="auto">
                <a:xfrm>
                  <a:off x="480" y="302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low</a:t>
                  </a:r>
                </a:p>
              </p:txBody>
            </p:sp>
            <p:sp>
              <p:nvSpPr>
                <p:cNvPr id="880651" name="Line 11">
                  <a:extLst>
                    <a:ext uri="{FF2B5EF4-FFF2-40B4-BE49-F238E27FC236}">
                      <a16:creationId xmlns:a16="http://schemas.microsoft.com/office/drawing/2014/main" id="{951DADDB-4139-7B46-879B-F7803AA4FA81}"/>
                    </a:ext>
                  </a:extLst>
                </p:cNvPr>
                <p:cNvSpPr>
                  <a:spLocks noChangeShapeType="1"/>
                </p:cNvSpPr>
                <p:nvPr/>
              </p:nvSpPr>
              <p:spPr bwMode="auto">
                <a:xfrm flipV="1">
                  <a:off x="624" y="2848"/>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0652" name="Group 12">
                <a:extLst>
                  <a:ext uri="{FF2B5EF4-FFF2-40B4-BE49-F238E27FC236}">
                    <a16:creationId xmlns:a16="http://schemas.microsoft.com/office/drawing/2014/main" id="{464E17F7-5CF8-694F-BA87-7BDCD74606A9}"/>
                  </a:ext>
                </a:extLst>
              </p:cNvPr>
              <p:cNvGrpSpPr>
                <a:grpSpLocks/>
              </p:cNvGrpSpPr>
              <p:nvPr/>
            </p:nvGrpSpPr>
            <p:grpSpPr bwMode="auto">
              <a:xfrm>
                <a:off x="3936" y="1592"/>
                <a:ext cx="317" cy="400"/>
                <a:chOff x="576" y="3331"/>
                <a:chExt cx="317" cy="400"/>
              </a:xfrm>
            </p:grpSpPr>
            <p:sp>
              <p:nvSpPr>
                <p:cNvPr id="880653" name="Rectangle 13">
                  <a:extLst>
                    <a:ext uri="{FF2B5EF4-FFF2-40B4-BE49-F238E27FC236}">
                      <a16:creationId xmlns:a16="http://schemas.microsoft.com/office/drawing/2014/main" id="{E67280F3-5D5B-1D4B-9F7B-B0CA440461B2}"/>
                    </a:ext>
                  </a:extLst>
                </p:cNvPr>
                <p:cNvSpPr>
                  <a:spLocks noChangeArrowheads="1"/>
                </p:cNvSpPr>
                <p:nvPr/>
              </p:nvSpPr>
              <p:spPr bwMode="auto">
                <a:xfrm>
                  <a:off x="576" y="3504"/>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high</a:t>
                  </a:r>
                </a:p>
              </p:txBody>
            </p:sp>
            <p:sp>
              <p:nvSpPr>
                <p:cNvPr id="880654" name="Line 14">
                  <a:extLst>
                    <a:ext uri="{FF2B5EF4-FFF2-40B4-BE49-F238E27FC236}">
                      <a16:creationId xmlns:a16="http://schemas.microsoft.com/office/drawing/2014/main" id="{7FEF6726-7793-8A47-84B5-ACD9285D2674}"/>
                    </a:ext>
                  </a:extLst>
                </p:cNvPr>
                <p:cNvSpPr>
                  <a:spLocks noChangeShapeType="1"/>
                </p:cNvSpPr>
                <p:nvPr/>
              </p:nvSpPr>
              <p:spPr bwMode="auto">
                <a:xfrm flipV="1">
                  <a:off x="720" y="3331"/>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0655" name="Group 15">
                <a:extLst>
                  <a:ext uri="{FF2B5EF4-FFF2-40B4-BE49-F238E27FC236}">
                    <a16:creationId xmlns:a16="http://schemas.microsoft.com/office/drawing/2014/main" id="{FE355382-00F8-A349-A8B9-E2DBBAC31E5D}"/>
                  </a:ext>
                </a:extLst>
              </p:cNvPr>
              <p:cNvGrpSpPr>
                <a:grpSpLocks/>
              </p:cNvGrpSpPr>
              <p:nvPr/>
            </p:nvGrpSpPr>
            <p:grpSpPr bwMode="auto">
              <a:xfrm>
                <a:off x="2840" y="1608"/>
                <a:ext cx="272" cy="403"/>
                <a:chOff x="480" y="2848"/>
                <a:chExt cx="272" cy="403"/>
              </a:xfrm>
            </p:grpSpPr>
            <p:sp>
              <p:nvSpPr>
                <p:cNvPr id="880656" name="Rectangle 16">
                  <a:extLst>
                    <a:ext uri="{FF2B5EF4-FFF2-40B4-BE49-F238E27FC236}">
                      <a16:creationId xmlns:a16="http://schemas.microsoft.com/office/drawing/2014/main" id="{8C54EBC5-DAFC-4D4E-AFB5-7A423A53BF96}"/>
                    </a:ext>
                  </a:extLst>
                </p:cNvPr>
                <p:cNvSpPr>
                  <a:spLocks noChangeArrowheads="1"/>
                </p:cNvSpPr>
                <p:nvPr/>
              </p:nvSpPr>
              <p:spPr bwMode="auto">
                <a:xfrm>
                  <a:off x="480" y="302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mid</a:t>
                  </a:r>
                </a:p>
              </p:txBody>
            </p:sp>
            <p:sp>
              <p:nvSpPr>
                <p:cNvPr id="880657" name="Line 17">
                  <a:extLst>
                    <a:ext uri="{FF2B5EF4-FFF2-40B4-BE49-F238E27FC236}">
                      <a16:creationId xmlns:a16="http://schemas.microsoft.com/office/drawing/2014/main" id="{20AEDCC0-54F5-C843-864C-17D563987D85}"/>
                    </a:ext>
                  </a:extLst>
                </p:cNvPr>
                <p:cNvSpPr>
                  <a:spLocks noChangeShapeType="1"/>
                </p:cNvSpPr>
                <p:nvPr/>
              </p:nvSpPr>
              <p:spPr bwMode="auto">
                <a:xfrm flipV="1">
                  <a:off x="624" y="2848"/>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80658" name="Group 18">
              <a:extLst>
                <a:ext uri="{FF2B5EF4-FFF2-40B4-BE49-F238E27FC236}">
                  <a16:creationId xmlns:a16="http://schemas.microsoft.com/office/drawing/2014/main" id="{5D540418-09E2-A049-A8D4-AE9EDDE9E1C5}"/>
                </a:ext>
              </a:extLst>
            </p:cNvPr>
            <p:cNvGrpSpPr>
              <a:grpSpLocks/>
            </p:cNvGrpSpPr>
            <p:nvPr/>
          </p:nvGrpSpPr>
          <p:grpSpPr bwMode="auto">
            <a:xfrm>
              <a:off x="816" y="2012"/>
              <a:ext cx="3888" cy="628"/>
              <a:chOff x="816" y="2012"/>
              <a:chExt cx="3888" cy="628"/>
            </a:xfrm>
          </p:grpSpPr>
          <p:sp>
            <p:nvSpPr>
              <p:cNvPr id="880659" name="Rectangle 19">
                <a:extLst>
                  <a:ext uri="{FF2B5EF4-FFF2-40B4-BE49-F238E27FC236}">
                    <a16:creationId xmlns:a16="http://schemas.microsoft.com/office/drawing/2014/main" id="{E0BFBE88-9D34-F945-96DB-BBC03D9CB4DA}"/>
                  </a:ext>
                </a:extLst>
              </p:cNvPr>
              <p:cNvSpPr>
                <a:spLocks noChangeArrowheads="1"/>
              </p:cNvSpPr>
              <p:nvPr/>
            </p:nvSpPr>
            <p:spPr bwMode="auto">
              <a:xfrm>
                <a:off x="816" y="2012"/>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i=8   </a:t>
                </a:r>
                <a:r>
                  <a:rPr kumimoji="1" lang="en-US" altLang="zh-CN" sz="2400" b="1">
                    <a:solidFill>
                      <a:srgbClr val="FF0033"/>
                    </a:solidFill>
                    <a:latin typeface="Times New Roman" panose="02020603050405020304" pitchFamily="18" charset="0"/>
                    <a:ea typeface="宋体" panose="02010600030101010101" pitchFamily="2" charset="-122"/>
                  </a:rPr>
                  <a:t>20</a:t>
                </a:r>
                <a:r>
                  <a:rPr kumimoji="1" lang="en-US" altLang="zh-CN" sz="2400" b="1">
                    <a:solidFill>
                      <a:srgbClr val="FFFFFF"/>
                    </a:solidFill>
                    <a:latin typeface="Times New Roman" panose="02020603050405020304" pitchFamily="18" charset="0"/>
                    <a:ea typeface="宋体" panose="02010600030101010101" pitchFamily="2" charset="-122"/>
                  </a:rPr>
                  <a:t>    (6     13     30    39    42   70    85)     20</a:t>
                </a:r>
              </a:p>
            </p:txBody>
          </p:sp>
          <p:grpSp>
            <p:nvGrpSpPr>
              <p:cNvPr id="880660" name="Group 20">
                <a:extLst>
                  <a:ext uri="{FF2B5EF4-FFF2-40B4-BE49-F238E27FC236}">
                    <a16:creationId xmlns:a16="http://schemas.microsoft.com/office/drawing/2014/main" id="{8312F1F7-73B1-4644-B1A3-B9CF6C600680}"/>
                  </a:ext>
                </a:extLst>
              </p:cNvPr>
              <p:cNvGrpSpPr>
                <a:grpSpLocks/>
              </p:cNvGrpSpPr>
              <p:nvPr/>
            </p:nvGrpSpPr>
            <p:grpSpPr bwMode="auto">
              <a:xfrm>
                <a:off x="1632" y="2237"/>
                <a:ext cx="272" cy="403"/>
                <a:chOff x="480" y="2848"/>
                <a:chExt cx="272" cy="403"/>
              </a:xfrm>
            </p:grpSpPr>
            <p:sp>
              <p:nvSpPr>
                <p:cNvPr id="880661" name="Rectangle 21">
                  <a:extLst>
                    <a:ext uri="{FF2B5EF4-FFF2-40B4-BE49-F238E27FC236}">
                      <a16:creationId xmlns:a16="http://schemas.microsoft.com/office/drawing/2014/main" id="{FBA13275-9880-C54E-A9C7-342D626BD2B1}"/>
                    </a:ext>
                  </a:extLst>
                </p:cNvPr>
                <p:cNvSpPr>
                  <a:spLocks noChangeArrowheads="1"/>
                </p:cNvSpPr>
                <p:nvPr/>
              </p:nvSpPr>
              <p:spPr bwMode="auto">
                <a:xfrm>
                  <a:off x="480" y="302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low</a:t>
                  </a:r>
                </a:p>
              </p:txBody>
            </p:sp>
            <p:sp>
              <p:nvSpPr>
                <p:cNvPr id="880662" name="Line 22">
                  <a:extLst>
                    <a:ext uri="{FF2B5EF4-FFF2-40B4-BE49-F238E27FC236}">
                      <a16:creationId xmlns:a16="http://schemas.microsoft.com/office/drawing/2014/main" id="{6885E50F-6B11-6543-B27B-9EBC893375CA}"/>
                    </a:ext>
                  </a:extLst>
                </p:cNvPr>
                <p:cNvSpPr>
                  <a:spLocks noChangeShapeType="1"/>
                </p:cNvSpPr>
                <p:nvPr/>
              </p:nvSpPr>
              <p:spPr bwMode="auto">
                <a:xfrm flipV="1">
                  <a:off x="624" y="2848"/>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0663" name="Group 23">
                <a:extLst>
                  <a:ext uri="{FF2B5EF4-FFF2-40B4-BE49-F238E27FC236}">
                    <a16:creationId xmlns:a16="http://schemas.microsoft.com/office/drawing/2014/main" id="{7D1917C8-2C75-9C4B-A4F2-5E5181CBC7BE}"/>
                  </a:ext>
                </a:extLst>
              </p:cNvPr>
              <p:cNvGrpSpPr>
                <a:grpSpLocks/>
              </p:cNvGrpSpPr>
              <p:nvPr/>
            </p:nvGrpSpPr>
            <p:grpSpPr bwMode="auto">
              <a:xfrm>
                <a:off x="2448" y="2221"/>
                <a:ext cx="317" cy="400"/>
                <a:chOff x="576" y="3331"/>
                <a:chExt cx="317" cy="400"/>
              </a:xfrm>
            </p:grpSpPr>
            <p:sp>
              <p:nvSpPr>
                <p:cNvPr id="880664" name="Rectangle 24">
                  <a:extLst>
                    <a:ext uri="{FF2B5EF4-FFF2-40B4-BE49-F238E27FC236}">
                      <a16:creationId xmlns:a16="http://schemas.microsoft.com/office/drawing/2014/main" id="{6F028CDA-8F2D-D448-9139-EE69C5DCDE23}"/>
                    </a:ext>
                  </a:extLst>
                </p:cNvPr>
                <p:cNvSpPr>
                  <a:spLocks noChangeArrowheads="1"/>
                </p:cNvSpPr>
                <p:nvPr/>
              </p:nvSpPr>
              <p:spPr bwMode="auto">
                <a:xfrm>
                  <a:off x="576" y="3504"/>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high</a:t>
                  </a:r>
                </a:p>
              </p:txBody>
            </p:sp>
            <p:sp>
              <p:nvSpPr>
                <p:cNvPr id="880665" name="Line 25">
                  <a:extLst>
                    <a:ext uri="{FF2B5EF4-FFF2-40B4-BE49-F238E27FC236}">
                      <a16:creationId xmlns:a16="http://schemas.microsoft.com/office/drawing/2014/main" id="{27A3B186-1CDB-9441-808A-37818AD285EF}"/>
                    </a:ext>
                  </a:extLst>
                </p:cNvPr>
                <p:cNvSpPr>
                  <a:spLocks noChangeShapeType="1"/>
                </p:cNvSpPr>
                <p:nvPr/>
              </p:nvSpPr>
              <p:spPr bwMode="auto">
                <a:xfrm flipV="1">
                  <a:off x="720" y="3331"/>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0666" name="Group 26">
                <a:extLst>
                  <a:ext uri="{FF2B5EF4-FFF2-40B4-BE49-F238E27FC236}">
                    <a16:creationId xmlns:a16="http://schemas.microsoft.com/office/drawing/2014/main" id="{AB9E21C8-846A-6548-97A0-D91CF564A029}"/>
                  </a:ext>
                </a:extLst>
              </p:cNvPr>
              <p:cNvGrpSpPr>
                <a:grpSpLocks/>
              </p:cNvGrpSpPr>
              <p:nvPr/>
            </p:nvGrpSpPr>
            <p:grpSpPr bwMode="auto">
              <a:xfrm>
                <a:off x="2016" y="2237"/>
                <a:ext cx="272" cy="403"/>
                <a:chOff x="480" y="2848"/>
                <a:chExt cx="272" cy="403"/>
              </a:xfrm>
            </p:grpSpPr>
            <p:sp>
              <p:nvSpPr>
                <p:cNvPr id="880667" name="Rectangle 27">
                  <a:extLst>
                    <a:ext uri="{FF2B5EF4-FFF2-40B4-BE49-F238E27FC236}">
                      <a16:creationId xmlns:a16="http://schemas.microsoft.com/office/drawing/2014/main" id="{D48D1922-4D41-5F44-8B11-C9B269A6B7E8}"/>
                    </a:ext>
                  </a:extLst>
                </p:cNvPr>
                <p:cNvSpPr>
                  <a:spLocks noChangeArrowheads="1"/>
                </p:cNvSpPr>
                <p:nvPr/>
              </p:nvSpPr>
              <p:spPr bwMode="auto">
                <a:xfrm>
                  <a:off x="480" y="302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mid</a:t>
                  </a:r>
                </a:p>
              </p:txBody>
            </p:sp>
            <p:sp>
              <p:nvSpPr>
                <p:cNvPr id="880668" name="Line 28">
                  <a:extLst>
                    <a:ext uri="{FF2B5EF4-FFF2-40B4-BE49-F238E27FC236}">
                      <a16:creationId xmlns:a16="http://schemas.microsoft.com/office/drawing/2014/main" id="{A6F63F6C-3B9C-024D-87BC-8DB35E46DC04}"/>
                    </a:ext>
                  </a:extLst>
                </p:cNvPr>
                <p:cNvSpPr>
                  <a:spLocks noChangeShapeType="1"/>
                </p:cNvSpPr>
                <p:nvPr/>
              </p:nvSpPr>
              <p:spPr bwMode="auto">
                <a:xfrm flipV="1">
                  <a:off x="624" y="2848"/>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80669" name="Group 29">
              <a:extLst>
                <a:ext uri="{FF2B5EF4-FFF2-40B4-BE49-F238E27FC236}">
                  <a16:creationId xmlns:a16="http://schemas.microsoft.com/office/drawing/2014/main" id="{B1A5A8EB-9737-7C40-8FA4-ABE9A01C7877}"/>
                </a:ext>
              </a:extLst>
            </p:cNvPr>
            <p:cNvGrpSpPr>
              <a:grpSpLocks/>
            </p:cNvGrpSpPr>
            <p:nvPr/>
          </p:nvGrpSpPr>
          <p:grpSpPr bwMode="auto">
            <a:xfrm>
              <a:off x="816" y="2684"/>
              <a:ext cx="3888" cy="628"/>
              <a:chOff x="816" y="2636"/>
              <a:chExt cx="3888" cy="628"/>
            </a:xfrm>
          </p:grpSpPr>
          <p:sp>
            <p:nvSpPr>
              <p:cNvPr id="880670" name="Rectangle 30">
                <a:extLst>
                  <a:ext uri="{FF2B5EF4-FFF2-40B4-BE49-F238E27FC236}">
                    <a16:creationId xmlns:a16="http://schemas.microsoft.com/office/drawing/2014/main" id="{ED931E45-4FDE-0142-BA1F-4818ABC7C2FA}"/>
                  </a:ext>
                </a:extLst>
              </p:cNvPr>
              <p:cNvSpPr>
                <a:spLocks noChangeArrowheads="1"/>
              </p:cNvSpPr>
              <p:nvPr/>
            </p:nvSpPr>
            <p:spPr bwMode="auto">
              <a:xfrm>
                <a:off x="816" y="2636"/>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i=8   </a:t>
                </a:r>
                <a:r>
                  <a:rPr kumimoji="1" lang="en-US" altLang="zh-CN" sz="2400" b="1">
                    <a:solidFill>
                      <a:srgbClr val="FF0033"/>
                    </a:solidFill>
                    <a:latin typeface="Times New Roman" panose="02020603050405020304" pitchFamily="18" charset="0"/>
                    <a:ea typeface="宋体" panose="02010600030101010101" pitchFamily="2" charset="-122"/>
                  </a:rPr>
                  <a:t>20</a:t>
                </a:r>
                <a:r>
                  <a:rPr kumimoji="1" lang="en-US" altLang="zh-CN" sz="2400" b="1">
                    <a:solidFill>
                      <a:srgbClr val="FFFFFF"/>
                    </a:solidFill>
                    <a:latin typeface="Times New Roman" panose="02020603050405020304" pitchFamily="18" charset="0"/>
                    <a:ea typeface="宋体" panose="02010600030101010101" pitchFamily="2" charset="-122"/>
                  </a:rPr>
                  <a:t>    (6     13     30    39    42   70    85)     20</a:t>
                </a:r>
              </a:p>
            </p:txBody>
          </p:sp>
          <p:grpSp>
            <p:nvGrpSpPr>
              <p:cNvPr id="880671" name="Group 31">
                <a:extLst>
                  <a:ext uri="{FF2B5EF4-FFF2-40B4-BE49-F238E27FC236}">
                    <a16:creationId xmlns:a16="http://schemas.microsoft.com/office/drawing/2014/main" id="{E5D71C8C-4AA9-174F-8368-ACAE024809CC}"/>
                  </a:ext>
                </a:extLst>
              </p:cNvPr>
              <p:cNvGrpSpPr>
                <a:grpSpLocks/>
              </p:cNvGrpSpPr>
              <p:nvPr/>
            </p:nvGrpSpPr>
            <p:grpSpPr bwMode="auto">
              <a:xfrm>
                <a:off x="2464" y="2861"/>
                <a:ext cx="272" cy="403"/>
                <a:chOff x="480" y="2848"/>
                <a:chExt cx="272" cy="403"/>
              </a:xfrm>
            </p:grpSpPr>
            <p:sp>
              <p:nvSpPr>
                <p:cNvPr id="880672" name="Rectangle 32">
                  <a:extLst>
                    <a:ext uri="{FF2B5EF4-FFF2-40B4-BE49-F238E27FC236}">
                      <a16:creationId xmlns:a16="http://schemas.microsoft.com/office/drawing/2014/main" id="{942491A2-A8CF-5F48-84C3-EFD5A3A2FD56}"/>
                    </a:ext>
                  </a:extLst>
                </p:cNvPr>
                <p:cNvSpPr>
                  <a:spLocks noChangeArrowheads="1"/>
                </p:cNvSpPr>
                <p:nvPr/>
              </p:nvSpPr>
              <p:spPr bwMode="auto">
                <a:xfrm>
                  <a:off x="480" y="302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mid</a:t>
                  </a:r>
                </a:p>
              </p:txBody>
            </p:sp>
            <p:sp>
              <p:nvSpPr>
                <p:cNvPr id="880673" name="Line 33">
                  <a:extLst>
                    <a:ext uri="{FF2B5EF4-FFF2-40B4-BE49-F238E27FC236}">
                      <a16:creationId xmlns:a16="http://schemas.microsoft.com/office/drawing/2014/main" id="{A78F891F-4CB5-E34B-BABB-2F90685710F4}"/>
                    </a:ext>
                  </a:extLst>
                </p:cNvPr>
                <p:cNvSpPr>
                  <a:spLocks noChangeShapeType="1"/>
                </p:cNvSpPr>
                <p:nvPr/>
              </p:nvSpPr>
              <p:spPr bwMode="auto">
                <a:xfrm flipV="1">
                  <a:off x="624" y="2848"/>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0674" name="Group 34">
                <a:extLst>
                  <a:ext uri="{FF2B5EF4-FFF2-40B4-BE49-F238E27FC236}">
                    <a16:creationId xmlns:a16="http://schemas.microsoft.com/office/drawing/2014/main" id="{D8C7243F-7415-C741-83BE-B92A21902EB1}"/>
                  </a:ext>
                </a:extLst>
              </p:cNvPr>
              <p:cNvGrpSpPr>
                <a:grpSpLocks/>
              </p:cNvGrpSpPr>
              <p:nvPr/>
            </p:nvGrpSpPr>
            <p:grpSpPr bwMode="auto">
              <a:xfrm>
                <a:off x="2648" y="2864"/>
                <a:ext cx="520" cy="400"/>
                <a:chOff x="2648" y="2845"/>
                <a:chExt cx="520" cy="400"/>
              </a:xfrm>
            </p:grpSpPr>
            <p:sp>
              <p:nvSpPr>
                <p:cNvPr id="880675" name="Rectangle 35">
                  <a:extLst>
                    <a:ext uri="{FF2B5EF4-FFF2-40B4-BE49-F238E27FC236}">
                      <a16:creationId xmlns:a16="http://schemas.microsoft.com/office/drawing/2014/main" id="{A3E477F6-6405-D743-B23E-1319DE9932BB}"/>
                    </a:ext>
                  </a:extLst>
                </p:cNvPr>
                <p:cNvSpPr>
                  <a:spLocks noChangeArrowheads="1"/>
                </p:cNvSpPr>
                <p:nvPr/>
              </p:nvSpPr>
              <p:spPr bwMode="auto">
                <a:xfrm>
                  <a:off x="2851" y="3018"/>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high</a:t>
                  </a:r>
                </a:p>
              </p:txBody>
            </p:sp>
            <p:sp>
              <p:nvSpPr>
                <p:cNvPr id="880676" name="Line 36">
                  <a:extLst>
                    <a:ext uri="{FF2B5EF4-FFF2-40B4-BE49-F238E27FC236}">
                      <a16:creationId xmlns:a16="http://schemas.microsoft.com/office/drawing/2014/main" id="{7AA782F2-4259-5F44-8E7F-DF5070F92EC9}"/>
                    </a:ext>
                  </a:extLst>
                </p:cNvPr>
                <p:cNvSpPr>
                  <a:spLocks noChangeShapeType="1"/>
                </p:cNvSpPr>
                <p:nvPr/>
              </p:nvSpPr>
              <p:spPr bwMode="auto">
                <a:xfrm flipV="1">
                  <a:off x="2659" y="2845"/>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0677" name="Line 37">
                  <a:extLst>
                    <a:ext uri="{FF2B5EF4-FFF2-40B4-BE49-F238E27FC236}">
                      <a16:creationId xmlns:a16="http://schemas.microsoft.com/office/drawing/2014/main" id="{735A8763-81CD-0C49-A253-733BD8A319D0}"/>
                    </a:ext>
                  </a:extLst>
                </p:cNvPr>
                <p:cNvSpPr>
                  <a:spLocks noChangeShapeType="1"/>
                </p:cNvSpPr>
                <p:nvPr/>
              </p:nvSpPr>
              <p:spPr bwMode="auto">
                <a:xfrm>
                  <a:off x="2648" y="3024"/>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0678" name="Group 38">
                <a:extLst>
                  <a:ext uri="{FF2B5EF4-FFF2-40B4-BE49-F238E27FC236}">
                    <a16:creationId xmlns:a16="http://schemas.microsoft.com/office/drawing/2014/main" id="{7DE78D1A-F161-2F4A-A77B-14BD97B2FB20}"/>
                  </a:ext>
                </a:extLst>
              </p:cNvPr>
              <p:cNvGrpSpPr>
                <a:grpSpLocks/>
              </p:cNvGrpSpPr>
              <p:nvPr/>
            </p:nvGrpSpPr>
            <p:grpSpPr bwMode="auto">
              <a:xfrm>
                <a:off x="2144" y="2861"/>
                <a:ext cx="400" cy="403"/>
                <a:chOff x="1776" y="2861"/>
                <a:chExt cx="400" cy="403"/>
              </a:xfrm>
            </p:grpSpPr>
            <p:sp>
              <p:nvSpPr>
                <p:cNvPr id="880679" name="Rectangle 39">
                  <a:extLst>
                    <a:ext uri="{FF2B5EF4-FFF2-40B4-BE49-F238E27FC236}">
                      <a16:creationId xmlns:a16="http://schemas.microsoft.com/office/drawing/2014/main" id="{BD550194-0444-E641-8225-21AE877CA543}"/>
                    </a:ext>
                  </a:extLst>
                </p:cNvPr>
                <p:cNvSpPr>
                  <a:spLocks noChangeArrowheads="1"/>
                </p:cNvSpPr>
                <p:nvPr/>
              </p:nvSpPr>
              <p:spPr bwMode="auto">
                <a:xfrm>
                  <a:off x="1776" y="3037"/>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low</a:t>
                  </a:r>
                </a:p>
              </p:txBody>
            </p:sp>
            <p:sp>
              <p:nvSpPr>
                <p:cNvPr id="880680" name="Line 40">
                  <a:extLst>
                    <a:ext uri="{FF2B5EF4-FFF2-40B4-BE49-F238E27FC236}">
                      <a16:creationId xmlns:a16="http://schemas.microsoft.com/office/drawing/2014/main" id="{0A2AC4C2-BA51-E743-8076-98D29E285B2D}"/>
                    </a:ext>
                  </a:extLst>
                </p:cNvPr>
                <p:cNvSpPr>
                  <a:spLocks noChangeShapeType="1"/>
                </p:cNvSpPr>
                <p:nvPr/>
              </p:nvSpPr>
              <p:spPr bwMode="auto">
                <a:xfrm flipV="1">
                  <a:off x="2176" y="2861"/>
                  <a:ext cx="0" cy="181"/>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0681" name="Line 41">
                  <a:extLst>
                    <a:ext uri="{FF2B5EF4-FFF2-40B4-BE49-F238E27FC236}">
                      <a16:creationId xmlns:a16="http://schemas.microsoft.com/office/drawing/2014/main" id="{1699194F-2B19-4245-A0AA-F3A2F3EAEB40}"/>
                    </a:ext>
                  </a:extLst>
                </p:cNvPr>
                <p:cNvSpPr>
                  <a:spLocks noChangeShapeType="1"/>
                </p:cNvSpPr>
                <p:nvPr/>
              </p:nvSpPr>
              <p:spPr bwMode="auto">
                <a:xfrm flipH="1">
                  <a:off x="1928" y="30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880682" name="Rectangle 42">
              <a:extLst>
                <a:ext uri="{FF2B5EF4-FFF2-40B4-BE49-F238E27FC236}">
                  <a16:creationId xmlns:a16="http://schemas.microsoft.com/office/drawing/2014/main" id="{6B365328-EF5B-EB4C-9B6F-A390FFEA90C6}"/>
                </a:ext>
              </a:extLst>
            </p:cNvPr>
            <p:cNvSpPr>
              <a:spLocks noChangeArrowheads="1"/>
            </p:cNvSpPr>
            <p:nvPr/>
          </p:nvSpPr>
          <p:spPr bwMode="auto">
            <a:xfrm>
              <a:off x="816" y="3351"/>
              <a:ext cx="388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i=8   </a:t>
              </a:r>
              <a:r>
                <a:rPr kumimoji="1" lang="en-US" altLang="zh-CN" sz="2400" b="1">
                  <a:solidFill>
                    <a:srgbClr val="FF0033"/>
                  </a:solidFill>
                  <a:latin typeface="Times New Roman" panose="02020603050405020304" pitchFamily="18" charset="0"/>
                  <a:ea typeface="宋体" panose="02010600030101010101" pitchFamily="2" charset="-122"/>
                </a:rPr>
                <a:t>20</a:t>
              </a:r>
              <a:r>
                <a:rPr kumimoji="1" lang="en-US" altLang="zh-CN" sz="2400" b="1">
                  <a:solidFill>
                    <a:srgbClr val="FFFFFF"/>
                  </a:solidFill>
                  <a:latin typeface="Times New Roman" panose="02020603050405020304" pitchFamily="18" charset="0"/>
                  <a:ea typeface="宋体" panose="02010600030101010101" pitchFamily="2" charset="-122"/>
                </a:rPr>
                <a:t>    (6     13     20    30     39   42   70    85)</a:t>
              </a:r>
            </a:p>
          </p:txBody>
        </p:sp>
        <p:sp>
          <p:nvSpPr>
            <p:cNvPr id="880683" name="Rectangle 43">
              <a:extLst>
                <a:ext uri="{FF2B5EF4-FFF2-40B4-BE49-F238E27FC236}">
                  <a16:creationId xmlns:a16="http://schemas.microsoft.com/office/drawing/2014/main" id="{ECA6142B-4782-504B-BADB-68F4E46092BA}"/>
                </a:ext>
              </a:extLst>
            </p:cNvPr>
            <p:cNvSpPr>
              <a:spLocks noChangeArrowheads="1"/>
            </p:cNvSpPr>
            <p:nvPr/>
          </p:nvSpPr>
          <p:spPr bwMode="auto">
            <a:xfrm>
              <a:off x="1680" y="3735"/>
              <a:ext cx="195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10-2   </a:t>
              </a:r>
              <a:r>
                <a:rPr kumimoji="1" lang="zh-CN" altLang="en-US" sz="2000" b="1">
                  <a:solidFill>
                    <a:srgbClr val="FFFFFF"/>
                  </a:solidFill>
                  <a:latin typeface="Times New Roman" panose="02020603050405020304" pitchFamily="18" charset="0"/>
                  <a:ea typeface="宋体" panose="02010600030101010101" pitchFamily="2" charset="-122"/>
                </a:rPr>
                <a:t>折半插入排序过程</a:t>
              </a:r>
            </a:p>
          </p:txBody>
        </p:sp>
      </p:grpSp>
    </p:spTree>
    <p:extLst>
      <p:ext uri="{BB962C8B-B14F-4D97-AF65-F5344CB8AC3E}">
        <p14:creationId xmlns:p14="http://schemas.microsoft.com/office/powerpoint/2010/main" val="128741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C6C9C6A9-23D9-DF47-BCF4-7DB99924D64C}"/>
              </a:ext>
            </a:extLst>
          </p:cNvPr>
          <p:cNvSpPr>
            <a:spLocks noGrp="1" noChangeArrowheads="1"/>
          </p:cNvSpPr>
          <p:nvPr>
            <p:ph type="body" idx="1"/>
          </p:nvPr>
        </p:nvSpPr>
        <p:spPr>
          <a:xfrm>
            <a:off x="1676401" y="152400"/>
            <a:ext cx="8812213" cy="6445250"/>
          </a:xfrm>
        </p:spPr>
        <p:txBody>
          <a:bodyPr/>
          <a:lstStyle/>
          <a:p>
            <a:pPr marL="0" indent="0">
              <a:lnSpc>
                <a:spcPct val="110000"/>
              </a:lnSpc>
              <a:spcAft>
                <a:spcPct val="10000"/>
              </a:spcAft>
              <a:buNone/>
            </a:pPr>
            <a:r>
              <a:rPr lang="en-US" altLang="zh-CN" sz="4000" b="1">
                <a:solidFill>
                  <a:schemeClr val="tx2"/>
                </a:solidFill>
                <a:cs typeface="Times New Roman" panose="02020603050405020304" pitchFamily="18" charset="0"/>
              </a:rPr>
              <a:t>2</a:t>
            </a:r>
            <a:r>
              <a:rPr lang="en-US" altLang="zh-CN" sz="4000" b="1">
                <a:solidFill>
                  <a:schemeClr val="tx2"/>
                </a:solidFill>
              </a:rPr>
              <a:t>  2-</a:t>
            </a:r>
            <a:r>
              <a:rPr lang="zh-CN" altLang="en-US" sz="4000" b="1">
                <a:solidFill>
                  <a:schemeClr val="tx2"/>
                </a:solidFill>
                <a:ea typeface="楷体_GB2312" pitchFamily="49" charset="-122"/>
              </a:rPr>
              <a:t>路插入排序</a:t>
            </a:r>
          </a:p>
          <a:p>
            <a:pPr marL="0" indent="0">
              <a:lnSpc>
                <a:spcPct val="110000"/>
              </a:lnSpc>
              <a:buNone/>
            </a:pPr>
            <a:r>
              <a:rPr kumimoji="0" lang="zh-CN" altLang="en-US" sz="2400" b="1">
                <a:latin typeface="宋体" panose="02010600030101010101" pitchFamily="2" charset="-122"/>
              </a:rPr>
              <a:t>    </a:t>
            </a:r>
            <a:r>
              <a:rPr kumimoji="0" lang="zh-CN" altLang="en-US" sz="2800" b="1">
                <a:latin typeface="宋体" panose="02010600030101010101" pitchFamily="2" charset="-122"/>
              </a:rPr>
              <a:t>是对折半插入排序的改进</a:t>
            </a:r>
            <a:r>
              <a:rPr lang="zh-CN" altLang="en-US" sz="2800" b="1"/>
              <a:t>，</a:t>
            </a:r>
            <a:r>
              <a:rPr kumimoji="0" lang="zh-CN" altLang="en-US" sz="2800" b="1">
                <a:latin typeface="宋体" panose="02010600030101010101" pitchFamily="2" charset="-122"/>
              </a:rPr>
              <a:t>以减少排序过程中移动记录的次数。附加</a:t>
            </a:r>
            <a:r>
              <a:rPr kumimoji="0" lang="en-US" altLang="zh-CN" sz="2800" b="1"/>
              <a:t>n</a:t>
            </a:r>
            <a:r>
              <a:rPr kumimoji="0" lang="zh-CN" altLang="en-US" sz="2800" b="1">
                <a:latin typeface="宋体" panose="02010600030101010101" pitchFamily="2" charset="-122"/>
              </a:rPr>
              <a:t>个记录的辅助空间</a:t>
            </a:r>
            <a:r>
              <a:rPr lang="zh-CN" altLang="en-US" sz="2800" b="1"/>
              <a:t>，方法是</a:t>
            </a:r>
            <a:r>
              <a:rPr lang="zh-CN" altLang="en-US" sz="2800"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①  另设一个和</a:t>
            </a:r>
            <a:r>
              <a:rPr lang="en-US" altLang="zh-CN" b="1"/>
              <a:t>L-&gt;R</a:t>
            </a:r>
            <a:r>
              <a:rPr lang="zh-CN" altLang="en-US" b="1"/>
              <a:t>同类型的数组</a:t>
            </a:r>
            <a:r>
              <a:rPr lang="en-US" altLang="zh-CN" b="1"/>
              <a:t>d</a:t>
            </a:r>
            <a:r>
              <a:rPr lang="zh-CN" altLang="en-US" b="1"/>
              <a:t>，</a:t>
            </a:r>
            <a:r>
              <a:rPr lang="en-US" altLang="zh-CN" b="1"/>
              <a:t>L-&gt;R[1]</a:t>
            </a:r>
            <a:r>
              <a:rPr lang="zh-CN" altLang="en-US" b="1"/>
              <a:t>赋给</a:t>
            </a:r>
            <a:r>
              <a:rPr lang="en-US" altLang="zh-CN" b="1"/>
              <a:t>d[1]</a:t>
            </a:r>
            <a:r>
              <a:rPr lang="zh-CN" altLang="en-US" b="1"/>
              <a:t>，将</a:t>
            </a:r>
            <a:r>
              <a:rPr lang="en-US" altLang="zh-CN" b="1"/>
              <a:t>d[1]</a:t>
            </a:r>
            <a:r>
              <a:rPr lang="zh-CN" altLang="en-US" b="1"/>
              <a:t>看成是排好序的序列中中间位置的记录；</a:t>
            </a:r>
          </a:p>
          <a:p>
            <a:pPr marL="533400" lvl="1" indent="0">
              <a:lnSpc>
                <a:spcPct val="110000"/>
              </a:lnSpc>
              <a:buNone/>
            </a:pPr>
            <a:r>
              <a:rPr lang="zh-CN" altLang="en-US" b="1">
                <a:cs typeface="Times New Roman" panose="02020603050405020304" pitchFamily="18" charset="0"/>
              </a:rPr>
              <a:t>②  </a:t>
            </a:r>
            <a:r>
              <a:rPr lang="zh-CN" altLang="en-US" b="1"/>
              <a:t>分别将</a:t>
            </a:r>
            <a:r>
              <a:rPr lang="en-US" altLang="zh-CN" b="1"/>
              <a:t>L-&gt;R[ ]</a:t>
            </a:r>
            <a:r>
              <a:rPr lang="zh-CN" altLang="en-US" b="1"/>
              <a:t>中的第</a:t>
            </a:r>
            <a:r>
              <a:rPr lang="en-US" altLang="zh-CN" b="1"/>
              <a:t>i</a:t>
            </a:r>
            <a:r>
              <a:rPr lang="zh-CN" altLang="en-US" b="1"/>
              <a:t>个记录依次插入到</a:t>
            </a:r>
            <a:r>
              <a:rPr lang="en-US" altLang="zh-CN" b="1"/>
              <a:t>d[1]</a:t>
            </a:r>
            <a:r>
              <a:rPr lang="zh-CN" altLang="en-US" b="1" u="sng">
                <a:solidFill>
                  <a:schemeClr val="folHlink"/>
                </a:solidFill>
              </a:rPr>
              <a:t>之前或之后</a:t>
            </a:r>
            <a:r>
              <a:rPr lang="zh-CN" altLang="en-US" b="1"/>
              <a:t>的有序序列中，具体方法</a:t>
            </a:r>
            <a:r>
              <a:rPr lang="zh-CN" altLang="en-US" b="1">
                <a:latin typeface="宋体" panose="02010600030101010101" pitchFamily="2" charset="-122"/>
              </a:rPr>
              <a:t>：</a:t>
            </a:r>
            <a:r>
              <a:rPr lang="zh-CN" altLang="en-US" b="1"/>
              <a:t> </a:t>
            </a:r>
          </a:p>
          <a:p>
            <a:pPr marL="1079500" lvl="2" indent="0">
              <a:lnSpc>
                <a:spcPct val="110000"/>
              </a:lnSpc>
              <a:buNone/>
            </a:pPr>
            <a:r>
              <a:rPr lang="zh-CN" altLang="en-US" sz="2800" b="1">
                <a:solidFill>
                  <a:schemeClr val="folHlink"/>
                </a:solidFill>
                <a:latin typeface="宋体" panose="02010600030101010101" pitchFamily="2" charset="-122"/>
              </a:rPr>
              <a:t>◆</a:t>
            </a:r>
            <a:r>
              <a:rPr lang="zh-CN" altLang="en-US" sz="2800" b="1"/>
              <a:t>  </a:t>
            </a:r>
            <a:r>
              <a:rPr lang="en-US" altLang="zh-CN" sz="2800" b="1"/>
              <a:t>L-&gt;R[i].key&lt;d[1].key</a:t>
            </a:r>
            <a:r>
              <a:rPr lang="zh-CN" altLang="en-US" sz="2800" b="1">
                <a:latin typeface="宋体" panose="02010600030101010101" pitchFamily="2" charset="-122"/>
              </a:rPr>
              <a:t>： </a:t>
            </a:r>
            <a:r>
              <a:rPr lang="en-US" altLang="zh-CN" sz="2800" b="1"/>
              <a:t>L-&gt;R[i]</a:t>
            </a:r>
            <a:r>
              <a:rPr lang="zh-CN" altLang="en-US" sz="2800" b="1"/>
              <a:t>插入到</a:t>
            </a:r>
            <a:r>
              <a:rPr lang="en-US" altLang="zh-CN" sz="2800" b="1"/>
              <a:t>d[1]</a:t>
            </a:r>
            <a:r>
              <a:rPr lang="zh-CN" altLang="en-US" sz="2800" b="1">
                <a:solidFill>
                  <a:schemeClr val="folHlink"/>
                </a:solidFill>
              </a:rPr>
              <a:t>之前</a:t>
            </a:r>
            <a:r>
              <a:rPr lang="zh-CN" altLang="en-US" sz="2800" b="1"/>
              <a:t>的有序表中；</a:t>
            </a:r>
          </a:p>
          <a:p>
            <a:pPr marL="1079500" lvl="2" indent="0">
              <a:lnSpc>
                <a:spcPct val="110000"/>
              </a:lnSpc>
              <a:buNone/>
            </a:pPr>
            <a:r>
              <a:rPr lang="zh-CN" altLang="en-US" sz="2800" b="1">
                <a:solidFill>
                  <a:schemeClr val="folHlink"/>
                </a:solidFill>
                <a:latin typeface="宋体" panose="02010600030101010101" pitchFamily="2" charset="-122"/>
              </a:rPr>
              <a:t>◆</a:t>
            </a:r>
            <a:r>
              <a:rPr lang="zh-CN" altLang="en-US" sz="2800" b="1"/>
              <a:t> </a:t>
            </a:r>
            <a:r>
              <a:rPr lang="en-US" altLang="zh-CN" sz="2800" b="1"/>
              <a:t>L-&gt;R[i].key</a:t>
            </a:r>
            <a:r>
              <a:rPr lang="en-US" altLang="zh-CN" sz="2800" b="1">
                <a:cs typeface="Times New Roman" panose="02020603050405020304" pitchFamily="18" charset="0"/>
              </a:rPr>
              <a:t>≥</a:t>
            </a:r>
            <a:r>
              <a:rPr lang="en-US" altLang="zh-CN" sz="2800" b="1"/>
              <a:t>d[1].key</a:t>
            </a:r>
            <a:r>
              <a:rPr lang="zh-CN" altLang="en-US" sz="2800" b="1">
                <a:latin typeface="宋体" panose="02010600030101010101" pitchFamily="2" charset="-122"/>
              </a:rPr>
              <a:t>： </a:t>
            </a:r>
            <a:r>
              <a:rPr lang="en-US" altLang="zh-CN" sz="2800" b="1"/>
              <a:t>L-&gt;R[i]</a:t>
            </a:r>
            <a:r>
              <a:rPr lang="zh-CN" altLang="en-US" sz="2800" b="1"/>
              <a:t>插入到</a:t>
            </a:r>
            <a:r>
              <a:rPr lang="en-US" altLang="zh-CN" sz="2800" b="1"/>
              <a:t>d[1]</a:t>
            </a:r>
            <a:r>
              <a:rPr lang="zh-CN" altLang="en-US" sz="2800" b="1">
                <a:solidFill>
                  <a:schemeClr val="folHlink"/>
                </a:solidFill>
              </a:rPr>
              <a:t>之后</a:t>
            </a:r>
            <a:r>
              <a:rPr lang="zh-CN" altLang="en-US" sz="2800" b="1"/>
              <a:t>的有序表中；</a:t>
            </a:r>
          </a:p>
        </p:txBody>
      </p:sp>
    </p:spTree>
    <p:extLst>
      <p:ext uri="{BB962C8B-B14F-4D97-AF65-F5344CB8AC3E}">
        <p14:creationId xmlns:p14="http://schemas.microsoft.com/office/powerpoint/2010/main" val="9179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849A3EFC-3387-CE4B-AEAF-F327D662B10B}"/>
              </a:ext>
            </a:extLst>
          </p:cNvPr>
          <p:cNvSpPr>
            <a:spLocks noGrp="1" noChangeArrowheads="1"/>
          </p:cNvSpPr>
          <p:nvPr>
            <p:ph type="title"/>
          </p:nvPr>
        </p:nvSpPr>
        <p:spPr>
          <a:xfrm>
            <a:off x="2438400" y="152401"/>
            <a:ext cx="7010400" cy="900113"/>
          </a:xfrm>
        </p:spPr>
        <p:txBody>
          <a:bodyPr/>
          <a:lstStyle/>
          <a:p>
            <a:r>
              <a:rPr lang="en-US" altLang="zh-CN" sz="5400" b="1">
                <a:latin typeface="Times New Roman" panose="02020603050405020304" pitchFamily="18" charset="0"/>
                <a:ea typeface="楷体_GB2312" pitchFamily="49" charset="-122"/>
              </a:rPr>
              <a:t>10.1</a:t>
            </a:r>
            <a:r>
              <a:rPr lang="en-US" altLang="zh-CN" sz="5400" b="1">
                <a:latin typeface="楷体_GB2312" pitchFamily="49" charset="-122"/>
                <a:ea typeface="楷体_GB2312" pitchFamily="49" charset="-122"/>
              </a:rPr>
              <a:t>  </a:t>
            </a:r>
            <a:r>
              <a:rPr lang="zh-CN" altLang="en-US" sz="5400" b="1">
                <a:latin typeface="楷体_GB2312" pitchFamily="49" charset="-122"/>
                <a:ea typeface="楷体_GB2312" pitchFamily="49" charset="-122"/>
              </a:rPr>
              <a:t>排序的基本概念</a:t>
            </a:r>
          </a:p>
        </p:txBody>
      </p:sp>
      <p:sp>
        <p:nvSpPr>
          <p:cNvPr id="864259" name="Rectangle 3">
            <a:extLst>
              <a:ext uri="{FF2B5EF4-FFF2-40B4-BE49-F238E27FC236}">
                <a16:creationId xmlns:a16="http://schemas.microsoft.com/office/drawing/2014/main" id="{B316CAFC-2CBF-1046-A277-E19E7B6FD0C9}"/>
              </a:ext>
            </a:extLst>
          </p:cNvPr>
          <p:cNvSpPr>
            <a:spLocks noGrp="1" noChangeArrowheads="1"/>
          </p:cNvSpPr>
          <p:nvPr>
            <p:ph type="body" idx="1"/>
          </p:nvPr>
        </p:nvSpPr>
        <p:spPr>
          <a:xfrm>
            <a:off x="1752601" y="1219200"/>
            <a:ext cx="8736013" cy="5233988"/>
          </a:xfrm>
          <a:noFill/>
          <a:ln/>
        </p:spPr>
        <p:txBody>
          <a:bodyPr/>
          <a:lstStyle/>
          <a:p>
            <a:pPr marL="0" indent="0">
              <a:lnSpc>
                <a:spcPct val="110000"/>
              </a:lnSpc>
              <a:spcAft>
                <a:spcPct val="10000"/>
              </a:spcAft>
              <a:buNone/>
            </a:pPr>
            <a:r>
              <a:rPr lang="zh-CN" altLang="en-US" b="1">
                <a:solidFill>
                  <a:schemeClr val="folHlink"/>
                </a:solidFill>
                <a:latin typeface="宋体" panose="02010600030101010101" pitchFamily="2" charset="-122"/>
              </a:rPr>
              <a:t>⑴</a:t>
            </a:r>
            <a:r>
              <a:rPr lang="zh-CN" altLang="en-US" b="1">
                <a:solidFill>
                  <a:schemeClr val="folHlink"/>
                </a:solidFill>
              </a:rPr>
              <a:t>  排序</a:t>
            </a:r>
            <a:r>
              <a:rPr lang="en-US" altLang="zh-CN" b="1"/>
              <a:t>(</a:t>
            </a:r>
            <a:r>
              <a:rPr lang="en-US" altLang="zh-CN" b="1">
                <a:solidFill>
                  <a:schemeClr val="accent1"/>
                </a:solidFill>
              </a:rPr>
              <a:t>Sorting</a:t>
            </a:r>
            <a:r>
              <a:rPr lang="en-US" altLang="zh-CN" b="1"/>
              <a:t>) </a:t>
            </a:r>
          </a:p>
          <a:p>
            <a:pPr marL="0" indent="0">
              <a:lnSpc>
                <a:spcPct val="110000"/>
              </a:lnSpc>
              <a:spcAft>
                <a:spcPct val="10000"/>
              </a:spcAft>
              <a:buNone/>
            </a:pPr>
            <a:r>
              <a:rPr lang="en-US" altLang="zh-CN" sz="2800" b="1">
                <a:solidFill>
                  <a:schemeClr val="folHlink"/>
                </a:solidFill>
              </a:rPr>
              <a:t>        </a:t>
            </a:r>
            <a:r>
              <a:rPr lang="zh-CN" altLang="en-US" sz="2800" b="1">
                <a:solidFill>
                  <a:schemeClr val="folHlink"/>
                </a:solidFill>
              </a:rPr>
              <a:t>排序</a:t>
            </a:r>
            <a:r>
              <a:rPr lang="zh-CN" altLang="en-US" sz="2800" b="1"/>
              <a:t>是将一批</a:t>
            </a:r>
            <a:r>
              <a:rPr lang="en-US" altLang="zh-CN" sz="2800" b="1"/>
              <a:t>(</a:t>
            </a:r>
            <a:r>
              <a:rPr lang="zh-CN" altLang="en-US" sz="2800" b="1"/>
              <a:t>组</a:t>
            </a:r>
            <a:r>
              <a:rPr lang="en-US" altLang="zh-CN" sz="2800" b="1"/>
              <a:t>)</a:t>
            </a:r>
            <a:r>
              <a:rPr lang="zh-CN" altLang="en-US" sz="2800" b="1"/>
              <a:t>任意次序的记录重新排列成</a:t>
            </a:r>
            <a:r>
              <a:rPr lang="zh-CN" altLang="en-US" sz="2800" b="1">
                <a:solidFill>
                  <a:schemeClr val="folHlink"/>
                </a:solidFill>
              </a:rPr>
              <a:t>按关键字有序</a:t>
            </a:r>
            <a:r>
              <a:rPr lang="zh-CN" altLang="en-US" sz="2800" b="1"/>
              <a:t>的记录序列的过程，其定义为：</a:t>
            </a:r>
          </a:p>
          <a:p>
            <a:pPr marL="0" indent="0">
              <a:lnSpc>
                <a:spcPct val="110000"/>
              </a:lnSpc>
              <a:buNone/>
            </a:pPr>
            <a:r>
              <a:rPr lang="zh-CN" altLang="en-US" sz="2800" b="1"/>
              <a:t>        给定一组记录序列：</a:t>
            </a:r>
            <a:r>
              <a:rPr lang="en-US" altLang="zh-CN" sz="2800" b="1"/>
              <a:t>{R</a:t>
            </a:r>
            <a:r>
              <a:rPr lang="en-US" altLang="zh-CN" sz="2800" b="1" baseline="-20000"/>
              <a:t>1</a:t>
            </a:r>
            <a:r>
              <a:rPr lang="en-US" altLang="zh-CN" sz="2800" b="1"/>
              <a:t> , R</a:t>
            </a:r>
            <a:r>
              <a:rPr lang="en-US" altLang="zh-CN" sz="2800" b="1" baseline="-20000"/>
              <a:t>2 </a:t>
            </a:r>
            <a:r>
              <a:rPr lang="en-US" altLang="zh-CN" sz="2800" b="1">
                <a:latin typeface="宋体" panose="02010600030101010101" pitchFamily="2" charset="-122"/>
              </a:rPr>
              <a:t>,</a:t>
            </a:r>
            <a:r>
              <a:rPr lang="en-US" altLang="zh-CN" sz="2800" b="1">
                <a:cs typeface="Times New Roman" panose="02020603050405020304" pitchFamily="18" charset="0"/>
              </a:rPr>
              <a:t>…, </a:t>
            </a:r>
            <a:r>
              <a:rPr lang="en-US" altLang="zh-CN" sz="2800" b="1"/>
              <a:t>R</a:t>
            </a:r>
            <a:r>
              <a:rPr lang="en-US" altLang="zh-CN" sz="2800" b="1" baseline="-20000"/>
              <a:t>n</a:t>
            </a:r>
            <a:r>
              <a:rPr lang="en-US" altLang="zh-CN" sz="2800" b="1"/>
              <a:t>}</a:t>
            </a:r>
            <a:r>
              <a:rPr lang="zh-CN" altLang="en-US" sz="2800" b="1"/>
              <a:t>，其相应的关键字序列是</a:t>
            </a:r>
            <a:r>
              <a:rPr lang="en-US" altLang="zh-CN" sz="2800" b="1"/>
              <a:t>{K</a:t>
            </a:r>
            <a:r>
              <a:rPr lang="en-US" altLang="zh-CN" sz="2800" b="1" baseline="-20000"/>
              <a:t>1</a:t>
            </a:r>
            <a:r>
              <a:rPr lang="en-US" altLang="zh-CN" sz="2800" b="1"/>
              <a:t> , K</a:t>
            </a:r>
            <a:r>
              <a:rPr lang="en-US" altLang="zh-CN" sz="2800" b="1" baseline="-20000"/>
              <a:t>2 </a:t>
            </a:r>
            <a:r>
              <a:rPr lang="en-US" altLang="zh-CN" sz="2800" b="1">
                <a:latin typeface="宋体" panose="02010600030101010101" pitchFamily="2" charset="-122"/>
              </a:rPr>
              <a:t>,</a:t>
            </a:r>
            <a:r>
              <a:rPr lang="en-US" altLang="zh-CN" sz="2800" b="1">
                <a:cs typeface="Times New Roman" panose="02020603050405020304" pitchFamily="18" charset="0"/>
              </a:rPr>
              <a:t>…, </a:t>
            </a:r>
            <a:r>
              <a:rPr lang="en-US" altLang="zh-CN" sz="2800" b="1"/>
              <a:t>K</a:t>
            </a:r>
            <a:r>
              <a:rPr lang="en-US" altLang="zh-CN" sz="2800" b="1" baseline="-20000"/>
              <a:t>n</a:t>
            </a:r>
            <a:r>
              <a:rPr lang="en-US" altLang="zh-CN" sz="2800" b="1"/>
              <a:t>} </a:t>
            </a:r>
            <a:r>
              <a:rPr lang="zh-CN" altLang="en-US" sz="2800" b="1"/>
              <a:t>。确定</a:t>
            </a:r>
            <a:r>
              <a:rPr lang="en-US" altLang="zh-CN" sz="2800" b="1"/>
              <a:t>1, 2, </a:t>
            </a:r>
            <a:r>
              <a:rPr lang="en-US" altLang="zh-CN" sz="2800" b="1">
                <a:cs typeface="Times New Roman" panose="02020603050405020304" pitchFamily="18" charset="0"/>
              </a:rPr>
              <a:t>…</a:t>
            </a:r>
            <a:r>
              <a:rPr lang="en-US" altLang="zh-CN" sz="2800" b="1"/>
              <a:t> n</a:t>
            </a:r>
            <a:r>
              <a:rPr lang="zh-CN" altLang="en-US" sz="2800" b="1"/>
              <a:t>的一个排列</a:t>
            </a:r>
            <a:r>
              <a:rPr lang="en-US" altLang="zh-CN" sz="2800" b="1"/>
              <a:t>p</a:t>
            </a:r>
            <a:r>
              <a:rPr lang="en-US" altLang="zh-CN" sz="2800" b="1" baseline="-20000"/>
              <a:t>1</a:t>
            </a:r>
            <a:r>
              <a:rPr lang="en-US" altLang="zh-CN" sz="2800" b="1"/>
              <a:t> , p</a:t>
            </a:r>
            <a:r>
              <a:rPr lang="en-US" altLang="zh-CN" sz="2800" b="1" baseline="-20000"/>
              <a:t>2 </a:t>
            </a:r>
            <a:r>
              <a:rPr lang="en-US" altLang="zh-CN" sz="2800" b="1">
                <a:latin typeface="宋体" panose="02010600030101010101" pitchFamily="2" charset="-122"/>
              </a:rPr>
              <a:t>,</a:t>
            </a:r>
            <a:r>
              <a:rPr lang="en-US" altLang="zh-CN" sz="2800" b="1">
                <a:cs typeface="Times New Roman" panose="02020603050405020304" pitchFamily="18" charset="0"/>
              </a:rPr>
              <a:t>…, </a:t>
            </a:r>
            <a:r>
              <a:rPr lang="en-US" altLang="zh-CN" sz="2800" b="1"/>
              <a:t>p</a:t>
            </a:r>
            <a:r>
              <a:rPr lang="en-US" altLang="zh-CN" sz="2800" b="1" baseline="-20000"/>
              <a:t>n</a:t>
            </a:r>
            <a:r>
              <a:rPr lang="zh-CN" altLang="en-US" sz="2800" b="1"/>
              <a:t>，使其相应的关键字满足如下非递减</a:t>
            </a:r>
            <a:r>
              <a:rPr lang="en-US" altLang="zh-CN" sz="2800" b="1"/>
              <a:t>(</a:t>
            </a:r>
            <a:r>
              <a:rPr lang="zh-CN" altLang="en-US" sz="2800" b="1"/>
              <a:t>或非递增</a:t>
            </a:r>
            <a:r>
              <a:rPr lang="en-US" altLang="zh-CN" sz="2800" b="1"/>
              <a:t>)</a:t>
            </a:r>
            <a:r>
              <a:rPr lang="zh-CN" altLang="en-US" sz="2800" b="1"/>
              <a:t>关系： </a:t>
            </a:r>
            <a:r>
              <a:rPr lang="en-US" altLang="zh-CN" sz="2800" b="1"/>
              <a:t>K</a:t>
            </a:r>
            <a:r>
              <a:rPr lang="en-US" altLang="zh-CN" sz="2800" b="1" baseline="-8000"/>
              <a:t>p</a:t>
            </a:r>
            <a:r>
              <a:rPr lang="en-US" altLang="zh-CN" sz="2800" b="1" baseline="-26000"/>
              <a:t>1</a:t>
            </a:r>
            <a:r>
              <a:rPr lang="en-US" altLang="zh-CN" sz="2800" b="1">
                <a:cs typeface="Times New Roman" panose="02020603050405020304" pitchFamily="18" charset="0"/>
              </a:rPr>
              <a:t>≤</a:t>
            </a:r>
            <a:r>
              <a:rPr lang="en-US" altLang="zh-CN" sz="2800" b="1"/>
              <a:t>K</a:t>
            </a:r>
            <a:r>
              <a:rPr lang="en-US" altLang="zh-CN" sz="2800" b="1" baseline="-8000"/>
              <a:t>p</a:t>
            </a:r>
            <a:r>
              <a:rPr lang="en-US" altLang="zh-CN" sz="2800" b="1" baseline="-26000"/>
              <a:t>2 </a:t>
            </a:r>
            <a:r>
              <a:rPr lang="en-US" altLang="zh-CN" sz="2800" b="1">
                <a:cs typeface="Times New Roman" panose="02020603050405020304" pitchFamily="18" charset="0"/>
              </a:rPr>
              <a:t>≤…≤</a:t>
            </a:r>
            <a:r>
              <a:rPr lang="en-US" altLang="zh-CN" sz="2800" b="1"/>
              <a:t>K</a:t>
            </a:r>
            <a:r>
              <a:rPr lang="en-US" altLang="zh-CN" sz="2800" b="1" baseline="-8000"/>
              <a:t>p</a:t>
            </a:r>
            <a:r>
              <a:rPr lang="en-US" altLang="zh-CN" sz="2800" b="1" baseline="-26000"/>
              <a:t>n</a:t>
            </a:r>
            <a:r>
              <a:rPr lang="zh-CN" altLang="en-US" sz="2800" b="1"/>
              <a:t>的序列</a:t>
            </a:r>
            <a:r>
              <a:rPr lang="en-US" altLang="zh-CN" sz="2800" b="1"/>
              <a:t>{K</a:t>
            </a:r>
            <a:r>
              <a:rPr lang="en-US" altLang="zh-CN" sz="2800" b="1" baseline="-8000"/>
              <a:t>p</a:t>
            </a:r>
            <a:r>
              <a:rPr lang="en-US" altLang="zh-CN" sz="2800" b="1" baseline="-26000"/>
              <a:t>1 </a:t>
            </a:r>
            <a:r>
              <a:rPr lang="en-US" altLang="zh-CN" sz="2800" b="1">
                <a:cs typeface="Times New Roman" panose="02020603050405020304" pitchFamily="18" charset="0"/>
              </a:rPr>
              <a:t>,</a:t>
            </a:r>
            <a:r>
              <a:rPr lang="en-US" altLang="zh-CN" sz="2800" b="1"/>
              <a:t>K</a:t>
            </a:r>
            <a:r>
              <a:rPr lang="en-US" altLang="zh-CN" sz="2800" b="1" baseline="-8000"/>
              <a:t>p</a:t>
            </a:r>
            <a:r>
              <a:rPr lang="en-US" altLang="zh-CN" sz="2800" b="1" baseline="-26000"/>
              <a:t>2 </a:t>
            </a:r>
            <a:r>
              <a:rPr lang="en-US" altLang="zh-CN" sz="2800" b="1">
                <a:cs typeface="Times New Roman" panose="02020603050405020304" pitchFamily="18" charset="0"/>
              </a:rPr>
              <a:t>,</a:t>
            </a:r>
            <a:r>
              <a:rPr lang="en-US" altLang="zh-CN" sz="2800" b="1"/>
              <a:t> </a:t>
            </a:r>
            <a:r>
              <a:rPr lang="en-US" altLang="zh-CN" sz="2800" b="1">
                <a:cs typeface="Times New Roman" panose="02020603050405020304" pitchFamily="18" charset="0"/>
              </a:rPr>
              <a:t>…,</a:t>
            </a:r>
            <a:r>
              <a:rPr lang="en-US" altLang="zh-CN" sz="2800" b="1"/>
              <a:t>K</a:t>
            </a:r>
            <a:r>
              <a:rPr lang="en-US" altLang="zh-CN" sz="2800" b="1" baseline="-8000"/>
              <a:t>p</a:t>
            </a:r>
            <a:r>
              <a:rPr lang="en-US" altLang="zh-CN" sz="2800" b="1" baseline="-26000"/>
              <a:t>n</a:t>
            </a:r>
            <a:r>
              <a:rPr lang="en-US" altLang="zh-CN" sz="2800" b="1"/>
              <a:t>} </a:t>
            </a:r>
            <a:r>
              <a:rPr lang="zh-CN" altLang="en-US" sz="2800" b="1"/>
              <a:t>，这种操作称为排序。</a:t>
            </a:r>
          </a:p>
          <a:p>
            <a:pPr marL="0" indent="0">
              <a:lnSpc>
                <a:spcPct val="110000"/>
              </a:lnSpc>
              <a:buNone/>
            </a:pPr>
            <a:r>
              <a:rPr lang="zh-CN" altLang="en-US" sz="2800" b="1"/>
              <a:t>        关键字</a:t>
            </a:r>
            <a:r>
              <a:rPr lang="en-US" altLang="zh-CN" sz="2800" b="1"/>
              <a:t>K</a:t>
            </a:r>
            <a:r>
              <a:rPr lang="en-US" altLang="zh-CN" sz="2800" b="1" baseline="-20000"/>
              <a:t>i</a:t>
            </a:r>
            <a:r>
              <a:rPr lang="zh-CN" altLang="en-US" sz="2800" b="1"/>
              <a:t>可以是记录</a:t>
            </a:r>
            <a:r>
              <a:rPr lang="en-US" altLang="zh-CN" sz="2800" b="1"/>
              <a:t>R</a:t>
            </a:r>
            <a:r>
              <a:rPr lang="en-US" altLang="zh-CN" sz="2800" b="1" baseline="-20000"/>
              <a:t>i</a:t>
            </a:r>
            <a:r>
              <a:rPr lang="zh-CN" altLang="en-US" sz="2800" b="1"/>
              <a:t>的主关键字，也可以是次关键字或若干数据项的组合。</a:t>
            </a:r>
          </a:p>
        </p:txBody>
      </p:sp>
    </p:spTree>
    <p:extLst>
      <p:ext uri="{BB962C8B-B14F-4D97-AF65-F5344CB8AC3E}">
        <p14:creationId xmlns:p14="http://schemas.microsoft.com/office/powerpoint/2010/main" val="4146130526"/>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4258"/>
                                        </p:tgtEl>
                                        <p:attrNameLst>
                                          <p:attrName>style.visibility</p:attrName>
                                        </p:attrNameLst>
                                      </p:cBhvr>
                                      <p:to>
                                        <p:strVal val="visible"/>
                                      </p:to>
                                    </p:set>
                                    <p:anim calcmode="lin" valueType="num">
                                      <p:cBhvr additive="base">
                                        <p:cTn id="7" dur="500" fill="hold"/>
                                        <p:tgtEl>
                                          <p:spTgt spid="864258"/>
                                        </p:tgtEl>
                                        <p:attrNameLst>
                                          <p:attrName>ppt_x</p:attrName>
                                        </p:attrNameLst>
                                      </p:cBhvr>
                                      <p:tavLst>
                                        <p:tav tm="0">
                                          <p:val>
                                            <p:strVal val="0-#ppt_w/2"/>
                                          </p:val>
                                        </p:tav>
                                        <p:tav tm="100000">
                                          <p:val>
                                            <p:strVal val="#ppt_x"/>
                                          </p:val>
                                        </p:tav>
                                      </p:tavLst>
                                    </p:anim>
                                    <p:anim calcmode="lin" valueType="num">
                                      <p:cBhvr additive="base">
                                        <p:cTn id="8" dur="500" fill="hold"/>
                                        <p:tgtEl>
                                          <p:spTgt spid="8642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6C6D807F-63F0-184C-ABE0-89D38CBB87C5}"/>
              </a:ext>
            </a:extLst>
          </p:cNvPr>
          <p:cNvSpPr>
            <a:spLocks noGrp="1" noChangeArrowheads="1"/>
          </p:cNvSpPr>
          <p:nvPr>
            <p:ph type="body" idx="1"/>
          </p:nvPr>
        </p:nvSpPr>
        <p:spPr>
          <a:xfrm>
            <a:off x="1676401" y="152401"/>
            <a:ext cx="8812213" cy="4932363"/>
          </a:xfrm>
        </p:spPr>
        <p:txBody>
          <a:bodyPr/>
          <a:lstStyle/>
          <a:p>
            <a:pPr marL="0" indent="0">
              <a:lnSpc>
                <a:spcPct val="110000"/>
              </a:lnSpc>
              <a:spcAft>
                <a:spcPct val="10000"/>
              </a:spcAft>
              <a:buNone/>
            </a:pPr>
            <a:r>
              <a:rPr lang="zh-CN" altLang="en-US" b="1">
                <a:solidFill>
                  <a:schemeClr val="folHlink"/>
                </a:solidFill>
              </a:rPr>
              <a:t>关键点</a:t>
            </a:r>
            <a:r>
              <a:rPr lang="zh-CN" altLang="en-US" b="1">
                <a:latin typeface="宋体" panose="02010600030101010101" pitchFamily="2" charset="-122"/>
              </a:rPr>
              <a:t>：</a:t>
            </a:r>
            <a:r>
              <a:rPr lang="zh-CN" altLang="en-US" sz="2800" b="1">
                <a:latin typeface="宋体" panose="02010600030101010101" pitchFamily="2" charset="-122"/>
              </a:rPr>
              <a:t>实现时将</a:t>
            </a:r>
            <a:r>
              <a:rPr lang="zh-CN" altLang="en-US" sz="2800" b="1"/>
              <a:t>向量</a:t>
            </a:r>
            <a:r>
              <a:rPr lang="en-US" altLang="zh-CN" sz="2800" b="1"/>
              <a:t>d</a:t>
            </a:r>
            <a:r>
              <a:rPr lang="zh-CN" altLang="en-US" sz="2800" b="1"/>
              <a:t>看成是循环向量，并设两个指针</a:t>
            </a:r>
            <a:r>
              <a:rPr lang="en-US" altLang="zh-CN" sz="2800" b="1"/>
              <a:t>first</a:t>
            </a:r>
            <a:r>
              <a:rPr lang="zh-CN" altLang="en-US" sz="2800" b="1"/>
              <a:t>和</a:t>
            </a:r>
            <a:r>
              <a:rPr lang="en-US" altLang="zh-CN" sz="2800" b="1"/>
              <a:t>final</a:t>
            </a:r>
            <a:r>
              <a:rPr lang="zh-CN" altLang="en-US" sz="2800" b="1"/>
              <a:t>分别指示排序过程中得到的有序序列中的第一个和最后一个记录</a:t>
            </a:r>
            <a:r>
              <a:rPr kumimoji="0" lang="zh-CN" altLang="en-US" sz="2800" b="1">
                <a:latin typeface="宋体" panose="02010600030101010101" pitchFamily="2" charset="-122"/>
              </a:rPr>
              <a:t>。</a:t>
            </a:r>
          </a:p>
          <a:p>
            <a:pPr marL="0" indent="0">
              <a:lnSpc>
                <a:spcPct val="110000"/>
              </a:lnSpc>
              <a:buNone/>
            </a:pPr>
            <a:r>
              <a:rPr lang="zh-CN" altLang="en-US" sz="3600" b="1">
                <a:solidFill>
                  <a:schemeClr val="folHlink"/>
                </a:solidFill>
                <a:ea typeface="楷体_GB2312" pitchFamily="49" charset="-122"/>
              </a:rPr>
              <a:t>排序示例</a:t>
            </a:r>
          </a:p>
          <a:p>
            <a:pPr marL="0" indent="0">
              <a:lnSpc>
                <a:spcPct val="110000"/>
              </a:lnSpc>
              <a:buNone/>
            </a:pPr>
            <a:r>
              <a:rPr lang="zh-CN" altLang="en-US" sz="2800" b="1"/>
              <a:t>设有初始关键字集合</a:t>
            </a:r>
            <a:r>
              <a:rPr lang="en-US" altLang="zh-CN" sz="2800" b="1"/>
              <a:t>{49, 38, 65, 13, 97, 27, 76} </a:t>
            </a:r>
            <a:r>
              <a:rPr lang="zh-CN" altLang="en-US" sz="2800" b="1"/>
              <a:t>，采用</a:t>
            </a:r>
            <a:r>
              <a:rPr lang="en-US" altLang="zh-CN" sz="2800" b="1"/>
              <a:t>2-</a:t>
            </a:r>
            <a:r>
              <a:rPr lang="zh-CN" altLang="en-US" sz="2800" b="1"/>
              <a:t>路插入排序的过程如右图</a:t>
            </a:r>
            <a:r>
              <a:rPr lang="en-US" altLang="zh-CN" sz="2800" b="1"/>
              <a:t>10-3</a:t>
            </a:r>
            <a:r>
              <a:rPr lang="zh-CN" altLang="en-US" sz="2800" b="1"/>
              <a:t>所示</a:t>
            </a:r>
            <a:r>
              <a:rPr kumimoji="0" lang="zh-CN" altLang="en-US" sz="2800" b="1"/>
              <a:t>。</a:t>
            </a:r>
          </a:p>
          <a:p>
            <a:pPr marL="0" indent="0">
              <a:lnSpc>
                <a:spcPct val="110000"/>
              </a:lnSpc>
              <a:buNone/>
            </a:pPr>
            <a:r>
              <a:rPr lang="zh-CN" altLang="en-US" sz="2800" b="1"/>
              <a:t>        在</a:t>
            </a:r>
            <a:r>
              <a:rPr lang="en-US" altLang="zh-CN" sz="2800" b="1"/>
              <a:t>2-</a:t>
            </a:r>
            <a:r>
              <a:rPr lang="zh-CN" altLang="en-US" sz="2800" b="1"/>
              <a:t>路插入排序中，移动记录的次数约为</a:t>
            </a:r>
            <a:r>
              <a:rPr lang="en-US" altLang="zh-CN" sz="2800" b="1"/>
              <a:t>n2/8 </a:t>
            </a:r>
            <a:r>
              <a:rPr kumimoji="0" lang="zh-CN" altLang="en-US" sz="2800" b="1"/>
              <a:t>。但当</a:t>
            </a:r>
            <a:r>
              <a:rPr kumimoji="0" lang="en-US" altLang="zh-CN" sz="2800" b="1"/>
              <a:t>L-&gt;R[1]</a:t>
            </a:r>
            <a:r>
              <a:rPr kumimoji="0" lang="zh-CN" altLang="en-US" sz="2800" b="1"/>
              <a:t>是待排序记录中关键字最大或最小的记录时</a:t>
            </a:r>
            <a:r>
              <a:rPr lang="zh-CN" altLang="en-US" sz="2800" b="1"/>
              <a:t>，</a:t>
            </a:r>
            <a:r>
              <a:rPr lang="en-US" altLang="zh-CN" sz="2800" b="1"/>
              <a:t>2-</a:t>
            </a:r>
            <a:r>
              <a:rPr lang="zh-CN" altLang="en-US" sz="2800" b="1"/>
              <a:t>路插入排序就完全失去了优越性</a:t>
            </a:r>
            <a:r>
              <a:rPr kumimoji="0" lang="zh-CN" altLang="en-US" sz="2800" b="1"/>
              <a:t>。</a:t>
            </a:r>
            <a:endParaRPr kumimoji="0" lang="zh-CN" altLang="en-US" sz="2800" b="1">
              <a:latin typeface="宋体" panose="02010600030101010101" pitchFamily="2" charset="-122"/>
            </a:endParaRPr>
          </a:p>
        </p:txBody>
      </p:sp>
    </p:spTree>
    <p:extLst>
      <p:ext uri="{BB962C8B-B14F-4D97-AF65-F5344CB8AC3E}">
        <p14:creationId xmlns:p14="http://schemas.microsoft.com/office/powerpoint/2010/main" val="283719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83714" name="Group 2">
            <a:extLst>
              <a:ext uri="{FF2B5EF4-FFF2-40B4-BE49-F238E27FC236}">
                <a16:creationId xmlns:a16="http://schemas.microsoft.com/office/drawing/2014/main" id="{71095E64-16B1-D749-9A95-59653CD12214}"/>
              </a:ext>
            </a:extLst>
          </p:cNvPr>
          <p:cNvGrpSpPr>
            <a:grpSpLocks/>
          </p:cNvGrpSpPr>
          <p:nvPr/>
        </p:nvGrpSpPr>
        <p:grpSpPr bwMode="auto">
          <a:xfrm>
            <a:off x="3505201" y="44451"/>
            <a:ext cx="4391025" cy="4143375"/>
            <a:chOff x="2928" y="39"/>
            <a:chExt cx="2766" cy="2610"/>
          </a:xfrm>
        </p:grpSpPr>
        <p:grpSp>
          <p:nvGrpSpPr>
            <p:cNvPr id="883715" name="Group 3">
              <a:extLst>
                <a:ext uri="{FF2B5EF4-FFF2-40B4-BE49-F238E27FC236}">
                  <a16:creationId xmlns:a16="http://schemas.microsoft.com/office/drawing/2014/main" id="{2B713F71-3DBB-424C-83B4-630761F519AC}"/>
                </a:ext>
              </a:extLst>
            </p:cNvPr>
            <p:cNvGrpSpPr>
              <a:grpSpLocks/>
            </p:cNvGrpSpPr>
            <p:nvPr/>
          </p:nvGrpSpPr>
          <p:grpSpPr bwMode="auto">
            <a:xfrm>
              <a:off x="2928" y="39"/>
              <a:ext cx="2766" cy="2313"/>
              <a:chOff x="2688" y="384"/>
              <a:chExt cx="2784" cy="2313"/>
            </a:xfrm>
          </p:grpSpPr>
          <p:sp>
            <p:nvSpPr>
              <p:cNvPr id="883716" name="Rectangle 4">
                <a:extLst>
                  <a:ext uri="{FF2B5EF4-FFF2-40B4-BE49-F238E27FC236}">
                    <a16:creationId xmlns:a16="http://schemas.microsoft.com/office/drawing/2014/main" id="{17569453-C972-3F43-AAED-DD500B6E67D7}"/>
                  </a:ext>
                </a:extLst>
              </p:cNvPr>
              <p:cNvSpPr>
                <a:spLocks noChangeArrowheads="1"/>
              </p:cNvSpPr>
              <p:nvPr/>
            </p:nvSpPr>
            <p:spPr bwMode="auto">
              <a:xfrm>
                <a:off x="3408" y="1488"/>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CC66"/>
                    </a:solidFill>
                    <a:latin typeface="Times New Roman" panose="02020603050405020304" pitchFamily="18" charset="0"/>
                    <a:ea typeface="宋体" panose="02010600030101010101" pitchFamily="2" charset="-122"/>
                  </a:rPr>
                  <a:t>27</a:t>
                </a:r>
              </a:p>
            </p:txBody>
          </p:sp>
          <p:sp>
            <p:nvSpPr>
              <p:cNvPr id="883717" name="Rectangle 5">
                <a:extLst>
                  <a:ext uri="{FF2B5EF4-FFF2-40B4-BE49-F238E27FC236}">
                    <a16:creationId xmlns:a16="http://schemas.microsoft.com/office/drawing/2014/main" id="{2934F886-87B6-0844-BBD5-D49A69049D38}"/>
                  </a:ext>
                </a:extLst>
              </p:cNvPr>
              <p:cNvSpPr>
                <a:spLocks noChangeArrowheads="1"/>
              </p:cNvSpPr>
              <p:nvPr/>
            </p:nvSpPr>
            <p:spPr bwMode="auto">
              <a:xfrm>
                <a:off x="4512" y="1440"/>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00FFFF"/>
                    </a:solidFill>
                    <a:latin typeface="Times New Roman" panose="02020603050405020304" pitchFamily="18" charset="0"/>
                    <a:ea typeface="宋体" panose="02010600030101010101" pitchFamily="2" charset="-122"/>
                  </a:rPr>
                  <a:t>76</a:t>
                </a:r>
              </a:p>
            </p:txBody>
          </p:sp>
          <p:sp>
            <p:nvSpPr>
              <p:cNvPr id="883718" name="Oval 6">
                <a:extLst>
                  <a:ext uri="{FF2B5EF4-FFF2-40B4-BE49-F238E27FC236}">
                    <a16:creationId xmlns:a16="http://schemas.microsoft.com/office/drawing/2014/main" id="{89F004B2-D27E-D342-BFD3-C933970E24C7}"/>
                  </a:ext>
                </a:extLst>
              </p:cNvPr>
              <p:cNvSpPr>
                <a:spLocks noChangeArrowheads="1"/>
              </p:cNvSpPr>
              <p:nvPr/>
            </p:nvSpPr>
            <p:spPr bwMode="auto">
              <a:xfrm>
                <a:off x="3792" y="1344"/>
                <a:ext cx="453" cy="453"/>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d</a:t>
                </a:r>
              </a:p>
            </p:txBody>
          </p:sp>
          <p:sp>
            <p:nvSpPr>
              <p:cNvPr id="883719" name="Oval 7">
                <a:extLst>
                  <a:ext uri="{FF2B5EF4-FFF2-40B4-BE49-F238E27FC236}">
                    <a16:creationId xmlns:a16="http://schemas.microsoft.com/office/drawing/2014/main" id="{FC3FF2EB-BE02-9E41-AAF2-7E67E66A05C5}"/>
                  </a:ext>
                </a:extLst>
              </p:cNvPr>
              <p:cNvSpPr>
                <a:spLocks noChangeArrowheads="1"/>
              </p:cNvSpPr>
              <p:nvPr/>
            </p:nvSpPr>
            <p:spPr bwMode="auto">
              <a:xfrm>
                <a:off x="3272" y="816"/>
                <a:ext cx="1542" cy="1542"/>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0" name="Rectangle 8">
                <a:extLst>
                  <a:ext uri="{FF2B5EF4-FFF2-40B4-BE49-F238E27FC236}">
                    <a16:creationId xmlns:a16="http://schemas.microsoft.com/office/drawing/2014/main" id="{DA975232-92F6-7C4E-8C2E-842F3F19AFA8}"/>
                  </a:ext>
                </a:extLst>
              </p:cNvPr>
              <p:cNvSpPr>
                <a:spLocks noChangeArrowheads="1"/>
              </p:cNvSpPr>
              <p:nvPr/>
            </p:nvSpPr>
            <p:spPr bwMode="auto">
              <a:xfrm>
                <a:off x="3888" y="960"/>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49</a:t>
                </a:r>
              </a:p>
            </p:txBody>
          </p:sp>
          <p:sp>
            <p:nvSpPr>
              <p:cNvPr id="883721" name="Line 9">
                <a:extLst>
                  <a:ext uri="{FF2B5EF4-FFF2-40B4-BE49-F238E27FC236}">
                    <a16:creationId xmlns:a16="http://schemas.microsoft.com/office/drawing/2014/main" id="{44AA6D91-875A-5B44-8729-A7841DAC793A}"/>
                  </a:ext>
                </a:extLst>
              </p:cNvPr>
              <p:cNvSpPr>
                <a:spLocks noChangeShapeType="1"/>
              </p:cNvSpPr>
              <p:nvPr/>
            </p:nvSpPr>
            <p:spPr bwMode="auto">
              <a:xfrm>
                <a:off x="3648" y="936"/>
                <a:ext cx="317" cy="40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2" name="Line 10">
                <a:extLst>
                  <a:ext uri="{FF2B5EF4-FFF2-40B4-BE49-F238E27FC236}">
                    <a16:creationId xmlns:a16="http://schemas.microsoft.com/office/drawing/2014/main" id="{7EEBE0F7-5E0C-E24B-A573-F01B9C61D31B}"/>
                  </a:ext>
                </a:extLst>
              </p:cNvPr>
              <p:cNvSpPr>
                <a:spLocks noChangeShapeType="1"/>
              </p:cNvSpPr>
              <p:nvPr/>
            </p:nvSpPr>
            <p:spPr bwMode="auto">
              <a:xfrm flipH="1">
                <a:off x="4112" y="880"/>
                <a:ext cx="240" cy="48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3" name="Line 11">
                <a:extLst>
                  <a:ext uri="{FF2B5EF4-FFF2-40B4-BE49-F238E27FC236}">
                    <a16:creationId xmlns:a16="http://schemas.microsoft.com/office/drawing/2014/main" id="{D3646C65-DBBC-7540-B492-3EB060681DD2}"/>
                  </a:ext>
                </a:extLst>
              </p:cNvPr>
              <p:cNvSpPr>
                <a:spLocks noChangeShapeType="1"/>
              </p:cNvSpPr>
              <p:nvPr/>
            </p:nvSpPr>
            <p:spPr bwMode="auto">
              <a:xfrm flipV="1">
                <a:off x="4208" y="1352"/>
                <a:ext cx="584" cy="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4" name="Line 12">
                <a:extLst>
                  <a:ext uri="{FF2B5EF4-FFF2-40B4-BE49-F238E27FC236}">
                    <a16:creationId xmlns:a16="http://schemas.microsoft.com/office/drawing/2014/main" id="{7944593A-2F37-474F-8718-2F6D1D82AF8B}"/>
                  </a:ext>
                </a:extLst>
              </p:cNvPr>
              <p:cNvSpPr>
                <a:spLocks noChangeShapeType="1"/>
              </p:cNvSpPr>
              <p:nvPr/>
            </p:nvSpPr>
            <p:spPr bwMode="auto">
              <a:xfrm>
                <a:off x="4224" y="1680"/>
                <a:ext cx="480" cy="3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5" name="Line 13">
                <a:extLst>
                  <a:ext uri="{FF2B5EF4-FFF2-40B4-BE49-F238E27FC236}">
                    <a16:creationId xmlns:a16="http://schemas.microsoft.com/office/drawing/2014/main" id="{AE60D032-A437-C749-8924-84E4BB39604E}"/>
                  </a:ext>
                </a:extLst>
              </p:cNvPr>
              <p:cNvSpPr>
                <a:spLocks noChangeShapeType="1"/>
              </p:cNvSpPr>
              <p:nvPr/>
            </p:nvSpPr>
            <p:spPr bwMode="auto">
              <a:xfrm>
                <a:off x="4048" y="1800"/>
                <a:ext cx="32" cy="56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6" name="Line 14">
                <a:extLst>
                  <a:ext uri="{FF2B5EF4-FFF2-40B4-BE49-F238E27FC236}">
                    <a16:creationId xmlns:a16="http://schemas.microsoft.com/office/drawing/2014/main" id="{EB16AB6A-B142-F24F-8529-DEA37D56D25B}"/>
                  </a:ext>
                </a:extLst>
              </p:cNvPr>
              <p:cNvSpPr>
                <a:spLocks noChangeShapeType="1"/>
              </p:cNvSpPr>
              <p:nvPr/>
            </p:nvSpPr>
            <p:spPr bwMode="auto">
              <a:xfrm flipH="1">
                <a:off x="3280" y="1496"/>
                <a:ext cx="52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27" name="Rectangle 15">
                <a:extLst>
                  <a:ext uri="{FF2B5EF4-FFF2-40B4-BE49-F238E27FC236}">
                    <a16:creationId xmlns:a16="http://schemas.microsoft.com/office/drawing/2014/main" id="{B34E11EF-5334-0B46-AD41-03577AFE1D34}"/>
                  </a:ext>
                </a:extLst>
              </p:cNvPr>
              <p:cNvSpPr>
                <a:spLocks noChangeArrowheads="1"/>
              </p:cNvSpPr>
              <p:nvPr/>
            </p:nvSpPr>
            <p:spPr bwMode="auto">
              <a:xfrm>
                <a:off x="3408" y="384"/>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first</a:t>
                </a:r>
              </a:p>
            </p:txBody>
          </p:sp>
          <p:sp>
            <p:nvSpPr>
              <p:cNvPr id="883728" name="Rectangle 16">
                <a:extLst>
                  <a:ext uri="{FF2B5EF4-FFF2-40B4-BE49-F238E27FC236}">
                    <a16:creationId xmlns:a16="http://schemas.microsoft.com/office/drawing/2014/main" id="{18EDED51-5F93-FD43-A6C8-D883C54979A1}"/>
                  </a:ext>
                </a:extLst>
              </p:cNvPr>
              <p:cNvSpPr>
                <a:spLocks noChangeArrowheads="1"/>
              </p:cNvSpPr>
              <p:nvPr/>
            </p:nvSpPr>
            <p:spPr bwMode="auto">
              <a:xfrm>
                <a:off x="2919" y="816"/>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first</a:t>
                </a:r>
              </a:p>
            </p:txBody>
          </p:sp>
          <p:sp>
            <p:nvSpPr>
              <p:cNvPr id="883729" name="Rectangle 17">
                <a:extLst>
                  <a:ext uri="{FF2B5EF4-FFF2-40B4-BE49-F238E27FC236}">
                    <a16:creationId xmlns:a16="http://schemas.microsoft.com/office/drawing/2014/main" id="{F90681B8-E6B6-9049-A767-1038CA1526BB}"/>
                  </a:ext>
                </a:extLst>
              </p:cNvPr>
              <p:cNvSpPr>
                <a:spLocks noChangeArrowheads="1"/>
              </p:cNvSpPr>
              <p:nvPr/>
            </p:nvSpPr>
            <p:spPr bwMode="auto">
              <a:xfrm>
                <a:off x="3504" y="2448"/>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first</a:t>
                </a:r>
              </a:p>
            </p:txBody>
          </p:sp>
          <p:sp>
            <p:nvSpPr>
              <p:cNvPr id="883730" name="Rectangle 18">
                <a:extLst>
                  <a:ext uri="{FF2B5EF4-FFF2-40B4-BE49-F238E27FC236}">
                    <a16:creationId xmlns:a16="http://schemas.microsoft.com/office/drawing/2014/main" id="{B4E03FF0-43E5-D547-A6CB-62AE4B4654B2}"/>
                  </a:ext>
                </a:extLst>
              </p:cNvPr>
              <p:cNvSpPr>
                <a:spLocks noChangeArrowheads="1"/>
              </p:cNvSpPr>
              <p:nvPr/>
            </p:nvSpPr>
            <p:spPr bwMode="auto">
              <a:xfrm>
                <a:off x="2688" y="1536"/>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CC66"/>
                    </a:solidFill>
                    <a:latin typeface="Times New Roman" panose="02020603050405020304" pitchFamily="18" charset="0"/>
                    <a:ea typeface="宋体" panose="02010600030101010101" pitchFamily="2" charset="-122"/>
                  </a:rPr>
                  <a:t>first</a:t>
                </a:r>
              </a:p>
            </p:txBody>
          </p:sp>
          <p:sp>
            <p:nvSpPr>
              <p:cNvPr id="883731" name="Rectangle 19">
                <a:extLst>
                  <a:ext uri="{FF2B5EF4-FFF2-40B4-BE49-F238E27FC236}">
                    <a16:creationId xmlns:a16="http://schemas.microsoft.com/office/drawing/2014/main" id="{E7332ED0-5576-9F43-975B-5C2B6A1149A9}"/>
                  </a:ext>
                </a:extLst>
              </p:cNvPr>
              <p:cNvSpPr>
                <a:spLocks noChangeArrowheads="1"/>
              </p:cNvSpPr>
              <p:nvPr/>
            </p:nvSpPr>
            <p:spPr bwMode="auto">
              <a:xfrm>
                <a:off x="5041" y="1536"/>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00FFFF"/>
                    </a:solidFill>
                    <a:latin typeface="Times New Roman" panose="02020603050405020304" pitchFamily="18" charset="0"/>
                    <a:ea typeface="宋体" panose="02010600030101010101" pitchFamily="2" charset="-122"/>
                  </a:rPr>
                  <a:t>final</a:t>
                </a:r>
              </a:p>
            </p:txBody>
          </p:sp>
          <p:sp>
            <p:nvSpPr>
              <p:cNvPr id="883732" name="Rectangle 20">
                <a:extLst>
                  <a:ext uri="{FF2B5EF4-FFF2-40B4-BE49-F238E27FC236}">
                    <a16:creationId xmlns:a16="http://schemas.microsoft.com/office/drawing/2014/main" id="{A64DD979-EAE2-1E41-B119-0C9ADD104D9E}"/>
                  </a:ext>
                </a:extLst>
              </p:cNvPr>
              <p:cNvSpPr>
                <a:spLocks noChangeArrowheads="1"/>
              </p:cNvSpPr>
              <p:nvPr/>
            </p:nvSpPr>
            <p:spPr bwMode="auto">
              <a:xfrm>
                <a:off x="4080" y="384"/>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final</a:t>
                </a:r>
              </a:p>
            </p:txBody>
          </p:sp>
          <p:sp>
            <p:nvSpPr>
              <p:cNvPr id="883733" name="Rectangle 21">
                <a:extLst>
                  <a:ext uri="{FF2B5EF4-FFF2-40B4-BE49-F238E27FC236}">
                    <a16:creationId xmlns:a16="http://schemas.microsoft.com/office/drawing/2014/main" id="{F9563022-B2A5-3E40-854A-D7FBD0588563}"/>
                  </a:ext>
                </a:extLst>
              </p:cNvPr>
              <p:cNvSpPr>
                <a:spLocks noChangeArrowheads="1"/>
              </p:cNvSpPr>
              <p:nvPr/>
            </p:nvSpPr>
            <p:spPr bwMode="auto">
              <a:xfrm>
                <a:off x="4720" y="727"/>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final</a:t>
                </a:r>
              </a:p>
            </p:txBody>
          </p:sp>
          <p:sp>
            <p:nvSpPr>
              <p:cNvPr id="883734" name="Rectangle 22">
                <a:extLst>
                  <a:ext uri="{FF2B5EF4-FFF2-40B4-BE49-F238E27FC236}">
                    <a16:creationId xmlns:a16="http://schemas.microsoft.com/office/drawing/2014/main" id="{7E7B1505-7842-864D-A81E-ADEA710D79E4}"/>
                  </a:ext>
                </a:extLst>
              </p:cNvPr>
              <p:cNvSpPr>
                <a:spLocks noChangeArrowheads="1"/>
              </p:cNvSpPr>
              <p:nvPr/>
            </p:nvSpPr>
            <p:spPr bwMode="auto">
              <a:xfrm>
                <a:off x="4608" y="2256"/>
                <a:ext cx="4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final</a:t>
                </a:r>
              </a:p>
            </p:txBody>
          </p:sp>
          <p:sp>
            <p:nvSpPr>
              <p:cNvPr id="883735" name="Line 23">
                <a:extLst>
                  <a:ext uri="{FF2B5EF4-FFF2-40B4-BE49-F238E27FC236}">
                    <a16:creationId xmlns:a16="http://schemas.microsoft.com/office/drawing/2014/main" id="{6CDCBA59-C97D-D24C-881A-FC0047894D54}"/>
                  </a:ext>
                </a:extLst>
              </p:cNvPr>
              <p:cNvSpPr>
                <a:spLocks noChangeShapeType="1"/>
              </p:cNvSpPr>
              <p:nvPr/>
            </p:nvSpPr>
            <p:spPr bwMode="auto">
              <a:xfrm>
                <a:off x="3632" y="608"/>
                <a:ext cx="144"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36" name="Line 24">
                <a:extLst>
                  <a:ext uri="{FF2B5EF4-FFF2-40B4-BE49-F238E27FC236}">
                    <a16:creationId xmlns:a16="http://schemas.microsoft.com/office/drawing/2014/main" id="{EA6B79E1-2474-6C4C-803B-21999830E242}"/>
                  </a:ext>
                </a:extLst>
              </p:cNvPr>
              <p:cNvSpPr>
                <a:spLocks noChangeShapeType="1"/>
              </p:cNvSpPr>
              <p:nvPr/>
            </p:nvSpPr>
            <p:spPr bwMode="auto">
              <a:xfrm flipH="1">
                <a:off x="4160" y="616"/>
                <a:ext cx="96"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37" name="Rectangle 25">
                <a:extLst>
                  <a:ext uri="{FF2B5EF4-FFF2-40B4-BE49-F238E27FC236}">
                    <a16:creationId xmlns:a16="http://schemas.microsoft.com/office/drawing/2014/main" id="{F7F4C5D3-53D5-1B41-B9F3-C22290D7BD82}"/>
                  </a:ext>
                </a:extLst>
              </p:cNvPr>
              <p:cNvSpPr>
                <a:spLocks noChangeArrowheads="1"/>
              </p:cNvSpPr>
              <p:nvPr/>
            </p:nvSpPr>
            <p:spPr bwMode="auto">
              <a:xfrm>
                <a:off x="4272" y="1047"/>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65</a:t>
                </a:r>
              </a:p>
            </p:txBody>
          </p:sp>
          <p:sp>
            <p:nvSpPr>
              <p:cNvPr id="883738" name="Rectangle 26">
                <a:extLst>
                  <a:ext uri="{FF2B5EF4-FFF2-40B4-BE49-F238E27FC236}">
                    <a16:creationId xmlns:a16="http://schemas.microsoft.com/office/drawing/2014/main" id="{BC3D39F2-57AB-8849-9D29-04925DD67A99}"/>
                  </a:ext>
                </a:extLst>
              </p:cNvPr>
              <p:cNvSpPr>
                <a:spLocks noChangeArrowheads="1"/>
              </p:cNvSpPr>
              <p:nvPr/>
            </p:nvSpPr>
            <p:spPr bwMode="auto">
              <a:xfrm>
                <a:off x="3495" y="1200"/>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38</a:t>
                </a:r>
              </a:p>
            </p:txBody>
          </p:sp>
          <p:sp>
            <p:nvSpPr>
              <p:cNvPr id="883739" name="Line 27">
                <a:extLst>
                  <a:ext uri="{FF2B5EF4-FFF2-40B4-BE49-F238E27FC236}">
                    <a16:creationId xmlns:a16="http://schemas.microsoft.com/office/drawing/2014/main" id="{507FDAC9-42A1-D14B-8AD7-94D18589744E}"/>
                  </a:ext>
                </a:extLst>
              </p:cNvPr>
              <p:cNvSpPr>
                <a:spLocks noChangeShapeType="1"/>
              </p:cNvSpPr>
              <p:nvPr/>
            </p:nvSpPr>
            <p:spPr bwMode="auto">
              <a:xfrm>
                <a:off x="3191" y="1024"/>
                <a:ext cx="240" cy="9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40" name="Line 28">
                <a:extLst>
                  <a:ext uri="{FF2B5EF4-FFF2-40B4-BE49-F238E27FC236}">
                    <a16:creationId xmlns:a16="http://schemas.microsoft.com/office/drawing/2014/main" id="{C97004AD-E116-4F46-9596-94FAF2DDB3E1}"/>
                  </a:ext>
                </a:extLst>
              </p:cNvPr>
              <p:cNvSpPr>
                <a:spLocks noChangeShapeType="1"/>
              </p:cNvSpPr>
              <p:nvPr/>
            </p:nvSpPr>
            <p:spPr bwMode="auto">
              <a:xfrm flipH="1">
                <a:off x="4648" y="943"/>
                <a:ext cx="144"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41" name="Rectangle 29">
                <a:extLst>
                  <a:ext uri="{FF2B5EF4-FFF2-40B4-BE49-F238E27FC236}">
                    <a16:creationId xmlns:a16="http://schemas.microsoft.com/office/drawing/2014/main" id="{2A78AEB4-776C-8246-A672-40A65278A22A}"/>
                  </a:ext>
                </a:extLst>
              </p:cNvPr>
              <p:cNvSpPr>
                <a:spLocks noChangeArrowheads="1"/>
              </p:cNvSpPr>
              <p:nvPr/>
            </p:nvSpPr>
            <p:spPr bwMode="auto">
              <a:xfrm>
                <a:off x="4368" y="1575"/>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97</a:t>
                </a:r>
              </a:p>
            </p:txBody>
          </p:sp>
          <p:sp>
            <p:nvSpPr>
              <p:cNvPr id="883742" name="Line 30">
                <a:extLst>
                  <a:ext uri="{FF2B5EF4-FFF2-40B4-BE49-F238E27FC236}">
                    <a16:creationId xmlns:a16="http://schemas.microsoft.com/office/drawing/2014/main" id="{E5FCBC65-5CA6-0740-B1F3-B7178E6C2FE3}"/>
                  </a:ext>
                </a:extLst>
              </p:cNvPr>
              <p:cNvSpPr>
                <a:spLocks noChangeShapeType="1"/>
              </p:cNvSpPr>
              <p:nvPr/>
            </p:nvSpPr>
            <p:spPr bwMode="auto">
              <a:xfrm flipH="1">
                <a:off x="4825" y="1680"/>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43" name="Rectangle 31">
                <a:extLst>
                  <a:ext uri="{FF2B5EF4-FFF2-40B4-BE49-F238E27FC236}">
                    <a16:creationId xmlns:a16="http://schemas.microsoft.com/office/drawing/2014/main" id="{3BB21018-85C1-3247-B30A-FB3457AD7D39}"/>
                  </a:ext>
                </a:extLst>
              </p:cNvPr>
              <p:cNvSpPr>
                <a:spLocks noChangeArrowheads="1"/>
              </p:cNvSpPr>
              <p:nvPr/>
            </p:nvSpPr>
            <p:spPr bwMode="auto">
              <a:xfrm>
                <a:off x="4119" y="1872"/>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97</a:t>
                </a:r>
              </a:p>
            </p:txBody>
          </p:sp>
          <p:sp>
            <p:nvSpPr>
              <p:cNvPr id="883744" name="Line 32">
                <a:extLst>
                  <a:ext uri="{FF2B5EF4-FFF2-40B4-BE49-F238E27FC236}">
                    <a16:creationId xmlns:a16="http://schemas.microsoft.com/office/drawing/2014/main" id="{1B59477C-F3D4-A448-9494-EE7F72B372F6}"/>
                  </a:ext>
                </a:extLst>
              </p:cNvPr>
              <p:cNvSpPr>
                <a:spLocks noChangeShapeType="1"/>
              </p:cNvSpPr>
              <p:nvPr/>
            </p:nvSpPr>
            <p:spPr bwMode="auto">
              <a:xfrm flipH="1" flipV="1">
                <a:off x="4608" y="2112"/>
                <a:ext cx="144"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45" name="Line 33">
                <a:extLst>
                  <a:ext uri="{FF2B5EF4-FFF2-40B4-BE49-F238E27FC236}">
                    <a16:creationId xmlns:a16="http://schemas.microsoft.com/office/drawing/2014/main" id="{764C135F-BA5B-1448-9157-0C235FEAA1FC}"/>
                  </a:ext>
                </a:extLst>
              </p:cNvPr>
              <p:cNvSpPr>
                <a:spLocks noChangeShapeType="1"/>
              </p:cNvSpPr>
              <p:nvPr/>
            </p:nvSpPr>
            <p:spPr bwMode="auto">
              <a:xfrm flipH="1">
                <a:off x="3456" y="1728"/>
                <a:ext cx="38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46" name="Rectangle 34">
                <a:extLst>
                  <a:ext uri="{FF2B5EF4-FFF2-40B4-BE49-F238E27FC236}">
                    <a16:creationId xmlns:a16="http://schemas.microsoft.com/office/drawing/2014/main" id="{6A7F7D69-24B6-5243-9851-CBCA49251063}"/>
                  </a:ext>
                </a:extLst>
              </p:cNvPr>
              <p:cNvSpPr>
                <a:spLocks noChangeArrowheads="1"/>
              </p:cNvSpPr>
              <p:nvPr/>
            </p:nvSpPr>
            <p:spPr bwMode="auto">
              <a:xfrm>
                <a:off x="3456" y="1623"/>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a:t>
                </a:r>
              </a:p>
            </p:txBody>
          </p:sp>
          <p:sp>
            <p:nvSpPr>
              <p:cNvPr id="883747" name="Line 35">
                <a:extLst>
                  <a:ext uri="{FF2B5EF4-FFF2-40B4-BE49-F238E27FC236}">
                    <a16:creationId xmlns:a16="http://schemas.microsoft.com/office/drawing/2014/main" id="{6B2E2853-6460-CE44-AD36-AD7A2B2EBC2F}"/>
                  </a:ext>
                </a:extLst>
              </p:cNvPr>
              <p:cNvSpPr>
                <a:spLocks noChangeShapeType="1"/>
              </p:cNvSpPr>
              <p:nvPr/>
            </p:nvSpPr>
            <p:spPr bwMode="auto">
              <a:xfrm>
                <a:off x="3072" y="1680"/>
                <a:ext cx="192"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3748" name="Rectangle 36">
                <a:extLst>
                  <a:ext uri="{FF2B5EF4-FFF2-40B4-BE49-F238E27FC236}">
                    <a16:creationId xmlns:a16="http://schemas.microsoft.com/office/drawing/2014/main" id="{3DD24320-CB3E-7A43-A4CF-741F11D8819B}"/>
                  </a:ext>
                </a:extLst>
              </p:cNvPr>
              <p:cNvSpPr>
                <a:spLocks noChangeArrowheads="1"/>
              </p:cNvSpPr>
              <p:nvPr/>
            </p:nvSpPr>
            <p:spPr bwMode="auto">
              <a:xfrm>
                <a:off x="3735" y="1911"/>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13</a:t>
                </a:r>
              </a:p>
            </p:txBody>
          </p:sp>
          <p:sp>
            <p:nvSpPr>
              <p:cNvPr id="883749" name="Line 37">
                <a:extLst>
                  <a:ext uri="{FF2B5EF4-FFF2-40B4-BE49-F238E27FC236}">
                    <a16:creationId xmlns:a16="http://schemas.microsoft.com/office/drawing/2014/main" id="{99CA0FEC-FD98-5A45-9E5C-FAF90269BDC9}"/>
                  </a:ext>
                </a:extLst>
              </p:cNvPr>
              <p:cNvSpPr>
                <a:spLocks noChangeShapeType="1"/>
              </p:cNvSpPr>
              <p:nvPr/>
            </p:nvSpPr>
            <p:spPr bwMode="auto">
              <a:xfrm flipV="1">
                <a:off x="3744" y="2328"/>
                <a:ext cx="0" cy="14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883750" name="Rectangle 38">
              <a:extLst>
                <a:ext uri="{FF2B5EF4-FFF2-40B4-BE49-F238E27FC236}">
                  <a16:creationId xmlns:a16="http://schemas.microsoft.com/office/drawing/2014/main" id="{3FE56D84-7A44-9C4A-816D-9DE20DBD19C4}"/>
                </a:ext>
              </a:extLst>
            </p:cNvPr>
            <p:cNvSpPr>
              <a:spLocks noChangeArrowheads="1"/>
            </p:cNvSpPr>
            <p:nvPr/>
          </p:nvSpPr>
          <p:spPr bwMode="auto">
            <a:xfrm>
              <a:off x="3360" y="2400"/>
              <a:ext cx="190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10-3   2-</a:t>
              </a:r>
              <a:r>
                <a:rPr kumimoji="1" lang="zh-CN" altLang="en-US" sz="2000" b="1">
                  <a:solidFill>
                    <a:srgbClr val="FFFFFF"/>
                  </a:solidFill>
                  <a:latin typeface="Times New Roman" panose="02020603050405020304" pitchFamily="18" charset="0"/>
                  <a:ea typeface="宋体" panose="02010600030101010101" pitchFamily="2" charset="-122"/>
                </a:rPr>
                <a:t>路插入排序过程</a:t>
              </a:r>
            </a:p>
          </p:txBody>
        </p:sp>
      </p:grpSp>
      <p:sp>
        <p:nvSpPr>
          <p:cNvPr id="883751" name="Rectangle 39">
            <a:extLst>
              <a:ext uri="{FF2B5EF4-FFF2-40B4-BE49-F238E27FC236}">
                <a16:creationId xmlns:a16="http://schemas.microsoft.com/office/drawing/2014/main" id="{8256DF13-B152-194A-99D9-9D0F935D0DB5}"/>
              </a:ext>
            </a:extLst>
          </p:cNvPr>
          <p:cNvSpPr>
            <a:spLocks noGrp="1" noChangeArrowheads="1"/>
          </p:cNvSpPr>
          <p:nvPr>
            <p:ph type="body" idx="1"/>
          </p:nvPr>
        </p:nvSpPr>
        <p:spPr>
          <a:xfrm>
            <a:off x="1676401" y="4329114"/>
            <a:ext cx="8812213" cy="2339975"/>
          </a:xfrm>
          <a:noFill/>
          <a:ln/>
        </p:spPr>
        <p:txBody>
          <a:bodyPr/>
          <a:lstStyle/>
          <a:p>
            <a:pPr marL="0" indent="0">
              <a:lnSpc>
                <a:spcPct val="110000"/>
              </a:lnSpc>
              <a:buNone/>
            </a:pPr>
            <a:r>
              <a:rPr lang="en-US" altLang="zh-CN" sz="4000" b="1">
                <a:solidFill>
                  <a:schemeClr val="tx2"/>
                </a:solidFill>
              </a:rPr>
              <a:t>3  </a:t>
            </a:r>
            <a:r>
              <a:rPr lang="zh-CN" altLang="en-US" sz="4000" b="1">
                <a:solidFill>
                  <a:schemeClr val="tx2"/>
                </a:solidFill>
                <a:ea typeface="楷体_GB2312" pitchFamily="49" charset="-122"/>
              </a:rPr>
              <a:t>表插入排序</a:t>
            </a:r>
          </a:p>
          <a:p>
            <a:pPr marL="0" indent="0">
              <a:lnSpc>
                <a:spcPct val="110000"/>
              </a:lnSpc>
              <a:buNone/>
            </a:pPr>
            <a:r>
              <a:rPr kumimoji="0" lang="zh-CN" altLang="en-US" sz="2800" b="1"/>
              <a:t>前面的插入排序不可避免地要移动记录</a:t>
            </a:r>
            <a:r>
              <a:rPr lang="zh-CN" altLang="en-US" sz="2800" b="1"/>
              <a:t>，</a:t>
            </a:r>
            <a:r>
              <a:rPr kumimoji="0" lang="zh-CN" altLang="en-US" sz="2800" b="1"/>
              <a:t>若不移动记录就需要改变数据结构。附加</a:t>
            </a:r>
            <a:r>
              <a:rPr kumimoji="0" lang="en-US" altLang="zh-CN" sz="2800" b="1"/>
              <a:t>n</a:t>
            </a:r>
            <a:r>
              <a:rPr kumimoji="0" lang="zh-CN" altLang="en-US" sz="2800" b="1"/>
              <a:t>个记录的辅助空间</a:t>
            </a:r>
            <a:r>
              <a:rPr lang="zh-CN" altLang="en-US" sz="2800" b="1"/>
              <a:t>，记录类型修改为：</a:t>
            </a:r>
          </a:p>
        </p:txBody>
      </p:sp>
    </p:spTree>
    <p:extLst>
      <p:ext uri="{BB962C8B-B14F-4D97-AF65-F5344CB8AC3E}">
        <p14:creationId xmlns:p14="http://schemas.microsoft.com/office/powerpoint/2010/main" val="73163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DD39EB30-E18C-C049-BA44-78C69E05333A}"/>
              </a:ext>
            </a:extLst>
          </p:cNvPr>
          <p:cNvSpPr>
            <a:spLocks noGrp="1" noChangeArrowheads="1"/>
          </p:cNvSpPr>
          <p:nvPr>
            <p:ph type="body" idx="1"/>
          </p:nvPr>
        </p:nvSpPr>
        <p:spPr>
          <a:xfrm>
            <a:off x="1676401" y="152400"/>
            <a:ext cx="8812213" cy="6084888"/>
          </a:xfrm>
          <a:ln/>
        </p:spPr>
        <p:txBody>
          <a:bodyPr/>
          <a:lstStyle/>
          <a:p>
            <a:pPr marL="0" indent="0">
              <a:lnSpc>
                <a:spcPct val="110000"/>
              </a:lnSpc>
              <a:spcAft>
                <a:spcPct val="10000"/>
              </a:spcAft>
              <a:buNone/>
            </a:pPr>
            <a:r>
              <a:rPr lang="en-US" altLang="zh-CN" sz="2800" b="1"/>
              <a:t>typedef struct  RecNode</a:t>
            </a:r>
          </a:p>
          <a:p>
            <a:pPr marL="355600" lvl="1" indent="0">
              <a:lnSpc>
                <a:spcPct val="110000"/>
              </a:lnSpc>
              <a:buNone/>
            </a:pPr>
            <a:r>
              <a:rPr lang="en-US" altLang="zh-CN" b="1"/>
              <a:t>{  KeyType  key ;</a:t>
            </a:r>
          </a:p>
          <a:p>
            <a:pPr marL="723900" lvl="2" indent="0">
              <a:lnSpc>
                <a:spcPct val="110000"/>
              </a:lnSpc>
              <a:buNone/>
            </a:pPr>
            <a:r>
              <a:rPr lang="en-US" altLang="zh-CN" sz="2800" b="1"/>
              <a:t>infotype  otherinfo ;</a:t>
            </a:r>
          </a:p>
          <a:p>
            <a:pPr marL="723900" lvl="2" indent="0">
              <a:lnSpc>
                <a:spcPct val="110000"/>
              </a:lnSpc>
              <a:buNone/>
            </a:pPr>
            <a:r>
              <a:rPr lang="en-US" altLang="zh-CN" sz="2800" b="1"/>
              <a:t>int *next;</a:t>
            </a:r>
          </a:p>
          <a:p>
            <a:pPr marL="355600" lvl="1" indent="0">
              <a:lnSpc>
                <a:spcPct val="110000"/>
              </a:lnSpc>
              <a:buNone/>
            </a:pPr>
            <a:r>
              <a:rPr lang="en-US" altLang="zh-CN" b="1"/>
              <a:t>}RecNode ;</a:t>
            </a:r>
          </a:p>
          <a:p>
            <a:pPr marL="355600" lvl="1" indent="0">
              <a:lnSpc>
                <a:spcPct val="110000"/>
              </a:lnSpc>
              <a:buNone/>
            </a:pPr>
            <a:r>
              <a:rPr lang="zh-CN" altLang="en-US" b="1">
                <a:solidFill>
                  <a:schemeClr val="folHlink"/>
                </a:solidFill>
                <a:latin typeface="宋体" panose="02010600030101010101" pitchFamily="2" charset="-122"/>
              </a:rPr>
              <a:t>初始化</a:t>
            </a:r>
            <a:r>
              <a:rPr lang="zh-CN" altLang="en-US" b="1">
                <a:latin typeface="宋体" panose="02010600030101010101" pitchFamily="2" charset="-122"/>
              </a:rPr>
              <a:t>：下标值为</a:t>
            </a:r>
            <a:r>
              <a:rPr lang="en-US" altLang="zh-CN" b="1"/>
              <a:t>0</a:t>
            </a:r>
            <a:r>
              <a:rPr lang="zh-CN" altLang="en-US" b="1">
                <a:latin typeface="宋体" panose="02010600030101010101" pitchFamily="2" charset="-122"/>
              </a:rPr>
              <a:t>的分量作为表头结点</a:t>
            </a:r>
            <a:r>
              <a:rPr lang="zh-CN" altLang="en-US" b="1"/>
              <a:t>，关键字取为最大值，各分量的指针值为空；</a:t>
            </a:r>
            <a:endParaRPr lang="zh-CN" altLang="en-US" b="1">
              <a:latin typeface="宋体" panose="02010600030101010101" pitchFamily="2" charset="-122"/>
            </a:endParaRPr>
          </a:p>
          <a:p>
            <a:pPr marL="355600" lvl="1" indent="0">
              <a:lnSpc>
                <a:spcPct val="110000"/>
              </a:lnSpc>
              <a:buNone/>
            </a:pPr>
            <a:r>
              <a:rPr lang="zh-CN" altLang="en-US" b="1">
                <a:latin typeface="宋体" panose="02010600030101010101" pitchFamily="2" charset="-122"/>
              </a:rPr>
              <a:t>①  将静态链表中</a:t>
            </a:r>
            <a:r>
              <a:rPr lang="zh-CN" altLang="en-US" b="1"/>
              <a:t>数组下标值为</a:t>
            </a:r>
            <a:r>
              <a:rPr lang="en-US" altLang="zh-CN" b="1"/>
              <a:t>1</a:t>
            </a:r>
            <a:r>
              <a:rPr lang="zh-CN" altLang="en-US" b="1"/>
              <a:t>的分量</a:t>
            </a:r>
            <a:r>
              <a:rPr lang="en-US" altLang="zh-CN" b="1"/>
              <a:t>(</a:t>
            </a:r>
            <a:r>
              <a:rPr lang="zh-CN" altLang="en-US" b="1"/>
              <a:t>结点</a:t>
            </a:r>
            <a:r>
              <a:rPr lang="en-US" altLang="zh-CN" b="1"/>
              <a:t>)</a:t>
            </a:r>
            <a:r>
              <a:rPr lang="zh-CN" altLang="en-US" b="1"/>
              <a:t>与表头结点构成一个循环链表；</a:t>
            </a:r>
          </a:p>
          <a:p>
            <a:pPr marL="355600" lvl="1" indent="0">
              <a:lnSpc>
                <a:spcPct val="110000"/>
              </a:lnSpc>
              <a:buNone/>
            </a:pPr>
            <a:r>
              <a:rPr lang="zh-CN" altLang="en-US" b="1">
                <a:latin typeface="宋体" panose="02010600030101010101" pitchFamily="2" charset="-122"/>
              </a:rPr>
              <a:t>② </a:t>
            </a:r>
            <a:r>
              <a:rPr lang="en-US" altLang="zh-CN" b="1"/>
              <a:t>i=2 </a:t>
            </a:r>
            <a:r>
              <a:rPr lang="zh-CN" altLang="en-US" b="1"/>
              <a:t>，将分量</a:t>
            </a:r>
            <a:r>
              <a:rPr lang="en-US" altLang="zh-CN" b="1"/>
              <a:t>R[i]</a:t>
            </a:r>
            <a:r>
              <a:rPr lang="zh-CN" altLang="en-US" b="1"/>
              <a:t>按关键字递减插入到循环链表；</a:t>
            </a:r>
          </a:p>
          <a:p>
            <a:pPr marL="355600" lvl="1" indent="0">
              <a:lnSpc>
                <a:spcPct val="110000"/>
              </a:lnSpc>
              <a:buNone/>
            </a:pPr>
            <a:r>
              <a:rPr lang="zh-CN" altLang="en-US" b="1"/>
              <a:t>③  增加</a:t>
            </a:r>
            <a:r>
              <a:rPr lang="en-US" altLang="zh-CN" b="1"/>
              <a:t>i </a:t>
            </a:r>
            <a:r>
              <a:rPr lang="zh-CN" altLang="en-US" b="1"/>
              <a:t>，重复②，直到全部分量插入到循环链表</a:t>
            </a:r>
            <a:r>
              <a:rPr kumimoji="0" lang="zh-CN" altLang="en-US" b="1"/>
              <a:t>。</a:t>
            </a:r>
            <a:endParaRPr lang="zh-CN" altLang="en-US" b="1"/>
          </a:p>
        </p:txBody>
      </p:sp>
    </p:spTree>
    <p:extLst>
      <p:ext uri="{BB962C8B-B14F-4D97-AF65-F5344CB8AC3E}">
        <p14:creationId xmlns:p14="http://schemas.microsoft.com/office/powerpoint/2010/main" val="383433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629A877A-5D6E-D04C-888B-2FA2B7F8D467}"/>
              </a:ext>
            </a:extLst>
          </p:cNvPr>
          <p:cNvSpPr>
            <a:spLocks noChangeArrowheads="1"/>
          </p:cNvSpPr>
          <p:nvPr/>
        </p:nvSpPr>
        <p:spPr bwMode="auto">
          <a:xfrm>
            <a:off x="1676400" y="152401"/>
            <a:ext cx="89916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385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5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2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0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7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200" b="1">
                <a:solidFill>
                  <a:srgbClr val="FFFFFF"/>
                </a:solidFill>
              </a:rPr>
              <a:t>例：</a:t>
            </a:r>
            <a:r>
              <a:rPr lang="zh-CN" altLang="en-US" sz="2800" b="1">
                <a:solidFill>
                  <a:srgbClr val="FFFFFF"/>
                </a:solidFill>
              </a:rPr>
              <a:t>设有关键字集合</a:t>
            </a:r>
            <a:r>
              <a:rPr lang="en-US" altLang="zh-CN" sz="2800" b="1">
                <a:solidFill>
                  <a:srgbClr val="FFFFFF"/>
                </a:solidFill>
              </a:rPr>
              <a:t>{49, 38, 65, 97, 76, 13, 27, </a:t>
            </a:r>
            <a:r>
              <a:rPr lang="en-US" altLang="zh-CN" sz="2800" b="1" u="sng">
                <a:solidFill>
                  <a:srgbClr val="FFFF00"/>
                </a:solidFill>
              </a:rPr>
              <a:t>49</a:t>
            </a:r>
            <a:r>
              <a:rPr lang="en-US" altLang="zh-CN" sz="2800" b="1">
                <a:solidFill>
                  <a:srgbClr val="FFFFFF"/>
                </a:solidFill>
              </a:rPr>
              <a:t>} </a:t>
            </a:r>
            <a:r>
              <a:rPr lang="zh-CN" altLang="en-US" sz="2800" b="1">
                <a:solidFill>
                  <a:srgbClr val="FFFFFF"/>
                </a:solidFill>
              </a:rPr>
              <a:t>，采用表插入排序的过程如下图</a:t>
            </a:r>
            <a:r>
              <a:rPr lang="en-US" altLang="zh-CN" sz="2800" b="1">
                <a:solidFill>
                  <a:srgbClr val="FFFFFF"/>
                </a:solidFill>
              </a:rPr>
              <a:t>10-4</a:t>
            </a:r>
            <a:r>
              <a:rPr lang="zh-CN" altLang="en-US" sz="2800" b="1">
                <a:solidFill>
                  <a:srgbClr val="FFFFFF"/>
                </a:solidFill>
              </a:rPr>
              <a:t>所示</a:t>
            </a:r>
            <a:r>
              <a:rPr kumimoji="0" lang="zh-CN" altLang="en-US" sz="2800" b="1">
                <a:solidFill>
                  <a:srgbClr val="FFFFFF"/>
                </a:solidFill>
                <a:latin typeface="宋体" panose="02010600030101010101" pitchFamily="2" charset="-122"/>
              </a:rPr>
              <a:t>。</a:t>
            </a:r>
          </a:p>
        </p:txBody>
      </p:sp>
      <p:grpSp>
        <p:nvGrpSpPr>
          <p:cNvPr id="885763" name="Group 3">
            <a:extLst>
              <a:ext uri="{FF2B5EF4-FFF2-40B4-BE49-F238E27FC236}">
                <a16:creationId xmlns:a16="http://schemas.microsoft.com/office/drawing/2014/main" id="{FF095E97-88E0-A34C-AE11-F2CB5F643AAD}"/>
              </a:ext>
            </a:extLst>
          </p:cNvPr>
          <p:cNvGrpSpPr>
            <a:grpSpLocks/>
          </p:cNvGrpSpPr>
          <p:nvPr/>
        </p:nvGrpSpPr>
        <p:grpSpPr bwMode="auto">
          <a:xfrm>
            <a:off x="1752600" y="1571626"/>
            <a:ext cx="8686800" cy="4981575"/>
            <a:chOff x="96" y="990"/>
            <a:chExt cx="5472" cy="3138"/>
          </a:xfrm>
        </p:grpSpPr>
        <p:grpSp>
          <p:nvGrpSpPr>
            <p:cNvPr id="885764" name="Group 4">
              <a:extLst>
                <a:ext uri="{FF2B5EF4-FFF2-40B4-BE49-F238E27FC236}">
                  <a16:creationId xmlns:a16="http://schemas.microsoft.com/office/drawing/2014/main" id="{DF5D6FD8-7938-6042-965C-8C047B329E9F}"/>
                </a:ext>
              </a:extLst>
            </p:cNvPr>
            <p:cNvGrpSpPr>
              <a:grpSpLocks/>
            </p:cNvGrpSpPr>
            <p:nvPr/>
          </p:nvGrpSpPr>
          <p:grpSpPr bwMode="auto">
            <a:xfrm>
              <a:off x="528" y="990"/>
              <a:ext cx="5040" cy="771"/>
              <a:chOff x="720" y="1447"/>
              <a:chExt cx="5040" cy="786"/>
            </a:xfrm>
          </p:grpSpPr>
          <p:sp>
            <p:nvSpPr>
              <p:cNvPr id="885765" name="Rectangle 5">
                <a:extLst>
                  <a:ext uri="{FF2B5EF4-FFF2-40B4-BE49-F238E27FC236}">
                    <a16:creationId xmlns:a16="http://schemas.microsoft.com/office/drawing/2014/main" id="{283BCA14-D13A-014F-8F26-7FCE1D46616F}"/>
                  </a:ext>
                </a:extLst>
              </p:cNvPr>
              <p:cNvSpPr>
                <a:spLocks noChangeArrowheads="1"/>
              </p:cNvSpPr>
              <p:nvPr/>
            </p:nvSpPr>
            <p:spPr bwMode="auto">
              <a:xfrm>
                <a:off x="768" y="1447"/>
                <a:ext cx="432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0         1       2        3      4        5       6        7       8</a:t>
                </a:r>
              </a:p>
            </p:txBody>
          </p:sp>
          <p:sp>
            <p:nvSpPr>
              <p:cNvPr id="885766" name="Rectangle 6">
                <a:extLst>
                  <a:ext uri="{FF2B5EF4-FFF2-40B4-BE49-F238E27FC236}">
                    <a16:creationId xmlns:a16="http://schemas.microsoft.com/office/drawing/2014/main" id="{8472E8C9-D6FE-E246-A098-C7F345358EEE}"/>
                  </a:ext>
                </a:extLst>
              </p:cNvPr>
              <p:cNvSpPr>
                <a:spLocks noChangeArrowheads="1"/>
              </p:cNvSpPr>
              <p:nvPr/>
            </p:nvSpPr>
            <p:spPr bwMode="auto">
              <a:xfrm>
                <a:off x="5136" y="1728"/>
                <a:ext cx="57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key</a:t>
                </a:r>
                <a:r>
                  <a:rPr kumimoji="1" lang="zh-CN" altLang="en-US" sz="2400" b="1">
                    <a:solidFill>
                      <a:srgbClr val="FFFFFF"/>
                    </a:solidFill>
                    <a:latin typeface="Times New Roman" panose="02020603050405020304" pitchFamily="18" charset="0"/>
                    <a:ea typeface="宋体" panose="02010600030101010101" pitchFamily="2" charset="-122"/>
                  </a:rPr>
                  <a:t>域</a:t>
                </a:r>
              </a:p>
            </p:txBody>
          </p:sp>
          <p:sp>
            <p:nvSpPr>
              <p:cNvPr id="885767" name="Rectangle 7">
                <a:extLst>
                  <a:ext uri="{FF2B5EF4-FFF2-40B4-BE49-F238E27FC236}">
                    <a16:creationId xmlns:a16="http://schemas.microsoft.com/office/drawing/2014/main" id="{770890FA-A43C-A44D-8778-C89CB96A2494}"/>
                  </a:ext>
                </a:extLst>
              </p:cNvPr>
              <p:cNvSpPr>
                <a:spLocks noChangeArrowheads="1"/>
              </p:cNvSpPr>
              <p:nvPr/>
            </p:nvSpPr>
            <p:spPr bwMode="auto">
              <a:xfrm>
                <a:off x="5136" y="1984"/>
                <a:ext cx="6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next</a:t>
                </a:r>
                <a:r>
                  <a:rPr kumimoji="1" lang="zh-CN" altLang="en-US" sz="2400" b="1">
                    <a:solidFill>
                      <a:srgbClr val="FFFFFF"/>
                    </a:solidFill>
                    <a:latin typeface="Times New Roman" panose="02020603050405020304" pitchFamily="18" charset="0"/>
                    <a:ea typeface="宋体" panose="02010600030101010101" pitchFamily="2" charset="-122"/>
                  </a:rPr>
                  <a:t>域</a:t>
                </a:r>
              </a:p>
            </p:txBody>
          </p:sp>
          <p:grpSp>
            <p:nvGrpSpPr>
              <p:cNvPr id="885768" name="Group 8">
                <a:extLst>
                  <a:ext uri="{FF2B5EF4-FFF2-40B4-BE49-F238E27FC236}">
                    <a16:creationId xmlns:a16="http://schemas.microsoft.com/office/drawing/2014/main" id="{E5AA76B6-EBB9-0747-83FE-25CA923FDCE9}"/>
                  </a:ext>
                </a:extLst>
              </p:cNvPr>
              <p:cNvGrpSpPr>
                <a:grpSpLocks/>
              </p:cNvGrpSpPr>
              <p:nvPr/>
            </p:nvGrpSpPr>
            <p:grpSpPr bwMode="auto">
              <a:xfrm>
                <a:off x="720" y="1728"/>
                <a:ext cx="4368" cy="496"/>
                <a:chOff x="720" y="1728"/>
                <a:chExt cx="4368" cy="496"/>
              </a:xfrm>
            </p:grpSpPr>
            <p:grpSp>
              <p:nvGrpSpPr>
                <p:cNvPr id="885769" name="Group 9">
                  <a:extLst>
                    <a:ext uri="{FF2B5EF4-FFF2-40B4-BE49-F238E27FC236}">
                      <a16:creationId xmlns:a16="http://schemas.microsoft.com/office/drawing/2014/main" id="{F8760C53-C393-174A-8B8B-66A62468E1D5}"/>
                    </a:ext>
                  </a:extLst>
                </p:cNvPr>
                <p:cNvGrpSpPr>
                  <a:grpSpLocks/>
                </p:cNvGrpSpPr>
                <p:nvPr/>
              </p:nvGrpSpPr>
              <p:grpSpPr bwMode="auto">
                <a:xfrm>
                  <a:off x="720" y="1728"/>
                  <a:ext cx="4368" cy="249"/>
                  <a:chOff x="720" y="1728"/>
                  <a:chExt cx="4368" cy="249"/>
                </a:xfrm>
              </p:grpSpPr>
              <p:sp>
                <p:nvSpPr>
                  <p:cNvPr id="885770" name="Rectangle 10">
                    <a:extLst>
                      <a:ext uri="{FF2B5EF4-FFF2-40B4-BE49-F238E27FC236}">
                        <a16:creationId xmlns:a16="http://schemas.microsoft.com/office/drawing/2014/main" id="{3C0CE981-808D-3D4F-AFE2-EA8C6CA7A3B8}"/>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5771" name="Line 11">
                    <a:extLst>
                      <a:ext uri="{FF2B5EF4-FFF2-40B4-BE49-F238E27FC236}">
                        <a16:creationId xmlns:a16="http://schemas.microsoft.com/office/drawing/2014/main" id="{548DDD17-C795-764C-A034-F627B0B0969B}"/>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2" name="Line 12">
                    <a:extLst>
                      <a:ext uri="{FF2B5EF4-FFF2-40B4-BE49-F238E27FC236}">
                        <a16:creationId xmlns:a16="http://schemas.microsoft.com/office/drawing/2014/main" id="{A583EC5C-AB97-A44C-B336-BA4BD4423904}"/>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3" name="Line 13">
                    <a:extLst>
                      <a:ext uri="{FF2B5EF4-FFF2-40B4-BE49-F238E27FC236}">
                        <a16:creationId xmlns:a16="http://schemas.microsoft.com/office/drawing/2014/main" id="{4030C6DA-D8AE-0A4D-BE07-988A16839F58}"/>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4" name="Line 14">
                    <a:extLst>
                      <a:ext uri="{FF2B5EF4-FFF2-40B4-BE49-F238E27FC236}">
                        <a16:creationId xmlns:a16="http://schemas.microsoft.com/office/drawing/2014/main" id="{3068F1F8-C780-0240-BF95-4A42767AE009}"/>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5" name="Line 15">
                    <a:extLst>
                      <a:ext uri="{FF2B5EF4-FFF2-40B4-BE49-F238E27FC236}">
                        <a16:creationId xmlns:a16="http://schemas.microsoft.com/office/drawing/2014/main" id="{A6DA7696-61D6-A545-8642-A875C3E06636}"/>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6" name="Line 16">
                    <a:extLst>
                      <a:ext uri="{FF2B5EF4-FFF2-40B4-BE49-F238E27FC236}">
                        <a16:creationId xmlns:a16="http://schemas.microsoft.com/office/drawing/2014/main" id="{FFB78548-FE15-FF43-ADEC-A547C506B883}"/>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7" name="Line 17">
                    <a:extLst>
                      <a:ext uri="{FF2B5EF4-FFF2-40B4-BE49-F238E27FC236}">
                        <a16:creationId xmlns:a16="http://schemas.microsoft.com/office/drawing/2014/main" id="{8216855F-0EFD-9D44-A4DF-3877FDDDBFF5}"/>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78" name="Line 18">
                    <a:extLst>
                      <a:ext uri="{FF2B5EF4-FFF2-40B4-BE49-F238E27FC236}">
                        <a16:creationId xmlns:a16="http://schemas.microsoft.com/office/drawing/2014/main" id="{0C503586-2367-4D46-A6DD-6EE53A77245D}"/>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5779" name="Group 19">
                  <a:extLst>
                    <a:ext uri="{FF2B5EF4-FFF2-40B4-BE49-F238E27FC236}">
                      <a16:creationId xmlns:a16="http://schemas.microsoft.com/office/drawing/2014/main" id="{1EE79A62-3FF2-6048-9760-48D9262DFA35}"/>
                    </a:ext>
                  </a:extLst>
                </p:cNvPr>
                <p:cNvGrpSpPr>
                  <a:grpSpLocks/>
                </p:cNvGrpSpPr>
                <p:nvPr/>
              </p:nvGrpSpPr>
              <p:grpSpPr bwMode="auto">
                <a:xfrm>
                  <a:off x="720" y="1975"/>
                  <a:ext cx="4368" cy="249"/>
                  <a:chOff x="720" y="1728"/>
                  <a:chExt cx="4368" cy="249"/>
                </a:xfrm>
              </p:grpSpPr>
              <p:sp>
                <p:nvSpPr>
                  <p:cNvPr id="885780" name="Rectangle 20">
                    <a:extLst>
                      <a:ext uri="{FF2B5EF4-FFF2-40B4-BE49-F238E27FC236}">
                        <a16:creationId xmlns:a16="http://schemas.microsoft.com/office/drawing/2014/main" id="{35392B18-24AB-9748-B76D-8343219E9BE1}"/>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         -       -        -         -        -        -</a:t>
                    </a:r>
                  </a:p>
                </p:txBody>
              </p:sp>
              <p:sp>
                <p:nvSpPr>
                  <p:cNvPr id="885781" name="Line 21">
                    <a:extLst>
                      <a:ext uri="{FF2B5EF4-FFF2-40B4-BE49-F238E27FC236}">
                        <a16:creationId xmlns:a16="http://schemas.microsoft.com/office/drawing/2014/main" id="{1CF116B2-5982-7147-945E-6639B4579CC4}"/>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2" name="Line 22">
                    <a:extLst>
                      <a:ext uri="{FF2B5EF4-FFF2-40B4-BE49-F238E27FC236}">
                        <a16:creationId xmlns:a16="http://schemas.microsoft.com/office/drawing/2014/main" id="{74377123-D5BC-4244-87BD-75AC7A1D35CC}"/>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3" name="Line 23">
                    <a:extLst>
                      <a:ext uri="{FF2B5EF4-FFF2-40B4-BE49-F238E27FC236}">
                        <a16:creationId xmlns:a16="http://schemas.microsoft.com/office/drawing/2014/main" id="{C8D550CE-9B5F-4843-A479-BBF6E609C1D3}"/>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4" name="Line 24">
                    <a:extLst>
                      <a:ext uri="{FF2B5EF4-FFF2-40B4-BE49-F238E27FC236}">
                        <a16:creationId xmlns:a16="http://schemas.microsoft.com/office/drawing/2014/main" id="{EFD11DCA-E98F-AE42-987E-5A0702E67244}"/>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5" name="Line 25">
                    <a:extLst>
                      <a:ext uri="{FF2B5EF4-FFF2-40B4-BE49-F238E27FC236}">
                        <a16:creationId xmlns:a16="http://schemas.microsoft.com/office/drawing/2014/main" id="{4D542689-370C-DC46-92E4-25C789961BAA}"/>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6" name="Line 26">
                    <a:extLst>
                      <a:ext uri="{FF2B5EF4-FFF2-40B4-BE49-F238E27FC236}">
                        <a16:creationId xmlns:a16="http://schemas.microsoft.com/office/drawing/2014/main" id="{5117BB77-894E-E646-B8E0-0C56B3D833B0}"/>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7" name="Line 27">
                    <a:extLst>
                      <a:ext uri="{FF2B5EF4-FFF2-40B4-BE49-F238E27FC236}">
                        <a16:creationId xmlns:a16="http://schemas.microsoft.com/office/drawing/2014/main" id="{A8DE4CD1-C486-2247-8089-1F516244A31D}"/>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88" name="Line 28">
                    <a:extLst>
                      <a:ext uri="{FF2B5EF4-FFF2-40B4-BE49-F238E27FC236}">
                        <a16:creationId xmlns:a16="http://schemas.microsoft.com/office/drawing/2014/main" id="{AF824EE8-5CEC-2141-832D-5C4798113E4C}"/>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85789" name="Group 29">
              <a:extLst>
                <a:ext uri="{FF2B5EF4-FFF2-40B4-BE49-F238E27FC236}">
                  <a16:creationId xmlns:a16="http://schemas.microsoft.com/office/drawing/2014/main" id="{FDC49155-064B-9A4B-AC27-1C547AD158D3}"/>
                </a:ext>
              </a:extLst>
            </p:cNvPr>
            <p:cNvGrpSpPr>
              <a:grpSpLocks/>
            </p:cNvGrpSpPr>
            <p:nvPr/>
          </p:nvGrpSpPr>
          <p:grpSpPr bwMode="auto">
            <a:xfrm>
              <a:off x="96" y="1872"/>
              <a:ext cx="4800" cy="476"/>
              <a:chOff x="384" y="2336"/>
              <a:chExt cx="4800" cy="496"/>
            </a:xfrm>
          </p:grpSpPr>
          <p:sp>
            <p:nvSpPr>
              <p:cNvPr id="885790" name="Rectangle 30">
                <a:extLst>
                  <a:ext uri="{FF2B5EF4-FFF2-40B4-BE49-F238E27FC236}">
                    <a16:creationId xmlns:a16="http://schemas.microsoft.com/office/drawing/2014/main" id="{9574ADD7-4679-C44D-82BC-B60FC220B59E}"/>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i=2</a:t>
                </a:r>
              </a:p>
            </p:txBody>
          </p:sp>
          <p:grpSp>
            <p:nvGrpSpPr>
              <p:cNvPr id="885791" name="Group 31">
                <a:extLst>
                  <a:ext uri="{FF2B5EF4-FFF2-40B4-BE49-F238E27FC236}">
                    <a16:creationId xmlns:a16="http://schemas.microsoft.com/office/drawing/2014/main" id="{210EC718-0AA0-C549-93E9-A0ED0F5F4878}"/>
                  </a:ext>
                </a:extLst>
              </p:cNvPr>
              <p:cNvGrpSpPr>
                <a:grpSpLocks/>
              </p:cNvGrpSpPr>
              <p:nvPr/>
            </p:nvGrpSpPr>
            <p:grpSpPr bwMode="auto">
              <a:xfrm>
                <a:off x="816" y="2336"/>
                <a:ext cx="4368" cy="496"/>
                <a:chOff x="720" y="1728"/>
                <a:chExt cx="4368" cy="496"/>
              </a:xfrm>
            </p:grpSpPr>
            <p:grpSp>
              <p:nvGrpSpPr>
                <p:cNvPr id="885792" name="Group 32">
                  <a:extLst>
                    <a:ext uri="{FF2B5EF4-FFF2-40B4-BE49-F238E27FC236}">
                      <a16:creationId xmlns:a16="http://schemas.microsoft.com/office/drawing/2014/main" id="{3056FCAD-CE9B-534F-B319-57646A121CC3}"/>
                    </a:ext>
                  </a:extLst>
                </p:cNvPr>
                <p:cNvGrpSpPr>
                  <a:grpSpLocks/>
                </p:cNvGrpSpPr>
                <p:nvPr/>
              </p:nvGrpSpPr>
              <p:grpSpPr bwMode="auto">
                <a:xfrm>
                  <a:off x="720" y="1728"/>
                  <a:ext cx="4368" cy="249"/>
                  <a:chOff x="720" y="1728"/>
                  <a:chExt cx="4368" cy="249"/>
                </a:xfrm>
              </p:grpSpPr>
              <p:sp>
                <p:nvSpPr>
                  <p:cNvPr id="885793" name="Rectangle 33">
                    <a:extLst>
                      <a:ext uri="{FF2B5EF4-FFF2-40B4-BE49-F238E27FC236}">
                        <a16:creationId xmlns:a16="http://schemas.microsoft.com/office/drawing/2014/main" id="{70E2630E-2DE6-4648-BB14-47D949B1E686}"/>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5794" name="Line 34">
                    <a:extLst>
                      <a:ext uri="{FF2B5EF4-FFF2-40B4-BE49-F238E27FC236}">
                        <a16:creationId xmlns:a16="http://schemas.microsoft.com/office/drawing/2014/main" id="{FA98DA09-15F4-B947-BB32-01060FDCD9F4}"/>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95" name="Line 35">
                    <a:extLst>
                      <a:ext uri="{FF2B5EF4-FFF2-40B4-BE49-F238E27FC236}">
                        <a16:creationId xmlns:a16="http://schemas.microsoft.com/office/drawing/2014/main" id="{D904209C-D528-F74B-9A8B-3C7576A1483D}"/>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96" name="Line 36">
                    <a:extLst>
                      <a:ext uri="{FF2B5EF4-FFF2-40B4-BE49-F238E27FC236}">
                        <a16:creationId xmlns:a16="http://schemas.microsoft.com/office/drawing/2014/main" id="{DAED4BB0-4726-C240-BE2C-BB9AACFE55FA}"/>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97" name="Line 37">
                    <a:extLst>
                      <a:ext uri="{FF2B5EF4-FFF2-40B4-BE49-F238E27FC236}">
                        <a16:creationId xmlns:a16="http://schemas.microsoft.com/office/drawing/2014/main" id="{C2FE9993-9E89-3A45-8349-0ED26F1BBB79}"/>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98" name="Line 38">
                    <a:extLst>
                      <a:ext uri="{FF2B5EF4-FFF2-40B4-BE49-F238E27FC236}">
                        <a16:creationId xmlns:a16="http://schemas.microsoft.com/office/drawing/2014/main" id="{EBACABAB-91DD-664C-B97B-DDB952C2047F}"/>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799" name="Line 39">
                    <a:extLst>
                      <a:ext uri="{FF2B5EF4-FFF2-40B4-BE49-F238E27FC236}">
                        <a16:creationId xmlns:a16="http://schemas.microsoft.com/office/drawing/2014/main" id="{516B698D-DFEA-BC46-8843-221E89AC0917}"/>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0" name="Line 40">
                    <a:extLst>
                      <a:ext uri="{FF2B5EF4-FFF2-40B4-BE49-F238E27FC236}">
                        <a16:creationId xmlns:a16="http://schemas.microsoft.com/office/drawing/2014/main" id="{9BAFA3E2-E875-C24B-8B58-0988C3AC0C11}"/>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1" name="Line 41">
                    <a:extLst>
                      <a:ext uri="{FF2B5EF4-FFF2-40B4-BE49-F238E27FC236}">
                        <a16:creationId xmlns:a16="http://schemas.microsoft.com/office/drawing/2014/main" id="{A3DEDC8D-9991-F54D-B9A3-34252EC01043}"/>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5802" name="Group 42">
                  <a:extLst>
                    <a:ext uri="{FF2B5EF4-FFF2-40B4-BE49-F238E27FC236}">
                      <a16:creationId xmlns:a16="http://schemas.microsoft.com/office/drawing/2014/main" id="{FE767E28-DD55-6C4E-A228-B36146FD0925}"/>
                    </a:ext>
                  </a:extLst>
                </p:cNvPr>
                <p:cNvGrpSpPr>
                  <a:grpSpLocks/>
                </p:cNvGrpSpPr>
                <p:nvPr/>
              </p:nvGrpSpPr>
              <p:grpSpPr bwMode="auto">
                <a:xfrm>
                  <a:off x="720" y="1975"/>
                  <a:ext cx="4368" cy="249"/>
                  <a:chOff x="720" y="1728"/>
                  <a:chExt cx="4368" cy="249"/>
                </a:xfrm>
              </p:grpSpPr>
              <p:sp>
                <p:nvSpPr>
                  <p:cNvPr id="885803" name="Rectangle 43">
                    <a:extLst>
                      <a:ext uri="{FF2B5EF4-FFF2-40B4-BE49-F238E27FC236}">
                        <a16:creationId xmlns:a16="http://schemas.microsoft.com/office/drawing/2014/main" id="{A192CD1F-24BE-934E-AD0D-74EE18B587E7}"/>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2</a:t>
                    </a:r>
                    <a:r>
                      <a:rPr kumimoji="1" lang="en-US" altLang="zh-CN" sz="2400" b="1">
                        <a:solidFill>
                          <a:srgbClr val="FFFFFF"/>
                        </a:solidFill>
                        <a:latin typeface="Times New Roman" panose="02020603050405020304" pitchFamily="18" charset="0"/>
                        <a:ea typeface="宋体" panose="02010600030101010101" pitchFamily="2" charset="-122"/>
                      </a:rPr>
                      <a:t>           0       </a:t>
                    </a:r>
                    <a:r>
                      <a:rPr kumimoji="1" lang="en-US" altLang="zh-CN" sz="2400" b="1">
                        <a:solidFill>
                          <a:srgbClr val="FF0033"/>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       -        -         -        -        -</a:t>
                    </a:r>
                  </a:p>
                </p:txBody>
              </p:sp>
              <p:sp>
                <p:nvSpPr>
                  <p:cNvPr id="885804" name="Line 44">
                    <a:extLst>
                      <a:ext uri="{FF2B5EF4-FFF2-40B4-BE49-F238E27FC236}">
                        <a16:creationId xmlns:a16="http://schemas.microsoft.com/office/drawing/2014/main" id="{28D297D0-5650-404A-886C-50672CF0116B}"/>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5" name="Line 45">
                    <a:extLst>
                      <a:ext uri="{FF2B5EF4-FFF2-40B4-BE49-F238E27FC236}">
                        <a16:creationId xmlns:a16="http://schemas.microsoft.com/office/drawing/2014/main" id="{3400A4DA-52C0-5C4C-B877-769604F1938A}"/>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6" name="Line 46">
                    <a:extLst>
                      <a:ext uri="{FF2B5EF4-FFF2-40B4-BE49-F238E27FC236}">
                        <a16:creationId xmlns:a16="http://schemas.microsoft.com/office/drawing/2014/main" id="{17F5D465-4CAD-284E-AB1B-ACAB0D4233A7}"/>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7" name="Line 47">
                    <a:extLst>
                      <a:ext uri="{FF2B5EF4-FFF2-40B4-BE49-F238E27FC236}">
                        <a16:creationId xmlns:a16="http://schemas.microsoft.com/office/drawing/2014/main" id="{4839FA95-BF4D-EC48-A43B-D8CC46A5BCA5}"/>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8" name="Line 48">
                    <a:extLst>
                      <a:ext uri="{FF2B5EF4-FFF2-40B4-BE49-F238E27FC236}">
                        <a16:creationId xmlns:a16="http://schemas.microsoft.com/office/drawing/2014/main" id="{AFAFDF52-95AD-E548-AB12-BF8ACA84FEDA}"/>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09" name="Line 49">
                    <a:extLst>
                      <a:ext uri="{FF2B5EF4-FFF2-40B4-BE49-F238E27FC236}">
                        <a16:creationId xmlns:a16="http://schemas.microsoft.com/office/drawing/2014/main" id="{C67DFB0D-7E5F-E746-81B9-4C74676D1A3E}"/>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10" name="Line 50">
                    <a:extLst>
                      <a:ext uri="{FF2B5EF4-FFF2-40B4-BE49-F238E27FC236}">
                        <a16:creationId xmlns:a16="http://schemas.microsoft.com/office/drawing/2014/main" id="{61D62F35-3014-B74A-B3B7-DA95D98656B1}"/>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11" name="Line 51">
                    <a:extLst>
                      <a:ext uri="{FF2B5EF4-FFF2-40B4-BE49-F238E27FC236}">
                        <a16:creationId xmlns:a16="http://schemas.microsoft.com/office/drawing/2014/main" id="{D5BD908F-5B81-D146-BDCC-C13742C2D264}"/>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85812" name="Group 52">
              <a:extLst>
                <a:ext uri="{FF2B5EF4-FFF2-40B4-BE49-F238E27FC236}">
                  <a16:creationId xmlns:a16="http://schemas.microsoft.com/office/drawing/2014/main" id="{FB0771A3-F06A-CC47-A369-8FDC70EB164D}"/>
                </a:ext>
              </a:extLst>
            </p:cNvPr>
            <p:cNvGrpSpPr>
              <a:grpSpLocks/>
            </p:cNvGrpSpPr>
            <p:nvPr/>
          </p:nvGrpSpPr>
          <p:grpSpPr bwMode="auto">
            <a:xfrm>
              <a:off x="96" y="2480"/>
              <a:ext cx="4800" cy="476"/>
              <a:chOff x="384" y="2336"/>
              <a:chExt cx="4800" cy="496"/>
            </a:xfrm>
          </p:grpSpPr>
          <p:sp>
            <p:nvSpPr>
              <p:cNvPr id="885813" name="Rectangle 53">
                <a:extLst>
                  <a:ext uri="{FF2B5EF4-FFF2-40B4-BE49-F238E27FC236}">
                    <a16:creationId xmlns:a16="http://schemas.microsoft.com/office/drawing/2014/main" id="{71AC9DBB-4CBE-7946-8ACA-2AA7FF119F07}"/>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i=3</a:t>
                </a:r>
              </a:p>
            </p:txBody>
          </p:sp>
          <p:grpSp>
            <p:nvGrpSpPr>
              <p:cNvPr id="885814" name="Group 54">
                <a:extLst>
                  <a:ext uri="{FF2B5EF4-FFF2-40B4-BE49-F238E27FC236}">
                    <a16:creationId xmlns:a16="http://schemas.microsoft.com/office/drawing/2014/main" id="{042108BB-04DC-E24B-AF98-01D4983D58D3}"/>
                  </a:ext>
                </a:extLst>
              </p:cNvPr>
              <p:cNvGrpSpPr>
                <a:grpSpLocks/>
              </p:cNvGrpSpPr>
              <p:nvPr/>
            </p:nvGrpSpPr>
            <p:grpSpPr bwMode="auto">
              <a:xfrm>
                <a:off x="816" y="2336"/>
                <a:ext cx="4368" cy="496"/>
                <a:chOff x="720" y="1728"/>
                <a:chExt cx="4368" cy="496"/>
              </a:xfrm>
            </p:grpSpPr>
            <p:grpSp>
              <p:nvGrpSpPr>
                <p:cNvPr id="885815" name="Group 55">
                  <a:extLst>
                    <a:ext uri="{FF2B5EF4-FFF2-40B4-BE49-F238E27FC236}">
                      <a16:creationId xmlns:a16="http://schemas.microsoft.com/office/drawing/2014/main" id="{F6DB5899-9AC3-6043-9DE3-D89C227E130D}"/>
                    </a:ext>
                  </a:extLst>
                </p:cNvPr>
                <p:cNvGrpSpPr>
                  <a:grpSpLocks/>
                </p:cNvGrpSpPr>
                <p:nvPr/>
              </p:nvGrpSpPr>
              <p:grpSpPr bwMode="auto">
                <a:xfrm>
                  <a:off x="720" y="1728"/>
                  <a:ext cx="4368" cy="249"/>
                  <a:chOff x="720" y="1728"/>
                  <a:chExt cx="4368" cy="249"/>
                </a:xfrm>
              </p:grpSpPr>
              <p:sp>
                <p:nvSpPr>
                  <p:cNvPr id="885816" name="Rectangle 56">
                    <a:extLst>
                      <a:ext uri="{FF2B5EF4-FFF2-40B4-BE49-F238E27FC236}">
                        <a16:creationId xmlns:a16="http://schemas.microsoft.com/office/drawing/2014/main" id="{D09A9CDB-5D92-ED49-80D2-ADA67B9C12C7}"/>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5817" name="Line 57">
                    <a:extLst>
                      <a:ext uri="{FF2B5EF4-FFF2-40B4-BE49-F238E27FC236}">
                        <a16:creationId xmlns:a16="http://schemas.microsoft.com/office/drawing/2014/main" id="{8E069426-B4EE-3940-ABE7-A75C7CCF521E}"/>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18" name="Line 58">
                    <a:extLst>
                      <a:ext uri="{FF2B5EF4-FFF2-40B4-BE49-F238E27FC236}">
                        <a16:creationId xmlns:a16="http://schemas.microsoft.com/office/drawing/2014/main" id="{131B9982-B55A-194A-B75F-9C9B33204E22}"/>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19" name="Line 59">
                    <a:extLst>
                      <a:ext uri="{FF2B5EF4-FFF2-40B4-BE49-F238E27FC236}">
                        <a16:creationId xmlns:a16="http://schemas.microsoft.com/office/drawing/2014/main" id="{8647D0AE-45AA-684D-8FB2-A54B98413317}"/>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0" name="Line 60">
                    <a:extLst>
                      <a:ext uri="{FF2B5EF4-FFF2-40B4-BE49-F238E27FC236}">
                        <a16:creationId xmlns:a16="http://schemas.microsoft.com/office/drawing/2014/main" id="{7D0D31FA-1781-5D4F-B100-8A785EAAD380}"/>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1" name="Line 61">
                    <a:extLst>
                      <a:ext uri="{FF2B5EF4-FFF2-40B4-BE49-F238E27FC236}">
                        <a16:creationId xmlns:a16="http://schemas.microsoft.com/office/drawing/2014/main" id="{2AE9F5B7-6012-DB41-B415-0F5A7EF3EAD5}"/>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2" name="Line 62">
                    <a:extLst>
                      <a:ext uri="{FF2B5EF4-FFF2-40B4-BE49-F238E27FC236}">
                        <a16:creationId xmlns:a16="http://schemas.microsoft.com/office/drawing/2014/main" id="{69773EA9-3657-AE46-90ED-B1E940AAAB62}"/>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3" name="Line 63">
                    <a:extLst>
                      <a:ext uri="{FF2B5EF4-FFF2-40B4-BE49-F238E27FC236}">
                        <a16:creationId xmlns:a16="http://schemas.microsoft.com/office/drawing/2014/main" id="{9D99C1C5-13BC-8B4A-8D08-2E842C5B8A03}"/>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4" name="Line 64">
                    <a:extLst>
                      <a:ext uri="{FF2B5EF4-FFF2-40B4-BE49-F238E27FC236}">
                        <a16:creationId xmlns:a16="http://schemas.microsoft.com/office/drawing/2014/main" id="{D6F28353-654A-4446-AC1A-5BA028A88C80}"/>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5825" name="Group 65">
                  <a:extLst>
                    <a:ext uri="{FF2B5EF4-FFF2-40B4-BE49-F238E27FC236}">
                      <a16:creationId xmlns:a16="http://schemas.microsoft.com/office/drawing/2014/main" id="{C11D6103-0994-9A44-96C3-EEE9B6936BC9}"/>
                    </a:ext>
                  </a:extLst>
                </p:cNvPr>
                <p:cNvGrpSpPr>
                  <a:grpSpLocks/>
                </p:cNvGrpSpPr>
                <p:nvPr/>
              </p:nvGrpSpPr>
              <p:grpSpPr bwMode="auto">
                <a:xfrm>
                  <a:off x="720" y="1975"/>
                  <a:ext cx="4368" cy="249"/>
                  <a:chOff x="720" y="1728"/>
                  <a:chExt cx="4368" cy="249"/>
                </a:xfrm>
              </p:grpSpPr>
              <p:sp>
                <p:nvSpPr>
                  <p:cNvPr id="885826" name="Rectangle 66">
                    <a:extLst>
                      <a:ext uri="{FF2B5EF4-FFF2-40B4-BE49-F238E27FC236}">
                        <a16:creationId xmlns:a16="http://schemas.microsoft.com/office/drawing/2014/main" id="{5DA72402-C7B4-4F43-B9E9-5FC58DF1199B}"/>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2</a:t>
                    </a:r>
                    <a:r>
                      <a:rPr kumimoji="1" lang="en-US" altLang="zh-CN" sz="2400" b="1">
                        <a:solidFill>
                          <a:srgbClr val="FFFFFF"/>
                        </a:solidFill>
                        <a:latin typeface="Times New Roman" panose="02020603050405020304" pitchFamily="18" charset="0"/>
                        <a:ea typeface="宋体" panose="02010600030101010101" pitchFamily="2" charset="-122"/>
                      </a:rPr>
                      <a:t>           3       </a:t>
                    </a:r>
                    <a:r>
                      <a:rPr kumimoji="1" lang="en-US" altLang="zh-CN" sz="2400" b="1">
                        <a:solidFill>
                          <a:srgbClr val="FF0033"/>
                        </a:solidFill>
                        <a:latin typeface="Times New Roman" panose="02020603050405020304" pitchFamily="18" charset="0"/>
                        <a:ea typeface="宋体" panose="02010600030101010101" pitchFamily="2" charset="-122"/>
                      </a:rPr>
                      <a:t>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        -         -        -        -</a:t>
                    </a:r>
                  </a:p>
                </p:txBody>
              </p:sp>
              <p:sp>
                <p:nvSpPr>
                  <p:cNvPr id="885827" name="Line 67">
                    <a:extLst>
                      <a:ext uri="{FF2B5EF4-FFF2-40B4-BE49-F238E27FC236}">
                        <a16:creationId xmlns:a16="http://schemas.microsoft.com/office/drawing/2014/main" id="{64D40277-BA54-7A43-AB0F-17ED50FC91B1}"/>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8" name="Line 68">
                    <a:extLst>
                      <a:ext uri="{FF2B5EF4-FFF2-40B4-BE49-F238E27FC236}">
                        <a16:creationId xmlns:a16="http://schemas.microsoft.com/office/drawing/2014/main" id="{3D546764-E5C8-DF42-8D07-A0EE7C825E5D}"/>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29" name="Line 69">
                    <a:extLst>
                      <a:ext uri="{FF2B5EF4-FFF2-40B4-BE49-F238E27FC236}">
                        <a16:creationId xmlns:a16="http://schemas.microsoft.com/office/drawing/2014/main" id="{66BA0FA4-17A6-824C-A970-40931AEB4B6F}"/>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30" name="Line 70">
                    <a:extLst>
                      <a:ext uri="{FF2B5EF4-FFF2-40B4-BE49-F238E27FC236}">
                        <a16:creationId xmlns:a16="http://schemas.microsoft.com/office/drawing/2014/main" id="{7AB4B0CB-1DAF-DD45-8E8C-1D080D3CBD04}"/>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31" name="Line 71">
                    <a:extLst>
                      <a:ext uri="{FF2B5EF4-FFF2-40B4-BE49-F238E27FC236}">
                        <a16:creationId xmlns:a16="http://schemas.microsoft.com/office/drawing/2014/main" id="{79C23EB8-8E6C-124F-BB62-022B7C64CFC5}"/>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32" name="Line 72">
                    <a:extLst>
                      <a:ext uri="{FF2B5EF4-FFF2-40B4-BE49-F238E27FC236}">
                        <a16:creationId xmlns:a16="http://schemas.microsoft.com/office/drawing/2014/main" id="{B11C33C4-AA5A-D24B-87A5-FD6F1B83C73B}"/>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33" name="Line 73">
                    <a:extLst>
                      <a:ext uri="{FF2B5EF4-FFF2-40B4-BE49-F238E27FC236}">
                        <a16:creationId xmlns:a16="http://schemas.microsoft.com/office/drawing/2014/main" id="{D7510619-63DF-9B44-951E-F0656E876589}"/>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34" name="Line 74">
                    <a:extLst>
                      <a:ext uri="{FF2B5EF4-FFF2-40B4-BE49-F238E27FC236}">
                        <a16:creationId xmlns:a16="http://schemas.microsoft.com/office/drawing/2014/main" id="{EC526637-D006-6845-BDA1-EC82AFEB084B}"/>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85835" name="Group 75">
              <a:extLst>
                <a:ext uri="{FF2B5EF4-FFF2-40B4-BE49-F238E27FC236}">
                  <a16:creationId xmlns:a16="http://schemas.microsoft.com/office/drawing/2014/main" id="{7A478A39-FC1A-E747-8E05-B2AF94562AF4}"/>
                </a:ext>
              </a:extLst>
            </p:cNvPr>
            <p:cNvGrpSpPr>
              <a:grpSpLocks/>
            </p:cNvGrpSpPr>
            <p:nvPr/>
          </p:nvGrpSpPr>
          <p:grpSpPr bwMode="auto">
            <a:xfrm>
              <a:off x="96" y="3076"/>
              <a:ext cx="4800" cy="476"/>
              <a:chOff x="384" y="2336"/>
              <a:chExt cx="4800" cy="496"/>
            </a:xfrm>
          </p:grpSpPr>
          <p:sp>
            <p:nvSpPr>
              <p:cNvPr id="885836" name="Rectangle 76">
                <a:extLst>
                  <a:ext uri="{FF2B5EF4-FFF2-40B4-BE49-F238E27FC236}">
                    <a16:creationId xmlns:a16="http://schemas.microsoft.com/office/drawing/2014/main" id="{97B6455B-4C36-B44B-87B9-DB1F37C9AB05}"/>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i=4</a:t>
                </a:r>
              </a:p>
            </p:txBody>
          </p:sp>
          <p:grpSp>
            <p:nvGrpSpPr>
              <p:cNvPr id="885837" name="Group 77">
                <a:extLst>
                  <a:ext uri="{FF2B5EF4-FFF2-40B4-BE49-F238E27FC236}">
                    <a16:creationId xmlns:a16="http://schemas.microsoft.com/office/drawing/2014/main" id="{3290274D-2ED9-1748-9C4C-94E880D3D766}"/>
                  </a:ext>
                </a:extLst>
              </p:cNvPr>
              <p:cNvGrpSpPr>
                <a:grpSpLocks/>
              </p:cNvGrpSpPr>
              <p:nvPr/>
            </p:nvGrpSpPr>
            <p:grpSpPr bwMode="auto">
              <a:xfrm>
                <a:off x="816" y="2336"/>
                <a:ext cx="4368" cy="496"/>
                <a:chOff x="720" y="1728"/>
                <a:chExt cx="4368" cy="496"/>
              </a:xfrm>
            </p:grpSpPr>
            <p:grpSp>
              <p:nvGrpSpPr>
                <p:cNvPr id="885838" name="Group 78">
                  <a:extLst>
                    <a:ext uri="{FF2B5EF4-FFF2-40B4-BE49-F238E27FC236}">
                      <a16:creationId xmlns:a16="http://schemas.microsoft.com/office/drawing/2014/main" id="{A7B35B0E-F405-6A46-9C46-960A4BB9D059}"/>
                    </a:ext>
                  </a:extLst>
                </p:cNvPr>
                <p:cNvGrpSpPr>
                  <a:grpSpLocks/>
                </p:cNvGrpSpPr>
                <p:nvPr/>
              </p:nvGrpSpPr>
              <p:grpSpPr bwMode="auto">
                <a:xfrm>
                  <a:off x="720" y="1728"/>
                  <a:ext cx="4368" cy="249"/>
                  <a:chOff x="720" y="1728"/>
                  <a:chExt cx="4368" cy="249"/>
                </a:xfrm>
              </p:grpSpPr>
              <p:sp>
                <p:nvSpPr>
                  <p:cNvPr id="885839" name="Rectangle 79">
                    <a:extLst>
                      <a:ext uri="{FF2B5EF4-FFF2-40B4-BE49-F238E27FC236}">
                        <a16:creationId xmlns:a16="http://schemas.microsoft.com/office/drawing/2014/main" id="{50784490-2B94-DC4F-A64A-54C4545B0E29}"/>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5840" name="Line 80">
                    <a:extLst>
                      <a:ext uri="{FF2B5EF4-FFF2-40B4-BE49-F238E27FC236}">
                        <a16:creationId xmlns:a16="http://schemas.microsoft.com/office/drawing/2014/main" id="{4854FC35-DADA-3248-8BA1-6606E3977561}"/>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1" name="Line 81">
                    <a:extLst>
                      <a:ext uri="{FF2B5EF4-FFF2-40B4-BE49-F238E27FC236}">
                        <a16:creationId xmlns:a16="http://schemas.microsoft.com/office/drawing/2014/main" id="{F103E795-D572-144C-A29E-27E3933EA78A}"/>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2" name="Line 82">
                    <a:extLst>
                      <a:ext uri="{FF2B5EF4-FFF2-40B4-BE49-F238E27FC236}">
                        <a16:creationId xmlns:a16="http://schemas.microsoft.com/office/drawing/2014/main" id="{5187E552-6531-3343-A991-7C05F82BD880}"/>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3" name="Line 83">
                    <a:extLst>
                      <a:ext uri="{FF2B5EF4-FFF2-40B4-BE49-F238E27FC236}">
                        <a16:creationId xmlns:a16="http://schemas.microsoft.com/office/drawing/2014/main" id="{D67F688A-C14D-FF41-9E58-D6EF70F5D932}"/>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4" name="Line 84">
                    <a:extLst>
                      <a:ext uri="{FF2B5EF4-FFF2-40B4-BE49-F238E27FC236}">
                        <a16:creationId xmlns:a16="http://schemas.microsoft.com/office/drawing/2014/main" id="{F3404B77-5818-5548-812E-60034D1235D7}"/>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5" name="Line 85">
                    <a:extLst>
                      <a:ext uri="{FF2B5EF4-FFF2-40B4-BE49-F238E27FC236}">
                        <a16:creationId xmlns:a16="http://schemas.microsoft.com/office/drawing/2014/main" id="{A1456B3F-D743-024D-91E4-351F3F235CF7}"/>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6" name="Line 86">
                    <a:extLst>
                      <a:ext uri="{FF2B5EF4-FFF2-40B4-BE49-F238E27FC236}">
                        <a16:creationId xmlns:a16="http://schemas.microsoft.com/office/drawing/2014/main" id="{AA4FA9C9-BFA5-4A40-9B51-588E15E3EE16}"/>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47" name="Line 87">
                    <a:extLst>
                      <a:ext uri="{FF2B5EF4-FFF2-40B4-BE49-F238E27FC236}">
                        <a16:creationId xmlns:a16="http://schemas.microsoft.com/office/drawing/2014/main" id="{657E91D9-4A16-2B4A-BC75-1D5C54CF757A}"/>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5848" name="Group 88">
                  <a:extLst>
                    <a:ext uri="{FF2B5EF4-FFF2-40B4-BE49-F238E27FC236}">
                      <a16:creationId xmlns:a16="http://schemas.microsoft.com/office/drawing/2014/main" id="{95B3A759-3A12-D540-B885-9D32FDAB1C55}"/>
                    </a:ext>
                  </a:extLst>
                </p:cNvPr>
                <p:cNvGrpSpPr>
                  <a:grpSpLocks/>
                </p:cNvGrpSpPr>
                <p:nvPr/>
              </p:nvGrpSpPr>
              <p:grpSpPr bwMode="auto">
                <a:xfrm>
                  <a:off x="720" y="1975"/>
                  <a:ext cx="4368" cy="249"/>
                  <a:chOff x="720" y="1728"/>
                  <a:chExt cx="4368" cy="249"/>
                </a:xfrm>
              </p:grpSpPr>
              <p:sp>
                <p:nvSpPr>
                  <p:cNvPr id="885849" name="Rectangle 89">
                    <a:extLst>
                      <a:ext uri="{FF2B5EF4-FFF2-40B4-BE49-F238E27FC236}">
                        <a16:creationId xmlns:a16="http://schemas.microsoft.com/office/drawing/2014/main" id="{F6C66A7E-751E-F543-B686-DD11B15F81DC}"/>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3       1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2</a:t>
                    </a:r>
                    <a:r>
                      <a:rPr kumimoji="1" lang="en-US" altLang="zh-CN" sz="2400" b="1">
                        <a:solidFill>
                          <a:srgbClr val="FFFFFF"/>
                        </a:solidFill>
                        <a:latin typeface="Times New Roman" panose="02020603050405020304" pitchFamily="18" charset="0"/>
                        <a:ea typeface="宋体" panose="02010600030101010101" pitchFamily="2" charset="-122"/>
                      </a:rPr>
                      <a:t>        -         -        -        -</a:t>
                    </a:r>
                  </a:p>
                </p:txBody>
              </p:sp>
              <p:sp>
                <p:nvSpPr>
                  <p:cNvPr id="885850" name="Line 90">
                    <a:extLst>
                      <a:ext uri="{FF2B5EF4-FFF2-40B4-BE49-F238E27FC236}">
                        <a16:creationId xmlns:a16="http://schemas.microsoft.com/office/drawing/2014/main" id="{B05DE30E-2BDC-A54F-9CCA-78B0D16469C4}"/>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1" name="Line 91">
                    <a:extLst>
                      <a:ext uri="{FF2B5EF4-FFF2-40B4-BE49-F238E27FC236}">
                        <a16:creationId xmlns:a16="http://schemas.microsoft.com/office/drawing/2014/main" id="{4967CD5E-191F-AD46-8874-327AA412F551}"/>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2" name="Line 92">
                    <a:extLst>
                      <a:ext uri="{FF2B5EF4-FFF2-40B4-BE49-F238E27FC236}">
                        <a16:creationId xmlns:a16="http://schemas.microsoft.com/office/drawing/2014/main" id="{5305A461-1AA8-CE4A-A9A1-313F79D7A14A}"/>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3" name="Line 93">
                    <a:extLst>
                      <a:ext uri="{FF2B5EF4-FFF2-40B4-BE49-F238E27FC236}">
                        <a16:creationId xmlns:a16="http://schemas.microsoft.com/office/drawing/2014/main" id="{1A28D8C1-F016-1C4B-BBDE-229ECE294BE7}"/>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4" name="Line 94">
                    <a:extLst>
                      <a:ext uri="{FF2B5EF4-FFF2-40B4-BE49-F238E27FC236}">
                        <a16:creationId xmlns:a16="http://schemas.microsoft.com/office/drawing/2014/main" id="{9C4826D5-618E-2F4D-95B3-D3EE4EDBFD11}"/>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5" name="Line 95">
                    <a:extLst>
                      <a:ext uri="{FF2B5EF4-FFF2-40B4-BE49-F238E27FC236}">
                        <a16:creationId xmlns:a16="http://schemas.microsoft.com/office/drawing/2014/main" id="{22734814-3725-DD49-9BC2-5BCDB56B03DC}"/>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6" name="Line 96">
                    <a:extLst>
                      <a:ext uri="{FF2B5EF4-FFF2-40B4-BE49-F238E27FC236}">
                        <a16:creationId xmlns:a16="http://schemas.microsoft.com/office/drawing/2014/main" id="{09D7D5A5-8DB5-DC4B-85AF-319551FF6E81}"/>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57" name="Line 97">
                    <a:extLst>
                      <a:ext uri="{FF2B5EF4-FFF2-40B4-BE49-F238E27FC236}">
                        <a16:creationId xmlns:a16="http://schemas.microsoft.com/office/drawing/2014/main" id="{79E9C23C-3D7E-E54D-AADA-2C8DF7E74705}"/>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85858" name="Group 98">
              <a:extLst>
                <a:ext uri="{FF2B5EF4-FFF2-40B4-BE49-F238E27FC236}">
                  <a16:creationId xmlns:a16="http://schemas.microsoft.com/office/drawing/2014/main" id="{C63175D8-C381-A549-8072-2673FB634656}"/>
                </a:ext>
              </a:extLst>
            </p:cNvPr>
            <p:cNvGrpSpPr>
              <a:grpSpLocks/>
            </p:cNvGrpSpPr>
            <p:nvPr/>
          </p:nvGrpSpPr>
          <p:grpSpPr bwMode="auto">
            <a:xfrm>
              <a:off x="96" y="3652"/>
              <a:ext cx="4800" cy="476"/>
              <a:chOff x="384" y="2336"/>
              <a:chExt cx="4800" cy="496"/>
            </a:xfrm>
          </p:grpSpPr>
          <p:sp>
            <p:nvSpPr>
              <p:cNvPr id="885859" name="Rectangle 99">
                <a:extLst>
                  <a:ext uri="{FF2B5EF4-FFF2-40B4-BE49-F238E27FC236}">
                    <a16:creationId xmlns:a16="http://schemas.microsoft.com/office/drawing/2014/main" id="{534DD920-B8D0-5A4E-8AF2-014FEBE601CB}"/>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i=5</a:t>
                </a:r>
              </a:p>
            </p:txBody>
          </p:sp>
          <p:grpSp>
            <p:nvGrpSpPr>
              <p:cNvPr id="885860" name="Group 100">
                <a:extLst>
                  <a:ext uri="{FF2B5EF4-FFF2-40B4-BE49-F238E27FC236}">
                    <a16:creationId xmlns:a16="http://schemas.microsoft.com/office/drawing/2014/main" id="{F198BB92-3184-BA49-94BF-360FE70611DB}"/>
                  </a:ext>
                </a:extLst>
              </p:cNvPr>
              <p:cNvGrpSpPr>
                <a:grpSpLocks/>
              </p:cNvGrpSpPr>
              <p:nvPr/>
            </p:nvGrpSpPr>
            <p:grpSpPr bwMode="auto">
              <a:xfrm>
                <a:off x="816" y="2336"/>
                <a:ext cx="4368" cy="496"/>
                <a:chOff x="720" y="1728"/>
                <a:chExt cx="4368" cy="496"/>
              </a:xfrm>
            </p:grpSpPr>
            <p:grpSp>
              <p:nvGrpSpPr>
                <p:cNvPr id="885861" name="Group 101">
                  <a:extLst>
                    <a:ext uri="{FF2B5EF4-FFF2-40B4-BE49-F238E27FC236}">
                      <a16:creationId xmlns:a16="http://schemas.microsoft.com/office/drawing/2014/main" id="{4448CEB8-5117-9A4C-A142-E4D18FD1A705}"/>
                    </a:ext>
                  </a:extLst>
                </p:cNvPr>
                <p:cNvGrpSpPr>
                  <a:grpSpLocks/>
                </p:cNvGrpSpPr>
                <p:nvPr/>
              </p:nvGrpSpPr>
              <p:grpSpPr bwMode="auto">
                <a:xfrm>
                  <a:off x="720" y="1728"/>
                  <a:ext cx="4368" cy="249"/>
                  <a:chOff x="720" y="1728"/>
                  <a:chExt cx="4368" cy="249"/>
                </a:xfrm>
              </p:grpSpPr>
              <p:sp>
                <p:nvSpPr>
                  <p:cNvPr id="885862" name="Rectangle 102">
                    <a:extLst>
                      <a:ext uri="{FF2B5EF4-FFF2-40B4-BE49-F238E27FC236}">
                        <a16:creationId xmlns:a16="http://schemas.microsoft.com/office/drawing/2014/main" id="{396F067F-A69D-314D-82D0-527373B71447}"/>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5863" name="Line 103">
                    <a:extLst>
                      <a:ext uri="{FF2B5EF4-FFF2-40B4-BE49-F238E27FC236}">
                        <a16:creationId xmlns:a16="http://schemas.microsoft.com/office/drawing/2014/main" id="{E0E6DE45-83FE-B246-99B5-3370389355CB}"/>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64" name="Line 104">
                    <a:extLst>
                      <a:ext uri="{FF2B5EF4-FFF2-40B4-BE49-F238E27FC236}">
                        <a16:creationId xmlns:a16="http://schemas.microsoft.com/office/drawing/2014/main" id="{7D838BB0-6A98-5D46-A8A0-30F2BD62C444}"/>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65" name="Line 105">
                    <a:extLst>
                      <a:ext uri="{FF2B5EF4-FFF2-40B4-BE49-F238E27FC236}">
                        <a16:creationId xmlns:a16="http://schemas.microsoft.com/office/drawing/2014/main" id="{FB27479A-20C2-0B49-8C62-28601A076FC2}"/>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66" name="Line 106">
                    <a:extLst>
                      <a:ext uri="{FF2B5EF4-FFF2-40B4-BE49-F238E27FC236}">
                        <a16:creationId xmlns:a16="http://schemas.microsoft.com/office/drawing/2014/main" id="{9F8418D4-F760-8A4E-8A19-5F360F473EE4}"/>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67" name="Line 107">
                    <a:extLst>
                      <a:ext uri="{FF2B5EF4-FFF2-40B4-BE49-F238E27FC236}">
                        <a16:creationId xmlns:a16="http://schemas.microsoft.com/office/drawing/2014/main" id="{1B3C17EF-B006-004D-ADA5-4C66327F10A3}"/>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68" name="Line 108">
                    <a:extLst>
                      <a:ext uri="{FF2B5EF4-FFF2-40B4-BE49-F238E27FC236}">
                        <a16:creationId xmlns:a16="http://schemas.microsoft.com/office/drawing/2014/main" id="{747EE9C1-C150-D546-B340-DE7E0CB2F917}"/>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69" name="Line 109">
                    <a:extLst>
                      <a:ext uri="{FF2B5EF4-FFF2-40B4-BE49-F238E27FC236}">
                        <a16:creationId xmlns:a16="http://schemas.microsoft.com/office/drawing/2014/main" id="{A0E55F77-F5FB-0248-AF26-211E62CF2683}"/>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0" name="Line 110">
                    <a:extLst>
                      <a:ext uri="{FF2B5EF4-FFF2-40B4-BE49-F238E27FC236}">
                        <a16:creationId xmlns:a16="http://schemas.microsoft.com/office/drawing/2014/main" id="{47E2503A-BA9F-1044-8D35-3F91E08B84E1}"/>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5871" name="Group 111">
                  <a:extLst>
                    <a:ext uri="{FF2B5EF4-FFF2-40B4-BE49-F238E27FC236}">
                      <a16:creationId xmlns:a16="http://schemas.microsoft.com/office/drawing/2014/main" id="{C1D8F1A5-8447-4E42-B4F4-4C4C27BCF333}"/>
                    </a:ext>
                  </a:extLst>
                </p:cNvPr>
                <p:cNvGrpSpPr>
                  <a:grpSpLocks/>
                </p:cNvGrpSpPr>
                <p:nvPr/>
              </p:nvGrpSpPr>
              <p:grpSpPr bwMode="auto">
                <a:xfrm>
                  <a:off x="720" y="1975"/>
                  <a:ext cx="4368" cy="249"/>
                  <a:chOff x="720" y="1728"/>
                  <a:chExt cx="4368" cy="249"/>
                </a:xfrm>
              </p:grpSpPr>
              <p:sp>
                <p:nvSpPr>
                  <p:cNvPr id="885872" name="Rectangle 112">
                    <a:extLst>
                      <a:ext uri="{FF2B5EF4-FFF2-40B4-BE49-F238E27FC236}">
                        <a16:creationId xmlns:a16="http://schemas.microsoft.com/office/drawing/2014/main" id="{7AC84C06-BD5E-B947-9A73-FEA0E29B40EF}"/>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3       1        5       </a:t>
                    </a:r>
                    <a:r>
                      <a:rPr kumimoji="1" lang="en-US" altLang="zh-CN" sz="2400" b="1">
                        <a:solidFill>
                          <a:srgbClr val="FF0033"/>
                        </a:solidFill>
                        <a:latin typeface="Times New Roman" panose="02020603050405020304" pitchFamily="18" charset="0"/>
                        <a:ea typeface="宋体" panose="02010600030101010101" pitchFamily="2" charset="-122"/>
                      </a:rPr>
                      <a:t>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        -        -</a:t>
                    </a:r>
                  </a:p>
                </p:txBody>
              </p:sp>
              <p:sp>
                <p:nvSpPr>
                  <p:cNvPr id="885873" name="Line 113">
                    <a:extLst>
                      <a:ext uri="{FF2B5EF4-FFF2-40B4-BE49-F238E27FC236}">
                        <a16:creationId xmlns:a16="http://schemas.microsoft.com/office/drawing/2014/main" id="{5E75C88C-B0EE-AC49-AA6B-525981D6FD62}"/>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4" name="Line 114">
                    <a:extLst>
                      <a:ext uri="{FF2B5EF4-FFF2-40B4-BE49-F238E27FC236}">
                        <a16:creationId xmlns:a16="http://schemas.microsoft.com/office/drawing/2014/main" id="{4E92ED48-9E10-AC44-BF75-5230183224EB}"/>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5" name="Line 115">
                    <a:extLst>
                      <a:ext uri="{FF2B5EF4-FFF2-40B4-BE49-F238E27FC236}">
                        <a16:creationId xmlns:a16="http://schemas.microsoft.com/office/drawing/2014/main" id="{2EC3EFA4-7097-DC4C-A84A-6BC2C3FCD5D0}"/>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6" name="Line 116">
                    <a:extLst>
                      <a:ext uri="{FF2B5EF4-FFF2-40B4-BE49-F238E27FC236}">
                        <a16:creationId xmlns:a16="http://schemas.microsoft.com/office/drawing/2014/main" id="{2A03720E-E03B-DB44-99DB-9EEDB6167D45}"/>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7" name="Line 117">
                    <a:extLst>
                      <a:ext uri="{FF2B5EF4-FFF2-40B4-BE49-F238E27FC236}">
                        <a16:creationId xmlns:a16="http://schemas.microsoft.com/office/drawing/2014/main" id="{50ECE7F5-C32B-FC45-90F8-9CEBC352CFBB}"/>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8" name="Line 118">
                    <a:extLst>
                      <a:ext uri="{FF2B5EF4-FFF2-40B4-BE49-F238E27FC236}">
                        <a16:creationId xmlns:a16="http://schemas.microsoft.com/office/drawing/2014/main" id="{FB1007D8-00D8-2940-9772-814A340DE710}"/>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79" name="Line 119">
                    <a:extLst>
                      <a:ext uri="{FF2B5EF4-FFF2-40B4-BE49-F238E27FC236}">
                        <a16:creationId xmlns:a16="http://schemas.microsoft.com/office/drawing/2014/main" id="{8BA8CA6D-8E4A-7643-97B1-B5EFD2260988}"/>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5880" name="Line 120">
                    <a:extLst>
                      <a:ext uri="{FF2B5EF4-FFF2-40B4-BE49-F238E27FC236}">
                        <a16:creationId xmlns:a16="http://schemas.microsoft.com/office/drawing/2014/main" id="{BAC827AD-79E1-8046-81C2-5A607DB6FDDD}"/>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171967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89834F9B-767F-6E4C-B493-FDBD8EE6F697}"/>
              </a:ext>
            </a:extLst>
          </p:cNvPr>
          <p:cNvSpPr>
            <a:spLocks noChangeArrowheads="1"/>
          </p:cNvSpPr>
          <p:nvPr/>
        </p:nvSpPr>
        <p:spPr bwMode="auto">
          <a:xfrm>
            <a:off x="1676400" y="3657600"/>
            <a:ext cx="88392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385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5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2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0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7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zh-CN" altLang="en-US" sz="2800" b="1">
                <a:solidFill>
                  <a:srgbClr val="FFFFFF"/>
                </a:solidFill>
              </a:rPr>
              <a:t>        和直接插入排序相比，不同的是修改</a:t>
            </a:r>
            <a:r>
              <a:rPr lang="en-US" altLang="zh-CN" sz="2800" b="1">
                <a:solidFill>
                  <a:srgbClr val="FFFFFF"/>
                </a:solidFill>
              </a:rPr>
              <a:t>2n</a:t>
            </a:r>
            <a:r>
              <a:rPr lang="zh-CN" altLang="en-US" sz="2800" b="1">
                <a:solidFill>
                  <a:srgbClr val="FFFFFF"/>
                </a:solidFill>
              </a:rPr>
              <a:t>次指针值以代替移动记录，而</a:t>
            </a:r>
            <a:r>
              <a:rPr kumimoji="0" lang="zh-CN" altLang="en-US" sz="2800" b="1">
                <a:solidFill>
                  <a:srgbClr val="FFFFFF"/>
                </a:solidFill>
              </a:rPr>
              <a:t>关键字的比较次数相同</a:t>
            </a:r>
            <a:r>
              <a:rPr lang="zh-CN" altLang="en-US" sz="2800" b="1">
                <a:solidFill>
                  <a:srgbClr val="FFFFFF"/>
                </a:solidFill>
              </a:rPr>
              <a:t>，</a:t>
            </a:r>
            <a:r>
              <a:rPr kumimoji="0" lang="zh-CN" altLang="en-US" sz="2800" b="1">
                <a:solidFill>
                  <a:srgbClr val="FFFFFF"/>
                </a:solidFill>
              </a:rPr>
              <a:t>故时间复杂度为</a:t>
            </a:r>
            <a:r>
              <a:rPr kumimoji="0" lang="en-US" altLang="zh-CN" sz="2800" b="1">
                <a:solidFill>
                  <a:srgbClr val="FFFFFF"/>
                </a:solidFill>
              </a:rPr>
              <a:t>O(n</a:t>
            </a:r>
            <a:r>
              <a:rPr kumimoji="0" lang="en-US" altLang="zh-CN" sz="2800" b="1" baseline="26000">
                <a:solidFill>
                  <a:srgbClr val="FFFFFF"/>
                </a:solidFill>
              </a:rPr>
              <a:t>2</a:t>
            </a:r>
            <a:r>
              <a:rPr kumimoji="0" lang="en-US" altLang="zh-CN" sz="2800" b="1">
                <a:solidFill>
                  <a:srgbClr val="FFFFFF"/>
                </a:solidFill>
              </a:rPr>
              <a:t>)</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3366FF"/>
              </a:buClr>
              <a:buSzPct val="80000"/>
            </a:pPr>
            <a:r>
              <a:rPr kumimoji="0" lang="zh-CN" altLang="en-US" sz="2800" b="1">
                <a:solidFill>
                  <a:srgbClr val="FFFFFF"/>
                </a:solidFill>
                <a:latin typeface="宋体" panose="02010600030101010101" pitchFamily="2" charset="-122"/>
              </a:rPr>
              <a:t>    表</a:t>
            </a:r>
            <a:r>
              <a:rPr lang="zh-CN" altLang="en-US" sz="2800" b="1">
                <a:solidFill>
                  <a:srgbClr val="FFFFFF"/>
                </a:solidFill>
              </a:rPr>
              <a:t>插入排序得到一个有序链表，对其可以方便地进行顺序查找，但不能实现随即查找</a:t>
            </a:r>
            <a:r>
              <a:rPr kumimoji="0" lang="zh-CN" altLang="en-US" sz="2800" b="1">
                <a:solidFill>
                  <a:srgbClr val="FFFFFF"/>
                </a:solidFill>
                <a:latin typeface="宋体" panose="02010600030101010101" pitchFamily="2" charset="-122"/>
              </a:rPr>
              <a:t>。</a:t>
            </a:r>
            <a:r>
              <a:rPr lang="zh-CN" altLang="en-US" sz="2800" b="1">
                <a:solidFill>
                  <a:srgbClr val="FFFFFF"/>
                </a:solidFill>
              </a:rPr>
              <a:t>根据需要，可以对记录进行重排，记录重排详见</a:t>
            </a:r>
            <a:r>
              <a:rPr lang="en-US" altLang="zh-CN" sz="2800" b="1">
                <a:solidFill>
                  <a:srgbClr val="FFFFFF"/>
                </a:solidFill>
              </a:rPr>
              <a:t>P</a:t>
            </a:r>
            <a:r>
              <a:rPr lang="en-US" altLang="zh-CN" sz="2800" b="1" baseline="-20000">
                <a:solidFill>
                  <a:srgbClr val="FFFFFF"/>
                </a:solidFill>
              </a:rPr>
              <a:t>268</a:t>
            </a:r>
            <a:r>
              <a:rPr kumimoji="0" lang="zh-CN" altLang="en-US" sz="2800" b="1">
                <a:solidFill>
                  <a:srgbClr val="FFFFFF"/>
                </a:solidFill>
                <a:latin typeface="宋体" panose="02010600030101010101" pitchFamily="2" charset="-122"/>
              </a:rPr>
              <a:t>。</a:t>
            </a:r>
          </a:p>
        </p:txBody>
      </p:sp>
      <p:grpSp>
        <p:nvGrpSpPr>
          <p:cNvPr id="886787" name="Group 3">
            <a:extLst>
              <a:ext uri="{FF2B5EF4-FFF2-40B4-BE49-F238E27FC236}">
                <a16:creationId xmlns:a16="http://schemas.microsoft.com/office/drawing/2014/main" id="{27E9E018-93EC-3D4B-A35C-1C094797D0BE}"/>
              </a:ext>
            </a:extLst>
          </p:cNvPr>
          <p:cNvGrpSpPr>
            <a:grpSpLocks/>
          </p:cNvGrpSpPr>
          <p:nvPr/>
        </p:nvGrpSpPr>
        <p:grpSpPr bwMode="auto">
          <a:xfrm>
            <a:off x="2133600" y="214314"/>
            <a:ext cx="7620000" cy="3290887"/>
            <a:chOff x="384" y="96"/>
            <a:chExt cx="4800" cy="2073"/>
          </a:xfrm>
        </p:grpSpPr>
        <p:grpSp>
          <p:nvGrpSpPr>
            <p:cNvPr id="886788" name="Group 4">
              <a:extLst>
                <a:ext uri="{FF2B5EF4-FFF2-40B4-BE49-F238E27FC236}">
                  <a16:creationId xmlns:a16="http://schemas.microsoft.com/office/drawing/2014/main" id="{858BD5D1-0CF1-B242-99CB-8B07F7082C3A}"/>
                </a:ext>
              </a:extLst>
            </p:cNvPr>
            <p:cNvGrpSpPr>
              <a:grpSpLocks/>
            </p:cNvGrpSpPr>
            <p:nvPr/>
          </p:nvGrpSpPr>
          <p:grpSpPr bwMode="auto">
            <a:xfrm>
              <a:off x="384" y="96"/>
              <a:ext cx="4800" cy="1728"/>
              <a:chOff x="144" y="96"/>
              <a:chExt cx="4800" cy="1728"/>
            </a:xfrm>
          </p:grpSpPr>
          <p:grpSp>
            <p:nvGrpSpPr>
              <p:cNvPr id="886789" name="Group 5">
                <a:extLst>
                  <a:ext uri="{FF2B5EF4-FFF2-40B4-BE49-F238E27FC236}">
                    <a16:creationId xmlns:a16="http://schemas.microsoft.com/office/drawing/2014/main" id="{E395C979-D39F-CF4C-BC6A-7D2905B09540}"/>
                  </a:ext>
                </a:extLst>
              </p:cNvPr>
              <p:cNvGrpSpPr>
                <a:grpSpLocks/>
              </p:cNvGrpSpPr>
              <p:nvPr/>
            </p:nvGrpSpPr>
            <p:grpSpPr bwMode="auto">
              <a:xfrm>
                <a:off x="144" y="96"/>
                <a:ext cx="4800" cy="476"/>
                <a:chOff x="384" y="2336"/>
                <a:chExt cx="4800" cy="496"/>
              </a:xfrm>
            </p:grpSpPr>
            <p:sp>
              <p:nvSpPr>
                <p:cNvPr id="886790" name="Rectangle 6">
                  <a:extLst>
                    <a:ext uri="{FF2B5EF4-FFF2-40B4-BE49-F238E27FC236}">
                      <a16:creationId xmlns:a16="http://schemas.microsoft.com/office/drawing/2014/main" id="{F02E7E72-DC14-1140-B566-9B02FC0223F0}"/>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i=6</a:t>
                  </a:r>
                </a:p>
              </p:txBody>
            </p:sp>
            <p:grpSp>
              <p:nvGrpSpPr>
                <p:cNvPr id="886791" name="Group 7">
                  <a:extLst>
                    <a:ext uri="{FF2B5EF4-FFF2-40B4-BE49-F238E27FC236}">
                      <a16:creationId xmlns:a16="http://schemas.microsoft.com/office/drawing/2014/main" id="{B6273896-AA71-A642-A4E6-95469C63098B}"/>
                    </a:ext>
                  </a:extLst>
                </p:cNvPr>
                <p:cNvGrpSpPr>
                  <a:grpSpLocks/>
                </p:cNvGrpSpPr>
                <p:nvPr/>
              </p:nvGrpSpPr>
              <p:grpSpPr bwMode="auto">
                <a:xfrm>
                  <a:off x="816" y="2336"/>
                  <a:ext cx="4368" cy="496"/>
                  <a:chOff x="720" y="1728"/>
                  <a:chExt cx="4368" cy="496"/>
                </a:xfrm>
              </p:grpSpPr>
              <p:grpSp>
                <p:nvGrpSpPr>
                  <p:cNvPr id="886792" name="Group 8">
                    <a:extLst>
                      <a:ext uri="{FF2B5EF4-FFF2-40B4-BE49-F238E27FC236}">
                        <a16:creationId xmlns:a16="http://schemas.microsoft.com/office/drawing/2014/main" id="{3BD84876-EC2F-0145-B55E-C2738AA09008}"/>
                      </a:ext>
                    </a:extLst>
                  </p:cNvPr>
                  <p:cNvGrpSpPr>
                    <a:grpSpLocks/>
                  </p:cNvGrpSpPr>
                  <p:nvPr/>
                </p:nvGrpSpPr>
                <p:grpSpPr bwMode="auto">
                  <a:xfrm>
                    <a:off x="720" y="1728"/>
                    <a:ext cx="4368" cy="249"/>
                    <a:chOff x="720" y="1728"/>
                    <a:chExt cx="4368" cy="249"/>
                  </a:xfrm>
                </p:grpSpPr>
                <p:sp>
                  <p:nvSpPr>
                    <p:cNvPr id="886793" name="Rectangle 9">
                      <a:extLst>
                        <a:ext uri="{FF2B5EF4-FFF2-40B4-BE49-F238E27FC236}">
                          <a16:creationId xmlns:a16="http://schemas.microsoft.com/office/drawing/2014/main" id="{FB6E5B9B-F703-CB4B-AE2D-09FEB4A8EF46}"/>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6794" name="Line 10">
                      <a:extLst>
                        <a:ext uri="{FF2B5EF4-FFF2-40B4-BE49-F238E27FC236}">
                          <a16:creationId xmlns:a16="http://schemas.microsoft.com/office/drawing/2014/main" id="{778CEBF0-5BC6-AF49-951E-DC86B8417ABB}"/>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795" name="Line 11">
                      <a:extLst>
                        <a:ext uri="{FF2B5EF4-FFF2-40B4-BE49-F238E27FC236}">
                          <a16:creationId xmlns:a16="http://schemas.microsoft.com/office/drawing/2014/main" id="{90E61400-DBAA-B040-A40A-F75DFFBA6495}"/>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796" name="Line 12">
                      <a:extLst>
                        <a:ext uri="{FF2B5EF4-FFF2-40B4-BE49-F238E27FC236}">
                          <a16:creationId xmlns:a16="http://schemas.microsoft.com/office/drawing/2014/main" id="{65629D1B-EBB8-9941-AAF9-1AC6F10ACA2E}"/>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797" name="Line 13">
                      <a:extLst>
                        <a:ext uri="{FF2B5EF4-FFF2-40B4-BE49-F238E27FC236}">
                          <a16:creationId xmlns:a16="http://schemas.microsoft.com/office/drawing/2014/main" id="{72E108CA-1C89-D64D-8D09-F0D2E5B5FDAF}"/>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798" name="Line 14">
                      <a:extLst>
                        <a:ext uri="{FF2B5EF4-FFF2-40B4-BE49-F238E27FC236}">
                          <a16:creationId xmlns:a16="http://schemas.microsoft.com/office/drawing/2014/main" id="{77D8B3F3-FFF2-D847-A496-4B03F9059C2C}"/>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799" name="Line 15">
                      <a:extLst>
                        <a:ext uri="{FF2B5EF4-FFF2-40B4-BE49-F238E27FC236}">
                          <a16:creationId xmlns:a16="http://schemas.microsoft.com/office/drawing/2014/main" id="{0F9755C6-8934-E243-AEBB-79B2BA69E269}"/>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0" name="Line 16">
                      <a:extLst>
                        <a:ext uri="{FF2B5EF4-FFF2-40B4-BE49-F238E27FC236}">
                          <a16:creationId xmlns:a16="http://schemas.microsoft.com/office/drawing/2014/main" id="{8B631731-E464-7546-BC3A-E22B89F934AC}"/>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1" name="Line 17">
                      <a:extLst>
                        <a:ext uri="{FF2B5EF4-FFF2-40B4-BE49-F238E27FC236}">
                          <a16:creationId xmlns:a16="http://schemas.microsoft.com/office/drawing/2014/main" id="{A7C4D9B4-6833-BA44-ABAF-F85EFE477F92}"/>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6802" name="Group 18">
                    <a:extLst>
                      <a:ext uri="{FF2B5EF4-FFF2-40B4-BE49-F238E27FC236}">
                        <a16:creationId xmlns:a16="http://schemas.microsoft.com/office/drawing/2014/main" id="{7736601D-EF1B-A045-A9EB-D1905893706E}"/>
                      </a:ext>
                    </a:extLst>
                  </p:cNvPr>
                  <p:cNvGrpSpPr>
                    <a:grpSpLocks/>
                  </p:cNvGrpSpPr>
                  <p:nvPr/>
                </p:nvGrpSpPr>
                <p:grpSpPr bwMode="auto">
                  <a:xfrm>
                    <a:off x="720" y="1975"/>
                    <a:ext cx="4368" cy="249"/>
                    <a:chOff x="720" y="1728"/>
                    <a:chExt cx="4368" cy="249"/>
                  </a:xfrm>
                </p:grpSpPr>
                <p:sp>
                  <p:nvSpPr>
                    <p:cNvPr id="886803" name="Rectangle 19">
                      <a:extLst>
                        <a:ext uri="{FF2B5EF4-FFF2-40B4-BE49-F238E27FC236}">
                          <a16:creationId xmlns:a16="http://schemas.microsoft.com/office/drawing/2014/main" id="{1DE2CCFE-3FB6-4146-A43B-0F748E43E79A}"/>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3       1        5       </a:t>
                      </a:r>
                      <a:r>
                        <a:rPr kumimoji="1" lang="en-US" altLang="zh-CN" sz="2400" b="1">
                          <a:solidFill>
                            <a:srgbClr val="FF0033"/>
                          </a:solidFill>
                          <a:latin typeface="Times New Roman" panose="02020603050405020304" pitchFamily="18" charset="0"/>
                          <a:ea typeface="宋体" panose="02010600030101010101" pitchFamily="2" charset="-122"/>
                        </a:rPr>
                        <a:t>6</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2         -        -</a:t>
                      </a:r>
                    </a:p>
                  </p:txBody>
                </p:sp>
                <p:sp>
                  <p:nvSpPr>
                    <p:cNvPr id="886804" name="Line 20">
                      <a:extLst>
                        <a:ext uri="{FF2B5EF4-FFF2-40B4-BE49-F238E27FC236}">
                          <a16:creationId xmlns:a16="http://schemas.microsoft.com/office/drawing/2014/main" id="{AE258BEE-726C-3B4F-A6AB-2C60FEEC2F74}"/>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5" name="Line 21">
                      <a:extLst>
                        <a:ext uri="{FF2B5EF4-FFF2-40B4-BE49-F238E27FC236}">
                          <a16:creationId xmlns:a16="http://schemas.microsoft.com/office/drawing/2014/main" id="{737491E3-18F0-504B-80D8-94754CF33039}"/>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6" name="Line 22">
                      <a:extLst>
                        <a:ext uri="{FF2B5EF4-FFF2-40B4-BE49-F238E27FC236}">
                          <a16:creationId xmlns:a16="http://schemas.microsoft.com/office/drawing/2014/main" id="{91809E10-1EC3-D041-B3E1-64B42371D18F}"/>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7" name="Line 23">
                      <a:extLst>
                        <a:ext uri="{FF2B5EF4-FFF2-40B4-BE49-F238E27FC236}">
                          <a16:creationId xmlns:a16="http://schemas.microsoft.com/office/drawing/2014/main" id="{E12F4994-580D-E74E-9357-3D033D50AC1D}"/>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8" name="Line 24">
                      <a:extLst>
                        <a:ext uri="{FF2B5EF4-FFF2-40B4-BE49-F238E27FC236}">
                          <a16:creationId xmlns:a16="http://schemas.microsoft.com/office/drawing/2014/main" id="{DD4C1576-E38E-4141-B997-0AA4A26B6B39}"/>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09" name="Line 25">
                      <a:extLst>
                        <a:ext uri="{FF2B5EF4-FFF2-40B4-BE49-F238E27FC236}">
                          <a16:creationId xmlns:a16="http://schemas.microsoft.com/office/drawing/2014/main" id="{BC071564-C023-B04C-AF8A-52DDACF41A0B}"/>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10" name="Line 26">
                      <a:extLst>
                        <a:ext uri="{FF2B5EF4-FFF2-40B4-BE49-F238E27FC236}">
                          <a16:creationId xmlns:a16="http://schemas.microsoft.com/office/drawing/2014/main" id="{6FAAA1F1-12F7-3540-A357-3E2BE0FD250F}"/>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11" name="Line 27">
                      <a:extLst>
                        <a:ext uri="{FF2B5EF4-FFF2-40B4-BE49-F238E27FC236}">
                          <a16:creationId xmlns:a16="http://schemas.microsoft.com/office/drawing/2014/main" id="{B63A8872-417B-2648-A8CE-7BA95C61E41D}"/>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86812" name="Group 28">
                <a:extLst>
                  <a:ext uri="{FF2B5EF4-FFF2-40B4-BE49-F238E27FC236}">
                    <a16:creationId xmlns:a16="http://schemas.microsoft.com/office/drawing/2014/main" id="{A1BD0EBD-D416-F14F-B4E0-E0ADAD5E3766}"/>
                  </a:ext>
                </a:extLst>
              </p:cNvPr>
              <p:cNvGrpSpPr>
                <a:grpSpLocks/>
              </p:cNvGrpSpPr>
              <p:nvPr/>
            </p:nvGrpSpPr>
            <p:grpSpPr bwMode="auto">
              <a:xfrm>
                <a:off x="144" y="724"/>
                <a:ext cx="4800" cy="476"/>
                <a:chOff x="384" y="2336"/>
                <a:chExt cx="4800" cy="496"/>
              </a:xfrm>
            </p:grpSpPr>
            <p:sp>
              <p:nvSpPr>
                <p:cNvPr id="886813" name="Rectangle 29">
                  <a:extLst>
                    <a:ext uri="{FF2B5EF4-FFF2-40B4-BE49-F238E27FC236}">
                      <a16:creationId xmlns:a16="http://schemas.microsoft.com/office/drawing/2014/main" id="{362BBB0A-5809-1246-9F1B-1949763303A0}"/>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i=7</a:t>
                  </a:r>
                </a:p>
              </p:txBody>
            </p:sp>
            <p:grpSp>
              <p:nvGrpSpPr>
                <p:cNvPr id="886814" name="Group 30">
                  <a:extLst>
                    <a:ext uri="{FF2B5EF4-FFF2-40B4-BE49-F238E27FC236}">
                      <a16:creationId xmlns:a16="http://schemas.microsoft.com/office/drawing/2014/main" id="{9221C08C-5EF2-9544-B06F-BDAAD3723719}"/>
                    </a:ext>
                  </a:extLst>
                </p:cNvPr>
                <p:cNvGrpSpPr>
                  <a:grpSpLocks/>
                </p:cNvGrpSpPr>
                <p:nvPr/>
              </p:nvGrpSpPr>
              <p:grpSpPr bwMode="auto">
                <a:xfrm>
                  <a:off x="816" y="2336"/>
                  <a:ext cx="4368" cy="496"/>
                  <a:chOff x="720" y="1728"/>
                  <a:chExt cx="4368" cy="496"/>
                </a:xfrm>
              </p:grpSpPr>
              <p:grpSp>
                <p:nvGrpSpPr>
                  <p:cNvPr id="886815" name="Group 31">
                    <a:extLst>
                      <a:ext uri="{FF2B5EF4-FFF2-40B4-BE49-F238E27FC236}">
                        <a16:creationId xmlns:a16="http://schemas.microsoft.com/office/drawing/2014/main" id="{34291946-DF3C-DF4C-9315-BB48266D1804}"/>
                      </a:ext>
                    </a:extLst>
                  </p:cNvPr>
                  <p:cNvGrpSpPr>
                    <a:grpSpLocks/>
                  </p:cNvGrpSpPr>
                  <p:nvPr/>
                </p:nvGrpSpPr>
                <p:grpSpPr bwMode="auto">
                  <a:xfrm>
                    <a:off x="720" y="1728"/>
                    <a:ext cx="4368" cy="249"/>
                    <a:chOff x="720" y="1728"/>
                    <a:chExt cx="4368" cy="249"/>
                  </a:xfrm>
                </p:grpSpPr>
                <p:sp>
                  <p:nvSpPr>
                    <p:cNvPr id="886816" name="Rectangle 32">
                      <a:extLst>
                        <a:ext uri="{FF2B5EF4-FFF2-40B4-BE49-F238E27FC236}">
                          <a16:creationId xmlns:a16="http://schemas.microsoft.com/office/drawing/2014/main" id="{FE75FBBB-1DAE-4B45-83FA-D266F6DA8A46}"/>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6817" name="Line 33">
                      <a:extLst>
                        <a:ext uri="{FF2B5EF4-FFF2-40B4-BE49-F238E27FC236}">
                          <a16:creationId xmlns:a16="http://schemas.microsoft.com/office/drawing/2014/main" id="{C8AA66EF-8B9B-9A49-9D1E-35DF25BCBE6C}"/>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18" name="Line 34">
                      <a:extLst>
                        <a:ext uri="{FF2B5EF4-FFF2-40B4-BE49-F238E27FC236}">
                          <a16:creationId xmlns:a16="http://schemas.microsoft.com/office/drawing/2014/main" id="{180F8C16-7F2C-CD44-8A82-9898DD19ACA6}"/>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19" name="Line 35">
                      <a:extLst>
                        <a:ext uri="{FF2B5EF4-FFF2-40B4-BE49-F238E27FC236}">
                          <a16:creationId xmlns:a16="http://schemas.microsoft.com/office/drawing/2014/main" id="{98BC4828-309A-5B4C-9449-E01C16E9E69C}"/>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0" name="Line 36">
                      <a:extLst>
                        <a:ext uri="{FF2B5EF4-FFF2-40B4-BE49-F238E27FC236}">
                          <a16:creationId xmlns:a16="http://schemas.microsoft.com/office/drawing/2014/main" id="{83A17012-60AD-2145-B29F-F3A2D434A2EF}"/>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1" name="Line 37">
                      <a:extLst>
                        <a:ext uri="{FF2B5EF4-FFF2-40B4-BE49-F238E27FC236}">
                          <a16:creationId xmlns:a16="http://schemas.microsoft.com/office/drawing/2014/main" id="{5A6FDFE8-AEB0-DB4A-9B17-FCCD08EDF162}"/>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2" name="Line 38">
                      <a:extLst>
                        <a:ext uri="{FF2B5EF4-FFF2-40B4-BE49-F238E27FC236}">
                          <a16:creationId xmlns:a16="http://schemas.microsoft.com/office/drawing/2014/main" id="{2AE5F3CC-3AB1-934D-A7DF-76A41D2CDD55}"/>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3" name="Line 39">
                      <a:extLst>
                        <a:ext uri="{FF2B5EF4-FFF2-40B4-BE49-F238E27FC236}">
                          <a16:creationId xmlns:a16="http://schemas.microsoft.com/office/drawing/2014/main" id="{94E2265C-CD31-D64D-9BC0-543E46F2695A}"/>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4" name="Line 40">
                      <a:extLst>
                        <a:ext uri="{FF2B5EF4-FFF2-40B4-BE49-F238E27FC236}">
                          <a16:creationId xmlns:a16="http://schemas.microsoft.com/office/drawing/2014/main" id="{20ED9706-DA94-1D4D-96E5-D97009D7DD37}"/>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6825" name="Group 41">
                    <a:extLst>
                      <a:ext uri="{FF2B5EF4-FFF2-40B4-BE49-F238E27FC236}">
                        <a16:creationId xmlns:a16="http://schemas.microsoft.com/office/drawing/2014/main" id="{19286294-080A-E64E-B63B-14733CF7087A}"/>
                      </a:ext>
                    </a:extLst>
                  </p:cNvPr>
                  <p:cNvGrpSpPr>
                    <a:grpSpLocks/>
                  </p:cNvGrpSpPr>
                  <p:nvPr/>
                </p:nvGrpSpPr>
                <p:grpSpPr bwMode="auto">
                  <a:xfrm>
                    <a:off x="720" y="1975"/>
                    <a:ext cx="4368" cy="249"/>
                    <a:chOff x="720" y="1728"/>
                    <a:chExt cx="4368" cy="249"/>
                  </a:xfrm>
                </p:grpSpPr>
                <p:sp>
                  <p:nvSpPr>
                    <p:cNvPr id="886826" name="Rectangle 42">
                      <a:extLst>
                        <a:ext uri="{FF2B5EF4-FFF2-40B4-BE49-F238E27FC236}">
                          <a16:creationId xmlns:a16="http://schemas.microsoft.com/office/drawing/2014/main" id="{4D977252-D734-E840-80E0-CFBFCD717104}"/>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3       1        7       </a:t>
                      </a:r>
                      <a:r>
                        <a:rPr kumimoji="1" lang="en-US" altLang="zh-CN" sz="2400" b="1">
                          <a:solidFill>
                            <a:srgbClr val="FF0033"/>
                          </a:solidFill>
                          <a:latin typeface="Times New Roman" panose="02020603050405020304" pitchFamily="18" charset="0"/>
                          <a:ea typeface="宋体" panose="02010600030101010101" pitchFamily="2" charset="-122"/>
                        </a:rPr>
                        <a:t>6</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2        5        -</a:t>
                      </a:r>
                    </a:p>
                  </p:txBody>
                </p:sp>
                <p:sp>
                  <p:nvSpPr>
                    <p:cNvPr id="886827" name="Line 43">
                      <a:extLst>
                        <a:ext uri="{FF2B5EF4-FFF2-40B4-BE49-F238E27FC236}">
                          <a16:creationId xmlns:a16="http://schemas.microsoft.com/office/drawing/2014/main" id="{4EF44CC1-3296-DB4B-BC21-1B2D8DD29B44}"/>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8" name="Line 44">
                      <a:extLst>
                        <a:ext uri="{FF2B5EF4-FFF2-40B4-BE49-F238E27FC236}">
                          <a16:creationId xmlns:a16="http://schemas.microsoft.com/office/drawing/2014/main" id="{04EC92AA-9566-AB42-B2AB-262C967B6115}"/>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29" name="Line 45">
                      <a:extLst>
                        <a:ext uri="{FF2B5EF4-FFF2-40B4-BE49-F238E27FC236}">
                          <a16:creationId xmlns:a16="http://schemas.microsoft.com/office/drawing/2014/main" id="{FD43F71B-B681-6D42-B4B5-A3552DD8CCF5}"/>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30" name="Line 46">
                      <a:extLst>
                        <a:ext uri="{FF2B5EF4-FFF2-40B4-BE49-F238E27FC236}">
                          <a16:creationId xmlns:a16="http://schemas.microsoft.com/office/drawing/2014/main" id="{030EDE07-C1C6-9843-BE45-196454CA12E1}"/>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31" name="Line 47">
                      <a:extLst>
                        <a:ext uri="{FF2B5EF4-FFF2-40B4-BE49-F238E27FC236}">
                          <a16:creationId xmlns:a16="http://schemas.microsoft.com/office/drawing/2014/main" id="{52C62E37-D1E8-744F-9BCE-BF77B64A3813}"/>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32" name="Line 48">
                      <a:extLst>
                        <a:ext uri="{FF2B5EF4-FFF2-40B4-BE49-F238E27FC236}">
                          <a16:creationId xmlns:a16="http://schemas.microsoft.com/office/drawing/2014/main" id="{E14AAA8F-1075-0D4F-8A70-576DCF6B343B}"/>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33" name="Line 49">
                      <a:extLst>
                        <a:ext uri="{FF2B5EF4-FFF2-40B4-BE49-F238E27FC236}">
                          <a16:creationId xmlns:a16="http://schemas.microsoft.com/office/drawing/2014/main" id="{8048194A-A310-EA45-9209-40F4B5E4B46E}"/>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34" name="Line 50">
                      <a:extLst>
                        <a:ext uri="{FF2B5EF4-FFF2-40B4-BE49-F238E27FC236}">
                          <a16:creationId xmlns:a16="http://schemas.microsoft.com/office/drawing/2014/main" id="{974D88A9-0E53-8F4A-A3F0-F147534FF138}"/>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nvGrpSpPr>
              <p:cNvPr id="886835" name="Group 51">
                <a:extLst>
                  <a:ext uri="{FF2B5EF4-FFF2-40B4-BE49-F238E27FC236}">
                    <a16:creationId xmlns:a16="http://schemas.microsoft.com/office/drawing/2014/main" id="{3395006A-9EAB-9640-A656-6F2085721367}"/>
                  </a:ext>
                </a:extLst>
              </p:cNvPr>
              <p:cNvGrpSpPr>
                <a:grpSpLocks/>
              </p:cNvGrpSpPr>
              <p:nvPr/>
            </p:nvGrpSpPr>
            <p:grpSpPr bwMode="auto">
              <a:xfrm>
                <a:off x="144" y="1348"/>
                <a:ext cx="4800" cy="476"/>
                <a:chOff x="384" y="2336"/>
                <a:chExt cx="4800" cy="496"/>
              </a:xfrm>
            </p:grpSpPr>
            <p:sp>
              <p:nvSpPr>
                <p:cNvPr id="886836" name="Rectangle 52">
                  <a:extLst>
                    <a:ext uri="{FF2B5EF4-FFF2-40B4-BE49-F238E27FC236}">
                      <a16:creationId xmlns:a16="http://schemas.microsoft.com/office/drawing/2014/main" id="{2F26CBD0-C499-6D42-B72D-5F4192F1A675}"/>
                    </a:ext>
                  </a:extLst>
                </p:cNvPr>
                <p:cNvSpPr>
                  <a:spLocks noChangeArrowheads="1"/>
                </p:cNvSpPr>
                <p:nvPr/>
              </p:nvSpPr>
              <p:spPr bwMode="auto">
                <a:xfrm>
                  <a:off x="384" y="2463"/>
                  <a:ext cx="3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i=8</a:t>
                  </a:r>
                </a:p>
              </p:txBody>
            </p:sp>
            <p:grpSp>
              <p:nvGrpSpPr>
                <p:cNvPr id="886837" name="Group 53">
                  <a:extLst>
                    <a:ext uri="{FF2B5EF4-FFF2-40B4-BE49-F238E27FC236}">
                      <a16:creationId xmlns:a16="http://schemas.microsoft.com/office/drawing/2014/main" id="{BB791780-62A5-184A-8E5F-F4CFA5726160}"/>
                    </a:ext>
                  </a:extLst>
                </p:cNvPr>
                <p:cNvGrpSpPr>
                  <a:grpSpLocks/>
                </p:cNvGrpSpPr>
                <p:nvPr/>
              </p:nvGrpSpPr>
              <p:grpSpPr bwMode="auto">
                <a:xfrm>
                  <a:off x="816" y="2336"/>
                  <a:ext cx="4368" cy="496"/>
                  <a:chOff x="720" y="1728"/>
                  <a:chExt cx="4368" cy="496"/>
                </a:xfrm>
              </p:grpSpPr>
              <p:grpSp>
                <p:nvGrpSpPr>
                  <p:cNvPr id="886838" name="Group 54">
                    <a:extLst>
                      <a:ext uri="{FF2B5EF4-FFF2-40B4-BE49-F238E27FC236}">
                        <a16:creationId xmlns:a16="http://schemas.microsoft.com/office/drawing/2014/main" id="{D0AEE8A6-12D2-BB42-8D8E-5171FC927237}"/>
                      </a:ext>
                    </a:extLst>
                  </p:cNvPr>
                  <p:cNvGrpSpPr>
                    <a:grpSpLocks/>
                  </p:cNvGrpSpPr>
                  <p:nvPr/>
                </p:nvGrpSpPr>
                <p:grpSpPr bwMode="auto">
                  <a:xfrm>
                    <a:off x="720" y="1728"/>
                    <a:ext cx="4368" cy="249"/>
                    <a:chOff x="720" y="1728"/>
                    <a:chExt cx="4368" cy="249"/>
                  </a:xfrm>
                </p:grpSpPr>
                <p:sp>
                  <p:nvSpPr>
                    <p:cNvPr id="886839" name="Rectangle 55">
                      <a:extLst>
                        <a:ext uri="{FF2B5EF4-FFF2-40B4-BE49-F238E27FC236}">
                          <a16:creationId xmlns:a16="http://schemas.microsoft.com/office/drawing/2014/main" id="{AB3E5EAF-7AD3-AC4A-9491-31BAC5ADA999}"/>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MAXINT   49     38      65     13     97      27     76     </a:t>
                      </a:r>
                      <a:r>
                        <a:rPr kumimoji="1" lang="en-US" altLang="zh-CN" sz="2400" b="1" u="sng">
                          <a:solidFill>
                            <a:srgbClr val="FFFF00"/>
                          </a:solidFill>
                          <a:latin typeface="Times New Roman" panose="02020603050405020304" pitchFamily="18" charset="0"/>
                          <a:ea typeface="宋体" panose="02010600030101010101" pitchFamily="2" charset="-122"/>
                        </a:rPr>
                        <a:t>49</a:t>
                      </a:r>
                    </a:p>
                  </p:txBody>
                </p:sp>
                <p:sp>
                  <p:nvSpPr>
                    <p:cNvPr id="886840" name="Line 56">
                      <a:extLst>
                        <a:ext uri="{FF2B5EF4-FFF2-40B4-BE49-F238E27FC236}">
                          <a16:creationId xmlns:a16="http://schemas.microsoft.com/office/drawing/2014/main" id="{6D0543DA-05C0-5640-B7A2-97FA68E8D141}"/>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1" name="Line 57">
                      <a:extLst>
                        <a:ext uri="{FF2B5EF4-FFF2-40B4-BE49-F238E27FC236}">
                          <a16:creationId xmlns:a16="http://schemas.microsoft.com/office/drawing/2014/main" id="{127C3DEF-4639-2A45-9E30-66129A2568B0}"/>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2" name="Line 58">
                      <a:extLst>
                        <a:ext uri="{FF2B5EF4-FFF2-40B4-BE49-F238E27FC236}">
                          <a16:creationId xmlns:a16="http://schemas.microsoft.com/office/drawing/2014/main" id="{C199666D-C503-814E-8371-02CD4AA4E725}"/>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3" name="Line 59">
                      <a:extLst>
                        <a:ext uri="{FF2B5EF4-FFF2-40B4-BE49-F238E27FC236}">
                          <a16:creationId xmlns:a16="http://schemas.microsoft.com/office/drawing/2014/main" id="{68A150CC-EC6F-9D49-B133-F6EB6ED3C91D}"/>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4" name="Line 60">
                      <a:extLst>
                        <a:ext uri="{FF2B5EF4-FFF2-40B4-BE49-F238E27FC236}">
                          <a16:creationId xmlns:a16="http://schemas.microsoft.com/office/drawing/2014/main" id="{4BA21C69-4F4A-DA43-8D93-CEB215535A7C}"/>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5" name="Line 61">
                      <a:extLst>
                        <a:ext uri="{FF2B5EF4-FFF2-40B4-BE49-F238E27FC236}">
                          <a16:creationId xmlns:a16="http://schemas.microsoft.com/office/drawing/2014/main" id="{EC5F25DF-EAD5-3B48-A79E-B323F7EE69DE}"/>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6" name="Line 62">
                      <a:extLst>
                        <a:ext uri="{FF2B5EF4-FFF2-40B4-BE49-F238E27FC236}">
                          <a16:creationId xmlns:a16="http://schemas.microsoft.com/office/drawing/2014/main" id="{837B513C-D1CA-124A-9361-38FEFBC95444}"/>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47" name="Line 63">
                      <a:extLst>
                        <a:ext uri="{FF2B5EF4-FFF2-40B4-BE49-F238E27FC236}">
                          <a16:creationId xmlns:a16="http://schemas.microsoft.com/office/drawing/2014/main" id="{B8D5F86C-2328-FA4C-8CF5-48D2817BE31A}"/>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6848" name="Group 64">
                    <a:extLst>
                      <a:ext uri="{FF2B5EF4-FFF2-40B4-BE49-F238E27FC236}">
                        <a16:creationId xmlns:a16="http://schemas.microsoft.com/office/drawing/2014/main" id="{A7D6B0B1-0E68-6341-876F-3302F7736ECD}"/>
                      </a:ext>
                    </a:extLst>
                  </p:cNvPr>
                  <p:cNvGrpSpPr>
                    <a:grpSpLocks/>
                  </p:cNvGrpSpPr>
                  <p:nvPr/>
                </p:nvGrpSpPr>
                <p:grpSpPr bwMode="auto">
                  <a:xfrm>
                    <a:off x="720" y="1975"/>
                    <a:ext cx="4368" cy="249"/>
                    <a:chOff x="720" y="1728"/>
                    <a:chExt cx="4368" cy="249"/>
                  </a:xfrm>
                </p:grpSpPr>
                <p:sp>
                  <p:nvSpPr>
                    <p:cNvPr id="886849" name="Rectangle 65">
                      <a:extLst>
                        <a:ext uri="{FF2B5EF4-FFF2-40B4-BE49-F238E27FC236}">
                          <a16:creationId xmlns:a16="http://schemas.microsoft.com/office/drawing/2014/main" id="{E97101C8-D559-614F-9D77-812E7F6F1E0F}"/>
                        </a:ext>
                      </a:extLst>
                    </p:cNvPr>
                    <p:cNvSpPr>
                      <a:spLocks noChangeArrowheads="1"/>
                    </p:cNvSpPr>
                    <p:nvPr/>
                  </p:nvSpPr>
                  <p:spPr bwMode="auto">
                    <a:xfrm>
                      <a:off x="720" y="1728"/>
                      <a:ext cx="4368"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a:t>
                      </a:r>
                      <a:r>
                        <a:rPr kumimoji="1" lang="en-US" altLang="zh-CN" sz="2400" b="1">
                          <a:solidFill>
                            <a:srgbClr val="FFFFFF"/>
                          </a:solidFill>
                          <a:latin typeface="Times New Roman" panose="02020603050405020304" pitchFamily="18" charset="0"/>
                          <a:ea typeface="宋体" panose="02010600030101010101" pitchFamily="2" charset="-122"/>
                        </a:rPr>
                        <a:t>           8       1        7       </a:t>
                      </a:r>
                      <a:r>
                        <a:rPr kumimoji="1" lang="en-US" altLang="zh-CN" sz="2400" b="1">
                          <a:solidFill>
                            <a:srgbClr val="FF0033"/>
                          </a:solidFill>
                          <a:latin typeface="Times New Roman" panose="02020603050405020304" pitchFamily="18" charset="0"/>
                          <a:ea typeface="宋体" panose="02010600030101010101" pitchFamily="2" charset="-122"/>
                        </a:rPr>
                        <a:t>6</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0</a:t>
                      </a:r>
                      <a:r>
                        <a:rPr kumimoji="1" lang="en-US" altLang="zh-CN" sz="2400" b="1">
                          <a:solidFill>
                            <a:srgbClr val="FFFFFF"/>
                          </a:solidFill>
                          <a:latin typeface="Times New Roman" panose="02020603050405020304" pitchFamily="18" charset="0"/>
                          <a:ea typeface="宋体" panose="02010600030101010101" pitchFamily="2" charset="-122"/>
                        </a:rPr>
                        <a:t>       2        5       3</a:t>
                      </a:r>
                    </a:p>
                  </p:txBody>
                </p:sp>
                <p:sp>
                  <p:nvSpPr>
                    <p:cNvPr id="886850" name="Line 66">
                      <a:extLst>
                        <a:ext uri="{FF2B5EF4-FFF2-40B4-BE49-F238E27FC236}">
                          <a16:creationId xmlns:a16="http://schemas.microsoft.com/office/drawing/2014/main" id="{351A8134-BEFF-DD47-8EE8-4376E3F1B943}"/>
                        </a:ext>
                      </a:extLst>
                    </p:cNvPr>
                    <p:cNvSpPr>
                      <a:spLocks noChangeShapeType="1"/>
                    </p:cNvSpPr>
                    <p:nvPr/>
                  </p:nvSpPr>
                  <p:spPr bwMode="auto">
                    <a:xfrm>
                      <a:off x="163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1" name="Line 67">
                      <a:extLst>
                        <a:ext uri="{FF2B5EF4-FFF2-40B4-BE49-F238E27FC236}">
                          <a16:creationId xmlns:a16="http://schemas.microsoft.com/office/drawing/2014/main" id="{C8648B89-8E28-0043-9759-480C1B676402}"/>
                        </a:ext>
                      </a:extLst>
                    </p:cNvPr>
                    <p:cNvSpPr>
                      <a:spLocks noChangeShapeType="1"/>
                    </p:cNvSpPr>
                    <p:nvPr/>
                  </p:nvSpPr>
                  <p:spPr bwMode="auto">
                    <a:xfrm>
                      <a:off x="206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2" name="Line 68">
                      <a:extLst>
                        <a:ext uri="{FF2B5EF4-FFF2-40B4-BE49-F238E27FC236}">
                          <a16:creationId xmlns:a16="http://schemas.microsoft.com/office/drawing/2014/main" id="{657F81ED-3866-794F-9070-87EBC842332C}"/>
                        </a:ext>
                      </a:extLst>
                    </p:cNvPr>
                    <p:cNvSpPr>
                      <a:spLocks noChangeShapeType="1"/>
                    </p:cNvSpPr>
                    <p:nvPr/>
                  </p:nvSpPr>
                  <p:spPr bwMode="auto">
                    <a:xfrm>
                      <a:off x="2496"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3" name="Line 69">
                      <a:extLst>
                        <a:ext uri="{FF2B5EF4-FFF2-40B4-BE49-F238E27FC236}">
                          <a16:creationId xmlns:a16="http://schemas.microsoft.com/office/drawing/2014/main" id="{E0B9E27C-C932-D743-927F-CE31246650AF}"/>
                        </a:ext>
                      </a:extLst>
                    </p:cNvPr>
                    <p:cNvSpPr>
                      <a:spLocks noChangeShapeType="1"/>
                    </p:cNvSpPr>
                    <p:nvPr/>
                  </p:nvSpPr>
                  <p:spPr bwMode="auto">
                    <a:xfrm>
                      <a:off x="292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4" name="Line 70">
                      <a:extLst>
                        <a:ext uri="{FF2B5EF4-FFF2-40B4-BE49-F238E27FC236}">
                          <a16:creationId xmlns:a16="http://schemas.microsoft.com/office/drawing/2014/main" id="{0DA9A7B7-6DD0-D04D-9AA1-A668F46994F0}"/>
                        </a:ext>
                      </a:extLst>
                    </p:cNvPr>
                    <p:cNvSpPr>
                      <a:spLocks noChangeShapeType="1"/>
                    </p:cNvSpPr>
                    <p:nvPr/>
                  </p:nvSpPr>
                  <p:spPr bwMode="auto">
                    <a:xfrm>
                      <a:off x="3408"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5" name="Line 71">
                      <a:extLst>
                        <a:ext uri="{FF2B5EF4-FFF2-40B4-BE49-F238E27FC236}">
                          <a16:creationId xmlns:a16="http://schemas.microsoft.com/office/drawing/2014/main" id="{BEDF73F2-3D9F-7C4B-A524-C0B5026FD51B}"/>
                        </a:ext>
                      </a:extLst>
                    </p:cNvPr>
                    <p:cNvSpPr>
                      <a:spLocks noChangeShapeType="1"/>
                    </p:cNvSpPr>
                    <p:nvPr/>
                  </p:nvSpPr>
                  <p:spPr bwMode="auto">
                    <a:xfrm>
                      <a:off x="3840"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6" name="Line 72">
                      <a:extLst>
                        <a:ext uri="{FF2B5EF4-FFF2-40B4-BE49-F238E27FC236}">
                          <a16:creationId xmlns:a16="http://schemas.microsoft.com/office/drawing/2014/main" id="{EEC73931-C590-0F40-9D10-E97AF7A7208E}"/>
                        </a:ext>
                      </a:extLst>
                    </p:cNvPr>
                    <p:cNvSpPr>
                      <a:spLocks noChangeShapeType="1"/>
                    </p:cNvSpPr>
                    <p:nvPr/>
                  </p:nvSpPr>
                  <p:spPr bwMode="auto">
                    <a:xfrm>
                      <a:off x="4272"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6857" name="Line 73">
                      <a:extLst>
                        <a:ext uri="{FF2B5EF4-FFF2-40B4-BE49-F238E27FC236}">
                          <a16:creationId xmlns:a16="http://schemas.microsoft.com/office/drawing/2014/main" id="{F872E235-FD79-C24F-AF56-A8B0B7F037D7}"/>
                        </a:ext>
                      </a:extLst>
                    </p:cNvPr>
                    <p:cNvSpPr>
                      <a:spLocks noChangeShapeType="1"/>
                    </p:cNvSpPr>
                    <p:nvPr/>
                  </p:nvSpPr>
                  <p:spPr bwMode="auto">
                    <a:xfrm>
                      <a:off x="4704" y="1728"/>
                      <a:ext cx="0" cy="24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
          <p:nvSpPr>
            <p:cNvPr id="886858" name="Rectangle 74">
              <a:extLst>
                <a:ext uri="{FF2B5EF4-FFF2-40B4-BE49-F238E27FC236}">
                  <a16:creationId xmlns:a16="http://schemas.microsoft.com/office/drawing/2014/main" id="{D95D899F-4B9A-9C49-8D80-7D88F474A9F5}"/>
                </a:ext>
              </a:extLst>
            </p:cNvPr>
            <p:cNvSpPr>
              <a:spLocks noChangeArrowheads="1"/>
            </p:cNvSpPr>
            <p:nvPr/>
          </p:nvSpPr>
          <p:spPr bwMode="auto">
            <a:xfrm>
              <a:off x="1824" y="1920"/>
              <a:ext cx="18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10-4   </a:t>
              </a:r>
              <a:r>
                <a:rPr kumimoji="1" lang="zh-CN" altLang="en-US" sz="2000" b="1">
                  <a:solidFill>
                    <a:srgbClr val="FFFFFF"/>
                  </a:solidFill>
                  <a:latin typeface="Times New Roman" panose="02020603050405020304" pitchFamily="18" charset="0"/>
                  <a:ea typeface="宋体" panose="02010600030101010101" pitchFamily="2" charset="-122"/>
                </a:rPr>
                <a:t>表插入排序过程</a:t>
              </a:r>
            </a:p>
          </p:txBody>
        </p:sp>
      </p:grpSp>
    </p:spTree>
    <p:extLst>
      <p:ext uri="{BB962C8B-B14F-4D97-AF65-F5344CB8AC3E}">
        <p14:creationId xmlns:p14="http://schemas.microsoft.com/office/powerpoint/2010/main" val="2621570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3CAE605C-8292-0B4A-BAB2-FB1F86EFEB53}"/>
              </a:ext>
            </a:extLst>
          </p:cNvPr>
          <p:cNvSpPr>
            <a:spLocks noGrp="1" noChangeArrowheads="1"/>
          </p:cNvSpPr>
          <p:nvPr>
            <p:ph type="title"/>
          </p:nvPr>
        </p:nvSpPr>
        <p:spPr>
          <a:xfrm>
            <a:off x="3194050" y="152401"/>
            <a:ext cx="5207000" cy="828675"/>
          </a:xfrm>
        </p:spPr>
        <p:txBody>
          <a:bodyPr/>
          <a:lstStyle/>
          <a:p>
            <a:r>
              <a:rPr lang="en-US" altLang="zh-CN" b="1">
                <a:latin typeface="Times New Roman" panose="02020603050405020304" pitchFamily="18" charset="0"/>
              </a:rPr>
              <a:t>10.2.3   </a:t>
            </a:r>
            <a:r>
              <a:rPr lang="zh-CN" altLang="en-US" b="1">
                <a:ea typeface="楷体_GB2312" pitchFamily="49" charset="-122"/>
              </a:rPr>
              <a:t>希尔排序</a:t>
            </a:r>
            <a:endParaRPr lang="zh-CN" altLang="en-US" b="1">
              <a:latin typeface="Times New Roman" panose="02020603050405020304" pitchFamily="18" charset="0"/>
              <a:ea typeface="楷体_GB2312" pitchFamily="49" charset="-122"/>
            </a:endParaRPr>
          </a:p>
        </p:txBody>
      </p:sp>
      <p:sp>
        <p:nvSpPr>
          <p:cNvPr id="887811" name="Rectangle 3">
            <a:extLst>
              <a:ext uri="{FF2B5EF4-FFF2-40B4-BE49-F238E27FC236}">
                <a16:creationId xmlns:a16="http://schemas.microsoft.com/office/drawing/2014/main" id="{FE4AF8AB-69D3-B849-B06E-872897BC3B06}"/>
              </a:ext>
            </a:extLst>
          </p:cNvPr>
          <p:cNvSpPr>
            <a:spLocks noGrp="1" noChangeArrowheads="1"/>
          </p:cNvSpPr>
          <p:nvPr>
            <p:ph type="body" idx="1"/>
          </p:nvPr>
        </p:nvSpPr>
        <p:spPr>
          <a:xfrm>
            <a:off x="1676401" y="1066800"/>
            <a:ext cx="8812213" cy="5486400"/>
          </a:xfrm>
        </p:spPr>
        <p:txBody>
          <a:bodyPr/>
          <a:lstStyle/>
          <a:p>
            <a:pPr marL="0" indent="0">
              <a:spcAft>
                <a:spcPct val="10000"/>
              </a:spcAft>
              <a:buNone/>
            </a:pPr>
            <a:r>
              <a:rPr lang="zh-CN" altLang="en-US" sz="2800" b="1"/>
              <a:t>       </a:t>
            </a:r>
            <a:r>
              <a:rPr lang="zh-CN" altLang="en-US" b="1">
                <a:solidFill>
                  <a:schemeClr val="folHlink"/>
                </a:solidFill>
              </a:rPr>
              <a:t>希尔排序</a:t>
            </a:r>
            <a:r>
              <a:rPr lang="en-US" altLang="zh-CN" sz="2800" b="1"/>
              <a:t>(</a:t>
            </a:r>
            <a:r>
              <a:rPr lang="en-US" altLang="zh-CN" sz="2800" b="1">
                <a:solidFill>
                  <a:schemeClr val="accent1"/>
                </a:solidFill>
              </a:rPr>
              <a:t>Shell Sort</a:t>
            </a:r>
            <a:r>
              <a:rPr lang="zh-CN" altLang="zh-CN" sz="2800" b="1"/>
              <a:t>，又称</a:t>
            </a:r>
            <a:r>
              <a:rPr lang="zh-CN" altLang="en-US" sz="2800" b="1">
                <a:solidFill>
                  <a:schemeClr val="folHlink"/>
                </a:solidFill>
              </a:rPr>
              <a:t>缩小增量法</a:t>
            </a:r>
            <a:r>
              <a:rPr lang="en-US" altLang="zh-CN" sz="2800" b="1"/>
              <a:t>)</a:t>
            </a:r>
            <a:r>
              <a:rPr lang="zh-CN" altLang="en-US" sz="2800" b="1"/>
              <a:t>是一种分组插入排序方法</a:t>
            </a:r>
            <a:r>
              <a:rPr kumimoji="0" lang="zh-CN" altLang="en-US" sz="2800" b="1">
                <a:latin typeface="宋体" panose="02010600030101010101" pitchFamily="2" charset="-122"/>
              </a:rPr>
              <a:t>。</a:t>
            </a:r>
            <a:endParaRPr lang="zh-CN" altLang="en-US" sz="2800" b="1"/>
          </a:p>
          <a:p>
            <a:pPr marL="0" indent="0">
              <a:spcAft>
                <a:spcPct val="10000"/>
              </a:spcAft>
              <a:buNone/>
            </a:pPr>
            <a:r>
              <a:rPr lang="en-US" altLang="zh-CN" sz="3600" b="1">
                <a:solidFill>
                  <a:schemeClr val="folHlink"/>
                </a:solidFill>
                <a:cs typeface="Times New Roman" panose="02020603050405020304" pitchFamily="18" charset="0"/>
              </a:rPr>
              <a:t>1  </a:t>
            </a:r>
            <a:r>
              <a:rPr lang="zh-CN" altLang="en-US" sz="3600" b="1">
                <a:solidFill>
                  <a:schemeClr val="folHlink"/>
                </a:solidFill>
                <a:ea typeface="楷体_GB2312" pitchFamily="49" charset="-122"/>
              </a:rPr>
              <a:t>排序思想</a:t>
            </a:r>
          </a:p>
          <a:p>
            <a:pPr marL="355600" lvl="1" indent="0">
              <a:spcAft>
                <a:spcPct val="10000"/>
              </a:spcAft>
              <a:buNone/>
            </a:pPr>
            <a:r>
              <a:rPr lang="zh-CN" altLang="en-US" b="1">
                <a:cs typeface="Times New Roman" panose="02020603050405020304" pitchFamily="18" charset="0"/>
              </a:rPr>
              <a:t>①   </a:t>
            </a:r>
            <a:r>
              <a:rPr lang="zh-CN" altLang="en-US" b="1"/>
              <a:t>先取一个正整数</a:t>
            </a:r>
            <a:r>
              <a:rPr lang="en-US" altLang="zh-CN" b="1"/>
              <a:t>d</a:t>
            </a:r>
            <a:r>
              <a:rPr lang="en-US" altLang="zh-CN" b="1" baseline="-20000"/>
              <a:t>1</a:t>
            </a:r>
            <a:r>
              <a:rPr lang="en-US" altLang="zh-CN" b="1"/>
              <a:t>(d</a:t>
            </a:r>
            <a:r>
              <a:rPr lang="en-US" altLang="zh-CN" b="1" baseline="-20000"/>
              <a:t>1</a:t>
            </a:r>
            <a:r>
              <a:rPr lang="en-US" altLang="zh-CN" b="1"/>
              <a:t>&lt;n)</a:t>
            </a:r>
            <a:r>
              <a:rPr lang="zh-CN" altLang="en-US" b="1"/>
              <a:t>作为第一个增量，将全部</a:t>
            </a:r>
            <a:r>
              <a:rPr lang="en-US" altLang="zh-CN" b="1"/>
              <a:t>n</a:t>
            </a:r>
            <a:r>
              <a:rPr lang="zh-CN" altLang="en-US" b="1"/>
              <a:t>个记录分成</a:t>
            </a:r>
            <a:r>
              <a:rPr lang="en-US" altLang="zh-CN" b="1"/>
              <a:t>d</a:t>
            </a:r>
            <a:r>
              <a:rPr lang="en-US" altLang="zh-CN" b="1" baseline="-20000"/>
              <a:t>1</a:t>
            </a:r>
            <a:r>
              <a:rPr lang="zh-CN" altLang="en-US" b="1"/>
              <a:t>组，</a:t>
            </a:r>
            <a:r>
              <a:rPr lang="zh-CN" altLang="zh-CN" b="1"/>
              <a:t>把所有相隔</a:t>
            </a:r>
            <a:r>
              <a:rPr lang="en-US" altLang="zh-CN" b="1"/>
              <a:t>d</a:t>
            </a:r>
            <a:r>
              <a:rPr lang="en-US" altLang="zh-CN" b="1" baseline="-20000"/>
              <a:t>1</a:t>
            </a:r>
            <a:r>
              <a:rPr lang="zh-CN" altLang="zh-CN" b="1"/>
              <a:t>的记录放在一组中，即对于每个</a:t>
            </a:r>
            <a:r>
              <a:rPr lang="en-US" altLang="zh-CN" b="1"/>
              <a:t>k(k=1, 2,  … d</a:t>
            </a:r>
            <a:r>
              <a:rPr lang="en-US" altLang="zh-CN" b="1" baseline="-20000"/>
              <a:t>1</a:t>
            </a:r>
            <a:r>
              <a:rPr lang="en-US" altLang="zh-CN" b="1"/>
              <a:t>)</a:t>
            </a:r>
            <a:r>
              <a:rPr lang="zh-CN" altLang="zh-CN" b="1"/>
              <a:t>，</a:t>
            </a:r>
            <a:r>
              <a:rPr lang="en-US" altLang="zh-CN" b="1"/>
              <a:t>R[k], R[d</a:t>
            </a:r>
            <a:r>
              <a:rPr lang="en-US" altLang="zh-CN" b="1" baseline="-20000"/>
              <a:t>1</a:t>
            </a:r>
            <a:r>
              <a:rPr lang="en-US" altLang="zh-CN" b="1"/>
              <a:t>+k], R[2d</a:t>
            </a:r>
            <a:r>
              <a:rPr lang="en-US" altLang="zh-CN" b="1" baseline="-20000"/>
              <a:t>1</a:t>
            </a:r>
            <a:r>
              <a:rPr lang="en-US" altLang="zh-CN" b="1"/>
              <a:t>+k] , …</a:t>
            </a:r>
            <a:r>
              <a:rPr lang="zh-CN" altLang="en-US" b="1"/>
              <a:t>分在同一组中</a:t>
            </a:r>
            <a:r>
              <a:rPr lang="zh-CN" altLang="zh-CN" b="1"/>
              <a:t>，在各组内进行直接插入排序</a:t>
            </a:r>
            <a:r>
              <a:rPr kumimoji="0" lang="zh-CN" altLang="en-US" b="1">
                <a:latin typeface="宋体" panose="02010600030101010101" pitchFamily="2" charset="-122"/>
              </a:rPr>
              <a:t>。</a:t>
            </a:r>
            <a:r>
              <a:rPr lang="zh-CN" altLang="en-US" b="1"/>
              <a:t>这样一次分组和排序过程称为一趟</a:t>
            </a:r>
            <a:r>
              <a:rPr lang="zh-CN" altLang="en-US" b="1">
                <a:solidFill>
                  <a:schemeClr val="folHlink"/>
                </a:solidFill>
              </a:rPr>
              <a:t>希尔排序</a:t>
            </a:r>
            <a:r>
              <a:rPr lang="zh-CN" altLang="zh-CN" b="1"/>
              <a:t>；</a:t>
            </a:r>
            <a:endParaRPr lang="zh-CN" altLang="en-US" b="1"/>
          </a:p>
          <a:p>
            <a:pPr marL="355600" lvl="1" indent="0">
              <a:spcAft>
                <a:spcPct val="10000"/>
              </a:spcAft>
              <a:buNone/>
            </a:pPr>
            <a:r>
              <a:rPr lang="zh-CN" altLang="zh-CN" b="1">
                <a:cs typeface="Times New Roman" panose="02020603050405020304" pitchFamily="18" charset="0"/>
              </a:rPr>
              <a:t>②</a:t>
            </a:r>
            <a:r>
              <a:rPr lang="zh-CN" altLang="en-US" b="1">
                <a:cs typeface="Times New Roman" panose="02020603050405020304" pitchFamily="18" charset="0"/>
              </a:rPr>
              <a:t>   </a:t>
            </a:r>
            <a:r>
              <a:rPr lang="zh-CN" altLang="zh-CN" b="1"/>
              <a:t>取新的增量</a:t>
            </a:r>
            <a:r>
              <a:rPr lang="en-US" altLang="zh-CN" b="1"/>
              <a:t>d</a:t>
            </a:r>
            <a:r>
              <a:rPr lang="en-US" altLang="zh-CN" b="1" baseline="-20000"/>
              <a:t>2</a:t>
            </a:r>
            <a:r>
              <a:rPr lang="en-US" altLang="zh-CN" b="1"/>
              <a:t>&lt;d</a:t>
            </a:r>
            <a:r>
              <a:rPr lang="en-US" altLang="zh-CN" b="1" baseline="-20000"/>
              <a:t>1</a:t>
            </a:r>
            <a:r>
              <a:rPr lang="zh-CN" altLang="en-US" b="1"/>
              <a:t>，</a:t>
            </a:r>
            <a:r>
              <a:rPr lang="zh-CN" altLang="zh-CN" b="1"/>
              <a:t>重复</a:t>
            </a:r>
            <a:r>
              <a:rPr lang="zh-CN" altLang="en-US" b="1">
                <a:cs typeface="Times New Roman" panose="02020603050405020304" pitchFamily="18" charset="0"/>
              </a:rPr>
              <a:t>①</a:t>
            </a:r>
            <a:r>
              <a:rPr lang="zh-CN" altLang="en-US" b="1"/>
              <a:t>的</a:t>
            </a:r>
            <a:r>
              <a:rPr lang="zh-CN" altLang="zh-CN" b="1"/>
              <a:t>分组和排序操作；直至所取的增量</a:t>
            </a:r>
            <a:r>
              <a:rPr lang="en-US" altLang="zh-CN" b="1"/>
              <a:t>d</a:t>
            </a:r>
            <a:r>
              <a:rPr lang="en-US" altLang="zh-CN" b="1" baseline="-20000"/>
              <a:t>i</a:t>
            </a:r>
            <a:r>
              <a:rPr lang="en-US" altLang="zh-CN" b="1"/>
              <a:t>=1</a:t>
            </a:r>
            <a:r>
              <a:rPr lang="zh-CN" altLang="en-US" b="1"/>
              <a:t>为止，</a:t>
            </a:r>
            <a:r>
              <a:rPr lang="zh-CN" altLang="zh-CN" b="1"/>
              <a:t>即所有记录放进一个组中排序为止</a:t>
            </a:r>
            <a:r>
              <a:rPr kumimoji="0" lang="zh-CN" altLang="en-US" b="1">
                <a:latin typeface="宋体" panose="02010600030101010101" pitchFamily="2" charset="-122"/>
              </a:rPr>
              <a:t>。</a:t>
            </a:r>
          </a:p>
        </p:txBody>
      </p:sp>
    </p:spTree>
    <p:extLst>
      <p:ext uri="{BB962C8B-B14F-4D97-AF65-F5344CB8AC3E}">
        <p14:creationId xmlns:p14="http://schemas.microsoft.com/office/powerpoint/2010/main" val="1362969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B13B90DB-6736-F04A-A819-A8C0C52CCF46}"/>
              </a:ext>
            </a:extLst>
          </p:cNvPr>
          <p:cNvSpPr>
            <a:spLocks noGrp="1" noChangeArrowheads="1"/>
          </p:cNvSpPr>
          <p:nvPr>
            <p:ph type="body" idx="1"/>
          </p:nvPr>
        </p:nvSpPr>
        <p:spPr>
          <a:xfrm>
            <a:off x="1676400" y="152400"/>
            <a:ext cx="8915400" cy="2197100"/>
          </a:xfrm>
        </p:spPr>
        <p:txBody>
          <a:bodyPr/>
          <a:lstStyle/>
          <a:p>
            <a:pPr marL="0" indent="0">
              <a:lnSpc>
                <a:spcPct val="110000"/>
              </a:lnSpc>
              <a:spcBef>
                <a:spcPct val="10000"/>
              </a:spcBef>
              <a:buNone/>
            </a:pPr>
            <a:r>
              <a:rPr lang="en-US" altLang="zh-CN" sz="3600" b="1">
                <a:solidFill>
                  <a:schemeClr val="folHlink"/>
                </a:solidFill>
                <a:cs typeface="Times New Roman" panose="02020603050405020304" pitchFamily="18" charset="0"/>
              </a:rPr>
              <a:t>2  </a:t>
            </a:r>
            <a:r>
              <a:rPr lang="zh-CN" altLang="en-US" sz="3600" b="1">
                <a:solidFill>
                  <a:schemeClr val="folHlink"/>
                </a:solidFill>
                <a:ea typeface="楷体_GB2312" pitchFamily="49" charset="-122"/>
              </a:rPr>
              <a:t>排序示</a:t>
            </a:r>
            <a:r>
              <a:rPr kumimoji="0" lang="zh-CN" altLang="en-US" sz="3600" b="1">
                <a:solidFill>
                  <a:schemeClr val="folHlink"/>
                </a:solidFill>
                <a:latin typeface="宋体" panose="02010600030101010101" pitchFamily="2" charset="-122"/>
                <a:ea typeface="楷体_GB2312" pitchFamily="49" charset="-122"/>
              </a:rPr>
              <a:t>例</a:t>
            </a:r>
            <a:endParaRPr lang="zh-CN" altLang="en-US" sz="3600" b="1">
              <a:solidFill>
                <a:schemeClr val="folHlink"/>
              </a:solidFill>
              <a:ea typeface="楷体_GB2312" pitchFamily="49" charset="-122"/>
            </a:endParaRPr>
          </a:p>
          <a:p>
            <a:pPr marL="0" indent="0">
              <a:lnSpc>
                <a:spcPct val="110000"/>
              </a:lnSpc>
              <a:spcBef>
                <a:spcPct val="10000"/>
              </a:spcBef>
              <a:buNone/>
            </a:pPr>
            <a:r>
              <a:rPr lang="zh-CN" altLang="en-US" sz="2800" b="1"/>
              <a:t>       设有</a:t>
            </a:r>
            <a:r>
              <a:rPr lang="en-US" altLang="zh-CN" sz="2800" b="1"/>
              <a:t>10</a:t>
            </a:r>
            <a:r>
              <a:rPr lang="zh-CN" altLang="en-US" sz="2800" b="1"/>
              <a:t>个待排序的记录</a:t>
            </a:r>
            <a:r>
              <a:rPr lang="zh-CN" altLang="zh-CN" sz="2800" b="1"/>
              <a:t>，关键字分别为</a:t>
            </a:r>
            <a:r>
              <a:rPr lang="en-US" altLang="zh-CN" sz="2800" b="1"/>
              <a:t>9, 13, 8, 2, 5, </a:t>
            </a:r>
            <a:r>
              <a:rPr lang="en-US" altLang="zh-CN" sz="2800" b="1" u="sng">
                <a:solidFill>
                  <a:schemeClr val="folHlink"/>
                </a:solidFill>
              </a:rPr>
              <a:t>13</a:t>
            </a:r>
            <a:r>
              <a:rPr lang="en-US" altLang="zh-CN" sz="2800" b="1"/>
              <a:t>, 7, 1, 15, 11</a:t>
            </a:r>
            <a:r>
              <a:rPr lang="zh-CN" altLang="zh-CN" sz="2800" b="1"/>
              <a:t>，增量序列是</a:t>
            </a:r>
            <a:r>
              <a:rPr lang="en-US" altLang="zh-CN" sz="2800" b="1"/>
              <a:t>5, 3, 1</a:t>
            </a:r>
            <a:r>
              <a:rPr lang="zh-CN" altLang="zh-CN" sz="2800" b="1"/>
              <a:t>，希尔排序的过程如图</a:t>
            </a:r>
            <a:r>
              <a:rPr lang="en-US" altLang="zh-CN" sz="2800" b="1"/>
              <a:t>10-5</a:t>
            </a:r>
            <a:r>
              <a:rPr lang="zh-CN" altLang="en-US" sz="2800" b="1"/>
              <a:t>所示</a:t>
            </a:r>
            <a:r>
              <a:rPr kumimoji="0" lang="zh-CN" altLang="en-US" sz="2800" b="1">
                <a:latin typeface="宋体" panose="02010600030101010101" pitchFamily="2" charset="-122"/>
              </a:rPr>
              <a:t>。</a:t>
            </a:r>
          </a:p>
        </p:txBody>
      </p:sp>
      <p:grpSp>
        <p:nvGrpSpPr>
          <p:cNvPr id="888835" name="Group 3">
            <a:extLst>
              <a:ext uri="{FF2B5EF4-FFF2-40B4-BE49-F238E27FC236}">
                <a16:creationId xmlns:a16="http://schemas.microsoft.com/office/drawing/2014/main" id="{02AE004F-4A3A-BF40-A7EF-030D25F042DE}"/>
              </a:ext>
            </a:extLst>
          </p:cNvPr>
          <p:cNvGrpSpPr>
            <a:grpSpLocks/>
          </p:cNvGrpSpPr>
          <p:nvPr/>
        </p:nvGrpSpPr>
        <p:grpSpPr bwMode="auto">
          <a:xfrm>
            <a:off x="1631951" y="2266950"/>
            <a:ext cx="8772525" cy="4618038"/>
            <a:chOff x="90" y="1315"/>
            <a:chExt cx="5526" cy="2909"/>
          </a:xfrm>
        </p:grpSpPr>
        <p:grpSp>
          <p:nvGrpSpPr>
            <p:cNvPr id="888836" name="Group 4">
              <a:extLst>
                <a:ext uri="{FF2B5EF4-FFF2-40B4-BE49-F238E27FC236}">
                  <a16:creationId xmlns:a16="http://schemas.microsoft.com/office/drawing/2014/main" id="{52A34DF9-E4D2-7C4F-87AC-50166F753340}"/>
                </a:ext>
              </a:extLst>
            </p:cNvPr>
            <p:cNvGrpSpPr>
              <a:grpSpLocks/>
            </p:cNvGrpSpPr>
            <p:nvPr/>
          </p:nvGrpSpPr>
          <p:grpSpPr bwMode="auto">
            <a:xfrm>
              <a:off x="336" y="2563"/>
              <a:ext cx="5280" cy="557"/>
              <a:chOff x="192" y="2352"/>
              <a:chExt cx="5280" cy="557"/>
            </a:xfrm>
          </p:grpSpPr>
          <p:grpSp>
            <p:nvGrpSpPr>
              <p:cNvPr id="888837" name="Group 5">
                <a:extLst>
                  <a:ext uri="{FF2B5EF4-FFF2-40B4-BE49-F238E27FC236}">
                    <a16:creationId xmlns:a16="http://schemas.microsoft.com/office/drawing/2014/main" id="{ABE9CB11-B4CE-6145-8F49-A87DF53206A4}"/>
                  </a:ext>
                </a:extLst>
              </p:cNvPr>
              <p:cNvGrpSpPr>
                <a:grpSpLocks/>
              </p:cNvGrpSpPr>
              <p:nvPr/>
            </p:nvGrpSpPr>
            <p:grpSpPr bwMode="auto">
              <a:xfrm>
                <a:off x="192" y="2352"/>
                <a:ext cx="5280" cy="249"/>
                <a:chOff x="192" y="2352"/>
                <a:chExt cx="5280" cy="249"/>
              </a:xfrm>
            </p:grpSpPr>
            <p:sp>
              <p:nvSpPr>
                <p:cNvPr id="888838" name="Rectangle 6">
                  <a:extLst>
                    <a:ext uri="{FF2B5EF4-FFF2-40B4-BE49-F238E27FC236}">
                      <a16:creationId xmlns:a16="http://schemas.microsoft.com/office/drawing/2014/main" id="{672AA898-C014-5943-8680-6D18D025F302}"/>
                    </a:ext>
                  </a:extLst>
                </p:cNvPr>
                <p:cNvSpPr>
                  <a:spLocks noChangeArrowheads="1"/>
                </p:cNvSpPr>
                <p:nvPr/>
              </p:nvSpPr>
              <p:spPr bwMode="auto">
                <a:xfrm>
                  <a:off x="1527" y="2352"/>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9     7      1      2      5      </a:t>
                  </a:r>
                  <a:r>
                    <a:rPr kumimoji="1" lang="en-US" altLang="zh-CN" sz="2400" b="1" u="sng">
                      <a:solidFill>
                        <a:srgbClr val="FFFF00"/>
                      </a:solidFill>
                      <a:latin typeface="Times New Roman" panose="02020603050405020304" pitchFamily="18" charset="0"/>
                      <a:ea typeface="宋体" panose="02010600030101010101" pitchFamily="2" charset="-122"/>
                    </a:rPr>
                    <a:t>13</a:t>
                  </a:r>
                  <a:r>
                    <a:rPr kumimoji="1" lang="en-US" altLang="zh-CN" sz="2400" b="1">
                      <a:solidFill>
                        <a:srgbClr val="FFFFFF"/>
                      </a:solidFill>
                      <a:latin typeface="Times New Roman" panose="02020603050405020304" pitchFamily="18" charset="0"/>
                      <a:ea typeface="宋体" panose="02010600030101010101" pitchFamily="2" charset="-122"/>
                    </a:rPr>
                    <a:t>      13     8      15      11</a:t>
                  </a:r>
                </a:p>
              </p:txBody>
            </p:sp>
            <p:sp>
              <p:nvSpPr>
                <p:cNvPr id="888839" name="Rectangle 7">
                  <a:extLst>
                    <a:ext uri="{FF2B5EF4-FFF2-40B4-BE49-F238E27FC236}">
                      <a16:creationId xmlns:a16="http://schemas.microsoft.com/office/drawing/2014/main" id="{7F90E721-89D9-9646-BDF2-C1C9A904298B}"/>
                    </a:ext>
                  </a:extLst>
                </p:cNvPr>
                <p:cNvSpPr>
                  <a:spLocks noChangeArrowheads="1"/>
                </p:cNvSpPr>
                <p:nvPr/>
              </p:nvSpPr>
              <p:spPr bwMode="auto">
                <a:xfrm>
                  <a:off x="192" y="2352"/>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第一趟排序后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888840" name="Group 8">
                <a:extLst>
                  <a:ext uri="{FF2B5EF4-FFF2-40B4-BE49-F238E27FC236}">
                    <a16:creationId xmlns:a16="http://schemas.microsoft.com/office/drawing/2014/main" id="{BF7FA84F-C5D1-2647-9C5E-383F8196518A}"/>
                  </a:ext>
                </a:extLst>
              </p:cNvPr>
              <p:cNvGrpSpPr>
                <a:grpSpLocks/>
              </p:cNvGrpSpPr>
              <p:nvPr/>
            </p:nvGrpSpPr>
            <p:grpSpPr bwMode="auto">
              <a:xfrm>
                <a:off x="1632" y="2592"/>
                <a:ext cx="3695" cy="113"/>
                <a:chOff x="1632" y="2640"/>
                <a:chExt cx="3695" cy="96"/>
              </a:xfrm>
            </p:grpSpPr>
            <p:sp>
              <p:nvSpPr>
                <p:cNvPr id="888841" name="Line 9">
                  <a:extLst>
                    <a:ext uri="{FF2B5EF4-FFF2-40B4-BE49-F238E27FC236}">
                      <a16:creationId xmlns:a16="http://schemas.microsoft.com/office/drawing/2014/main" id="{274E2130-4D0E-544B-B09D-5DD8BE2A47AA}"/>
                    </a:ext>
                  </a:extLst>
                </p:cNvPr>
                <p:cNvSpPr>
                  <a:spLocks noChangeShapeType="1"/>
                </p:cNvSpPr>
                <p:nvPr/>
              </p:nvSpPr>
              <p:spPr bwMode="auto">
                <a:xfrm>
                  <a:off x="1632" y="2728"/>
                  <a:ext cx="3695"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42" name="Line 10">
                  <a:extLst>
                    <a:ext uri="{FF2B5EF4-FFF2-40B4-BE49-F238E27FC236}">
                      <a16:creationId xmlns:a16="http://schemas.microsoft.com/office/drawing/2014/main" id="{55D2279A-25D9-514B-807F-C35637A59C64}"/>
                    </a:ext>
                  </a:extLst>
                </p:cNvPr>
                <p:cNvSpPr>
                  <a:spLocks noChangeShapeType="1"/>
                </p:cNvSpPr>
                <p:nvPr/>
              </p:nvSpPr>
              <p:spPr bwMode="auto">
                <a:xfrm flipV="1">
                  <a:off x="1632" y="2645"/>
                  <a:ext cx="0" cy="91"/>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43" name="Line 11">
                  <a:extLst>
                    <a:ext uri="{FF2B5EF4-FFF2-40B4-BE49-F238E27FC236}">
                      <a16:creationId xmlns:a16="http://schemas.microsoft.com/office/drawing/2014/main" id="{516CF241-8256-104B-832B-4D82F7A0D3C4}"/>
                    </a:ext>
                  </a:extLst>
                </p:cNvPr>
                <p:cNvSpPr>
                  <a:spLocks noChangeShapeType="1"/>
                </p:cNvSpPr>
                <p:nvPr/>
              </p:nvSpPr>
              <p:spPr bwMode="auto">
                <a:xfrm flipV="1">
                  <a:off x="2728" y="2640"/>
                  <a:ext cx="0" cy="91"/>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44" name="Line 12">
                  <a:extLst>
                    <a:ext uri="{FF2B5EF4-FFF2-40B4-BE49-F238E27FC236}">
                      <a16:creationId xmlns:a16="http://schemas.microsoft.com/office/drawing/2014/main" id="{BB7F86DC-8426-D244-84E4-3827BFF31745}"/>
                    </a:ext>
                  </a:extLst>
                </p:cNvPr>
                <p:cNvSpPr>
                  <a:spLocks noChangeShapeType="1"/>
                </p:cNvSpPr>
                <p:nvPr/>
              </p:nvSpPr>
              <p:spPr bwMode="auto">
                <a:xfrm flipV="1">
                  <a:off x="4016" y="2640"/>
                  <a:ext cx="0" cy="91"/>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45" name="Line 13">
                  <a:extLst>
                    <a:ext uri="{FF2B5EF4-FFF2-40B4-BE49-F238E27FC236}">
                      <a16:creationId xmlns:a16="http://schemas.microsoft.com/office/drawing/2014/main" id="{8FE088A3-522A-0345-999E-7323DF9CCFC4}"/>
                    </a:ext>
                  </a:extLst>
                </p:cNvPr>
                <p:cNvSpPr>
                  <a:spLocks noChangeShapeType="1"/>
                </p:cNvSpPr>
                <p:nvPr/>
              </p:nvSpPr>
              <p:spPr bwMode="auto">
                <a:xfrm flipV="1">
                  <a:off x="5320" y="2640"/>
                  <a:ext cx="0" cy="91"/>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8846" name="Group 14">
                <a:extLst>
                  <a:ext uri="{FF2B5EF4-FFF2-40B4-BE49-F238E27FC236}">
                    <a16:creationId xmlns:a16="http://schemas.microsoft.com/office/drawing/2014/main" id="{040F78B5-D7DE-0547-B7D2-D594A38F777C}"/>
                  </a:ext>
                </a:extLst>
              </p:cNvPr>
              <p:cNvGrpSpPr>
                <a:grpSpLocks/>
              </p:cNvGrpSpPr>
              <p:nvPr/>
            </p:nvGrpSpPr>
            <p:grpSpPr bwMode="auto">
              <a:xfrm>
                <a:off x="1970" y="2592"/>
                <a:ext cx="2448" cy="227"/>
                <a:chOff x="1970" y="2600"/>
                <a:chExt cx="2448" cy="227"/>
              </a:xfrm>
            </p:grpSpPr>
            <p:sp>
              <p:nvSpPr>
                <p:cNvPr id="888847" name="Line 15">
                  <a:extLst>
                    <a:ext uri="{FF2B5EF4-FFF2-40B4-BE49-F238E27FC236}">
                      <a16:creationId xmlns:a16="http://schemas.microsoft.com/office/drawing/2014/main" id="{1DD3A46B-67F2-1444-8DBD-CC11292FCBC4}"/>
                    </a:ext>
                  </a:extLst>
                </p:cNvPr>
                <p:cNvSpPr>
                  <a:spLocks noChangeShapeType="1"/>
                </p:cNvSpPr>
                <p:nvPr/>
              </p:nvSpPr>
              <p:spPr bwMode="auto">
                <a:xfrm>
                  <a:off x="1970" y="2816"/>
                  <a:ext cx="244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48" name="Line 16">
                  <a:extLst>
                    <a:ext uri="{FF2B5EF4-FFF2-40B4-BE49-F238E27FC236}">
                      <a16:creationId xmlns:a16="http://schemas.microsoft.com/office/drawing/2014/main" id="{FE162ACC-AE72-A344-BC37-4B8F5914B639}"/>
                    </a:ext>
                  </a:extLst>
                </p:cNvPr>
                <p:cNvSpPr>
                  <a:spLocks noChangeShapeType="1"/>
                </p:cNvSpPr>
                <p:nvPr/>
              </p:nvSpPr>
              <p:spPr bwMode="auto">
                <a:xfrm flipV="1">
                  <a:off x="1970" y="2612"/>
                  <a:ext cx="0" cy="215"/>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49" name="Line 17">
                  <a:extLst>
                    <a:ext uri="{FF2B5EF4-FFF2-40B4-BE49-F238E27FC236}">
                      <a16:creationId xmlns:a16="http://schemas.microsoft.com/office/drawing/2014/main" id="{0DBED520-2FA4-E14B-AFEB-1DBA2141D615}"/>
                    </a:ext>
                  </a:extLst>
                </p:cNvPr>
                <p:cNvSpPr>
                  <a:spLocks noChangeShapeType="1"/>
                </p:cNvSpPr>
                <p:nvPr/>
              </p:nvSpPr>
              <p:spPr bwMode="auto">
                <a:xfrm flipV="1">
                  <a:off x="3112" y="2600"/>
                  <a:ext cx="0" cy="215"/>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50" name="Line 18">
                  <a:extLst>
                    <a:ext uri="{FF2B5EF4-FFF2-40B4-BE49-F238E27FC236}">
                      <a16:creationId xmlns:a16="http://schemas.microsoft.com/office/drawing/2014/main" id="{4C5044EF-EF1D-1841-B7E4-39ED1FA1247F}"/>
                    </a:ext>
                  </a:extLst>
                </p:cNvPr>
                <p:cNvSpPr>
                  <a:spLocks noChangeShapeType="1"/>
                </p:cNvSpPr>
                <p:nvPr/>
              </p:nvSpPr>
              <p:spPr bwMode="auto">
                <a:xfrm flipV="1">
                  <a:off x="4418" y="2600"/>
                  <a:ext cx="0" cy="215"/>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8851" name="Group 19">
                <a:extLst>
                  <a:ext uri="{FF2B5EF4-FFF2-40B4-BE49-F238E27FC236}">
                    <a16:creationId xmlns:a16="http://schemas.microsoft.com/office/drawing/2014/main" id="{163B3077-E68E-1E41-A68C-E8D1537CAB08}"/>
                  </a:ext>
                </a:extLst>
              </p:cNvPr>
              <p:cNvGrpSpPr>
                <a:grpSpLocks/>
              </p:cNvGrpSpPr>
              <p:nvPr/>
            </p:nvGrpSpPr>
            <p:grpSpPr bwMode="auto">
              <a:xfrm>
                <a:off x="2352" y="2600"/>
                <a:ext cx="2494" cy="309"/>
                <a:chOff x="2352" y="2600"/>
                <a:chExt cx="2494" cy="309"/>
              </a:xfrm>
            </p:grpSpPr>
            <p:sp>
              <p:nvSpPr>
                <p:cNvPr id="888852" name="Line 20">
                  <a:extLst>
                    <a:ext uri="{FF2B5EF4-FFF2-40B4-BE49-F238E27FC236}">
                      <a16:creationId xmlns:a16="http://schemas.microsoft.com/office/drawing/2014/main" id="{BB7B7479-E6DB-EB48-946F-C3A7382E090D}"/>
                    </a:ext>
                  </a:extLst>
                </p:cNvPr>
                <p:cNvSpPr>
                  <a:spLocks noChangeShapeType="1"/>
                </p:cNvSpPr>
                <p:nvPr/>
              </p:nvSpPr>
              <p:spPr bwMode="auto">
                <a:xfrm>
                  <a:off x="2352" y="2902"/>
                  <a:ext cx="2494"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53" name="Line 21">
                  <a:extLst>
                    <a:ext uri="{FF2B5EF4-FFF2-40B4-BE49-F238E27FC236}">
                      <a16:creationId xmlns:a16="http://schemas.microsoft.com/office/drawing/2014/main" id="{AC29CF6B-D2F1-A942-9D43-13E0B9633DC4}"/>
                    </a:ext>
                  </a:extLst>
                </p:cNvPr>
                <p:cNvSpPr>
                  <a:spLocks noChangeShapeType="1"/>
                </p:cNvSpPr>
                <p:nvPr/>
              </p:nvSpPr>
              <p:spPr bwMode="auto">
                <a:xfrm flipV="1">
                  <a:off x="2352" y="2609"/>
                  <a:ext cx="0" cy="30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54" name="Line 22">
                  <a:extLst>
                    <a:ext uri="{FF2B5EF4-FFF2-40B4-BE49-F238E27FC236}">
                      <a16:creationId xmlns:a16="http://schemas.microsoft.com/office/drawing/2014/main" id="{FB22F34C-C29D-9946-929C-B3CAB09BA024}"/>
                    </a:ext>
                  </a:extLst>
                </p:cNvPr>
                <p:cNvSpPr>
                  <a:spLocks noChangeShapeType="1"/>
                </p:cNvSpPr>
                <p:nvPr/>
              </p:nvSpPr>
              <p:spPr bwMode="auto">
                <a:xfrm flipV="1">
                  <a:off x="3526" y="2600"/>
                  <a:ext cx="0" cy="30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55" name="Line 23">
                  <a:extLst>
                    <a:ext uri="{FF2B5EF4-FFF2-40B4-BE49-F238E27FC236}">
                      <a16:creationId xmlns:a16="http://schemas.microsoft.com/office/drawing/2014/main" id="{68833B54-D9B2-0A40-B447-B999DBF27578}"/>
                    </a:ext>
                  </a:extLst>
                </p:cNvPr>
                <p:cNvSpPr>
                  <a:spLocks noChangeShapeType="1"/>
                </p:cNvSpPr>
                <p:nvPr/>
              </p:nvSpPr>
              <p:spPr bwMode="auto">
                <a:xfrm flipV="1">
                  <a:off x="4840" y="2600"/>
                  <a:ext cx="0" cy="30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88856" name="Group 24">
              <a:extLst>
                <a:ext uri="{FF2B5EF4-FFF2-40B4-BE49-F238E27FC236}">
                  <a16:creationId xmlns:a16="http://schemas.microsoft.com/office/drawing/2014/main" id="{CCBC305F-36EA-D940-B313-0C0A8367DC92}"/>
                </a:ext>
              </a:extLst>
            </p:cNvPr>
            <p:cNvGrpSpPr>
              <a:grpSpLocks/>
            </p:cNvGrpSpPr>
            <p:nvPr/>
          </p:nvGrpSpPr>
          <p:grpSpPr bwMode="auto">
            <a:xfrm>
              <a:off x="336" y="3255"/>
              <a:ext cx="5280" cy="249"/>
              <a:chOff x="192" y="2352"/>
              <a:chExt cx="5280" cy="249"/>
            </a:xfrm>
          </p:grpSpPr>
          <p:sp>
            <p:nvSpPr>
              <p:cNvPr id="888857" name="Rectangle 25">
                <a:extLst>
                  <a:ext uri="{FF2B5EF4-FFF2-40B4-BE49-F238E27FC236}">
                    <a16:creationId xmlns:a16="http://schemas.microsoft.com/office/drawing/2014/main" id="{F4BC54A1-7A06-7947-8227-EA93322B343E}"/>
                  </a:ext>
                </a:extLst>
              </p:cNvPr>
              <p:cNvSpPr>
                <a:spLocks noChangeArrowheads="1"/>
              </p:cNvSpPr>
              <p:nvPr/>
            </p:nvSpPr>
            <p:spPr bwMode="auto">
              <a:xfrm>
                <a:off x="1527" y="2352"/>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2     5      1      9      7      </a:t>
                </a:r>
                <a:r>
                  <a:rPr kumimoji="1" lang="en-US" altLang="zh-CN" sz="2400" b="1" u="sng">
                    <a:solidFill>
                      <a:srgbClr val="FFFF00"/>
                    </a:solidFill>
                    <a:latin typeface="Times New Roman" panose="02020603050405020304" pitchFamily="18" charset="0"/>
                    <a:ea typeface="宋体" panose="02010600030101010101" pitchFamily="2" charset="-122"/>
                  </a:rPr>
                  <a:t>13</a:t>
                </a:r>
                <a:r>
                  <a:rPr kumimoji="1" lang="en-US" altLang="zh-CN" sz="2400" b="1">
                    <a:solidFill>
                      <a:srgbClr val="FFFFFF"/>
                    </a:solidFill>
                    <a:latin typeface="Times New Roman" panose="02020603050405020304" pitchFamily="18" charset="0"/>
                    <a:ea typeface="宋体" panose="02010600030101010101" pitchFamily="2" charset="-122"/>
                  </a:rPr>
                  <a:t>      11     8      15      13</a:t>
                </a:r>
              </a:p>
            </p:txBody>
          </p:sp>
          <p:sp>
            <p:nvSpPr>
              <p:cNvPr id="888858" name="Rectangle 26">
                <a:extLst>
                  <a:ext uri="{FF2B5EF4-FFF2-40B4-BE49-F238E27FC236}">
                    <a16:creationId xmlns:a16="http://schemas.microsoft.com/office/drawing/2014/main" id="{E34A046F-7D89-C645-A294-1295DC343032}"/>
                  </a:ext>
                </a:extLst>
              </p:cNvPr>
              <p:cNvSpPr>
                <a:spLocks noChangeArrowheads="1"/>
              </p:cNvSpPr>
              <p:nvPr/>
            </p:nvSpPr>
            <p:spPr bwMode="auto">
              <a:xfrm>
                <a:off x="192" y="2352"/>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第二趟排序后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888859" name="Group 27">
              <a:extLst>
                <a:ext uri="{FF2B5EF4-FFF2-40B4-BE49-F238E27FC236}">
                  <a16:creationId xmlns:a16="http://schemas.microsoft.com/office/drawing/2014/main" id="{AE20FAEE-7506-2241-BDAC-730EA2BA7E15}"/>
                </a:ext>
              </a:extLst>
            </p:cNvPr>
            <p:cNvGrpSpPr>
              <a:grpSpLocks/>
            </p:cNvGrpSpPr>
            <p:nvPr/>
          </p:nvGrpSpPr>
          <p:grpSpPr bwMode="auto">
            <a:xfrm>
              <a:off x="336" y="3648"/>
              <a:ext cx="5280" cy="249"/>
              <a:chOff x="192" y="2352"/>
              <a:chExt cx="5280" cy="249"/>
            </a:xfrm>
          </p:grpSpPr>
          <p:sp>
            <p:nvSpPr>
              <p:cNvPr id="888860" name="Rectangle 28">
                <a:extLst>
                  <a:ext uri="{FF2B5EF4-FFF2-40B4-BE49-F238E27FC236}">
                    <a16:creationId xmlns:a16="http://schemas.microsoft.com/office/drawing/2014/main" id="{AF119F6B-A6C4-0C42-B734-F183E6D0C0D5}"/>
                  </a:ext>
                </a:extLst>
              </p:cNvPr>
              <p:cNvSpPr>
                <a:spLocks noChangeArrowheads="1"/>
              </p:cNvSpPr>
              <p:nvPr/>
            </p:nvSpPr>
            <p:spPr bwMode="auto">
              <a:xfrm>
                <a:off x="1527" y="2352"/>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1     2      5      7      8      9      11     </a:t>
                </a:r>
                <a:r>
                  <a:rPr kumimoji="1" lang="en-US" altLang="zh-CN" sz="2400" b="1" u="sng">
                    <a:solidFill>
                      <a:srgbClr val="FFFF00"/>
                    </a:solidFill>
                    <a:latin typeface="Times New Roman" panose="02020603050405020304" pitchFamily="18" charset="0"/>
                    <a:ea typeface="宋体" panose="02010600030101010101" pitchFamily="2" charset="-122"/>
                  </a:rPr>
                  <a:t>13</a:t>
                </a:r>
                <a:r>
                  <a:rPr kumimoji="1" lang="en-US" altLang="zh-CN" sz="2400" b="1">
                    <a:solidFill>
                      <a:srgbClr val="FFFFFF"/>
                    </a:solidFill>
                    <a:latin typeface="Times New Roman" panose="02020603050405020304" pitchFamily="18" charset="0"/>
                    <a:ea typeface="宋体" panose="02010600030101010101" pitchFamily="2" charset="-122"/>
                  </a:rPr>
                  <a:t>      13      15</a:t>
                </a:r>
              </a:p>
            </p:txBody>
          </p:sp>
          <p:sp>
            <p:nvSpPr>
              <p:cNvPr id="888861" name="Rectangle 29">
                <a:extLst>
                  <a:ext uri="{FF2B5EF4-FFF2-40B4-BE49-F238E27FC236}">
                    <a16:creationId xmlns:a16="http://schemas.microsoft.com/office/drawing/2014/main" id="{C6E46643-7F4E-0844-853E-4C00A373AABD}"/>
                  </a:ext>
                </a:extLst>
              </p:cNvPr>
              <p:cNvSpPr>
                <a:spLocks noChangeArrowheads="1"/>
              </p:cNvSpPr>
              <p:nvPr/>
            </p:nvSpPr>
            <p:spPr bwMode="auto">
              <a:xfrm>
                <a:off x="192" y="2352"/>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第三趟排序后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sp>
          <p:nvSpPr>
            <p:cNvPr id="888862" name="Rectangle 30">
              <a:extLst>
                <a:ext uri="{FF2B5EF4-FFF2-40B4-BE49-F238E27FC236}">
                  <a16:creationId xmlns:a16="http://schemas.microsoft.com/office/drawing/2014/main" id="{8AFDAA10-7695-214A-9755-2B5FFD95B9F3}"/>
                </a:ext>
              </a:extLst>
            </p:cNvPr>
            <p:cNvSpPr>
              <a:spLocks noChangeArrowheads="1"/>
            </p:cNvSpPr>
            <p:nvPr/>
          </p:nvSpPr>
          <p:spPr bwMode="auto">
            <a:xfrm>
              <a:off x="2256" y="3975"/>
              <a:ext cx="158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10-5   </a:t>
              </a:r>
              <a:r>
                <a:rPr kumimoji="1" lang="zh-CN" altLang="en-US" sz="2000" b="1">
                  <a:solidFill>
                    <a:srgbClr val="FFFFFF"/>
                  </a:solidFill>
                  <a:latin typeface="Times New Roman" panose="02020603050405020304" pitchFamily="18" charset="0"/>
                  <a:ea typeface="宋体" panose="02010600030101010101" pitchFamily="2" charset="-122"/>
                </a:rPr>
                <a:t>希尔排序过程</a:t>
              </a:r>
            </a:p>
          </p:txBody>
        </p:sp>
        <p:grpSp>
          <p:nvGrpSpPr>
            <p:cNvPr id="888863" name="Group 31">
              <a:extLst>
                <a:ext uri="{FF2B5EF4-FFF2-40B4-BE49-F238E27FC236}">
                  <a16:creationId xmlns:a16="http://schemas.microsoft.com/office/drawing/2014/main" id="{44BAA024-4ADB-1C44-B866-9EB29A8AFA2D}"/>
                </a:ext>
              </a:extLst>
            </p:cNvPr>
            <p:cNvGrpSpPr>
              <a:grpSpLocks/>
            </p:cNvGrpSpPr>
            <p:nvPr/>
          </p:nvGrpSpPr>
          <p:grpSpPr bwMode="auto">
            <a:xfrm>
              <a:off x="90" y="1315"/>
              <a:ext cx="5526" cy="1152"/>
              <a:chOff x="90" y="1104"/>
              <a:chExt cx="5526" cy="1152"/>
            </a:xfrm>
          </p:grpSpPr>
          <p:grpSp>
            <p:nvGrpSpPr>
              <p:cNvPr id="888864" name="Group 32">
                <a:extLst>
                  <a:ext uri="{FF2B5EF4-FFF2-40B4-BE49-F238E27FC236}">
                    <a16:creationId xmlns:a16="http://schemas.microsoft.com/office/drawing/2014/main" id="{EEE75E6C-EB13-BB44-AE8D-6D93C9800E89}"/>
                  </a:ext>
                </a:extLst>
              </p:cNvPr>
              <p:cNvGrpSpPr>
                <a:grpSpLocks/>
              </p:cNvGrpSpPr>
              <p:nvPr/>
            </p:nvGrpSpPr>
            <p:grpSpPr bwMode="auto">
              <a:xfrm>
                <a:off x="1671" y="1104"/>
                <a:ext cx="3945" cy="1152"/>
                <a:chOff x="576" y="1200"/>
                <a:chExt cx="3945" cy="1152"/>
              </a:xfrm>
            </p:grpSpPr>
            <p:sp>
              <p:nvSpPr>
                <p:cNvPr id="888865" name="Rectangle 33">
                  <a:extLst>
                    <a:ext uri="{FF2B5EF4-FFF2-40B4-BE49-F238E27FC236}">
                      <a16:creationId xmlns:a16="http://schemas.microsoft.com/office/drawing/2014/main" id="{A96DDBA4-D396-3F4F-90C2-4C6E96027808}"/>
                    </a:ext>
                  </a:extLst>
                </p:cNvPr>
                <p:cNvSpPr>
                  <a:spLocks noChangeArrowheads="1"/>
                </p:cNvSpPr>
                <p:nvPr/>
              </p:nvSpPr>
              <p:spPr bwMode="auto">
                <a:xfrm>
                  <a:off x="576" y="1200"/>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9     13     8      2      5      </a:t>
                  </a:r>
                  <a:r>
                    <a:rPr kumimoji="1" lang="en-US" altLang="zh-CN" sz="2400" b="1" u="sng">
                      <a:solidFill>
                        <a:srgbClr val="FFFF00"/>
                      </a:solidFill>
                      <a:latin typeface="Times New Roman" panose="02020603050405020304" pitchFamily="18" charset="0"/>
                      <a:ea typeface="宋体" panose="02010600030101010101" pitchFamily="2" charset="-122"/>
                    </a:rPr>
                    <a:t>13</a:t>
                  </a:r>
                  <a:r>
                    <a:rPr kumimoji="1" lang="en-US" altLang="zh-CN" sz="2400" b="1">
                      <a:solidFill>
                        <a:srgbClr val="FFFFFF"/>
                      </a:solidFill>
                      <a:latin typeface="Times New Roman" panose="02020603050405020304" pitchFamily="18" charset="0"/>
                      <a:ea typeface="宋体" panose="02010600030101010101" pitchFamily="2" charset="-122"/>
                    </a:rPr>
                    <a:t>      7      1      15      11</a:t>
                  </a:r>
                </a:p>
              </p:txBody>
            </p:sp>
            <p:grpSp>
              <p:nvGrpSpPr>
                <p:cNvPr id="888866" name="Group 34">
                  <a:extLst>
                    <a:ext uri="{FF2B5EF4-FFF2-40B4-BE49-F238E27FC236}">
                      <a16:creationId xmlns:a16="http://schemas.microsoft.com/office/drawing/2014/main" id="{7BA77B8B-0726-6745-BE39-73A296E3E27F}"/>
                    </a:ext>
                  </a:extLst>
                </p:cNvPr>
                <p:cNvGrpSpPr>
                  <a:grpSpLocks/>
                </p:cNvGrpSpPr>
                <p:nvPr/>
              </p:nvGrpSpPr>
              <p:grpSpPr bwMode="auto">
                <a:xfrm>
                  <a:off x="656" y="1440"/>
                  <a:ext cx="1976" cy="91"/>
                  <a:chOff x="1428" y="1964"/>
                  <a:chExt cx="1976" cy="338"/>
                </a:xfrm>
              </p:grpSpPr>
              <p:sp>
                <p:nvSpPr>
                  <p:cNvPr id="888867" name="Line 35">
                    <a:extLst>
                      <a:ext uri="{FF2B5EF4-FFF2-40B4-BE49-F238E27FC236}">
                        <a16:creationId xmlns:a16="http://schemas.microsoft.com/office/drawing/2014/main" id="{64991FEE-4D62-ED44-B13A-E7AAD6A307C0}"/>
                      </a:ext>
                    </a:extLst>
                  </p:cNvPr>
                  <p:cNvSpPr>
                    <a:spLocks noChangeShapeType="1"/>
                  </p:cNvSpPr>
                  <p:nvPr/>
                </p:nvSpPr>
                <p:spPr bwMode="auto">
                  <a:xfrm>
                    <a:off x="1428" y="2296"/>
                    <a:ext cx="19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68" name="Line 36">
                    <a:extLst>
                      <a:ext uri="{FF2B5EF4-FFF2-40B4-BE49-F238E27FC236}">
                        <a16:creationId xmlns:a16="http://schemas.microsoft.com/office/drawing/2014/main" id="{56FD969F-5757-0D4F-AC67-000355902266}"/>
                      </a:ext>
                    </a:extLst>
                  </p:cNvPr>
                  <p:cNvSpPr>
                    <a:spLocks noChangeShapeType="1"/>
                  </p:cNvSpPr>
                  <p:nvPr/>
                </p:nvSpPr>
                <p:spPr bwMode="auto">
                  <a:xfrm>
                    <a:off x="1436" y="1964"/>
                    <a:ext cx="0" cy="32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69" name="Line 37">
                    <a:extLst>
                      <a:ext uri="{FF2B5EF4-FFF2-40B4-BE49-F238E27FC236}">
                        <a16:creationId xmlns:a16="http://schemas.microsoft.com/office/drawing/2014/main" id="{BF196D24-FDA0-164F-82BF-0E2A2916B5D3}"/>
                      </a:ext>
                    </a:extLst>
                  </p:cNvPr>
                  <p:cNvSpPr>
                    <a:spLocks noChangeShapeType="1"/>
                  </p:cNvSpPr>
                  <p:nvPr/>
                </p:nvSpPr>
                <p:spPr bwMode="auto">
                  <a:xfrm>
                    <a:off x="3404" y="1980"/>
                    <a:ext cx="0" cy="32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8870" name="Group 38">
                  <a:extLst>
                    <a:ext uri="{FF2B5EF4-FFF2-40B4-BE49-F238E27FC236}">
                      <a16:creationId xmlns:a16="http://schemas.microsoft.com/office/drawing/2014/main" id="{CA025A81-880D-8544-914F-A4C3D7E79D24}"/>
                    </a:ext>
                  </a:extLst>
                </p:cNvPr>
                <p:cNvGrpSpPr>
                  <a:grpSpLocks/>
                </p:cNvGrpSpPr>
                <p:nvPr/>
              </p:nvGrpSpPr>
              <p:grpSpPr bwMode="auto">
                <a:xfrm>
                  <a:off x="912" y="1504"/>
                  <a:ext cx="2291" cy="291"/>
                  <a:chOff x="912" y="1504"/>
                  <a:chExt cx="2291" cy="291"/>
                </a:xfrm>
              </p:grpSpPr>
              <p:sp>
                <p:nvSpPr>
                  <p:cNvPr id="888871" name="Rectangle 39">
                    <a:extLst>
                      <a:ext uri="{FF2B5EF4-FFF2-40B4-BE49-F238E27FC236}">
                        <a16:creationId xmlns:a16="http://schemas.microsoft.com/office/drawing/2014/main" id="{1B037388-92F1-F745-8FCB-AF824EE1E3BE}"/>
                      </a:ext>
                    </a:extLst>
                  </p:cNvPr>
                  <p:cNvSpPr>
                    <a:spLocks noChangeArrowheads="1"/>
                  </p:cNvSpPr>
                  <p:nvPr/>
                </p:nvSpPr>
                <p:spPr bwMode="auto">
                  <a:xfrm>
                    <a:off x="912" y="150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7</a:t>
                    </a:r>
                  </a:p>
                </p:txBody>
              </p:sp>
              <p:sp>
                <p:nvSpPr>
                  <p:cNvPr id="888872" name="Rectangle 40">
                    <a:extLst>
                      <a:ext uri="{FF2B5EF4-FFF2-40B4-BE49-F238E27FC236}">
                        <a16:creationId xmlns:a16="http://schemas.microsoft.com/office/drawing/2014/main" id="{F7E53CC5-4841-3744-B967-82575918C172}"/>
                      </a:ext>
                    </a:extLst>
                  </p:cNvPr>
                  <p:cNvSpPr>
                    <a:spLocks noChangeArrowheads="1"/>
                  </p:cNvSpPr>
                  <p:nvPr/>
                </p:nvSpPr>
                <p:spPr bwMode="auto">
                  <a:xfrm>
                    <a:off x="2976" y="1504"/>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13</a:t>
                    </a:r>
                  </a:p>
                </p:txBody>
              </p:sp>
              <p:grpSp>
                <p:nvGrpSpPr>
                  <p:cNvPr id="888873" name="Group 41">
                    <a:extLst>
                      <a:ext uri="{FF2B5EF4-FFF2-40B4-BE49-F238E27FC236}">
                        <a16:creationId xmlns:a16="http://schemas.microsoft.com/office/drawing/2014/main" id="{90B542E3-AA36-6644-9571-75C2F3A3FCA0}"/>
                      </a:ext>
                    </a:extLst>
                  </p:cNvPr>
                  <p:cNvGrpSpPr>
                    <a:grpSpLocks/>
                  </p:cNvGrpSpPr>
                  <p:nvPr/>
                </p:nvGrpSpPr>
                <p:grpSpPr bwMode="auto">
                  <a:xfrm>
                    <a:off x="1024" y="1704"/>
                    <a:ext cx="2040" cy="91"/>
                    <a:chOff x="1428" y="1964"/>
                    <a:chExt cx="1976" cy="338"/>
                  </a:xfrm>
                </p:grpSpPr>
                <p:sp>
                  <p:nvSpPr>
                    <p:cNvPr id="888874" name="Line 42">
                      <a:extLst>
                        <a:ext uri="{FF2B5EF4-FFF2-40B4-BE49-F238E27FC236}">
                          <a16:creationId xmlns:a16="http://schemas.microsoft.com/office/drawing/2014/main" id="{D5158ECA-86CA-AB4A-A50F-9629267387F7}"/>
                        </a:ext>
                      </a:extLst>
                    </p:cNvPr>
                    <p:cNvSpPr>
                      <a:spLocks noChangeShapeType="1"/>
                    </p:cNvSpPr>
                    <p:nvPr/>
                  </p:nvSpPr>
                  <p:spPr bwMode="auto">
                    <a:xfrm>
                      <a:off x="1428" y="2296"/>
                      <a:ext cx="197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75" name="Line 43">
                      <a:extLst>
                        <a:ext uri="{FF2B5EF4-FFF2-40B4-BE49-F238E27FC236}">
                          <a16:creationId xmlns:a16="http://schemas.microsoft.com/office/drawing/2014/main" id="{D52902B7-2278-7F43-ADF2-1B5E3221AC30}"/>
                        </a:ext>
                      </a:extLst>
                    </p:cNvPr>
                    <p:cNvSpPr>
                      <a:spLocks noChangeShapeType="1"/>
                    </p:cNvSpPr>
                    <p:nvPr/>
                  </p:nvSpPr>
                  <p:spPr bwMode="auto">
                    <a:xfrm>
                      <a:off x="1436" y="1964"/>
                      <a:ext cx="0" cy="32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76" name="Line 44">
                      <a:extLst>
                        <a:ext uri="{FF2B5EF4-FFF2-40B4-BE49-F238E27FC236}">
                          <a16:creationId xmlns:a16="http://schemas.microsoft.com/office/drawing/2014/main" id="{64B3B65A-F1C7-FB4C-8106-43334BCA4B70}"/>
                        </a:ext>
                      </a:extLst>
                    </p:cNvPr>
                    <p:cNvSpPr>
                      <a:spLocks noChangeShapeType="1"/>
                    </p:cNvSpPr>
                    <p:nvPr/>
                  </p:nvSpPr>
                  <p:spPr bwMode="auto">
                    <a:xfrm>
                      <a:off x="3404" y="1980"/>
                      <a:ext cx="0" cy="32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88877" name="Group 45">
                  <a:extLst>
                    <a:ext uri="{FF2B5EF4-FFF2-40B4-BE49-F238E27FC236}">
                      <a16:creationId xmlns:a16="http://schemas.microsoft.com/office/drawing/2014/main" id="{C97BDB0F-2139-EF42-BA07-8F62CE55881F}"/>
                    </a:ext>
                  </a:extLst>
                </p:cNvPr>
                <p:cNvGrpSpPr>
                  <a:grpSpLocks/>
                </p:cNvGrpSpPr>
                <p:nvPr/>
              </p:nvGrpSpPr>
              <p:grpSpPr bwMode="auto">
                <a:xfrm>
                  <a:off x="1309" y="1773"/>
                  <a:ext cx="2270" cy="291"/>
                  <a:chOff x="1309" y="1773"/>
                  <a:chExt cx="2270" cy="291"/>
                </a:xfrm>
              </p:grpSpPr>
              <p:sp>
                <p:nvSpPr>
                  <p:cNvPr id="888878" name="Rectangle 46">
                    <a:extLst>
                      <a:ext uri="{FF2B5EF4-FFF2-40B4-BE49-F238E27FC236}">
                        <a16:creationId xmlns:a16="http://schemas.microsoft.com/office/drawing/2014/main" id="{7F8BC173-64BE-FF4A-9353-8C25A3011CED}"/>
                      </a:ext>
                    </a:extLst>
                  </p:cNvPr>
                  <p:cNvSpPr>
                    <a:spLocks noChangeArrowheads="1"/>
                  </p:cNvSpPr>
                  <p:nvPr/>
                </p:nvSpPr>
                <p:spPr bwMode="auto">
                  <a:xfrm>
                    <a:off x="1309" y="1773"/>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00FFFF"/>
                        </a:solidFill>
                        <a:latin typeface="Times New Roman" panose="02020603050405020304" pitchFamily="18" charset="0"/>
                        <a:ea typeface="宋体" panose="02010600030101010101" pitchFamily="2" charset="-122"/>
                      </a:rPr>
                      <a:t>1</a:t>
                    </a:r>
                  </a:p>
                </p:txBody>
              </p:sp>
              <p:sp>
                <p:nvSpPr>
                  <p:cNvPr id="888879" name="Rectangle 47">
                    <a:extLst>
                      <a:ext uri="{FF2B5EF4-FFF2-40B4-BE49-F238E27FC236}">
                        <a16:creationId xmlns:a16="http://schemas.microsoft.com/office/drawing/2014/main" id="{317E5208-46E2-BB47-AE16-84F30DE387B0}"/>
                      </a:ext>
                    </a:extLst>
                  </p:cNvPr>
                  <p:cNvSpPr>
                    <a:spLocks noChangeArrowheads="1"/>
                  </p:cNvSpPr>
                  <p:nvPr/>
                </p:nvSpPr>
                <p:spPr bwMode="auto">
                  <a:xfrm>
                    <a:off x="3352" y="1773"/>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00FFFF"/>
                        </a:solidFill>
                        <a:latin typeface="Times New Roman" panose="02020603050405020304" pitchFamily="18" charset="0"/>
                        <a:ea typeface="宋体" panose="02010600030101010101" pitchFamily="2" charset="-122"/>
                      </a:rPr>
                      <a:t>8</a:t>
                    </a:r>
                  </a:p>
                </p:txBody>
              </p:sp>
              <p:grpSp>
                <p:nvGrpSpPr>
                  <p:cNvPr id="888880" name="Group 48">
                    <a:extLst>
                      <a:ext uri="{FF2B5EF4-FFF2-40B4-BE49-F238E27FC236}">
                        <a16:creationId xmlns:a16="http://schemas.microsoft.com/office/drawing/2014/main" id="{BB98CD7A-BC39-1B43-85A7-DC63B2910907}"/>
                      </a:ext>
                    </a:extLst>
                  </p:cNvPr>
                  <p:cNvGrpSpPr>
                    <a:grpSpLocks/>
                  </p:cNvGrpSpPr>
                  <p:nvPr/>
                </p:nvGrpSpPr>
                <p:grpSpPr bwMode="auto">
                  <a:xfrm>
                    <a:off x="1421" y="1973"/>
                    <a:ext cx="2040" cy="91"/>
                    <a:chOff x="1428" y="1964"/>
                    <a:chExt cx="1976" cy="338"/>
                  </a:xfrm>
                </p:grpSpPr>
                <p:sp>
                  <p:nvSpPr>
                    <p:cNvPr id="888881" name="Line 49">
                      <a:extLst>
                        <a:ext uri="{FF2B5EF4-FFF2-40B4-BE49-F238E27FC236}">
                          <a16:creationId xmlns:a16="http://schemas.microsoft.com/office/drawing/2014/main" id="{5434CC07-61B9-DC42-A3A0-AC86B19DA43A}"/>
                        </a:ext>
                      </a:extLst>
                    </p:cNvPr>
                    <p:cNvSpPr>
                      <a:spLocks noChangeShapeType="1"/>
                    </p:cNvSpPr>
                    <p:nvPr/>
                  </p:nvSpPr>
                  <p:spPr bwMode="auto">
                    <a:xfrm>
                      <a:off x="1428" y="2296"/>
                      <a:ext cx="1972" cy="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82" name="Line 50">
                      <a:extLst>
                        <a:ext uri="{FF2B5EF4-FFF2-40B4-BE49-F238E27FC236}">
                          <a16:creationId xmlns:a16="http://schemas.microsoft.com/office/drawing/2014/main" id="{D2E3F4BE-9C41-5948-98FB-3E74537BFCE9}"/>
                        </a:ext>
                      </a:extLst>
                    </p:cNvPr>
                    <p:cNvSpPr>
                      <a:spLocks noChangeShapeType="1"/>
                    </p:cNvSpPr>
                    <p:nvPr/>
                  </p:nvSpPr>
                  <p:spPr bwMode="auto">
                    <a:xfrm>
                      <a:off x="1436" y="1964"/>
                      <a:ext cx="0" cy="322"/>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83" name="Line 51">
                      <a:extLst>
                        <a:ext uri="{FF2B5EF4-FFF2-40B4-BE49-F238E27FC236}">
                          <a16:creationId xmlns:a16="http://schemas.microsoft.com/office/drawing/2014/main" id="{74310DBE-87B3-9341-A575-ECD0FC35318A}"/>
                        </a:ext>
                      </a:extLst>
                    </p:cNvPr>
                    <p:cNvSpPr>
                      <a:spLocks noChangeShapeType="1"/>
                    </p:cNvSpPr>
                    <p:nvPr/>
                  </p:nvSpPr>
                  <p:spPr bwMode="auto">
                    <a:xfrm>
                      <a:off x="3404" y="1980"/>
                      <a:ext cx="0" cy="322"/>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88884" name="Group 52">
                  <a:extLst>
                    <a:ext uri="{FF2B5EF4-FFF2-40B4-BE49-F238E27FC236}">
                      <a16:creationId xmlns:a16="http://schemas.microsoft.com/office/drawing/2014/main" id="{6AC9750D-1B62-F34C-A16A-63C5FF83B2B1}"/>
                    </a:ext>
                  </a:extLst>
                </p:cNvPr>
                <p:cNvGrpSpPr>
                  <a:grpSpLocks/>
                </p:cNvGrpSpPr>
                <p:nvPr/>
              </p:nvGrpSpPr>
              <p:grpSpPr bwMode="auto">
                <a:xfrm>
                  <a:off x="1824" y="2117"/>
                  <a:ext cx="2018" cy="91"/>
                  <a:chOff x="1428" y="1964"/>
                  <a:chExt cx="1976" cy="338"/>
                </a:xfrm>
              </p:grpSpPr>
              <p:sp>
                <p:nvSpPr>
                  <p:cNvPr id="888885" name="Line 53">
                    <a:extLst>
                      <a:ext uri="{FF2B5EF4-FFF2-40B4-BE49-F238E27FC236}">
                        <a16:creationId xmlns:a16="http://schemas.microsoft.com/office/drawing/2014/main" id="{C4087B8B-57DD-174F-9E23-56F53981CCD4}"/>
                      </a:ext>
                    </a:extLst>
                  </p:cNvPr>
                  <p:cNvSpPr>
                    <a:spLocks noChangeShapeType="1"/>
                  </p:cNvSpPr>
                  <p:nvPr/>
                </p:nvSpPr>
                <p:spPr bwMode="auto">
                  <a:xfrm>
                    <a:off x="1428" y="2296"/>
                    <a:ext cx="1972" cy="0"/>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86" name="Line 54">
                    <a:extLst>
                      <a:ext uri="{FF2B5EF4-FFF2-40B4-BE49-F238E27FC236}">
                        <a16:creationId xmlns:a16="http://schemas.microsoft.com/office/drawing/2014/main" id="{C067A09E-5AEF-C04D-8479-15ABD75AA164}"/>
                      </a:ext>
                    </a:extLst>
                  </p:cNvPr>
                  <p:cNvSpPr>
                    <a:spLocks noChangeShapeType="1"/>
                  </p:cNvSpPr>
                  <p:nvPr/>
                </p:nvSpPr>
                <p:spPr bwMode="auto">
                  <a:xfrm>
                    <a:off x="1436" y="1964"/>
                    <a:ext cx="0" cy="322"/>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87" name="Line 55">
                    <a:extLst>
                      <a:ext uri="{FF2B5EF4-FFF2-40B4-BE49-F238E27FC236}">
                        <a16:creationId xmlns:a16="http://schemas.microsoft.com/office/drawing/2014/main" id="{C0380048-6820-344D-AB55-BB4D80EE8F50}"/>
                      </a:ext>
                    </a:extLst>
                  </p:cNvPr>
                  <p:cNvSpPr>
                    <a:spLocks noChangeShapeType="1"/>
                  </p:cNvSpPr>
                  <p:nvPr/>
                </p:nvSpPr>
                <p:spPr bwMode="auto">
                  <a:xfrm>
                    <a:off x="3404" y="1980"/>
                    <a:ext cx="0" cy="322"/>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888888" name="Group 56">
                  <a:extLst>
                    <a:ext uri="{FF2B5EF4-FFF2-40B4-BE49-F238E27FC236}">
                      <a16:creationId xmlns:a16="http://schemas.microsoft.com/office/drawing/2014/main" id="{DC055A3D-77DC-2C4E-9246-8708CE6E6EBA}"/>
                    </a:ext>
                  </a:extLst>
                </p:cNvPr>
                <p:cNvGrpSpPr>
                  <a:grpSpLocks/>
                </p:cNvGrpSpPr>
                <p:nvPr/>
              </p:nvGrpSpPr>
              <p:grpSpPr bwMode="auto">
                <a:xfrm>
                  <a:off x="2216" y="2261"/>
                  <a:ext cx="2040" cy="91"/>
                  <a:chOff x="1428" y="1964"/>
                  <a:chExt cx="1976" cy="338"/>
                </a:xfrm>
              </p:grpSpPr>
              <p:sp>
                <p:nvSpPr>
                  <p:cNvPr id="888889" name="Line 57">
                    <a:extLst>
                      <a:ext uri="{FF2B5EF4-FFF2-40B4-BE49-F238E27FC236}">
                        <a16:creationId xmlns:a16="http://schemas.microsoft.com/office/drawing/2014/main" id="{867364B8-EF4F-3947-B293-76CC5261CA4B}"/>
                      </a:ext>
                    </a:extLst>
                  </p:cNvPr>
                  <p:cNvSpPr>
                    <a:spLocks noChangeShapeType="1"/>
                  </p:cNvSpPr>
                  <p:nvPr/>
                </p:nvSpPr>
                <p:spPr bwMode="auto">
                  <a:xfrm>
                    <a:off x="1428" y="2296"/>
                    <a:ext cx="197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90" name="Line 58">
                    <a:extLst>
                      <a:ext uri="{FF2B5EF4-FFF2-40B4-BE49-F238E27FC236}">
                        <a16:creationId xmlns:a16="http://schemas.microsoft.com/office/drawing/2014/main" id="{911B182E-A10F-5945-9DB0-BA15E7248063}"/>
                      </a:ext>
                    </a:extLst>
                  </p:cNvPr>
                  <p:cNvSpPr>
                    <a:spLocks noChangeShapeType="1"/>
                  </p:cNvSpPr>
                  <p:nvPr/>
                </p:nvSpPr>
                <p:spPr bwMode="auto">
                  <a:xfrm>
                    <a:off x="1436" y="1964"/>
                    <a:ext cx="0" cy="32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888891" name="Line 59">
                    <a:extLst>
                      <a:ext uri="{FF2B5EF4-FFF2-40B4-BE49-F238E27FC236}">
                        <a16:creationId xmlns:a16="http://schemas.microsoft.com/office/drawing/2014/main" id="{3854FFF9-9B61-0D4D-8B5F-581E0C24F2BB}"/>
                      </a:ext>
                    </a:extLst>
                  </p:cNvPr>
                  <p:cNvSpPr>
                    <a:spLocks noChangeShapeType="1"/>
                  </p:cNvSpPr>
                  <p:nvPr/>
                </p:nvSpPr>
                <p:spPr bwMode="auto">
                  <a:xfrm>
                    <a:off x="3404" y="1980"/>
                    <a:ext cx="0" cy="32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888892" name="Rectangle 60">
                <a:extLst>
                  <a:ext uri="{FF2B5EF4-FFF2-40B4-BE49-F238E27FC236}">
                    <a16:creationId xmlns:a16="http://schemas.microsoft.com/office/drawing/2014/main" id="{14B00A85-A722-AE40-B75C-E89EBF371251}"/>
                  </a:ext>
                </a:extLst>
              </p:cNvPr>
              <p:cNvSpPr>
                <a:spLocks noChangeArrowheads="1"/>
              </p:cNvSpPr>
              <p:nvPr/>
            </p:nvSpPr>
            <p:spPr bwMode="auto">
              <a:xfrm>
                <a:off x="90" y="1152"/>
                <a:ext cx="15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初始关键字序列</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88893" name="Rectangle 61">
                <a:extLst>
                  <a:ext uri="{FF2B5EF4-FFF2-40B4-BE49-F238E27FC236}">
                    <a16:creationId xmlns:a16="http://schemas.microsoft.com/office/drawing/2014/main" id="{CFE99D9D-F497-1F4E-B9E4-7E59B5A4D29E}"/>
                  </a:ext>
                </a:extLst>
              </p:cNvPr>
              <p:cNvSpPr>
                <a:spLocks noChangeArrowheads="1"/>
              </p:cNvSpPr>
              <p:nvPr/>
            </p:nvSpPr>
            <p:spPr bwMode="auto">
              <a:xfrm>
                <a:off x="528" y="1728"/>
                <a:ext cx="149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第一趟排序过程</a:t>
                </a:r>
                <a:r>
                  <a:rPr kumimoji="1" lang="en-US" altLang="zh-CN" sz="2400" b="1">
                    <a:solidFill>
                      <a:srgbClr val="FFFF00"/>
                    </a:solidFill>
                    <a:latin typeface="Times New Roman" panose="02020603050405020304" pitchFamily="18" charset="0"/>
                    <a:ea typeface="宋体" panose="02010600030101010101" pitchFamily="2" charset="-122"/>
                  </a:rPr>
                  <a:t>:</a:t>
                </a:r>
              </a:p>
            </p:txBody>
          </p:sp>
        </p:grpSp>
      </p:grpSp>
    </p:spTree>
    <p:extLst>
      <p:ext uri="{BB962C8B-B14F-4D97-AF65-F5344CB8AC3E}">
        <p14:creationId xmlns:p14="http://schemas.microsoft.com/office/powerpoint/2010/main" val="1248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9858" name="Rectangle 2">
            <a:extLst>
              <a:ext uri="{FF2B5EF4-FFF2-40B4-BE49-F238E27FC236}">
                <a16:creationId xmlns:a16="http://schemas.microsoft.com/office/drawing/2014/main" id="{5976E1AA-E666-474F-9D57-03C3138271E7}"/>
              </a:ext>
            </a:extLst>
          </p:cNvPr>
          <p:cNvSpPr>
            <a:spLocks noChangeArrowheads="1"/>
          </p:cNvSpPr>
          <p:nvPr/>
        </p:nvSpPr>
        <p:spPr bwMode="auto">
          <a:xfrm>
            <a:off x="1676400" y="15240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10000"/>
              </a:spcAft>
              <a:buClr>
                <a:srgbClr val="3366FF"/>
              </a:buClr>
              <a:buSzPct val="80000"/>
            </a:pPr>
            <a:r>
              <a:rPr lang="en-US" altLang="zh-CN" sz="3600" b="1">
                <a:solidFill>
                  <a:srgbClr val="FFFF00"/>
                </a:solidFill>
                <a:cs typeface="Times New Roman" panose="02020603050405020304" pitchFamily="18" charset="0"/>
              </a:rPr>
              <a:t>3</a:t>
            </a:r>
            <a:r>
              <a:rPr lang="en-US" altLang="zh-CN" sz="3600" b="1">
                <a:solidFill>
                  <a:srgbClr val="FFFF00"/>
                </a:solidFill>
              </a:rPr>
              <a:t>   </a:t>
            </a:r>
            <a:r>
              <a:rPr lang="zh-CN" altLang="en-US" sz="3600" b="1">
                <a:solidFill>
                  <a:srgbClr val="FFFF00"/>
                </a:solidFill>
                <a:latin typeface="Arial" panose="020B0604020202020204" pitchFamily="34" charset="0"/>
                <a:ea typeface="楷体_GB2312" pitchFamily="49" charset="-122"/>
              </a:rPr>
              <a:t>算法实现</a:t>
            </a:r>
          </a:p>
          <a:p>
            <a:pPr eaLnBrk="1" fontAlgn="base" hangingPunct="1">
              <a:lnSpc>
                <a:spcPct val="110000"/>
              </a:lnSpc>
              <a:spcBef>
                <a:spcPct val="10000"/>
              </a:spcBef>
              <a:spcAft>
                <a:spcPct val="0"/>
              </a:spcAft>
              <a:buClr>
                <a:srgbClr val="3366FF"/>
              </a:buClr>
              <a:buSzPct val="80000"/>
            </a:pPr>
            <a:r>
              <a:rPr lang="zh-CN" altLang="en-US" sz="2800" b="1">
                <a:solidFill>
                  <a:srgbClr val="FFFFFF"/>
                </a:solidFill>
              </a:rPr>
              <a:t>       先给出一趟希尔排序的算法，类似直接插入排序</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void shell_pass(Sqlist *L, int d)</a:t>
            </a:r>
          </a:p>
          <a:p>
            <a:pPr lvl="1" eaLnBrk="1" fontAlgn="base" hangingPunct="1">
              <a:lnSpc>
                <a:spcPct val="110000"/>
              </a:lnSpc>
              <a:spcBef>
                <a:spcPct val="10000"/>
              </a:spcBef>
              <a:spcAft>
                <a:spcPct val="0"/>
              </a:spcAft>
              <a:buClr>
                <a:srgbClr val="3366FF"/>
              </a:buClr>
              <a:buSzPct val="80000"/>
            </a:pPr>
            <a:r>
              <a:rPr kumimoji="0" lang="en-US" altLang="zh-CN" b="1">
                <a:solidFill>
                  <a:srgbClr val="FFFFFF"/>
                </a:solidFill>
              </a:rPr>
              <a:t>   /*  </a:t>
            </a:r>
            <a:r>
              <a:rPr kumimoji="0" lang="zh-CN" altLang="en-US" b="1">
                <a:solidFill>
                  <a:srgbClr val="FFFFFF"/>
                </a:solidFill>
              </a:rPr>
              <a:t>对顺序表</a:t>
            </a:r>
            <a:r>
              <a:rPr kumimoji="0" lang="en-US" altLang="zh-CN" b="1">
                <a:solidFill>
                  <a:srgbClr val="FFFFFF"/>
                </a:solidFill>
              </a:rPr>
              <a:t>L</a:t>
            </a:r>
            <a:r>
              <a:rPr kumimoji="0" lang="zh-CN" altLang="en-US" b="1">
                <a:solidFill>
                  <a:srgbClr val="FFFFFF"/>
                </a:solidFill>
              </a:rPr>
              <a:t>进行一趟希尔排序</a:t>
            </a:r>
            <a:r>
              <a:rPr kumimoji="0" lang="en-US" altLang="zh-CN" b="1">
                <a:solidFill>
                  <a:srgbClr val="FFFFFF"/>
                </a:solidFill>
              </a:rPr>
              <a:t>, </a:t>
            </a:r>
            <a:r>
              <a:rPr kumimoji="0" lang="zh-CN" altLang="en-US" b="1">
                <a:solidFill>
                  <a:srgbClr val="FFFFFF"/>
                </a:solidFill>
              </a:rPr>
              <a:t>增量为</a:t>
            </a:r>
            <a:r>
              <a:rPr kumimoji="0" lang="en-US" altLang="zh-CN" b="1">
                <a:solidFill>
                  <a:srgbClr val="FFFFFF"/>
                </a:solidFill>
              </a:rPr>
              <a:t>d  */</a:t>
            </a:r>
          </a:p>
          <a:p>
            <a:pPr lvl="1"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int j, k ;</a:t>
            </a:r>
          </a:p>
          <a:p>
            <a:pPr lvl="2"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for (j=d+1; j&lt;=L-&gt;length; j++)</a:t>
            </a:r>
          </a:p>
          <a:p>
            <a:pPr lvl="3"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L-&gt;R[0]=L-&gt;R[j] ;        </a:t>
            </a:r>
            <a:r>
              <a:rPr kumimoji="0" lang="en-US" altLang="zh-CN" b="1">
                <a:solidFill>
                  <a:srgbClr val="FFFFFF"/>
                </a:solidFill>
              </a:rPr>
              <a:t>/*  </a:t>
            </a:r>
            <a:r>
              <a:rPr kumimoji="0" lang="zh-CN" altLang="en-US" b="1">
                <a:solidFill>
                  <a:srgbClr val="FFFFFF"/>
                </a:solidFill>
              </a:rPr>
              <a:t>设置监视哨兵  *</a:t>
            </a:r>
            <a:r>
              <a:rPr kumimoji="0"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k=j-d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while (k&gt;0&amp;&amp;LT(L-&gt;R[0].key, L-&gt;R[k].key)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   L-&gt;R[k+d]=L-&gt;R[k] ; k=k-d ;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L-&gt;R[k+j]=L-&gt;R[0] ;</a:t>
            </a:r>
          </a:p>
          <a:p>
            <a:pPr lvl="3"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a:t>
            </a:r>
          </a:p>
          <a:p>
            <a:pPr lvl="1"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a:t>
            </a:r>
          </a:p>
        </p:txBody>
      </p:sp>
    </p:spTree>
    <p:extLst>
      <p:ext uri="{BB962C8B-B14F-4D97-AF65-F5344CB8AC3E}">
        <p14:creationId xmlns:p14="http://schemas.microsoft.com/office/powerpoint/2010/main" val="189642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82" name="Rectangle 2">
            <a:extLst>
              <a:ext uri="{FF2B5EF4-FFF2-40B4-BE49-F238E27FC236}">
                <a16:creationId xmlns:a16="http://schemas.microsoft.com/office/drawing/2014/main" id="{9DA2F4A1-0EB2-664A-865D-57800220CCB0}"/>
              </a:ext>
            </a:extLst>
          </p:cNvPr>
          <p:cNvSpPr>
            <a:spLocks noChangeArrowheads="1"/>
          </p:cNvSpPr>
          <p:nvPr/>
        </p:nvSpPr>
        <p:spPr bwMode="auto">
          <a:xfrm>
            <a:off x="1676400" y="15240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416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8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6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32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70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10000"/>
              </a:spcAft>
              <a:buClr>
                <a:srgbClr val="3366FF"/>
              </a:buClr>
              <a:buSzPct val="80000"/>
            </a:pPr>
            <a:r>
              <a:rPr lang="zh-CN" altLang="en-US" sz="2800" b="1">
                <a:solidFill>
                  <a:srgbClr val="FFFFFF"/>
                </a:solidFill>
              </a:rPr>
              <a:t>       然后在根据增量数组</a:t>
            </a:r>
            <a:r>
              <a:rPr lang="en-US" altLang="zh-CN" sz="2800" b="1">
                <a:solidFill>
                  <a:srgbClr val="FFFFFF"/>
                </a:solidFill>
              </a:rPr>
              <a:t>dk</a:t>
            </a:r>
            <a:r>
              <a:rPr lang="zh-CN" altLang="en-US" sz="2800" b="1">
                <a:solidFill>
                  <a:srgbClr val="FFFFFF"/>
                </a:solidFill>
              </a:rPr>
              <a:t>进行希尔排序</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kumimoji="0" lang="en-US" altLang="zh-CN" sz="2800" b="1">
                <a:solidFill>
                  <a:srgbClr val="FFFFFF"/>
                </a:solidFill>
              </a:rPr>
              <a:t>void shell_sort(Sqlist *L, int dk[], int t)</a:t>
            </a:r>
          </a:p>
          <a:p>
            <a:pPr eaLnBrk="1" fontAlgn="base" hangingPunct="1">
              <a:lnSpc>
                <a:spcPct val="110000"/>
              </a:lnSpc>
              <a:spcBef>
                <a:spcPct val="20000"/>
              </a:spcBef>
              <a:spcAft>
                <a:spcPct val="0"/>
              </a:spcAft>
              <a:buClr>
                <a:srgbClr val="3366FF"/>
              </a:buClr>
              <a:buSzPct val="80000"/>
            </a:pPr>
            <a:r>
              <a:rPr kumimoji="0" lang="en-US" altLang="zh-CN" b="1">
                <a:solidFill>
                  <a:srgbClr val="FFFFFF"/>
                </a:solidFill>
              </a:rPr>
              <a:t>     /*    </a:t>
            </a:r>
            <a:r>
              <a:rPr kumimoji="0" lang="zh-CN" altLang="en-US" b="1">
                <a:solidFill>
                  <a:srgbClr val="FFFFFF"/>
                </a:solidFill>
              </a:rPr>
              <a:t>按增量序列</a:t>
            </a:r>
            <a:r>
              <a:rPr kumimoji="0" lang="en-US" altLang="zh-CN" b="1">
                <a:solidFill>
                  <a:srgbClr val="FFFFFF"/>
                </a:solidFill>
              </a:rPr>
              <a:t>dk[0 </a:t>
            </a:r>
            <a:r>
              <a:rPr lang="en-US" altLang="zh-CN" b="1">
                <a:solidFill>
                  <a:srgbClr val="FFFFFF"/>
                </a:solidFill>
              </a:rPr>
              <a:t>…</a:t>
            </a:r>
            <a:r>
              <a:rPr kumimoji="0" lang="en-US" altLang="zh-CN" b="1">
                <a:solidFill>
                  <a:srgbClr val="FFFFFF"/>
                </a:solidFill>
              </a:rPr>
              <a:t> t-1],</a:t>
            </a:r>
            <a:r>
              <a:rPr kumimoji="0" lang="zh-CN" altLang="en-US" b="1">
                <a:solidFill>
                  <a:srgbClr val="FFFFFF"/>
                </a:solidFill>
              </a:rPr>
              <a:t>对顺序表</a:t>
            </a:r>
            <a:r>
              <a:rPr kumimoji="0" lang="en-US" altLang="zh-CN" b="1">
                <a:solidFill>
                  <a:srgbClr val="FFFFFF"/>
                </a:solidFill>
              </a:rPr>
              <a:t>L</a:t>
            </a:r>
            <a:r>
              <a:rPr kumimoji="0" lang="zh-CN" altLang="en-US" b="1">
                <a:solidFill>
                  <a:srgbClr val="FFFFFF"/>
                </a:solidFill>
              </a:rPr>
              <a:t>进行希尔排序   *</a:t>
            </a:r>
            <a:r>
              <a:rPr kumimoji="0" lang="en-US" altLang="zh-CN" b="1">
                <a:solidFill>
                  <a:srgbClr val="FFFFFF"/>
                </a:solidFill>
              </a:rPr>
              <a:t>/</a:t>
            </a:r>
          </a:p>
          <a:p>
            <a:pPr lvl="1" eaLnBrk="1" fontAlgn="base" hangingPunct="1">
              <a:lnSpc>
                <a:spcPct val="110000"/>
              </a:lnSpc>
              <a:spcBef>
                <a:spcPct val="20000"/>
              </a:spcBef>
              <a:spcAft>
                <a:spcPct val="0"/>
              </a:spcAft>
              <a:buClr>
                <a:srgbClr val="3366FF"/>
              </a:buClr>
              <a:buSzPct val="80000"/>
            </a:pPr>
            <a:r>
              <a:rPr kumimoji="0" lang="en-US" altLang="zh-CN" sz="2800" b="1">
                <a:solidFill>
                  <a:srgbClr val="FFFFFF"/>
                </a:solidFill>
              </a:rPr>
              <a:t>{  int m ;</a:t>
            </a:r>
          </a:p>
          <a:p>
            <a:pPr lvl="2" eaLnBrk="1" fontAlgn="base" hangingPunct="1">
              <a:lnSpc>
                <a:spcPct val="110000"/>
              </a:lnSpc>
              <a:spcBef>
                <a:spcPct val="20000"/>
              </a:spcBef>
              <a:spcAft>
                <a:spcPct val="0"/>
              </a:spcAft>
              <a:buClr>
                <a:srgbClr val="3366FF"/>
              </a:buClr>
              <a:buSzPct val="80000"/>
            </a:pPr>
            <a:r>
              <a:rPr kumimoji="0" lang="en-US" altLang="zh-CN" sz="2800" b="1">
                <a:solidFill>
                  <a:srgbClr val="FFFFFF"/>
                </a:solidFill>
              </a:rPr>
              <a:t>for (m=0; m&lt;=t; m++)</a:t>
            </a:r>
          </a:p>
          <a:p>
            <a:pPr lvl="3" eaLnBrk="1" fontAlgn="base" hangingPunct="1">
              <a:lnSpc>
                <a:spcPct val="110000"/>
              </a:lnSpc>
              <a:spcBef>
                <a:spcPct val="20000"/>
              </a:spcBef>
              <a:spcAft>
                <a:spcPct val="0"/>
              </a:spcAft>
              <a:buClr>
                <a:srgbClr val="3366FF"/>
              </a:buClr>
              <a:buSzPct val="80000"/>
            </a:pPr>
            <a:r>
              <a:rPr kumimoji="0" lang="en-US" altLang="zh-CN" sz="2800" b="1">
                <a:solidFill>
                  <a:srgbClr val="FFFFFF"/>
                </a:solidFill>
              </a:rPr>
              <a:t>shll_pass(L, dk[m]) ;</a:t>
            </a:r>
          </a:p>
          <a:p>
            <a:pPr lvl="1" eaLnBrk="1" fontAlgn="base" hangingPunct="1">
              <a:lnSpc>
                <a:spcPct val="110000"/>
              </a:lnSpc>
              <a:spcBef>
                <a:spcPct val="20000"/>
              </a:spcBef>
              <a:spcAft>
                <a:spcPct val="0"/>
              </a:spcAft>
              <a:buClr>
                <a:srgbClr val="3366FF"/>
              </a:buClr>
              <a:buSzPct val="80000"/>
            </a:pPr>
            <a:r>
              <a:rPr kumimoji="0" lang="en-US" altLang="zh-CN" sz="2800" b="1">
                <a:solidFill>
                  <a:srgbClr val="FFFFFF"/>
                </a:solidFill>
              </a:rPr>
              <a:t>}</a:t>
            </a:r>
          </a:p>
          <a:p>
            <a:pPr eaLnBrk="1" fontAlgn="base" hangingPunct="1">
              <a:lnSpc>
                <a:spcPct val="110000"/>
              </a:lnSpc>
              <a:spcBef>
                <a:spcPct val="20000"/>
              </a:spcBef>
              <a:spcAft>
                <a:spcPct val="0"/>
              </a:spcAft>
              <a:buClr>
                <a:srgbClr val="3366FF"/>
              </a:buClr>
              <a:buSzPct val="80000"/>
            </a:pPr>
            <a:r>
              <a:rPr lang="en-US" altLang="zh-CN" sz="2800" b="1">
                <a:solidFill>
                  <a:srgbClr val="FFFFFF"/>
                </a:solidFill>
              </a:rPr>
              <a:t>        </a:t>
            </a:r>
            <a:r>
              <a:rPr lang="zh-CN" altLang="en-US" sz="2800" b="1">
                <a:solidFill>
                  <a:srgbClr val="FFFFFF"/>
                </a:solidFill>
              </a:rPr>
              <a:t>希尔排序的分析比较复杂，涉及一些数学上的问题，其时间是所取的“增量”序列的函数</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10000"/>
              </a:spcAft>
              <a:buClr>
                <a:srgbClr val="FF3300"/>
              </a:buClr>
            </a:pPr>
            <a:r>
              <a:rPr lang="zh-CN" altLang="en-US" sz="3600" b="1">
                <a:solidFill>
                  <a:srgbClr val="FFFF00"/>
                </a:solidFill>
                <a:latin typeface="Arial" panose="020B0604020202020204" pitchFamily="34" charset="0"/>
                <a:ea typeface="楷体_GB2312" pitchFamily="49" charset="-122"/>
              </a:rPr>
              <a:t>希尔排序特点</a:t>
            </a:r>
          </a:p>
          <a:p>
            <a:pPr eaLnBrk="1" fontAlgn="base" hangingPunct="1">
              <a:lnSpc>
                <a:spcPct val="110000"/>
              </a:lnSpc>
              <a:spcBef>
                <a:spcPct val="20000"/>
              </a:spcBef>
              <a:spcAft>
                <a:spcPct val="0"/>
              </a:spcAft>
              <a:buClr>
                <a:srgbClr val="FF9900"/>
              </a:buClr>
            </a:pPr>
            <a:r>
              <a:rPr lang="zh-CN" altLang="en-US" sz="2800" b="1">
                <a:solidFill>
                  <a:srgbClr val="FFFFFF"/>
                </a:solidFill>
                <a:latin typeface="Arial" panose="020B0604020202020204" pitchFamily="34" charset="0"/>
              </a:rPr>
              <a:t>       子序列的构成不是简单的“逐段分割”，而是将相隔某个增量的记录组成一个子序列</a:t>
            </a:r>
            <a:r>
              <a:rPr kumimoji="0" lang="zh-CN" altLang="en-US" sz="2800" b="1">
                <a:solidFill>
                  <a:srgbClr val="FFFFFF"/>
                </a:solidFill>
                <a:latin typeface="宋体" panose="02010600030101010101" pitchFamily="2" charset="-122"/>
              </a:rPr>
              <a:t>。</a:t>
            </a:r>
            <a:endParaRPr lang="zh-CN" altLang="en-US" sz="2800" b="1">
              <a:solidFill>
                <a:srgbClr val="FFFFFF"/>
              </a:solidFill>
              <a:latin typeface="宋体" panose="02010600030101010101" pitchFamily="2" charset="-122"/>
            </a:endParaRPr>
          </a:p>
        </p:txBody>
      </p:sp>
    </p:spTree>
    <p:extLst>
      <p:ext uri="{BB962C8B-B14F-4D97-AF65-F5344CB8AC3E}">
        <p14:creationId xmlns:p14="http://schemas.microsoft.com/office/powerpoint/2010/main" val="24271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D9158A4D-8CD6-A14E-8FF0-E017F74AA94C}"/>
              </a:ext>
            </a:extLst>
          </p:cNvPr>
          <p:cNvSpPr>
            <a:spLocks noChangeArrowheads="1"/>
          </p:cNvSpPr>
          <p:nvPr/>
        </p:nvSpPr>
        <p:spPr bwMode="auto">
          <a:xfrm>
            <a:off x="1676400" y="152401"/>
            <a:ext cx="8839200"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385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5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2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0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7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pPr>
            <a:r>
              <a:rPr lang="zh-CN" altLang="en-US" sz="2800" b="1">
                <a:solidFill>
                  <a:srgbClr val="FFFFFF"/>
                </a:solidFill>
              </a:rPr>
              <a:t>         希尔排序可提高排序速度，原因是：</a:t>
            </a:r>
            <a:endParaRPr lang="zh-CN" altLang="en-US" sz="2800" b="1">
              <a:solidFill>
                <a:srgbClr val="FFFF00"/>
              </a:solidFill>
              <a:latin typeface="宋体" panose="02010600030101010101" pitchFamily="2" charset="-122"/>
            </a:endParaRPr>
          </a:p>
          <a:p>
            <a:pPr lvl="1" eaLnBrk="1" fontAlgn="base" hangingPunct="1">
              <a:lnSpc>
                <a:spcPct val="110000"/>
              </a:lnSpc>
              <a:spcBef>
                <a:spcPct val="20000"/>
              </a:spcBef>
              <a:spcAft>
                <a:spcPct val="0"/>
              </a:spcAft>
              <a:buClr>
                <a:srgbClr val="FFCC66"/>
              </a:buClr>
            </a:pPr>
            <a:r>
              <a:rPr lang="zh-CN" altLang="en-US" sz="2800" b="1">
                <a:solidFill>
                  <a:srgbClr val="FFFF00"/>
                </a:solidFill>
                <a:latin typeface="宋体" panose="02010600030101010101" pitchFamily="2" charset="-122"/>
              </a:rPr>
              <a:t>◆</a:t>
            </a:r>
            <a:r>
              <a:rPr lang="zh-CN" altLang="en-US" sz="2800" b="1">
                <a:solidFill>
                  <a:srgbClr val="FFFFFF"/>
                </a:solidFill>
                <a:latin typeface="宋体" panose="02010600030101010101" pitchFamily="2" charset="-122"/>
              </a:rPr>
              <a:t> 分组后</a:t>
            </a:r>
            <a:r>
              <a:rPr lang="en-US" altLang="zh-CN" sz="2800" b="1">
                <a:solidFill>
                  <a:srgbClr val="FFFFFF"/>
                </a:solidFill>
              </a:rPr>
              <a:t>n</a:t>
            </a:r>
            <a:r>
              <a:rPr lang="zh-CN" altLang="zh-CN" sz="2800" b="1">
                <a:solidFill>
                  <a:srgbClr val="FFFFFF"/>
                </a:solidFill>
              </a:rPr>
              <a:t>值减小，</a:t>
            </a:r>
            <a:r>
              <a:rPr lang="en-US" altLang="zh-CN" sz="2800" b="1">
                <a:solidFill>
                  <a:srgbClr val="FFFFFF"/>
                </a:solidFill>
              </a:rPr>
              <a:t>n²</a:t>
            </a:r>
            <a:r>
              <a:rPr lang="zh-CN" altLang="zh-CN" sz="2800" b="1">
                <a:solidFill>
                  <a:srgbClr val="FFFFFF"/>
                </a:solidFill>
              </a:rPr>
              <a:t>更小，而</a:t>
            </a:r>
            <a:r>
              <a:rPr lang="en-US" altLang="zh-CN" sz="2800" b="1">
                <a:solidFill>
                  <a:srgbClr val="FFFFFF"/>
                </a:solidFill>
              </a:rPr>
              <a:t>T(n)=O(n²),</a:t>
            </a:r>
            <a:r>
              <a:rPr lang="zh-CN" altLang="zh-CN" sz="2800" b="1">
                <a:solidFill>
                  <a:srgbClr val="FFFFFF"/>
                </a:solidFill>
              </a:rPr>
              <a:t>所以</a:t>
            </a:r>
            <a:r>
              <a:rPr lang="en-US" altLang="zh-CN" sz="2800" b="1">
                <a:solidFill>
                  <a:srgbClr val="FFFFFF"/>
                </a:solidFill>
              </a:rPr>
              <a:t>T(n)</a:t>
            </a:r>
            <a:r>
              <a:rPr lang="zh-CN" altLang="zh-CN" sz="2800" b="1">
                <a:solidFill>
                  <a:srgbClr val="FFFFFF"/>
                </a:solidFill>
                <a:latin typeface="宋体" panose="02010600030101010101" pitchFamily="2" charset="-122"/>
              </a:rPr>
              <a:t>从总体上看是减小了</a:t>
            </a:r>
            <a:r>
              <a:rPr lang="zh-CN" altLang="zh-CN" sz="2800" b="1">
                <a:solidFill>
                  <a:srgbClr val="FFFFFF"/>
                </a:solidFill>
              </a:rPr>
              <a:t>；</a:t>
            </a:r>
            <a:endParaRPr lang="zh-CN" altLang="en-US" sz="2800" b="1">
              <a:solidFill>
                <a:srgbClr val="FFFFFF"/>
              </a:solidFill>
              <a:latin typeface="宋体" panose="02010600030101010101" pitchFamily="2" charset="-122"/>
            </a:endParaRPr>
          </a:p>
          <a:p>
            <a:pPr lvl="1" eaLnBrk="1" fontAlgn="base" hangingPunct="1">
              <a:lnSpc>
                <a:spcPct val="110000"/>
              </a:lnSpc>
              <a:spcBef>
                <a:spcPct val="20000"/>
              </a:spcBef>
              <a:spcAft>
                <a:spcPct val="0"/>
              </a:spcAft>
              <a:buClr>
                <a:srgbClr val="FFCC66"/>
              </a:buClr>
            </a:pPr>
            <a:r>
              <a:rPr lang="zh-CN" altLang="en-US" sz="2800" b="1">
                <a:solidFill>
                  <a:srgbClr val="FFFF00"/>
                </a:solidFill>
              </a:rPr>
              <a:t>◆</a:t>
            </a:r>
            <a:r>
              <a:rPr lang="zh-CN" altLang="en-US" sz="2800" b="1">
                <a:solidFill>
                  <a:srgbClr val="FFFFFF"/>
                </a:solidFill>
                <a:latin typeface="宋体" panose="02010600030101010101" pitchFamily="2" charset="-122"/>
              </a:rPr>
              <a:t> </a:t>
            </a:r>
            <a:r>
              <a:rPr lang="zh-CN" altLang="zh-CN" sz="2800" b="1">
                <a:solidFill>
                  <a:srgbClr val="FFFFFF"/>
                </a:solidFill>
                <a:latin typeface="宋体" panose="02010600030101010101" pitchFamily="2" charset="-122"/>
              </a:rPr>
              <a:t>关键字较小的记录跳跃式前移，在进行最后一趟增量</a:t>
            </a:r>
            <a:r>
              <a:rPr lang="zh-CN" altLang="zh-CN" sz="2800" b="1">
                <a:solidFill>
                  <a:srgbClr val="FFFFFF"/>
                </a:solidFill>
              </a:rPr>
              <a:t>为1的插入排序时，序列已基本有序</a:t>
            </a:r>
            <a:r>
              <a:rPr kumimoji="0" lang="zh-CN" altLang="en-US" sz="2800" b="1">
                <a:solidFill>
                  <a:srgbClr val="FFFFFF"/>
                </a:solidFill>
              </a:rPr>
              <a:t>。</a:t>
            </a:r>
            <a:endParaRPr lang="zh-CN" altLang="zh-CN" sz="2800" b="1">
              <a:solidFill>
                <a:srgbClr val="FFFFFF"/>
              </a:solidFill>
            </a:endParaRPr>
          </a:p>
          <a:p>
            <a:pPr eaLnBrk="1" fontAlgn="base" hangingPunct="1">
              <a:lnSpc>
                <a:spcPct val="110000"/>
              </a:lnSpc>
              <a:spcBef>
                <a:spcPct val="20000"/>
              </a:spcBef>
              <a:spcAft>
                <a:spcPct val="10000"/>
              </a:spcAft>
              <a:buClr>
                <a:srgbClr val="FF9900"/>
              </a:buClr>
            </a:pPr>
            <a:r>
              <a:rPr lang="zh-CN" altLang="en-US" sz="3600" b="1">
                <a:solidFill>
                  <a:srgbClr val="FFFF00"/>
                </a:solidFill>
                <a:ea typeface="楷体_GB2312" pitchFamily="49" charset="-122"/>
              </a:rPr>
              <a:t>增量序列取法</a:t>
            </a:r>
          </a:p>
          <a:p>
            <a:pPr lvl="1" eaLnBrk="1" fontAlgn="base" hangingPunct="1">
              <a:lnSpc>
                <a:spcPct val="110000"/>
              </a:lnSpc>
              <a:spcBef>
                <a:spcPct val="20000"/>
              </a:spcBef>
              <a:spcAft>
                <a:spcPct val="0"/>
              </a:spcAft>
              <a:buClr>
                <a:srgbClr val="FFCC66"/>
              </a:buClr>
            </a:pPr>
            <a:r>
              <a:rPr lang="zh-CN" altLang="en-US" sz="2800" b="1">
                <a:solidFill>
                  <a:srgbClr val="FFFF00"/>
                </a:solidFill>
              </a:rPr>
              <a:t>◆ </a:t>
            </a:r>
            <a:r>
              <a:rPr lang="zh-CN" altLang="en-US" sz="2800" b="1">
                <a:solidFill>
                  <a:srgbClr val="FFFFFF"/>
                </a:solidFill>
              </a:rPr>
              <a:t>无除</a:t>
            </a:r>
            <a:r>
              <a:rPr lang="en-US" altLang="zh-CN" sz="2800" b="1">
                <a:solidFill>
                  <a:srgbClr val="FFFFFF"/>
                </a:solidFill>
              </a:rPr>
              <a:t>1</a:t>
            </a:r>
            <a:r>
              <a:rPr lang="zh-CN" altLang="en-US" sz="2800" b="1">
                <a:solidFill>
                  <a:srgbClr val="FFFFFF"/>
                </a:solidFill>
              </a:rPr>
              <a:t>以外的公因子</a:t>
            </a:r>
            <a:r>
              <a:rPr lang="zh-CN" altLang="zh-CN" sz="2800" b="1">
                <a:solidFill>
                  <a:srgbClr val="FFFFFF"/>
                </a:solidFill>
              </a:rPr>
              <a:t>；</a:t>
            </a:r>
            <a:endParaRPr lang="zh-CN" altLang="en-US" sz="2800" b="1">
              <a:solidFill>
                <a:srgbClr val="FFFFFF"/>
              </a:solidFill>
            </a:endParaRPr>
          </a:p>
          <a:p>
            <a:pPr lvl="1" eaLnBrk="1" fontAlgn="base" hangingPunct="1">
              <a:lnSpc>
                <a:spcPct val="110000"/>
              </a:lnSpc>
              <a:spcBef>
                <a:spcPct val="20000"/>
              </a:spcBef>
              <a:spcAft>
                <a:spcPct val="0"/>
              </a:spcAft>
              <a:buClr>
                <a:srgbClr val="FFCC66"/>
              </a:buClr>
            </a:pPr>
            <a:r>
              <a:rPr lang="zh-CN" altLang="en-US" sz="2800" b="1">
                <a:solidFill>
                  <a:srgbClr val="FFFF00"/>
                </a:solidFill>
              </a:rPr>
              <a:t>◆ </a:t>
            </a:r>
            <a:r>
              <a:rPr lang="zh-CN" altLang="en-US" sz="2800" b="1">
                <a:solidFill>
                  <a:srgbClr val="FFFFFF"/>
                </a:solidFill>
              </a:rPr>
              <a:t>最后一个增量值必须为</a:t>
            </a:r>
            <a:r>
              <a:rPr lang="en-US" altLang="zh-CN" sz="2800" b="1">
                <a:solidFill>
                  <a:srgbClr val="FFFFFF"/>
                </a:solidFill>
              </a:rPr>
              <a:t>1</a:t>
            </a:r>
            <a:r>
              <a:rPr kumimoji="0" lang="zh-CN" altLang="en-US" sz="2800" b="1">
                <a:solidFill>
                  <a:srgbClr val="FFFFFF"/>
                </a:solidFill>
              </a:rPr>
              <a:t>。</a:t>
            </a:r>
          </a:p>
        </p:txBody>
      </p:sp>
    </p:spTree>
    <p:extLst>
      <p:ext uri="{BB962C8B-B14F-4D97-AF65-F5344CB8AC3E}">
        <p14:creationId xmlns:p14="http://schemas.microsoft.com/office/powerpoint/2010/main" val="128821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0180FA09-DCD2-474F-8394-D7ED1D801D90}"/>
              </a:ext>
            </a:extLst>
          </p:cNvPr>
          <p:cNvSpPr>
            <a:spLocks noGrp="1" noChangeArrowheads="1"/>
          </p:cNvSpPr>
          <p:nvPr>
            <p:ph type="body" idx="1"/>
          </p:nvPr>
        </p:nvSpPr>
        <p:spPr>
          <a:xfrm>
            <a:off x="1703388" y="144464"/>
            <a:ext cx="8839200" cy="6308725"/>
          </a:xfrm>
        </p:spPr>
        <p:txBody>
          <a:bodyPr/>
          <a:lstStyle/>
          <a:p>
            <a:pPr marL="444500" lvl="1" indent="0">
              <a:lnSpc>
                <a:spcPct val="110000"/>
              </a:lnSpc>
              <a:buNone/>
            </a:pPr>
            <a:r>
              <a:rPr lang="zh-CN" altLang="en-US" sz="2400" b="1">
                <a:solidFill>
                  <a:schemeClr val="hlink"/>
                </a:solidFill>
              </a:rPr>
              <a:t> </a:t>
            </a:r>
            <a:r>
              <a:rPr lang="zh-CN" altLang="en-US" b="1">
                <a:solidFill>
                  <a:schemeClr val="folHlink"/>
                </a:solidFill>
                <a:latin typeface="宋体" panose="02010600030101010101" pitchFamily="2" charset="-122"/>
              </a:rPr>
              <a:t>◆</a:t>
            </a:r>
            <a:r>
              <a:rPr lang="zh-CN" altLang="en-US" b="1">
                <a:solidFill>
                  <a:schemeClr val="hlink"/>
                </a:solidFill>
              </a:rPr>
              <a:t>  </a:t>
            </a:r>
            <a:r>
              <a:rPr lang="en-US" altLang="zh-CN" b="1"/>
              <a:t>K</a:t>
            </a:r>
            <a:r>
              <a:rPr lang="en-US" altLang="zh-CN" b="1" baseline="-20000"/>
              <a:t>i</a:t>
            </a:r>
            <a:r>
              <a:rPr lang="zh-CN" altLang="en-US" b="1"/>
              <a:t>是主关键字：排序后得到的结果是唯一的；</a:t>
            </a:r>
          </a:p>
          <a:p>
            <a:pPr marL="444500" lvl="1" indent="0">
              <a:lnSpc>
                <a:spcPct val="110000"/>
              </a:lnSpc>
              <a:buNone/>
            </a:pPr>
            <a:r>
              <a:rPr lang="zh-CN" altLang="en-US" b="1">
                <a:solidFill>
                  <a:schemeClr val="hlink"/>
                </a:solidFill>
              </a:rPr>
              <a:t> </a:t>
            </a:r>
            <a:r>
              <a:rPr lang="zh-CN" altLang="en-US" b="1">
                <a:solidFill>
                  <a:schemeClr val="folHlink"/>
                </a:solidFill>
                <a:latin typeface="宋体" panose="02010600030101010101" pitchFamily="2" charset="-122"/>
              </a:rPr>
              <a:t>◆</a:t>
            </a:r>
            <a:r>
              <a:rPr lang="zh-CN" altLang="en-US" b="1">
                <a:solidFill>
                  <a:schemeClr val="hlink"/>
                </a:solidFill>
              </a:rPr>
              <a:t>  </a:t>
            </a:r>
            <a:r>
              <a:rPr lang="en-US" altLang="zh-CN" b="1"/>
              <a:t>K</a:t>
            </a:r>
            <a:r>
              <a:rPr lang="en-US" altLang="zh-CN" b="1" baseline="-20000"/>
              <a:t>i</a:t>
            </a:r>
            <a:r>
              <a:rPr lang="zh-CN" altLang="en-US" b="1"/>
              <a:t>是次关键字：排序后得到的结果是不唯一的。</a:t>
            </a:r>
          </a:p>
          <a:p>
            <a:pPr marL="0" indent="0">
              <a:lnSpc>
                <a:spcPct val="110000"/>
              </a:lnSpc>
              <a:buNone/>
            </a:pPr>
            <a:r>
              <a:rPr lang="zh-CN" altLang="en-US" b="1">
                <a:solidFill>
                  <a:schemeClr val="folHlink"/>
                </a:solidFill>
                <a:latin typeface="宋体" panose="02010600030101010101" pitchFamily="2" charset="-122"/>
              </a:rPr>
              <a:t>⑵</a:t>
            </a:r>
            <a:r>
              <a:rPr lang="zh-CN" altLang="en-US" b="1">
                <a:solidFill>
                  <a:schemeClr val="folHlink"/>
                </a:solidFill>
              </a:rPr>
              <a:t>  排序的稳定性</a:t>
            </a:r>
            <a:endParaRPr lang="zh-CN" altLang="en-US" sz="2800" b="1"/>
          </a:p>
          <a:p>
            <a:pPr marL="0" indent="0">
              <a:lnSpc>
                <a:spcPct val="110000"/>
              </a:lnSpc>
              <a:buNone/>
            </a:pPr>
            <a:r>
              <a:rPr lang="zh-CN" altLang="en-US" sz="2800" b="1"/>
              <a:t>         若记录序列中有</a:t>
            </a:r>
            <a:r>
              <a:rPr lang="zh-CN" altLang="en-US" sz="2800" b="1">
                <a:solidFill>
                  <a:schemeClr val="folHlink"/>
                </a:solidFill>
              </a:rPr>
              <a:t>两个或两个以上关键字相等</a:t>
            </a:r>
            <a:r>
              <a:rPr lang="zh-CN" altLang="en-US" sz="2800" b="1"/>
              <a:t>的记录： </a:t>
            </a:r>
            <a:r>
              <a:rPr lang="en-US" altLang="zh-CN" sz="2800" b="1"/>
              <a:t>K</a:t>
            </a:r>
            <a:r>
              <a:rPr lang="en-US" altLang="zh-CN" sz="2800" b="1" baseline="-20000"/>
              <a:t>i </a:t>
            </a:r>
            <a:r>
              <a:rPr lang="en-US" altLang="zh-CN" sz="2800" b="1"/>
              <a:t>=K</a:t>
            </a:r>
            <a:r>
              <a:rPr lang="en-US" altLang="zh-CN" sz="2800" b="1" baseline="-20000"/>
              <a:t>j</a:t>
            </a:r>
            <a:r>
              <a:rPr lang="en-US" altLang="zh-CN" sz="2800" b="1"/>
              <a:t>(i</a:t>
            </a:r>
            <a:r>
              <a:rPr lang="en-US" altLang="zh-CN" sz="2800" b="1">
                <a:cs typeface="Times New Roman" panose="02020603050405020304" pitchFamily="18" charset="0"/>
              </a:rPr>
              <a:t>≠</a:t>
            </a:r>
            <a:r>
              <a:rPr lang="en-US" altLang="zh-CN" sz="2800" b="1"/>
              <a:t>j</a:t>
            </a:r>
            <a:r>
              <a:rPr lang="zh-CN" altLang="en-US" sz="2800" b="1"/>
              <a:t>，</a:t>
            </a:r>
            <a:r>
              <a:rPr lang="en-US" altLang="zh-CN" sz="2800" b="1"/>
              <a:t>i, j=1, 2, </a:t>
            </a:r>
            <a:r>
              <a:rPr lang="en-US" altLang="zh-CN" sz="2800" b="1">
                <a:cs typeface="Times New Roman" panose="02020603050405020304" pitchFamily="18" charset="0"/>
              </a:rPr>
              <a:t>…</a:t>
            </a:r>
            <a:r>
              <a:rPr lang="en-US" altLang="zh-CN" sz="2800" b="1"/>
              <a:t> n)</a:t>
            </a:r>
            <a:r>
              <a:rPr lang="zh-CN" altLang="en-US" sz="2800" b="1"/>
              <a:t>，且在排序前</a:t>
            </a:r>
            <a:r>
              <a:rPr lang="en-US" altLang="zh-CN" sz="2800" b="1"/>
              <a:t>R</a:t>
            </a:r>
            <a:r>
              <a:rPr lang="en-US" altLang="zh-CN" sz="2800" b="1" baseline="-20000"/>
              <a:t>i</a:t>
            </a:r>
            <a:r>
              <a:rPr lang="zh-CN" altLang="en-US" sz="2800" b="1"/>
              <a:t>先于</a:t>
            </a:r>
            <a:r>
              <a:rPr lang="en-US" altLang="zh-CN" sz="2800" b="1"/>
              <a:t>R</a:t>
            </a:r>
            <a:r>
              <a:rPr lang="en-US" altLang="zh-CN" sz="2800" b="1" baseline="-20000"/>
              <a:t>j</a:t>
            </a:r>
            <a:r>
              <a:rPr lang="en-US" altLang="zh-CN" sz="2800" b="1"/>
              <a:t>(i&lt;j)</a:t>
            </a:r>
            <a:r>
              <a:rPr lang="zh-CN" altLang="en-US" sz="2800" b="1"/>
              <a:t>，排序后的记录序列仍然是</a:t>
            </a:r>
            <a:r>
              <a:rPr lang="en-US" altLang="zh-CN" sz="2800" b="1"/>
              <a:t>R</a:t>
            </a:r>
            <a:r>
              <a:rPr lang="en-US" altLang="zh-CN" sz="2800" b="1" baseline="-20000"/>
              <a:t>i</a:t>
            </a:r>
            <a:r>
              <a:rPr lang="zh-CN" altLang="en-US" sz="2800" b="1"/>
              <a:t>先于</a:t>
            </a:r>
            <a:r>
              <a:rPr lang="en-US" altLang="zh-CN" sz="2800" b="1"/>
              <a:t>R</a:t>
            </a:r>
            <a:r>
              <a:rPr lang="en-US" altLang="zh-CN" sz="2800" b="1" baseline="-20000"/>
              <a:t>j</a:t>
            </a:r>
            <a:r>
              <a:rPr lang="zh-CN" altLang="en-US" sz="2800" b="1"/>
              <a:t>，称排序方法是稳定的，否则是不稳定的。</a:t>
            </a:r>
          </a:p>
          <a:p>
            <a:pPr marL="0" indent="0">
              <a:lnSpc>
                <a:spcPct val="110000"/>
              </a:lnSpc>
              <a:buNone/>
            </a:pPr>
            <a:r>
              <a:rPr lang="zh-CN" altLang="en-US" sz="2800" b="1"/>
              <a:t>        排序算法有许多，但就全面性能而言，还没有一种公认为最好的。每种算法都有其优点和缺点，分别适合不同的数据量和硬件配置。</a:t>
            </a:r>
          </a:p>
          <a:p>
            <a:pPr marL="0" indent="0">
              <a:lnSpc>
                <a:spcPct val="110000"/>
              </a:lnSpc>
              <a:buNone/>
            </a:pPr>
            <a:r>
              <a:rPr lang="zh-CN" altLang="en-US" sz="2800" b="1"/>
              <a:t>        评价排序算法的标准有：</a:t>
            </a:r>
            <a:r>
              <a:rPr lang="zh-CN" altLang="en-US" sz="2800" b="1">
                <a:solidFill>
                  <a:schemeClr val="folHlink"/>
                </a:solidFill>
              </a:rPr>
              <a:t>执行时间</a:t>
            </a:r>
            <a:r>
              <a:rPr lang="zh-CN" altLang="en-US" sz="2800" b="1"/>
              <a:t>和</a:t>
            </a:r>
            <a:r>
              <a:rPr lang="zh-CN" altLang="en-US" sz="2800" b="1">
                <a:solidFill>
                  <a:schemeClr val="folHlink"/>
                </a:solidFill>
              </a:rPr>
              <a:t>所需的辅助空间</a:t>
            </a:r>
            <a:r>
              <a:rPr lang="zh-CN" altLang="en-US" sz="2800" b="1"/>
              <a:t>，其次是</a:t>
            </a:r>
            <a:r>
              <a:rPr lang="zh-CN" altLang="en-US" sz="2800" b="1">
                <a:solidFill>
                  <a:schemeClr val="folHlink"/>
                </a:solidFill>
              </a:rPr>
              <a:t>算法的稳定性</a:t>
            </a:r>
            <a:r>
              <a:rPr lang="zh-CN" altLang="en-US" sz="2800" b="1"/>
              <a:t>。</a:t>
            </a:r>
          </a:p>
        </p:txBody>
      </p:sp>
    </p:spTree>
    <p:extLst>
      <p:ext uri="{BB962C8B-B14F-4D97-AF65-F5344CB8AC3E}">
        <p14:creationId xmlns:p14="http://schemas.microsoft.com/office/powerpoint/2010/main" val="2956286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0EE979A0-8292-7E43-8DF4-32A3C28AEFC3}"/>
              </a:ext>
            </a:extLst>
          </p:cNvPr>
          <p:cNvSpPr>
            <a:spLocks noGrp="1" noChangeArrowheads="1"/>
          </p:cNvSpPr>
          <p:nvPr>
            <p:ph type="title"/>
          </p:nvPr>
        </p:nvSpPr>
        <p:spPr>
          <a:xfrm>
            <a:off x="2667001" y="152400"/>
            <a:ext cx="5445125" cy="914400"/>
          </a:xfrm>
        </p:spPr>
        <p:txBody>
          <a:bodyPr/>
          <a:lstStyle/>
          <a:p>
            <a:r>
              <a:rPr lang="en-US" altLang="zh-CN" sz="5400" b="1">
                <a:latin typeface="Times New Roman" panose="02020603050405020304" pitchFamily="18" charset="0"/>
              </a:rPr>
              <a:t>10.3</a:t>
            </a:r>
            <a:r>
              <a:rPr lang="en-US" altLang="zh-CN" sz="5400" b="1"/>
              <a:t>   </a:t>
            </a:r>
            <a:r>
              <a:rPr lang="zh-CN" altLang="en-US" sz="5400" b="1">
                <a:ea typeface="楷体_GB2312" pitchFamily="49" charset="-122"/>
              </a:rPr>
              <a:t>快速排序</a:t>
            </a:r>
          </a:p>
        </p:txBody>
      </p:sp>
      <p:sp>
        <p:nvSpPr>
          <p:cNvPr id="892931" name="Rectangle 3">
            <a:extLst>
              <a:ext uri="{FF2B5EF4-FFF2-40B4-BE49-F238E27FC236}">
                <a16:creationId xmlns:a16="http://schemas.microsoft.com/office/drawing/2014/main" id="{FFD6BE1B-B557-AD47-AEEE-287812FED5F8}"/>
              </a:ext>
            </a:extLst>
          </p:cNvPr>
          <p:cNvSpPr>
            <a:spLocks noGrp="1" noChangeArrowheads="1"/>
          </p:cNvSpPr>
          <p:nvPr>
            <p:ph type="body" idx="1"/>
          </p:nvPr>
        </p:nvSpPr>
        <p:spPr>
          <a:xfrm>
            <a:off x="1676401" y="1219201"/>
            <a:ext cx="8812213" cy="1704975"/>
          </a:xfrm>
        </p:spPr>
        <p:txBody>
          <a:bodyPr/>
          <a:lstStyle/>
          <a:p>
            <a:pPr marL="0" indent="0">
              <a:lnSpc>
                <a:spcPct val="110000"/>
              </a:lnSpc>
              <a:buNone/>
            </a:pPr>
            <a:r>
              <a:rPr lang="zh-CN" altLang="en-US" sz="3600" b="1">
                <a:solidFill>
                  <a:schemeClr val="folHlink"/>
                </a:solidFill>
                <a:latin typeface="宋体" panose="02010600030101010101" pitchFamily="2" charset="-122"/>
              </a:rPr>
              <a:t>   </a:t>
            </a:r>
            <a:r>
              <a:rPr lang="zh-CN" altLang="en-US" b="1"/>
              <a:t> </a:t>
            </a:r>
            <a:r>
              <a:rPr lang="zh-CN" altLang="en-US" sz="2800" b="1"/>
              <a:t>是一类基于交换的排序</a:t>
            </a:r>
            <a:r>
              <a:rPr lang="zh-CN" altLang="en-US" sz="2800" b="1">
                <a:latin typeface="宋体" panose="02010600030101010101" pitchFamily="2" charset="-122"/>
              </a:rPr>
              <a:t>，系统地</a:t>
            </a:r>
            <a:r>
              <a:rPr lang="zh-CN" altLang="en-US" sz="2800" b="1">
                <a:solidFill>
                  <a:schemeClr val="folHlink"/>
                </a:solidFill>
                <a:latin typeface="宋体" panose="02010600030101010101" pitchFamily="2" charset="-122"/>
              </a:rPr>
              <a:t>交换反序的记录的偶对</a:t>
            </a:r>
            <a:r>
              <a:rPr lang="zh-CN" altLang="en-US" sz="2800" b="1">
                <a:latin typeface="宋体" panose="02010600030101010101" pitchFamily="2" charset="-122"/>
              </a:rPr>
              <a:t>，直到不再有这样一来的偶对为止。其中最基本的是</a:t>
            </a:r>
            <a:r>
              <a:rPr lang="zh-CN" altLang="en-US" sz="2800" b="1">
                <a:solidFill>
                  <a:schemeClr val="folHlink"/>
                </a:solidFill>
                <a:latin typeface="宋体" panose="02010600030101010101" pitchFamily="2" charset="-122"/>
              </a:rPr>
              <a:t>冒泡排序</a:t>
            </a:r>
            <a:r>
              <a:rPr lang="en-US" altLang="zh-CN" sz="2800" b="1"/>
              <a:t>(</a:t>
            </a:r>
            <a:r>
              <a:rPr lang="en-US" altLang="zh-CN" sz="2800" b="1">
                <a:solidFill>
                  <a:schemeClr val="accent1"/>
                </a:solidFill>
              </a:rPr>
              <a:t>Bubble Sort</a:t>
            </a:r>
            <a:r>
              <a:rPr lang="en-US" altLang="zh-CN" sz="2800" b="1"/>
              <a:t>)</a:t>
            </a:r>
            <a:r>
              <a:rPr lang="zh-CN" altLang="en-US" sz="2800" b="1">
                <a:latin typeface="宋体" panose="02010600030101010101" pitchFamily="2" charset="-122"/>
              </a:rPr>
              <a:t>。</a:t>
            </a:r>
          </a:p>
        </p:txBody>
      </p:sp>
    </p:spTree>
    <p:extLst>
      <p:ext uri="{BB962C8B-B14F-4D97-AF65-F5344CB8AC3E}">
        <p14:creationId xmlns:p14="http://schemas.microsoft.com/office/powerpoint/2010/main" val="222945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3954" name="Rectangle 2">
            <a:extLst>
              <a:ext uri="{FF2B5EF4-FFF2-40B4-BE49-F238E27FC236}">
                <a16:creationId xmlns:a16="http://schemas.microsoft.com/office/drawing/2014/main" id="{EE4D8830-7F50-6648-B024-86E432C60DAE}"/>
              </a:ext>
            </a:extLst>
          </p:cNvPr>
          <p:cNvSpPr>
            <a:spLocks noGrp="1" noChangeArrowheads="1"/>
          </p:cNvSpPr>
          <p:nvPr>
            <p:ph type="title"/>
          </p:nvPr>
        </p:nvSpPr>
        <p:spPr>
          <a:xfrm>
            <a:off x="2667001" y="152401"/>
            <a:ext cx="5445125" cy="828675"/>
          </a:xfrm>
        </p:spPr>
        <p:txBody>
          <a:bodyPr/>
          <a:lstStyle/>
          <a:p>
            <a:r>
              <a:rPr lang="en-US" altLang="zh-CN" b="1">
                <a:latin typeface="Times New Roman" panose="02020603050405020304" pitchFamily="18" charset="0"/>
              </a:rPr>
              <a:t>10.3.1   </a:t>
            </a:r>
            <a:r>
              <a:rPr lang="zh-CN" altLang="en-US" b="1">
                <a:latin typeface="楷体_GB2312" pitchFamily="49" charset="-122"/>
                <a:ea typeface="楷体_GB2312" pitchFamily="49" charset="-122"/>
              </a:rPr>
              <a:t>冒泡</a:t>
            </a:r>
            <a:r>
              <a:rPr lang="zh-CN" altLang="en-US" b="1">
                <a:ea typeface="楷体_GB2312" pitchFamily="49" charset="-122"/>
              </a:rPr>
              <a:t>排序</a:t>
            </a:r>
          </a:p>
        </p:txBody>
      </p:sp>
      <p:sp>
        <p:nvSpPr>
          <p:cNvPr id="893955" name="Rectangle 3">
            <a:extLst>
              <a:ext uri="{FF2B5EF4-FFF2-40B4-BE49-F238E27FC236}">
                <a16:creationId xmlns:a16="http://schemas.microsoft.com/office/drawing/2014/main" id="{60DD0046-A366-3E44-A5C5-51CDDAE3D04B}"/>
              </a:ext>
            </a:extLst>
          </p:cNvPr>
          <p:cNvSpPr>
            <a:spLocks noGrp="1" noChangeArrowheads="1"/>
          </p:cNvSpPr>
          <p:nvPr>
            <p:ph type="body" idx="1"/>
          </p:nvPr>
        </p:nvSpPr>
        <p:spPr>
          <a:xfrm>
            <a:off x="1676401" y="1123951"/>
            <a:ext cx="8812213" cy="5400675"/>
          </a:xfrm>
        </p:spPr>
        <p:txBody>
          <a:bodyPr/>
          <a:lstStyle/>
          <a:p>
            <a:pPr marL="0" indent="0">
              <a:lnSpc>
                <a:spcPct val="110000"/>
              </a:lnSpc>
              <a:spcAft>
                <a:spcPct val="10000"/>
              </a:spcAft>
              <a:buNone/>
            </a:pPr>
            <a:r>
              <a:rPr lang="en-US" altLang="zh-CN" sz="3600" b="1">
                <a:solidFill>
                  <a:schemeClr val="folHlink"/>
                </a:solidFill>
                <a:cs typeface="Times New Roman" panose="02020603050405020304" pitchFamily="18" charset="0"/>
              </a:rPr>
              <a:t>1  </a:t>
            </a:r>
            <a:r>
              <a:rPr lang="zh-CN" altLang="en-US" sz="3600" b="1">
                <a:solidFill>
                  <a:schemeClr val="folHlink"/>
                </a:solidFill>
                <a:ea typeface="楷体_GB2312" pitchFamily="49" charset="-122"/>
              </a:rPr>
              <a:t>排序思想</a:t>
            </a:r>
          </a:p>
          <a:p>
            <a:pPr marL="0" indent="0">
              <a:lnSpc>
                <a:spcPct val="110000"/>
              </a:lnSpc>
              <a:buNone/>
            </a:pPr>
            <a:r>
              <a:rPr lang="zh-CN" altLang="en-US" b="1"/>
              <a:t>        </a:t>
            </a:r>
            <a:r>
              <a:rPr lang="zh-CN" altLang="en-US" sz="2800" b="1"/>
              <a:t>依次比较相邻的两个记录的关键字</a:t>
            </a:r>
            <a:r>
              <a:rPr lang="zh-CN" altLang="en-US" sz="2800" b="1">
                <a:latin typeface="宋体" panose="02010600030101010101" pitchFamily="2" charset="-122"/>
              </a:rPr>
              <a:t>，若两个记录是反序的</a:t>
            </a:r>
            <a:r>
              <a:rPr lang="en-US" altLang="zh-CN" sz="2800" b="1"/>
              <a:t>(</a:t>
            </a:r>
            <a:r>
              <a:rPr lang="zh-CN" altLang="en-US" sz="2800" b="1"/>
              <a:t>即前一个记录的关键字</a:t>
            </a:r>
            <a:r>
              <a:rPr lang="zh-CN" altLang="en-US" sz="2800" b="1">
                <a:solidFill>
                  <a:schemeClr val="folHlink"/>
                </a:solidFill>
              </a:rPr>
              <a:t>大于</a:t>
            </a:r>
            <a:r>
              <a:rPr lang="zh-CN" altLang="en-US" sz="2800" b="1"/>
              <a:t>后前一个记录的关键字</a:t>
            </a:r>
            <a:r>
              <a:rPr lang="en-US" altLang="zh-CN" sz="2800" b="1"/>
              <a:t>)</a:t>
            </a:r>
            <a:r>
              <a:rPr lang="zh-CN" altLang="en-US" sz="2800" b="1">
                <a:latin typeface="宋体" panose="02010600030101010101" pitchFamily="2" charset="-122"/>
              </a:rPr>
              <a:t>，则进行交换，直到没有反序的记录为止。</a:t>
            </a:r>
          </a:p>
          <a:p>
            <a:pPr marL="444500" lvl="1" indent="0">
              <a:lnSpc>
                <a:spcPct val="110000"/>
              </a:lnSpc>
              <a:buNone/>
            </a:pPr>
            <a:r>
              <a:rPr lang="zh-CN" altLang="en-US" b="1">
                <a:latin typeface="宋体" panose="02010600030101010101" pitchFamily="2" charset="-122"/>
              </a:rPr>
              <a:t>① 首先将</a:t>
            </a:r>
            <a:r>
              <a:rPr lang="en-US" altLang="zh-CN" b="1"/>
              <a:t>L-&gt;R[1]</a:t>
            </a:r>
            <a:r>
              <a:rPr lang="zh-CN" altLang="en-US" b="1"/>
              <a:t>与</a:t>
            </a:r>
            <a:r>
              <a:rPr lang="en-US" altLang="zh-CN" b="1"/>
              <a:t>L-&gt;R[2]</a:t>
            </a:r>
            <a:r>
              <a:rPr lang="zh-CN" altLang="en-US" b="1"/>
              <a:t>的关键字进行比较</a:t>
            </a:r>
            <a:r>
              <a:rPr lang="zh-CN" altLang="en-US" b="1">
                <a:latin typeface="宋体" panose="02010600030101010101" pitchFamily="2" charset="-122"/>
              </a:rPr>
              <a:t>，若为反序</a:t>
            </a:r>
            <a:r>
              <a:rPr lang="en-US" altLang="zh-CN" b="1">
                <a:latin typeface="宋体" panose="02010600030101010101" pitchFamily="2" charset="-122"/>
              </a:rPr>
              <a:t>(</a:t>
            </a:r>
            <a:r>
              <a:rPr lang="en-US" altLang="zh-CN" b="1"/>
              <a:t>L-&gt;R[1]</a:t>
            </a:r>
            <a:r>
              <a:rPr lang="zh-CN" altLang="en-US" b="1"/>
              <a:t>的关键字大于</a:t>
            </a:r>
            <a:r>
              <a:rPr lang="en-US" altLang="zh-CN" b="1"/>
              <a:t>L-&gt;R[2]</a:t>
            </a:r>
            <a:r>
              <a:rPr lang="zh-CN" altLang="en-US" b="1"/>
              <a:t>的关键字</a:t>
            </a:r>
            <a:r>
              <a:rPr lang="en-US" altLang="zh-CN" b="1">
                <a:latin typeface="宋体" panose="02010600030101010101" pitchFamily="2" charset="-122"/>
              </a:rPr>
              <a:t>)</a:t>
            </a:r>
            <a:r>
              <a:rPr lang="zh-CN" altLang="en-US" b="1">
                <a:latin typeface="宋体" panose="02010600030101010101" pitchFamily="2" charset="-122"/>
              </a:rPr>
              <a:t>，则交换两个记录</a:t>
            </a:r>
            <a:r>
              <a:rPr lang="zh-CN" altLang="zh-CN" b="1"/>
              <a:t>；</a:t>
            </a:r>
            <a:r>
              <a:rPr lang="zh-CN" altLang="en-US" b="1">
                <a:latin typeface="宋体" panose="02010600030101010101" pitchFamily="2" charset="-122"/>
              </a:rPr>
              <a:t>然后比较</a:t>
            </a:r>
            <a:r>
              <a:rPr lang="en-US" altLang="zh-CN" b="1"/>
              <a:t>L-&gt;R[2]</a:t>
            </a:r>
            <a:r>
              <a:rPr lang="zh-CN" altLang="en-US" b="1"/>
              <a:t>与</a:t>
            </a:r>
            <a:r>
              <a:rPr lang="en-US" altLang="zh-CN" b="1"/>
              <a:t>L-&gt;R[3]</a:t>
            </a:r>
            <a:r>
              <a:rPr lang="zh-CN" altLang="en-US" b="1"/>
              <a:t>的关键字</a:t>
            </a:r>
            <a:r>
              <a:rPr lang="zh-CN" altLang="en-US" b="1">
                <a:latin typeface="宋体" panose="02010600030101010101" pitchFamily="2" charset="-122"/>
              </a:rPr>
              <a:t>，依此类推，直到</a:t>
            </a:r>
            <a:r>
              <a:rPr lang="en-US" altLang="zh-CN" b="1"/>
              <a:t>L-&gt;R[n-1]</a:t>
            </a:r>
            <a:r>
              <a:rPr lang="zh-CN" altLang="en-US" b="1"/>
              <a:t>与</a:t>
            </a:r>
            <a:r>
              <a:rPr lang="en-US" altLang="zh-CN" b="1"/>
              <a:t>L-&gt;R[n]</a:t>
            </a:r>
            <a:r>
              <a:rPr lang="zh-CN" altLang="en-US" b="1"/>
              <a:t>的关键字比较后为止</a:t>
            </a:r>
            <a:r>
              <a:rPr lang="zh-CN" altLang="en-US" b="1">
                <a:latin typeface="宋体" panose="02010600030101010101" pitchFamily="2" charset="-122"/>
              </a:rPr>
              <a:t>，称为一趟</a:t>
            </a:r>
            <a:r>
              <a:rPr lang="zh-CN" altLang="en-US" b="1">
                <a:solidFill>
                  <a:schemeClr val="folHlink"/>
                </a:solidFill>
                <a:latin typeface="宋体" panose="02010600030101010101" pitchFamily="2" charset="-122"/>
              </a:rPr>
              <a:t>冒泡排序</a:t>
            </a:r>
            <a:r>
              <a:rPr lang="zh-CN" altLang="en-US" b="1">
                <a:latin typeface="宋体" panose="02010600030101010101" pitchFamily="2" charset="-122"/>
              </a:rPr>
              <a:t>，</a:t>
            </a:r>
            <a:r>
              <a:rPr lang="en-US" altLang="zh-CN" b="1">
                <a:solidFill>
                  <a:schemeClr val="tx2"/>
                </a:solidFill>
              </a:rPr>
              <a:t>L-&gt;R[n]</a:t>
            </a:r>
            <a:r>
              <a:rPr lang="zh-CN" altLang="en-US" b="1">
                <a:solidFill>
                  <a:schemeClr val="tx2"/>
                </a:solidFill>
              </a:rPr>
              <a:t>为关键字最大的记录</a:t>
            </a:r>
            <a:r>
              <a:rPr lang="zh-CN" altLang="en-US" b="1">
                <a:latin typeface="宋体" panose="02010600030101010101" pitchFamily="2" charset="-122"/>
              </a:rPr>
              <a:t>。</a:t>
            </a:r>
          </a:p>
        </p:txBody>
      </p:sp>
    </p:spTree>
    <p:extLst>
      <p:ext uri="{BB962C8B-B14F-4D97-AF65-F5344CB8AC3E}">
        <p14:creationId xmlns:p14="http://schemas.microsoft.com/office/powerpoint/2010/main" val="3478060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4978" name="Rectangle 2">
            <a:extLst>
              <a:ext uri="{FF2B5EF4-FFF2-40B4-BE49-F238E27FC236}">
                <a16:creationId xmlns:a16="http://schemas.microsoft.com/office/drawing/2014/main" id="{50A3272C-0DD4-6B41-B089-7E8748B835CD}"/>
              </a:ext>
            </a:extLst>
          </p:cNvPr>
          <p:cNvSpPr>
            <a:spLocks noGrp="1" noChangeArrowheads="1"/>
          </p:cNvSpPr>
          <p:nvPr>
            <p:ph type="body" idx="1"/>
          </p:nvPr>
        </p:nvSpPr>
        <p:spPr>
          <a:xfrm>
            <a:off x="1676401" y="152400"/>
            <a:ext cx="8812213" cy="6229350"/>
          </a:xfrm>
          <a:noFill/>
          <a:ln/>
        </p:spPr>
        <p:txBody>
          <a:bodyPr/>
          <a:lstStyle/>
          <a:p>
            <a:pPr marL="444500" lvl="1" indent="0">
              <a:lnSpc>
                <a:spcPct val="110000"/>
              </a:lnSpc>
              <a:buNone/>
            </a:pPr>
            <a:r>
              <a:rPr lang="zh-CN" altLang="en-US" b="1">
                <a:latin typeface="宋体" panose="02010600030101010101" pitchFamily="2" charset="-122"/>
              </a:rPr>
              <a:t>②  然后进行第二趟</a:t>
            </a:r>
            <a:r>
              <a:rPr lang="zh-CN" altLang="en-US" b="1">
                <a:solidFill>
                  <a:schemeClr val="folHlink"/>
                </a:solidFill>
                <a:latin typeface="宋体" panose="02010600030101010101" pitchFamily="2" charset="-122"/>
              </a:rPr>
              <a:t>冒泡排序</a:t>
            </a:r>
            <a:r>
              <a:rPr lang="zh-CN" altLang="en-US" b="1">
                <a:latin typeface="宋体" panose="02010600030101010101" pitchFamily="2" charset="-122"/>
              </a:rPr>
              <a:t>，对前</a:t>
            </a:r>
            <a:r>
              <a:rPr lang="en-US" altLang="zh-CN" b="1"/>
              <a:t>n-1</a:t>
            </a:r>
            <a:r>
              <a:rPr lang="zh-CN" altLang="en-US" b="1"/>
              <a:t>个记录进行同样的操作</a:t>
            </a:r>
            <a:r>
              <a:rPr lang="zh-CN" altLang="en-US"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一般地，第</a:t>
            </a:r>
            <a:r>
              <a:rPr lang="en-US" altLang="zh-CN" sz="2800" b="1"/>
              <a:t>i</a:t>
            </a:r>
            <a:r>
              <a:rPr lang="zh-CN" altLang="en-US" sz="2800" b="1"/>
              <a:t>趟冒泡排序是对</a:t>
            </a:r>
            <a:r>
              <a:rPr lang="en-US" altLang="zh-CN" sz="2800" b="1"/>
              <a:t>L-&gt;R[1 … n-i+1]</a:t>
            </a:r>
            <a:r>
              <a:rPr lang="zh-CN" altLang="en-US" sz="2800" b="1"/>
              <a:t>中的记录进行的</a:t>
            </a:r>
            <a:r>
              <a:rPr lang="zh-CN" altLang="en-US" sz="2800" b="1">
                <a:latin typeface="宋体" panose="02010600030101010101" pitchFamily="2" charset="-122"/>
              </a:rPr>
              <a:t>，因此，若待排序的记录有</a:t>
            </a:r>
            <a:r>
              <a:rPr lang="en-US" altLang="zh-CN" sz="2800" b="1"/>
              <a:t>n</a:t>
            </a:r>
            <a:r>
              <a:rPr lang="zh-CN" altLang="en-US" sz="2800" b="1"/>
              <a:t>个</a:t>
            </a:r>
            <a:r>
              <a:rPr lang="zh-CN" altLang="en-US" sz="2800" b="1">
                <a:latin typeface="宋体" panose="02010600030101010101" pitchFamily="2" charset="-122"/>
              </a:rPr>
              <a:t>，则要经过</a:t>
            </a:r>
            <a:r>
              <a:rPr lang="en-US" altLang="zh-CN" sz="2800" b="1"/>
              <a:t>n-1</a:t>
            </a:r>
            <a:r>
              <a:rPr lang="zh-CN" altLang="en-US" sz="2800" b="1">
                <a:latin typeface="宋体" panose="02010600030101010101" pitchFamily="2" charset="-122"/>
              </a:rPr>
              <a:t>趟</a:t>
            </a:r>
            <a:r>
              <a:rPr lang="zh-CN" altLang="en-US" sz="2800" b="1"/>
              <a:t>冒泡排序才能使所有的记录有序</a:t>
            </a:r>
            <a:r>
              <a:rPr lang="zh-CN" altLang="en-US" sz="2800" b="1">
                <a:latin typeface="宋体" panose="02010600030101010101" pitchFamily="2" charset="-122"/>
              </a:rPr>
              <a:t>。</a:t>
            </a:r>
          </a:p>
          <a:p>
            <a:pPr marL="0" indent="0">
              <a:lnSpc>
                <a:spcPct val="110000"/>
              </a:lnSpc>
              <a:spcAft>
                <a:spcPct val="10000"/>
              </a:spcAft>
              <a:buNone/>
            </a:pPr>
            <a:r>
              <a:rPr lang="en-US" altLang="zh-CN" sz="3600" b="1">
                <a:solidFill>
                  <a:schemeClr val="folHlink"/>
                </a:solidFill>
                <a:cs typeface="Times New Roman" panose="02020603050405020304" pitchFamily="18" charset="0"/>
              </a:rPr>
              <a:t>2  </a:t>
            </a:r>
            <a:r>
              <a:rPr lang="zh-CN" altLang="en-US" sz="3600" b="1">
                <a:solidFill>
                  <a:schemeClr val="folHlink"/>
                </a:solidFill>
                <a:ea typeface="楷体_GB2312" pitchFamily="49" charset="-122"/>
              </a:rPr>
              <a:t>排序示</a:t>
            </a:r>
            <a:r>
              <a:rPr kumimoji="0" lang="zh-CN" altLang="en-US" sz="3600" b="1">
                <a:solidFill>
                  <a:schemeClr val="folHlink"/>
                </a:solidFill>
                <a:latin typeface="宋体" panose="02010600030101010101" pitchFamily="2" charset="-122"/>
                <a:ea typeface="楷体_GB2312" pitchFamily="49" charset="-122"/>
              </a:rPr>
              <a:t>例</a:t>
            </a:r>
            <a:endParaRPr lang="zh-CN" altLang="en-US" sz="3600" b="1">
              <a:solidFill>
                <a:schemeClr val="folHlink"/>
              </a:solidFill>
              <a:ea typeface="楷体_GB2312" pitchFamily="49" charset="-122"/>
            </a:endParaRPr>
          </a:p>
          <a:p>
            <a:pPr marL="0" indent="0">
              <a:lnSpc>
                <a:spcPct val="110000"/>
              </a:lnSpc>
              <a:buNone/>
            </a:pPr>
            <a:r>
              <a:rPr lang="zh-CN" altLang="en-US" b="1"/>
              <a:t>       </a:t>
            </a:r>
            <a:r>
              <a:rPr lang="zh-CN" altLang="en-US" sz="2800" b="1"/>
              <a:t>设有</a:t>
            </a:r>
            <a:r>
              <a:rPr lang="en-US" altLang="zh-CN" sz="2800" b="1"/>
              <a:t>9</a:t>
            </a:r>
            <a:r>
              <a:rPr lang="zh-CN" altLang="en-US" sz="2800" b="1"/>
              <a:t>个待排序的记录</a:t>
            </a:r>
            <a:r>
              <a:rPr lang="zh-CN" altLang="zh-CN" sz="2800" b="1"/>
              <a:t>，关键字分别为</a:t>
            </a:r>
            <a:r>
              <a:rPr lang="en-US" altLang="zh-CN" sz="2800" b="1"/>
              <a:t>23, 38, 22, 45, </a:t>
            </a:r>
            <a:r>
              <a:rPr lang="en-US" altLang="zh-CN" sz="2800" b="1" u="sng">
                <a:solidFill>
                  <a:schemeClr val="folHlink"/>
                </a:solidFill>
              </a:rPr>
              <a:t>23</a:t>
            </a:r>
            <a:r>
              <a:rPr lang="en-US" altLang="zh-CN" sz="2800" b="1"/>
              <a:t>, 67, 31, 15, 41</a:t>
            </a:r>
            <a:r>
              <a:rPr lang="zh-CN" altLang="zh-CN" sz="2800" b="1"/>
              <a:t>，冒泡排序的过程如图</a:t>
            </a:r>
            <a:r>
              <a:rPr lang="en-US" altLang="zh-CN" sz="2800" b="1"/>
              <a:t>10-6</a:t>
            </a:r>
            <a:r>
              <a:rPr lang="zh-CN" altLang="en-US" sz="2800" b="1"/>
              <a:t>所示</a:t>
            </a:r>
            <a:r>
              <a:rPr kumimoji="0" lang="zh-CN" altLang="en-US" sz="2800" b="1">
                <a:latin typeface="宋体" panose="02010600030101010101" pitchFamily="2" charset="-122"/>
              </a:rPr>
              <a:t>。</a:t>
            </a:r>
          </a:p>
          <a:p>
            <a:pPr marL="0" indent="0">
              <a:lnSpc>
                <a:spcPct val="110000"/>
              </a:lnSpc>
              <a:buNone/>
            </a:pPr>
            <a:r>
              <a:rPr kumimoji="0" lang="en-US" altLang="zh-CN" sz="3600" b="1">
                <a:solidFill>
                  <a:schemeClr val="folHlink"/>
                </a:solidFill>
                <a:ea typeface="楷体_GB2312" pitchFamily="49" charset="-122"/>
              </a:rPr>
              <a:t>3  </a:t>
            </a:r>
            <a:r>
              <a:rPr kumimoji="0" lang="zh-CN" altLang="en-US" sz="3600" b="1">
                <a:solidFill>
                  <a:schemeClr val="folHlink"/>
                </a:solidFill>
                <a:ea typeface="楷体_GB2312" pitchFamily="49" charset="-122"/>
              </a:rPr>
              <a:t>算法实现</a:t>
            </a:r>
          </a:p>
          <a:p>
            <a:pPr marL="0" indent="0">
              <a:lnSpc>
                <a:spcPct val="110000"/>
              </a:lnSpc>
              <a:buNone/>
            </a:pPr>
            <a:r>
              <a:rPr lang="en-US" altLang="zh-CN" sz="2800" b="1"/>
              <a:t>#define FALSE 0</a:t>
            </a:r>
          </a:p>
          <a:p>
            <a:pPr marL="0" indent="0">
              <a:lnSpc>
                <a:spcPct val="110000"/>
              </a:lnSpc>
              <a:buNone/>
            </a:pPr>
            <a:r>
              <a:rPr lang="en-US" altLang="zh-CN" sz="2800" b="1"/>
              <a:t>#define TRUE 1</a:t>
            </a:r>
            <a:endParaRPr kumimoji="0" lang="en-US" altLang="zh-CN" sz="2800" b="1"/>
          </a:p>
        </p:txBody>
      </p:sp>
    </p:spTree>
    <p:extLst>
      <p:ext uri="{BB962C8B-B14F-4D97-AF65-F5344CB8AC3E}">
        <p14:creationId xmlns:p14="http://schemas.microsoft.com/office/powerpoint/2010/main" val="368980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6002" name="Group 2">
            <a:extLst>
              <a:ext uri="{FF2B5EF4-FFF2-40B4-BE49-F238E27FC236}">
                <a16:creationId xmlns:a16="http://schemas.microsoft.com/office/drawing/2014/main" id="{98199199-8604-604A-935E-755C35743EC5}"/>
              </a:ext>
            </a:extLst>
          </p:cNvPr>
          <p:cNvGrpSpPr>
            <a:grpSpLocks/>
          </p:cNvGrpSpPr>
          <p:nvPr/>
        </p:nvGrpSpPr>
        <p:grpSpPr bwMode="auto">
          <a:xfrm>
            <a:off x="1666876" y="188913"/>
            <a:ext cx="8772525" cy="4572000"/>
            <a:chOff x="90" y="119"/>
            <a:chExt cx="5526" cy="2880"/>
          </a:xfrm>
        </p:grpSpPr>
        <p:sp>
          <p:nvSpPr>
            <p:cNvPr id="896003" name="Rectangle 3">
              <a:extLst>
                <a:ext uri="{FF2B5EF4-FFF2-40B4-BE49-F238E27FC236}">
                  <a16:creationId xmlns:a16="http://schemas.microsoft.com/office/drawing/2014/main" id="{B5D94772-7097-1C41-952B-E65049BB2B5B}"/>
                </a:ext>
              </a:extLst>
            </p:cNvPr>
            <p:cNvSpPr>
              <a:spLocks noChangeArrowheads="1"/>
            </p:cNvSpPr>
            <p:nvPr/>
          </p:nvSpPr>
          <p:spPr bwMode="auto">
            <a:xfrm>
              <a:off x="2256" y="2750"/>
              <a:ext cx="158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10-6   </a:t>
              </a:r>
              <a:r>
                <a:rPr kumimoji="1" lang="zh-CN" altLang="en-US" sz="2000" b="1">
                  <a:solidFill>
                    <a:srgbClr val="FFFFFF"/>
                  </a:solidFill>
                  <a:latin typeface="Times New Roman" panose="02020603050405020304" pitchFamily="18" charset="0"/>
                  <a:ea typeface="宋体" panose="02010600030101010101" pitchFamily="2" charset="-122"/>
                </a:rPr>
                <a:t>冒泡排序过程</a:t>
              </a:r>
            </a:p>
          </p:txBody>
        </p:sp>
        <p:grpSp>
          <p:nvGrpSpPr>
            <p:cNvPr id="896004" name="Group 4">
              <a:extLst>
                <a:ext uri="{FF2B5EF4-FFF2-40B4-BE49-F238E27FC236}">
                  <a16:creationId xmlns:a16="http://schemas.microsoft.com/office/drawing/2014/main" id="{0CB1A906-FA30-A947-98B1-781B5B762E2B}"/>
                </a:ext>
              </a:extLst>
            </p:cNvPr>
            <p:cNvGrpSpPr>
              <a:grpSpLocks/>
            </p:cNvGrpSpPr>
            <p:nvPr/>
          </p:nvGrpSpPr>
          <p:grpSpPr bwMode="auto">
            <a:xfrm>
              <a:off x="90" y="119"/>
              <a:ext cx="5526" cy="2544"/>
              <a:chOff x="90" y="1392"/>
              <a:chExt cx="5526" cy="2544"/>
            </a:xfrm>
          </p:grpSpPr>
          <p:grpSp>
            <p:nvGrpSpPr>
              <p:cNvPr id="896005" name="Group 5">
                <a:extLst>
                  <a:ext uri="{FF2B5EF4-FFF2-40B4-BE49-F238E27FC236}">
                    <a16:creationId xmlns:a16="http://schemas.microsoft.com/office/drawing/2014/main" id="{0A6C683A-355D-B242-8DE5-EF377EBBE6FF}"/>
                  </a:ext>
                </a:extLst>
              </p:cNvPr>
              <p:cNvGrpSpPr>
                <a:grpSpLocks/>
              </p:cNvGrpSpPr>
              <p:nvPr/>
            </p:nvGrpSpPr>
            <p:grpSpPr bwMode="auto">
              <a:xfrm>
                <a:off x="90" y="1392"/>
                <a:ext cx="5526" cy="254"/>
                <a:chOff x="90" y="1315"/>
                <a:chExt cx="5526" cy="254"/>
              </a:xfrm>
            </p:grpSpPr>
            <p:sp>
              <p:nvSpPr>
                <p:cNvPr id="896006" name="Rectangle 6">
                  <a:extLst>
                    <a:ext uri="{FF2B5EF4-FFF2-40B4-BE49-F238E27FC236}">
                      <a16:creationId xmlns:a16="http://schemas.microsoft.com/office/drawing/2014/main" id="{E820FE5F-C775-FC4C-AC1C-8948A3CAA56B}"/>
                    </a:ext>
                  </a:extLst>
                </p:cNvPr>
                <p:cNvSpPr>
                  <a:spLocks noChangeArrowheads="1"/>
                </p:cNvSpPr>
                <p:nvPr/>
              </p:nvSpPr>
              <p:spPr bwMode="auto">
                <a:xfrm>
                  <a:off x="1671" y="1315"/>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23    38     22     45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67     31     15    41</a:t>
                  </a:r>
                </a:p>
              </p:txBody>
            </p:sp>
            <p:sp>
              <p:nvSpPr>
                <p:cNvPr id="896007" name="Rectangle 7">
                  <a:extLst>
                    <a:ext uri="{FF2B5EF4-FFF2-40B4-BE49-F238E27FC236}">
                      <a16:creationId xmlns:a16="http://schemas.microsoft.com/office/drawing/2014/main" id="{7E631918-A6CC-EA44-8B0C-4D93BF00A091}"/>
                    </a:ext>
                  </a:extLst>
                </p:cNvPr>
                <p:cNvSpPr>
                  <a:spLocks noChangeArrowheads="1"/>
                </p:cNvSpPr>
                <p:nvPr/>
              </p:nvSpPr>
              <p:spPr bwMode="auto">
                <a:xfrm>
                  <a:off x="90" y="1320"/>
                  <a:ext cx="15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初始关键字序列</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896008" name="Group 8">
                <a:extLst>
                  <a:ext uri="{FF2B5EF4-FFF2-40B4-BE49-F238E27FC236}">
                    <a16:creationId xmlns:a16="http://schemas.microsoft.com/office/drawing/2014/main" id="{80061786-E1F3-C044-A4C2-9DC129AEF8EA}"/>
                  </a:ext>
                </a:extLst>
              </p:cNvPr>
              <p:cNvGrpSpPr>
                <a:grpSpLocks/>
              </p:cNvGrpSpPr>
              <p:nvPr/>
            </p:nvGrpSpPr>
            <p:grpSpPr bwMode="auto">
              <a:xfrm>
                <a:off x="240" y="1733"/>
                <a:ext cx="5376" cy="249"/>
                <a:chOff x="240" y="1719"/>
                <a:chExt cx="5376" cy="249"/>
              </a:xfrm>
            </p:grpSpPr>
            <p:sp>
              <p:nvSpPr>
                <p:cNvPr id="896009" name="Rectangle 9">
                  <a:extLst>
                    <a:ext uri="{FF2B5EF4-FFF2-40B4-BE49-F238E27FC236}">
                      <a16:creationId xmlns:a16="http://schemas.microsoft.com/office/drawing/2014/main" id="{390238BA-6E39-A54A-BD97-8209C99DD3E6}"/>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第一趟排序后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10" name="Rectangle 10">
                  <a:extLst>
                    <a:ext uri="{FF2B5EF4-FFF2-40B4-BE49-F238E27FC236}">
                      <a16:creationId xmlns:a16="http://schemas.microsoft.com/office/drawing/2014/main" id="{7027C925-2173-BF43-8A26-246BAC0D8407}"/>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    </a:t>
                  </a:r>
                  <a:r>
                    <a:rPr kumimoji="1" lang="en-US" altLang="zh-CN" sz="2400" b="1">
                      <a:solidFill>
                        <a:srgbClr val="FFCC66"/>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15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nvGrpSpPr>
              <p:cNvPr id="896011" name="Group 11">
                <a:extLst>
                  <a:ext uri="{FF2B5EF4-FFF2-40B4-BE49-F238E27FC236}">
                    <a16:creationId xmlns:a16="http://schemas.microsoft.com/office/drawing/2014/main" id="{2B3353EC-3173-C146-895D-0AC231779D8B}"/>
                  </a:ext>
                </a:extLst>
              </p:cNvPr>
              <p:cNvGrpSpPr>
                <a:grpSpLocks/>
              </p:cNvGrpSpPr>
              <p:nvPr/>
            </p:nvGrpSpPr>
            <p:grpSpPr bwMode="auto">
              <a:xfrm>
                <a:off x="240" y="2069"/>
                <a:ext cx="5376" cy="249"/>
                <a:chOff x="240" y="1719"/>
                <a:chExt cx="5376" cy="249"/>
              </a:xfrm>
            </p:grpSpPr>
            <p:sp>
              <p:nvSpPr>
                <p:cNvPr id="896012" name="Rectangle 12">
                  <a:extLst>
                    <a:ext uri="{FF2B5EF4-FFF2-40B4-BE49-F238E27FC236}">
                      <a16:creationId xmlns:a16="http://schemas.microsoft.com/office/drawing/2014/main" id="{94F6D8B3-5BA0-E040-A1BC-1B4A6AA105A8}"/>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第二趟排序后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13" name="Rectangle 13">
                  <a:extLst>
                    <a:ext uri="{FF2B5EF4-FFF2-40B4-BE49-F238E27FC236}">
                      <a16:creationId xmlns:a16="http://schemas.microsoft.com/office/drawing/2014/main" id="{50139156-5260-6148-8E01-1DA66884046B}"/>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15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nvGrpSpPr>
              <p:cNvPr id="896014" name="Group 14">
                <a:extLst>
                  <a:ext uri="{FF2B5EF4-FFF2-40B4-BE49-F238E27FC236}">
                    <a16:creationId xmlns:a16="http://schemas.microsoft.com/office/drawing/2014/main" id="{04192836-1435-FC45-841F-72C1AD84D1CD}"/>
                  </a:ext>
                </a:extLst>
              </p:cNvPr>
              <p:cNvGrpSpPr>
                <a:grpSpLocks/>
              </p:cNvGrpSpPr>
              <p:nvPr/>
            </p:nvGrpSpPr>
            <p:grpSpPr bwMode="auto">
              <a:xfrm>
                <a:off x="240" y="2405"/>
                <a:ext cx="5376" cy="249"/>
                <a:chOff x="240" y="1719"/>
                <a:chExt cx="5376" cy="249"/>
              </a:xfrm>
            </p:grpSpPr>
            <p:sp>
              <p:nvSpPr>
                <p:cNvPr id="896015" name="Rectangle 15">
                  <a:extLst>
                    <a:ext uri="{FF2B5EF4-FFF2-40B4-BE49-F238E27FC236}">
                      <a16:creationId xmlns:a16="http://schemas.microsoft.com/office/drawing/2014/main" id="{342A4CED-32D6-0942-9EA0-8FE214A76A07}"/>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第三趟排序后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16" name="Rectangle 16">
                  <a:extLst>
                    <a:ext uri="{FF2B5EF4-FFF2-40B4-BE49-F238E27FC236}">
                      <a16:creationId xmlns:a16="http://schemas.microsoft.com/office/drawing/2014/main" id="{10FBF91D-6D65-8848-8D6E-4754B2E86E87}"/>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15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nvGrpSpPr>
              <p:cNvPr id="896017" name="Group 17">
                <a:extLst>
                  <a:ext uri="{FF2B5EF4-FFF2-40B4-BE49-F238E27FC236}">
                    <a16:creationId xmlns:a16="http://schemas.microsoft.com/office/drawing/2014/main" id="{EE643F57-6F0A-2841-9A11-CC2FBA0CD5B0}"/>
                  </a:ext>
                </a:extLst>
              </p:cNvPr>
              <p:cNvGrpSpPr>
                <a:grpSpLocks/>
              </p:cNvGrpSpPr>
              <p:nvPr/>
            </p:nvGrpSpPr>
            <p:grpSpPr bwMode="auto">
              <a:xfrm>
                <a:off x="240" y="2741"/>
                <a:ext cx="5376" cy="249"/>
                <a:chOff x="240" y="1719"/>
                <a:chExt cx="5376" cy="249"/>
              </a:xfrm>
            </p:grpSpPr>
            <p:sp>
              <p:nvSpPr>
                <p:cNvPr id="896018" name="Rectangle 18">
                  <a:extLst>
                    <a:ext uri="{FF2B5EF4-FFF2-40B4-BE49-F238E27FC236}">
                      <a16:creationId xmlns:a16="http://schemas.microsoft.com/office/drawing/2014/main" id="{64105984-3D58-9B40-B3A8-6FE46D9BB7DE}"/>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第四趟排序后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19" name="Rectangle 19">
                  <a:extLst>
                    <a:ext uri="{FF2B5EF4-FFF2-40B4-BE49-F238E27FC236}">
                      <a16:creationId xmlns:a16="http://schemas.microsoft.com/office/drawing/2014/main" id="{195FA534-7082-B042-894F-220E739C28FE}"/>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15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nvGrpSpPr>
              <p:cNvPr id="896020" name="Group 20">
                <a:extLst>
                  <a:ext uri="{FF2B5EF4-FFF2-40B4-BE49-F238E27FC236}">
                    <a16:creationId xmlns:a16="http://schemas.microsoft.com/office/drawing/2014/main" id="{B124C565-7A7F-DE43-8A08-4F0D059769D8}"/>
                  </a:ext>
                </a:extLst>
              </p:cNvPr>
              <p:cNvGrpSpPr>
                <a:grpSpLocks/>
              </p:cNvGrpSpPr>
              <p:nvPr/>
            </p:nvGrpSpPr>
            <p:grpSpPr bwMode="auto">
              <a:xfrm>
                <a:off x="240" y="3077"/>
                <a:ext cx="5376" cy="249"/>
                <a:chOff x="240" y="1719"/>
                <a:chExt cx="5376" cy="249"/>
              </a:xfrm>
            </p:grpSpPr>
            <p:sp>
              <p:nvSpPr>
                <p:cNvPr id="896021" name="Rectangle 21">
                  <a:extLst>
                    <a:ext uri="{FF2B5EF4-FFF2-40B4-BE49-F238E27FC236}">
                      <a16:creationId xmlns:a16="http://schemas.microsoft.com/office/drawing/2014/main" id="{28D9CA61-F316-974E-BD6C-7D84D538F9D8}"/>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第五趟排序后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22" name="Rectangle 22">
                  <a:extLst>
                    <a:ext uri="{FF2B5EF4-FFF2-40B4-BE49-F238E27FC236}">
                      <a16:creationId xmlns:a16="http://schemas.microsoft.com/office/drawing/2014/main" id="{3F7E161B-071D-F54B-A74F-9D15CE3C14D9}"/>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15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nvGrpSpPr>
              <p:cNvPr id="896023" name="Group 23">
                <a:extLst>
                  <a:ext uri="{FF2B5EF4-FFF2-40B4-BE49-F238E27FC236}">
                    <a16:creationId xmlns:a16="http://schemas.microsoft.com/office/drawing/2014/main" id="{E5E9F14E-54AE-7249-80C3-3C0C865663C3}"/>
                  </a:ext>
                </a:extLst>
              </p:cNvPr>
              <p:cNvGrpSpPr>
                <a:grpSpLocks/>
              </p:cNvGrpSpPr>
              <p:nvPr/>
            </p:nvGrpSpPr>
            <p:grpSpPr bwMode="auto">
              <a:xfrm>
                <a:off x="240" y="3399"/>
                <a:ext cx="5376" cy="249"/>
                <a:chOff x="240" y="1719"/>
                <a:chExt cx="5376" cy="249"/>
              </a:xfrm>
            </p:grpSpPr>
            <p:sp>
              <p:nvSpPr>
                <p:cNvPr id="896024" name="Rectangle 24">
                  <a:extLst>
                    <a:ext uri="{FF2B5EF4-FFF2-40B4-BE49-F238E27FC236}">
                      <a16:creationId xmlns:a16="http://schemas.microsoft.com/office/drawing/2014/main" id="{FF9CCB9B-B806-F842-BBFD-219C7ADA986C}"/>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第六趟排序后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25" name="Rectangle 25">
                  <a:extLst>
                    <a:ext uri="{FF2B5EF4-FFF2-40B4-BE49-F238E27FC236}">
                      <a16:creationId xmlns:a16="http://schemas.microsoft.com/office/drawing/2014/main" id="{02109AD6-75E2-1449-BEA3-E3D30D06696B}"/>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15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0033"/>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nvGrpSpPr>
              <p:cNvPr id="896026" name="Group 26">
                <a:extLst>
                  <a:ext uri="{FF2B5EF4-FFF2-40B4-BE49-F238E27FC236}">
                    <a16:creationId xmlns:a16="http://schemas.microsoft.com/office/drawing/2014/main" id="{8E630318-CE08-014B-AF66-FF4119A9BF7D}"/>
                  </a:ext>
                </a:extLst>
              </p:cNvPr>
              <p:cNvGrpSpPr>
                <a:grpSpLocks/>
              </p:cNvGrpSpPr>
              <p:nvPr/>
            </p:nvGrpSpPr>
            <p:grpSpPr bwMode="auto">
              <a:xfrm>
                <a:off x="240" y="3687"/>
                <a:ext cx="5376" cy="249"/>
                <a:chOff x="240" y="1719"/>
                <a:chExt cx="5376" cy="249"/>
              </a:xfrm>
            </p:grpSpPr>
            <p:sp>
              <p:nvSpPr>
                <p:cNvPr id="896027" name="Rectangle 27">
                  <a:extLst>
                    <a:ext uri="{FF2B5EF4-FFF2-40B4-BE49-F238E27FC236}">
                      <a16:creationId xmlns:a16="http://schemas.microsoft.com/office/drawing/2014/main" id="{080B45EF-45AF-474E-9066-8708070E7472}"/>
                    </a:ext>
                  </a:extLst>
                </p:cNvPr>
                <p:cNvSpPr>
                  <a:spLocks noChangeArrowheads="1"/>
                </p:cNvSpPr>
                <p:nvPr/>
              </p:nvSpPr>
              <p:spPr bwMode="auto">
                <a:xfrm>
                  <a:off x="240" y="1728"/>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第七趟排序后</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896028" name="Rectangle 28">
                  <a:extLst>
                    <a:ext uri="{FF2B5EF4-FFF2-40B4-BE49-F238E27FC236}">
                      <a16:creationId xmlns:a16="http://schemas.microsoft.com/office/drawing/2014/main" id="{7AEC44DB-9155-9B43-87B3-7BD1A568C369}"/>
                    </a:ext>
                  </a:extLst>
                </p:cNvPr>
                <p:cNvSpPr>
                  <a:spLocks noChangeArrowheads="1"/>
                </p:cNvSpPr>
                <p:nvPr/>
              </p:nvSpPr>
              <p:spPr bwMode="auto">
                <a:xfrm>
                  <a:off x="1671" y="1719"/>
                  <a:ext cx="39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15    22     23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0033"/>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45</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0033"/>
                      </a:solidFill>
                      <a:latin typeface="Times New Roman" panose="02020603050405020304" pitchFamily="18" charset="0"/>
                      <a:ea typeface="宋体" panose="02010600030101010101" pitchFamily="2" charset="-122"/>
                    </a:rPr>
                    <a:t> 67</a:t>
                  </a:r>
                </a:p>
              </p:txBody>
            </p:sp>
          </p:grpSp>
        </p:grpSp>
      </p:grpSp>
    </p:spTree>
    <p:extLst>
      <p:ext uri="{BB962C8B-B14F-4D97-AF65-F5344CB8AC3E}">
        <p14:creationId xmlns:p14="http://schemas.microsoft.com/office/powerpoint/2010/main" val="3196816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46463460-DE56-BE4E-A12C-F4C9951FE629}"/>
              </a:ext>
            </a:extLst>
          </p:cNvPr>
          <p:cNvSpPr>
            <a:spLocks noChangeArrowheads="1"/>
          </p:cNvSpPr>
          <p:nvPr/>
        </p:nvSpPr>
        <p:spPr bwMode="auto">
          <a:xfrm>
            <a:off x="1676400" y="152400"/>
            <a:ext cx="8839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void Bubble_Sort(Sqlist *L)</a:t>
            </a:r>
          </a:p>
          <a:p>
            <a:pPr lvl="1"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int j ,k , flag ;</a:t>
            </a:r>
          </a:p>
          <a:p>
            <a:pPr lvl="2"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for (j=0; j&lt;L-&gt;length; j++)       </a:t>
            </a:r>
            <a:r>
              <a:rPr kumimoji="0" lang="en-US" altLang="zh-CN" b="1">
                <a:solidFill>
                  <a:srgbClr val="FFFFFF"/>
                </a:solidFill>
              </a:rPr>
              <a:t>/*   </a:t>
            </a:r>
            <a:r>
              <a:rPr kumimoji="0" lang="zh-CN" altLang="en-US" b="1">
                <a:solidFill>
                  <a:srgbClr val="FFFFFF"/>
                </a:solidFill>
              </a:rPr>
              <a:t>共有</a:t>
            </a:r>
            <a:r>
              <a:rPr kumimoji="0" lang="en-US" altLang="zh-CN" b="1">
                <a:solidFill>
                  <a:srgbClr val="FFFFFF"/>
                </a:solidFill>
              </a:rPr>
              <a:t>n-1</a:t>
            </a:r>
            <a:r>
              <a:rPr kumimoji="0" lang="zh-CN" altLang="en-US" b="1">
                <a:solidFill>
                  <a:srgbClr val="FFFFFF"/>
                </a:solidFill>
              </a:rPr>
              <a:t>趟排序   *</a:t>
            </a:r>
            <a:r>
              <a:rPr kumimoji="0" lang="en-US" altLang="zh-CN" b="1">
                <a:solidFill>
                  <a:srgbClr val="FFFFFF"/>
                </a:solidFill>
              </a:rPr>
              <a:t>/</a:t>
            </a:r>
          </a:p>
          <a:p>
            <a:pPr lvl="3"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flag=TRUE ;</a:t>
            </a:r>
            <a:endParaRPr kumimoji="0" lang="en-US" altLang="zh-CN" b="1">
              <a:solidFill>
                <a:srgbClr val="FFFFFF"/>
              </a:solidFill>
            </a:endParaRP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for (k=1; k&lt;=L-&gt;length-j; k++)   </a:t>
            </a:r>
            <a:r>
              <a:rPr kumimoji="0" lang="en-US" altLang="zh-CN" b="1">
                <a:solidFill>
                  <a:srgbClr val="FFFFFF"/>
                </a:solidFill>
              </a:rPr>
              <a:t>/*   </a:t>
            </a:r>
            <a:r>
              <a:rPr kumimoji="0" lang="zh-CN" altLang="en-US" b="1">
                <a:solidFill>
                  <a:srgbClr val="FFFFFF"/>
                </a:solidFill>
              </a:rPr>
              <a:t>一趟排序   *</a:t>
            </a:r>
            <a:r>
              <a:rPr kumimoji="0" lang="en-US" altLang="zh-CN" b="1">
                <a:solidFill>
                  <a:srgbClr val="FFFFFF"/>
                </a:solidFill>
              </a:rPr>
              <a:t>/</a:t>
            </a:r>
            <a:endParaRPr kumimoji="0" lang="en-US" altLang="zh-CN" sz="2800" b="1">
              <a:solidFill>
                <a:srgbClr val="FFFFFF"/>
              </a:solidFill>
            </a:endParaRP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if (LT(L-&gt;R[k+1].key, L-&gt;R[k].key )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   flag=FALSE ; L-&gt;R[0]=L-&gt;R[k] ;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L-&gt;R[k]=L-&gt;R[k+1] ;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L-&gt;R[k+1]=L-&gt;R[0] ;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if  (flag==TRUE)  break ;</a:t>
            </a:r>
          </a:p>
          <a:p>
            <a:pPr lvl="3"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a:t>
            </a:r>
          </a:p>
          <a:p>
            <a:pPr lvl="1"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a:t>
            </a:r>
          </a:p>
        </p:txBody>
      </p:sp>
    </p:spTree>
    <p:extLst>
      <p:ext uri="{BB962C8B-B14F-4D97-AF65-F5344CB8AC3E}">
        <p14:creationId xmlns:p14="http://schemas.microsoft.com/office/powerpoint/2010/main" val="502654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4EE67A27-0E7A-124A-9619-63F1F4166FE2}"/>
              </a:ext>
            </a:extLst>
          </p:cNvPr>
          <p:cNvSpPr>
            <a:spLocks noGrp="1" noChangeArrowheads="1"/>
          </p:cNvSpPr>
          <p:nvPr>
            <p:ph type="body" idx="1"/>
          </p:nvPr>
        </p:nvSpPr>
        <p:spPr>
          <a:xfrm>
            <a:off x="1676400" y="4495800"/>
            <a:ext cx="8839200" cy="1066800"/>
          </a:xfrm>
          <a:noFill/>
          <a:ln/>
        </p:spPr>
        <p:txBody>
          <a:bodyPr/>
          <a:lstStyle/>
          <a:p>
            <a:pPr marL="1130300" lvl="1" indent="-457200">
              <a:buNone/>
            </a:pPr>
            <a:r>
              <a:rPr lang="zh-CN" altLang="en-US" b="1">
                <a:latin typeface="宋体" panose="02010600030101010101" pitchFamily="2" charset="-122"/>
              </a:rPr>
              <a:t>故时间复杂度</a:t>
            </a:r>
            <a:r>
              <a:rPr lang="zh-CN" altLang="en-US" b="1"/>
              <a:t>：</a:t>
            </a:r>
            <a:r>
              <a:rPr lang="en-US" altLang="zh-CN" b="1"/>
              <a:t>T(n)=O(n²)</a:t>
            </a:r>
          </a:p>
          <a:p>
            <a:pPr marL="1130300" lvl="1" indent="-457200">
              <a:buNone/>
            </a:pPr>
            <a:r>
              <a:rPr lang="zh-CN" altLang="en-US" b="1"/>
              <a:t>空间复杂度：</a:t>
            </a:r>
            <a:r>
              <a:rPr lang="en-US" altLang="zh-CN" b="1"/>
              <a:t>S(n)=O(1)</a:t>
            </a:r>
          </a:p>
        </p:txBody>
      </p:sp>
      <p:sp>
        <p:nvSpPr>
          <p:cNvPr id="898051" name="Rectangle 3">
            <a:extLst>
              <a:ext uri="{FF2B5EF4-FFF2-40B4-BE49-F238E27FC236}">
                <a16:creationId xmlns:a16="http://schemas.microsoft.com/office/drawing/2014/main" id="{F2CAFFD4-9F0F-D146-B7F3-BB6B6A6D3A58}"/>
              </a:ext>
            </a:extLst>
          </p:cNvPr>
          <p:cNvSpPr>
            <a:spLocks noChangeArrowheads="1"/>
          </p:cNvSpPr>
          <p:nvPr/>
        </p:nvSpPr>
        <p:spPr bwMode="auto">
          <a:xfrm>
            <a:off x="1676400" y="152400"/>
            <a:ext cx="8991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18745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655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buClr>
                <a:srgbClr val="FF3300"/>
              </a:buClr>
            </a:pPr>
            <a:r>
              <a:rPr lang="en-US" altLang="zh-CN" sz="3600" b="1">
                <a:solidFill>
                  <a:srgbClr val="FFFF00"/>
                </a:solidFill>
                <a:cs typeface="Times New Roman" panose="02020603050405020304" pitchFamily="18" charset="0"/>
              </a:rPr>
              <a:t>4  </a:t>
            </a:r>
            <a:r>
              <a:rPr lang="zh-CN" altLang="en-US" sz="3600" b="1">
                <a:solidFill>
                  <a:srgbClr val="FFFF00"/>
                </a:solidFill>
                <a:latin typeface="楷体_GB2312" pitchFamily="49" charset="-122"/>
                <a:ea typeface="楷体_GB2312" pitchFamily="49" charset="-122"/>
              </a:rPr>
              <a:t>算法分析</a:t>
            </a:r>
          </a:p>
          <a:p>
            <a:pPr lvl="1" eaLnBrk="1" fontAlgn="base" hangingPunct="1">
              <a:spcBef>
                <a:spcPct val="20000"/>
              </a:spcBef>
              <a:spcAft>
                <a:spcPct val="0"/>
              </a:spcAft>
              <a:buClr>
                <a:srgbClr val="FF9900"/>
              </a:buClr>
            </a:pPr>
            <a:r>
              <a:rPr lang="zh-CN" altLang="en-US" sz="2800" b="1">
                <a:solidFill>
                  <a:srgbClr val="FFFFFF"/>
                </a:solidFill>
                <a:latin typeface="宋体" panose="02010600030101010101" pitchFamily="2" charset="-122"/>
              </a:rPr>
              <a:t>时间复杂度</a:t>
            </a:r>
          </a:p>
          <a:p>
            <a:pPr lvl="1" eaLnBrk="1" fontAlgn="base" hangingPunct="1">
              <a:spcBef>
                <a:spcPct val="20000"/>
              </a:spcBef>
              <a:spcAft>
                <a:spcPct val="0"/>
              </a:spcAft>
              <a:buClr>
                <a:srgbClr val="FFCC66"/>
              </a:buClr>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a:solidFill>
                  <a:srgbClr val="FFFF00"/>
                </a:solidFill>
                <a:latin typeface="宋体" panose="02010600030101010101" pitchFamily="2" charset="-122"/>
              </a:rPr>
              <a:t>最好情况</a:t>
            </a:r>
            <a:r>
              <a:rPr lang="en-US" altLang="zh-CN" sz="2800" b="1">
                <a:solidFill>
                  <a:srgbClr val="FFFFFF"/>
                </a:solidFill>
              </a:rPr>
              <a:t>(</a:t>
            </a:r>
            <a:r>
              <a:rPr lang="zh-CN" altLang="en-US" sz="2800" b="1">
                <a:solidFill>
                  <a:srgbClr val="00FFFF"/>
                </a:solidFill>
              </a:rPr>
              <a:t>正序</a:t>
            </a:r>
            <a:r>
              <a:rPr lang="en-US" altLang="zh-CN" sz="2800" b="1">
                <a:solidFill>
                  <a:srgbClr val="FFFFFF"/>
                </a:solidFill>
              </a:rPr>
              <a:t>)</a:t>
            </a:r>
            <a:r>
              <a:rPr lang="zh-CN" altLang="zh-CN" sz="2800" b="1">
                <a:solidFill>
                  <a:srgbClr val="FFFFFF"/>
                </a:solidFill>
              </a:rPr>
              <a:t>：</a:t>
            </a:r>
            <a:r>
              <a:rPr lang="zh-CN" altLang="en-US" sz="2800" b="1">
                <a:solidFill>
                  <a:srgbClr val="FFFFFF"/>
                </a:solidFill>
                <a:latin typeface="宋体" panose="02010600030101010101" pitchFamily="2" charset="-122"/>
              </a:rPr>
              <a:t>比较次数：</a:t>
            </a:r>
            <a:r>
              <a:rPr lang="en-US" altLang="zh-CN" sz="2800" b="1">
                <a:solidFill>
                  <a:srgbClr val="FFFFFF"/>
                </a:solidFill>
              </a:rPr>
              <a:t>n-1</a:t>
            </a:r>
            <a:r>
              <a:rPr lang="zh-CN" altLang="zh-CN" sz="2800" b="1">
                <a:solidFill>
                  <a:srgbClr val="FFFFFF"/>
                </a:solidFill>
              </a:rPr>
              <a:t>；移动次数：0；</a:t>
            </a:r>
          </a:p>
          <a:p>
            <a:pPr lvl="1" eaLnBrk="1" fontAlgn="base" hangingPunct="1">
              <a:spcBef>
                <a:spcPct val="20000"/>
              </a:spcBef>
              <a:spcAft>
                <a:spcPct val="0"/>
              </a:spcAft>
              <a:buClr>
                <a:srgbClr val="FFCC66"/>
              </a:buClr>
            </a:pPr>
            <a:r>
              <a:rPr lang="zh-CN" altLang="en-US" sz="2800" b="1">
                <a:solidFill>
                  <a:srgbClr val="FFFF00"/>
                </a:solidFill>
              </a:rPr>
              <a:t>◆ </a:t>
            </a:r>
            <a:r>
              <a:rPr lang="zh-CN" altLang="en-US" sz="2800" b="1">
                <a:solidFill>
                  <a:srgbClr val="FF0033"/>
                </a:solidFill>
              </a:rPr>
              <a:t> </a:t>
            </a:r>
            <a:r>
              <a:rPr lang="zh-CN" altLang="zh-CN" sz="2800" b="1">
                <a:solidFill>
                  <a:srgbClr val="FFFF00"/>
                </a:solidFill>
              </a:rPr>
              <a:t>最坏情况</a:t>
            </a:r>
            <a:r>
              <a:rPr lang="en-US" altLang="zh-CN" sz="2800" b="1">
                <a:solidFill>
                  <a:srgbClr val="FFFFFF"/>
                </a:solidFill>
              </a:rPr>
              <a:t>(</a:t>
            </a:r>
            <a:r>
              <a:rPr lang="zh-CN" altLang="zh-CN" sz="2800" b="1">
                <a:solidFill>
                  <a:srgbClr val="00FFFF"/>
                </a:solidFill>
              </a:rPr>
              <a:t>逆序</a:t>
            </a:r>
            <a:r>
              <a:rPr lang="en-US" altLang="zh-CN" sz="2800" b="1">
                <a:solidFill>
                  <a:srgbClr val="FFFFFF"/>
                </a:solidFill>
              </a:rPr>
              <a:t>)</a:t>
            </a:r>
            <a:r>
              <a:rPr lang="zh-CN" altLang="zh-CN" sz="2800" b="1">
                <a:solidFill>
                  <a:srgbClr val="FFFFFF"/>
                </a:solidFill>
              </a:rPr>
              <a:t>：</a:t>
            </a:r>
            <a:endParaRPr lang="zh-CN" altLang="en-US" sz="2800" b="1">
              <a:solidFill>
                <a:srgbClr val="FFFFFF"/>
              </a:solidFill>
            </a:endParaRPr>
          </a:p>
        </p:txBody>
      </p:sp>
      <p:grpSp>
        <p:nvGrpSpPr>
          <p:cNvPr id="898052" name="Group 4">
            <a:extLst>
              <a:ext uri="{FF2B5EF4-FFF2-40B4-BE49-F238E27FC236}">
                <a16:creationId xmlns:a16="http://schemas.microsoft.com/office/drawing/2014/main" id="{6C610A62-3CCF-0649-B9D5-CA825BFFE655}"/>
              </a:ext>
            </a:extLst>
          </p:cNvPr>
          <p:cNvGrpSpPr>
            <a:grpSpLocks/>
          </p:cNvGrpSpPr>
          <p:nvPr/>
        </p:nvGrpSpPr>
        <p:grpSpPr bwMode="auto">
          <a:xfrm>
            <a:off x="2624138" y="2438400"/>
            <a:ext cx="4614862" cy="1905000"/>
            <a:chOff x="693" y="1536"/>
            <a:chExt cx="2907" cy="1200"/>
          </a:xfrm>
        </p:grpSpPr>
        <p:grpSp>
          <p:nvGrpSpPr>
            <p:cNvPr id="898053" name="Group 5">
              <a:extLst>
                <a:ext uri="{FF2B5EF4-FFF2-40B4-BE49-F238E27FC236}">
                  <a16:creationId xmlns:a16="http://schemas.microsoft.com/office/drawing/2014/main" id="{07EE0118-C784-F842-AE3E-C6CA2DACF438}"/>
                </a:ext>
              </a:extLst>
            </p:cNvPr>
            <p:cNvGrpSpPr>
              <a:grpSpLocks/>
            </p:cNvGrpSpPr>
            <p:nvPr/>
          </p:nvGrpSpPr>
          <p:grpSpPr bwMode="auto">
            <a:xfrm>
              <a:off x="693" y="1536"/>
              <a:ext cx="2800" cy="572"/>
              <a:chOff x="240" y="1488"/>
              <a:chExt cx="2800" cy="572"/>
            </a:xfrm>
          </p:grpSpPr>
          <p:sp>
            <p:nvSpPr>
              <p:cNvPr id="898054" name="Rectangle 6">
                <a:extLst>
                  <a:ext uri="{FF2B5EF4-FFF2-40B4-BE49-F238E27FC236}">
                    <a16:creationId xmlns:a16="http://schemas.microsoft.com/office/drawing/2014/main" id="{49CB757E-3210-2C43-8D9B-5C133493992B}"/>
                  </a:ext>
                </a:extLst>
              </p:cNvPr>
              <p:cNvSpPr>
                <a:spLocks noChangeArrowheads="1"/>
              </p:cNvSpPr>
              <p:nvPr/>
            </p:nvSpPr>
            <p:spPr bwMode="auto">
              <a:xfrm>
                <a:off x="240" y="1648"/>
                <a:ext cx="117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比较次数</a:t>
                </a:r>
                <a:r>
                  <a:rPr kumimoji="1" lang="zh-CN" altLang="en-US" sz="2800" b="1">
                    <a:solidFill>
                      <a:srgbClr val="FFFFFF"/>
                    </a:solidFill>
                    <a:latin typeface="宋体" panose="02010600030101010101" pitchFamily="2" charset="-122"/>
                    <a:ea typeface="宋体" panose="02010600030101010101" pitchFamily="2" charset="-122"/>
                  </a:rPr>
                  <a:t>：</a:t>
                </a:r>
              </a:p>
            </p:txBody>
          </p:sp>
          <p:sp>
            <p:nvSpPr>
              <p:cNvPr id="898055" name="Rectangle 7">
                <a:extLst>
                  <a:ext uri="{FF2B5EF4-FFF2-40B4-BE49-F238E27FC236}">
                    <a16:creationId xmlns:a16="http://schemas.microsoft.com/office/drawing/2014/main" id="{4A9E4CDF-EA97-EF45-93D8-E9052702E67B}"/>
                  </a:ext>
                </a:extLst>
              </p:cNvPr>
              <p:cNvSpPr>
                <a:spLocks noChangeArrowheads="1"/>
              </p:cNvSpPr>
              <p:nvPr/>
            </p:nvSpPr>
            <p:spPr bwMode="auto">
              <a:xfrm>
                <a:off x="1504" y="1632"/>
                <a:ext cx="73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(n-i)=</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98056" name="Rectangle 8">
                <a:extLst>
                  <a:ext uri="{FF2B5EF4-FFF2-40B4-BE49-F238E27FC236}">
                    <a16:creationId xmlns:a16="http://schemas.microsoft.com/office/drawing/2014/main" id="{A456A4B2-C8BF-1A4B-AB27-F9527DD3B50B}"/>
                  </a:ext>
                </a:extLst>
              </p:cNvPr>
              <p:cNvSpPr>
                <a:spLocks noChangeArrowheads="1"/>
              </p:cNvSpPr>
              <p:nvPr/>
            </p:nvSpPr>
            <p:spPr bwMode="auto">
              <a:xfrm>
                <a:off x="1536" y="14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898057" name="Rectangle 9">
                <a:extLst>
                  <a:ext uri="{FF2B5EF4-FFF2-40B4-BE49-F238E27FC236}">
                    <a16:creationId xmlns:a16="http://schemas.microsoft.com/office/drawing/2014/main" id="{20271E7E-D8C9-EF4D-8E3C-BAE56F00EFD0}"/>
                  </a:ext>
                </a:extLst>
              </p:cNvPr>
              <p:cNvSpPr>
                <a:spLocks noChangeArrowheads="1"/>
              </p:cNvSpPr>
              <p:nvPr/>
            </p:nvSpPr>
            <p:spPr bwMode="auto">
              <a:xfrm>
                <a:off x="1456" y="1856"/>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a:t>
                </a:r>
              </a:p>
            </p:txBody>
          </p:sp>
          <p:grpSp>
            <p:nvGrpSpPr>
              <p:cNvPr id="898058" name="Group 10">
                <a:extLst>
                  <a:ext uri="{FF2B5EF4-FFF2-40B4-BE49-F238E27FC236}">
                    <a16:creationId xmlns:a16="http://schemas.microsoft.com/office/drawing/2014/main" id="{D5EC9FD4-C219-C248-B19E-1BB86305E016}"/>
                  </a:ext>
                </a:extLst>
              </p:cNvPr>
              <p:cNvGrpSpPr>
                <a:grpSpLocks/>
              </p:cNvGrpSpPr>
              <p:nvPr/>
            </p:nvGrpSpPr>
            <p:grpSpPr bwMode="auto">
              <a:xfrm>
                <a:off x="2342" y="1492"/>
                <a:ext cx="698" cy="476"/>
                <a:chOff x="2342" y="1492"/>
                <a:chExt cx="698" cy="476"/>
              </a:xfrm>
            </p:grpSpPr>
            <p:sp>
              <p:nvSpPr>
                <p:cNvPr id="898059" name="Rectangle 11">
                  <a:extLst>
                    <a:ext uri="{FF2B5EF4-FFF2-40B4-BE49-F238E27FC236}">
                      <a16:creationId xmlns:a16="http://schemas.microsoft.com/office/drawing/2014/main" id="{EB937EA8-C88F-DC43-B447-A15D2649C955}"/>
                    </a:ext>
                  </a:extLst>
                </p:cNvPr>
                <p:cNvSpPr>
                  <a:spLocks noChangeArrowheads="1"/>
                </p:cNvSpPr>
                <p:nvPr/>
              </p:nvSpPr>
              <p:spPr bwMode="auto">
                <a:xfrm>
                  <a:off x="2348" y="1492"/>
                  <a:ext cx="6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98060" name="Rectangle 12">
                  <a:extLst>
                    <a:ext uri="{FF2B5EF4-FFF2-40B4-BE49-F238E27FC236}">
                      <a16:creationId xmlns:a16="http://schemas.microsoft.com/office/drawing/2014/main" id="{27418EBE-1555-9B45-8599-A45DADF28F34}"/>
                    </a:ext>
                  </a:extLst>
                </p:cNvPr>
                <p:cNvSpPr>
                  <a:spLocks noChangeArrowheads="1"/>
                </p:cNvSpPr>
                <p:nvPr/>
              </p:nvSpPr>
              <p:spPr bwMode="auto">
                <a:xfrm>
                  <a:off x="2590" y="1777"/>
                  <a:ext cx="1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98061" name="Line 13">
                  <a:extLst>
                    <a:ext uri="{FF2B5EF4-FFF2-40B4-BE49-F238E27FC236}">
                      <a16:creationId xmlns:a16="http://schemas.microsoft.com/office/drawing/2014/main" id="{78CC0B77-E73C-7948-94D7-AB0FD4080C3A}"/>
                    </a:ext>
                  </a:extLst>
                </p:cNvPr>
                <p:cNvSpPr>
                  <a:spLocks noChangeShapeType="1"/>
                </p:cNvSpPr>
                <p:nvPr/>
              </p:nvSpPr>
              <p:spPr bwMode="auto">
                <a:xfrm>
                  <a:off x="2342" y="1747"/>
                  <a:ext cx="69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898062" name="Group 14">
              <a:extLst>
                <a:ext uri="{FF2B5EF4-FFF2-40B4-BE49-F238E27FC236}">
                  <a16:creationId xmlns:a16="http://schemas.microsoft.com/office/drawing/2014/main" id="{399DE1CC-BBB0-554E-90ED-9EB36DE8FC64}"/>
                </a:ext>
              </a:extLst>
            </p:cNvPr>
            <p:cNvGrpSpPr>
              <a:grpSpLocks/>
            </p:cNvGrpSpPr>
            <p:nvPr/>
          </p:nvGrpSpPr>
          <p:grpSpPr bwMode="auto">
            <a:xfrm>
              <a:off x="693" y="2164"/>
              <a:ext cx="2907" cy="572"/>
              <a:chOff x="693" y="2164"/>
              <a:chExt cx="2907" cy="572"/>
            </a:xfrm>
          </p:grpSpPr>
          <p:sp>
            <p:nvSpPr>
              <p:cNvPr id="898063" name="Rectangle 15">
                <a:extLst>
                  <a:ext uri="{FF2B5EF4-FFF2-40B4-BE49-F238E27FC236}">
                    <a16:creationId xmlns:a16="http://schemas.microsoft.com/office/drawing/2014/main" id="{770B0539-DB88-F343-8A27-04F76E5EBD6C}"/>
                  </a:ext>
                </a:extLst>
              </p:cNvPr>
              <p:cNvSpPr>
                <a:spLocks noChangeArrowheads="1"/>
              </p:cNvSpPr>
              <p:nvPr/>
            </p:nvSpPr>
            <p:spPr bwMode="auto">
              <a:xfrm>
                <a:off x="693" y="2284"/>
                <a:ext cx="117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移动次数</a:t>
                </a:r>
                <a:r>
                  <a:rPr kumimoji="1" lang="zh-CN" altLang="en-US" sz="2800" b="1">
                    <a:solidFill>
                      <a:srgbClr val="FFFFFF"/>
                    </a:solidFill>
                    <a:latin typeface="宋体" panose="02010600030101010101" pitchFamily="2" charset="-122"/>
                    <a:ea typeface="宋体" panose="02010600030101010101" pitchFamily="2" charset="-122"/>
                  </a:rPr>
                  <a:t>：</a:t>
                </a:r>
              </a:p>
            </p:txBody>
          </p:sp>
          <p:grpSp>
            <p:nvGrpSpPr>
              <p:cNvPr id="898064" name="Group 16">
                <a:extLst>
                  <a:ext uri="{FF2B5EF4-FFF2-40B4-BE49-F238E27FC236}">
                    <a16:creationId xmlns:a16="http://schemas.microsoft.com/office/drawing/2014/main" id="{4C06A0D4-A287-8B4C-8501-8DA28DD69571}"/>
                  </a:ext>
                </a:extLst>
              </p:cNvPr>
              <p:cNvGrpSpPr>
                <a:grpSpLocks/>
              </p:cNvGrpSpPr>
              <p:nvPr/>
            </p:nvGrpSpPr>
            <p:grpSpPr bwMode="auto">
              <a:xfrm>
                <a:off x="1900" y="2164"/>
                <a:ext cx="1700" cy="572"/>
                <a:chOff x="1900" y="2164"/>
                <a:chExt cx="1700" cy="572"/>
              </a:xfrm>
            </p:grpSpPr>
            <p:sp>
              <p:nvSpPr>
                <p:cNvPr id="898065" name="Rectangle 17">
                  <a:extLst>
                    <a:ext uri="{FF2B5EF4-FFF2-40B4-BE49-F238E27FC236}">
                      <a16:creationId xmlns:a16="http://schemas.microsoft.com/office/drawing/2014/main" id="{5BC3E16B-1B61-7449-8E13-1B6A889A6BD2}"/>
                    </a:ext>
                  </a:extLst>
                </p:cNvPr>
                <p:cNvSpPr>
                  <a:spLocks noChangeArrowheads="1"/>
                </p:cNvSpPr>
                <p:nvPr/>
              </p:nvSpPr>
              <p:spPr bwMode="auto">
                <a:xfrm>
                  <a:off x="1900" y="2308"/>
                  <a:ext cx="8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3∑(n-i)=</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98066" name="Rectangle 18">
                  <a:extLst>
                    <a:ext uri="{FF2B5EF4-FFF2-40B4-BE49-F238E27FC236}">
                      <a16:creationId xmlns:a16="http://schemas.microsoft.com/office/drawing/2014/main" id="{ACBD86EE-AC62-F54A-AFC9-DC7AF0977DD6}"/>
                    </a:ext>
                  </a:extLst>
                </p:cNvPr>
                <p:cNvSpPr>
                  <a:spLocks noChangeArrowheads="1"/>
                </p:cNvSpPr>
                <p:nvPr/>
              </p:nvSpPr>
              <p:spPr bwMode="auto">
                <a:xfrm>
                  <a:off x="2065" y="2164"/>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898067" name="Rectangle 19">
                  <a:extLst>
                    <a:ext uri="{FF2B5EF4-FFF2-40B4-BE49-F238E27FC236}">
                      <a16:creationId xmlns:a16="http://schemas.microsoft.com/office/drawing/2014/main" id="{7C0FBA0C-B1D6-2D46-A85F-776D394CF77C}"/>
                    </a:ext>
                  </a:extLst>
                </p:cNvPr>
                <p:cNvSpPr>
                  <a:spLocks noChangeArrowheads="1"/>
                </p:cNvSpPr>
                <p:nvPr/>
              </p:nvSpPr>
              <p:spPr bwMode="auto">
                <a:xfrm>
                  <a:off x="1985" y="2532"/>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a:t>
                  </a:r>
                </a:p>
              </p:txBody>
            </p:sp>
            <p:grpSp>
              <p:nvGrpSpPr>
                <p:cNvPr id="898068" name="Group 20">
                  <a:extLst>
                    <a:ext uri="{FF2B5EF4-FFF2-40B4-BE49-F238E27FC236}">
                      <a16:creationId xmlns:a16="http://schemas.microsoft.com/office/drawing/2014/main" id="{F76A8CE0-683D-B140-9C26-2A27B52D95AC}"/>
                    </a:ext>
                  </a:extLst>
                </p:cNvPr>
                <p:cNvGrpSpPr>
                  <a:grpSpLocks/>
                </p:cNvGrpSpPr>
                <p:nvPr/>
              </p:nvGrpSpPr>
              <p:grpSpPr bwMode="auto">
                <a:xfrm>
                  <a:off x="2812" y="2176"/>
                  <a:ext cx="788" cy="476"/>
                  <a:chOff x="2311" y="2016"/>
                  <a:chExt cx="788" cy="476"/>
                </a:xfrm>
              </p:grpSpPr>
              <p:sp>
                <p:nvSpPr>
                  <p:cNvPr id="898069" name="Rectangle 21">
                    <a:extLst>
                      <a:ext uri="{FF2B5EF4-FFF2-40B4-BE49-F238E27FC236}">
                        <a16:creationId xmlns:a16="http://schemas.microsoft.com/office/drawing/2014/main" id="{1D619603-BC58-2044-B099-C5084F6D10A9}"/>
                      </a:ext>
                    </a:extLst>
                  </p:cNvPr>
                  <p:cNvSpPr>
                    <a:spLocks noChangeArrowheads="1"/>
                  </p:cNvSpPr>
                  <p:nvPr/>
                </p:nvSpPr>
                <p:spPr bwMode="auto">
                  <a:xfrm>
                    <a:off x="2311" y="2016"/>
                    <a:ext cx="7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3n(n-1)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898070" name="Rectangle 22">
                    <a:extLst>
                      <a:ext uri="{FF2B5EF4-FFF2-40B4-BE49-F238E27FC236}">
                        <a16:creationId xmlns:a16="http://schemas.microsoft.com/office/drawing/2014/main" id="{C9E141CA-BF02-E245-B45E-50E9E24EC9F1}"/>
                      </a:ext>
                    </a:extLst>
                  </p:cNvPr>
                  <p:cNvSpPr>
                    <a:spLocks noChangeArrowheads="1"/>
                  </p:cNvSpPr>
                  <p:nvPr/>
                </p:nvSpPr>
                <p:spPr bwMode="auto">
                  <a:xfrm>
                    <a:off x="2625" y="2301"/>
                    <a:ext cx="12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898071" name="Line 23">
                    <a:extLst>
                      <a:ext uri="{FF2B5EF4-FFF2-40B4-BE49-F238E27FC236}">
                        <a16:creationId xmlns:a16="http://schemas.microsoft.com/office/drawing/2014/main" id="{C33862DC-E2FF-E94C-9290-E07172653E08}"/>
                      </a:ext>
                    </a:extLst>
                  </p:cNvPr>
                  <p:cNvSpPr>
                    <a:spLocks noChangeShapeType="1"/>
                  </p:cNvSpPr>
                  <p:nvPr/>
                </p:nvSpPr>
                <p:spPr bwMode="auto">
                  <a:xfrm>
                    <a:off x="2328" y="2271"/>
                    <a:ext cx="771"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4190679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783D6E49-0A77-6546-9B56-EDC6BF02CCB7}"/>
              </a:ext>
            </a:extLst>
          </p:cNvPr>
          <p:cNvSpPr>
            <a:spLocks noGrp="1" noChangeArrowheads="1"/>
          </p:cNvSpPr>
          <p:nvPr>
            <p:ph type="title"/>
          </p:nvPr>
        </p:nvSpPr>
        <p:spPr>
          <a:xfrm>
            <a:off x="2641600" y="152400"/>
            <a:ext cx="5399088" cy="685800"/>
          </a:xfrm>
        </p:spPr>
        <p:txBody>
          <a:bodyPr/>
          <a:lstStyle/>
          <a:p>
            <a:r>
              <a:rPr lang="en-US" altLang="zh-CN" b="1">
                <a:latin typeface="Times New Roman" panose="02020603050405020304" pitchFamily="18" charset="0"/>
              </a:rPr>
              <a:t>10.3.2   </a:t>
            </a:r>
            <a:r>
              <a:rPr lang="zh-CN" altLang="en-US" b="1">
                <a:latin typeface="Times New Roman" panose="02020603050405020304" pitchFamily="18" charset="0"/>
                <a:ea typeface="楷体_GB2312" pitchFamily="49" charset="-122"/>
              </a:rPr>
              <a:t>快速排序</a:t>
            </a:r>
            <a:endParaRPr lang="zh-CN" altLang="en-US" b="1">
              <a:ea typeface="楷体_GB2312" pitchFamily="49" charset="-122"/>
            </a:endParaRPr>
          </a:p>
        </p:txBody>
      </p:sp>
      <p:sp>
        <p:nvSpPr>
          <p:cNvPr id="899075" name="Rectangle 3">
            <a:extLst>
              <a:ext uri="{FF2B5EF4-FFF2-40B4-BE49-F238E27FC236}">
                <a16:creationId xmlns:a16="http://schemas.microsoft.com/office/drawing/2014/main" id="{8309460C-F66A-9849-AF6E-2BDA52EA4817}"/>
              </a:ext>
            </a:extLst>
          </p:cNvPr>
          <p:cNvSpPr>
            <a:spLocks noGrp="1" noChangeArrowheads="1"/>
          </p:cNvSpPr>
          <p:nvPr>
            <p:ph type="body" idx="1"/>
          </p:nvPr>
        </p:nvSpPr>
        <p:spPr>
          <a:xfrm>
            <a:off x="1676400" y="1066800"/>
            <a:ext cx="8839200" cy="5099050"/>
          </a:xfrm>
          <a:noFill/>
          <a:ln/>
        </p:spPr>
        <p:txBody>
          <a:bodyPr/>
          <a:lstStyle/>
          <a:p>
            <a:pPr marL="0" indent="0">
              <a:lnSpc>
                <a:spcPct val="110000"/>
              </a:lnSpc>
              <a:spcAft>
                <a:spcPct val="20000"/>
              </a:spcAft>
              <a:buNone/>
            </a:pPr>
            <a:r>
              <a:rPr lang="en-US" altLang="zh-CN" sz="3600" b="1">
                <a:solidFill>
                  <a:schemeClr val="folHlink"/>
                </a:solidFill>
              </a:rPr>
              <a:t>1  </a:t>
            </a:r>
            <a:r>
              <a:rPr lang="zh-CN" altLang="en-US" sz="3600" b="1">
                <a:solidFill>
                  <a:schemeClr val="folHlink"/>
                </a:solidFill>
                <a:ea typeface="楷体_GB2312" pitchFamily="49" charset="-122"/>
              </a:rPr>
              <a:t>排序思想</a:t>
            </a:r>
          </a:p>
          <a:p>
            <a:pPr marL="0" indent="0">
              <a:lnSpc>
                <a:spcPct val="110000"/>
              </a:lnSpc>
              <a:buNone/>
            </a:pPr>
            <a:r>
              <a:rPr lang="zh-CN" altLang="en-US" sz="2800" b="1"/>
              <a:t>        通过一趟排序，将待排序记录分割成独立的两部分，其中一部分记录的关键字均比另一部分记录的关键字小，再分别对这两部分记录进行下一趟排序，以达到整个序列有序</a:t>
            </a:r>
            <a:r>
              <a:rPr lang="zh-CN" altLang="en-US" sz="2800" b="1">
                <a:latin typeface="宋体" panose="02010600030101010101" pitchFamily="2" charset="-122"/>
              </a:rPr>
              <a:t>。</a:t>
            </a:r>
            <a:endParaRPr lang="zh-CN" altLang="en-US" sz="2800" b="1"/>
          </a:p>
          <a:p>
            <a:pPr marL="0" indent="0">
              <a:lnSpc>
                <a:spcPct val="110000"/>
              </a:lnSpc>
              <a:spcAft>
                <a:spcPct val="20000"/>
              </a:spcAft>
              <a:buNone/>
            </a:pPr>
            <a:r>
              <a:rPr lang="en-US" altLang="zh-CN" sz="3600" b="1">
                <a:solidFill>
                  <a:schemeClr val="folHlink"/>
                </a:solidFill>
                <a:cs typeface="Times New Roman" panose="02020603050405020304" pitchFamily="18" charset="0"/>
              </a:rPr>
              <a:t>2  </a:t>
            </a:r>
            <a:r>
              <a:rPr lang="zh-CN" altLang="en-US" sz="3600" b="1">
                <a:solidFill>
                  <a:schemeClr val="folHlink"/>
                </a:solidFill>
                <a:ea typeface="楷体_GB2312" pitchFamily="49" charset="-122"/>
              </a:rPr>
              <a:t>排序过程</a:t>
            </a:r>
          </a:p>
          <a:p>
            <a:pPr marL="0" indent="0">
              <a:lnSpc>
                <a:spcPct val="110000"/>
              </a:lnSpc>
              <a:buNone/>
            </a:pPr>
            <a:r>
              <a:rPr lang="zh-CN" altLang="en-US" sz="2800" b="1"/>
              <a:t>       设待排序的记录序列是</a:t>
            </a:r>
            <a:r>
              <a:rPr lang="en-US" altLang="zh-CN" sz="2800" b="1"/>
              <a:t>R[s…t] </a:t>
            </a:r>
            <a:r>
              <a:rPr lang="zh-CN" altLang="en-US" sz="2800" b="1"/>
              <a:t>，在</a:t>
            </a:r>
            <a:r>
              <a:rPr lang="zh-CN" altLang="zh-CN" sz="2800" b="1"/>
              <a:t>记录序列中</a:t>
            </a:r>
            <a:r>
              <a:rPr lang="zh-CN" altLang="en-US" sz="2800" b="1"/>
              <a:t>任取一个记录</a:t>
            </a:r>
            <a:r>
              <a:rPr lang="en-US" altLang="zh-CN" sz="2800" b="1"/>
              <a:t>(</a:t>
            </a:r>
            <a:r>
              <a:rPr lang="zh-CN" altLang="en-US" sz="2800" b="1">
                <a:solidFill>
                  <a:schemeClr val="folHlink"/>
                </a:solidFill>
              </a:rPr>
              <a:t>一般取</a:t>
            </a:r>
            <a:r>
              <a:rPr lang="en-US" altLang="zh-CN" sz="2800" b="1">
                <a:solidFill>
                  <a:schemeClr val="folHlink"/>
                </a:solidFill>
              </a:rPr>
              <a:t>R[s]</a:t>
            </a:r>
            <a:r>
              <a:rPr lang="en-US" altLang="zh-CN" sz="2800" b="1"/>
              <a:t>)</a:t>
            </a:r>
            <a:r>
              <a:rPr lang="zh-CN" altLang="en-US" sz="2800" b="1"/>
              <a:t>作为</a:t>
            </a:r>
            <a:r>
              <a:rPr lang="zh-CN" altLang="en-US" sz="2800" b="1">
                <a:solidFill>
                  <a:schemeClr val="folHlink"/>
                </a:solidFill>
              </a:rPr>
              <a:t>参照</a:t>
            </a:r>
            <a:r>
              <a:rPr lang="en-US" altLang="zh-CN" sz="2800" b="1"/>
              <a:t>(</a:t>
            </a:r>
            <a:r>
              <a:rPr lang="zh-CN" altLang="en-US" sz="2800" b="1"/>
              <a:t>又称为</a:t>
            </a:r>
            <a:r>
              <a:rPr lang="zh-CN" altLang="en-US" sz="2800" b="1">
                <a:solidFill>
                  <a:schemeClr val="accent1"/>
                </a:solidFill>
              </a:rPr>
              <a:t>基准</a:t>
            </a:r>
            <a:r>
              <a:rPr lang="zh-CN" altLang="en-US" sz="2800" b="1"/>
              <a:t>或</a:t>
            </a:r>
            <a:r>
              <a:rPr lang="zh-CN" altLang="en-US" sz="2800" b="1">
                <a:solidFill>
                  <a:schemeClr val="accent1"/>
                </a:solidFill>
              </a:rPr>
              <a:t>枢轴</a:t>
            </a:r>
            <a:r>
              <a:rPr lang="en-US" altLang="zh-CN" sz="2800" b="1"/>
              <a:t>)</a:t>
            </a:r>
            <a:r>
              <a:rPr lang="zh-CN" altLang="zh-CN" sz="2800" b="1"/>
              <a:t>，以</a:t>
            </a:r>
            <a:r>
              <a:rPr lang="en-US" altLang="zh-CN" sz="2800" b="1"/>
              <a:t>R[s].key</a:t>
            </a:r>
            <a:r>
              <a:rPr lang="zh-CN" altLang="en-US" sz="2800" b="1"/>
              <a:t>为基准重新排列其余的所有记录，方法是</a:t>
            </a:r>
            <a:r>
              <a:rPr lang="zh-CN" altLang="zh-CN" sz="2800" b="1"/>
              <a:t>：</a:t>
            </a:r>
            <a:endParaRPr lang="zh-CN" altLang="en-US" sz="2800" b="1"/>
          </a:p>
        </p:txBody>
      </p:sp>
    </p:spTree>
    <p:extLst>
      <p:ext uri="{BB962C8B-B14F-4D97-AF65-F5344CB8AC3E}">
        <p14:creationId xmlns:p14="http://schemas.microsoft.com/office/powerpoint/2010/main" val="743166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6F37B41F-85E9-784E-AD51-330BCCE61532}"/>
              </a:ext>
            </a:extLst>
          </p:cNvPr>
          <p:cNvSpPr>
            <a:spLocks noGrp="1" noChangeArrowheads="1"/>
          </p:cNvSpPr>
          <p:nvPr>
            <p:ph type="body" idx="1"/>
          </p:nvPr>
        </p:nvSpPr>
        <p:spPr>
          <a:xfrm>
            <a:off x="1676400" y="152401"/>
            <a:ext cx="8839200" cy="6156325"/>
          </a:xfrm>
          <a:noFill/>
          <a:ln/>
        </p:spPr>
        <p:txBody>
          <a:bodyPr/>
          <a:lstStyle/>
          <a:p>
            <a:pPr marL="381000" lvl="1" indent="0">
              <a:lnSpc>
                <a:spcPct val="110000"/>
              </a:lnSpc>
              <a:buNone/>
            </a:pPr>
            <a:r>
              <a:rPr lang="zh-CN" altLang="en-US" b="1">
                <a:solidFill>
                  <a:schemeClr val="folHlink"/>
                </a:solidFill>
              </a:rPr>
              <a:t>◆</a:t>
            </a:r>
            <a:r>
              <a:rPr lang="zh-CN" altLang="en-US" b="1">
                <a:solidFill>
                  <a:schemeClr val="hlink"/>
                </a:solidFill>
              </a:rPr>
              <a:t> </a:t>
            </a:r>
            <a:r>
              <a:rPr lang="zh-CN" altLang="en-US" b="1"/>
              <a:t>所有关键字比基准小的放</a:t>
            </a:r>
            <a:r>
              <a:rPr lang="en-US" altLang="zh-CN" b="1"/>
              <a:t>R[s]</a:t>
            </a:r>
            <a:r>
              <a:rPr lang="zh-CN" altLang="en-US" b="1"/>
              <a:t>之前</a:t>
            </a:r>
            <a:r>
              <a:rPr lang="zh-CN" altLang="zh-CN" b="1"/>
              <a:t>；</a:t>
            </a:r>
            <a:endParaRPr lang="zh-CN" altLang="en-US" b="1"/>
          </a:p>
          <a:p>
            <a:pPr marL="381000" lvl="1" indent="0">
              <a:lnSpc>
                <a:spcPct val="110000"/>
              </a:lnSpc>
              <a:buNone/>
            </a:pPr>
            <a:r>
              <a:rPr lang="zh-CN" altLang="en-US" b="1">
                <a:solidFill>
                  <a:schemeClr val="folHlink"/>
                </a:solidFill>
              </a:rPr>
              <a:t>◆</a:t>
            </a:r>
            <a:r>
              <a:rPr lang="zh-CN" altLang="en-US" b="1">
                <a:solidFill>
                  <a:schemeClr val="hlink"/>
                </a:solidFill>
              </a:rPr>
              <a:t> </a:t>
            </a:r>
            <a:r>
              <a:rPr lang="zh-CN" altLang="en-US" b="1"/>
              <a:t>所有关键字比基准大的放</a:t>
            </a:r>
            <a:r>
              <a:rPr lang="en-US" altLang="zh-CN" b="1"/>
              <a:t>R[s]</a:t>
            </a:r>
            <a:r>
              <a:rPr lang="zh-CN" altLang="en-US" b="1"/>
              <a:t>之后</a:t>
            </a:r>
            <a:r>
              <a:rPr lang="zh-CN" altLang="en-US" b="1">
                <a:latin typeface="宋体" panose="02010600030101010101" pitchFamily="2" charset="-122"/>
              </a:rPr>
              <a:t>。</a:t>
            </a:r>
          </a:p>
          <a:p>
            <a:pPr marL="0" indent="0">
              <a:lnSpc>
                <a:spcPct val="110000"/>
              </a:lnSpc>
              <a:buNone/>
            </a:pPr>
            <a:r>
              <a:rPr lang="zh-CN" altLang="en-US" sz="2800" b="1"/>
              <a:t>       以</a:t>
            </a:r>
            <a:r>
              <a:rPr lang="en-US" altLang="zh-CN" sz="2800" b="1"/>
              <a:t>R[s].key</a:t>
            </a:r>
            <a:r>
              <a:rPr lang="zh-CN" altLang="en-US" sz="2800" b="1"/>
              <a:t>最后所在位置</a:t>
            </a:r>
            <a:r>
              <a:rPr lang="en-US" altLang="zh-CN" sz="2800" b="1"/>
              <a:t>i</a:t>
            </a:r>
            <a:r>
              <a:rPr lang="zh-CN" altLang="en-US" sz="2800" b="1"/>
              <a:t>作为分界，将序列</a:t>
            </a:r>
            <a:r>
              <a:rPr lang="en-US" altLang="zh-CN" sz="2800" b="1"/>
              <a:t>R[s…t]</a:t>
            </a:r>
            <a:r>
              <a:rPr lang="zh-CN" altLang="en-US" sz="2800" b="1"/>
              <a:t>分割成两个子序列，称为一趟快速排序</a:t>
            </a:r>
            <a:r>
              <a:rPr lang="zh-CN" altLang="en-US" sz="2800" b="1">
                <a:latin typeface="宋体" panose="02010600030101010101" pitchFamily="2" charset="-122"/>
              </a:rPr>
              <a:t>。</a:t>
            </a:r>
            <a:endParaRPr lang="zh-CN" altLang="en-US" sz="2800" b="1"/>
          </a:p>
          <a:p>
            <a:pPr marL="0" indent="0">
              <a:lnSpc>
                <a:spcPct val="110000"/>
              </a:lnSpc>
              <a:spcAft>
                <a:spcPct val="20000"/>
              </a:spcAft>
              <a:buNone/>
            </a:pPr>
            <a:r>
              <a:rPr lang="en-US" altLang="zh-CN" sz="3600" b="1">
                <a:solidFill>
                  <a:schemeClr val="folHlink"/>
                </a:solidFill>
                <a:cs typeface="Times New Roman" panose="02020603050405020304" pitchFamily="18" charset="0"/>
              </a:rPr>
              <a:t>3  </a:t>
            </a:r>
            <a:r>
              <a:rPr lang="zh-CN" altLang="en-US" sz="3600" b="1">
                <a:solidFill>
                  <a:schemeClr val="folHlink"/>
                </a:solidFill>
                <a:ea typeface="楷体_GB2312" pitchFamily="49" charset="-122"/>
              </a:rPr>
              <a:t>一趟快速排序方法</a:t>
            </a:r>
          </a:p>
          <a:p>
            <a:pPr marL="0" indent="0">
              <a:lnSpc>
                <a:spcPct val="110000"/>
              </a:lnSpc>
              <a:buNone/>
            </a:pPr>
            <a:r>
              <a:rPr lang="zh-CN" altLang="en-US" sz="3600" b="1"/>
              <a:t>        </a:t>
            </a:r>
            <a:r>
              <a:rPr lang="zh-CN" altLang="en-US" sz="2800" b="1"/>
              <a:t>从序列的两端交替扫描各个记录，将</a:t>
            </a:r>
            <a:r>
              <a:rPr lang="zh-CN" altLang="en-US" sz="2800" b="1">
                <a:solidFill>
                  <a:schemeClr val="accent1"/>
                </a:solidFill>
              </a:rPr>
              <a:t>关键字小于基准关键字的记录</a:t>
            </a:r>
            <a:r>
              <a:rPr lang="zh-CN" altLang="en-US" sz="2800" b="1"/>
              <a:t>依次</a:t>
            </a:r>
            <a:r>
              <a:rPr lang="zh-CN" altLang="en-US" sz="2800" b="1">
                <a:solidFill>
                  <a:schemeClr val="folHlink"/>
                </a:solidFill>
              </a:rPr>
              <a:t>放置到序列的前边</a:t>
            </a:r>
            <a:r>
              <a:rPr lang="zh-CN" altLang="zh-CN" sz="2800" b="1"/>
              <a:t>；</a:t>
            </a:r>
            <a:r>
              <a:rPr lang="zh-CN" altLang="en-US" sz="2800" b="1"/>
              <a:t>而将</a:t>
            </a:r>
            <a:r>
              <a:rPr lang="zh-CN" altLang="en-US" sz="2800" b="1">
                <a:solidFill>
                  <a:schemeClr val="accent1"/>
                </a:solidFill>
              </a:rPr>
              <a:t>关键字大于基准关键字的记录</a:t>
            </a:r>
            <a:r>
              <a:rPr lang="zh-CN" altLang="en-US" sz="2800" b="1"/>
              <a:t>从序列的最后端起，依次</a:t>
            </a:r>
            <a:r>
              <a:rPr lang="zh-CN" altLang="en-US" sz="2800" b="1">
                <a:solidFill>
                  <a:schemeClr val="folHlink"/>
                </a:solidFill>
              </a:rPr>
              <a:t>放置到序列的后边</a:t>
            </a:r>
            <a:r>
              <a:rPr lang="zh-CN" altLang="en-US" sz="2800" b="1"/>
              <a:t>，直到扫描完所有的记录</a:t>
            </a:r>
            <a:r>
              <a:rPr lang="zh-CN" altLang="en-US" sz="2800" b="1">
                <a:latin typeface="宋体" panose="02010600030101010101" pitchFamily="2" charset="-122"/>
              </a:rPr>
              <a:t>。</a:t>
            </a:r>
          </a:p>
          <a:p>
            <a:pPr marL="0" indent="0">
              <a:lnSpc>
                <a:spcPct val="110000"/>
              </a:lnSpc>
              <a:buNone/>
            </a:pPr>
            <a:r>
              <a:rPr lang="zh-CN" altLang="en-US" sz="2800" b="1"/>
              <a:t>        设置指针</a:t>
            </a:r>
            <a:r>
              <a:rPr lang="en-US" altLang="zh-CN" sz="2800" b="1"/>
              <a:t>low</a:t>
            </a:r>
            <a:r>
              <a:rPr lang="zh-CN" altLang="en-US" sz="2800" b="1"/>
              <a:t>，</a:t>
            </a:r>
            <a:r>
              <a:rPr lang="en-US" altLang="zh-CN" sz="2800" b="1"/>
              <a:t>high</a:t>
            </a:r>
            <a:r>
              <a:rPr lang="zh-CN" altLang="en-US" sz="2800" b="1"/>
              <a:t>，初值为第</a:t>
            </a:r>
            <a:r>
              <a:rPr lang="en-US" altLang="zh-CN" sz="2800" b="1"/>
              <a:t>1</a:t>
            </a:r>
            <a:r>
              <a:rPr lang="zh-CN" altLang="en-US" sz="2800" b="1"/>
              <a:t>个和最后一个记录的位置。</a:t>
            </a:r>
          </a:p>
        </p:txBody>
      </p:sp>
    </p:spTree>
    <p:extLst>
      <p:ext uri="{BB962C8B-B14F-4D97-AF65-F5344CB8AC3E}">
        <p14:creationId xmlns:p14="http://schemas.microsoft.com/office/powerpoint/2010/main" val="517597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a:extLst>
              <a:ext uri="{FF2B5EF4-FFF2-40B4-BE49-F238E27FC236}">
                <a16:creationId xmlns:a16="http://schemas.microsoft.com/office/drawing/2014/main" id="{C84D6923-6A0D-0347-BD64-3EEA35196D11}"/>
              </a:ext>
            </a:extLst>
          </p:cNvPr>
          <p:cNvSpPr>
            <a:spLocks noGrp="1" noChangeArrowheads="1"/>
          </p:cNvSpPr>
          <p:nvPr>
            <p:ph type="body" idx="1"/>
          </p:nvPr>
        </p:nvSpPr>
        <p:spPr>
          <a:xfrm>
            <a:off x="1676400" y="152400"/>
            <a:ext cx="8839200" cy="6229350"/>
          </a:xfrm>
          <a:noFill/>
          <a:ln/>
        </p:spPr>
        <p:txBody>
          <a:bodyPr/>
          <a:lstStyle/>
          <a:p>
            <a:pPr marL="0" indent="0">
              <a:lnSpc>
                <a:spcPct val="110000"/>
              </a:lnSpc>
              <a:buNone/>
            </a:pPr>
            <a:r>
              <a:rPr lang="zh-CN" altLang="en-US" sz="2800" b="1"/>
              <a:t>        </a:t>
            </a:r>
            <a:r>
              <a:rPr lang="zh-CN" altLang="zh-CN" sz="2800" b="1"/>
              <a:t>设两个变量</a:t>
            </a:r>
            <a:r>
              <a:rPr lang="en-US" altLang="zh-CN" sz="2800" b="1"/>
              <a:t>i</a:t>
            </a:r>
            <a:r>
              <a:rPr lang="zh-CN" altLang="en-US" sz="2800" b="1"/>
              <a:t>，</a:t>
            </a:r>
            <a:r>
              <a:rPr lang="en-US" altLang="zh-CN" sz="2800" b="1"/>
              <a:t>j</a:t>
            </a:r>
            <a:r>
              <a:rPr lang="zh-CN" altLang="en-US" sz="2800" b="1"/>
              <a:t>，初始时令</a:t>
            </a:r>
            <a:r>
              <a:rPr lang="en-US" altLang="zh-CN" sz="2800" b="1"/>
              <a:t>i=low</a:t>
            </a:r>
            <a:r>
              <a:rPr lang="zh-CN" altLang="en-US" sz="2800" b="1"/>
              <a:t>，</a:t>
            </a:r>
            <a:r>
              <a:rPr lang="en-US" altLang="zh-CN" sz="2800" b="1"/>
              <a:t>j=high</a:t>
            </a:r>
            <a:r>
              <a:rPr lang="zh-CN" altLang="en-US" sz="2800" b="1"/>
              <a:t>，</a:t>
            </a:r>
            <a:r>
              <a:rPr lang="zh-CN" altLang="en-US" sz="2800" b="1">
                <a:latin typeface="宋体" panose="02010600030101010101" pitchFamily="2" charset="-122"/>
              </a:rPr>
              <a:t>以</a:t>
            </a:r>
            <a:r>
              <a:rPr lang="en-US" altLang="zh-CN" sz="2800" b="1"/>
              <a:t>R[low].key</a:t>
            </a:r>
            <a:r>
              <a:rPr lang="zh-CN" altLang="en-US" sz="2800" b="1"/>
              <a:t>作为基准</a:t>
            </a:r>
            <a:r>
              <a:rPr lang="en-US" altLang="zh-CN" sz="2800" b="1"/>
              <a:t>(</a:t>
            </a:r>
            <a:r>
              <a:rPr lang="zh-CN" altLang="en-US" sz="2800" b="1"/>
              <a:t>将</a:t>
            </a:r>
            <a:r>
              <a:rPr lang="en-US" altLang="zh-CN" sz="2800" b="1"/>
              <a:t>R[low]</a:t>
            </a:r>
            <a:r>
              <a:rPr lang="zh-CN" altLang="en-US" sz="2800" b="1"/>
              <a:t>保存在</a:t>
            </a:r>
            <a:r>
              <a:rPr lang="en-US" altLang="zh-CN" sz="2800" b="1"/>
              <a:t>R[0]</a:t>
            </a:r>
            <a:r>
              <a:rPr lang="zh-CN" altLang="en-US" sz="2800" b="1"/>
              <a:t>中</a:t>
            </a:r>
            <a:r>
              <a:rPr lang="en-US" altLang="zh-CN" sz="2800" b="1"/>
              <a:t>) </a:t>
            </a:r>
            <a:r>
              <a:rPr lang="zh-CN" altLang="en-US" sz="2800" b="1">
                <a:latin typeface="宋体" panose="02010600030101010101" pitchFamily="2" charset="-122"/>
              </a:rPr>
              <a:t>。</a:t>
            </a:r>
          </a:p>
          <a:p>
            <a:pPr marL="444500" lvl="1" indent="0">
              <a:lnSpc>
                <a:spcPct val="110000"/>
              </a:lnSpc>
              <a:buNone/>
            </a:pPr>
            <a:r>
              <a:rPr lang="zh-CN" altLang="en-US" b="1">
                <a:latin typeface="宋体" panose="02010600030101010101" pitchFamily="2" charset="-122"/>
              </a:rPr>
              <a:t>① </a:t>
            </a:r>
            <a:r>
              <a:rPr lang="zh-CN" altLang="zh-CN" b="1"/>
              <a:t>从</a:t>
            </a:r>
            <a:r>
              <a:rPr lang="en-US" altLang="zh-CN" b="1"/>
              <a:t>j</a:t>
            </a:r>
            <a:r>
              <a:rPr lang="zh-CN" altLang="zh-CN" b="1"/>
              <a:t>所指位置向前搜索：将</a:t>
            </a:r>
            <a:r>
              <a:rPr lang="en-US" altLang="zh-CN" b="1"/>
              <a:t>R[0].key</a:t>
            </a:r>
            <a:r>
              <a:rPr lang="zh-CN" altLang="en-US" b="1"/>
              <a:t>与</a:t>
            </a:r>
            <a:r>
              <a:rPr lang="en-US" altLang="zh-CN" b="1"/>
              <a:t>R[j].key</a:t>
            </a:r>
            <a:r>
              <a:rPr lang="zh-CN" altLang="en-US" b="1"/>
              <a:t>进行比较</a:t>
            </a:r>
            <a:r>
              <a:rPr lang="zh-CN" altLang="zh-CN" b="1"/>
              <a:t>：</a:t>
            </a:r>
            <a:endParaRPr lang="zh-CN" altLang="en-US" b="1"/>
          </a:p>
          <a:p>
            <a:pPr marL="901700" lvl="2" indent="0">
              <a:lnSpc>
                <a:spcPct val="110000"/>
              </a:lnSpc>
              <a:buNone/>
            </a:pPr>
            <a:r>
              <a:rPr lang="zh-CN" altLang="en-US" sz="2800" b="1">
                <a:solidFill>
                  <a:schemeClr val="folHlink"/>
                </a:solidFill>
                <a:latin typeface="宋体" panose="02010600030101010101" pitchFamily="2" charset="-122"/>
              </a:rPr>
              <a:t>◆</a:t>
            </a:r>
            <a:r>
              <a:rPr lang="zh-CN" altLang="en-US" sz="2800" b="1">
                <a:solidFill>
                  <a:schemeClr val="hlink"/>
                </a:solidFill>
              </a:rPr>
              <a:t>  </a:t>
            </a:r>
            <a:r>
              <a:rPr lang="zh-CN" altLang="en-US" sz="2800" b="1"/>
              <a:t>若</a:t>
            </a:r>
            <a:r>
              <a:rPr lang="en-US" altLang="zh-CN" sz="2800" b="1"/>
              <a:t>R[0].key</a:t>
            </a:r>
            <a:r>
              <a:rPr lang="en-US" altLang="zh-CN" sz="2800" b="1">
                <a:cs typeface="Times New Roman" panose="02020603050405020304" pitchFamily="18" charset="0"/>
              </a:rPr>
              <a:t>≤</a:t>
            </a:r>
            <a:r>
              <a:rPr lang="en-US" altLang="zh-CN" sz="2800" b="1"/>
              <a:t>R[j].key </a:t>
            </a:r>
            <a:r>
              <a:rPr lang="zh-CN" altLang="zh-CN" sz="2800" b="1"/>
              <a:t>：令</a:t>
            </a:r>
            <a:r>
              <a:rPr lang="en-US" altLang="zh-CN" sz="2800" b="1"/>
              <a:t>j=j-1</a:t>
            </a:r>
            <a:r>
              <a:rPr lang="zh-CN" altLang="en-US" sz="2800" b="1"/>
              <a:t>，然后继续进行比较， 直到</a:t>
            </a:r>
            <a:r>
              <a:rPr lang="en-US" altLang="zh-CN" sz="2800" b="1"/>
              <a:t>i=j</a:t>
            </a:r>
            <a:r>
              <a:rPr lang="zh-CN" altLang="en-US" sz="2800" b="1"/>
              <a:t>或</a:t>
            </a:r>
            <a:r>
              <a:rPr lang="en-US" altLang="zh-CN" sz="2800" b="1"/>
              <a:t>R[0].key</a:t>
            </a:r>
            <a:r>
              <a:rPr lang="en-US" altLang="zh-CN" sz="2800" b="1">
                <a:cs typeface="Times New Roman" panose="02020603050405020304" pitchFamily="18" charset="0"/>
              </a:rPr>
              <a:t>&gt;</a:t>
            </a:r>
            <a:r>
              <a:rPr lang="en-US" altLang="zh-CN" sz="2800" b="1"/>
              <a:t>R[j].key</a:t>
            </a:r>
            <a:r>
              <a:rPr lang="zh-CN" altLang="en-US" sz="2800" b="1"/>
              <a:t>为止</a:t>
            </a:r>
            <a:r>
              <a:rPr lang="zh-CN" altLang="zh-CN" sz="2800" b="1"/>
              <a:t>；</a:t>
            </a:r>
            <a:endParaRPr lang="zh-CN" altLang="zh-CN" sz="2800" b="1">
              <a:latin typeface="宋体" panose="02010600030101010101" pitchFamily="2" charset="-122"/>
            </a:endParaRPr>
          </a:p>
          <a:p>
            <a:pPr marL="901700" lvl="2" indent="0">
              <a:lnSpc>
                <a:spcPct val="110000"/>
              </a:lnSpc>
              <a:buNone/>
            </a:pPr>
            <a:r>
              <a:rPr lang="zh-CN" altLang="en-US" sz="2800" b="1">
                <a:solidFill>
                  <a:schemeClr val="folHlink"/>
                </a:solidFill>
                <a:latin typeface="宋体" panose="02010600030101010101" pitchFamily="2" charset="-122"/>
              </a:rPr>
              <a:t>◆</a:t>
            </a:r>
            <a:r>
              <a:rPr lang="zh-CN" altLang="en-US" sz="2800" b="1">
                <a:solidFill>
                  <a:schemeClr val="hlink"/>
                </a:solidFill>
              </a:rPr>
              <a:t> </a:t>
            </a:r>
            <a:r>
              <a:rPr lang="zh-CN" altLang="en-US" sz="2800" b="1"/>
              <a:t>若</a:t>
            </a:r>
            <a:r>
              <a:rPr lang="en-US" altLang="zh-CN" sz="2800" b="1"/>
              <a:t>R[0].key</a:t>
            </a:r>
            <a:r>
              <a:rPr lang="en-US" altLang="zh-CN" sz="2800" b="1">
                <a:cs typeface="Times New Roman" panose="02020603050405020304" pitchFamily="18" charset="0"/>
              </a:rPr>
              <a:t>&gt;</a:t>
            </a:r>
            <a:r>
              <a:rPr lang="en-US" altLang="zh-CN" sz="2800" b="1"/>
              <a:t>R[j].key </a:t>
            </a:r>
            <a:r>
              <a:rPr lang="zh-CN" altLang="zh-CN" sz="2800" b="1"/>
              <a:t>：</a:t>
            </a:r>
            <a:r>
              <a:rPr lang="en-US" altLang="zh-CN" sz="2800" b="1"/>
              <a:t>R[j]</a:t>
            </a:r>
            <a:r>
              <a:rPr lang="en-US" altLang="zh-CN" sz="2800" b="1">
                <a:sym typeface="Symbol" pitchFamily="2" charset="2"/>
              </a:rPr>
              <a:t>R[i]</a:t>
            </a:r>
            <a:r>
              <a:rPr lang="zh-CN" altLang="en-US" sz="2800" b="1"/>
              <a:t>，</a:t>
            </a:r>
            <a:r>
              <a:rPr lang="zh-CN" altLang="en-US" sz="2800" b="1">
                <a:solidFill>
                  <a:schemeClr val="folHlink"/>
                </a:solidFill>
              </a:rPr>
              <a:t>腾空</a:t>
            </a:r>
            <a:r>
              <a:rPr lang="en-US" altLang="zh-CN" sz="2800" b="1">
                <a:solidFill>
                  <a:schemeClr val="folHlink"/>
                </a:solidFill>
              </a:rPr>
              <a:t>R[j]</a:t>
            </a:r>
            <a:r>
              <a:rPr lang="zh-CN" altLang="en-US" sz="2800" b="1">
                <a:solidFill>
                  <a:schemeClr val="folHlink"/>
                </a:solidFill>
              </a:rPr>
              <a:t>的位置</a:t>
            </a:r>
            <a:r>
              <a:rPr lang="zh-CN" altLang="en-US" sz="2800" b="1"/>
              <a:t>， 且令</a:t>
            </a:r>
            <a:r>
              <a:rPr lang="en-US" altLang="zh-CN" sz="2800" b="1"/>
              <a:t>i=i+1</a:t>
            </a:r>
            <a:r>
              <a:rPr lang="zh-CN" altLang="zh-CN" sz="2800" b="1"/>
              <a:t>；</a:t>
            </a:r>
            <a:endParaRPr lang="zh-CN" altLang="en-US" sz="2800" b="1"/>
          </a:p>
          <a:p>
            <a:pPr marL="444500" lvl="1" indent="0">
              <a:lnSpc>
                <a:spcPct val="110000"/>
              </a:lnSpc>
              <a:buNone/>
            </a:pPr>
            <a:r>
              <a:rPr lang="zh-CN" altLang="en-US" b="1">
                <a:latin typeface="宋体" panose="02010600030101010101" pitchFamily="2" charset="-122"/>
              </a:rPr>
              <a:t>② </a:t>
            </a:r>
            <a:r>
              <a:rPr lang="zh-CN" altLang="zh-CN" b="1"/>
              <a:t>从</a:t>
            </a:r>
            <a:r>
              <a:rPr lang="en-US" altLang="zh-CN" b="1"/>
              <a:t>i</a:t>
            </a:r>
            <a:r>
              <a:rPr lang="zh-CN" altLang="zh-CN" b="1"/>
              <a:t>所指位置起向后搜索：将</a:t>
            </a:r>
            <a:r>
              <a:rPr lang="en-US" altLang="zh-CN" b="1"/>
              <a:t>R[0].key</a:t>
            </a:r>
            <a:r>
              <a:rPr lang="zh-CN" altLang="en-US" b="1"/>
              <a:t>与</a:t>
            </a:r>
            <a:r>
              <a:rPr lang="en-US" altLang="zh-CN" b="1"/>
              <a:t>R[i].key</a:t>
            </a:r>
            <a:r>
              <a:rPr lang="zh-CN" altLang="en-US" b="1"/>
              <a:t>进行比较</a:t>
            </a:r>
            <a:r>
              <a:rPr lang="zh-CN" altLang="zh-CN" b="1"/>
              <a:t>：</a:t>
            </a:r>
            <a:endParaRPr lang="zh-CN" altLang="en-US" b="1"/>
          </a:p>
          <a:p>
            <a:pPr marL="901700" lvl="2" indent="0">
              <a:lnSpc>
                <a:spcPct val="110000"/>
              </a:lnSpc>
              <a:buNone/>
            </a:pPr>
            <a:r>
              <a:rPr lang="zh-CN" altLang="en-US" sz="2800" b="1">
                <a:solidFill>
                  <a:schemeClr val="folHlink"/>
                </a:solidFill>
                <a:latin typeface="宋体" panose="02010600030101010101" pitchFamily="2" charset="-122"/>
              </a:rPr>
              <a:t>◆</a:t>
            </a:r>
            <a:r>
              <a:rPr lang="zh-CN" altLang="en-US" sz="2800" b="1">
                <a:solidFill>
                  <a:schemeClr val="hlink"/>
                </a:solidFill>
              </a:rPr>
              <a:t> </a:t>
            </a:r>
            <a:r>
              <a:rPr lang="zh-CN" altLang="en-US" sz="2800" b="1"/>
              <a:t>若</a:t>
            </a:r>
            <a:r>
              <a:rPr lang="en-US" altLang="zh-CN" sz="2800" b="1"/>
              <a:t>R[0].key</a:t>
            </a:r>
            <a:r>
              <a:rPr lang="en-US" altLang="zh-CN" sz="2800" b="1">
                <a:cs typeface="Times New Roman" panose="02020603050405020304" pitchFamily="18" charset="0"/>
              </a:rPr>
              <a:t>≥</a:t>
            </a:r>
            <a:r>
              <a:rPr lang="en-US" altLang="zh-CN" sz="2800" b="1"/>
              <a:t>R[i].key </a:t>
            </a:r>
            <a:r>
              <a:rPr lang="zh-CN" altLang="zh-CN" sz="2800" b="1"/>
              <a:t>：令</a:t>
            </a:r>
            <a:r>
              <a:rPr lang="en-US" altLang="zh-CN" sz="2800" b="1"/>
              <a:t>i=i+1</a:t>
            </a:r>
            <a:r>
              <a:rPr lang="zh-CN" altLang="en-US" sz="2800" b="1"/>
              <a:t>，然后继续进行比较， 直到</a:t>
            </a:r>
            <a:r>
              <a:rPr lang="en-US" altLang="zh-CN" sz="2800" b="1"/>
              <a:t>i=j</a:t>
            </a:r>
            <a:r>
              <a:rPr lang="zh-CN" altLang="en-US" sz="2800" b="1"/>
              <a:t>或</a:t>
            </a:r>
            <a:r>
              <a:rPr lang="en-US" altLang="zh-CN" sz="2800" b="1"/>
              <a:t>R[0].key</a:t>
            </a:r>
            <a:r>
              <a:rPr lang="en-US" altLang="zh-CN" sz="2800" b="1">
                <a:cs typeface="Times New Roman" panose="02020603050405020304" pitchFamily="18" charset="0"/>
              </a:rPr>
              <a:t>&lt;</a:t>
            </a:r>
            <a:r>
              <a:rPr lang="en-US" altLang="zh-CN" sz="2800" b="1"/>
              <a:t>R[i].key</a:t>
            </a:r>
            <a:r>
              <a:rPr lang="zh-CN" altLang="en-US" sz="2800" b="1"/>
              <a:t>为止</a:t>
            </a:r>
            <a:r>
              <a:rPr lang="zh-CN" altLang="zh-CN" sz="2800" b="1"/>
              <a:t>；</a:t>
            </a:r>
            <a:endParaRPr lang="zh-CN" altLang="en-US" sz="2800" b="1"/>
          </a:p>
        </p:txBody>
      </p:sp>
    </p:spTree>
    <p:extLst>
      <p:ext uri="{BB962C8B-B14F-4D97-AF65-F5344CB8AC3E}">
        <p14:creationId xmlns:p14="http://schemas.microsoft.com/office/powerpoint/2010/main" val="1843535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2146" name="Rectangle 2">
            <a:extLst>
              <a:ext uri="{FF2B5EF4-FFF2-40B4-BE49-F238E27FC236}">
                <a16:creationId xmlns:a16="http://schemas.microsoft.com/office/drawing/2014/main" id="{132AB23D-24C3-724F-A560-56686BAA21E9}"/>
              </a:ext>
            </a:extLst>
          </p:cNvPr>
          <p:cNvSpPr>
            <a:spLocks noGrp="1" noChangeArrowheads="1"/>
          </p:cNvSpPr>
          <p:nvPr>
            <p:ph type="body" idx="1"/>
          </p:nvPr>
        </p:nvSpPr>
        <p:spPr>
          <a:xfrm>
            <a:off x="1676400" y="152400"/>
            <a:ext cx="8839200" cy="6400800"/>
          </a:xfrm>
          <a:noFill/>
          <a:ln/>
        </p:spPr>
        <p:txBody>
          <a:bodyPr/>
          <a:lstStyle/>
          <a:p>
            <a:pPr marL="901700" lvl="2" indent="0">
              <a:lnSpc>
                <a:spcPct val="110000"/>
              </a:lnSpc>
              <a:buNone/>
            </a:pPr>
            <a:r>
              <a:rPr lang="zh-CN" altLang="en-US" sz="2800" b="1">
                <a:solidFill>
                  <a:schemeClr val="folHlink"/>
                </a:solidFill>
                <a:latin typeface="宋体" panose="02010600030101010101" pitchFamily="2" charset="-122"/>
              </a:rPr>
              <a:t>◆</a:t>
            </a:r>
            <a:r>
              <a:rPr lang="zh-CN" altLang="en-US" sz="2800" b="1">
                <a:solidFill>
                  <a:schemeClr val="hlink"/>
                </a:solidFill>
              </a:rPr>
              <a:t> </a:t>
            </a:r>
            <a:r>
              <a:rPr lang="zh-CN" altLang="en-US" sz="2800" b="1"/>
              <a:t>若</a:t>
            </a:r>
            <a:r>
              <a:rPr lang="en-US" altLang="zh-CN" sz="2800" b="1"/>
              <a:t>R[0].key</a:t>
            </a:r>
            <a:r>
              <a:rPr lang="en-US" altLang="zh-CN" sz="2800" b="1">
                <a:cs typeface="Times New Roman" panose="02020603050405020304" pitchFamily="18" charset="0"/>
              </a:rPr>
              <a:t>&lt;</a:t>
            </a:r>
            <a:r>
              <a:rPr lang="en-US" altLang="zh-CN" sz="2800" b="1"/>
              <a:t>R[i].key </a:t>
            </a:r>
            <a:r>
              <a:rPr lang="zh-CN" altLang="zh-CN" sz="2800" b="1"/>
              <a:t>：</a:t>
            </a:r>
            <a:r>
              <a:rPr lang="en-US" altLang="zh-CN" sz="2800" b="1"/>
              <a:t>R[i]</a:t>
            </a:r>
            <a:r>
              <a:rPr lang="en-US" altLang="zh-CN" sz="2800" b="1">
                <a:sym typeface="Symbol" pitchFamily="2" charset="2"/>
              </a:rPr>
              <a:t>R[j]</a:t>
            </a:r>
            <a:r>
              <a:rPr lang="zh-CN" altLang="en-US" sz="2800" b="1"/>
              <a:t>，</a:t>
            </a:r>
            <a:r>
              <a:rPr lang="zh-CN" altLang="en-US" sz="2800" b="1">
                <a:solidFill>
                  <a:schemeClr val="folHlink"/>
                </a:solidFill>
              </a:rPr>
              <a:t>腾空</a:t>
            </a:r>
            <a:r>
              <a:rPr lang="en-US" altLang="zh-CN" sz="2800" b="1">
                <a:solidFill>
                  <a:schemeClr val="folHlink"/>
                </a:solidFill>
              </a:rPr>
              <a:t>R[i]</a:t>
            </a:r>
            <a:r>
              <a:rPr lang="zh-CN" altLang="en-US" sz="2800" b="1">
                <a:solidFill>
                  <a:schemeClr val="folHlink"/>
                </a:solidFill>
              </a:rPr>
              <a:t>的位置</a:t>
            </a:r>
            <a:r>
              <a:rPr lang="zh-CN" altLang="en-US" sz="2800" b="1"/>
              <a:t>， 且令</a:t>
            </a:r>
            <a:r>
              <a:rPr lang="en-US" altLang="zh-CN" sz="2800" b="1"/>
              <a:t>j=j-1</a:t>
            </a:r>
            <a:r>
              <a:rPr lang="zh-CN" altLang="zh-CN" sz="2800" b="1"/>
              <a:t>；</a:t>
            </a:r>
            <a:endParaRPr lang="zh-CN" altLang="en-US" sz="2800" b="1"/>
          </a:p>
          <a:p>
            <a:pPr marL="533400" lvl="1" indent="0">
              <a:lnSpc>
                <a:spcPct val="110000"/>
              </a:lnSpc>
              <a:buFontTx/>
              <a:buAutoNum type="circleNumDbPlain" startAt="3"/>
            </a:pPr>
            <a:r>
              <a:rPr lang="zh-CN" altLang="zh-CN" b="1"/>
              <a:t>重复</a:t>
            </a:r>
            <a:r>
              <a:rPr lang="zh-CN" altLang="en-US" b="1">
                <a:latin typeface="宋体" panose="02010600030101010101" pitchFamily="2" charset="-122"/>
              </a:rPr>
              <a:t>①</a:t>
            </a:r>
            <a:r>
              <a:rPr lang="zh-CN" altLang="en-US" b="1"/>
              <a:t>、</a:t>
            </a:r>
            <a:r>
              <a:rPr lang="zh-CN" altLang="en-US" b="1">
                <a:latin typeface="宋体" panose="02010600030101010101" pitchFamily="2" charset="-122"/>
              </a:rPr>
              <a:t>②</a:t>
            </a:r>
            <a:r>
              <a:rPr lang="zh-CN" altLang="zh-CN" b="1"/>
              <a:t>，直至</a:t>
            </a:r>
            <a:r>
              <a:rPr lang="en-US" altLang="zh-CN" b="1"/>
              <a:t>i=j</a:t>
            </a:r>
            <a:r>
              <a:rPr lang="zh-CN" altLang="zh-CN" b="1"/>
              <a:t>为止，</a:t>
            </a:r>
            <a:r>
              <a:rPr lang="en-US" altLang="zh-CN" b="1"/>
              <a:t>i</a:t>
            </a:r>
            <a:r>
              <a:rPr lang="zh-CN" altLang="en-US" b="1"/>
              <a:t>就是</a:t>
            </a:r>
            <a:r>
              <a:rPr lang="en-US" altLang="zh-CN" b="1"/>
              <a:t>R[0](</a:t>
            </a:r>
            <a:r>
              <a:rPr lang="zh-CN" altLang="en-US" b="1">
                <a:solidFill>
                  <a:schemeClr val="folHlink"/>
                </a:solidFill>
              </a:rPr>
              <a:t>基准</a:t>
            </a:r>
            <a:r>
              <a:rPr lang="en-US" altLang="zh-CN" b="1"/>
              <a:t>)</a:t>
            </a:r>
            <a:r>
              <a:rPr lang="zh-CN" altLang="en-US" b="1"/>
              <a:t>所应放置的位置</a:t>
            </a:r>
            <a:r>
              <a:rPr lang="zh-CN" altLang="en-US" b="1">
                <a:latin typeface="宋体" panose="02010600030101010101" pitchFamily="2" charset="-122"/>
              </a:rPr>
              <a:t>。</a:t>
            </a:r>
          </a:p>
          <a:p>
            <a:pPr marL="0" indent="0">
              <a:lnSpc>
                <a:spcPct val="110000"/>
              </a:lnSpc>
              <a:spcAft>
                <a:spcPct val="10000"/>
              </a:spcAft>
              <a:buNone/>
            </a:pPr>
            <a:r>
              <a:rPr lang="en-US" altLang="zh-CN" sz="3600" b="1">
                <a:solidFill>
                  <a:schemeClr val="folHlink"/>
                </a:solidFill>
                <a:cs typeface="Times New Roman" panose="02020603050405020304" pitchFamily="18" charset="0"/>
              </a:rPr>
              <a:t>4  </a:t>
            </a:r>
            <a:r>
              <a:rPr lang="zh-CN" altLang="en-US" sz="3600" b="1">
                <a:solidFill>
                  <a:schemeClr val="folHlink"/>
                </a:solidFill>
                <a:ea typeface="楷体_GB2312" pitchFamily="49" charset="-122"/>
              </a:rPr>
              <a:t>一趟排序示</a:t>
            </a:r>
            <a:r>
              <a:rPr kumimoji="0" lang="zh-CN" altLang="en-US" sz="3600" b="1">
                <a:solidFill>
                  <a:schemeClr val="folHlink"/>
                </a:solidFill>
                <a:latin typeface="宋体" panose="02010600030101010101" pitchFamily="2" charset="-122"/>
                <a:ea typeface="楷体_GB2312" pitchFamily="49" charset="-122"/>
              </a:rPr>
              <a:t>例</a:t>
            </a:r>
            <a:endParaRPr lang="zh-CN" altLang="en-US" sz="3600" b="1">
              <a:solidFill>
                <a:schemeClr val="folHlink"/>
              </a:solidFill>
              <a:ea typeface="楷体_GB2312" pitchFamily="49" charset="-122"/>
            </a:endParaRPr>
          </a:p>
          <a:p>
            <a:pPr marL="0" indent="0">
              <a:lnSpc>
                <a:spcPct val="110000"/>
              </a:lnSpc>
              <a:buNone/>
            </a:pPr>
            <a:r>
              <a:rPr lang="zh-CN" altLang="en-US" b="1"/>
              <a:t>       </a:t>
            </a:r>
            <a:r>
              <a:rPr lang="zh-CN" altLang="en-US" sz="2800" b="1"/>
              <a:t>设有</a:t>
            </a:r>
            <a:r>
              <a:rPr lang="en-US" altLang="zh-CN" sz="2800" b="1"/>
              <a:t>6</a:t>
            </a:r>
            <a:r>
              <a:rPr lang="zh-CN" altLang="en-US" sz="2800" b="1"/>
              <a:t>个待排序的记录</a:t>
            </a:r>
            <a:r>
              <a:rPr lang="zh-CN" altLang="zh-CN" sz="2800" b="1"/>
              <a:t>，关键字分别为</a:t>
            </a:r>
            <a:r>
              <a:rPr lang="en-US" altLang="zh-CN" sz="2800" b="1"/>
              <a:t>29, 38, 22, 45, </a:t>
            </a:r>
            <a:r>
              <a:rPr lang="en-US" altLang="zh-CN" sz="2800" b="1" u="sng">
                <a:solidFill>
                  <a:schemeClr val="folHlink"/>
                </a:solidFill>
              </a:rPr>
              <a:t>23</a:t>
            </a:r>
            <a:r>
              <a:rPr lang="en-US" altLang="zh-CN" sz="2800" b="1"/>
              <a:t>, 67</a:t>
            </a:r>
            <a:r>
              <a:rPr lang="zh-CN" altLang="zh-CN" sz="2800" b="1"/>
              <a:t>，一趟快速排序的过程如图</a:t>
            </a:r>
            <a:r>
              <a:rPr lang="en-US" altLang="zh-CN" sz="2800" b="1"/>
              <a:t>10-7</a:t>
            </a:r>
            <a:r>
              <a:rPr lang="zh-CN" altLang="en-US" sz="2800" b="1"/>
              <a:t>所示</a:t>
            </a:r>
            <a:r>
              <a:rPr kumimoji="0" lang="zh-CN" altLang="en-US" sz="2800" b="1">
                <a:latin typeface="宋体" panose="02010600030101010101" pitchFamily="2" charset="-122"/>
              </a:rPr>
              <a:t>。</a:t>
            </a:r>
          </a:p>
          <a:p>
            <a:pPr marL="0" indent="0">
              <a:lnSpc>
                <a:spcPct val="110000"/>
              </a:lnSpc>
              <a:buNone/>
            </a:pPr>
            <a:r>
              <a:rPr lang="en-US" altLang="zh-CN" sz="3600" b="1">
                <a:solidFill>
                  <a:schemeClr val="folHlink"/>
                </a:solidFill>
                <a:ea typeface="楷体_GB2312" pitchFamily="49" charset="-122"/>
              </a:rPr>
              <a:t>5  </a:t>
            </a:r>
            <a:r>
              <a:rPr lang="zh-CN" altLang="en-US" sz="3600" b="1">
                <a:solidFill>
                  <a:schemeClr val="folHlink"/>
                </a:solidFill>
                <a:ea typeface="楷体_GB2312" pitchFamily="49" charset="-122"/>
              </a:rPr>
              <a:t>算法实现</a:t>
            </a:r>
          </a:p>
          <a:p>
            <a:pPr marL="0"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⑴</a:t>
            </a:r>
            <a:r>
              <a:rPr lang="zh-CN" altLang="en-US" b="1">
                <a:solidFill>
                  <a:schemeClr val="folHlink"/>
                </a:solidFill>
                <a:cs typeface="Times New Roman" panose="02020603050405020304" pitchFamily="18" charset="0"/>
              </a:rPr>
              <a:t>  </a:t>
            </a:r>
            <a:r>
              <a:rPr lang="zh-CN" altLang="en-US" b="1">
                <a:solidFill>
                  <a:schemeClr val="folHlink"/>
                </a:solidFill>
                <a:ea typeface="楷体_GB2312" pitchFamily="49" charset="-122"/>
              </a:rPr>
              <a:t>一趟快速排序算法的实现</a:t>
            </a:r>
          </a:p>
          <a:p>
            <a:pPr marL="0" indent="0">
              <a:lnSpc>
                <a:spcPct val="110000"/>
              </a:lnSpc>
              <a:buClrTx/>
              <a:buSzTx/>
              <a:buNone/>
            </a:pPr>
            <a:r>
              <a:rPr lang="en-US" altLang="zh-CN" sz="2800" b="1"/>
              <a:t>int  quick_one_pass(Sqlist  *L , int low, int high)</a:t>
            </a:r>
          </a:p>
          <a:p>
            <a:pPr marL="533400" lvl="1" indent="0">
              <a:lnSpc>
                <a:spcPct val="110000"/>
              </a:lnSpc>
              <a:buNone/>
            </a:pPr>
            <a:r>
              <a:rPr lang="en-US" altLang="zh-CN" b="1"/>
              <a:t>{  int i=low, j=high ;</a:t>
            </a:r>
            <a:endParaRPr lang="en-US" altLang="zh-CN" b="1">
              <a:solidFill>
                <a:schemeClr val="folHlink"/>
              </a:solidFill>
              <a:ea typeface="楷体_GB2312" pitchFamily="49" charset="-122"/>
            </a:endParaRPr>
          </a:p>
        </p:txBody>
      </p:sp>
    </p:spTree>
    <p:extLst>
      <p:ext uri="{BB962C8B-B14F-4D97-AF65-F5344CB8AC3E}">
        <p14:creationId xmlns:p14="http://schemas.microsoft.com/office/powerpoint/2010/main" val="361274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B67EC2AB-E840-2947-A427-003B4191C9E2}"/>
              </a:ext>
            </a:extLst>
          </p:cNvPr>
          <p:cNvSpPr>
            <a:spLocks noGrp="1" noChangeArrowheads="1"/>
          </p:cNvSpPr>
          <p:nvPr>
            <p:ph type="body" idx="1"/>
          </p:nvPr>
        </p:nvSpPr>
        <p:spPr>
          <a:xfrm>
            <a:off x="1676400" y="152401"/>
            <a:ext cx="8839200" cy="5724525"/>
          </a:xfrm>
        </p:spPr>
        <p:txBody>
          <a:bodyPr/>
          <a:lstStyle/>
          <a:p>
            <a:pPr marL="0" indent="0">
              <a:lnSpc>
                <a:spcPct val="110000"/>
              </a:lnSpc>
              <a:buNone/>
            </a:pPr>
            <a:r>
              <a:rPr lang="zh-CN" altLang="en-US" sz="2800" b="1"/>
              <a:t>       若排序算法所需的辅助空间不依赖问题的规模</a:t>
            </a:r>
            <a:r>
              <a:rPr lang="en-US" altLang="zh-CN" sz="2800" b="1"/>
              <a:t>n</a:t>
            </a:r>
            <a:r>
              <a:rPr lang="zh-CN" altLang="en-US" sz="2800" b="1"/>
              <a:t>，即空间复杂度是</a:t>
            </a:r>
            <a:r>
              <a:rPr lang="en-US" altLang="zh-CN" sz="2800" b="1"/>
              <a:t>O(1) </a:t>
            </a:r>
            <a:r>
              <a:rPr lang="zh-CN" altLang="en-US" sz="2800" b="1"/>
              <a:t>，则称排序方法是</a:t>
            </a:r>
            <a:r>
              <a:rPr lang="zh-CN" altLang="en-US" sz="2800" b="1">
                <a:solidFill>
                  <a:schemeClr val="folHlink"/>
                </a:solidFill>
              </a:rPr>
              <a:t>就地排序</a:t>
            </a:r>
            <a:r>
              <a:rPr lang="zh-CN" altLang="en-US" sz="2800" b="1"/>
              <a:t>，否则是</a:t>
            </a:r>
            <a:r>
              <a:rPr lang="zh-CN" altLang="en-US" sz="2800" b="1">
                <a:solidFill>
                  <a:schemeClr val="folHlink"/>
                </a:solidFill>
              </a:rPr>
              <a:t>非就地排序</a:t>
            </a:r>
            <a:r>
              <a:rPr lang="zh-CN" altLang="en-US" sz="2800" b="1"/>
              <a:t>。</a:t>
            </a:r>
          </a:p>
          <a:p>
            <a:pPr marL="0" indent="0">
              <a:lnSpc>
                <a:spcPct val="110000"/>
              </a:lnSpc>
              <a:buNone/>
            </a:pPr>
            <a:r>
              <a:rPr lang="zh-CN" altLang="en-US" b="1">
                <a:solidFill>
                  <a:schemeClr val="folHlink"/>
                </a:solidFill>
                <a:latin typeface="宋体" panose="02010600030101010101" pitchFamily="2" charset="-122"/>
              </a:rPr>
              <a:t>⑶ </a:t>
            </a:r>
            <a:r>
              <a:rPr lang="zh-CN" altLang="en-US" b="1">
                <a:solidFill>
                  <a:schemeClr val="folHlink"/>
                </a:solidFill>
              </a:rPr>
              <a:t>排序的分类</a:t>
            </a:r>
          </a:p>
          <a:p>
            <a:pPr marL="0" indent="0">
              <a:lnSpc>
                <a:spcPct val="110000"/>
              </a:lnSpc>
              <a:buNone/>
            </a:pPr>
            <a:r>
              <a:rPr lang="zh-CN" altLang="en-US" sz="2800" b="1"/>
              <a:t>        待排序的记录数量不同，排序过程中涉及的存储器的不同，有不同的排序分类。</a:t>
            </a:r>
          </a:p>
          <a:p>
            <a:pPr marL="444500" lvl="1" indent="0">
              <a:lnSpc>
                <a:spcPct val="110000"/>
              </a:lnSpc>
              <a:buNone/>
            </a:pPr>
            <a:r>
              <a:rPr lang="zh-CN" altLang="en-US" b="1">
                <a:solidFill>
                  <a:schemeClr val="folHlink"/>
                </a:solidFill>
                <a:cs typeface="Times New Roman" panose="02020603050405020304" pitchFamily="18" charset="0"/>
              </a:rPr>
              <a:t>①  </a:t>
            </a:r>
            <a:r>
              <a:rPr lang="zh-CN" altLang="en-US" b="1">
                <a:solidFill>
                  <a:schemeClr val="folHlink"/>
                </a:solidFill>
              </a:rPr>
              <a:t>待排序的记录数不太多</a:t>
            </a:r>
            <a:r>
              <a:rPr lang="zh-CN" altLang="en-US" b="1"/>
              <a:t>：所有的记录都能存放在内存中进行排序，称为</a:t>
            </a:r>
            <a:r>
              <a:rPr lang="zh-CN" altLang="en-US" b="1">
                <a:solidFill>
                  <a:schemeClr val="folHlink"/>
                </a:solidFill>
              </a:rPr>
              <a:t>内部排序</a:t>
            </a:r>
            <a:r>
              <a:rPr lang="zh-CN" altLang="en-US" b="1"/>
              <a:t>；</a:t>
            </a:r>
          </a:p>
          <a:p>
            <a:pPr marL="444500" lvl="1" indent="0">
              <a:lnSpc>
                <a:spcPct val="110000"/>
              </a:lnSpc>
              <a:buNone/>
            </a:pPr>
            <a:r>
              <a:rPr lang="zh-CN" altLang="en-US" b="1">
                <a:solidFill>
                  <a:schemeClr val="folHlink"/>
                </a:solidFill>
                <a:cs typeface="Times New Roman" panose="02020603050405020304" pitchFamily="18" charset="0"/>
              </a:rPr>
              <a:t>②  </a:t>
            </a:r>
            <a:r>
              <a:rPr lang="zh-CN" altLang="en-US" b="1">
                <a:solidFill>
                  <a:schemeClr val="folHlink"/>
                </a:solidFill>
              </a:rPr>
              <a:t>待排序的记录数太多</a:t>
            </a:r>
            <a:r>
              <a:rPr lang="zh-CN" altLang="en-US" b="1"/>
              <a:t>：所有的记录不可能存放在内存中， 排序过程中必须在内、外存之间进行数据交换，这样的排序称为</a:t>
            </a:r>
            <a:r>
              <a:rPr lang="zh-CN" altLang="en-US" b="1">
                <a:solidFill>
                  <a:schemeClr val="folHlink"/>
                </a:solidFill>
              </a:rPr>
              <a:t>外部排序</a:t>
            </a:r>
            <a:r>
              <a:rPr lang="zh-CN" altLang="en-US" b="1"/>
              <a:t>。</a:t>
            </a:r>
          </a:p>
        </p:txBody>
      </p:sp>
    </p:spTree>
    <p:extLst>
      <p:ext uri="{BB962C8B-B14F-4D97-AF65-F5344CB8AC3E}">
        <p14:creationId xmlns:p14="http://schemas.microsoft.com/office/powerpoint/2010/main" val="199847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03170" name="Group 2">
            <a:extLst>
              <a:ext uri="{FF2B5EF4-FFF2-40B4-BE49-F238E27FC236}">
                <a16:creationId xmlns:a16="http://schemas.microsoft.com/office/drawing/2014/main" id="{76099A86-C9A6-E747-897D-C8978203ACE0}"/>
              </a:ext>
            </a:extLst>
          </p:cNvPr>
          <p:cNvGrpSpPr>
            <a:grpSpLocks/>
          </p:cNvGrpSpPr>
          <p:nvPr/>
        </p:nvGrpSpPr>
        <p:grpSpPr bwMode="auto">
          <a:xfrm>
            <a:off x="1895476" y="44450"/>
            <a:ext cx="7743825" cy="4967288"/>
            <a:chOff x="234" y="1104"/>
            <a:chExt cx="4878" cy="3129"/>
          </a:xfrm>
        </p:grpSpPr>
        <p:sp>
          <p:nvSpPr>
            <p:cNvPr id="903171" name="Rectangle 3">
              <a:extLst>
                <a:ext uri="{FF2B5EF4-FFF2-40B4-BE49-F238E27FC236}">
                  <a16:creationId xmlns:a16="http://schemas.microsoft.com/office/drawing/2014/main" id="{3F79C1DB-DE51-F645-8CDC-632D4FDC3780}"/>
                </a:ext>
              </a:extLst>
            </p:cNvPr>
            <p:cNvSpPr>
              <a:spLocks noChangeArrowheads="1"/>
            </p:cNvSpPr>
            <p:nvPr/>
          </p:nvSpPr>
          <p:spPr bwMode="auto">
            <a:xfrm>
              <a:off x="1584" y="3984"/>
              <a:ext cx="196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10-7   </a:t>
              </a:r>
              <a:r>
                <a:rPr kumimoji="1" lang="zh-CN" altLang="en-US" sz="2000" b="1">
                  <a:solidFill>
                    <a:srgbClr val="FFFFFF"/>
                  </a:solidFill>
                  <a:latin typeface="Times New Roman" panose="02020603050405020304" pitchFamily="18" charset="0"/>
                  <a:ea typeface="宋体" panose="02010600030101010101" pitchFamily="2" charset="-122"/>
                </a:rPr>
                <a:t>一趟快速排序过程</a:t>
              </a:r>
            </a:p>
          </p:txBody>
        </p:sp>
        <p:grpSp>
          <p:nvGrpSpPr>
            <p:cNvPr id="903172" name="Group 4">
              <a:extLst>
                <a:ext uri="{FF2B5EF4-FFF2-40B4-BE49-F238E27FC236}">
                  <a16:creationId xmlns:a16="http://schemas.microsoft.com/office/drawing/2014/main" id="{A63873D3-693A-1344-8A30-140FB4EBE656}"/>
                </a:ext>
              </a:extLst>
            </p:cNvPr>
            <p:cNvGrpSpPr>
              <a:grpSpLocks/>
            </p:cNvGrpSpPr>
            <p:nvPr/>
          </p:nvGrpSpPr>
          <p:grpSpPr bwMode="auto">
            <a:xfrm>
              <a:off x="240" y="1755"/>
              <a:ext cx="4848" cy="640"/>
              <a:chOff x="240" y="1755"/>
              <a:chExt cx="4848" cy="640"/>
            </a:xfrm>
          </p:grpSpPr>
          <p:sp>
            <p:nvSpPr>
              <p:cNvPr id="903173" name="Rectangle 5">
                <a:extLst>
                  <a:ext uri="{FF2B5EF4-FFF2-40B4-BE49-F238E27FC236}">
                    <a16:creationId xmlns:a16="http://schemas.microsoft.com/office/drawing/2014/main" id="{4DD14B75-22BB-F144-8529-061520C244DC}"/>
                  </a:ext>
                </a:extLst>
              </p:cNvPr>
              <p:cNvSpPr>
                <a:spLocks noChangeArrowheads="1"/>
              </p:cNvSpPr>
              <p:nvPr/>
            </p:nvSpPr>
            <p:spPr bwMode="auto">
              <a:xfrm>
                <a:off x="240" y="1755"/>
                <a:ext cx="1542"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r>
                  <a:rPr kumimoji="1" lang="zh-CN" altLang="en-US" sz="2400" b="1">
                    <a:solidFill>
                      <a:srgbClr val="FFFFFF"/>
                    </a:solidFill>
                    <a:latin typeface="Times New Roman" panose="02020603050405020304" pitchFamily="18" charset="0"/>
                    <a:ea typeface="宋体" panose="02010600030101010101" pitchFamily="2" charset="-122"/>
                  </a:rPr>
                  <a:t>前移</a:t>
                </a:r>
                <a:r>
                  <a:rPr kumimoji="1" lang="en-US" altLang="zh-CN" sz="2400" b="1">
                    <a:solidFill>
                      <a:srgbClr val="FFFFFF"/>
                    </a:solidFill>
                    <a:latin typeface="Times New Roman" panose="02020603050405020304" pitchFamily="18" charset="0"/>
                    <a:ea typeface="宋体" panose="02010600030101010101" pitchFamily="2" charset="-122"/>
                  </a:rPr>
                  <a:t>2</a:t>
                </a:r>
                <a:r>
                  <a:rPr kumimoji="1" lang="zh-CN" altLang="en-US" sz="2400" b="1">
                    <a:solidFill>
                      <a:srgbClr val="FFFFFF"/>
                    </a:solidFill>
                    <a:latin typeface="Times New Roman" panose="02020603050405020304" pitchFamily="18" charset="0"/>
                    <a:ea typeface="宋体" panose="02010600030101010101" pitchFamily="2" charset="-122"/>
                  </a:rPr>
                  <a:t>个位置后</a:t>
                </a:r>
                <a:r>
                  <a:rPr kumimoji="1" lang="en-US" altLang="zh-CN" sz="2400" b="1">
                    <a:solidFill>
                      <a:srgbClr val="FFFFFF"/>
                    </a:solidFill>
                    <a:latin typeface="Times New Roman" panose="02020603050405020304" pitchFamily="18" charset="0"/>
                    <a:ea typeface="宋体" panose="02010600030101010101" pitchFamily="2" charset="-122"/>
                  </a:rPr>
                  <a:t>,</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R[j]</a:t>
                </a:r>
                <a:r>
                  <a:rPr kumimoji="1" lang="zh-CN" altLang="en-US" sz="2400" b="1">
                    <a:solidFill>
                      <a:srgbClr val="FFFFFF"/>
                    </a:solidFill>
                    <a:latin typeface="Times New Roman" panose="02020603050405020304" pitchFamily="18" charset="0"/>
                    <a:ea typeface="宋体" panose="02010600030101010101" pitchFamily="2" charset="-122"/>
                  </a:rPr>
                  <a:t>放</a:t>
                </a:r>
                <a:r>
                  <a:rPr kumimoji="1" lang="en-US" altLang="zh-CN" sz="2400" b="1">
                    <a:solidFill>
                      <a:srgbClr val="FFFFFF"/>
                    </a:solidFill>
                    <a:latin typeface="Times New Roman" panose="02020603050405020304" pitchFamily="18" charset="0"/>
                    <a:ea typeface="宋体" panose="02010600030101010101" pitchFamily="2" charset="-122"/>
                  </a:rPr>
                  <a:t>R[i]</a:t>
                </a:r>
                <a:r>
                  <a:rPr kumimoji="1" lang="zh-CN" altLang="en-US" sz="2400" b="1">
                    <a:solidFill>
                      <a:srgbClr val="FFFFFF"/>
                    </a:solidFill>
                    <a:latin typeface="Times New Roman" panose="02020603050405020304" pitchFamily="18" charset="0"/>
                    <a:ea typeface="宋体" panose="02010600030101010101" pitchFamily="2" charset="-122"/>
                  </a:rPr>
                  <a:t>的位置</a:t>
                </a: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903174" name="Rectangle 6">
                <a:extLst>
                  <a:ext uri="{FF2B5EF4-FFF2-40B4-BE49-F238E27FC236}">
                    <a16:creationId xmlns:a16="http://schemas.microsoft.com/office/drawing/2014/main" id="{F39342E1-E0E5-1548-872D-65D9D81E82D4}"/>
                  </a:ext>
                </a:extLst>
              </p:cNvPr>
              <p:cNvSpPr>
                <a:spLocks noChangeArrowheads="1"/>
              </p:cNvSpPr>
              <p:nvPr/>
            </p:nvSpPr>
            <p:spPr bwMode="auto">
              <a:xfrm>
                <a:off x="1872" y="1840"/>
                <a:ext cx="32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29</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38     22     45     </a:t>
                </a:r>
                <a:r>
                  <a:rPr kumimoji="1" lang="en-US" altLang="zh-CN" sz="2400" b="1">
                    <a:solidFill>
                      <a:srgbClr val="FFFF00"/>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     67     31</a:t>
                </a:r>
              </a:p>
            </p:txBody>
          </p:sp>
          <p:grpSp>
            <p:nvGrpSpPr>
              <p:cNvPr id="903175" name="Group 7">
                <a:extLst>
                  <a:ext uri="{FF2B5EF4-FFF2-40B4-BE49-F238E27FC236}">
                    <a16:creationId xmlns:a16="http://schemas.microsoft.com/office/drawing/2014/main" id="{6D9E13D6-16B8-4E47-80E4-E2B5D61B1896}"/>
                  </a:ext>
                </a:extLst>
              </p:cNvPr>
              <p:cNvGrpSpPr>
                <a:grpSpLocks/>
              </p:cNvGrpSpPr>
              <p:nvPr/>
            </p:nvGrpSpPr>
            <p:grpSpPr bwMode="auto">
              <a:xfrm>
                <a:off x="2241" y="2064"/>
                <a:ext cx="159" cy="331"/>
                <a:chOff x="1688" y="1608"/>
                <a:chExt cx="159" cy="331"/>
              </a:xfrm>
            </p:grpSpPr>
            <p:sp>
              <p:nvSpPr>
                <p:cNvPr id="903176" name="Rectangle 8">
                  <a:extLst>
                    <a:ext uri="{FF2B5EF4-FFF2-40B4-BE49-F238E27FC236}">
                      <a16:creationId xmlns:a16="http://schemas.microsoft.com/office/drawing/2014/main" id="{5FCC9A85-1F5E-344F-BDB3-4C7299793E34}"/>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p>
              </p:txBody>
            </p:sp>
            <p:sp>
              <p:nvSpPr>
                <p:cNvPr id="903177" name="Line 9">
                  <a:extLst>
                    <a:ext uri="{FF2B5EF4-FFF2-40B4-BE49-F238E27FC236}">
                      <a16:creationId xmlns:a16="http://schemas.microsoft.com/office/drawing/2014/main" id="{E8FE030C-D2A4-8045-A311-775A71ACA231}"/>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03178" name="Group 10">
                <a:extLst>
                  <a:ext uri="{FF2B5EF4-FFF2-40B4-BE49-F238E27FC236}">
                    <a16:creationId xmlns:a16="http://schemas.microsoft.com/office/drawing/2014/main" id="{F3B3E183-E283-2844-9DFE-429F547BC3CB}"/>
                  </a:ext>
                </a:extLst>
              </p:cNvPr>
              <p:cNvGrpSpPr>
                <a:grpSpLocks/>
              </p:cNvGrpSpPr>
              <p:nvPr/>
            </p:nvGrpSpPr>
            <p:grpSpPr bwMode="auto">
              <a:xfrm>
                <a:off x="3984" y="2064"/>
                <a:ext cx="159" cy="331"/>
                <a:chOff x="1688" y="1608"/>
                <a:chExt cx="159" cy="331"/>
              </a:xfrm>
            </p:grpSpPr>
            <p:sp>
              <p:nvSpPr>
                <p:cNvPr id="903179" name="Rectangle 11">
                  <a:extLst>
                    <a:ext uri="{FF2B5EF4-FFF2-40B4-BE49-F238E27FC236}">
                      <a16:creationId xmlns:a16="http://schemas.microsoft.com/office/drawing/2014/main" id="{05535272-EE70-A94E-BAC2-1CD455A34910}"/>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p>
              </p:txBody>
            </p:sp>
            <p:sp>
              <p:nvSpPr>
                <p:cNvPr id="903180" name="Line 12">
                  <a:extLst>
                    <a:ext uri="{FF2B5EF4-FFF2-40B4-BE49-F238E27FC236}">
                      <a16:creationId xmlns:a16="http://schemas.microsoft.com/office/drawing/2014/main" id="{8C634F65-84B8-7948-9C4D-517957C3A255}"/>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03181" name="Group 13">
              <a:extLst>
                <a:ext uri="{FF2B5EF4-FFF2-40B4-BE49-F238E27FC236}">
                  <a16:creationId xmlns:a16="http://schemas.microsoft.com/office/drawing/2014/main" id="{27EAFECF-6AF8-F147-8DCF-37FC3507CCF1}"/>
                </a:ext>
              </a:extLst>
            </p:cNvPr>
            <p:cNvGrpSpPr>
              <a:grpSpLocks/>
            </p:cNvGrpSpPr>
            <p:nvPr/>
          </p:nvGrpSpPr>
          <p:grpSpPr bwMode="auto">
            <a:xfrm>
              <a:off x="234" y="1104"/>
              <a:ext cx="4822" cy="755"/>
              <a:chOff x="234" y="1184"/>
              <a:chExt cx="4822" cy="755"/>
            </a:xfrm>
          </p:grpSpPr>
          <p:sp>
            <p:nvSpPr>
              <p:cNvPr id="903182" name="Rectangle 14">
                <a:extLst>
                  <a:ext uri="{FF2B5EF4-FFF2-40B4-BE49-F238E27FC236}">
                    <a16:creationId xmlns:a16="http://schemas.microsoft.com/office/drawing/2014/main" id="{EA26CD97-45C1-BB40-90E3-41E8C85FCE9C}"/>
                  </a:ext>
                </a:extLst>
              </p:cNvPr>
              <p:cNvSpPr>
                <a:spLocks noChangeArrowheads="1"/>
              </p:cNvSpPr>
              <p:nvPr/>
            </p:nvSpPr>
            <p:spPr bwMode="auto">
              <a:xfrm>
                <a:off x="234" y="1397"/>
                <a:ext cx="15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初始关键字序列</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nvGrpSpPr>
              <p:cNvPr id="903183" name="Group 15">
                <a:extLst>
                  <a:ext uri="{FF2B5EF4-FFF2-40B4-BE49-F238E27FC236}">
                    <a16:creationId xmlns:a16="http://schemas.microsoft.com/office/drawing/2014/main" id="{9AB63171-095F-D240-B2AC-EB7B3EF69DC7}"/>
                  </a:ext>
                </a:extLst>
              </p:cNvPr>
              <p:cNvGrpSpPr>
                <a:grpSpLocks/>
              </p:cNvGrpSpPr>
              <p:nvPr/>
            </p:nvGrpSpPr>
            <p:grpSpPr bwMode="auto">
              <a:xfrm>
                <a:off x="1879" y="1184"/>
                <a:ext cx="3177" cy="755"/>
                <a:chOff x="1671" y="1184"/>
                <a:chExt cx="3177" cy="755"/>
              </a:xfrm>
            </p:grpSpPr>
            <p:sp>
              <p:nvSpPr>
                <p:cNvPr id="903184" name="Rectangle 16">
                  <a:extLst>
                    <a:ext uri="{FF2B5EF4-FFF2-40B4-BE49-F238E27FC236}">
                      <a16:creationId xmlns:a16="http://schemas.microsoft.com/office/drawing/2014/main" id="{F91A698D-1A36-F547-BE14-D6044D98F349}"/>
                    </a:ext>
                  </a:extLst>
                </p:cNvPr>
                <p:cNvSpPr>
                  <a:spLocks noChangeArrowheads="1"/>
                </p:cNvSpPr>
                <p:nvPr/>
              </p:nvSpPr>
              <p:spPr bwMode="auto">
                <a:xfrm>
                  <a:off x="1671" y="1392"/>
                  <a:ext cx="31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29</a:t>
                  </a:r>
                  <a:r>
                    <a:rPr kumimoji="1" lang="en-US" altLang="zh-CN" sz="2400" b="1">
                      <a:solidFill>
                        <a:srgbClr val="FFFFFF"/>
                      </a:solidFill>
                      <a:latin typeface="Times New Roman" panose="02020603050405020304" pitchFamily="18" charset="0"/>
                      <a:ea typeface="宋体" panose="02010600030101010101" pitchFamily="2" charset="-122"/>
                    </a:rPr>
                    <a:t>    29    38     22     45     23     67     31</a:t>
                  </a:r>
                </a:p>
              </p:txBody>
            </p:sp>
            <p:grpSp>
              <p:nvGrpSpPr>
                <p:cNvPr id="903185" name="Group 17">
                  <a:extLst>
                    <a:ext uri="{FF2B5EF4-FFF2-40B4-BE49-F238E27FC236}">
                      <a16:creationId xmlns:a16="http://schemas.microsoft.com/office/drawing/2014/main" id="{C72237F7-D6FE-284C-B8ED-2E22E41A9A6A}"/>
                    </a:ext>
                  </a:extLst>
                </p:cNvPr>
                <p:cNvGrpSpPr>
                  <a:grpSpLocks/>
                </p:cNvGrpSpPr>
                <p:nvPr/>
              </p:nvGrpSpPr>
              <p:grpSpPr bwMode="auto">
                <a:xfrm>
                  <a:off x="2064" y="1608"/>
                  <a:ext cx="159" cy="331"/>
                  <a:chOff x="1688" y="1608"/>
                  <a:chExt cx="159" cy="331"/>
                </a:xfrm>
              </p:grpSpPr>
              <p:sp>
                <p:nvSpPr>
                  <p:cNvPr id="903186" name="Rectangle 18">
                    <a:extLst>
                      <a:ext uri="{FF2B5EF4-FFF2-40B4-BE49-F238E27FC236}">
                        <a16:creationId xmlns:a16="http://schemas.microsoft.com/office/drawing/2014/main" id="{4C389BC4-00BE-1647-B434-B4B04AD2094F}"/>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p>
                </p:txBody>
              </p:sp>
              <p:sp>
                <p:nvSpPr>
                  <p:cNvPr id="903187" name="Line 19">
                    <a:extLst>
                      <a:ext uri="{FF2B5EF4-FFF2-40B4-BE49-F238E27FC236}">
                        <a16:creationId xmlns:a16="http://schemas.microsoft.com/office/drawing/2014/main" id="{11E5906F-3E75-2345-B9E9-E545AC3CF616}"/>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03188" name="Group 20">
                  <a:extLst>
                    <a:ext uri="{FF2B5EF4-FFF2-40B4-BE49-F238E27FC236}">
                      <a16:creationId xmlns:a16="http://schemas.microsoft.com/office/drawing/2014/main" id="{FAAD05D7-CC17-C740-861B-53B27D7DA3BB}"/>
                    </a:ext>
                  </a:extLst>
                </p:cNvPr>
                <p:cNvGrpSpPr>
                  <a:grpSpLocks/>
                </p:cNvGrpSpPr>
                <p:nvPr/>
              </p:nvGrpSpPr>
              <p:grpSpPr bwMode="auto">
                <a:xfrm>
                  <a:off x="4593" y="1608"/>
                  <a:ext cx="159" cy="331"/>
                  <a:chOff x="1688" y="1608"/>
                  <a:chExt cx="159" cy="331"/>
                </a:xfrm>
              </p:grpSpPr>
              <p:sp>
                <p:nvSpPr>
                  <p:cNvPr id="903189" name="Rectangle 21">
                    <a:extLst>
                      <a:ext uri="{FF2B5EF4-FFF2-40B4-BE49-F238E27FC236}">
                        <a16:creationId xmlns:a16="http://schemas.microsoft.com/office/drawing/2014/main" id="{872240D5-AE5E-E148-B092-DCF1D004D52B}"/>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p>
                </p:txBody>
              </p:sp>
              <p:sp>
                <p:nvSpPr>
                  <p:cNvPr id="903190" name="Line 22">
                    <a:extLst>
                      <a:ext uri="{FF2B5EF4-FFF2-40B4-BE49-F238E27FC236}">
                        <a16:creationId xmlns:a16="http://schemas.microsoft.com/office/drawing/2014/main" id="{B8CCED04-B36B-9C46-B51D-96D2587CB860}"/>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03191" name="Rectangle 23">
                  <a:extLst>
                    <a:ext uri="{FF2B5EF4-FFF2-40B4-BE49-F238E27FC236}">
                      <a16:creationId xmlns:a16="http://schemas.microsoft.com/office/drawing/2014/main" id="{FF02CFE0-CB15-4A43-AB6A-DE0AB5153926}"/>
                    </a:ext>
                  </a:extLst>
                </p:cNvPr>
                <p:cNvSpPr>
                  <a:spLocks noChangeArrowheads="1"/>
                </p:cNvSpPr>
                <p:nvPr/>
              </p:nvSpPr>
              <p:spPr bwMode="auto">
                <a:xfrm>
                  <a:off x="1736" y="1184"/>
                  <a:ext cx="18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a:t>
                  </a:r>
                </a:p>
              </p:txBody>
            </p:sp>
          </p:grpSp>
        </p:grpSp>
        <p:grpSp>
          <p:nvGrpSpPr>
            <p:cNvPr id="903192" name="Group 24">
              <a:extLst>
                <a:ext uri="{FF2B5EF4-FFF2-40B4-BE49-F238E27FC236}">
                  <a16:creationId xmlns:a16="http://schemas.microsoft.com/office/drawing/2014/main" id="{224747E2-BA32-054A-8055-6BEB9B2E1866}"/>
                </a:ext>
              </a:extLst>
            </p:cNvPr>
            <p:cNvGrpSpPr>
              <a:grpSpLocks/>
            </p:cNvGrpSpPr>
            <p:nvPr/>
          </p:nvGrpSpPr>
          <p:grpSpPr bwMode="auto">
            <a:xfrm>
              <a:off x="256" y="2312"/>
              <a:ext cx="4856" cy="616"/>
              <a:chOff x="256" y="2312"/>
              <a:chExt cx="4856" cy="616"/>
            </a:xfrm>
          </p:grpSpPr>
          <p:sp>
            <p:nvSpPr>
              <p:cNvPr id="903193" name="Rectangle 25">
                <a:extLst>
                  <a:ext uri="{FF2B5EF4-FFF2-40B4-BE49-F238E27FC236}">
                    <a16:creationId xmlns:a16="http://schemas.microsoft.com/office/drawing/2014/main" id="{B31523C8-46C7-974C-ABCF-EB54136CB050}"/>
                  </a:ext>
                </a:extLst>
              </p:cNvPr>
              <p:cNvSpPr>
                <a:spLocks noChangeArrowheads="1"/>
              </p:cNvSpPr>
              <p:nvPr/>
            </p:nvSpPr>
            <p:spPr bwMode="auto">
              <a:xfrm>
                <a:off x="1896" y="2381"/>
                <a:ext cx="32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29</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22     45     </a:t>
                </a:r>
                <a:r>
                  <a:rPr kumimoji="1" lang="en-US" altLang="zh-CN" sz="2400" b="1">
                    <a:solidFill>
                      <a:srgbClr val="FFFF00"/>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67     31</a:t>
                </a:r>
              </a:p>
            </p:txBody>
          </p:sp>
          <p:grpSp>
            <p:nvGrpSpPr>
              <p:cNvPr id="903194" name="Group 26">
                <a:extLst>
                  <a:ext uri="{FF2B5EF4-FFF2-40B4-BE49-F238E27FC236}">
                    <a16:creationId xmlns:a16="http://schemas.microsoft.com/office/drawing/2014/main" id="{9FD5F1FE-3C24-CA4E-9801-E7AC03C2A7A5}"/>
                  </a:ext>
                </a:extLst>
              </p:cNvPr>
              <p:cNvGrpSpPr>
                <a:grpSpLocks/>
              </p:cNvGrpSpPr>
              <p:nvPr/>
            </p:nvGrpSpPr>
            <p:grpSpPr bwMode="auto">
              <a:xfrm>
                <a:off x="2697" y="2597"/>
                <a:ext cx="159" cy="331"/>
                <a:chOff x="1688" y="1608"/>
                <a:chExt cx="159" cy="331"/>
              </a:xfrm>
            </p:grpSpPr>
            <p:sp>
              <p:nvSpPr>
                <p:cNvPr id="903195" name="Rectangle 27">
                  <a:extLst>
                    <a:ext uri="{FF2B5EF4-FFF2-40B4-BE49-F238E27FC236}">
                      <a16:creationId xmlns:a16="http://schemas.microsoft.com/office/drawing/2014/main" id="{4FD69715-38EA-7D45-818D-DAE0CA6078B0}"/>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p>
              </p:txBody>
            </p:sp>
            <p:sp>
              <p:nvSpPr>
                <p:cNvPr id="903196" name="Line 28">
                  <a:extLst>
                    <a:ext uri="{FF2B5EF4-FFF2-40B4-BE49-F238E27FC236}">
                      <a16:creationId xmlns:a16="http://schemas.microsoft.com/office/drawing/2014/main" id="{EAA4A51F-FEFA-864F-9103-951C1C62F6E0}"/>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03197" name="Group 29">
                <a:extLst>
                  <a:ext uri="{FF2B5EF4-FFF2-40B4-BE49-F238E27FC236}">
                    <a16:creationId xmlns:a16="http://schemas.microsoft.com/office/drawing/2014/main" id="{831AFEEF-7994-0A40-B90E-13A8A1C638DA}"/>
                  </a:ext>
                </a:extLst>
              </p:cNvPr>
              <p:cNvGrpSpPr>
                <a:grpSpLocks/>
              </p:cNvGrpSpPr>
              <p:nvPr/>
            </p:nvGrpSpPr>
            <p:grpSpPr bwMode="auto">
              <a:xfrm>
                <a:off x="3945" y="2597"/>
                <a:ext cx="159" cy="331"/>
                <a:chOff x="1688" y="1608"/>
                <a:chExt cx="159" cy="331"/>
              </a:xfrm>
            </p:grpSpPr>
            <p:sp>
              <p:nvSpPr>
                <p:cNvPr id="903198" name="Rectangle 30">
                  <a:extLst>
                    <a:ext uri="{FF2B5EF4-FFF2-40B4-BE49-F238E27FC236}">
                      <a16:creationId xmlns:a16="http://schemas.microsoft.com/office/drawing/2014/main" id="{1C57201D-D35D-AE47-BFAD-4FF4E000C82C}"/>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p>
              </p:txBody>
            </p:sp>
            <p:sp>
              <p:nvSpPr>
                <p:cNvPr id="903199" name="Line 31">
                  <a:extLst>
                    <a:ext uri="{FF2B5EF4-FFF2-40B4-BE49-F238E27FC236}">
                      <a16:creationId xmlns:a16="http://schemas.microsoft.com/office/drawing/2014/main" id="{AAFEBCFB-9EC9-454D-882A-FBE53A86E742}"/>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03200" name="Rectangle 32">
                <a:extLst>
                  <a:ext uri="{FF2B5EF4-FFF2-40B4-BE49-F238E27FC236}">
                    <a16:creationId xmlns:a16="http://schemas.microsoft.com/office/drawing/2014/main" id="{CFE69CFD-A7D1-214C-9321-7AD743C95D0F}"/>
                  </a:ext>
                </a:extLst>
              </p:cNvPr>
              <p:cNvSpPr>
                <a:spLocks noChangeArrowheads="1"/>
              </p:cNvSpPr>
              <p:nvPr/>
            </p:nvSpPr>
            <p:spPr bwMode="auto">
              <a:xfrm>
                <a:off x="256" y="2312"/>
                <a:ext cx="1542"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r>
                  <a:rPr kumimoji="1" lang="zh-CN" altLang="en-US" sz="2400" b="1">
                    <a:solidFill>
                      <a:srgbClr val="FFFFFF"/>
                    </a:solidFill>
                    <a:latin typeface="Times New Roman" panose="02020603050405020304" pitchFamily="18" charset="0"/>
                    <a:ea typeface="宋体" panose="02010600030101010101" pitchFamily="2" charset="-122"/>
                  </a:rPr>
                  <a:t>后移</a:t>
                </a:r>
                <a:r>
                  <a:rPr kumimoji="1" lang="en-US" altLang="zh-CN" sz="2400" b="1">
                    <a:solidFill>
                      <a:srgbClr val="FFFFFF"/>
                    </a:solidFill>
                    <a:latin typeface="Times New Roman" panose="02020603050405020304" pitchFamily="18" charset="0"/>
                    <a:ea typeface="宋体" panose="02010600030101010101" pitchFamily="2" charset="-122"/>
                  </a:rPr>
                  <a:t>1</a:t>
                </a:r>
                <a:r>
                  <a:rPr kumimoji="1" lang="zh-CN" altLang="en-US" sz="2400" b="1">
                    <a:solidFill>
                      <a:srgbClr val="FFFFFF"/>
                    </a:solidFill>
                    <a:latin typeface="Times New Roman" panose="02020603050405020304" pitchFamily="18" charset="0"/>
                    <a:ea typeface="宋体" panose="02010600030101010101" pitchFamily="2" charset="-122"/>
                  </a:rPr>
                  <a:t>个位置后</a:t>
                </a:r>
                <a:r>
                  <a:rPr kumimoji="1" lang="en-US" altLang="zh-CN" sz="2400" b="1">
                    <a:solidFill>
                      <a:srgbClr val="FFFFFF"/>
                    </a:solidFill>
                    <a:latin typeface="Times New Roman" panose="02020603050405020304" pitchFamily="18" charset="0"/>
                    <a:ea typeface="宋体" panose="02010600030101010101" pitchFamily="2" charset="-122"/>
                  </a:rPr>
                  <a:t>,</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R[i]</a:t>
                </a:r>
                <a:r>
                  <a:rPr kumimoji="1" lang="zh-CN" altLang="en-US" sz="2400" b="1">
                    <a:solidFill>
                      <a:srgbClr val="FFFFFF"/>
                    </a:solidFill>
                    <a:latin typeface="Times New Roman" panose="02020603050405020304" pitchFamily="18" charset="0"/>
                    <a:ea typeface="宋体" panose="02010600030101010101" pitchFamily="2" charset="-122"/>
                  </a:rPr>
                  <a:t>放</a:t>
                </a:r>
                <a:r>
                  <a:rPr kumimoji="1" lang="en-US" altLang="zh-CN" sz="2400" b="1">
                    <a:solidFill>
                      <a:srgbClr val="FFFFFF"/>
                    </a:solidFill>
                    <a:latin typeface="Times New Roman" panose="02020603050405020304" pitchFamily="18" charset="0"/>
                    <a:ea typeface="宋体" panose="02010600030101010101" pitchFamily="2" charset="-122"/>
                  </a:rPr>
                  <a:t>R[j]</a:t>
                </a:r>
                <a:r>
                  <a:rPr kumimoji="1" lang="zh-CN" altLang="en-US" sz="2400" b="1">
                    <a:solidFill>
                      <a:srgbClr val="FFFFFF"/>
                    </a:solidFill>
                    <a:latin typeface="Times New Roman" panose="02020603050405020304" pitchFamily="18" charset="0"/>
                    <a:ea typeface="宋体" panose="02010600030101010101" pitchFamily="2" charset="-122"/>
                  </a:rPr>
                  <a:t>的位置</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903201" name="Group 33">
              <a:extLst>
                <a:ext uri="{FF2B5EF4-FFF2-40B4-BE49-F238E27FC236}">
                  <a16:creationId xmlns:a16="http://schemas.microsoft.com/office/drawing/2014/main" id="{6A84A3E4-09C7-0546-AEEC-D63A0333C550}"/>
                </a:ext>
              </a:extLst>
            </p:cNvPr>
            <p:cNvGrpSpPr>
              <a:grpSpLocks/>
            </p:cNvGrpSpPr>
            <p:nvPr/>
          </p:nvGrpSpPr>
          <p:grpSpPr bwMode="auto">
            <a:xfrm>
              <a:off x="256" y="2869"/>
              <a:ext cx="4856" cy="616"/>
              <a:chOff x="256" y="3176"/>
              <a:chExt cx="4856" cy="616"/>
            </a:xfrm>
          </p:grpSpPr>
          <p:sp>
            <p:nvSpPr>
              <p:cNvPr id="903202" name="Rectangle 34">
                <a:extLst>
                  <a:ext uri="{FF2B5EF4-FFF2-40B4-BE49-F238E27FC236}">
                    <a16:creationId xmlns:a16="http://schemas.microsoft.com/office/drawing/2014/main" id="{D5EAF862-C567-874C-B34F-3D7C02C609BD}"/>
                  </a:ext>
                </a:extLst>
              </p:cNvPr>
              <p:cNvSpPr>
                <a:spLocks noChangeArrowheads="1"/>
              </p:cNvSpPr>
              <p:nvPr/>
            </p:nvSpPr>
            <p:spPr bwMode="auto">
              <a:xfrm>
                <a:off x="1896" y="3245"/>
                <a:ext cx="32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29</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45     </a:t>
                </a:r>
                <a:r>
                  <a:rPr kumimoji="1" lang="en-US" altLang="zh-CN" sz="2400" b="1">
                    <a:solidFill>
                      <a:srgbClr val="FFFF00"/>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67     31</a:t>
                </a:r>
              </a:p>
            </p:txBody>
          </p:sp>
          <p:grpSp>
            <p:nvGrpSpPr>
              <p:cNvPr id="903203" name="Group 35">
                <a:extLst>
                  <a:ext uri="{FF2B5EF4-FFF2-40B4-BE49-F238E27FC236}">
                    <a16:creationId xmlns:a16="http://schemas.microsoft.com/office/drawing/2014/main" id="{F7CFD261-C14C-664E-887D-F57AA6A485A3}"/>
                  </a:ext>
                </a:extLst>
              </p:cNvPr>
              <p:cNvGrpSpPr>
                <a:grpSpLocks/>
              </p:cNvGrpSpPr>
              <p:nvPr/>
            </p:nvGrpSpPr>
            <p:grpSpPr bwMode="auto">
              <a:xfrm>
                <a:off x="2697" y="3461"/>
                <a:ext cx="159" cy="331"/>
                <a:chOff x="1688" y="1608"/>
                <a:chExt cx="159" cy="331"/>
              </a:xfrm>
            </p:grpSpPr>
            <p:sp>
              <p:nvSpPr>
                <p:cNvPr id="903204" name="Rectangle 36">
                  <a:extLst>
                    <a:ext uri="{FF2B5EF4-FFF2-40B4-BE49-F238E27FC236}">
                      <a16:creationId xmlns:a16="http://schemas.microsoft.com/office/drawing/2014/main" id="{3864E070-97C1-394B-94F6-C92502FF1954}"/>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p>
              </p:txBody>
            </p:sp>
            <p:sp>
              <p:nvSpPr>
                <p:cNvPr id="903205" name="Line 37">
                  <a:extLst>
                    <a:ext uri="{FF2B5EF4-FFF2-40B4-BE49-F238E27FC236}">
                      <a16:creationId xmlns:a16="http://schemas.microsoft.com/office/drawing/2014/main" id="{03C25323-D3F3-004A-95F5-1C731EA5A8D3}"/>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03206" name="Group 38">
                <a:extLst>
                  <a:ext uri="{FF2B5EF4-FFF2-40B4-BE49-F238E27FC236}">
                    <a16:creationId xmlns:a16="http://schemas.microsoft.com/office/drawing/2014/main" id="{8ACEBBFD-B4BF-C14E-9C9D-BA6C78C3CAC7}"/>
                  </a:ext>
                </a:extLst>
              </p:cNvPr>
              <p:cNvGrpSpPr>
                <a:grpSpLocks/>
              </p:cNvGrpSpPr>
              <p:nvPr/>
            </p:nvGrpSpPr>
            <p:grpSpPr bwMode="auto">
              <a:xfrm>
                <a:off x="3072" y="3461"/>
                <a:ext cx="159" cy="331"/>
                <a:chOff x="1688" y="1608"/>
                <a:chExt cx="159" cy="331"/>
              </a:xfrm>
            </p:grpSpPr>
            <p:sp>
              <p:nvSpPr>
                <p:cNvPr id="903207" name="Rectangle 39">
                  <a:extLst>
                    <a:ext uri="{FF2B5EF4-FFF2-40B4-BE49-F238E27FC236}">
                      <a16:creationId xmlns:a16="http://schemas.microsoft.com/office/drawing/2014/main" id="{62A6DE28-6839-6E45-BB0B-6EC617991A7F}"/>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p>
              </p:txBody>
            </p:sp>
            <p:sp>
              <p:nvSpPr>
                <p:cNvPr id="903208" name="Line 40">
                  <a:extLst>
                    <a:ext uri="{FF2B5EF4-FFF2-40B4-BE49-F238E27FC236}">
                      <a16:creationId xmlns:a16="http://schemas.microsoft.com/office/drawing/2014/main" id="{D431EB90-86FE-F64A-8EDD-9A5A0B8AA60A}"/>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03209" name="Rectangle 41">
                <a:extLst>
                  <a:ext uri="{FF2B5EF4-FFF2-40B4-BE49-F238E27FC236}">
                    <a16:creationId xmlns:a16="http://schemas.microsoft.com/office/drawing/2014/main" id="{8CAEBAEA-0D50-A349-8B85-5F44B23D97FA}"/>
                  </a:ext>
                </a:extLst>
              </p:cNvPr>
              <p:cNvSpPr>
                <a:spLocks noChangeArrowheads="1"/>
              </p:cNvSpPr>
              <p:nvPr/>
            </p:nvSpPr>
            <p:spPr bwMode="auto">
              <a:xfrm>
                <a:off x="256" y="3176"/>
                <a:ext cx="1542"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r>
                  <a:rPr kumimoji="1" lang="zh-CN" altLang="en-US" sz="2400" b="1">
                    <a:solidFill>
                      <a:srgbClr val="FFFFFF"/>
                    </a:solidFill>
                    <a:latin typeface="Times New Roman" panose="02020603050405020304" pitchFamily="18" charset="0"/>
                    <a:ea typeface="宋体" panose="02010600030101010101" pitchFamily="2" charset="-122"/>
                  </a:rPr>
                  <a:t>前移</a:t>
                </a:r>
                <a:r>
                  <a:rPr kumimoji="1" lang="en-US" altLang="zh-CN" sz="2400" b="1">
                    <a:solidFill>
                      <a:srgbClr val="FFFFFF"/>
                    </a:solidFill>
                    <a:latin typeface="Times New Roman" panose="02020603050405020304" pitchFamily="18" charset="0"/>
                    <a:ea typeface="宋体" panose="02010600030101010101" pitchFamily="2" charset="-122"/>
                  </a:rPr>
                  <a:t>2</a:t>
                </a:r>
                <a:r>
                  <a:rPr kumimoji="1" lang="zh-CN" altLang="en-US" sz="2400" b="1">
                    <a:solidFill>
                      <a:srgbClr val="FFFFFF"/>
                    </a:solidFill>
                    <a:latin typeface="Times New Roman" panose="02020603050405020304" pitchFamily="18" charset="0"/>
                    <a:ea typeface="宋体" panose="02010600030101010101" pitchFamily="2" charset="-122"/>
                  </a:rPr>
                  <a:t>个位置后</a:t>
                </a:r>
                <a:r>
                  <a:rPr kumimoji="1" lang="en-US" altLang="zh-CN" sz="2400" b="1">
                    <a:solidFill>
                      <a:srgbClr val="FFFFFF"/>
                    </a:solidFill>
                    <a:latin typeface="Times New Roman" panose="02020603050405020304" pitchFamily="18" charset="0"/>
                    <a:ea typeface="宋体" panose="02010600030101010101" pitchFamily="2" charset="-122"/>
                  </a:rPr>
                  <a:t>,</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R[j]</a:t>
                </a:r>
                <a:r>
                  <a:rPr kumimoji="1" lang="zh-CN" altLang="en-US" sz="2400" b="1">
                    <a:solidFill>
                      <a:srgbClr val="FFFFFF"/>
                    </a:solidFill>
                    <a:latin typeface="Times New Roman" panose="02020603050405020304" pitchFamily="18" charset="0"/>
                    <a:ea typeface="宋体" panose="02010600030101010101" pitchFamily="2" charset="-122"/>
                  </a:rPr>
                  <a:t>放</a:t>
                </a:r>
                <a:r>
                  <a:rPr kumimoji="1" lang="en-US" altLang="zh-CN" sz="2400" b="1">
                    <a:solidFill>
                      <a:srgbClr val="FFFFFF"/>
                    </a:solidFill>
                    <a:latin typeface="Times New Roman" panose="02020603050405020304" pitchFamily="18" charset="0"/>
                    <a:ea typeface="宋体" panose="02010600030101010101" pitchFamily="2" charset="-122"/>
                  </a:rPr>
                  <a:t>R[i]</a:t>
                </a:r>
                <a:r>
                  <a:rPr kumimoji="1" lang="zh-CN" altLang="en-US" sz="2400" b="1">
                    <a:solidFill>
                      <a:srgbClr val="FFFFFF"/>
                    </a:solidFill>
                    <a:latin typeface="Times New Roman" panose="02020603050405020304" pitchFamily="18" charset="0"/>
                    <a:ea typeface="宋体" panose="02010600030101010101" pitchFamily="2" charset="-122"/>
                  </a:rPr>
                  <a:t>的位置</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903210" name="Group 42">
              <a:extLst>
                <a:ext uri="{FF2B5EF4-FFF2-40B4-BE49-F238E27FC236}">
                  <a16:creationId xmlns:a16="http://schemas.microsoft.com/office/drawing/2014/main" id="{D6EDEDAA-87D7-CD48-B976-315159DBB8AB}"/>
                </a:ext>
              </a:extLst>
            </p:cNvPr>
            <p:cNvGrpSpPr>
              <a:grpSpLocks/>
            </p:cNvGrpSpPr>
            <p:nvPr/>
          </p:nvGrpSpPr>
          <p:grpSpPr bwMode="auto">
            <a:xfrm>
              <a:off x="248" y="3384"/>
              <a:ext cx="4856" cy="616"/>
              <a:chOff x="248" y="3464"/>
              <a:chExt cx="4856" cy="616"/>
            </a:xfrm>
          </p:grpSpPr>
          <p:sp>
            <p:nvSpPr>
              <p:cNvPr id="903211" name="Rectangle 43">
                <a:extLst>
                  <a:ext uri="{FF2B5EF4-FFF2-40B4-BE49-F238E27FC236}">
                    <a16:creationId xmlns:a16="http://schemas.microsoft.com/office/drawing/2014/main" id="{4E3DB7AE-B6A0-BE45-A1B8-09BC89418741}"/>
                  </a:ext>
                </a:extLst>
              </p:cNvPr>
              <p:cNvSpPr>
                <a:spLocks noChangeArrowheads="1"/>
              </p:cNvSpPr>
              <p:nvPr/>
            </p:nvSpPr>
            <p:spPr bwMode="auto">
              <a:xfrm>
                <a:off x="1888" y="3533"/>
                <a:ext cx="321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0033"/>
                    </a:solidFill>
                    <a:latin typeface="Times New Roman" panose="02020603050405020304" pitchFamily="18" charset="0"/>
                    <a:ea typeface="宋体" panose="02010600030101010101" pitchFamily="2" charset="-122"/>
                  </a:rPr>
                  <a:t>29</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00FFFF"/>
                    </a:solidFill>
                    <a:latin typeface="Times New Roman" panose="02020603050405020304" pitchFamily="18" charset="0"/>
                    <a:ea typeface="宋体" panose="02010600030101010101" pitchFamily="2" charset="-122"/>
                  </a:rPr>
                  <a:t>22</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CC66"/>
                    </a:solidFill>
                    <a:latin typeface="Times New Roman" panose="02020603050405020304" pitchFamily="18" charset="0"/>
                    <a:ea typeface="宋体" panose="02010600030101010101" pitchFamily="2" charset="-122"/>
                  </a:rPr>
                  <a:t>29</a:t>
                </a:r>
                <a:r>
                  <a:rPr kumimoji="1" lang="en-US" altLang="zh-CN" sz="2400" b="1">
                    <a:solidFill>
                      <a:srgbClr val="FFFFFF"/>
                    </a:solidFill>
                    <a:latin typeface="Times New Roman" panose="02020603050405020304" pitchFamily="18" charset="0"/>
                    <a:ea typeface="宋体" panose="02010600030101010101" pitchFamily="2" charset="-122"/>
                  </a:rPr>
                  <a:t>      45     </a:t>
                </a:r>
                <a:r>
                  <a:rPr kumimoji="1" lang="en-US" altLang="zh-CN" sz="2400" b="1">
                    <a:solidFill>
                      <a:srgbClr val="FFFF00"/>
                    </a:solidFill>
                    <a:latin typeface="Times New Roman" panose="02020603050405020304" pitchFamily="18" charset="0"/>
                    <a:ea typeface="宋体" panose="02010600030101010101" pitchFamily="2" charset="-122"/>
                  </a:rPr>
                  <a:t>38</a:t>
                </a:r>
                <a:r>
                  <a:rPr kumimoji="1" lang="en-US" altLang="zh-CN" sz="2400" b="1">
                    <a:solidFill>
                      <a:srgbClr val="FFFFFF"/>
                    </a:solidFill>
                    <a:latin typeface="Times New Roman" panose="02020603050405020304" pitchFamily="18" charset="0"/>
                    <a:ea typeface="宋体" panose="02010600030101010101" pitchFamily="2" charset="-122"/>
                  </a:rPr>
                  <a:t>     67     31</a:t>
                </a:r>
              </a:p>
            </p:txBody>
          </p:sp>
          <p:grpSp>
            <p:nvGrpSpPr>
              <p:cNvPr id="903212" name="Group 44">
                <a:extLst>
                  <a:ext uri="{FF2B5EF4-FFF2-40B4-BE49-F238E27FC236}">
                    <a16:creationId xmlns:a16="http://schemas.microsoft.com/office/drawing/2014/main" id="{21BA79B1-4C34-DF48-B4B2-33930BC3C70B}"/>
                  </a:ext>
                </a:extLst>
              </p:cNvPr>
              <p:cNvGrpSpPr>
                <a:grpSpLocks/>
              </p:cNvGrpSpPr>
              <p:nvPr/>
            </p:nvGrpSpPr>
            <p:grpSpPr bwMode="auto">
              <a:xfrm>
                <a:off x="3002" y="3749"/>
                <a:ext cx="159" cy="331"/>
                <a:chOff x="1688" y="1608"/>
                <a:chExt cx="159" cy="331"/>
              </a:xfrm>
            </p:grpSpPr>
            <p:sp>
              <p:nvSpPr>
                <p:cNvPr id="903213" name="Rectangle 45">
                  <a:extLst>
                    <a:ext uri="{FF2B5EF4-FFF2-40B4-BE49-F238E27FC236}">
                      <a16:creationId xmlns:a16="http://schemas.microsoft.com/office/drawing/2014/main" id="{1764CF4E-0408-8040-9C44-5E08E15794DD}"/>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p>
              </p:txBody>
            </p:sp>
            <p:sp>
              <p:nvSpPr>
                <p:cNvPr id="903214" name="Line 46">
                  <a:extLst>
                    <a:ext uri="{FF2B5EF4-FFF2-40B4-BE49-F238E27FC236}">
                      <a16:creationId xmlns:a16="http://schemas.microsoft.com/office/drawing/2014/main" id="{FD8B23A8-218F-E94C-9AA5-3BF3E5FB308B}"/>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03215" name="Group 47">
                <a:extLst>
                  <a:ext uri="{FF2B5EF4-FFF2-40B4-BE49-F238E27FC236}">
                    <a16:creationId xmlns:a16="http://schemas.microsoft.com/office/drawing/2014/main" id="{2762EB64-A3CD-EA43-9C1B-047B34EE8818}"/>
                  </a:ext>
                </a:extLst>
              </p:cNvPr>
              <p:cNvGrpSpPr>
                <a:grpSpLocks/>
              </p:cNvGrpSpPr>
              <p:nvPr/>
            </p:nvGrpSpPr>
            <p:grpSpPr bwMode="auto">
              <a:xfrm>
                <a:off x="3105" y="3749"/>
                <a:ext cx="159" cy="331"/>
                <a:chOff x="1688" y="1608"/>
                <a:chExt cx="159" cy="331"/>
              </a:xfrm>
            </p:grpSpPr>
            <p:sp>
              <p:nvSpPr>
                <p:cNvPr id="903216" name="Rectangle 48">
                  <a:extLst>
                    <a:ext uri="{FF2B5EF4-FFF2-40B4-BE49-F238E27FC236}">
                      <a16:creationId xmlns:a16="http://schemas.microsoft.com/office/drawing/2014/main" id="{EFAB59BA-DF21-9F42-A645-F2690787E19E}"/>
                    </a:ext>
                  </a:extLst>
                </p:cNvPr>
                <p:cNvSpPr>
                  <a:spLocks noChangeArrowheads="1"/>
                </p:cNvSpPr>
                <p:nvPr/>
              </p:nvSpPr>
              <p:spPr bwMode="auto">
                <a:xfrm>
                  <a:off x="1688" y="1712"/>
                  <a:ext cx="15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j</a:t>
                  </a:r>
                </a:p>
              </p:txBody>
            </p:sp>
            <p:sp>
              <p:nvSpPr>
                <p:cNvPr id="903217" name="Line 49">
                  <a:extLst>
                    <a:ext uri="{FF2B5EF4-FFF2-40B4-BE49-F238E27FC236}">
                      <a16:creationId xmlns:a16="http://schemas.microsoft.com/office/drawing/2014/main" id="{98CBB735-C995-D945-AC1E-F58F16D6ABFD}"/>
                    </a:ext>
                  </a:extLst>
                </p:cNvPr>
                <p:cNvSpPr>
                  <a:spLocks noChangeShapeType="1"/>
                </p:cNvSpPr>
                <p:nvPr/>
              </p:nvSpPr>
              <p:spPr bwMode="auto">
                <a:xfrm flipV="1">
                  <a:off x="1824" y="1608"/>
                  <a:ext cx="0" cy="204"/>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03218" name="Rectangle 50">
                <a:extLst>
                  <a:ext uri="{FF2B5EF4-FFF2-40B4-BE49-F238E27FC236}">
                    <a16:creationId xmlns:a16="http://schemas.microsoft.com/office/drawing/2014/main" id="{6AC84917-8768-2A45-B46B-24356C52B760}"/>
                  </a:ext>
                </a:extLst>
              </p:cNvPr>
              <p:cNvSpPr>
                <a:spLocks noChangeArrowheads="1"/>
              </p:cNvSpPr>
              <p:nvPr/>
            </p:nvSpPr>
            <p:spPr bwMode="auto">
              <a:xfrm>
                <a:off x="248" y="3464"/>
                <a:ext cx="1542"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r>
                  <a:rPr kumimoji="1" lang="zh-CN" altLang="en-US" sz="2400" b="1">
                    <a:solidFill>
                      <a:srgbClr val="FFFFFF"/>
                    </a:solidFill>
                    <a:latin typeface="Times New Roman" panose="02020603050405020304" pitchFamily="18" charset="0"/>
                    <a:ea typeface="宋体" panose="02010600030101010101" pitchFamily="2" charset="-122"/>
                  </a:rPr>
                  <a:t>后前移</a:t>
                </a:r>
                <a:r>
                  <a:rPr kumimoji="1" lang="en-US" altLang="zh-CN" sz="2400" b="1">
                    <a:solidFill>
                      <a:srgbClr val="FFFFFF"/>
                    </a:solidFill>
                    <a:latin typeface="Times New Roman" panose="02020603050405020304" pitchFamily="18" charset="0"/>
                    <a:ea typeface="宋体" panose="02010600030101010101" pitchFamily="2" charset="-122"/>
                  </a:rPr>
                  <a:t>1</a:t>
                </a:r>
                <a:r>
                  <a:rPr kumimoji="1" lang="zh-CN" altLang="en-US" sz="2400" b="1">
                    <a:solidFill>
                      <a:srgbClr val="FFFFFF"/>
                    </a:solidFill>
                    <a:latin typeface="Times New Roman" panose="02020603050405020304" pitchFamily="18" charset="0"/>
                    <a:ea typeface="宋体" panose="02010600030101010101" pitchFamily="2" charset="-122"/>
                  </a:rPr>
                  <a:t>个位置后</a:t>
                </a:r>
                <a:r>
                  <a:rPr kumimoji="1" lang="en-US" altLang="zh-CN" sz="2400" b="1">
                    <a:solidFill>
                      <a:srgbClr val="FFFFFF"/>
                    </a:solidFill>
                    <a:latin typeface="Times New Roman" panose="02020603050405020304" pitchFamily="18" charset="0"/>
                    <a:ea typeface="宋体" panose="02010600030101010101" pitchFamily="2" charset="-122"/>
                  </a:rPr>
                  <a:t>,</a:t>
                </a:r>
              </a:p>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a:t>
                </a:r>
                <a:r>
                  <a:rPr kumimoji="1" lang="zh-CN" altLang="en-US" sz="2400" b="1">
                    <a:solidFill>
                      <a:srgbClr val="FFFFFF"/>
                    </a:solidFill>
                    <a:latin typeface="Times New Roman" panose="02020603050405020304" pitchFamily="18" charset="0"/>
                    <a:ea typeface="宋体" panose="02010600030101010101" pitchFamily="2" charset="-122"/>
                  </a:rPr>
                  <a:t>和</a:t>
                </a:r>
                <a:r>
                  <a:rPr kumimoji="1" lang="en-US" altLang="zh-CN" sz="2400" b="1">
                    <a:solidFill>
                      <a:srgbClr val="FFFFFF"/>
                    </a:solidFill>
                    <a:latin typeface="Times New Roman" panose="02020603050405020304" pitchFamily="18" charset="0"/>
                    <a:ea typeface="宋体" panose="02010600030101010101" pitchFamily="2" charset="-122"/>
                  </a:rPr>
                  <a:t>j</a:t>
                </a:r>
                <a:r>
                  <a:rPr kumimoji="1" lang="zh-CN" altLang="en-US" sz="2400" b="1">
                    <a:solidFill>
                      <a:srgbClr val="FFFFFF"/>
                    </a:solidFill>
                    <a:latin typeface="Times New Roman" panose="02020603050405020304" pitchFamily="18" charset="0"/>
                    <a:ea typeface="宋体" panose="02010600030101010101" pitchFamily="2" charset="-122"/>
                  </a:rPr>
                  <a:t>的位置重合</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spTree>
    <p:extLst>
      <p:ext uri="{BB962C8B-B14F-4D97-AF65-F5344CB8AC3E}">
        <p14:creationId xmlns:p14="http://schemas.microsoft.com/office/powerpoint/2010/main" val="2581700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194" name="Rectangle 2">
            <a:extLst>
              <a:ext uri="{FF2B5EF4-FFF2-40B4-BE49-F238E27FC236}">
                <a16:creationId xmlns:a16="http://schemas.microsoft.com/office/drawing/2014/main" id="{C45D3D47-EFBD-D64D-B51D-2E702FE48E74}"/>
              </a:ext>
            </a:extLst>
          </p:cNvPr>
          <p:cNvSpPr>
            <a:spLocks noGrp="1" noChangeArrowheads="1"/>
          </p:cNvSpPr>
          <p:nvPr>
            <p:ph type="body" idx="1"/>
          </p:nvPr>
        </p:nvSpPr>
        <p:spPr>
          <a:xfrm>
            <a:off x="1676400" y="152400"/>
            <a:ext cx="8839200" cy="6229350"/>
          </a:xfrm>
          <a:noFill/>
          <a:ln/>
        </p:spPr>
        <p:txBody>
          <a:bodyPr/>
          <a:lstStyle/>
          <a:p>
            <a:pPr marL="723900" lvl="2" indent="0">
              <a:lnSpc>
                <a:spcPct val="110000"/>
              </a:lnSpc>
              <a:spcBef>
                <a:spcPct val="10000"/>
              </a:spcBef>
              <a:buNone/>
            </a:pPr>
            <a:r>
              <a:rPr lang="en-US" altLang="zh-CN" sz="2800" b="1"/>
              <a:t>L-&gt;R[0]=L-&gt;R[i] ;       </a:t>
            </a:r>
            <a:r>
              <a:rPr lang="en-US" altLang="zh-CN" b="1"/>
              <a:t>/*   R[0]</a:t>
            </a:r>
            <a:r>
              <a:rPr lang="zh-CN" altLang="en-US" b="1"/>
              <a:t>作为临时单元和哨兵  *</a:t>
            </a:r>
            <a:r>
              <a:rPr lang="en-US" altLang="zh-CN" b="1"/>
              <a:t>/</a:t>
            </a:r>
          </a:p>
          <a:p>
            <a:pPr marL="723900" lvl="2" indent="0">
              <a:lnSpc>
                <a:spcPct val="110000"/>
              </a:lnSpc>
              <a:spcBef>
                <a:spcPct val="10000"/>
              </a:spcBef>
              <a:buNone/>
            </a:pPr>
            <a:r>
              <a:rPr lang="en-US" altLang="zh-CN" sz="2800" b="1"/>
              <a:t>do </a:t>
            </a:r>
          </a:p>
          <a:p>
            <a:pPr marL="1079500" lvl="3" indent="0">
              <a:lnSpc>
                <a:spcPct val="110000"/>
              </a:lnSpc>
              <a:spcBef>
                <a:spcPct val="10000"/>
              </a:spcBef>
              <a:buNone/>
            </a:pPr>
            <a:r>
              <a:rPr lang="en-US" altLang="zh-CN" sz="2800" b="1"/>
              <a:t>{   while (LQ(L-&gt;R[0].key, L-&gt;R[j].key)&amp;&amp;(j&gt;i))</a:t>
            </a:r>
          </a:p>
          <a:p>
            <a:pPr marL="1435100" lvl="4" indent="0">
              <a:lnSpc>
                <a:spcPct val="110000"/>
              </a:lnSpc>
              <a:spcBef>
                <a:spcPct val="10000"/>
              </a:spcBef>
              <a:buNone/>
            </a:pPr>
            <a:r>
              <a:rPr lang="en-US" altLang="zh-CN" sz="2800" b="1"/>
              <a:t>     j-- ;</a:t>
            </a:r>
          </a:p>
          <a:p>
            <a:pPr marL="1435100" lvl="4" indent="0">
              <a:lnSpc>
                <a:spcPct val="110000"/>
              </a:lnSpc>
              <a:spcBef>
                <a:spcPct val="10000"/>
              </a:spcBef>
              <a:buNone/>
            </a:pPr>
            <a:r>
              <a:rPr lang="en-US" altLang="zh-CN" sz="2800" b="1"/>
              <a:t>if  (j&gt;i)  {  L-&gt;R[i]=L-&gt;R[j] ; i++;   }</a:t>
            </a:r>
          </a:p>
          <a:p>
            <a:pPr marL="1435100" lvl="4" indent="0">
              <a:lnSpc>
                <a:spcPct val="110000"/>
              </a:lnSpc>
              <a:spcBef>
                <a:spcPct val="10000"/>
              </a:spcBef>
              <a:buNone/>
            </a:pPr>
            <a:r>
              <a:rPr lang="en-US" altLang="zh-CN" sz="2800" b="1"/>
              <a:t>while (LQ(L-&gt;R[i].key, L-&gt;R[0].key)&amp;&amp;(j&gt;i))</a:t>
            </a:r>
          </a:p>
          <a:p>
            <a:pPr marL="1435100" lvl="4" indent="0">
              <a:lnSpc>
                <a:spcPct val="110000"/>
              </a:lnSpc>
              <a:spcBef>
                <a:spcPct val="10000"/>
              </a:spcBef>
              <a:buNone/>
            </a:pPr>
            <a:r>
              <a:rPr lang="en-US" altLang="zh-CN" sz="2800" b="1"/>
              <a:t>      i++ ;</a:t>
            </a:r>
          </a:p>
          <a:p>
            <a:pPr marL="1435100" lvl="4" indent="0">
              <a:lnSpc>
                <a:spcPct val="110000"/>
              </a:lnSpc>
              <a:spcBef>
                <a:spcPct val="10000"/>
              </a:spcBef>
              <a:buNone/>
            </a:pPr>
            <a:r>
              <a:rPr lang="en-US" altLang="zh-CN" sz="2800" b="1"/>
              <a:t>if  (j&gt;i)  {  L-&gt;R[j]=L-&gt;R[i] ; j--;   }</a:t>
            </a:r>
          </a:p>
          <a:p>
            <a:pPr marL="1079500" lvl="3" indent="0">
              <a:lnSpc>
                <a:spcPct val="110000"/>
              </a:lnSpc>
              <a:spcBef>
                <a:spcPct val="10000"/>
              </a:spcBef>
              <a:buNone/>
            </a:pPr>
            <a:r>
              <a:rPr lang="en-US" altLang="zh-CN" sz="2800" b="1"/>
              <a:t>} while(i!=j) ;    </a:t>
            </a:r>
            <a:r>
              <a:rPr lang="en-US" altLang="zh-CN" sz="2400" b="1"/>
              <a:t>/*   i=j</a:t>
            </a:r>
            <a:r>
              <a:rPr lang="zh-CN" altLang="en-US" sz="2400" b="1"/>
              <a:t>时退出扫描  *</a:t>
            </a:r>
            <a:r>
              <a:rPr lang="en-US" altLang="zh-CN" sz="2400" b="1"/>
              <a:t>/</a:t>
            </a:r>
          </a:p>
          <a:p>
            <a:pPr marL="723900" lvl="2" indent="0">
              <a:lnSpc>
                <a:spcPct val="110000"/>
              </a:lnSpc>
              <a:spcBef>
                <a:spcPct val="10000"/>
              </a:spcBef>
              <a:buNone/>
            </a:pPr>
            <a:r>
              <a:rPr lang="en-US" altLang="zh-CN" sz="2800" b="1"/>
              <a:t>L-&gt;R[i]=L-&gt;R[0] ; </a:t>
            </a:r>
          </a:p>
          <a:p>
            <a:pPr marL="723900" lvl="2" indent="0">
              <a:lnSpc>
                <a:spcPct val="110000"/>
              </a:lnSpc>
              <a:spcBef>
                <a:spcPct val="10000"/>
              </a:spcBef>
              <a:buNone/>
            </a:pPr>
            <a:r>
              <a:rPr lang="en-US" altLang="zh-CN" sz="2800" b="1"/>
              <a:t>return(i) ;</a:t>
            </a:r>
          </a:p>
          <a:p>
            <a:pPr marL="354013" lvl="1" indent="0">
              <a:lnSpc>
                <a:spcPct val="110000"/>
              </a:lnSpc>
              <a:spcBef>
                <a:spcPct val="10000"/>
              </a:spcBef>
              <a:buNone/>
            </a:pPr>
            <a:r>
              <a:rPr lang="en-US" altLang="zh-CN" b="1"/>
              <a:t>}</a:t>
            </a:r>
          </a:p>
        </p:txBody>
      </p:sp>
    </p:spTree>
    <p:extLst>
      <p:ext uri="{BB962C8B-B14F-4D97-AF65-F5344CB8AC3E}">
        <p14:creationId xmlns:p14="http://schemas.microsoft.com/office/powerpoint/2010/main" val="4231801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id="{CD8F902E-5E70-A741-B12D-F83D9BC95B96}"/>
              </a:ext>
            </a:extLst>
          </p:cNvPr>
          <p:cNvSpPr>
            <a:spLocks noGrp="1" noChangeArrowheads="1"/>
          </p:cNvSpPr>
          <p:nvPr>
            <p:ph type="body" idx="1"/>
          </p:nvPr>
        </p:nvSpPr>
        <p:spPr>
          <a:xfrm>
            <a:off x="1676400" y="152400"/>
            <a:ext cx="8839200" cy="6553200"/>
          </a:xfrm>
          <a:noFill/>
          <a:ln/>
        </p:spPr>
        <p:txBody>
          <a:bodyPr/>
          <a:lstStyle/>
          <a:p>
            <a:pPr marL="0" indent="0">
              <a:lnSpc>
                <a:spcPct val="110000"/>
              </a:lnSpc>
              <a:spcBef>
                <a:spcPct val="10000"/>
              </a:spcBef>
              <a:buClrTx/>
              <a:buSzTx/>
              <a:buNone/>
            </a:pPr>
            <a:r>
              <a:rPr lang="zh-CN" altLang="en-US" sz="3600" b="1">
                <a:solidFill>
                  <a:schemeClr val="folHlink"/>
                </a:solidFill>
                <a:latin typeface="宋体" panose="02010600030101010101" pitchFamily="2" charset="-122"/>
                <a:cs typeface="Times New Roman" panose="02020603050405020304" pitchFamily="18" charset="0"/>
              </a:rPr>
              <a:t>⑵</a:t>
            </a:r>
            <a:r>
              <a:rPr lang="zh-CN" altLang="en-US" sz="3600" b="1">
                <a:solidFill>
                  <a:schemeClr val="folHlink"/>
                </a:solidFill>
                <a:cs typeface="Times New Roman" panose="02020603050405020304" pitchFamily="18" charset="0"/>
              </a:rPr>
              <a:t>  </a:t>
            </a:r>
            <a:r>
              <a:rPr lang="zh-CN" altLang="en-US" sz="3600" b="1">
                <a:solidFill>
                  <a:schemeClr val="folHlink"/>
                </a:solidFill>
                <a:ea typeface="楷体_GB2312" pitchFamily="49" charset="-122"/>
              </a:rPr>
              <a:t>快速排序算法实现</a:t>
            </a:r>
          </a:p>
          <a:p>
            <a:pPr marL="0" indent="0">
              <a:lnSpc>
                <a:spcPct val="110000"/>
              </a:lnSpc>
              <a:spcBef>
                <a:spcPct val="10000"/>
              </a:spcBef>
              <a:buNone/>
            </a:pPr>
            <a:r>
              <a:rPr lang="zh-CN" altLang="en-US" b="1"/>
              <a:t>        </a:t>
            </a:r>
            <a:r>
              <a:rPr lang="zh-CN" altLang="en-US" sz="2800" b="1"/>
              <a:t>当进行一趟快速排序后</a:t>
            </a:r>
            <a:r>
              <a:rPr lang="zh-CN" altLang="zh-CN" sz="2800" b="1"/>
              <a:t>，</a:t>
            </a:r>
            <a:r>
              <a:rPr lang="zh-CN" altLang="en-US" sz="2800" b="1"/>
              <a:t>采</a:t>
            </a:r>
            <a:r>
              <a:rPr lang="zh-CN" altLang="zh-CN" sz="2800" b="1"/>
              <a:t>用同样方法分别对</a:t>
            </a:r>
            <a:r>
              <a:rPr lang="zh-CN" altLang="en-US" sz="2800" b="1"/>
              <a:t>两</a:t>
            </a:r>
            <a:r>
              <a:rPr lang="zh-CN" altLang="zh-CN" sz="2800" b="1"/>
              <a:t>个子序列</a:t>
            </a:r>
            <a:r>
              <a:rPr lang="zh-CN" altLang="en-US" sz="2800" b="1"/>
              <a:t>快速排序</a:t>
            </a:r>
            <a:r>
              <a:rPr lang="zh-CN" altLang="zh-CN" sz="2800" b="1"/>
              <a:t>，直到</a:t>
            </a:r>
            <a:r>
              <a:rPr lang="zh-CN" altLang="en-US" sz="2800" b="1"/>
              <a:t>子</a:t>
            </a:r>
            <a:r>
              <a:rPr lang="zh-CN" altLang="zh-CN" sz="2800" b="1"/>
              <a:t>序列记录个为</a:t>
            </a:r>
            <a:r>
              <a:rPr lang="en-US" altLang="zh-CN" sz="2800" b="1"/>
              <a:t>1</a:t>
            </a:r>
            <a:r>
              <a:rPr lang="zh-CN" altLang="en-US" sz="2800" b="1"/>
              <a:t>为止</a:t>
            </a:r>
            <a:r>
              <a:rPr kumimoji="0" lang="zh-CN" altLang="en-US" sz="2800" b="1">
                <a:latin typeface="宋体" panose="02010600030101010101" pitchFamily="2" charset="-122"/>
              </a:rPr>
              <a:t>。</a:t>
            </a:r>
          </a:p>
          <a:p>
            <a:pPr marL="0" indent="0">
              <a:lnSpc>
                <a:spcPct val="110000"/>
              </a:lnSpc>
              <a:spcBef>
                <a:spcPct val="10000"/>
              </a:spcBef>
              <a:buNone/>
            </a:pPr>
            <a:r>
              <a:rPr lang="zh-CN" altLang="zh-CN" b="1">
                <a:solidFill>
                  <a:schemeClr val="folHlink"/>
                </a:solidFill>
                <a:latin typeface="宋体" panose="02010600030101010101" pitchFamily="2" charset="-122"/>
              </a:rPr>
              <a:t>①</a:t>
            </a:r>
            <a:r>
              <a:rPr lang="zh-CN" altLang="en-US" b="1">
                <a:solidFill>
                  <a:schemeClr val="folHlink"/>
                </a:solidFill>
                <a:latin typeface="宋体" panose="02010600030101010101" pitchFamily="2" charset="-122"/>
              </a:rPr>
              <a:t> </a:t>
            </a:r>
            <a:r>
              <a:rPr lang="zh-CN" altLang="zh-CN" b="1">
                <a:solidFill>
                  <a:schemeClr val="folHlink"/>
                </a:solidFill>
                <a:ea typeface="楷体_GB2312" pitchFamily="49" charset="-122"/>
              </a:rPr>
              <a:t>递归算法</a:t>
            </a:r>
            <a:endParaRPr kumimoji="0" lang="zh-CN" altLang="en-US" b="1">
              <a:solidFill>
                <a:schemeClr val="folHlink"/>
              </a:solidFill>
              <a:latin typeface="宋体" panose="02010600030101010101" pitchFamily="2" charset="-122"/>
              <a:ea typeface="楷体_GB2312" pitchFamily="49" charset="-122"/>
            </a:endParaRPr>
          </a:p>
          <a:p>
            <a:pPr marL="0" indent="0">
              <a:lnSpc>
                <a:spcPct val="110000"/>
              </a:lnSpc>
              <a:spcBef>
                <a:spcPct val="10000"/>
              </a:spcBef>
              <a:buNone/>
            </a:pPr>
            <a:r>
              <a:rPr lang="zh-CN" altLang="en-US" b="1"/>
              <a:t> </a:t>
            </a:r>
            <a:r>
              <a:rPr lang="en-US" altLang="zh-CN" sz="2800" b="1"/>
              <a:t>void  quick_Sort(Sqlist  *L , int low, int high)</a:t>
            </a:r>
          </a:p>
          <a:p>
            <a:pPr marL="355600" lvl="1" indent="0">
              <a:lnSpc>
                <a:spcPct val="110000"/>
              </a:lnSpc>
              <a:spcBef>
                <a:spcPct val="10000"/>
              </a:spcBef>
              <a:buNone/>
            </a:pPr>
            <a:r>
              <a:rPr lang="en-US" altLang="zh-CN" b="1"/>
              <a:t>{  int k ;</a:t>
            </a:r>
          </a:p>
          <a:p>
            <a:pPr marL="723900" lvl="2" indent="0">
              <a:lnSpc>
                <a:spcPct val="110000"/>
              </a:lnSpc>
              <a:spcBef>
                <a:spcPct val="10000"/>
              </a:spcBef>
              <a:buNone/>
            </a:pPr>
            <a:r>
              <a:rPr lang="en-US" altLang="zh-CN" sz="2800" b="1"/>
              <a:t>if  (low&lt;high) </a:t>
            </a:r>
          </a:p>
          <a:p>
            <a:pPr marL="1079500" lvl="3" indent="0">
              <a:lnSpc>
                <a:spcPct val="110000"/>
              </a:lnSpc>
              <a:spcBef>
                <a:spcPct val="10000"/>
              </a:spcBef>
              <a:buNone/>
            </a:pPr>
            <a:r>
              <a:rPr lang="en-US" altLang="zh-CN" sz="2800" b="1"/>
              <a:t>{  k=quick_one_pass(L, low, high);</a:t>
            </a:r>
          </a:p>
          <a:p>
            <a:pPr marL="1435100" lvl="4" indent="0">
              <a:lnSpc>
                <a:spcPct val="110000"/>
              </a:lnSpc>
              <a:spcBef>
                <a:spcPct val="10000"/>
              </a:spcBef>
              <a:buNone/>
            </a:pPr>
            <a:r>
              <a:rPr lang="en-US" altLang="zh-CN" sz="2800" b="1"/>
              <a:t>quick_Sort(L, low, k-1);</a:t>
            </a:r>
          </a:p>
          <a:p>
            <a:pPr marL="1435100" lvl="4" indent="0">
              <a:lnSpc>
                <a:spcPct val="110000"/>
              </a:lnSpc>
              <a:spcBef>
                <a:spcPct val="10000"/>
              </a:spcBef>
              <a:buNone/>
            </a:pPr>
            <a:r>
              <a:rPr lang="en-US" altLang="zh-CN" sz="2800" b="1"/>
              <a:t>quick_Sort(L, k+1, high);</a:t>
            </a:r>
          </a:p>
          <a:p>
            <a:pPr marL="1079500" lvl="3" indent="0">
              <a:lnSpc>
                <a:spcPct val="110000"/>
              </a:lnSpc>
              <a:spcBef>
                <a:spcPct val="10000"/>
              </a:spcBef>
              <a:buNone/>
            </a:pPr>
            <a:r>
              <a:rPr lang="en-US" altLang="zh-CN" sz="2800" b="1"/>
              <a:t>}     </a:t>
            </a:r>
            <a:r>
              <a:rPr lang="en-US" altLang="zh-CN" sz="2400" b="1"/>
              <a:t>/*   </a:t>
            </a:r>
            <a:r>
              <a:rPr lang="zh-CN" altLang="en-US" sz="2400" b="1"/>
              <a:t>序列分为两部分后分别对每个子序列排序   *</a:t>
            </a:r>
            <a:r>
              <a:rPr lang="en-US" altLang="zh-CN" sz="2400" b="1"/>
              <a:t>/</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3920623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D8EB9902-571E-3A45-80E4-CADD02F1CA2D}"/>
              </a:ext>
            </a:extLst>
          </p:cNvPr>
          <p:cNvSpPr>
            <a:spLocks noGrp="1" noChangeArrowheads="1"/>
          </p:cNvSpPr>
          <p:nvPr>
            <p:ph type="body" idx="1"/>
          </p:nvPr>
        </p:nvSpPr>
        <p:spPr>
          <a:xfrm>
            <a:off x="1676400" y="152400"/>
            <a:ext cx="8839200" cy="6300788"/>
          </a:xfrm>
          <a:noFill/>
          <a:ln/>
        </p:spPr>
        <p:txBody>
          <a:bodyPr/>
          <a:lstStyle/>
          <a:p>
            <a:pPr marL="0" indent="0">
              <a:lnSpc>
                <a:spcPct val="110000"/>
              </a:lnSpc>
              <a:spcBef>
                <a:spcPct val="10000"/>
              </a:spcBef>
              <a:buNone/>
            </a:pPr>
            <a:r>
              <a:rPr lang="zh-CN" altLang="en-US" b="1">
                <a:solidFill>
                  <a:schemeClr val="folHlink"/>
                </a:solidFill>
                <a:latin typeface="宋体" panose="02010600030101010101" pitchFamily="2" charset="-122"/>
              </a:rPr>
              <a:t>②</a:t>
            </a:r>
            <a:r>
              <a:rPr lang="zh-CN" altLang="en-US" b="1">
                <a:solidFill>
                  <a:schemeClr val="folHlink"/>
                </a:solidFill>
              </a:rPr>
              <a:t>  </a:t>
            </a:r>
            <a:r>
              <a:rPr lang="zh-CN" altLang="en-US" b="1">
                <a:solidFill>
                  <a:schemeClr val="folHlink"/>
                </a:solidFill>
                <a:ea typeface="楷体_GB2312" pitchFamily="49" charset="-122"/>
              </a:rPr>
              <a:t>非递归算法</a:t>
            </a:r>
          </a:p>
          <a:p>
            <a:pPr marL="0" indent="0">
              <a:lnSpc>
                <a:spcPct val="110000"/>
              </a:lnSpc>
              <a:spcBef>
                <a:spcPct val="10000"/>
              </a:spcBef>
              <a:buNone/>
            </a:pPr>
            <a:r>
              <a:rPr lang="en-US" altLang="zh-CN" sz="2800" b="1"/>
              <a:t># define  MAX_STACK  100</a:t>
            </a:r>
          </a:p>
          <a:p>
            <a:pPr marL="0" indent="0">
              <a:lnSpc>
                <a:spcPct val="110000"/>
              </a:lnSpc>
              <a:spcBef>
                <a:spcPct val="10000"/>
              </a:spcBef>
              <a:buNone/>
            </a:pPr>
            <a:r>
              <a:rPr lang="en-US" altLang="zh-CN" sz="2800" b="1"/>
              <a:t>void  quick_Sort(Sqlist  *L , int low, int high)</a:t>
            </a:r>
          </a:p>
          <a:p>
            <a:pPr marL="355600" lvl="1" indent="0">
              <a:lnSpc>
                <a:spcPct val="110000"/>
              </a:lnSpc>
              <a:spcBef>
                <a:spcPct val="10000"/>
              </a:spcBef>
              <a:buNone/>
            </a:pPr>
            <a:r>
              <a:rPr lang="en-US" altLang="zh-CN" b="1"/>
              <a:t>{  int k , stack[MAX_STACK] ,  top=0; </a:t>
            </a:r>
          </a:p>
          <a:p>
            <a:pPr marL="723900" lvl="2" indent="0">
              <a:lnSpc>
                <a:spcPct val="110000"/>
              </a:lnSpc>
              <a:spcBef>
                <a:spcPct val="10000"/>
              </a:spcBef>
              <a:buNone/>
            </a:pPr>
            <a:r>
              <a:rPr lang="en-US" altLang="zh-CN" sz="2800" b="1"/>
              <a:t>do {  while  (low&lt;high)</a:t>
            </a:r>
          </a:p>
          <a:p>
            <a:pPr marL="1435100" lvl="4" indent="0">
              <a:lnSpc>
                <a:spcPct val="110000"/>
              </a:lnSpc>
              <a:spcBef>
                <a:spcPct val="10000"/>
              </a:spcBef>
              <a:buNone/>
            </a:pPr>
            <a:r>
              <a:rPr lang="en-US" altLang="zh-CN" sz="2800" b="1"/>
              <a:t>{  k=quick_one_pass(L,low,high); </a:t>
            </a:r>
          </a:p>
          <a:p>
            <a:pPr marL="1435100" lvl="4" indent="0">
              <a:lnSpc>
                <a:spcPct val="110000"/>
              </a:lnSpc>
              <a:spcBef>
                <a:spcPct val="10000"/>
              </a:spcBef>
              <a:buNone/>
            </a:pPr>
            <a:r>
              <a:rPr lang="en-US" altLang="zh-CN" sz="2800" b="1"/>
              <a:t>    stack[++top]=high ;  stack[++top]=k+1 ;</a:t>
            </a:r>
          </a:p>
          <a:p>
            <a:pPr marL="1435100" lvl="4" indent="0">
              <a:lnSpc>
                <a:spcPct val="110000"/>
              </a:lnSpc>
              <a:spcBef>
                <a:spcPct val="10000"/>
              </a:spcBef>
              <a:buNone/>
            </a:pPr>
            <a:r>
              <a:rPr lang="en-US" altLang="zh-CN" sz="2800" b="1"/>
              <a:t>          </a:t>
            </a:r>
            <a:r>
              <a:rPr lang="en-US" altLang="zh-CN" sz="2400" b="1"/>
              <a:t>/*  </a:t>
            </a:r>
            <a:r>
              <a:rPr lang="zh-CN" altLang="en-US" sz="2400" b="1"/>
              <a:t>第二个子序列的上</a:t>
            </a:r>
            <a:r>
              <a:rPr lang="en-US" altLang="zh-CN" sz="2400" b="1"/>
              <a:t>,</a:t>
            </a:r>
            <a:r>
              <a:rPr lang="zh-CN" altLang="en-US" sz="2400" b="1"/>
              <a:t>下界分别入栈  *</a:t>
            </a:r>
            <a:r>
              <a:rPr lang="en-US" altLang="zh-CN" sz="2400" b="1"/>
              <a:t>/</a:t>
            </a:r>
          </a:p>
          <a:p>
            <a:pPr marL="1435100" lvl="4" indent="0">
              <a:lnSpc>
                <a:spcPct val="110000"/>
              </a:lnSpc>
              <a:spcBef>
                <a:spcPct val="10000"/>
              </a:spcBef>
              <a:buNone/>
            </a:pPr>
            <a:r>
              <a:rPr lang="en-US" altLang="zh-CN" sz="2800" b="1"/>
              <a:t>    high=k-1 ;  </a:t>
            </a:r>
          </a:p>
          <a:p>
            <a:pPr marL="1435100" lvl="4" indent="0">
              <a:lnSpc>
                <a:spcPct val="110000"/>
              </a:lnSpc>
              <a:spcBef>
                <a:spcPct val="10000"/>
              </a:spcBef>
              <a:buNone/>
            </a:pPr>
            <a:r>
              <a:rPr lang="en-US" altLang="zh-CN" sz="2800" b="1"/>
              <a:t>}</a:t>
            </a:r>
          </a:p>
          <a:p>
            <a:pPr marL="1435100" lvl="4" indent="0">
              <a:lnSpc>
                <a:spcPct val="110000"/>
              </a:lnSpc>
              <a:spcBef>
                <a:spcPct val="10000"/>
              </a:spcBef>
              <a:buNone/>
            </a:pPr>
            <a:r>
              <a:rPr lang="en-US" altLang="zh-CN" sz="2800" b="1"/>
              <a:t>if (top!=0) </a:t>
            </a:r>
          </a:p>
          <a:p>
            <a:pPr marL="1435100" lvl="4" indent="0">
              <a:lnSpc>
                <a:spcPct val="110000"/>
              </a:lnSpc>
              <a:spcBef>
                <a:spcPct val="10000"/>
              </a:spcBef>
              <a:buNone/>
            </a:pPr>
            <a:r>
              <a:rPr lang="en-US" altLang="zh-CN" sz="2800" b="1"/>
              <a:t>  {  low=stack[top--] ; high=stack[top--] ;  }</a:t>
            </a:r>
            <a:endParaRPr lang="en-US" altLang="zh-CN" b="1"/>
          </a:p>
        </p:txBody>
      </p:sp>
    </p:spTree>
    <p:extLst>
      <p:ext uri="{BB962C8B-B14F-4D97-AF65-F5344CB8AC3E}">
        <p14:creationId xmlns:p14="http://schemas.microsoft.com/office/powerpoint/2010/main" val="1002327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66" name="Rectangle 2">
            <a:extLst>
              <a:ext uri="{FF2B5EF4-FFF2-40B4-BE49-F238E27FC236}">
                <a16:creationId xmlns:a16="http://schemas.microsoft.com/office/drawing/2014/main" id="{5C6CA86B-D9D2-4C42-B504-29FA723DEB4C}"/>
              </a:ext>
            </a:extLst>
          </p:cNvPr>
          <p:cNvSpPr>
            <a:spLocks noGrp="1" noChangeArrowheads="1"/>
          </p:cNvSpPr>
          <p:nvPr>
            <p:ph type="body" idx="1"/>
          </p:nvPr>
        </p:nvSpPr>
        <p:spPr>
          <a:xfrm>
            <a:off x="1676400" y="152400"/>
            <a:ext cx="8839200" cy="6516688"/>
          </a:xfrm>
          <a:noFill/>
          <a:ln/>
        </p:spPr>
        <p:txBody>
          <a:bodyPr/>
          <a:lstStyle/>
          <a:p>
            <a:pPr marL="1079500" lvl="3" indent="0">
              <a:lnSpc>
                <a:spcPct val="110000"/>
              </a:lnSpc>
              <a:spcBef>
                <a:spcPct val="10000"/>
              </a:spcBef>
              <a:buNone/>
            </a:pPr>
            <a:r>
              <a:rPr lang="en-US" altLang="zh-CN" sz="2800" b="1"/>
              <a:t>}while (top!=0&amp;&amp;low&lt;high) ;</a:t>
            </a:r>
          </a:p>
          <a:p>
            <a:pPr marL="355600" lvl="1" indent="0">
              <a:lnSpc>
                <a:spcPct val="110000"/>
              </a:lnSpc>
              <a:spcBef>
                <a:spcPct val="10000"/>
              </a:spcBef>
              <a:buNone/>
            </a:pPr>
            <a:r>
              <a:rPr lang="en-US" altLang="zh-CN" b="1"/>
              <a:t>}</a:t>
            </a:r>
          </a:p>
          <a:p>
            <a:pPr marL="0" indent="0">
              <a:lnSpc>
                <a:spcPct val="110000"/>
              </a:lnSpc>
              <a:spcBef>
                <a:spcPct val="10000"/>
              </a:spcBef>
              <a:buNone/>
            </a:pPr>
            <a:r>
              <a:rPr lang="en-US" altLang="zh-CN" sz="3600" b="1">
                <a:solidFill>
                  <a:schemeClr val="folHlink"/>
                </a:solidFill>
                <a:cs typeface="Times New Roman" panose="02020603050405020304" pitchFamily="18" charset="0"/>
              </a:rPr>
              <a:t>6  </a:t>
            </a:r>
            <a:r>
              <a:rPr lang="zh-CN" altLang="en-US" sz="3600" b="1">
                <a:solidFill>
                  <a:schemeClr val="folHlink"/>
                </a:solidFill>
                <a:latin typeface="楷体_GB2312" pitchFamily="49" charset="-122"/>
                <a:ea typeface="楷体_GB2312" pitchFamily="49" charset="-122"/>
              </a:rPr>
              <a:t>算法分析</a:t>
            </a:r>
          </a:p>
          <a:p>
            <a:pPr marL="0" indent="0">
              <a:lnSpc>
                <a:spcPct val="110000"/>
              </a:lnSpc>
              <a:spcBef>
                <a:spcPct val="10000"/>
              </a:spcBef>
              <a:buNone/>
            </a:pPr>
            <a:r>
              <a:rPr lang="zh-CN" altLang="en-US" sz="2000" b="1"/>
              <a:t>       </a:t>
            </a:r>
            <a:r>
              <a:rPr lang="zh-CN" altLang="en-US" sz="2800" b="1"/>
              <a:t>快速排序的主要时间是花费在</a:t>
            </a:r>
            <a:r>
              <a:rPr lang="zh-CN" altLang="en-US" sz="2800" b="1">
                <a:solidFill>
                  <a:schemeClr val="folHlink"/>
                </a:solidFill>
              </a:rPr>
              <a:t>划分</a:t>
            </a:r>
            <a:r>
              <a:rPr lang="zh-CN" altLang="en-US" sz="2800" b="1"/>
              <a:t>上</a:t>
            </a:r>
            <a:r>
              <a:rPr lang="zh-CN" altLang="en-US" sz="2800" b="1">
                <a:latin typeface="宋体" panose="02010600030101010101" pitchFamily="2" charset="-122"/>
              </a:rPr>
              <a:t>，对长度为</a:t>
            </a:r>
            <a:r>
              <a:rPr lang="en-US" altLang="zh-CN" sz="2800" b="1"/>
              <a:t>k</a:t>
            </a:r>
            <a:r>
              <a:rPr lang="zh-CN" altLang="en-US" sz="2800" b="1">
                <a:latin typeface="宋体" panose="02010600030101010101" pitchFamily="2" charset="-122"/>
              </a:rPr>
              <a:t>的记录序列进行划分时关键字的比较次数是</a:t>
            </a:r>
            <a:r>
              <a:rPr lang="en-US" altLang="zh-CN" sz="2800" b="1"/>
              <a:t>k-1 </a:t>
            </a:r>
            <a:r>
              <a:rPr kumimoji="0" lang="zh-CN" altLang="en-US" sz="2800" b="1">
                <a:latin typeface="宋体" panose="02010600030101010101" pitchFamily="2" charset="-122"/>
              </a:rPr>
              <a:t>。设长度为</a:t>
            </a:r>
            <a:r>
              <a:rPr kumimoji="0" lang="en-US" altLang="zh-CN" sz="2800" b="1"/>
              <a:t>n</a:t>
            </a:r>
            <a:r>
              <a:rPr lang="zh-CN" altLang="en-US" sz="2800" b="1">
                <a:latin typeface="宋体" panose="02010600030101010101" pitchFamily="2" charset="-122"/>
              </a:rPr>
              <a:t>的记录序列进行排序的比较次数为</a:t>
            </a:r>
            <a:r>
              <a:rPr lang="en-US" altLang="zh-CN" sz="2800" b="1"/>
              <a:t>C(n)</a:t>
            </a:r>
            <a:r>
              <a:rPr lang="zh-CN" altLang="en-US" sz="2800" b="1">
                <a:latin typeface="宋体" panose="02010600030101010101" pitchFamily="2" charset="-122"/>
              </a:rPr>
              <a:t>，则</a:t>
            </a:r>
            <a:r>
              <a:rPr lang="en-US" altLang="zh-CN" sz="2800" b="1"/>
              <a:t>C(n)=n-1+C(k)+C(n-k-1) </a:t>
            </a:r>
            <a:r>
              <a:rPr lang="zh-CN" altLang="en-US" sz="2800" b="1"/>
              <a:t>。</a:t>
            </a:r>
          </a:p>
          <a:p>
            <a:pPr marL="355600" lvl="1" indent="0">
              <a:lnSpc>
                <a:spcPct val="110000"/>
              </a:lnSpc>
              <a:spcBef>
                <a:spcPct val="10000"/>
              </a:spcBef>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sz="3200" b="1">
                <a:solidFill>
                  <a:schemeClr val="folHlink"/>
                </a:solidFill>
              </a:rPr>
              <a:t>最好情况</a:t>
            </a:r>
            <a:r>
              <a:rPr lang="zh-CN" altLang="zh-CN" sz="3200" b="1"/>
              <a:t>：</a:t>
            </a:r>
            <a:r>
              <a:rPr lang="zh-CN" altLang="zh-CN" b="1"/>
              <a:t>每次划分得到的子序列大致相等</a:t>
            </a:r>
            <a:r>
              <a:rPr lang="zh-CN" altLang="en-US" b="1"/>
              <a:t>，则</a:t>
            </a:r>
          </a:p>
          <a:p>
            <a:pPr marL="355600" lvl="1" indent="0">
              <a:lnSpc>
                <a:spcPct val="110000"/>
              </a:lnSpc>
              <a:spcBef>
                <a:spcPct val="10000"/>
              </a:spcBef>
              <a:buNone/>
            </a:pPr>
            <a:r>
              <a:rPr lang="en-US" altLang="zh-CN" b="1"/>
              <a:t>C(n)</a:t>
            </a:r>
            <a:r>
              <a:rPr lang="en-US" altLang="zh-CN" b="1">
                <a:cs typeface="Times New Roman" panose="02020603050405020304" pitchFamily="18" charset="0"/>
              </a:rPr>
              <a:t>≤</a:t>
            </a:r>
            <a:r>
              <a:rPr lang="en-US" altLang="zh-CN" b="1"/>
              <a:t>n+2</a:t>
            </a:r>
            <a:r>
              <a:rPr lang="en-US" altLang="zh-CN" b="1">
                <a:cs typeface="Times New Roman" panose="02020603050405020304" pitchFamily="18" charset="0"/>
              </a:rPr>
              <a:t>×</a:t>
            </a:r>
            <a:r>
              <a:rPr lang="en-US" altLang="zh-CN" b="1"/>
              <a:t>C(n/2)+C(n-k-1)</a:t>
            </a:r>
          </a:p>
          <a:p>
            <a:pPr marL="1079500" lvl="3" indent="0">
              <a:lnSpc>
                <a:spcPct val="110000"/>
              </a:lnSpc>
              <a:spcBef>
                <a:spcPct val="10000"/>
              </a:spcBef>
              <a:buNone/>
            </a:pPr>
            <a:r>
              <a:rPr lang="en-US" altLang="zh-CN" sz="2800" b="1">
                <a:cs typeface="Times New Roman" panose="02020603050405020304" pitchFamily="18" charset="0"/>
              </a:rPr>
              <a:t>≤</a:t>
            </a:r>
            <a:r>
              <a:rPr lang="en-US" altLang="zh-CN" sz="2800" b="1"/>
              <a:t>n+2</a:t>
            </a:r>
            <a:r>
              <a:rPr lang="en-US" altLang="zh-CN" sz="2800" b="1">
                <a:cs typeface="Times New Roman" panose="02020603050405020304" pitchFamily="18" charset="0"/>
              </a:rPr>
              <a:t>×[</a:t>
            </a:r>
            <a:r>
              <a:rPr lang="en-US" altLang="zh-CN" sz="2800" b="1"/>
              <a:t>n/2+ 2</a:t>
            </a:r>
            <a:r>
              <a:rPr lang="en-US" altLang="zh-CN" sz="2800" b="1">
                <a:cs typeface="Times New Roman" panose="02020603050405020304" pitchFamily="18" charset="0"/>
              </a:rPr>
              <a:t>×</a:t>
            </a:r>
            <a:r>
              <a:rPr lang="en-US" altLang="zh-CN" sz="2800" b="1"/>
              <a:t>C((n/2)/2)</a:t>
            </a:r>
            <a:r>
              <a:rPr lang="en-US" altLang="zh-CN" sz="2800" b="1">
                <a:cs typeface="Times New Roman" panose="02020603050405020304" pitchFamily="18" charset="0"/>
              </a:rPr>
              <a:t>≤ 2</a:t>
            </a:r>
            <a:r>
              <a:rPr lang="en-US" altLang="zh-CN" sz="2800" b="1"/>
              <a:t>n+4</a:t>
            </a:r>
            <a:r>
              <a:rPr lang="en-US" altLang="zh-CN" sz="2800" b="1">
                <a:cs typeface="Times New Roman" panose="02020603050405020304" pitchFamily="18" charset="0"/>
              </a:rPr>
              <a:t>×</a:t>
            </a:r>
            <a:r>
              <a:rPr lang="en-US" altLang="zh-CN" sz="2800" b="1"/>
              <a:t>C(n/4)</a:t>
            </a:r>
          </a:p>
          <a:p>
            <a:pPr marL="1079500" lvl="3" indent="0">
              <a:lnSpc>
                <a:spcPct val="110000"/>
              </a:lnSpc>
              <a:spcBef>
                <a:spcPct val="10000"/>
              </a:spcBef>
              <a:buNone/>
            </a:pPr>
            <a:r>
              <a:rPr lang="en-US" altLang="zh-CN" sz="2800" b="1">
                <a:cs typeface="Times New Roman" panose="02020603050405020304" pitchFamily="18" charset="0"/>
              </a:rPr>
              <a:t>≤…</a:t>
            </a:r>
          </a:p>
          <a:p>
            <a:pPr marL="1079500" lvl="3" indent="0">
              <a:lnSpc>
                <a:spcPct val="110000"/>
              </a:lnSpc>
              <a:spcBef>
                <a:spcPct val="10000"/>
              </a:spcBef>
              <a:buNone/>
            </a:pPr>
            <a:r>
              <a:rPr lang="en-US" altLang="zh-CN" sz="2800" b="1">
                <a:cs typeface="Times New Roman" panose="02020603050405020304" pitchFamily="18" charset="0"/>
              </a:rPr>
              <a:t>≤</a:t>
            </a:r>
            <a:r>
              <a:rPr lang="en-US" altLang="zh-CN" sz="2800" b="1"/>
              <a:t>h</a:t>
            </a:r>
            <a:r>
              <a:rPr lang="en-US" altLang="zh-CN" sz="2800" b="1">
                <a:cs typeface="Times New Roman" panose="02020603050405020304" pitchFamily="18" charset="0"/>
              </a:rPr>
              <a:t>×</a:t>
            </a:r>
            <a:r>
              <a:rPr lang="en-US" altLang="zh-CN" sz="2800" b="1"/>
              <a:t>n+2</a:t>
            </a:r>
            <a:r>
              <a:rPr lang="en-US" altLang="zh-CN" sz="2800" b="1" baseline="30000"/>
              <a:t>h</a:t>
            </a:r>
            <a:r>
              <a:rPr lang="en-US" altLang="zh-CN" sz="2800" b="1">
                <a:cs typeface="Times New Roman" panose="02020603050405020304" pitchFamily="18" charset="0"/>
              </a:rPr>
              <a:t>×</a:t>
            </a:r>
            <a:r>
              <a:rPr lang="en-US" altLang="zh-CN" sz="2800" b="1"/>
              <a:t>C(n/2</a:t>
            </a:r>
            <a:r>
              <a:rPr lang="en-US" altLang="zh-CN" sz="2800" b="1" baseline="30000"/>
              <a:t>h</a:t>
            </a:r>
            <a:r>
              <a:rPr lang="en-US" altLang="zh-CN" sz="2800" b="1"/>
              <a:t>) </a:t>
            </a:r>
            <a:r>
              <a:rPr lang="zh-CN" altLang="en-US" sz="2800" b="1">
                <a:latin typeface="宋体" panose="02010600030101010101" pitchFamily="2" charset="-122"/>
              </a:rPr>
              <a:t>，当</a:t>
            </a:r>
            <a:r>
              <a:rPr lang="en-US" altLang="zh-CN" sz="2800" b="1"/>
              <a:t>n/2</a:t>
            </a:r>
            <a:r>
              <a:rPr lang="en-US" altLang="zh-CN" sz="2800" b="1" baseline="30000"/>
              <a:t>h</a:t>
            </a:r>
            <a:r>
              <a:rPr lang="en-US" altLang="zh-CN" sz="2800" b="1"/>
              <a:t>=1</a:t>
            </a:r>
            <a:r>
              <a:rPr lang="zh-CN" altLang="en-US" sz="2800" b="1"/>
              <a:t>时排序结束。</a:t>
            </a:r>
          </a:p>
        </p:txBody>
      </p:sp>
    </p:spTree>
    <p:extLst>
      <p:ext uri="{BB962C8B-B14F-4D97-AF65-F5344CB8AC3E}">
        <p14:creationId xmlns:p14="http://schemas.microsoft.com/office/powerpoint/2010/main" val="3045129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4DED56C8-A6AB-1A46-85F6-DE21B029322D}"/>
              </a:ext>
            </a:extLst>
          </p:cNvPr>
          <p:cNvSpPr>
            <a:spLocks noGrp="1" noChangeArrowheads="1"/>
          </p:cNvSpPr>
          <p:nvPr>
            <p:ph type="body" idx="1"/>
          </p:nvPr>
        </p:nvSpPr>
        <p:spPr>
          <a:xfrm>
            <a:off x="1676400" y="152401"/>
            <a:ext cx="8839200" cy="2555875"/>
          </a:xfrm>
          <a:noFill/>
          <a:ln/>
        </p:spPr>
        <p:txBody>
          <a:bodyPr/>
          <a:lstStyle/>
          <a:p>
            <a:pPr marL="723900" lvl="2" indent="0">
              <a:lnSpc>
                <a:spcPct val="110000"/>
              </a:lnSpc>
              <a:buNone/>
              <a:tabLst>
                <a:tab pos="1435100" algn="l"/>
              </a:tabLst>
            </a:pPr>
            <a:r>
              <a:rPr lang="zh-CN" altLang="zh-CN" sz="2800" b="1">
                <a:latin typeface="宋体" panose="02010600030101010101" pitchFamily="2" charset="-122"/>
              </a:rPr>
              <a:t>即</a:t>
            </a:r>
            <a:r>
              <a:rPr lang="en-US" altLang="zh-CN" sz="2800" b="1"/>
              <a:t>C(n)</a:t>
            </a:r>
            <a:r>
              <a:rPr lang="en-US" altLang="zh-CN" sz="2800" b="1">
                <a:cs typeface="Times New Roman" panose="02020603050405020304" pitchFamily="18" charset="0"/>
              </a:rPr>
              <a:t>≤n×</a:t>
            </a:r>
            <a:r>
              <a:rPr lang="en-US" altLang="zh-CN" sz="2800" b="1"/>
              <a:t>㏒</a:t>
            </a:r>
            <a:r>
              <a:rPr lang="en-US" altLang="zh-CN" sz="2800" b="1" baseline="-25000"/>
              <a:t>2</a:t>
            </a:r>
            <a:r>
              <a:rPr lang="en-US" altLang="zh-CN" sz="2800" b="1"/>
              <a:t>n+n</a:t>
            </a:r>
            <a:r>
              <a:rPr lang="en-US" altLang="zh-CN" sz="2800" b="1">
                <a:cs typeface="Times New Roman" panose="02020603050405020304" pitchFamily="18" charset="0"/>
              </a:rPr>
              <a:t>×C(1) </a:t>
            </a:r>
            <a:r>
              <a:rPr lang="zh-CN" altLang="en-US" sz="2800" b="1">
                <a:latin typeface="宋体" panose="02010600030101010101" pitchFamily="2" charset="-122"/>
              </a:rPr>
              <a:t>，</a:t>
            </a:r>
            <a:r>
              <a:rPr lang="en-US" altLang="zh-CN" sz="2800" b="1">
                <a:cs typeface="Times New Roman" panose="02020603050405020304" pitchFamily="18" charset="0"/>
              </a:rPr>
              <a:t>C(1)</a:t>
            </a:r>
            <a:r>
              <a:rPr lang="zh-CN" altLang="en-US" sz="2800" b="1"/>
              <a:t>看成常数因子</a:t>
            </a:r>
            <a:r>
              <a:rPr lang="zh-CN" altLang="en-US" sz="2800" b="1">
                <a:latin typeface="宋体" panose="02010600030101010101" pitchFamily="2" charset="-122"/>
              </a:rPr>
              <a:t>，</a:t>
            </a:r>
          </a:p>
          <a:p>
            <a:pPr marL="723900" lvl="2" indent="0">
              <a:lnSpc>
                <a:spcPct val="110000"/>
              </a:lnSpc>
              <a:buNone/>
              <a:tabLst>
                <a:tab pos="1435100" algn="l"/>
              </a:tabLst>
            </a:pPr>
            <a:r>
              <a:rPr lang="zh-CN" altLang="zh-CN" sz="2800" b="1">
                <a:latin typeface="宋体" panose="02010600030101010101" pitchFamily="2" charset="-122"/>
              </a:rPr>
              <a:t>即</a:t>
            </a:r>
            <a:r>
              <a:rPr lang="en-US" altLang="zh-CN" sz="2800" b="1"/>
              <a:t>C(n)</a:t>
            </a:r>
            <a:r>
              <a:rPr lang="en-US" altLang="zh-CN" sz="2800" b="1">
                <a:cs typeface="Times New Roman" panose="02020603050405020304" pitchFamily="18" charset="0"/>
              </a:rPr>
              <a:t>≤</a:t>
            </a:r>
            <a:r>
              <a:rPr lang="en-US" altLang="zh-CN" sz="2800" b="1">
                <a:solidFill>
                  <a:schemeClr val="folHlink"/>
                </a:solidFill>
                <a:cs typeface="Times New Roman" panose="02020603050405020304" pitchFamily="18" charset="0"/>
              </a:rPr>
              <a:t>O(n×</a:t>
            </a:r>
            <a:r>
              <a:rPr lang="en-US" altLang="zh-CN" sz="2800" b="1">
                <a:solidFill>
                  <a:schemeClr val="folHlink"/>
                </a:solidFill>
              </a:rPr>
              <a:t>㏒</a:t>
            </a:r>
            <a:r>
              <a:rPr lang="en-US" altLang="zh-CN" sz="2800" b="1" baseline="-25000">
                <a:solidFill>
                  <a:schemeClr val="folHlink"/>
                </a:solidFill>
              </a:rPr>
              <a:t>2</a:t>
            </a:r>
            <a:r>
              <a:rPr lang="en-US" altLang="zh-CN" sz="2800" b="1">
                <a:solidFill>
                  <a:schemeClr val="folHlink"/>
                </a:solidFill>
              </a:rPr>
              <a:t>n)</a:t>
            </a:r>
            <a:r>
              <a:rPr lang="en-US" altLang="zh-CN" sz="2800" b="1"/>
              <a:t> </a:t>
            </a:r>
            <a:r>
              <a:rPr lang="zh-CN" altLang="zh-CN" sz="2800" b="1"/>
              <a:t>；</a:t>
            </a:r>
            <a:endParaRPr lang="zh-CN" altLang="zh-CN" sz="2800" b="1">
              <a:latin typeface="宋体" panose="02010600030101010101" pitchFamily="2" charset="-122"/>
            </a:endParaRPr>
          </a:p>
          <a:p>
            <a:pPr marL="355600" lvl="1" indent="0">
              <a:lnSpc>
                <a:spcPct val="110000"/>
              </a:lnSpc>
              <a:buNone/>
              <a:tabLst>
                <a:tab pos="1435100" algn="l"/>
              </a:tabLst>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sz="3200" b="1">
                <a:solidFill>
                  <a:schemeClr val="folHlink"/>
                </a:solidFill>
              </a:rPr>
              <a:t>最坏情况</a:t>
            </a:r>
            <a:r>
              <a:rPr lang="zh-CN" altLang="zh-CN" sz="3200" b="1"/>
              <a:t>：</a:t>
            </a:r>
            <a:r>
              <a:rPr lang="zh-CN" altLang="zh-CN" b="1"/>
              <a:t>每次划分得到的子序列中有一个为空</a:t>
            </a:r>
            <a:r>
              <a:rPr lang="zh-CN" altLang="en-US" b="1"/>
              <a:t>，另一个子序列的长度为</a:t>
            </a:r>
            <a:r>
              <a:rPr lang="en-US" altLang="zh-CN" b="1"/>
              <a:t>n-1</a:t>
            </a:r>
            <a:r>
              <a:rPr lang="zh-CN" altLang="en-US" b="1"/>
              <a:t>。即每次划分所选择的基准是当前待排序序列中的最小</a:t>
            </a:r>
            <a:r>
              <a:rPr lang="en-US" altLang="zh-CN" b="1"/>
              <a:t>(</a:t>
            </a:r>
            <a:r>
              <a:rPr lang="zh-CN" altLang="en-US" b="1"/>
              <a:t>或最大</a:t>
            </a:r>
            <a:r>
              <a:rPr lang="en-US" altLang="zh-CN" b="1"/>
              <a:t>)</a:t>
            </a:r>
            <a:r>
              <a:rPr lang="zh-CN" altLang="en-US" b="1"/>
              <a:t>关键字。</a:t>
            </a:r>
          </a:p>
        </p:txBody>
      </p:sp>
      <p:grpSp>
        <p:nvGrpSpPr>
          <p:cNvPr id="908291" name="Group 3">
            <a:extLst>
              <a:ext uri="{FF2B5EF4-FFF2-40B4-BE49-F238E27FC236}">
                <a16:creationId xmlns:a16="http://schemas.microsoft.com/office/drawing/2014/main" id="{6A754E2E-6F93-3A4F-9D6A-4CE10C6690CE}"/>
              </a:ext>
            </a:extLst>
          </p:cNvPr>
          <p:cNvGrpSpPr>
            <a:grpSpLocks/>
          </p:cNvGrpSpPr>
          <p:nvPr/>
        </p:nvGrpSpPr>
        <p:grpSpPr bwMode="auto">
          <a:xfrm>
            <a:off x="2209801" y="2881313"/>
            <a:ext cx="7216775" cy="908050"/>
            <a:chOff x="432" y="48"/>
            <a:chExt cx="4546" cy="572"/>
          </a:xfrm>
        </p:grpSpPr>
        <p:grpSp>
          <p:nvGrpSpPr>
            <p:cNvPr id="908292" name="Group 4">
              <a:extLst>
                <a:ext uri="{FF2B5EF4-FFF2-40B4-BE49-F238E27FC236}">
                  <a16:creationId xmlns:a16="http://schemas.microsoft.com/office/drawing/2014/main" id="{080975A3-A74E-A848-9AF4-976E596F4AB7}"/>
                </a:ext>
              </a:extLst>
            </p:cNvPr>
            <p:cNvGrpSpPr>
              <a:grpSpLocks/>
            </p:cNvGrpSpPr>
            <p:nvPr/>
          </p:nvGrpSpPr>
          <p:grpSpPr bwMode="auto">
            <a:xfrm>
              <a:off x="432" y="48"/>
              <a:ext cx="2800" cy="572"/>
              <a:chOff x="240" y="1488"/>
              <a:chExt cx="2800" cy="572"/>
            </a:xfrm>
          </p:grpSpPr>
          <p:sp>
            <p:nvSpPr>
              <p:cNvPr id="908293" name="Rectangle 5">
                <a:extLst>
                  <a:ext uri="{FF2B5EF4-FFF2-40B4-BE49-F238E27FC236}">
                    <a16:creationId xmlns:a16="http://schemas.microsoft.com/office/drawing/2014/main" id="{84545386-6705-584E-ADB2-703E89EBE9EC}"/>
                  </a:ext>
                </a:extLst>
              </p:cNvPr>
              <p:cNvSpPr>
                <a:spLocks noChangeArrowheads="1"/>
              </p:cNvSpPr>
              <p:nvPr/>
            </p:nvSpPr>
            <p:spPr bwMode="auto">
              <a:xfrm>
                <a:off x="240" y="1648"/>
                <a:ext cx="117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比较次数</a:t>
                </a:r>
                <a:r>
                  <a:rPr kumimoji="1" lang="zh-CN" altLang="en-US" sz="2800" b="1">
                    <a:solidFill>
                      <a:srgbClr val="FFFFFF"/>
                    </a:solidFill>
                    <a:latin typeface="宋体" panose="02010600030101010101" pitchFamily="2" charset="-122"/>
                    <a:ea typeface="宋体" panose="02010600030101010101" pitchFamily="2" charset="-122"/>
                  </a:rPr>
                  <a:t>：</a:t>
                </a:r>
              </a:p>
            </p:txBody>
          </p:sp>
          <p:sp>
            <p:nvSpPr>
              <p:cNvPr id="908294" name="Rectangle 6">
                <a:extLst>
                  <a:ext uri="{FF2B5EF4-FFF2-40B4-BE49-F238E27FC236}">
                    <a16:creationId xmlns:a16="http://schemas.microsoft.com/office/drawing/2014/main" id="{0FAC8CD7-F343-5543-9AD3-4360DCB1FCC4}"/>
                  </a:ext>
                </a:extLst>
              </p:cNvPr>
              <p:cNvSpPr>
                <a:spLocks noChangeArrowheads="1"/>
              </p:cNvSpPr>
              <p:nvPr/>
            </p:nvSpPr>
            <p:spPr bwMode="auto">
              <a:xfrm>
                <a:off x="1504" y="1632"/>
                <a:ext cx="73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(n-i)=</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08295" name="Rectangle 7">
                <a:extLst>
                  <a:ext uri="{FF2B5EF4-FFF2-40B4-BE49-F238E27FC236}">
                    <a16:creationId xmlns:a16="http://schemas.microsoft.com/office/drawing/2014/main" id="{543C0BFB-C3FA-DF4B-9DAA-4770D5F59A3A}"/>
                  </a:ext>
                </a:extLst>
              </p:cNvPr>
              <p:cNvSpPr>
                <a:spLocks noChangeArrowheads="1"/>
              </p:cNvSpPr>
              <p:nvPr/>
            </p:nvSpPr>
            <p:spPr bwMode="auto">
              <a:xfrm>
                <a:off x="1536" y="14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908296" name="Rectangle 8">
                <a:extLst>
                  <a:ext uri="{FF2B5EF4-FFF2-40B4-BE49-F238E27FC236}">
                    <a16:creationId xmlns:a16="http://schemas.microsoft.com/office/drawing/2014/main" id="{54D34710-05B9-5442-8DB5-3250868867B0}"/>
                  </a:ext>
                </a:extLst>
              </p:cNvPr>
              <p:cNvSpPr>
                <a:spLocks noChangeArrowheads="1"/>
              </p:cNvSpPr>
              <p:nvPr/>
            </p:nvSpPr>
            <p:spPr bwMode="auto">
              <a:xfrm>
                <a:off x="1456" y="1856"/>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a:t>
                </a:r>
              </a:p>
            </p:txBody>
          </p:sp>
          <p:grpSp>
            <p:nvGrpSpPr>
              <p:cNvPr id="908297" name="Group 9">
                <a:extLst>
                  <a:ext uri="{FF2B5EF4-FFF2-40B4-BE49-F238E27FC236}">
                    <a16:creationId xmlns:a16="http://schemas.microsoft.com/office/drawing/2014/main" id="{0C1B12B8-F03C-2240-944A-49471DC81FD3}"/>
                  </a:ext>
                </a:extLst>
              </p:cNvPr>
              <p:cNvGrpSpPr>
                <a:grpSpLocks/>
              </p:cNvGrpSpPr>
              <p:nvPr/>
            </p:nvGrpSpPr>
            <p:grpSpPr bwMode="auto">
              <a:xfrm>
                <a:off x="2342" y="1492"/>
                <a:ext cx="698" cy="476"/>
                <a:chOff x="2342" y="1492"/>
                <a:chExt cx="698" cy="476"/>
              </a:xfrm>
            </p:grpSpPr>
            <p:sp>
              <p:nvSpPr>
                <p:cNvPr id="908298" name="Rectangle 10">
                  <a:extLst>
                    <a:ext uri="{FF2B5EF4-FFF2-40B4-BE49-F238E27FC236}">
                      <a16:creationId xmlns:a16="http://schemas.microsoft.com/office/drawing/2014/main" id="{884159DF-5B5E-B74E-96DE-537E49256D7C}"/>
                    </a:ext>
                  </a:extLst>
                </p:cNvPr>
                <p:cNvSpPr>
                  <a:spLocks noChangeArrowheads="1"/>
                </p:cNvSpPr>
                <p:nvPr/>
              </p:nvSpPr>
              <p:spPr bwMode="auto">
                <a:xfrm>
                  <a:off x="2348" y="1492"/>
                  <a:ext cx="6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08299" name="Rectangle 11">
                  <a:extLst>
                    <a:ext uri="{FF2B5EF4-FFF2-40B4-BE49-F238E27FC236}">
                      <a16:creationId xmlns:a16="http://schemas.microsoft.com/office/drawing/2014/main" id="{F8954EFC-7BB0-4846-AA4F-8668270928FE}"/>
                    </a:ext>
                  </a:extLst>
                </p:cNvPr>
                <p:cNvSpPr>
                  <a:spLocks noChangeArrowheads="1"/>
                </p:cNvSpPr>
                <p:nvPr/>
              </p:nvSpPr>
              <p:spPr bwMode="auto">
                <a:xfrm>
                  <a:off x="2590" y="1777"/>
                  <a:ext cx="1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908300" name="Line 12">
                  <a:extLst>
                    <a:ext uri="{FF2B5EF4-FFF2-40B4-BE49-F238E27FC236}">
                      <a16:creationId xmlns:a16="http://schemas.microsoft.com/office/drawing/2014/main" id="{1BC0F549-D626-F644-B009-85BA71BF6E15}"/>
                    </a:ext>
                  </a:extLst>
                </p:cNvPr>
                <p:cNvSpPr>
                  <a:spLocks noChangeShapeType="1"/>
                </p:cNvSpPr>
                <p:nvPr/>
              </p:nvSpPr>
              <p:spPr bwMode="auto">
                <a:xfrm>
                  <a:off x="2342" y="1747"/>
                  <a:ext cx="698"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08301" name="Rectangle 13">
              <a:extLst>
                <a:ext uri="{FF2B5EF4-FFF2-40B4-BE49-F238E27FC236}">
                  <a16:creationId xmlns:a16="http://schemas.microsoft.com/office/drawing/2014/main" id="{98666B8D-3D33-7D47-AAB1-244C91B6D552}"/>
                </a:ext>
              </a:extLst>
            </p:cNvPr>
            <p:cNvSpPr>
              <a:spLocks noChangeArrowheads="1"/>
            </p:cNvSpPr>
            <p:nvPr/>
          </p:nvSpPr>
          <p:spPr bwMode="auto">
            <a:xfrm>
              <a:off x="3504" y="192"/>
              <a:ext cx="147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zh-CN" sz="2800" b="1">
                  <a:solidFill>
                    <a:srgbClr val="FFFFFF"/>
                  </a:solidFill>
                  <a:latin typeface="宋体" panose="02010600030101010101" pitchFamily="2" charset="-122"/>
                  <a:ea typeface="宋体" panose="02010600030101010101" pitchFamily="2" charset="-122"/>
                </a:rPr>
                <a:t>即</a:t>
              </a:r>
              <a:r>
                <a:rPr kumimoji="1" lang="en-US" altLang="zh-CN" sz="2800" b="1">
                  <a:solidFill>
                    <a:srgbClr val="FFFFFF"/>
                  </a:solidFill>
                  <a:latin typeface="Times New Roman" panose="02020603050405020304" pitchFamily="18" charset="0"/>
                  <a:ea typeface="宋体" panose="02010600030101010101" pitchFamily="2" charset="-122"/>
                </a:rPr>
                <a:t>C(n)=</a:t>
              </a:r>
              <a:r>
                <a:rPr kumimoji="1" lang="en-US" altLang="zh-CN" sz="28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2800" b="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b="1">
                  <a:solidFill>
                    <a:srgbClr val="FFFF00"/>
                  </a:solidFill>
                  <a:latin typeface="Times New Roman" panose="02020603050405020304" pitchFamily="18" charset="0"/>
                  <a:ea typeface="宋体" panose="02010600030101010101" pitchFamily="2" charset="-122"/>
                </a:rPr>
                <a:t>)</a:t>
              </a:r>
            </a:p>
          </p:txBody>
        </p:sp>
      </p:grpSp>
      <p:sp>
        <p:nvSpPr>
          <p:cNvPr id="908302" name="Rectangle 14">
            <a:extLst>
              <a:ext uri="{FF2B5EF4-FFF2-40B4-BE49-F238E27FC236}">
                <a16:creationId xmlns:a16="http://schemas.microsoft.com/office/drawing/2014/main" id="{DD24324A-D056-2041-A47A-E5CE075EC8DE}"/>
              </a:ext>
            </a:extLst>
          </p:cNvPr>
          <p:cNvSpPr>
            <a:spLocks noChangeArrowheads="1"/>
          </p:cNvSpPr>
          <p:nvPr/>
        </p:nvSpPr>
        <p:spPr bwMode="auto">
          <a:xfrm>
            <a:off x="1676400" y="3821114"/>
            <a:ext cx="8839200"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tabLst>
                <a:tab pos="1435100" algn="l"/>
              </a:tabLst>
              <a:defRPr kumimoji="1" sz="3200">
                <a:solidFill>
                  <a:schemeClr val="tx1"/>
                </a:solidFill>
                <a:latin typeface="Times New Roman" panose="02020603050405020304" pitchFamily="18" charset="0"/>
                <a:ea typeface="宋体" panose="02010600030101010101" pitchFamily="2" charset="-122"/>
              </a:defRPr>
            </a:lvl1pPr>
            <a:lvl2pPr marL="381000">
              <a:spcBef>
                <a:spcPct val="20000"/>
              </a:spcBef>
              <a:buClr>
                <a:schemeClr val="tx1"/>
              </a:buClr>
              <a:buSzPct val="90000"/>
              <a:buChar char="–"/>
              <a:tabLst>
                <a:tab pos="1435100" algn="l"/>
              </a:tabLst>
              <a:defRPr kumimoji="1" sz="2800">
                <a:solidFill>
                  <a:schemeClr val="tx1"/>
                </a:solidFill>
                <a:latin typeface="Times New Roman" panose="02020603050405020304" pitchFamily="18" charset="0"/>
                <a:ea typeface="宋体" panose="02010600030101010101" pitchFamily="2" charset="-122"/>
              </a:defRPr>
            </a:lvl2pPr>
            <a:lvl3pPr marL="762000">
              <a:spcBef>
                <a:spcPct val="20000"/>
              </a:spcBef>
              <a:buClr>
                <a:schemeClr val="accent1"/>
              </a:buClr>
              <a:buSzPct val="60000"/>
              <a:buFont typeface="Wingdings" pitchFamily="2" charset="2"/>
              <a:buChar char="l"/>
              <a:tabLst>
                <a:tab pos="1435100" algn="l"/>
              </a:tabLst>
              <a:defRPr kumimoji="1" sz="2400">
                <a:solidFill>
                  <a:schemeClr val="tx1"/>
                </a:solidFill>
                <a:latin typeface="Times New Roman" panose="02020603050405020304" pitchFamily="18" charset="0"/>
                <a:ea typeface="宋体" panose="02010600030101010101" pitchFamily="2" charset="-122"/>
              </a:defRPr>
            </a:lvl3pPr>
            <a:lvl4pPr marL="1435100">
              <a:spcBef>
                <a:spcPct val="20000"/>
              </a:spcBef>
              <a:buClr>
                <a:schemeClr val="tx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4pPr>
            <a:lvl5pPr marL="2768600" indent="-342900">
              <a:spcBef>
                <a:spcPct val="20000"/>
              </a:spcBef>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5pPr>
            <a:lvl6pPr marL="32258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6pPr>
            <a:lvl7pPr marL="36830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7pPr>
            <a:lvl8pPr marL="41402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8pPr>
            <a:lvl9pPr marL="45974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9pPr>
          </a:lstStyle>
          <a:p>
            <a:pPr lvl="1" fontAlgn="base">
              <a:lnSpc>
                <a:spcPct val="110000"/>
              </a:lnSpc>
              <a:spcBef>
                <a:spcPct val="10000"/>
              </a:spcBef>
              <a:spcAft>
                <a:spcPct val="0"/>
              </a:spcAft>
              <a:buClr>
                <a:srgbClr val="FFFFFF"/>
              </a:buClr>
              <a:buNone/>
            </a:pPr>
            <a:r>
              <a:rPr lang="zh-CN" altLang="en-US" b="1">
                <a:solidFill>
                  <a:srgbClr val="FFFF00"/>
                </a:solidFill>
                <a:latin typeface="宋体" panose="02010600030101010101" pitchFamily="2" charset="-122"/>
              </a:rPr>
              <a:t>◆</a:t>
            </a:r>
            <a:r>
              <a:rPr lang="zh-CN" altLang="en-US" b="1">
                <a:solidFill>
                  <a:srgbClr val="FF0033"/>
                </a:solidFill>
              </a:rPr>
              <a:t>  </a:t>
            </a:r>
            <a:r>
              <a:rPr lang="zh-CN" altLang="en-US" b="1">
                <a:solidFill>
                  <a:srgbClr val="FFFF00"/>
                </a:solidFill>
              </a:rPr>
              <a:t>一般情况</a:t>
            </a:r>
            <a:r>
              <a:rPr lang="zh-CN" altLang="zh-CN" b="1">
                <a:solidFill>
                  <a:srgbClr val="FFFFFF"/>
                </a:solidFill>
              </a:rPr>
              <a:t>： 对</a:t>
            </a:r>
            <a:r>
              <a:rPr kumimoji="0" lang="en-US" altLang="zh-CN" b="1">
                <a:solidFill>
                  <a:srgbClr val="FFFFFF"/>
                </a:solidFill>
              </a:rPr>
              <a:t>n</a:t>
            </a:r>
            <a:r>
              <a:rPr lang="zh-CN" altLang="en-US" b="1">
                <a:solidFill>
                  <a:srgbClr val="FFFFFF"/>
                </a:solidFill>
                <a:latin typeface="宋体" panose="02010600030101010101" pitchFamily="2" charset="-122"/>
              </a:rPr>
              <a:t>个记录进行快速排序所需的时间</a:t>
            </a:r>
            <a:r>
              <a:rPr lang="en-US" altLang="zh-CN" b="1">
                <a:solidFill>
                  <a:srgbClr val="FFFFFF"/>
                </a:solidFill>
              </a:rPr>
              <a:t>T(n)</a:t>
            </a:r>
            <a:r>
              <a:rPr lang="zh-CN" altLang="en-US" b="1">
                <a:solidFill>
                  <a:srgbClr val="FFFFFF"/>
                </a:solidFill>
                <a:latin typeface="宋体" panose="02010600030101010101" pitchFamily="2" charset="-122"/>
              </a:rPr>
              <a:t>组成是</a:t>
            </a:r>
            <a:r>
              <a:rPr lang="zh-CN" altLang="zh-CN" b="1">
                <a:solidFill>
                  <a:srgbClr val="FFFFFF"/>
                </a:solidFill>
              </a:rPr>
              <a:t>：</a:t>
            </a:r>
            <a:endParaRPr lang="zh-CN" altLang="en-US" b="1">
              <a:solidFill>
                <a:srgbClr val="FFFFFF"/>
              </a:solidFill>
            </a:endParaRPr>
          </a:p>
          <a:p>
            <a:pPr lvl="2" fontAlgn="base">
              <a:lnSpc>
                <a:spcPct val="110000"/>
              </a:lnSpc>
              <a:spcBef>
                <a:spcPct val="10000"/>
              </a:spcBef>
              <a:spcAft>
                <a:spcPct val="0"/>
              </a:spcAft>
              <a:buClr>
                <a:srgbClr val="00FFFF"/>
              </a:buClr>
              <a:buNone/>
            </a:pPr>
            <a:r>
              <a:rPr lang="zh-CN" altLang="en-US" sz="2800" b="1">
                <a:solidFill>
                  <a:srgbClr val="FFFFFF"/>
                </a:solidFill>
                <a:latin typeface="宋体" panose="02010600030101010101" pitchFamily="2" charset="-122"/>
              </a:rPr>
              <a:t>① </a:t>
            </a:r>
            <a:r>
              <a:rPr lang="zh-CN" altLang="zh-CN" sz="2800" b="1">
                <a:solidFill>
                  <a:srgbClr val="FFFFFF"/>
                </a:solidFill>
              </a:rPr>
              <a:t>对</a:t>
            </a:r>
            <a:r>
              <a:rPr kumimoji="0" lang="en-US" altLang="zh-CN" sz="2800" b="1">
                <a:solidFill>
                  <a:srgbClr val="FFFFFF"/>
                </a:solidFill>
              </a:rPr>
              <a:t>n</a:t>
            </a:r>
            <a:r>
              <a:rPr lang="zh-CN" altLang="en-US" sz="2800" b="1">
                <a:solidFill>
                  <a:srgbClr val="FFFFFF"/>
                </a:solidFill>
                <a:latin typeface="宋体" panose="02010600030101010101" pitchFamily="2" charset="-122"/>
              </a:rPr>
              <a:t>个记录进行一趟划分所需的时间是</a:t>
            </a:r>
            <a:r>
              <a:rPr lang="zh-CN" altLang="zh-CN" sz="2800" b="1">
                <a:solidFill>
                  <a:srgbClr val="FFFFFF"/>
                </a:solidFill>
              </a:rPr>
              <a:t>：</a:t>
            </a:r>
            <a:r>
              <a:rPr lang="en-US" altLang="zh-CN" sz="2800" b="1">
                <a:solidFill>
                  <a:srgbClr val="FFFFFF"/>
                </a:solidFill>
              </a:rPr>
              <a:t>n</a:t>
            </a:r>
            <a:r>
              <a:rPr lang="en-US" altLang="zh-CN" sz="2800" b="1">
                <a:solidFill>
                  <a:srgbClr val="FFFFFF"/>
                </a:solidFill>
                <a:cs typeface="Times New Roman" panose="02020603050405020304" pitchFamily="18" charset="0"/>
              </a:rPr>
              <a:t>×</a:t>
            </a:r>
            <a:r>
              <a:rPr lang="en-US" altLang="zh-CN" sz="2800" b="1">
                <a:solidFill>
                  <a:srgbClr val="FFFFFF"/>
                </a:solidFill>
              </a:rPr>
              <a:t>C </a:t>
            </a:r>
            <a:r>
              <a:rPr lang="zh-CN" altLang="en-US" sz="2800" b="1">
                <a:solidFill>
                  <a:srgbClr val="FFFFFF"/>
                </a:solidFill>
                <a:latin typeface="宋体" panose="02010600030101010101" pitchFamily="2" charset="-122"/>
              </a:rPr>
              <a:t>，</a:t>
            </a:r>
            <a:r>
              <a:rPr lang="en-US" altLang="zh-CN" sz="2800" b="1">
                <a:solidFill>
                  <a:srgbClr val="FFFFFF"/>
                </a:solidFill>
              </a:rPr>
              <a:t>C</a:t>
            </a:r>
            <a:r>
              <a:rPr lang="zh-CN" altLang="en-US" sz="2800" b="1">
                <a:solidFill>
                  <a:srgbClr val="FFFFFF"/>
                </a:solidFill>
                <a:latin typeface="宋体" panose="02010600030101010101" pitchFamily="2" charset="-122"/>
              </a:rPr>
              <a:t>是</a:t>
            </a:r>
            <a:r>
              <a:rPr lang="zh-CN" altLang="zh-CN" sz="2800" b="1">
                <a:solidFill>
                  <a:srgbClr val="FFFFFF"/>
                </a:solidFill>
              </a:rPr>
              <a:t>常</a:t>
            </a:r>
            <a:r>
              <a:rPr lang="zh-CN" altLang="en-US" sz="2800" b="1">
                <a:solidFill>
                  <a:srgbClr val="FFFFFF"/>
                </a:solidFill>
                <a:latin typeface="宋体" panose="02010600030101010101" pitchFamily="2" charset="-122"/>
              </a:rPr>
              <a:t>数</a:t>
            </a:r>
            <a:r>
              <a:rPr lang="zh-CN" altLang="zh-CN" sz="2800" b="1">
                <a:solidFill>
                  <a:srgbClr val="FFFFFF"/>
                </a:solidFill>
              </a:rPr>
              <a:t>；</a:t>
            </a:r>
            <a:endParaRPr lang="zh-CN" altLang="en-US" sz="2800" b="1">
              <a:solidFill>
                <a:srgbClr val="FFFFFF"/>
              </a:solidFill>
            </a:endParaRPr>
          </a:p>
          <a:p>
            <a:pPr lvl="2" fontAlgn="base">
              <a:lnSpc>
                <a:spcPct val="110000"/>
              </a:lnSpc>
              <a:spcBef>
                <a:spcPct val="10000"/>
              </a:spcBef>
              <a:spcAft>
                <a:spcPct val="0"/>
              </a:spcAft>
              <a:buClr>
                <a:srgbClr val="00FFFF"/>
              </a:buClr>
              <a:buNone/>
            </a:pPr>
            <a:r>
              <a:rPr lang="zh-CN" altLang="en-US" sz="2800" b="1">
                <a:solidFill>
                  <a:srgbClr val="FFFFFF"/>
                </a:solidFill>
                <a:latin typeface="宋体" panose="02010600030101010101" pitchFamily="2" charset="-122"/>
              </a:rPr>
              <a:t>② </a:t>
            </a:r>
            <a:r>
              <a:rPr lang="zh-CN" altLang="zh-CN" sz="2800" b="1">
                <a:solidFill>
                  <a:srgbClr val="FFFFFF"/>
                </a:solidFill>
              </a:rPr>
              <a:t>对</a:t>
            </a:r>
            <a:r>
              <a:rPr kumimoji="0" lang="zh-CN" altLang="en-US" sz="2800" b="1">
                <a:solidFill>
                  <a:srgbClr val="FFFFFF"/>
                </a:solidFill>
              </a:rPr>
              <a:t>所得到的两个子序列</a:t>
            </a:r>
            <a:r>
              <a:rPr lang="zh-CN" altLang="en-US" sz="2800" b="1">
                <a:solidFill>
                  <a:srgbClr val="FFFFFF"/>
                </a:solidFill>
                <a:latin typeface="宋体" panose="02010600030101010101" pitchFamily="2" charset="-122"/>
              </a:rPr>
              <a:t>进行快速排序的时间</a:t>
            </a:r>
            <a:r>
              <a:rPr lang="zh-CN" altLang="zh-CN" sz="2800" b="1">
                <a:solidFill>
                  <a:srgbClr val="FFFFFF"/>
                </a:solidFill>
              </a:rPr>
              <a:t>：</a:t>
            </a:r>
            <a:endParaRPr lang="zh-CN" altLang="en-US" sz="2800" b="1">
              <a:solidFill>
                <a:srgbClr val="FFFFFF"/>
              </a:solidFill>
            </a:endParaRPr>
          </a:p>
          <a:p>
            <a:pPr lvl="2" fontAlgn="base">
              <a:lnSpc>
                <a:spcPct val="110000"/>
              </a:lnSpc>
              <a:spcBef>
                <a:spcPct val="10000"/>
              </a:spcBef>
              <a:spcAft>
                <a:spcPct val="0"/>
              </a:spcAft>
              <a:buClr>
                <a:srgbClr val="00FFFF"/>
              </a:buClr>
              <a:buNone/>
            </a:pP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(n)=C(n)+T</a:t>
            </a:r>
            <a:r>
              <a:rPr lang="en-US" altLang="zh-CN" sz="2800" b="1" baseline="-22000">
                <a:solidFill>
                  <a:srgbClr val="FFFFFF"/>
                </a:solidFill>
              </a:rPr>
              <a:t>avg</a:t>
            </a:r>
            <a:r>
              <a:rPr lang="en-US" altLang="zh-CN" sz="2800" b="1">
                <a:solidFill>
                  <a:srgbClr val="FFFFFF"/>
                </a:solidFill>
              </a:rPr>
              <a:t>(k-1)+T</a:t>
            </a:r>
            <a:r>
              <a:rPr lang="en-US" altLang="zh-CN" sz="2800" b="1" baseline="-22000">
                <a:solidFill>
                  <a:srgbClr val="FFFFFF"/>
                </a:solidFill>
              </a:rPr>
              <a:t>avg</a:t>
            </a:r>
            <a:r>
              <a:rPr lang="en-US" altLang="zh-CN" sz="2800" b="1">
                <a:solidFill>
                  <a:srgbClr val="FFFFFF"/>
                </a:solidFill>
              </a:rPr>
              <a:t>(n-k)          </a:t>
            </a:r>
            <a:r>
              <a:rPr lang="en-US" altLang="zh-CN" sz="2800" b="1">
                <a:solidFill>
                  <a:srgbClr val="FFFFFF"/>
                </a:solidFill>
                <a:cs typeface="Times New Roman" panose="02020603050405020304" pitchFamily="18" charset="0"/>
              </a:rPr>
              <a:t>……  ⑴</a:t>
            </a:r>
            <a:endParaRPr lang="en-US" altLang="zh-CN" b="1">
              <a:solidFill>
                <a:srgbClr val="FFFFFF"/>
              </a:solidFill>
              <a:latin typeface="宋体" panose="02010600030101010101" pitchFamily="2" charset="-122"/>
            </a:endParaRPr>
          </a:p>
        </p:txBody>
      </p:sp>
    </p:spTree>
    <p:extLst>
      <p:ext uri="{BB962C8B-B14F-4D97-AF65-F5344CB8AC3E}">
        <p14:creationId xmlns:p14="http://schemas.microsoft.com/office/powerpoint/2010/main" val="1050958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a:extLst>
              <a:ext uri="{FF2B5EF4-FFF2-40B4-BE49-F238E27FC236}">
                <a16:creationId xmlns:a16="http://schemas.microsoft.com/office/drawing/2014/main" id="{57E6C52D-3C76-6F43-8DB9-7A9C034A028F}"/>
              </a:ext>
            </a:extLst>
          </p:cNvPr>
          <p:cNvSpPr>
            <a:spLocks noGrp="1" noChangeArrowheads="1"/>
          </p:cNvSpPr>
          <p:nvPr>
            <p:ph type="body" idx="1"/>
          </p:nvPr>
        </p:nvSpPr>
        <p:spPr>
          <a:xfrm>
            <a:off x="1676400" y="188913"/>
            <a:ext cx="8839200" cy="1066800"/>
          </a:xfrm>
          <a:noFill/>
          <a:ln/>
        </p:spPr>
        <p:txBody>
          <a:bodyPr/>
          <a:lstStyle/>
          <a:p>
            <a:pPr marL="0" indent="0">
              <a:lnSpc>
                <a:spcPct val="110000"/>
              </a:lnSpc>
              <a:spcBef>
                <a:spcPct val="10000"/>
              </a:spcBef>
              <a:buNone/>
              <a:tabLst>
                <a:tab pos="1435100" algn="l"/>
              </a:tabLst>
            </a:pPr>
            <a:r>
              <a:rPr lang="zh-CN" altLang="en-US" sz="2800" b="1">
                <a:latin typeface="宋体" panose="02010600030101010101" pitchFamily="2" charset="-122"/>
              </a:rPr>
              <a:t>    若记录是随机排列的，</a:t>
            </a:r>
            <a:r>
              <a:rPr lang="en-US" altLang="zh-CN" sz="2800" b="1"/>
              <a:t>k</a:t>
            </a:r>
            <a:r>
              <a:rPr lang="zh-CN" altLang="en-US" sz="2800" b="1"/>
              <a:t>取值在</a:t>
            </a:r>
            <a:r>
              <a:rPr lang="en-US" altLang="zh-CN" sz="2800" b="1"/>
              <a:t>1</a:t>
            </a:r>
            <a:r>
              <a:rPr lang="en-US" altLang="zh-CN" sz="2800" b="1">
                <a:cs typeface="Times New Roman" panose="02020603050405020304" pitchFamily="18" charset="0"/>
              </a:rPr>
              <a:t>~</a:t>
            </a:r>
            <a:r>
              <a:rPr lang="en-US" altLang="zh-CN" sz="2800" b="1"/>
              <a:t>n</a:t>
            </a:r>
            <a:r>
              <a:rPr lang="zh-CN" altLang="en-US" sz="2800" b="1"/>
              <a:t>之间的概率相同</a:t>
            </a:r>
            <a:r>
              <a:rPr lang="zh-CN" altLang="en-US" sz="2800" b="1">
                <a:latin typeface="宋体" panose="02010600030101010101" pitchFamily="2" charset="-122"/>
              </a:rPr>
              <a:t>，则：</a:t>
            </a:r>
          </a:p>
        </p:txBody>
      </p:sp>
      <p:grpSp>
        <p:nvGrpSpPr>
          <p:cNvPr id="909315" name="Group 3">
            <a:extLst>
              <a:ext uri="{FF2B5EF4-FFF2-40B4-BE49-F238E27FC236}">
                <a16:creationId xmlns:a16="http://schemas.microsoft.com/office/drawing/2014/main" id="{237B897E-E45D-5B4E-8089-C718B5D4664E}"/>
              </a:ext>
            </a:extLst>
          </p:cNvPr>
          <p:cNvGrpSpPr>
            <a:grpSpLocks/>
          </p:cNvGrpSpPr>
          <p:nvPr/>
        </p:nvGrpSpPr>
        <p:grpSpPr bwMode="auto">
          <a:xfrm>
            <a:off x="2208213" y="1092200"/>
            <a:ext cx="6399212" cy="1905000"/>
            <a:chOff x="431" y="688"/>
            <a:chExt cx="4031" cy="1200"/>
          </a:xfrm>
        </p:grpSpPr>
        <p:grpSp>
          <p:nvGrpSpPr>
            <p:cNvPr id="909316" name="Group 4">
              <a:extLst>
                <a:ext uri="{FF2B5EF4-FFF2-40B4-BE49-F238E27FC236}">
                  <a16:creationId xmlns:a16="http://schemas.microsoft.com/office/drawing/2014/main" id="{69E5F750-D074-4F4E-A5E4-C74CD11017A2}"/>
                </a:ext>
              </a:extLst>
            </p:cNvPr>
            <p:cNvGrpSpPr>
              <a:grpSpLocks/>
            </p:cNvGrpSpPr>
            <p:nvPr/>
          </p:nvGrpSpPr>
          <p:grpSpPr bwMode="auto">
            <a:xfrm>
              <a:off x="431" y="688"/>
              <a:ext cx="4031" cy="572"/>
              <a:chOff x="385" y="688"/>
              <a:chExt cx="4031" cy="572"/>
            </a:xfrm>
          </p:grpSpPr>
          <p:sp>
            <p:nvSpPr>
              <p:cNvPr id="909317" name="Rectangle 5">
                <a:extLst>
                  <a:ext uri="{FF2B5EF4-FFF2-40B4-BE49-F238E27FC236}">
                    <a16:creationId xmlns:a16="http://schemas.microsoft.com/office/drawing/2014/main" id="{66B46E95-089A-0F47-B65E-87EE60EADE18}"/>
                  </a:ext>
                </a:extLst>
              </p:cNvPr>
              <p:cNvSpPr>
                <a:spLocks noChangeArrowheads="1"/>
              </p:cNvSpPr>
              <p:nvPr/>
            </p:nvSpPr>
            <p:spPr bwMode="auto">
              <a:xfrm>
                <a:off x="385" y="848"/>
                <a:ext cx="148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(n)=n</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C+</a:t>
                </a:r>
              </a:p>
            </p:txBody>
          </p:sp>
          <p:grpSp>
            <p:nvGrpSpPr>
              <p:cNvPr id="909318" name="Group 6">
                <a:extLst>
                  <a:ext uri="{FF2B5EF4-FFF2-40B4-BE49-F238E27FC236}">
                    <a16:creationId xmlns:a16="http://schemas.microsoft.com/office/drawing/2014/main" id="{18AD3949-6C54-DC4E-82FC-3BCD847BBBCD}"/>
                  </a:ext>
                </a:extLst>
              </p:cNvPr>
              <p:cNvGrpSpPr>
                <a:grpSpLocks/>
              </p:cNvGrpSpPr>
              <p:nvPr/>
            </p:nvGrpSpPr>
            <p:grpSpPr bwMode="auto">
              <a:xfrm>
                <a:off x="2134" y="688"/>
                <a:ext cx="2282" cy="572"/>
                <a:chOff x="2045" y="2788"/>
                <a:chExt cx="2224" cy="572"/>
              </a:xfrm>
            </p:grpSpPr>
            <p:sp>
              <p:nvSpPr>
                <p:cNvPr id="909319" name="Rectangle 7">
                  <a:extLst>
                    <a:ext uri="{FF2B5EF4-FFF2-40B4-BE49-F238E27FC236}">
                      <a16:creationId xmlns:a16="http://schemas.microsoft.com/office/drawing/2014/main" id="{1A713207-6891-CE4A-AF55-26FDE6A6E3E3}"/>
                    </a:ext>
                  </a:extLst>
                </p:cNvPr>
                <p:cNvSpPr>
                  <a:spLocks noChangeArrowheads="1"/>
                </p:cNvSpPr>
                <p:nvPr/>
              </p:nvSpPr>
              <p:spPr bwMode="auto">
                <a:xfrm>
                  <a:off x="2093" y="2932"/>
                  <a:ext cx="217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(k-1)+T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(n-k)</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09320" name="Rectangle 8">
                  <a:extLst>
                    <a:ext uri="{FF2B5EF4-FFF2-40B4-BE49-F238E27FC236}">
                      <a16:creationId xmlns:a16="http://schemas.microsoft.com/office/drawing/2014/main" id="{29BB4B2D-BCE4-194A-A455-7C57E4503142}"/>
                    </a:ext>
                  </a:extLst>
                </p:cNvPr>
                <p:cNvSpPr>
                  <a:spLocks noChangeArrowheads="1"/>
                </p:cNvSpPr>
                <p:nvPr/>
              </p:nvSpPr>
              <p:spPr bwMode="auto">
                <a:xfrm>
                  <a:off x="2125" y="27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909321" name="Rectangle 9">
                  <a:extLst>
                    <a:ext uri="{FF2B5EF4-FFF2-40B4-BE49-F238E27FC236}">
                      <a16:creationId xmlns:a16="http://schemas.microsoft.com/office/drawing/2014/main" id="{86E0053B-5942-4743-AD72-1D7585E2147A}"/>
                    </a:ext>
                  </a:extLst>
                </p:cNvPr>
                <p:cNvSpPr>
                  <a:spLocks noChangeArrowheads="1"/>
                </p:cNvSpPr>
                <p:nvPr/>
              </p:nvSpPr>
              <p:spPr bwMode="auto">
                <a:xfrm>
                  <a:off x="2045" y="3156"/>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k=0</a:t>
                  </a:r>
                </a:p>
              </p:txBody>
            </p:sp>
          </p:grpSp>
          <p:grpSp>
            <p:nvGrpSpPr>
              <p:cNvPr id="909322" name="Group 10">
                <a:extLst>
                  <a:ext uri="{FF2B5EF4-FFF2-40B4-BE49-F238E27FC236}">
                    <a16:creationId xmlns:a16="http://schemas.microsoft.com/office/drawing/2014/main" id="{6DB87B91-C56B-B942-B22F-1FD29F3DBAB6}"/>
                  </a:ext>
                </a:extLst>
              </p:cNvPr>
              <p:cNvGrpSpPr>
                <a:grpSpLocks/>
              </p:cNvGrpSpPr>
              <p:nvPr/>
            </p:nvGrpSpPr>
            <p:grpSpPr bwMode="auto">
              <a:xfrm>
                <a:off x="1963" y="736"/>
                <a:ext cx="237" cy="476"/>
                <a:chOff x="2828" y="2792"/>
                <a:chExt cx="231" cy="476"/>
              </a:xfrm>
            </p:grpSpPr>
            <p:sp>
              <p:nvSpPr>
                <p:cNvPr id="909323" name="Rectangle 11">
                  <a:extLst>
                    <a:ext uri="{FF2B5EF4-FFF2-40B4-BE49-F238E27FC236}">
                      <a16:creationId xmlns:a16="http://schemas.microsoft.com/office/drawing/2014/main" id="{B17E775B-4D65-E843-BBE0-40EF5F406C48}"/>
                    </a:ext>
                  </a:extLst>
                </p:cNvPr>
                <p:cNvSpPr>
                  <a:spLocks noChangeArrowheads="1"/>
                </p:cNvSpPr>
                <p:nvPr/>
              </p:nvSpPr>
              <p:spPr bwMode="auto">
                <a:xfrm>
                  <a:off x="2828" y="27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09324" name="Rectangle 12">
                  <a:extLst>
                    <a:ext uri="{FF2B5EF4-FFF2-40B4-BE49-F238E27FC236}">
                      <a16:creationId xmlns:a16="http://schemas.microsoft.com/office/drawing/2014/main" id="{80A00BB2-8EC0-2244-A5CD-D893324DBD2D}"/>
                    </a:ext>
                  </a:extLst>
                </p:cNvPr>
                <p:cNvSpPr>
                  <a:spLocks noChangeArrowheads="1"/>
                </p:cNvSpPr>
                <p:nvPr/>
              </p:nvSpPr>
              <p:spPr bwMode="auto">
                <a:xfrm>
                  <a:off x="2878" y="3077"/>
                  <a:ext cx="1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909325" name="Line 13">
                  <a:extLst>
                    <a:ext uri="{FF2B5EF4-FFF2-40B4-BE49-F238E27FC236}">
                      <a16:creationId xmlns:a16="http://schemas.microsoft.com/office/drawing/2014/main" id="{EF69D27E-63CA-2E4F-B8E4-A6E2BBE3127F}"/>
                    </a:ext>
                  </a:extLst>
                </p:cNvPr>
                <p:cNvSpPr>
                  <a:spLocks noChangeShapeType="1"/>
                </p:cNvSpPr>
                <p:nvPr/>
              </p:nvSpPr>
              <p:spPr bwMode="auto">
                <a:xfrm>
                  <a:off x="2832" y="3047"/>
                  <a:ext cx="22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909326" name="Group 14">
              <a:extLst>
                <a:ext uri="{FF2B5EF4-FFF2-40B4-BE49-F238E27FC236}">
                  <a16:creationId xmlns:a16="http://schemas.microsoft.com/office/drawing/2014/main" id="{6A8958CE-F99B-8649-B158-8577F61E03A8}"/>
                </a:ext>
              </a:extLst>
            </p:cNvPr>
            <p:cNvGrpSpPr>
              <a:grpSpLocks/>
            </p:cNvGrpSpPr>
            <p:nvPr/>
          </p:nvGrpSpPr>
          <p:grpSpPr bwMode="auto">
            <a:xfrm>
              <a:off x="1098" y="1316"/>
              <a:ext cx="3342" cy="572"/>
              <a:chOff x="1066" y="1316"/>
              <a:chExt cx="3342" cy="572"/>
            </a:xfrm>
          </p:grpSpPr>
          <p:sp>
            <p:nvSpPr>
              <p:cNvPr id="909327" name="Rectangle 15">
                <a:extLst>
                  <a:ext uri="{FF2B5EF4-FFF2-40B4-BE49-F238E27FC236}">
                    <a16:creationId xmlns:a16="http://schemas.microsoft.com/office/drawing/2014/main" id="{C3606FE7-4BD9-3648-A2DE-BC722A56C79F}"/>
                  </a:ext>
                </a:extLst>
              </p:cNvPr>
              <p:cNvSpPr>
                <a:spLocks noChangeArrowheads="1"/>
              </p:cNvSpPr>
              <p:nvPr/>
            </p:nvSpPr>
            <p:spPr bwMode="auto">
              <a:xfrm>
                <a:off x="1066" y="1476"/>
                <a:ext cx="84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=n</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C+</a:t>
                </a:r>
              </a:p>
            </p:txBody>
          </p:sp>
          <p:sp>
            <p:nvSpPr>
              <p:cNvPr id="909328" name="Rectangle 16">
                <a:extLst>
                  <a:ext uri="{FF2B5EF4-FFF2-40B4-BE49-F238E27FC236}">
                    <a16:creationId xmlns:a16="http://schemas.microsoft.com/office/drawing/2014/main" id="{4FD939A0-7316-E04F-9ECB-E9F2733E2FA2}"/>
                  </a:ext>
                </a:extLst>
              </p:cNvPr>
              <p:cNvSpPr>
                <a:spLocks noChangeArrowheads="1"/>
              </p:cNvSpPr>
              <p:nvPr/>
            </p:nvSpPr>
            <p:spPr bwMode="auto">
              <a:xfrm>
                <a:off x="2136" y="1460"/>
                <a:ext cx="2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(k)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⑵</a:t>
                </a:r>
              </a:p>
            </p:txBody>
          </p:sp>
          <p:sp>
            <p:nvSpPr>
              <p:cNvPr id="909329" name="Rectangle 17">
                <a:extLst>
                  <a:ext uri="{FF2B5EF4-FFF2-40B4-BE49-F238E27FC236}">
                    <a16:creationId xmlns:a16="http://schemas.microsoft.com/office/drawing/2014/main" id="{DAD0547E-2757-1849-B03A-9D01384162A2}"/>
                  </a:ext>
                </a:extLst>
              </p:cNvPr>
              <p:cNvSpPr>
                <a:spLocks noChangeArrowheads="1"/>
              </p:cNvSpPr>
              <p:nvPr/>
            </p:nvSpPr>
            <p:spPr bwMode="auto">
              <a:xfrm>
                <a:off x="2168" y="1316"/>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909330" name="Rectangle 18">
                <a:extLst>
                  <a:ext uri="{FF2B5EF4-FFF2-40B4-BE49-F238E27FC236}">
                    <a16:creationId xmlns:a16="http://schemas.microsoft.com/office/drawing/2014/main" id="{D1A5D53F-4227-2A4F-90E5-7BE9925A450E}"/>
                  </a:ext>
                </a:extLst>
              </p:cNvPr>
              <p:cNvSpPr>
                <a:spLocks noChangeArrowheads="1"/>
              </p:cNvSpPr>
              <p:nvPr/>
            </p:nvSpPr>
            <p:spPr bwMode="auto">
              <a:xfrm>
                <a:off x="2088" y="1684"/>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k=0</a:t>
                </a:r>
              </a:p>
            </p:txBody>
          </p:sp>
          <p:grpSp>
            <p:nvGrpSpPr>
              <p:cNvPr id="909331" name="Group 19">
                <a:extLst>
                  <a:ext uri="{FF2B5EF4-FFF2-40B4-BE49-F238E27FC236}">
                    <a16:creationId xmlns:a16="http://schemas.microsoft.com/office/drawing/2014/main" id="{F77CE6B7-031B-A843-AE0B-10C4524E025A}"/>
                  </a:ext>
                </a:extLst>
              </p:cNvPr>
              <p:cNvGrpSpPr>
                <a:grpSpLocks/>
              </p:cNvGrpSpPr>
              <p:nvPr/>
            </p:nvGrpSpPr>
            <p:grpSpPr bwMode="auto">
              <a:xfrm>
                <a:off x="1921" y="1364"/>
                <a:ext cx="231" cy="476"/>
                <a:chOff x="2828" y="2792"/>
                <a:chExt cx="231" cy="476"/>
              </a:xfrm>
            </p:grpSpPr>
            <p:sp>
              <p:nvSpPr>
                <p:cNvPr id="909332" name="Rectangle 20">
                  <a:extLst>
                    <a:ext uri="{FF2B5EF4-FFF2-40B4-BE49-F238E27FC236}">
                      <a16:creationId xmlns:a16="http://schemas.microsoft.com/office/drawing/2014/main" id="{4D4DE365-C6AA-E348-8A62-7FE86B897C88}"/>
                    </a:ext>
                  </a:extLst>
                </p:cNvPr>
                <p:cNvSpPr>
                  <a:spLocks noChangeArrowheads="1"/>
                </p:cNvSpPr>
                <p:nvPr/>
              </p:nvSpPr>
              <p:spPr bwMode="auto">
                <a:xfrm>
                  <a:off x="2828" y="27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09333" name="Rectangle 21">
                  <a:extLst>
                    <a:ext uri="{FF2B5EF4-FFF2-40B4-BE49-F238E27FC236}">
                      <a16:creationId xmlns:a16="http://schemas.microsoft.com/office/drawing/2014/main" id="{E1617FC7-C8F6-C84F-82A6-D985FA317D6C}"/>
                    </a:ext>
                  </a:extLst>
                </p:cNvPr>
                <p:cNvSpPr>
                  <a:spLocks noChangeArrowheads="1"/>
                </p:cNvSpPr>
                <p:nvPr/>
              </p:nvSpPr>
              <p:spPr bwMode="auto">
                <a:xfrm>
                  <a:off x="2878" y="3077"/>
                  <a:ext cx="1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909334" name="Line 22">
                  <a:extLst>
                    <a:ext uri="{FF2B5EF4-FFF2-40B4-BE49-F238E27FC236}">
                      <a16:creationId xmlns:a16="http://schemas.microsoft.com/office/drawing/2014/main" id="{52AC8519-A850-F04A-8C74-23C943F4C9E7}"/>
                    </a:ext>
                  </a:extLst>
                </p:cNvPr>
                <p:cNvSpPr>
                  <a:spLocks noChangeShapeType="1"/>
                </p:cNvSpPr>
                <p:nvPr/>
              </p:nvSpPr>
              <p:spPr bwMode="auto">
                <a:xfrm>
                  <a:off x="2832" y="3047"/>
                  <a:ext cx="22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909335" name="Rectangle 23">
            <a:extLst>
              <a:ext uri="{FF2B5EF4-FFF2-40B4-BE49-F238E27FC236}">
                <a16:creationId xmlns:a16="http://schemas.microsoft.com/office/drawing/2014/main" id="{34A8475C-9F93-F04D-A872-B488E46818FD}"/>
              </a:ext>
            </a:extLst>
          </p:cNvPr>
          <p:cNvSpPr>
            <a:spLocks noChangeArrowheads="1"/>
          </p:cNvSpPr>
          <p:nvPr/>
        </p:nvSpPr>
        <p:spPr bwMode="auto">
          <a:xfrm>
            <a:off x="1676400" y="3040063"/>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tabLst>
                <a:tab pos="1435100" algn="l"/>
              </a:tabLst>
              <a:defRPr kumimoji="1" sz="3200">
                <a:solidFill>
                  <a:schemeClr val="tx1"/>
                </a:solidFill>
                <a:latin typeface="Times New Roman" panose="02020603050405020304" pitchFamily="18" charset="0"/>
                <a:ea typeface="宋体" panose="02010600030101010101" pitchFamily="2" charset="-122"/>
              </a:defRPr>
            </a:lvl1pPr>
            <a:lvl2pPr marL="381000">
              <a:spcBef>
                <a:spcPct val="20000"/>
              </a:spcBef>
              <a:buClr>
                <a:schemeClr val="tx1"/>
              </a:buClr>
              <a:buSzPct val="90000"/>
              <a:buChar char="–"/>
              <a:tabLst>
                <a:tab pos="1435100" algn="l"/>
              </a:tabLst>
              <a:defRPr kumimoji="1" sz="2800">
                <a:solidFill>
                  <a:schemeClr val="tx1"/>
                </a:solidFill>
                <a:latin typeface="Times New Roman" panose="02020603050405020304" pitchFamily="18" charset="0"/>
                <a:ea typeface="宋体" panose="02010600030101010101" pitchFamily="2" charset="-122"/>
              </a:defRPr>
            </a:lvl2pPr>
            <a:lvl3pPr marL="762000">
              <a:spcBef>
                <a:spcPct val="20000"/>
              </a:spcBef>
              <a:buClr>
                <a:schemeClr val="accent1"/>
              </a:buClr>
              <a:buSzPct val="60000"/>
              <a:buFont typeface="Wingdings" pitchFamily="2" charset="2"/>
              <a:buChar char="l"/>
              <a:tabLst>
                <a:tab pos="1435100" algn="l"/>
              </a:tabLst>
              <a:defRPr kumimoji="1" sz="2400">
                <a:solidFill>
                  <a:schemeClr val="tx1"/>
                </a:solidFill>
                <a:latin typeface="Times New Roman" panose="02020603050405020304" pitchFamily="18" charset="0"/>
                <a:ea typeface="宋体" panose="02010600030101010101" pitchFamily="2" charset="-122"/>
              </a:defRPr>
            </a:lvl3pPr>
            <a:lvl4pPr marL="1435100">
              <a:spcBef>
                <a:spcPct val="20000"/>
              </a:spcBef>
              <a:buClr>
                <a:schemeClr val="tx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4pPr>
            <a:lvl5pPr marL="2768600" indent="-342900">
              <a:spcBef>
                <a:spcPct val="20000"/>
              </a:spcBef>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5pPr>
            <a:lvl6pPr marL="32258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6pPr>
            <a:lvl7pPr marL="36830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7pPr>
            <a:lvl8pPr marL="41402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8pPr>
            <a:lvl9pPr marL="4597400" indent="-342900" fontAlgn="base">
              <a:spcBef>
                <a:spcPct val="20000"/>
              </a:spcBef>
              <a:spcAft>
                <a:spcPct val="0"/>
              </a:spcAft>
              <a:buClr>
                <a:schemeClr val="accent1"/>
              </a:buClr>
              <a:buChar char="•"/>
              <a:tabLst>
                <a:tab pos="1435100" algn="l"/>
              </a:tabLst>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10000"/>
              </a:spcBef>
              <a:spcAft>
                <a:spcPct val="0"/>
              </a:spcAft>
              <a:buClr>
                <a:srgbClr val="3366FF"/>
              </a:buClr>
              <a:buNone/>
            </a:pPr>
            <a:r>
              <a:rPr lang="zh-CN" altLang="en-US" sz="2800" b="1">
                <a:solidFill>
                  <a:srgbClr val="FFFFFF"/>
                </a:solidFill>
                <a:latin typeface="宋体" panose="02010600030101010101" pitchFamily="2" charset="-122"/>
              </a:rPr>
              <a:t>    当</a:t>
            </a:r>
            <a:r>
              <a:rPr lang="en-US" altLang="zh-CN" sz="2800" b="1">
                <a:solidFill>
                  <a:srgbClr val="FFFFFF"/>
                </a:solidFill>
              </a:rPr>
              <a:t>n&gt;1</a:t>
            </a:r>
            <a:r>
              <a:rPr lang="zh-CN" altLang="en-US" sz="2800" b="1">
                <a:solidFill>
                  <a:srgbClr val="FFFFFF"/>
                </a:solidFill>
                <a:latin typeface="宋体" panose="02010600030101010101" pitchFamily="2" charset="-122"/>
              </a:rPr>
              <a:t>时，用</a:t>
            </a:r>
            <a:r>
              <a:rPr lang="en-US" altLang="zh-CN" sz="2800" b="1">
                <a:solidFill>
                  <a:srgbClr val="FFFFFF"/>
                </a:solidFill>
              </a:rPr>
              <a:t>n-1</a:t>
            </a:r>
            <a:r>
              <a:rPr lang="zh-CN" altLang="en-US" sz="2800" b="1">
                <a:solidFill>
                  <a:srgbClr val="FFFFFF"/>
                </a:solidFill>
              </a:rPr>
              <a:t>代替</a:t>
            </a:r>
            <a:r>
              <a:rPr lang="zh-CN" altLang="en-US" sz="2800" b="1">
                <a:solidFill>
                  <a:srgbClr val="FFFFFF"/>
                </a:solidFill>
                <a:cs typeface="Times New Roman" panose="02020603050405020304" pitchFamily="18" charset="0"/>
              </a:rPr>
              <a:t>⑵</a:t>
            </a:r>
            <a:r>
              <a:rPr lang="zh-CN" altLang="en-US" sz="2800" b="1">
                <a:solidFill>
                  <a:srgbClr val="FFFFFF"/>
                </a:solidFill>
              </a:rPr>
              <a:t>中的</a:t>
            </a:r>
            <a:r>
              <a:rPr lang="en-US" altLang="zh-CN" sz="2800" b="1">
                <a:solidFill>
                  <a:srgbClr val="FFFFFF"/>
                </a:solidFill>
              </a:rPr>
              <a:t>n</a:t>
            </a:r>
            <a:r>
              <a:rPr lang="zh-CN" altLang="en-US" sz="2800" b="1">
                <a:solidFill>
                  <a:srgbClr val="FFFFFF"/>
                </a:solidFill>
                <a:latin typeface="宋体" panose="02010600030101010101" pitchFamily="2" charset="-122"/>
              </a:rPr>
              <a:t>，得到</a:t>
            </a:r>
            <a:r>
              <a:rPr lang="zh-CN" altLang="zh-CN" sz="2800" b="1">
                <a:solidFill>
                  <a:srgbClr val="FFFFFF"/>
                </a:solidFill>
              </a:rPr>
              <a:t>：</a:t>
            </a:r>
            <a:endParaRPr lang="zh-CN" altLang="en-US" sz="2800" b="1">
              <a:solidFill>
                <a:srgbClr val="FFFFFF"/>
              </a:solidFill>
            </a:endParaRPr>
          </a:p>
        </p:txBody>
      </p:sp>
      <p:grpSp>
        <p:nvGrpSpPr>
          <p:cNvPr id="909336" name="Group 24">
            <a:extLst>
              <a:ext uri="{FF2B5EF4-FFF2-40B4-BE49-F238E27FC236}">
                <a16:creationId xmlns:a16="http://schemas.microsoft.com/office/drawing/2014/main" id="{EE01AB26-A722-754A-8073-8DAE0D5FEF57}"/>
              </a:ext>
            </a:extLst>
          </p:cNvPr>
          <p:cNvGrpSpPr>
            <a:grpSpLocks/>
          </p:cNvGrpSpPr>
          <p:nvPr/>
        </p:nvGrpSpPr>
        <p:grpSpPr bwMode="auto">
          <a:xfrm>
            <a:off x="2159000" y="3573463"/>
            <a:ext cx="6832600" cy="908050"/>
            <a:chOff x="400" y="2251"/>
            <a:chExt cx="4304" cy="572"/>
          </a:xfrm>
        </p:grpSpPr>
        <p:sp>
          <p:nvSpPr>
            <p:cNvPr id="909337" name="Rectangle 25">
              <a:extLst>
                <a:ext uri="{FF2B5EF4-FFF2-40B4-BE49-F238E27FC236}">
                  <a16:creationId xmlns:a16="http://schemas.microsoft.com/office/drawing/2014/main" id="{1AE9AC39-E515-EF4B-B443-ABB1A054299F}"/>
                </a:ext>
              </a:extLst>
            </p:cNvPr>
            <p:cNvSpPr>
              <a:spLocks noChangeArrowheads="1"/>
            </p:cNvSpPr>
            <p:nvPr/>
          </p:nvSpPr>
          <p:spPr bwMode="auto">
            <a:xfrm>
              <a:off x="400" y="2411"/>
              <a:ext cx="172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(n)=(n-1)</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C+</a:t>
              </a:r>
            </a:p>
          </p:txBody>
        </p:sp>
        <p:sp>
          <p:nvSpPr>
            <p:cNvPr id="909338" name="Rectangle 26">
              <a:extLst>
                <a:ext uri="{FF2B5EF4-FFF2-40B4-BE49-F238E27FC236}">
                  <a16:creationId xmlns:a16="http://schemas.microsoft.com/office/drawing/2014/main" id="{C4AE6C04-3394-9B4E-B232-F04092A61F94}"/>
                </a:ext>
              </a:extLst>
            </p:cNvPr>
            <p:cNvSpPr>
              <a:spLocks noChangeArrowheads="1"/>
            </p:cNvSpPr>
            <p:nvPr/>
          </p:nvSpPr>
          <p:spPr bwMode="auto">
            <a:xfrm>
              <a:off x="2432" y="2395"/>
              <a:ext cx="2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(k)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⑶</a:t>
              </a:r>
            </a:p>
          </p:txBody>
        </p:sp>
        <p:sp>
          <p:nvSpPr>
            <p:cNvPr id="909339" name="Rectangle 27">
              <a:extLst>
                <a:ext uri="{FF2B5EF4-FFF2-40B4-BE49-F238E27FC236}">
                  <a16:creationId xmlns:a16="http://schemas.microsoft.com/office/drawing/2014/main" id="{78CE1D30-1B8A-A44A-AFEE-CBAD000C537A}"/>
                </a:ext>
              </a:extLst>
            </p:cNvPr>
            <p:cNvSpPr>
              <a:spLocks noChangeArrowheads="1"/>
            </p:cNvSpPr>
            <p:nvPr/>
          </p:nvSpPr>
          <p:spPr bwMode="auto">
            <a:xfrm>
              <a:off x="2464" y="2251"/>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n-2</a:t>
              </a:r>
            </a:p>
          </p:txBody>
        </p:sp>
        <p:sp>
          <p:nvSpPr>
            <p:cNvPr id="909340" name="Rectangle 28">
              <a:extLst>
                <a:ext uri="{FF2B5EF4-FFF2-40B4-BE49-F238E27FC236}">
                  <a16:creationId xmlns:a16="http://schemas.microsoft.com/office/drawing/2014/main" id="{726E4257-8F43-B54B-B114-8A2D0324FAA0}"/>
                </a:ext>
              </a:extLst>
            </p:cNvPr>
            <p:cNvSpPr>
              <a:spLocks noChangeArrowheads="1"/>
            </p:cNvSpPr>
            <p:nvPr/>
          </p:nvSpPr>
          <p:spPr bwMode="auto">
            <a:xfrm>
              <a:off x="2384" y="2619"/>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k=0</a:t>
              </a:r>
            </a:p>
          </p:txBody>
        </p:sp>
        <p:grpSp>
          <p:nvGrpSpPr>
            <p:cNvPr id="909341" name="Group 29">
              <a:extLst>
                <a:ext uri="{FF2B5EF4-FFF2-40B4-BE49-F238E27FC236}">
                  <a16:creationId xmlns:a16="http://schemas.microsoft.com/office/drawing/2014/main" id="{8278B000-0E81-B243-961D-14455D12BDEC}"/>
                </a:ext>
              </a:extLst>
            </p:cNvPr>
            <p:cNvGrpSpPr>
              <a:grpSpLocks/>
            </p:cNvGrpSpPr>
            <p:nvPr/>
          </p:nvGrpSpPr>
          <p:grpSpPr bwMode="auto">
            <a:xfrm>
              <a:off x="2217" y="2299"/>
              <a:ext cx="231" cy="476"/>
              <a:chOff x="2828" y="2792"/>
              <a:chExt cx="231" cy="476"/>
            </a:xfrm>
          </p:grpSpPr>
          <p:sp>
            <p:nvSpPr>
              <p:cNvPr id="909342" name="Rectangle 30">
                <a:extLst>
                  <a:ext uri="{FF2B5EF4-FFF2-40B4-BE49-F238E27FC236}">
                    <a16:creationId xmlns:a16="http://schemas.microsoft.com/office/drawing/2014/main" id="{29EC9CA1-19E9-FC42-BDB9-7F0E747E3F7F}"/>
                  </a:ext>
                </a:extLst>
              </p:cNvPr>
              <p:cNvSpPr>
                <a:spLocks noChangeArrowheads="1"/>
              </p:cNvSpPr>
              <p:nvPr/>
            </p:nvSpPr>
            <p:spPr bwMode="auto">
              <a:xfrm>
                <a:off x="2828" y="2792"/>
                <a:ext cx="1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09343" name="Rectangle 31">
                <a:extLst>
                  <a:ext uri="{FF2B5EF4-FFF2-40B4-BE49-F238E27FC236}">
                    <a16:creationId xmlns:a16="http://schemas.microsoft.com/office/drawing/2014/main" id="{C0B42D01-A8F0-944C-80AC-54EF5E9BD250}"/>
                  </a:ext>
                </a:extLst>
              </p:cNvPr>
              <p:cNvSpPr>
                <a:spLocks noChangeArrowheads="1"/>
              </p:cNvSpPr>
              <p:nvPr/>
            </p:nvSpPr>
            <p:spPr bwMode="auto">
              <a:xfrm>
                <a:off x="2878" y="3077"/>
                <a:ext cx="12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909344" name="Line 32">
                <a:extLst>
                  <a:ext uri="{FF2B5EF4-FFF2-40B4-BE49-F238E27FC236}">
                    <a16:creationId xmlns:a16="http://schemas.microsoft.com/office/drawing/2014/main" id="{539F77F8-1F84-D549-A1E4-F75D4DB87BFB}"/>
                  </a:ext>
                </a:extLst>
              </p:cNvPr>
              <p:cNvSpPr>
                <a:spLocks noChangeShapeType="1"/>
              </p:cNvSpPr>
              <p:nvPr/>
            </p:nvSpPr>
            <p:spPr bwMode="auto">
              <a:xfrm>
                <a:off x="2832" y="3047"/>
                <a:ext cx="227"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09345" name="Rectangle 33">
            <a:extLst>
              <a:ext uri="{FF2B5EF4-FFF2-40B4-BE49-F238E27FC236}">
                <a16:creationId xmlns:a16="http://schemas.microsoft.com/office/drawing/2014/main" id="{DF375714-2376-E64C-A118-071E110E8020}"/>
              </a:ext>
            </a:extLst>
          </p:cNvPr>
          <p:cNvSpPr>
            <a:spLocks noChangeArrowheads="1"/>
          </p:cNvSpPr>
          <p:nvPr/>
        </p:nvSpPr>
        <p:spPr bwMode="auto">
          <a:xfrm>
            <a:off x="1676400" y="4532313"/>
            <a:ext cx="88392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079500" algn="l"/>
              </a:tabLst>
              <a:defRPr kumimoji="1" sz="2400">
                <a:solidFill>
                  <a:schemeClr val="tx1"/>
                </a:solidFill>
                <a:latin typeface="Times New Roman" panose="02020603050405020304" pitchFamily="18" charset="0"/>
                <a:ea typeface="宋体" panose="02010600030101010101" pitchFamily="2" charset="-122"/>
              </a:defRPr>
            </a:lvl1pPr>
            <a:lvl2pPr marL="381000" eaLnBrk="0" hangingPunct="0">
              <a:tabLst>
                <a:tab pos="1079500" algn="l"/>
              </a:tabLst>
              <a:defRPr kumimoji="1" sz="2400">
                <a:solidFill>
                  <a:schemeClr val="tx1"/>
                </a:solidFill>
                <a:latin typeface="Times New Roman" panose="02020603050405020304" pitchFamily="18" charset="0"/>
                <a:ea typeface="宋体" panose="02010600030101010101" pitchFamily="2" charset="-122"/>
              </a:defRPr>
            </a:lvl2pPr>
            <a:lvl3pPr marL="762000" eaLnBrk="0" hangingPunct="0">
              <a:tabLst>
                <a:tab pos="1079500" algn="l"/>
              </a:tabLst>
              <a:defRPr kumimoji="1" sz="2400">
                <a:solidFill>
                  <a:schemeClr val="tx1"/>
                </a:solidFill>
                <a:latin typeface="Times New Roman" panose="02020603050405020304" pitchFamily="18" charset="0"/>
                <a:ea typeface="宋体" panose="02010600030101010101" pitchFamily="2" charset="-122"/>
              </a:defRPr>
            </a:lvl3pPr>
            <a:lvl4pPr marL="1435100" eaLnBrk="0" hangingPunct="0">
              <a:tabLst>
                <a:tab pos="1079500" algn="l"/>
              </a:tabLst>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tabLst>
                <a:tab pos="1079500" algn="l"/>
              </a:tabLst>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tabLst>
                <a:tab pos="1079500" algn="l"/>
              </a:tabLs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tabLst>
                <a:tab pos="1079500" algn="l"/>
              </a:tabLs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tabLst>
                <a:tab pos="1079500" algn="l"/>
              </a:tabLs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tabLst>
                <a:tab pos="1079500" algn="l"/>
              </a:tabLs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FFFFFF"/>
              </a:buClr>
              <a:buSzPct val="90000"/>
            </a:pPr>
            <a:r>
              <a:rPr lang="zh-CN" altLang="en-US" sz="2800" b="1">
                <a:solidFill>
                  <a:srgbClr val="FFFFFF"/>
                </a:solidFill>
                <a:cs typeface="Times New Roman" panose="02020603050405020304" pitchFamily="18" charset="0"/>
              </a:rPr>
              <a:t>∴  </a:t>
            </a:r>
            <a:r>
              <a:rPr kumimoji="0" lang="en-US" altLang="zh-CN" sz="2800" b="1">
                <a:solidFill>
                  <a:srgbClr val="FFFFFF"/>
                </a:solidFill>
              </a:rPr>
              <a:t>n</a:t>
            </a: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(n)-(n-1)T</a:t>
            </a:r>
            <a:r>
              <a:rPr lang="en-US" altLang="zh-CN" sz="2800" b="1" baseline="-22000">
                <a:solidFill>
                  <a:srgbClr val="FFFFFF"/>
                </a:solidFill>
              </a:rPr>
              <a:t>avg</a:t>
            </a:r>
            <a:r>
              <a:rPr lang="en-US" altLang="zh-CN" sz="2800" b="1">
                <a:solidFill>
                  <a:srgbClr val="FFFFFF"/>
                </a:solidFill>
              </a:rPr>
              <a:t>(n-1)=(2n-1)</a:t>
            </a:r>
            <a:r>
              <a:rPr lang="en-US" altLang="zh-CN" sz="2800" b="1">
                <a:solidFill>
                  <a:srgbClr val="FFFFFF"/>
                </a:solidFill>
                <a:cs typeface="Times New Roman" panose="02020603050405020304" pitchFamily="18" charset="0"/>
              </a:rPr>
              <a:t>×</a:t>
            </a:r>
            <a:r>
              <a:rPr lang="en-US" altLang="zh-CN" sz="2800" b="1">
                <a:solidFill>
                  <a:srgbClr val="FFFFFF"/>
                </a:solidFill>
              </a:rPr>
              <a:t>C+2T</a:t>
            </a:r>
            <a:r>
              <a:rPr lang="en-US" altLang="zh-CN" sz="2800" b="1" baseline="-22000">
                <a:solidFill>
                  <a:srgbClr val="FFFFFF"/>
                </a:solidFill>
              </a:rPr>
              <a:t>avg</a:t>
            </a:r>
            <a:r>
              <a:rPr lang="en-US" altLang="zh-CN" sz="2800" b="1">
                <a:solidFill>
                  <a:srgbClr val="FFFFFF"/>
                </a:solidFill>
              </a:rPr>
              <a:t>(n-1) </a:t>
            </a:r>
            <a:r>
              <a:rPr lang="zh-CN" altLang="en-US" sz="2800" b="1">
                <a:solidFill>
                  <a:srgbClr val="FFFFFF"/>
                </a:solidFill>
                <a:latin typeface="宋体" panose="02010600030101010101" pitchFamily="2" charset="-122"/>
              </a:rPr>
              <a:t>，</a:t>
            </a:r>
            <a:r>
              <a:rPr lang="zh-CN" altLang="en-US" sz="2800" b="1">
                <a:solidFill>
                  <a:srgbClr val="FFFFFF"/>
                </a:solidFill>
              </a:rPr>
              <a:t>即</a:t>
            </a:r>
          </a:p>
          <a:p>
            <a:pPr lvl="1" eaLnBrk="1" fontAlgn="base" hangingPunct="1">
              <a:lnSpc>
                <a:spcPct val="110000"/>
              </a:lnSpc>
              <a:spcBef>
                <a:spcPct val="20000"/>
              </a:spcBef>
              <a:spcAft>
                <a:spcPct val="0"/>
              </a:spcAft>
              <a:buClr>
                <a:srgbClr val="FFFFFF"/>
              </a:buClr>
              <a:buSzPct val="90000"/>
            </a:pP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(n)=(n+1)/n</a:t>
            </a:r>
            <a:r>
              <a:rPr lang="en-US" altLang="zh-CN" sz="2800" b="1">
                <a:solidFill>
                  <a:srgbClr val="FFFFFF"/>
                </a:solidFill>
                <a:cs typeface="Times New Roman" panose="02020603050405020304" pitchFamily="18" charset="0"/>
              </a:rPr>
              <a:t>×</a:t>
            </a: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(n-1)+(2n-1)/n</a:t>
            </a:r>
            <a:r>
              <a:rPr lang="en-US" altLang="zh-CN" sz="2800" b="1">
                <a:solidFill>
                  <a:srgbClr val="FFFFFF"/>
                </a:solidFill>
                <a:cs typeface="Times New Roman" panose="02020603050405020304" pitchFamily="18" charset="0"/>
              </a:rPr>
              <a:t>×</a:t>
            </a:r>
            <a:r>
              <a:rPr lang="en-US" altLang="zh-CN" sz="2800" b="1">
                <a:solidFill>
                  <a:srgbClr val="FFFFFF"/>
                </a:solidFill>
              </a:rPr>
              <a:t>C</a:t>
            </a:r>
          </a:p>
          <a:p>
            <a:pPr lvl="3" eaLnBrk="1" fontAlgn="base" hangingPunct="1">
              <a:lnSpc>
                <a:spcPct val="110000"/>
              </a:lnSpc>
              <a:spcBef>
                <a:spcPct val="20000"/>
              </a:spcBef>
              <a:spcAft>
                <a:spcPct val="0"/>
              </a:spcAft>
              <a:buClr>
                <a:srgbClr val="FFFFFF"/>
              </a:buClr>
              <a:buSzPct val="90000"/>
            </a:pPr>
            <a:r>
              <a:rPr lang="en-US" altLang="zh-CN" sz="2800" b="1">
                <a:solidFill>
                  <a:srgbClr val="FFFFFF"/>
                </a:solidFill>
                <a:cs typeface="Times New Roman" panose="02020603050405020304" pitchFamily="18" charset="0"/>
              </a:rPr>
              <a:t>&lt;</a:t>
            </a:r>
            <a:r>
              <a:rPr lang="en-US" altLang="zh-CN" sz="2800" b="1">
                <a:solidFill>
                  <a:srgbClr val="FFFFFF"/>
                </a:solidFill>
              </a:rPr>
              <a:t>(n+1)/n</a:t>
            </a:r>
            <a:r>
              <a:rPr lang="en-US" altLang="zh-CN" sz="2800" b="1">
                <a:solidFill>
                  <a:srgbClr val="FFFFFF"/>
                </a:solidFill>
                <a:cs typeface="Times New Roman" panose="02020603050405020304" pitchFamily="18" charset="0"/>
              </a:rPr>
              <a:t>×</a:t>
            </a: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(n-1)+2C</a:t>
            </a:r>
          </a:p>
          <a:p>
            <a:pPr lvl="3" eaLnBrk="1" fontAlgn="base" hangingPunct="1">
              <a:lnSpc>
                <a:spcPct val="110000"/>
              </a:lnSpc>
              <a:spcBef>
                <a:spcPct val="20000"/>
              </a:spcBef>
              <a:spcAft>
                <a:spcPct val="0"/>
              </a:spcAft>
              <a:buClr>
                <a:srgbClr val="FFFFFF"/>
              </a:buClr>
              <a:buSzPct val="90000"/>
            </a:pPr>
            <a:r>
              <a:rPr lang="en-US" altLang="zh-CN" sz="2800" b="1">
                <a:solidFill>
                  <a:srgbClr val="FFFFFF"/>
                </a:solidFill>
              </a:rPr>
              <a:t>&lt;(n+1)/n</a:t>
            </a:r>
            <a:r>
              <a:rPr lang="en-US" altLang="zh-CN" sz="2800" b="1">
                <a:solidFill>
                  <a:srgbClr val="FFFFFF"/>
                </a:solidFill>
                <a:cs typeface="Times New Roman" panose="02020603050405020304" pitchFamily="18" charset="0"/>
              </a:rPr>
              <a:t>×[n/(n-1)×</a:t>
            </a: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(n-2)+2C]+2C</a:t>
            </a:r>
            <a:endParaRPr lang="en-US" altLang="zh-CN" sz="2800" b="1">
              <a:solidFill>
                <a:srgbClr val="FFFFFF"/>
              </a:solidFill>
              <a:cs typeface="Times New Roman" panose="02020603050405020304" pitchFamily="18" charset="0"/>
            </a:endParaRPr>
          </a:p>
        </p:txBody>
      </p:sp>
    </p:spTree>
    <p:extLst>
      <p:ext uri="{BB962C8B-B14F-4D97-AF65-F5344CB8AC3E}">
        <p14:creationId xmlns:p14="http://schemas.microsoft.com/office/powerpoint/2010/main" val="1046628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38" name="Rectangle 2">
            <a:extLst>
              <a:ext uri="{FF2B5EF4-FFF2-40B4-BE49-F238E27FC236}">
                <a16:creationId xmlns:a16="http://schemas.microsoft.com/office/drawing/2014/main" id="{AD3CC993-C3D9-414D-A627-1F527E8167BC}"/>
              </a:ext>
            </a:extLst>
          </p:cNvPr>
          <p:cNvSpPr>
            <a:spLocks noChangeArrowheads="1"/>
          </p:cNvSpPr>
          <p:nvPr/>
        </p:nvSpPr>
        <p:spPr bwMode="auto">
          <a:xfrm>
            <a:off x="1676400" y="188914"/>
            <a:ext cx="88392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1pPr>
            <a:lvl2pPr marL="3556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2pPr>
            <a:lvl3pPr marL="10795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3pPr>
            <a:lvl4pPr marL="14351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spcBef>
                <a:spcPct val="10000"/>
              </a:spcBef>
              <a:spcAft>
                <a:spcPct val="0"/>
              </a:spcAft>
              <a:buClr>
                <a:srgbClr val="FFFFFF"/>
              </a:buClr>
              <a:buSzPct val="90000"/>
            </a:pPr>
            <a:r>
              <a:rPr lang="en-US" altLang="zh-CN" sz="2800" b="1">
                <a:solidFill>
                  <a:srgbClr val="FFFFFF"/>
                </a:solidFill>
              </a:rPr>
              <a:t>=(n+1)/(n-1)</a:t>
            </a:r>
            <a:r>
              <a:rPr lang="en-US" altLang="zh-CN" sz="2800" b="1">
                <a:solidFill>
                  <a:srgbClr val="FFFFFF"/>
                </a:solidFill>
                <a:cs typeface="Times New Roman" panose="02020603050405020304" pitchFamily="18" charset="0"/>
              </a:rPr>
              <a:t>×</a:t>
            </a:r>
            <a:r>
              <a:rPr lang="en-US" altLang="zh-CN" sz="2800" b="1">
                <a:solidFill>
                  <a:srgbClr val="FFFFFF"/>
                </a:solidFill>
              </a:rPr>
              <a:t>T</a:t>
            </a:r>
            <a:r>
              <a:rPr lang="en-US" altLang="zh-CN" sz="2800" b="1" baseline="-22000">
                <a:solidFill>
                  <a:srgbClr val="FFFFFF"/>
                </a:solidFill>
              </a:rPr>
              <a:t>avg</a:t>
            </a:r>
            <a:r>
              <a:rPr lang="en-US" altLang="zh-CN" sz="2800" b="1">
                <a:solidFill>
                  <a:srgbClr val="FFFFFF"/>
                </a:solidFill>
              </a:rPr>
              <a:t>(n-2)+2(n+1)[1/n+1/(n+1)]</a:t>
            </a:r>
            <a:r>
              <a:rPr lang="en-US" altLang="zh-CN" sz="2800" b="1">
                <a:solidFill>
                  <a:srgbClr val="FFFFFF"/>
                </a:solidFill>
                <a:cs typeface="Times New Roman" panose="02020603050405020304" pitchFamily="18" charset="0"/>
              </a:rPr>
              <a:t>×</a:t>
            </a:r>
            <a:r>
              <a:rPr lang="en-US" altLang="zh-CN" sz="2800" b="1">
                <a:solidFill>
                  <a:srgbClr val="FFFFFF"/>
                </a:solidFill>
              </a:rPr>
              <a:t>C</a:t>
            </a:r>
          </a:p>
          <a:p>
            <a:pPr lvl="2" eaLnBrk="1" fontAlgn="base" hangingPunct="1">
              <a:spcBef>
                <a:spcPct val="10000"/>
              </a:spcBef>
              <a:spcAft>
                <a:spcPct val="0"/>
              </a:spcAft>
              <a:buClr>
                <a:srgbClr val="FFFFFF"/>
              </a:buClr>
              <a:buSzPct val="90000"/>
            </a:pPr>
            <a:r>
              <a:rPr lang="en-US" altLang="zh-CN" sz="2800" b="1">
                <a:solidFill>
                  <a:srgbClr val="FFFFFF"/>
                </a:solidFill>
              </a:rPr>
              <a:t>&lt; </a:t>
            </a:r>
            <a:r>
              <a:rPr lang="en-US" altLang="zh-CN" sz="2800" b="1">
                <a:solidFill>
                  <a:srgbClr val="FFFFFF"/>
                </a:solidFill>
                <a:cs typeface="Times New Roman" panose="02020603050405020304" pitchFamily="18" charset="0"/>
              </a:rPr>
              <a:t>…</a:t>
            </a:r>
          </a:p>
        </p:txBody>
      </p:sp>
      <p:grpSp>
        <p:nvGrpSpPr>
          <p:cNvPr id="910339" name="Group 3">
            <a:extLst>
              <a:ext uri="{FF2B5EF4-FFF2-40B4-BE49-F238E27FC236}">
                <a16:creationId xmlns:a16="http://schemas.microsoft.com/office/drawing/2014/main" id="{9F96B822-E542-824B-9C6F-A14F7C0F8CE9}"/>
              </a:ext>
            </a:extLst>
          </p:cNvPr>
          <p:cNvGrpSpPr>
            <a:grpSpLocks/>
          </p:cNvGrpSpPr>
          <p:nvPr/>
        </p:nvGrpSpPr>
        <p:grpSpPr bwMode="auto">
          <a:xfrm>
            <a:off x="1765301" y="1052513"/>
            <a:ext cx="8723313" cy="741362"/>
            <a:chOff x="152" y="1661"/>
            <a:chExt cx="5495" cy="467"/>
          </a:xfrm>
        </p:grpSpPr>
        <p:sp>
          <p:nvSpPr>
            <p:cNvPr id="910340" name="Rectangle 4">
              <a:extLst>
                <a:ext uri="{FF2B5EF4-FFF2-40B4-BE49-F238E27FC236}">
                  <a16:creationId xmlns:a16="http://schemas.microsoft.com/office/drawing/2014/main" id="{46E2C2F5-BA26-F544-A0D4-6E6F31AF6870}"/>
                </a:ext>
              </a:extLst>
            </p:cNvPr>
            <p:cNvSpPr>
              <a:spLocks noChangeArrowheads="1"/>
            </p:cNvSpPr>
            <p:nvPr/>
          </p:nvSpPr>
          <p:spPr bwMode="auto">
            <a:xfrm>
              <a:off x="1676" y="1744"/>
              <a:ext cx="18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(1)+2(n+1)</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C[</a:t>
              </a:r>
            </a:p>
          </p:txBody>
        </p:sp>
        <p:grpSp>
          <p:nvGrpSpPr>
            <p:cNvPr id="910341" name="Group 5">
              <a:extLst>
                <a:ext uri="{FF2B5EF4-FFF2-40B4-BE49-F238E27FC236}">
                  <a16:creationId xmlns:a16="http://schemas.microsoft.com/office/drawing/2014/main" id="{F73D344D-6CE2-8D43-9EBA-8EA138D3D16F}"/>
                </a:ext>
              </a:extLst>
            </p:cNvPr>
            <p:cNvGrpSpPr>
              <a:grpSpLocks/>
            </p:cNvGrpSpPr>
            <p:nvPr/>
          </p:nvGrpSpPr>
          <p:grpSpPr bwMode="auto">
            <a:xfrm>
              <a:off x="1348" y="1680"/>
              <a:ext cx="385" cy="440"/>
              <a:chOff x="4944" y="2920"/>
              <a:chExt cx="385" cy="440"/>
            </a:xfrm>
          </p:grpSpPr>
          <p:sp>
            <p:nvSpPr>
              <p:cNvPr id="910342" name="Rectangle 6">
                <a:extLst>
                  <a:ext uri="{FF2B5EF4-FFF2-40B4-BE49-F238E27FC236}">
                    <a16:creationId xmlns:a16="http://schemas.microsoft.com/office/drawing/2014/main" id="{1CE99F1F-C307-0643-B34A-2D660821A149}"/>
                  </a:ext>
                </a:extLst>
              </p:cNvPr>
              <p:cNvSpPr>
                <a:spLocks noChangeArrowheads="1"/>
              </p:cNvSpPr>
              <p:nvPr/>
            </p:nvSpPr>
            <p:spPr bwMode="auto">
              <a:xfrm>
                <a:off x="5040" y="3133"/>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910343" name="Rectangle 7">
                <a:extLst>
                  <a:ext uri="{FF2B5EF4-FFF2-40B4-BE49-F238E27FC236}">
                    <a16:creationId xmlns:a16="http://schemas.microsoft.com/office/drawing/2014/main" id="{65CC4E9A-190A-DB45-A9B6-22ADEB0C0362}"/>
                  </a:ext>
                </a:extLst>
              </p:cNvPr>
              <p:cNvSpPr>
                <a:spLocks noChangeArrowheads="1"/>
              </p:cNvSpPr>
              <p:nvPr/>
            </p:nvSpPr>
            <p:spPr bwMode="auto">
              <a:xfrm>
                <a:off x="5000" y="2920"/>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910344" name="Line 8">
                <a:extLst>
                  <a:ext uri="{FF2B5EF4-FFF2-40B4-BE49-F238E27FC236}">
                    <a16:creationId xmlns:a16="http://schemas.microsoft.com/office/drawing/2014/main" id="{9809249E-7ED6-1545-A56F-E28134F76847}"/>
                  </a:ext>
                </a:extLst>
              </p:cNvPr>
              <p:cNvSpPr>
                <a:spLocks noChangeShapeType="1"/>
              </p:cNvSpPr>
              <p:nvPr/>
            </p:nvSpPr>
            <p:spPr bwMode="auto">
              <a:xfrm>
                <a:off x="4944" y="3139"/>
                <a:ext cx="385"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0345" name="Group 9">
              <a:extLst>
                <a:ext uri="{FF2B5EF4-FFF2-40B4-BE49-F238E27FC236}">
                  <a16:creationId xmlns:a16="http://schemas.microsoft.com/office/drawing/2014/main" id="{2B439905-528A-E74E-8B55-A5B2ACC241A2}"/>
                </a:ext>
              </a:extLst>
            </p:cNvPr>
            <p:cNvGrpSpPr>
              <a:grpSpLocks/>
            </p:cNvGrpSpPr>
            <p:nvPr/>
          </p:nvGrpSpPr>
          <p:grpSpPr bwMode="auto">
            <a:xfrm>
              <a:off x="3627" y="1661"/>
              <a:ext cx="2020" cy="467"/>
              <a:chOff x="3168" y="3400"/>
              <a:chExt cx="2020" cy="467"/>
            </a:xfrm>
          </p:grpSpPr>
          <p:grpSp>
            <p:nvGrpSpPr>
              <p:cNvPr id="910346" name="Group 10">
                <a:extLst>
                  <a:ext uri="{FF2B5EF4-FFF2-40B4-BE49-F238E27FC236}">
                    <a16:creationId xmlns:a16="http://schemas.microsoft.com/office/drawing/2014/main" id="{72AFD58B-B63D-F34D-B710-B5C15969473C}"/>
                  </a:ext>
                </a:extLst>
              </p:cNvPr>
              <p:cNvGrpSpPr>
                <a:grpSpLocks/>
              </p:cNvGrpSpPr>
              <p:nvPr/>
            </p:nvGrpSpPr>
            <p:grpSpPr bwMode="auto">
              <a:xfrm>
                <a:off x="3168" y="3421"/>
                <a:ext cx="204" cy="419"/>
                <a:chOff x="3552" y="3552"/>
                <a:chExt cx="204" cy="419"/>
              </a:xfrm>
            </p:grpSpPr>
            <p:sp>
              <p:nvSpPr>
                <p:cNvPr id="910347" name="Rectangle 11">
                  <a:extLst>
                    <a:ext uri="{FF2B5EF4-FFF2-40B4-BE49-F238E27FC236}">
                      <a16:creationId xmlns:a16="http://schemas.microsoft.com/office/drawing/2014/main" id="{750BDBFD-55CD-9A4B-A2F3-2AA2C4DE633F}"/>
                    </a:ext>
                  </a:extLst>
                </p:cNvPr>
                <p:cNvSpPr>
                  <a:spLocks noChangeArrowheads="1"/>
                </p:cNvSpPr>
                <p:nvPr/>
              </p:nvSpPr>
              <p:spPr bwMode="auto">
                <a:xfrm>
                  <a:off x="3552" y="374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a:t>
                  </a:r>
                </a:p>
              </p:txBody>
            </p:sp>
            <p:sp>
              <p:nvSpPr>
                <p:cNvPr id="910348" name="Rectangle 12">
                  <a:extLst>
                    <a:ext uri="{FF2B5EF4-FFF2-40B4-BE49-F238E27FC236}">
                      <a16:creationId xmlns:a16="http://schemas.microsoft.com/office/drawing/2014/main" id="{ACCD4D07-79DA-8541-A2C9-7BC25FB2902F}"/>
                    </a:ext>
                  </a:extLst>
                </p:cNvPr>
                <p:cNvSpPr>
                  <a:spLocks noChangeArrowheads="1"/>
                </p:cNvSpPr>
                <p:nvPr/>
              </p:nvSpPr>
              <p:spPr bwMode="auto">
                <a:xfrm>
                  <a:off x="3552" y="3552"/>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910349" name="Line 13">
                  <a:extLst>
                    <a:ext uri="{FF2B5EF4-FFF2-40B4-BE49-F238E27FC236}">
                      <a16:creationId xmlns:a16="http://schemas.microsoft.com/office/drawing/2014/main" id="{B9525B87-FD6B-3645-A7BF-62B2FF51D4F0}"/>
                    </a:ext>
                  </a:extLst>
                </p:cNvPr>
                <p:cNvSpPr>
                  <a:spLocks noChangeShapeType="1"/>
                </p:cNvSpPr>
                <p:nvPr/>
              </p:nvSpPr>
              <p:spPr bwMode="auto">
                <a:xfrm>
                  <a:off x="3552" y="376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0350" name="Group 14">
                <a:extLst>
                  <a:ext uri="{FF2B5EF4-FFF2-40B4-BE49-F238E27FC236}">
                    <a16:creationId xmlns:a16="http://schemas.microsoft.com/office/drawing/2014/main" id="{87D930CA-3750-AA46-9BB9-862B5C056251}"/>
                  </a:ext>
                </a:extLst>
              </p:cNvPr>
              <p:cNvGrpSpPr>
                <a:grpSpLocks/>
              </p:cNvGrpSpPr>
              <p:nvPr/>
            </p:nvGrpSpPr>
            <p:grpSpPr bwMode="auto">
              <a:xfrm>
                <a:off x="3360" y="3432"/>
                <a:ext cx="404" cy="419"/>
                <a:chOff x="4120" y="3456"/>
                <a:chExt cx="404" cy="419"/>
              </a:xfrm>
            </p:grpSpPr>
            <p:grpSp>
              <p:nvGrpSpPr>
                <p:cNvPr id="910351" name="Group 15">
                  <a:extLst>
                    <a:ext uri="{FF2B5EF4-FFF2-40B4-BE49-F238E27FC236}">
                      <a16:creationId xmlns:a16="http://schemas.microsoft.com/office/drawing/2014/main" id="{7E9C45F5-B709-E34A-A43C-CDD3C6FF7DF4}"/>
                    </a:ext>
                  </a:extLst>
                </p:cNvPr>
                <p:cNvGrpSpPr>
                  <a:grpSpLocks/>
                </p:cNvGrpSpPr>
                <p:nvPr/>
              </p:nvGrpSpPr>
              <p:grpSpPr bwMode="auto">
                <a:xfrm>
                  <a:off x="4320" y="3456"/>
                  <a:ext cx="204" cy="419"/>
                  <a:chOff x="3552" y="3552"/>
                  <a:chExt cx="204" cy="419"/>
                </a:xfrm>
              </p:grpSpPr>
              <p:sp>
                <p:nvSpPr>
                  <p:cNvPr id="910352" name="Rectangle 16">
                    <a:extLst>
                      <a:ext uri="{FF2B5EF4-FFF2-40B4-BE49-F238E27FC236}">
                        <a16:creationId xmlns:a16="http://schemas.microsoft.com/office/drawing/2014/main" id="{167077DF-C552-DA49-8AC9-26353B461371}"/>
                      </a:ext>
                    </a:extLst>
                  </p:cNvPr>
                  <p:cNvSpPr>
                    <a:spLocks noChangeArrowheads="1"/>
                  </p:cNvSpPr>
                  <p:nvPr/>
                </p:nvSpPr>
                <p:spPr bwMode="auto">
                  <a:xfrm>
                    <a:off x="3552" y="374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a:t>
                    </a:r>
                  </a:p>
                </p:txBody>
              </p:sp>
              <p:sp>
                <p:nvSpPr>
                  <p:cNvPr id="910353" name="Rectangle 17">
                    <a:extLst>
                      <a:ext uri="{FF2B5EF4-FFF2-40B4-BE49-F238E27FC236}">
                        <a16:creationId xmlns:a16="http://schemas.microsoft.com/office/drawing/2014/main" id="{C629226B-E711-224A-8340-23BC47EDEFE6}"/>
                      </a:ext>
                    </a:extLst>
                  </p:cNvPr>
                  <p:cNvSpPr>
                    <a:spLocks noChangeArrowheads="1"/>
                  </p:cNvSpPr>
                  <p:nvPr/>
                </p:nvSpPr>
                <p:spPr bwMode="auto">
                  <a:xfrm>
                    <a:off x="3552" y="3552"/>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910354" name="Line 18">
                    <a:extLst>
                      <a:ext uri="{FF2B5EF4-FFF2-40B4-BE49-F238E27FC236}">
                        <a16:creationId xmlns:a16="http://schemas.microsoft.com/office/drawing/2014/main" id="{B05702D6-F027-3B40-96FD-2B53F8DCFF5B}"/>
                      </a:ext>
                    </a:extLst>
                  </p:cNvPr>
                  <p:cNvSpPr>
                    <a:spLocks noChangeShapeType="1"/>
                  </p:cNvSpPr>
                  <p:nvPr/>
                </p:nvSpPr>
                <p:spPr bwMode="auto">
                  <a:xfrm>
                    <a:off x="3552" y="376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10355" name="Rectangle 19">
                  <a:extLst>
                    <a:ext uri="{FF2B5EF4-FFF2-40B4-BE49-F238E27FC236}">
                      <a16:creationId xmlns:a16="http://schemas.microsoft.com/office/drawing/2014/main" id="{0C3B82F6-170A-F348-948E-B410402DC981}"/>
                    </a:ext>
                  </a:extLst>
                </p:cNvPr>
                <p:cNvSpPr>
                  <a:spLocks noChangeArrowheads="1"/>
                </p:cNvSpPr>
                <p:nvPr/>
              </p:nvSpPr>
              <p:spPr bwMode="auto">
                <a:xfrm>
                  <a:off x="4120" y="3584"/>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910356" name="Group 20">
                <a:extLst>
                  <a:ext uri="{FF2B5EF4-FFF2-40B4-BE49-F238E27FC236}">
                    <a16:creationId xmlns:a16="http://schemas.microsoft.com/office/drawing/2014/main" id="{E43845A6-6F60-5941-A56A-BD974C78315D}"/>
                  </a:ext>
                </a:extLst>
              </p:cNvPr>
              <p:cNvGrpSpPr>
                <a:grpSpLocks/>
              </p:cNvGrpSpPr>
              <p:nvPr/>
            </p:nvGrpSpPr>
            <p:grpSpPr bwMode="auto">
              <a:xfrm>
                <a:off x="4632" y="3400"/>
                <a:ext cx="385" cy="467"/>
                <a:chOff x="3024" y="2941"/>
                <a:chExt cx="385" cy="467"/>
              </a:xfrm>
            </p:grpSpPr>
            <p:sp>
              <p:nvSpPr>
                <p:cNvPr id="910357" name="Rectangle 21">
                  <a:extLst>
                    <a:ext uri="{FF2B5EF4-FFF2-40B4-BE49-F238E27FC236}">
                      <a16:creationId xmlns:a16="http://schemas.microsoft.com/office/drawing/2014/main" id="{13B1B080-F580-8649-BB58-EFC88905378D}"/>
                    </a:ext>
                  </a:extLst>
                </p:cNvPr>
                <p:cNvSpPr>
                  <a:spLocks noChangeArrowheads="1"/>
                </p:cNvSpPr>
                <p:nvPr/>
              </p:nvSpPr>
              <p:spPr bwMode="auto">
                <a:xfrm>
                  <a:off x="3120" y="2941"/>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910358" name="Rectangle 22">
                  <a:extLst>
                    <a:ext uri="{FF2B5EF4-FFF2-40B4-BE49-F238E27FC236}">
                      <a16:creationId xmlns:a16="http://schemas.microsoft.com/office/drawing/2014/main" id="{908E11A5-AFE8-D14A-9350-ACB9B7E836E0}"/>
                    </a:ext>
                  </a:extLst>
                </p:cNvPr>
                <p:cNvSpPr>
                  <a:spLocks noChangeArrowheads="1"/>
                </p:cNvSpPr>
                <p:nvPr/>
              </p:nvSpPr>
              <p:spPr bwMode="auto">
                <a:xfrm>
                  <a:off x="3104" y="3181"/>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910359" name="Line 23">
                  <a:extLst>
                    <a:ext uri="{FF2B5EF4-FFF2-40B4-BE49-F238E27FC236}">
                      <a16:creationId xmlns:a16="http://schemas.microsoft.com/office/drawing/2014/main" id="{EF95AB20-45D2-8C4C-BF74-9F48168C6804}"/>
                    </a:ext>
                  </a:extLst>
                </p:cNvPr>
                <p:cNvSpPr>
                  <a:spLocks noChangeShapeType="1"/>
                </p:cNvSpPr>
                <p:nvPr/>
              </p:nvSpPr>
              <p:spPr bwMode="auto">
                <a:xfrm>
                  <a:off x="3024" y="3200"/>
                  <a:ext cx="385"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0360" name="Group 24">
                <a:extLst>
                  <a:ext uri="{FF2B5EF4-FFF2-40B4-BE49-F238E27FC236}">
                    <a16:creationId xmlns:a16="http://schemas.microsoft.com/office/drawing/2014/main" id="{D3F8A5C0-7991-814B-98F0-F849C3BAEC16}"/>
                  </a:ext>
                </a:extLst>
              </p:cNvPr>
              <p:cNvGrpSpPr>
                <a:grpSpLocks/>
              </p:cNvGrpSpPr>
              <p:nvPr/>
            </p:nvGrpSpPr>
            <p:grpSpPr bwMode="auto">
              <a:xfrm>
                <a:off x="3792" y="3432"/>
                <a:ext cx="680" cy="419"/>
                <a:chOff x="4120" y="3528"/>
                <a:chExt cx="680" cy="419"/>
              </a:xfrm>
            </p:grpSpPr>
            <p:grpSp>
              <p:nvGrpSpPr>
                <p:cNvPr id="910361" name="Group 25">
                  <a:extLst>
                    <a:ext uri="{FF2B5EF4-FFF2-40B4-BE49-F238E27FC236}">
                      <a16:creationId xmlns:a16="http://schemas.microsoft.com/office/drawing/2014/main" id="{4F00629E-2132-CF4F-A9E1-22D4CC9A65B3}"/>
                    </a:ext>
                  </a:extLst>
                </p:cNvPr>
                <p:cNvGrpSpPr>
                  <a:grpSpLocks/>
                </p:cNvGrpSpPr>
                <p:nvPr/>
              </p:nvGrpSpPr>
              <p:grpSpPr bwMode="auto">
                <a:xfrm>
                  <a:off x="4596" y="3528"/>
                  <a:ext cx="204" cy="419"/>
                  <a:chOff x="3552" y="3552"/>
                  <a:chExt cx="204" cy="419"/>
                </a:xfrm>
              </p:grpSpPr>
              <p:sp>
                <p:nvSpPr>
                  <p:cNvPr id="910362" name="Rectangle 26">
                    <a:extLst>
                      <a:ext uri="{FF2B5EF4-FFF2-40B4-BE49-F238E27FC236}">
                        <a16:creationId xmlns:a16="http://schemas.microsoft.com/office/drawing/2014/main" id="{4A44F2E9-BC40-DA48-AF84-CEA6DADA10E7}"/>
                      </a:ext>
                    </a:extLst>
                  </p:cNvPr>
                  <p:cNvSpPr>
                    <a:spLocks noChangeArrowheads="1"/>
                  </p:cNvSpPr>
                  <p:nvPr/>
                </p:nvSpPr>
                <p:spPr bwMode="auto">
                  <a:xfrm>
                    <a:off x="3552" y="374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a:t>
                    </a:r>
                  </a:p>
                </p:txBody>
              </p:sp>
              <p:sp>
                <p:nvSpPr>
                  <p:cNvPr id="910363" name="Rectangle 27">
                    <a:extLst>
                      <a:ext uri="{FF2B5EF4-FFF2-40B4-BE49-F238E27FC236}">
                        <a16:creationId xmlns:a16="http://schemas.microsoft.com/office/drawing/2014/main" id="{E7822938-E18E-2F48-8F58-2D8C60FC5DF1}"/>
                      </a:ext>
                    </a:extLst>
                  </p:cNvPr>
                  <p:cNvSpPr>
                    <a:spLocks noChangeArrowheads="1"/>
                  </p:cNvSpPr>
                  <p:nvPr/>
                </p:nvSpPr>
                <p:spPr bwMode="auto">
                  <a:xfrm>
                    <a:off x="3552" y="3552"/>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a:t>
                    </a:r>
                  </a:p>
                </p:txBody>
              </p:sp>
              <p:sp>
                <p:nvSpPr>
                  <p:cNvPr id="910364" name="Line 28">
                    <a:extLst>
                      <a:ext uri="{FF2B5EF4-FFF2-40B4-BE49-F238E27FC236}">
                        <a16:creationId xmlns:a16="http://schemas.microsoft.com/office/drawing/2014/main" id="{75D9C033-E601-0947-A812-75ABEA96CAA9}"/>
                      </a:ext>
                    </a:extLst>
                  </p:cNvPr>
                  <p:cNvSpPr>
                    <a:spLocks noChangeShapeType="1"/>
                  </p:cNvSpPr>
                  <p:nvPr/>
                </p:nvSpPr>
                <p:spPr bwMode="auto">
                  <a:xfrm>
                    <a:off x="3552" y="3768"/>
                    <a:ext cx="192"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10365" name="Rectangle 29">
                  <a:extLst>
                    <a:ext uri="{FF2B5EF4-FFF2-40B4-BE49-F238E27FC236}">
                      <a16:creationId xmlns:a16="http://schemas.microsoft.com/office/drawing/2014/main" id="{091E618D-7FF9-8A46-B79E-9D846DA6D471}"/>
                    </a:ext>
                  </a:extLst>
                </p:cNvPr>
                <p:cNvSpPr>
                  <a:spLocks noChangeArrowheads="1"/>
                </p:cNvSpPr>
                <p:nvPr/>
              </p:nvSpPr>
              <p:spPr bwMode="auto">
                <a:xfrm>
                  <a:off x="4120" y="3640"/>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sp>
            <p:nvSpPr>
              <p:cNvPr id="910366" name="Rectangle 30">
                <a:extLst>
                  <a:ext uri="{FF2B5EF4-FFF2-40B4-BE49-F238E27FC236}">
                    <a16:creationId xmlns:a16="http://schemas.microsoft.com/office/drawing/2014/main" id="{7D4E7E9A-AF80-9948-9FF4-77E6832B1C50}"/>
                  </a:ext>
                </a:extLst>
              </p:cNvPr>
              <p:cNvSpPr>
                <a:spLocks noChangeArrowheads="1"/>
              </p:cNvSpPr>
              <p:nvPr/>
            </p:nvSpPr>
            <p:spPr bwMode="auto">
              <a:xfrm>
                <a:off x="4448" y="3544"/>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sp>
            <p:nvSpPr>
              <p:cNvPr id="910367" name="Rectangle 31">
                <a:extLst>
                  <a:ext uri="{FF2B5EF4-FFF2-40B4-BE49-F238E27FC236}">
                    <a16:creationId xmlns:a16="http://schemas.microsoft.com/office/drawing/2014/main" id="{E310E28A-8D95-D546-9123-0162600CD87F}"/>
                  </a:ext>
                </a:extLst>
              </p:cNvPr>
              <p:cNvSpPr>
                <a:spLocks noChangeArrowheads="1"/>
              </p:cNvSpPr>
              <p:nvPr/>
            </p:nvSpPr>
            <p:spPr bwMode="auto">
              <a:xfrm>
                <a:off x="4984" y="3528"/>
                <a:ext cx="20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t>
                </a:r>
              </a:p>
            </p:txBody>
          </p:sp>
        </p:grpSp>
        <p:sp>
          <p:nvSpPr>
            <p:cNvPr id="910368" name="Rectangle 32">
              <a:extLst>
                <a:ext uri="{FF2B5EF4-FFF2-40B4-BE49-F238E27FC236}">
                  <a16:creationId xmlns:a16="http://schemas.microsoft.com/office/drawing/2014/main" id="{54BE0BD9-7757-D342-920D-C53A01E893AB}"/>
                </a:ext>
              </a:extLst>
            </p:cNvPr>
            <p:cNvSpPr>
              <a:spLocks noChangeArrowheads="1"/>
            </p:cNvSpPr>
            <p:nvPr/>
          </p:nvSpPr>
          <p:spPr bwMode="auto">
            <a:xfrm>
              <a:off x="152" y="1764"/>
              <a:ext cx="115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T</a:t>
              </a:r>
              <a:r>
                <a:rPr kumimoji="1" lang="en-US" altLang="zh-CN" sz="2800" b="1" baseline="-22000">
                  <a:solidFill>
                    <a:srgbClr val="FFFFFF"/>
                  </a:solidFill>
                  <a:latin typeface="Times New Roman" panose="02020603050405020304" pitchFamily="18" charset="0"/>
                  <a:ea typeface="宋体" panose="02010600030101010101" pitchFamily="2" charset="-122"/>
                </a:rPr>
                <a:t>avg</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&lt;</a:t>
              </a:r>
            </a:p>
          </p:txBody>
        </p:sp>
      </p:grpSp>
      <p:sp>
        <p:nvSpPr>
          <p:cNvPr id="910369" name="Rectangle 33">
            <a:extLst>
              <a:ext uri="{FF2B5EF4-FFF2-40B4-BE49-F238E27FC236}">
                <a16:creationId xmlns:a16="http://schemas.microsoft.com/office/drawing/2014/main" id="{E874ED6E-457E-E440-B7D9-186C70D7A766}"/>
              </a:ext>
            </a:extLst>
          </p:cNvPr>
          <p:cNvSpPr>
            <a:spLocks noChangeArrowheads="1"/>
          </p:cNvSpPr>
          <p:nvPr/>
        </p:nvSpPr>
        <p:spPr bwMode="auto">
          <a:xfrm>
            <a:off x="1676400" y="1922464"/>
            <a:ext cx="8839200" cy="402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1pPr>
            <a:lvl2pPr marL="3810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2pPr>
            <a:lvl3pPr marL="7620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3pPr>
            <a:lvl4pPr marL="14351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4pPr>
            <a:lvl5pPr marL="2768600" indent="-342900" eaLnBrk="0" hangingPunct="0">
              <a:tabLst>
                <a:tab pos="1435100" algn="l"/>
              </a:tabLst>
              <a:defRPr kumimoji="1" sz="2400">
                <a:solidFill>
                  <a:schemeClr val="tx1"/>
                </a:solidFill>
                <a:latin typeface="Times New Roman" panose="02020603050405020304" pitchFamily="18" charset="0"/>
                <a:ea typeface="宋体" panose="02010600030101010101" pitchFamily="2" charset="-122"/>
              </a:defRPr>
            </a:lvl5pPr>
            <a:lvl6pPr marL="32258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6pPr>
            <a:lvl7pPr marL="36830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7pPr>
            <a:lvl8pPr marL="41402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8pPr>
            <a:lvl9pPr marL="4597400" indent="-342900" eaLnBrk="0" fontAlgn="base" hangingPunct="0">
              <a:spcBef>
                <a:spcPct val="0"/>
              </a:spcBef>
              <a:spcAft>
                <a:spcPct val="0"/>
              </a:spcAft>
              <a:tabLst>
                <a:tab pos="1435100" algn="l"/>
              </a:tabLst>
              <a:defRPr kumimoji="1" sz="2400">
                <a:solidFill>
                  <a:schemeClr val="tx1"/>
                </a:solidFill>
                <a:latin typeface="Times New Roman" panose="02020603050405020304" pitchFamily="18" charset="0"/>
                <a:ea typeface="宋体" panose="02010600030101010101" pitchFamily="2" charset="-122"/>
              </a:defRPr>
            </a:lvl9pPr>
          </a:lstStyle>
          <a:p>
            <a:pPr lvl="1" eaLnBrk="1" fontAlgn="base" hangingPunct="1">
              <a:lnSpc>
                <a:spcPct val="110000"/>
              </a:lnSpc>
              <a:spcBef>
                <a:spcPct val="20000"/>
              </a:spcBef>
              <a:spcAft>
                <a:spcPct val="0"/>
              </a:spcAft>
              <a:buClr>
                <a:srgbClr val="FFFFFF"/>
              </a:buClr>
              <a:buSzPct val="90000"/>
            </a:pPr>
            <a:r>
              <a:rPr lang="zh-CN" altLang="zh-CN" sz="2800" b="1">
                <a:solidFill>
                  <a:srgbClr val="FFFFFF"/>
                </a:solidFill>
              </a:rPr>
              <a:t>只有</a:t>
            </a:r>
            <a:r>
              <a:rPr lang="en-US" altLang="zh-CN" sz="2800" b="1">
                <a:solidFill>
                  <a:srgbClr val="FFFFFF"/>
                </a:solidFill>
              </a:rPr>
              <a:t>1</a:t>
            </a:r>
            <a:r>
              <a:rPr lang="zh-CN" altLang="en-US" sz="2800" b="1">
                <a:solidFill>
                  <a:srgbClr val="FFFFFF"/>
                </a:solidFill>
                <a:latin typeface="宋体" panose="02010600030101010101" pitchFamily="2" charset="-122"/>
              </a:rPr>
              <a:t>个记录的排序时间是</a:t>
            </a:r>
            <a:r>
              <a:rPr lang="zh-CN" altLang="zh-CN" sz="2800" b="1">
                <a:solidFill>
                  <a:srgbClr val="FFFFFF"/>
                </a:solidFill>
              </a:rPr>
              <a:t>一个常数</a:t>
            </a:r>
            <a:r>
              <a:rPr lang="zh-CN" altLang="en-US" sz="2800" b="1">
                <a:solidFill>
                  <a:srgbClr val="FFFFFF"/>
                </a:solidFill>
                <a:latin typeface="宋体" panose="02010600030101010101" pitchFamily="2" charset="-122"/>
              </a:rPr>
              <a:t>，</a:t>
            </a:r>
          </a:p>
          <a:p>
            <a:pPr lvl="1" eaLnBrk="1" fontAlgn="base" hangingPunct="1">
              <a:lnSpc>
                <a:spcPct val="110000"/>
              </a:lnSpc>
              <a:spcBef>
                <a:spcPct val="20000"/>
              </a:spcBef>
              <a:spcAft>
                <a:spcPct val="0"/>
              </a:spcAft>
              <a:buClr>
                <a:srgbClr val="FFFFFF"/>
              </a:buClr>
              <a:buSzPct val="90000"/>
            </a:pPr>
            <a:r>
              <a:rPr lang="zh-CN" altLang="en-US" sz="2800" b="1">
                <a:solidFill>
                  <a:srgbClr val="FFFFFF"/>
                </a:solidFill>
                <a:cs typeface="Times New Roman" panose="02020603050405020304" pitchFamily="18" charset="0"/>
              </a:rPr>
              <a:t>∴ </a:t>
            </a:r>
            <a:r>
              <a:rPr lang="zh-CN" altLang="en-US" sz="2800" b="1">
                <a:solidFill>
                  <a:srgbClr val="FFFFFF"/>
                </a:solidFill>
                <a:latin typeface="宋体" panose="02010600030101010101" pitchFamily="2" charset="-122"/>
              </a:rPr>
              <a:t>快速排序的平均时间复杂度是</a:t>
            </a:r>
            <a:r>
              <a:rPr lang="zh-CN" altLang="zh-CN" sz="3200" b="1">
                <a:solidFill>
                  <a:srgbClr val="FFFFFF"/>
                </a:solidFill>
              </a:rPr>
              <a:t>：</a:t>
            </a:r>
            <a:r>
              <a:rPr lang="en-US" altLang="zh-CN" sz="3200" b="1">
                <a:solidFill>
                  <a:srgbClr val="FFFFFF"/>
                </a:solidFill>
              </a:rPr>
              <a:t>T(n)=</a:t>
            </a:r>
            <a:r>
              <a:rPr lang="en-US" altLang="zh-CN" sz="3200" b="1">
                <a:solidFill>
                  <a:srgbClr val="FFFF00"/>
                </a:solidFill>
                <a:cs typeface="Times New Roman" panose="02020603050405020304" pitchFamily="18" charset="0"/>
              </a:rPr>
              <a:t>O(n</a:t>
            </a:r>
            <a:r>
              <a:rPr lang="en-US" altLang="zh-CN" sz="3200" b="1">
                <a:solidFill>
                  <a:srgbClr val="FFFF00"/>
                </a:solidFill>
              </a:rPr>
              <a:t>㏒</a:t>
            </a:r>
            <a:r>
              <a:rPr lang="en-US" altLang="zh-CN" sz="3200" b="1" baseline="-25000">
                <a:solidFill>
                  <a:srgbClr val="FFFF00"/>
                </a:solidFill>
              </a:rPr>
              <a:t>2</a:t>
            </a:r>
            <a:r>
              <a:rPr lang="en-US" altLang="zh-CN" sz="3200" b="1">
                <a:solidFill>
                  <a:srgbClr val="FFFF00"/>
                </a:solidFill>
              </a:rPr>
              <a:t>n)</a:t>
            </a:r>
            <a:r>
              <a:rPr lang="en-US" altLang="zh-CN" sz="3600" b="1">
                <a:solidFill>
                  <a:srgbClr val="FFFFFF"/>
                </a:solidFill>
              </a:rPr>
              <a:t> </a:t>
            </a:r>
          </a:p>
          <a:p>
            <a:pPr eaLnBrk="1" fontAlgn="base" hangingPunct="1">
              <a:lnSpc>
                <a:spcPct val="110000"/>
              </a:lnSpc>
              <a:spcBef>
                <a:spcPct val="20000"/>
              </a:spcBef>
              <a:spcAft>
                <a:spcPct val="0"/>
              </a:spcAft>
            </a:pPr>
            <a:r>
              <a:rPr lang="en-US" altLang="zh-CN" sz="2800" b="1">
                <a:solidFill>
                  <a:srgbClr val="FFFFFF"/>
                </a:solidFill>
              </a:rPr>
              <a:t>       </a:t>
            </a:r>
            <a:r>
              <a:rPr lang="zh-CN" altLang="zh-CN" sz="2800" b="1">
                <a:solidFill>
                  <a:srgbClr val="FFFFFF"/>
                </a:solidFill>
              </a:rPr>
              <a:t>从所需要的附加空间来看</a:t>
            </a:r>
            <a:r>
              <a:rPr lang="zh-CN" altLang="en-US" sz="2800" b="1">
                <a:solidFill>
                  <a:srgbClr val="FFFFFF"/>
                </a:solidFill>
              </a:rPr>
              <a:t>，快速排序算法是递归调用，系统内用堆栈保存递归参数，当每次划分比较均匀时，栈的最大深度为</a:t>
            </a:r>
            <a:r>
              <a:rPr lang="en-US" altLang="zh-CN" sz="2800" b="1">
                <a:solidFill>
                  <a:srgbClr val="FFFF00"/>
                </a:solidFill>
              </a:rPr>
              <a:t>[㏒2n]+1</a:t>
            </a:r>
            <a:r>
              <a:rPr lang="en-US" altLang="zh-CN" sz="2800" b="1">
                <a:solidFill>
                  <a:srgbClr val="FF0033"/>
                </a:solidFill>
              </a:rPr>
              <a:t> </a:t>
            </a:r>
            <a:r>
              <a:rPr lang="zh-CN" altLang="en-US" sz="2800" b="1">
                <a:solidFill>
                  <a:srgbClr val="FFFFFF"/>
                </a:solidFill>
              </a:rPr>
              <a:t>。</a:t>
            </a:r>
            <a:endParaRPr lang="zh-CN" altLang="en-US" sz="2800" b="1">
              <a:solidFill>
                <a:srgbClr val="FF0033"/>
              </a:solidFill>
            </a:endParaRPr>
          </a:p>
          <a:p>
            <a:pPr eaLnBrk="1" fontAlgn="base" hangingPunct="1">
              <a:lnSpc>
                <a:spcPct val="110000"/>
              </a:lnSpc>
              <a:spcBef>
                <a:spcPct val="20000"/>
              </a:spcBef>
              <a:spcAft>
                <a:spcPct val="0"/>
              </a:spcAft>
            </a:pPr>
            <a:r>
              <a:rPr lang="zh-CN" altLang="en-US" sz="2800" b="1">
                <a:solidFill>
                  <a:srgbClr val="FFFFFF"/>
                </a:solidFill>
              </a:rPr>
              <a:t>      ∴ 快速排序的空间复杂度是</a:t>
            </a:r>
            <a:r>
              <a:rPr lang="zh-CN" altLang="zh-CN" sz="2800" b="1">
                <a:solidFill>
                  <a:srgbClr val="FFFFFF"/>
                </a:solidFill>
              </a:rPr>
              <a:t>：</a:t>
            </a:r>
            <a:r>
              <a:rPr lang="en-US" altLang="zh-CN" sz="3200" b="1">
                <a:solidFill>
                  <a:srgbClr val="FFFFFF"/>
                </a:solidFill>
              </a:rPr>
              <a:t>S(n)=</a:t>
            </a:r>
            <a:r>
              <a:rPr lang="en-US" altLang="zh-CN" sz="3200" b="1">
                <a:solidFill>
                  <a:srgbClr val="FFFF00"/>
                </a:solidFill>
              </a:rPr>
              <a:t>O(㏒2n)</a:t>
            </a:r>
          </a:p>
          <a:p>
            <a:pPr eaLnBrk="1" fontAlgn="base" hangingPunct="1">
              <a:lnSpc>
                <a:spcPct val="110000"/>
              </a:lnSpc>
              <a:spcBef>
                <a:spcPct val="20000"/>
              </a:spcBef>
              <a:spcAft>
                <a:spcPct val="0"/>
              </a:spcAft>
            </a:pPr>
            <a:r>
              <a:rPr lang="en-US" altLang="zh-CN" sz="2800" b="1">
                <a:solidFill>
                  <a:srgbClr val="FFFFFF"/>
                </a:solidFill>
              </a:rPr>
              <a:t>      </a:t>
            </a:r>
            <a:r>
              <a:rPr lang="zh-CN" altLang="en-US" sz="2800" b="1">
                <a:solidFill>
                  <a:srgbClr val="FFFFFF"/>
                </a:solidFill>
              </a:rPr>
              <a:t>从排序的稳定性来看，快速排序是</a:t>
            </a:r>
            <a:r>
              <a:rPr lang="zh-CN" altLang="en-US" sz="2800" b="1">
                <a:solidFill>
                  <a:srgbClr val="FFFF00"/>
                </a:solidFill>
              </a:rPr>
              <a:t>不稳定</a:t>
            </a:r>
            <a:r>
              <a:rPr lang="zh-CN" altLang="en-US" sz="2800" b="1">
                <a:solidFill>
                  <a:srgbClr val="FFFFFF"/>
                </a:solidFill>
              </a:rPr>
              <a:t>的。</a:t>
            </a:r>
          </a:p>
        </p:txBody>
      </p:sp>
    </p:spTree>
    <p:extLst>
      <p:ext uri="{BB962C8B-B14F-4D97-AF65-F5344CB8AC3E}">
        <p14:creationId xmlns:p14="http://schemas.microsoft.com/office/powerpoint/2010/main" val="42493194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79236027-242A-774B-A771-844FF1432340}"/>
              </a:ext>
            </a:extLst>
          </p:cNvPr>
          <p:cNvSpPr>
            <a:spLocks noGrp="1" noChangeArrowheads="1"/>
          </p:cNvSpPr>
          <p:nvPr>
            <p:ph type="title"/>
          </p:nvPr>
        </p:nvSpPr>
        <p:spPr>
          <a:xfrm>
            <a:off x="2573339" y="152400"/>
            <a:ext cx="5610225" cy="973138"/>
          </a:xfrm>
        </p:spPr>
        <p:txBody>
          <a:bodyPr/>
          <a:lstStyle/>
          <a:p>
            <a:r>
              <a:rPr lang="en-US" altLang="zh-CN" sz="5400" b="1">
                <a:latin typeface="Times New Roman" panose="02020603050405020304" pitchFamily="18" charset="0"/>
              </a:rPr>
              <a:t>10. 4</a:t>
            </a:r>
            <a:r>
              <a:rPr lang="en-US" altLang="zh-CN" sz="5400" b="1"/>
              <a:t>   </a:t>
            </a:r>
            <a:r>
              <a:rPr lang="zh-CN" altLang="en-US" sz="5400" b="1">
                <a:ea typeface="楷体_GB2312" pitchFamily="49" charset="-122"/>
              </a:rPr>
              <a:t>选择排序</a:t>
            </a:r>
          </a:p>
        </p:txBody>
      </p:sp>
      <p:sp>
        <p:nvSpPr>
          <p:cNvPr id="911363" name="Rectangle 3">
            <a:extLst>
              <a:ext uri="{FF2B5EF4-FFF2-40B4-BE49-F238E27FC236}">
                <a16:creationId xmlns:a16="http://schemas.microsoft.com/office/drawing/2014/main" id="{3A660B9C-D69A-2A40-9A84-794A95853A3E}"/>
              </a:ext>
            </a:extLst>
          </p:cNvPr>
          <p:cNvSpPr>
            <a:spLocks noChangeArrowheads="1"/>
          </p:cNvSpPr>
          <p:nvPr/>
        </p:nvSpPr>
        <p:spPr bwMode="auto">
          <a:xfrm>
            <a:off x="1676401" y="1196975"/>
            <a:ext cx="8812213"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lnSpc>
                <a:spcPct val="110000"/>
              </a:lnSpc>
              <a:spcBef>
                <a:spcPct val="20000"/>
              </a:spcBef>
              <a:spcAft>
                <a:spcPct val="0"/>
              </a:spcAft>
            </a:pPr>
            <a:r>
              <a:rPr kumimoji="1" lang="zh-CN" altLang="en-US" sz="3200" b="1">
                <a:solidFill>
                  <a:srgbClr val="FF0033"/>
                </a:solidFill>
                <a:latin typeface="Arial" panose="020B0604020202020204" pitchFamily="34" charset="0"/>
                <a:ea typeface="宋体" panose="02010600030101010101" pitchFamily="2" charset="-122"/>
              </a:rPr>
              <a:t>       </a:t>
            </a:r>
            <a:r>
              <a:rPr kumimoji="1" lang="zh-CN" altLang="en-US" sz="3200" b="1">
                <a:solidFill>
                  <a:srgbClr val="FFFF00"/>
                </a:solidFill>
                <a:latin typeface="Arial" panose="020B0604020202020204" pitchFamily="34" charset="0"/>
                <a:ea typeface="宋体" panose="02010600030101010101" pitchFamily="2" charset="-122"/>
              </a:rPr>
              <a:t>选择排序</a:t>
            </a:r>
            <a:r>
              <a:rPr kumimoji="1" lang="en-US" altLang="zh-CN" sz="3200" b="1">
                <a:solidFill>
                  <a:srgbClr val="FFFFFF"/>
                </a:solidFill>
                <a:latin typeface="Times New Roman" panose="02020603050405020304" pitchFamily="18" charset="0"/>
                <a:ea typeface="楷体_GB2312" pitchFamily="49" charset="-122"/>
              </a:rPr>
              <a:t>(</a:t>
            </a:r>
            <a:r>
              <a:rPr kumimoji="1" lang="en-US" altLang="zh-CN" sz="3200" b="1">
                <a:solidFill>
                  <a:srgbClr val="00FFFF"/>
                </a:solidFill>
                <a:latin typeface="Times New Roman" panose="02020603050405020304" pitchFamily="18" charset="0"/>
                <a:ea typeface="楷体_GB2312" pitchFamily="49" charset="-122"/>
              </a:rPr>
              <a:t>Selection Sort</a:t>
            </a:r>
            <a:r>
              <a:rPr kumimoji="1" lang="en-US" altLang="zh-CN" sz="3200" b="1">
                <a:solidFill>
                  <a:srgbClr val="FFFFFF"/>
                </a:solidFill>
                <a:latin typeface="Times New Roman" panose="02020603050405020304" pitchFamily="18" charset="0"/>
                <a:ea typeface="楷体_GB2312" pitchFamily="49" charset="-122"/>
              </a:rPr>
              <a:t>)</a:t>
            </a:r>
            <a:r>
              <a:rPr kumimoji="1" lang="zh-CN" altLang="en-US" sz="2800" b="1">
                <a:solidFill>
                  <a:srgbClr val="FFFFFF"/>
                </a:solidFill>
                <a:latin typeface="Times New Roman" panose="02020603050405020304" pitchFamily="18" charset="0"/>
                <a:ea typeface="宋体" panose="02010600030101010101" pitchFamily="2" charset="-122"/>
              </a:rPr>
              <a:t>的基本思想是：每次从当前</a:t>
            </a:r>
            <a:r>
              <a:rPr lang="zh-CN" altLang="en-US" sz="2800" b="1">
                <a:solidFill>
                  <a:srgbClr val="FFFFFF"/>
                </a:solidFill>
                <a:latin typeface="宋体" panose="02010600030101010101" pitchFamily="2" charset="-122"/>
                <a:ea typeface="宋体" panose="02010600030101010101" pitchFamily="2" charset="-122"/>
              </a:rPr>
              <a:t>待排序的记录</a:t>
            </a:r>
            <a:r>
              <a:rPr lang="zh-CN" altLang="en-US" sz="2800" b="1">
                <a:solidFill>
                  <a:srgbClr val="FFFFFF"/>
                </a:solidFill>
                <a:latin typeface="Times New Roman" panose="02020603050405020304" pitchFamily="18" charset="0"/>
                <a:ea typeface="宋体" panose="02010600030101010101" pitchFamily="2" charset="-122"/>
              </a:rPr>
              <a:t>中选取关键字最小的</a:t>
            </a:r>
            <a:r>
              <a:rPr kumimoji="1" lang="zh-CN" altLang="en-US" sz="2800" b="1">
                <a:solidFill>
                  <a:srgbClr val="FFFFFF"/>
                </a:solidFill>
                <a:latin typeface="Times New Roman" panose="02020603050405020304" pitchFamily="18" charset="0"/>
                <a:ea typeface="宋体" panose="02010600030101010101" pitchFamily="2" charset="-122"/>
              </a:rPr>
              <a:t>记录表，然后与</a:t>
            </a:r>
            <a:r>
              <a:rPr lang="zh-CN" altLang="en-US" sz="2800" b="1">
                <a:solidFill>
                  <a:srgbClr val="FFFFFF"/>
                </a:solidFill>
                <a:latin typeface="宋体" panose="02010600030101010101" pitchFamily="2" charset="-122"/>
                <a:ea typeface="宋体" panose="02010600030101010101" pitchFamily="2" charset="-122"/>
              </a:rPr>
              <a:t>待排序的记录序列</a:t>
            </a:r>
            <a:r>
              <a:rPr lang="zh-CN" altLang="en-US" sz="2800" b="1">
                <a:solidFill>
                  <a:srgbClr val="FFFFFF"/>
                </a:solidFill>
                <a:latin typeface="Times New Roman" panose="02020603050405020304" pitchFamily="18" charset="0"/>
                <a:ea typeface="宋体" panose="02010600030101010101" pitchFamily="2" charset="-122"/>
              </a:rPr>
              <a:t>中的第</a:t>
            </a:r>
            <a:r>
              <a:rPr kumimoji="1" lang="zh-CN" altLang="en-US" sz="2800" b="1">
                <a:solidFill>
                  <a:srgbClr val="FFFFFF"/>
                </a:solidFill>
                <a:latin typeface="Times New Roman" panose="02020603050405020304" pitchFamily="18" charset="0"/>
                <a:ea typeface="宋体" panose="02010600030101010101" pitchFamily="2" charset="-122"/>
              </a:rPr>
              <a:t>一个记录进行交换，直到整个记录序列有序为止</a:t>
            </a:r>
            <a:r>
              <a:rPr lang="zh-CN" altLang="en-US" sz="2800" b="1">
                <a:solidFill>
                  <a:srgbClr val="FFFFFF"/>
                </a:solidFill>
                <a:latin typeface="宋体" panose="02010600030101010101" pitchFamily="2" charset="-122"/>
                <a:ea typeface="宋体" panose="02010600030101010101" pitchFamily="2" charset="-122"/>
              </a:rPr>
              <a:t>。</a:t>
            </a:r>
            <a:r>
              <a:rPr lang="zh-CN" altLang="en-US" sz="2800" b="1">
                <a:solidFill>
                  <a:srgbClr val="FFFFFF"/>
                </a:solidFill>
                <a:latin typeface="Times New Roman" panose="02020603050405020304" pitchFamily="18" charset="0"/>
                <a:ea typeface="宋体" panose="02010600030101010101" pitchFamily="2" charset="-122"/>
              </a:rPr>
              <a:t> </a:t>
            </a:r>
            <a:endParaRPr kumimoji="1" lang="zh-CN" altLang="en-US" sz="2800" b="1">
              <a:solidFill>
                <a:srgbClr val="FFFFFF"/>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97473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a:extLst>
              <a:ext uri="{FF2B5EF4-FFF2-40B4-BE49-F238E27FC236}">
                <a16:creationId xmlns:a16="http://schemas.microsoft.com/office/drawing/2014/main" id="{8ACB785B-3975-A447-991C-494F42C50BEE}"/>
              </a:ext>
            </a:extLst>
          </p:cNvPr>
          <p:cNvSpPr>
            <a:spLocks noGrp="1" noChangeArrowheads="1"/>
          </p:cNvSpPr>
          <p:nvPr>
            <p:ph type="title"/>
          </p:nvPr>
        </p:nvSpPr>
        <p:spPr>
          <a:xfrm>
            <a:off x="2286000" y="152401"/>
            <a:ext cx="6186488" cy="828675"/>
          </a:xfrm>
        </p:spPr>
        <p:txBody>
          <a:bodyPr/>
          <a:lstStyle/>
          <a:p>
            <a:r>
              <a:rPr lang="en-US" altLang="zh-CN" b="1">
                <a:latin typeface="Times New Roman" panose="02020603050405020304" pitchFamily="18" charset="0"/>
              </a:rPr>
              <a:t>10.4.1</a:t>
            </a:r>
            <a:r>
              <a:rPr lang="en-US" altLang="zh-CN" b="1"/>
              <a:t>   </a:t>
            </a:r>
            <a:r>
              <a:rPr lang="zh-CN" altLang="en-US" b="1">
                <a:ea typeface="楷体_GB2312" pitchFamily="49" charset="-122"/>
              </a:rPr>
              <a:t>简单选择排序</a:t>
            </a:r>
          </a:p>
        </p:txBody>
      </p:sp>
      <p:sp>
        <p:nvSpPr>
          <p:cNvPr id="912387" name="Rectangle 3">
            <a:extLst>
              <a:ext uri="{FF2B5EF4-FFF2-40B4-BE49-F238E27FC236}">
                <a16:creationId xmlns:a16="http://schemas.microsoft.com/office/drawing/2014/main" id="{09A87055-21DA-5546-A867-502DE45418A1}"/>
              </a:ext>
            </a:extLst>
          </p:cNvPr>
          <p:cNvSpPr>
            <a:spLocks noChangeArrowheads="1"/>
          </p:cNvSpPr>
          <p:nvPr/>
        </p:nvSpPr>
        <p:spPr bwMode="auto">
          <a:xfrm>
            <a:off x="1676400" y="1268414"/>
            <a:ext cx="8915400"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lnSpc>
                <a:spcPct val="110000"/>
              </a:lnSpc>
              <a:spcBef>
                <a:spcPct val="20000"/>
              </a:spcBef>
              <a:spcAft>
                <a:spcPct val="0"/>
              </a:spcAft>
            </a:pPr>
            <a:r>
              <a:rPr kumimoji="1" lang="zh-CN" altLang="en-US" sz="3200" b="1">
                <a:solidFill>
                  <a:srgbClr val="FF0033"/>
                </a:solidFill>
                <a:latin typeface="Arial" panose="020B0604020202020204" pitchFamily="34" charset="0"/>
                <a:ea typeface="宋体" panose="02010600030101010101" pitchFamily="2" charset="-122"/>
              </a:rPr>
              <a:t>       </a:t>
            </a:r>
            <a:r>
              <a:rPr kumimoji="1" lang="zh-CN" altLang="en-US" sz="3200" b="1">
                <a:solidFill>
                  <a:srgbClr val="FFFF00"/>
                </a:solidFill>
                <a:latin typeface="Times New Roman" panose="02020603050405020304" pitchFamily="18" charset="0"/>
                <a:ea typeface="宋体" panose="02010600030101010101" pitchFamily="2" charset="-122"/>
              </a:rPr>
              <a:t>简单选择排序</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a:solidFill>
                  <a:srgbClr val="00FFFF"/>
                </a:solidFill>
                <a:latin typeface="Times New Roman" panose="02020603050405020304" pitchFamily="18" charset="0"/>
                <a:ea typeface="宋体" panose="02010600030101010101" pitchFamily="2" charset="-122"/>
              </a:rPr>
              <a:t>Simple Selection Sort</a:t>
            </a:r>
            <a:r>
              <a:rPr kumimoji="1" lang="en-US" altLang="zh-CN" sz="2800" b="1">
                <a:solidFill>
                  <a:srgbClr val="FFFFFF"/>
                </a:solidFill>
                <a:latin typeface="Times New Roman" panose="02020603050405020304" pitchFamily="18" charset="0"/>
                <a:ea typeface="宋体" panose="02010600030101010101" pitchFamily="2" charset="-122"/>
              </a:rPr>
              <a:t> </a:t>
            </a:r>
            <a:r>
              <a:rPr kumimoji="1" lang="zh-CN" altLang="en-US" sz="2800" b="1">
                <a:solidFill>
                  <a:srgbClr val="FFFFFF"/>
                </a:solidFill>
                <a:latin typeface="Times New Roman" panose="02020603050405020304" pitchFamily="18" charset="0"/>
                <a:ea typeface="宋体" panose="02010600030101010101" pitchFamily="2" charset="-122"/>
              </a:rPr>
              <a:t>，又称为</a:t>
            </a:r>
            <a:r>
              <a:rPr kumimoji="1" lang="zh-CN" altLang="en-US" sz="2800" b="1">
                <a:solidFill>
                  <a:srgbClr val="FFFF00"/>
                </a:solidFill>
                <a:latin typeface="Times New Roman" panose="02020603050405020304" pitchFamily="18" charset="0"/>
                <a:ea typeface="宋体" panose="02010600030101010101" pitchFamily="2" charset="-122"/>
              </a:rPr>
              <a:t>直接选择排序</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的基本操作是</a:t>
            </a:r>
            <a:r>
              <a:rPr kumimoji="1" lang="zh-CN" altLang="zh-CN" sz="2800" b="1">
                <a:solidFill>
                  <a:srgbClr val="FFFFFF"/>
                </a:solidFill>
                <a:latin typeface="Times New Roman" panose="02020603050405020304" pitchFamily="18" charset="0"/>
                <a:ea typeface="宋体" panose="02010600030101010101" pitchFamily="2" charset="-122"/>
              </a:rPr>
              <a:t>：通过</a:t>
            </a:r>
            <a:r>
              <a:rPr kumimoji="1" lang="en-US" altLang="zh-CN" sz="2800" b="1">
                <a:solidFill>
                  <a:srgbClr val="FFFFFF"/>
                </a:solidFill>
                <a:latin typeface="Times New Roman" panose="02020603050405020304" pitchFamily="18" charset="0"/>
                <a:ea typeface="宋体" panose="02010600030101010101" pitchFamily="2" charset="-122"/>
              </a:rPr>
              <a:t>n-i</a:t>
            </a:r>
            <a:r>
              <a:rPr kumimoji="1" lang="zh-CN" altLang="en-US" sz="2800" b="1">
                <a:solidFill>
                  <a:srgbClr val="FFFFFF"/>
                </a:solidFill>
                <a:latin typeface="Times New Roman" panose="02020603050405020304" pitchFamily="18" charset="0"/>
                <a:ea typeface="宋体" panose="02010600030101010101" pitchFamily="2" charset="-122"/>
              </a:rPr>
              <a:t>次关键字间的比较，从</a:t>
            </a:r>
            <a:r>
              <a:rPr kumimoji="1" lang="en-US" altLang="zh-CN" sz="2800" b="1">
                <a:solidFill>
                  <a:srgbClr val="FFFFFF"/>
                </a:solidFill>
                <a:latin typeface="Times New Roman" panose="02020603050405020304" pitchFamily="18" charset="0"/>
                <a:ea typeface="宋体" panose="02010600030101010101" pitchFamily="2" charset="-122"/>
              </a:rPr>
              <a:t>n-i+1</a:t>
            </a:r>
            <a:r>
              <a:rPr kumimoji="1" lang="zh-CN" altLang="en-US" sz="2800" b="1">
                <a:solidFill>
                  <a:srgbClr val="FFFFFF"/>
                </a:solidFill>
                <a:latin typeface="Times New Roman" panose="02020603050405020304" pitchFamily="18" charset="0"/>
                <a:ea typeface="宋体" panose="02010600030101010101" pitchFamily="2" charset="-122"/>
              </a:rPr>
              <a:t>个记录中选取关键字最小的记录，然后和第</a:t>
            </a:r>
            <a:r>
              <a:rPr kumimoji="1" lang="en-US" altLang="zh-CN" sz="2800" b="1">
                <a:solidFill>
                  <a:srgbClr val="FFFFFF"/>
                </a:solidFill>
                <a:latin typeface="Times New Roman" panose="02020603050405020304" pitchFamily="18" charset="0"/>
                <a:ea typeface="宋体" panose="02010600030101010101" pitchFamily="2" charset="-122"/>
              </a:rPr>
              <a:t>i</a:t>
            </a:r>
            <a:r>
              <a:rPr kumimoji="1" lang="zh-CN" altLang="en-US" sz="2800" b="1">
                <a:solidFill>
                  <a:srgbClr val="FFFFFF"/>
                </a:solidFill>
                <a:latin typeface="Times New Roman" panose="02020603050405020304" pitchFamily="18" charset="0"/>
                <a:ea typeface="宋体" panose="02010600030101010101" pitchFamily="2" charset="-122"/>
              </a:rPr>
              <a:t>个记录进行交换，</a:t>
            </a:r>
            <a:r>
              <a:rPr kumimoji="1" lang="en-US" altLang="zh-CN" sz="2800" b="1">
                <a:solidFill>
                  <a:srgbClr val="FFFFFF"/>
                </a:solidFill>
                <a:latin typeface="Times New Roman" panose="02020603050405020304" pitchFamily="18" charset="0"/>
                <a:ea typeface="宋体" panose="02010600030101010101" pitchFamily="2" charset="-122"/>
              </a:rPr>
              <a:t>i=1, 2,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n-1 </a:t>
            </a:r>
            <a:r>
              <a:rPr lang="zh-CN" altLang="en-US" sz="2800" b="1">
                <a:solidFill>
                  <a:srgbClr val="FFFFFF"/>
                </a:solidFill>
                <a:latin typeface="宋体" panose="02010600030101010101" pitchFamily="2" charset="-122"/>
                <a:ea typeface="宋体" panose="02010600030101010101" pitchFamily="2" charset="-122"/>
              </a:rPr>
              <a:t>。</a:t>
            </a:r>
          </a:p>
          <a:p>
            <a:pPr fontAlgn="base">
              <a:lnSpc>
                <a:spcPct val="110000"/>
              </a:lnSpc>
              <a:spcBef>
                <a:spcPct val="20000"/>
              </a:spcBef>
              <a:spcAft>
                <a:spcPct val="0"/>
              </a:spcAft>
            </a:pPr>
            <a:r>
              <a:rPr kumimoji="1" lang="en-US" altLang="zh-CN" sz="3600" b="1">
                <a:solidFill>
                  <a:srgbClr val="FFFF00"/>
                </a:solidFill>
                <a:latin typeface="Times New Roman" panose="02020603050405020304" pitchFamily="18" charset="0"/>
                <a:ea typeface="宋体" panose="02010600030101010101" pitchFamily="2" charset="-122"/>
              </a:rPr>
              <a:t>1  </a:t>
            </a:r>
            <a:r>
              <a:rPr kumimoji="1" lang="zh-CN" altLang="en-US" sz="3600" b="1">
                <a:solidFill>
                  <a:srgbClr val="FFFF00"/>
                </a:solidFill>
                <a:latin typeface="Times New Roman" panose="02020603050405020304" pitchFamily="18" charset="0"/>
                <a:ea typeface="楷体_GB2312" pitchFamily="49" charset="-122"/>
              </a:rPr>
              <a:t>排序示例</a:t>
            </a:r>
          </a:p>
          <a:p>
            <a:pPr fontAlgn="base">
              <a:lnSpc>
                <a:spcPct val="110000"/>
              </a:lnSpc>
              <a:spcBef>
                <a:spcPct val="20000"/>
              </a:spcBef>
              <a:spcAft>
                <a:spcPct val="0"/>
              </a:spcAft>
            </a:pPr>
            <a:r>
              <a:rPr lang="zh-CN" altLang="en-US" sz="2800" b="1">
                <a:solidFill>
                  <a:srgbClr val="FFFFFF"/>
                </a:solidFill>
                <a:latin typeface="Times New Roman" panose="02020603050405020304" pitchFamily="18" charset="0"/>
                <a:ea typeface="宋体" panose="02010600030101010101" pitchFamily="2" charset="-122"/>
              </a:rPr>
              <a:t>       </a:t>
            </a:r>
            <a:r>
              <a:rPr lang="zh-CN" altLang="en-US" sz="3200" b="1">
                <a:solidFill>
                  <a:srgbClr val="FFFFFF"/>
                </a:solidFill>
                <a:latin typeface="Times New Roman" panose="02020603050405020304" pitchFamily="18" charset="0"/>
                <a:ea typeface="宋体" panose="02010600030101010101" pitchFamily="2" charset="-122"/>
              </a:rPr>
              <a:t>例</a:t>
            </a:r>
            <a:r>
              <a:rPr kumimoji="1" lang="zh-CN" altLang="en-US" sz="3200" b="1">
                <a:solidFill>
                  <a:srgbClr val="FFFFFF"/>
                </a:solidFill>
                <a:latin typeface="Times New Roman" panose="02020603050405020304" pitchFamily="18" charset="0"/>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设有关键字序列为：</a:t>
            </a:r>
            <a:r>
              <a:rPr kumimoji="1" lang="en-US" altLang="zh-CN" sz="2800" b="1">
                <a:solidFill>
                  <a:srgbClr val="FFFFFF"/>
                </a:solidFill>
                <a:latin typeface="Times New Roman" panose="02020603050405020304" pitchFamily="18" charset="0"/>
                <a:ea typeface="宋体" panose="02010600030101010101" pitchFamily="2" charset="-122"/>
              </a:rPr>
              <a:t>7, 4, -2, 19, 13, 6</a:t>
            </a:r>
            <a:r>
              <a:rPr kumimoji="1" lang="zh-CN" altLang="en-US" sz="2800" b="1">
                <a:solidFill>
                  <a:srgbClr val="FFFFFF"/>
                </a:solidFill>
                <a:latin typeface="Times New Roman" panose="02020603050405020304" pitchFamily="18" charset="0"/>
                <a:ea typeface="宋体" panose="02010600030101010101" pitchFamily="2" charset="-122"/>
              </a:rPr>
              <a:t>，直接选择排序的过程如下图</a:t>
            </a:r>
            <a:r>
              <a:rPr kumimoji="1" lang="en-US" altLang="zh-CN" sz="2800" b="1">
                <a:solidFill>
                  <a:srgbClr val="FFFFFF"/>
                </a:solidFill>
                <a:latin typeface="Times New Roman" panose="02020603050405020304" pitchFamily="18" charset="0"/>
                <a:ea typeface="宋体" panose="02010600030101010101" pitchFamily="2" charset="-122"/>
              </a:rPr>
              <a:t>10-8</a:t>
            </a:r>
            <a:r>
              <a:rPr kumimoji="1" lang="zh-CN" altLang="en-US" sz="2800" b="1">
                <a:solidFill>
                  <a:srgbClr val="FFFFFF"/>
                </a:solidFill>
                <a:latin typeface="Times New Roman" panose="02020603050405020304" pitchFamily="18" charset="0"/>
                <a:ea typeface="宋体" panose="02010600030101010101" pitchFamily="2" charset="-122"/>
              </a:rPr>
              <a:t>所示。</a:t>
            </a:r>
          </a:p>
        </p:txBody>
      </p:sp>
    </p:spTree>
    <p:extLst>
      <p:ext uri="{BB962C8B-B14F-4D97-AF65-F5344CB8AC3E}">
        <p14:creationId xmlns:p14="http://schemas.microsoft.com/office/powerpoint/2010/main" val="7567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4ABB4B02-FDE9-034F-9313-889A14FE162C}"/>
              </a:ext>
            </a:extLst>
          </p:cNvPr>
          <p:cNvSpPr>
            <a:spLocks noGrp="1" noChangeArrowheads="1"/>
          </p:cNvSpPr>
          <p:nvPr>
            <p:ph type="body" idx="1"/>
          </p:nvPr>
        </p:nvSpPr>
        <p:spPr>
          <a:xfrm>
            <a:off x="1676401" y="152400"/>
            <a:ext cx="8812213" cy="6400800"/>
          </a:xfrm>
        </p:spPr>
        <p:txBody>
          <a:bodyPr/>
          <a:lstStyle/>
          <a:p>
            <a:pPr marL="0" indent="0">
              <a:lnSpc>
                <a:spcPct val="110000"/>
              </a:lnSpc>
              <a:buNone/>
            </a:pPr>
            <a:r>
              <a:rPr lang="zh-CN" altLang="en-US" b="1">
                <a:solidFill>
                  <a:schemeClr val="folHlink"/>
                </a:solidFill>
                <a:latin typeface="宋体" panose="02010600030101010101" pitchFamily="2" charset="-122"/>
              </a:rPr>
              <a:t>⑷ </a:t>
            </a:r>
            <a:r>
              <a:rPr lang="zh-CN" altLang="en-US" b="1">
                <a:solidFill>
                  <a:schemeClr val="folHlink"/>
                </a:solidFill>
              </a:rPr>
              <a:t>内部排序的基本操作</a:t>
            </a:r>
          </a:p>
          <a:p>
            <a:pPr marL="0" indent="0">
              <a:lnSpc>
                <a:spcPct val="110000"/>
              </a:lnSpc>
              <a:buNone/>
            </a:pPr>
            <a:r>
              <a:rPr lang="zh-CN" altLang="en-US" sz="2800" b="1"/>
              <a:t>        对内部排序地而言，其基本操作有两种：</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比较两个关键字的大小；</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存储位置的移动：从一个位置移到另一个位置。</a:t>
            </a:r>
          </a:p>
          <a:p>
            <a:pPr marL="0" indent="0">
              <a:lnSpc>
                <a:spcPct val="110000"/>
              </a:lnSpc>
              <a:buNone/>
            </a:pPr>
            <a:r>
              <a:rPr lang="zh-CN" altLang="en-US" sz="2800" b="1"/>
              <a:t>       第一种操作是必不可少的；而第二种操作却不是必须的，取决于记录的存储方式，具体情况是：</a:t>
            </a:r>
          </a:p>
          <a:p>
            <a:pPr marL="444500" lvl="1" indent="0">
              <a:lnSpc>
                <a:spcPct val="110000"/>
              </a:lnSpc>
              <a:buNone/>
            </a:pPr>
            <a:r>
              <a:rPr lang="zh-CN" altLang="en-US" b="1">
                <a:latin typeface="宋体" panose="02010600030101010101" pitchFamily="2" charset="-122"/>
              </a:rPr>
              <a:t>①</a:t>
            </a:r>
            <a:r>
              <a:rPr lang="zh-CN" altLang="en-US" b="1">
                <a:solidFill>
                  <a:schemeClr val="hlink"/>
                </a:solidFill>
                <a:latin typeface="宋体" panose="02010600030101010101" pitchFamily="2" charset="-122"/>
              </a:rPr>
              <a:t> </a:t>
            </a:r>
            <a:r>
              <a:rPr lang="zh-CN" altLang="en-US" b="1">
                <a:solidFill>
                  <a:schemeClr val="folHlink"/>
                </a:solidFill>
              </a:rPr>
              <a:t>记录存储在一组连续地址的存储空间</a:t>
            </a:r>
            <a:r>
              <a:rPr lang="zh-CN" altLang="en-US" b="1"/>
              <a:t>：记录之间的逻辑顺序关系是通过其物理存储位置的相邻来体现，</a:t>
            </a:r>
            <a:r>
              <a:rPr lang="zh-CN" altLang="en-US" b="1">
                <a:solidFill>
                  <a:schemeClr val="tx2"/>
                </a:solidFill>
              </a:rPr>
              <a:t>记录的移动是必不可少的</a:t>
            </a:r>
            <a:r>
              <a:rPr lang="zh-CN" altLang="en-US" b="1"/>
              <a:t>；</a:t>
            </a:r>
          </a:p>
          <a:p>
            <a:pPr marL="444500" lvl="1" indent="0">
              <a:lnSpc>
                <a:spcPct val="110000"/>
              </a:lnSpc>
              <a:buNone/>
            </a:pPr>
            <a:r>
              <a:rPr lang="zh-CN" altLang="en-US" b="1">
                <a:cs typeface="Times New Roman" panose="02020603050405020304" pitchFamily="18" charset="0"/>
              </a:rPr>
              <a:t>②</a:t>
            </a:r>
            <a:r>
              <a:rPr lang="zh-CN" altLang="en-US" b="1">
                <a:solidFill>
                  <a:schemeClr val="hlink"/>
                </a:solidFill>
                <a:cs typeface="Times New Roman" panose="02020603050405020304" pitchFamily="18" charset="0"/>
              </a:rPr>
              <a:t>  </a:t>
            </a:r>
            <a:r>
              <a:rPr lang="zh-CN" altLang="en-US" b="1">
                <a:solidFill>
                  <a:schemeClr val="folHlink"/>
                </a:solidFill>
              </a:rPr>
              <a:t>记录采用链式存储方式</a:t>
            </a:r>
            <a:r>
              <a:rPr lang="zh-CN" altLang="en-US" b="1"/>
              <a:t>：记录之间的逻辑顺序关系是通过结点中的指针来体现，排序过程</a:t>
            </a:r>
            <a:r>
              <a:rPr lang="zh-CN" altLang="en-US" b="1">
                <a:solidFill>
                  <a:schemeClr val="tx2"/>
                </a:solidFill>
              </a:rPr>
              <a:t>仅需修改结点的指针</a:t>
            </a:r>
            <a:r>
              <a:rPr lang="zh-CN" altLang="en-US" b="1"/>
              <a:t>，而</a:t>
            </a:r>
            <a:r>
              <a:rPr lang="zh-CN" altLang="en-US" b="1">
                <a:solidFill>
                  <a:schemeClr val="accent1"/>
                </a:solidFill>
              </a:rPr>
              <a:t>不需要移动记录</a:t>
            </a:r>
            <a:r>
              <a:rPr lang="zh-CN" altLang="en-US" b="1"/>
              <a:t>；</a:t>
            </a:r>
          </a:p>
        </p:txBody>
      </p:sp>
    </p:spTree>
    <p:extLst>
      <p:ext uri="{BB962C8B-B14F-4D97-AF65-F5344CB8AC3E}">
        <p14:creationId xmlns:p14="http://schemas.microsoft.com/office/powerpoint/2010/main" val="1500456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13410" name="Group 2">
            <a:extLst>
              <a:ext uri="{FF2B5EF4-FFF2-40B4-BE49-F238E27FC236}">
                <a16:creationId xmlns:a16="http://schemas.microsoft.com/office/drawing/2014/main" id="{6FF0B072-6551-0249-8646-967BC245049B}"/>
              </a:ext>
            </a:extLst>
          </p:cNvPr>
          <p:cNvGrpSpPr>
            <a:grpSpLocks/>
          </p:cNvGrpSpPr>
          <p:nvPr/>
        </p:nvGrpSpPr>
        <p:grpSpPr bwMode="auto">
          <a:xfrm>
            <a:off x="2133600" y="260350"/>
            <a:ext cx="6362700" cy="4648200"/>
            <a:chOff x="384" y="1200"/>
            <a:chExt cx="4008" cy="2928"/>
          </a:xfrm>
        </p:grpSpPr>
        <p:sp>
          <p:nvSpPr>
            <p:cNvPr id="913411" name="Rectangle 3">
              <a:extLst>
                <a:ext uri="{FF2B5EF4-FFF2-40B4-BE49-F238E27FC236}">
                  <a16:creationId xmlns:a16="http://schemas.microsoft.com/office/drawing/2014/main" id="{D3FFDB44-D0F8-E445-B76A-A6EB6E14BE96}"/>
                </a:ext>
              </a:extLst>
            </p:cNvPr>
            <p:cNvSpPr>
              <a:spLocks noChangeArrowheads="1"/>
            </p:cNvSpPr>
            <p:nvPr/>
          </p:nvSpPr>
          <p:spPr bwMode="auto">
            <a:xfrm>
              <a:off x="1680" y="3901"/>
              <a:ext cx="211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10-8  </a:t>
              </a:r>
              <a:r>
                <a:rPr kumimoji="1" lang="zh-CN" altLang="en-US" sz="2000" b="1">
                  <a:solidFill>
                    <a:srgbClr val="FFFFFF"/>
                  </a:solidFill>
                  <a:latin typeface="Times New Roman" panose="02020603050405020304" pitchFamily="18" charset="0"/>
                  <a:ea typeface="宋体" panose="02010600030101010101" pitchFamily="2" charset="-122"/>
                </a:rPr>
                <a:t>直接选择排序的过程</a:t>
              </a:r>
            </a:p>
          </p:txBody>
        </p:sp>
        <p:grpSp>
          <p:nvGrpSpPr>
            <p:cNvPr id="913412" name="Group 4">
              <a:extLst>
                <a:ext uri="{FF2B5EF4-FFF2-40B4-BE49-F238E27FC236}">
                  <a16:creationId xmlns:a16="http://schemas.microsoft.com/office/drawing/2014/main" id="{9F2B7786-77A9-CF43-99B0-0507996A9B01}"/>
                </a:ext>
              </a:extLst>
            </p:cNvPr>
            <p:cNvGrpSpPr>
              <a:grpSpLocks/>
            </p:cNvGrpSpPr>
            <p:nvPr/>
          </p:nvGrpSpPr>
          <p:grpSpPr bwMode="auto">
            <a:xfrm>
              <a:off x="384" y="1200"/>
              <a:ext cx="4008" cy="2624"/>
              <a:chOff x="384" y="1200"/>
              <a:chExt cx="4008" cy="2624"/>
            </a:xfrm>
          </p:grpSpPr>
          <p:sp>
            <p:nvSpPr>
              <p:cNvPr id="913413" name="Rectangle 5">
                <a:extLst>
                  <a:ext uri="{FF2B5EF4-FFF2-40B4-BE49-F238E27FC236}">
                    <a16:creationId xmlns:a16="http://schemas.microsoft.com/office/drawing/2014/main" id="{A4C2B9F1-887E-CE4F-BF61-02781B4E5E30}"/>
                  </a:ext>
                </a:extLst>
              </p:cNvPr>
              <p:cNvSpPr>
                <a:spLocks noChangeArrowheads="1"/>
              </p:cNvSpPr>
              <p:nvPr/>
            </p:nvSpPr>
            <p:spPr bwMode="auto">
              <a:xfrm>
                <a:off x="384" y="1200"/>
                <a:ext cx="379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初始记录的关键字：  </a:t>
                </a:r>
                <a:r>
                  <a:rPr kumimoji="1" lang="en-US" altLang="zh-CN" sz="2400" b="1">
                    <a:solidFill>
                      <a:srgbClr val="FFFFFF"/>
                    </a:solidFill>
                    <a:latin typeface="Times New Roman" panose="02020603050405020304" pitchFamily="18" charset="0"/>
                    <a:ea typeface="宋体" panose="02010600030101010101" pitchFamily="2" charset="-122"/>
                  </a:rPr>
                  <a:t>7     4    -2    19    13    6</a:t>
                </a:r>
              </a:p>
            </p:txBody>
          </p:sp>
          <p:sp>
            <p:nvSpPr>
              <p:cNvPr id="913414" name="Rectangle 6">
                <a:extLst>
                  <a:ext uri="{FF2B5EF4-FFF2-40B4-BE49-F238E27FC236}">
                    <a16:creationId xmlns:a16="http://schemas.microsoft.com/office/drawing/2014/main" id="{7DC735F2-46D9-F140-9BA9-B1E049264272}"/>
                  </a:ext>
                </a:extLst>
              </p:cNvPr>
              <p:cNvSpPr>
                <a:spLocks noChangeArrowheads="1"/>
              </p:cNvSpPr>
              <p:nvPr/>
            </p:nvSpPr>
            <p:spPr bwMode="auto">
              <a:xfrm>
                <a:off x="955" y="1616"/>
                <a:ext cx="322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第一趟排序：</a:t>
                </a:r>
                <a:r>
                  <a:rPr kumimoji="1" lang="en-US" altLang="zh-CN" sz="2400" b="1">
                    <a:solidFill>
                      <a:srgbClr val="FFFF00"/>
                    </a:solidFill>
                    <a:latin typeface="Times New Roman" panose="02020603050405020304" pitchFamily="18" charset="0"/>
                    <a:ea typeface="宋体" panose="02010600030101010101" pitchFamily="2" charset="-122"/>
                  </a:rPr>
                  <a:t>-2  </a:t>
                </a:r>
                <a:r>
                  <a:rPr kumimoji="1" lang="en-US" altLang="zh-CN" sz="2400" b="1">
                    <a:solidFill>
                      <a:srgbClr val="FFFFFF"/>
                    </a:solidFill>
                    <a:latin typeface="Times New Roman" panose="02020603050405020304" pitchFamily="18" charset="0"/>
                    <a:ea typeface="宋体" panose="02010600030101010101" pitchFamily="2" charset="-122"/>
                  </a:rPr>
                  <a:t>    4     7     19     13    6</a:t>
                </a:r>
              </a:p>
            </p:txBody>
          </p:sp>
          <p:sp>
            <p:nvSpPr>
              <p:cNvPr id="913415" name="Rectangle 7">
                <a:extLst>
                  <a:ext uri="{FF2B5EF4-FFF2-40B4-BE49-F238E27FC236}">
                    <a16:creationId xmlns:a16="http://schemas.microsoft.com/office/drawing/2014/main" id="{B0BD3719-2DDD-E84B-B0EC-AAA079BEC7CB}"/>
                  </a:ext>
                </a:extLst>
              </p:cNvPr>
              <p:cNvSpPr>
                <a:spLocks noChangeArrowheads="1"/>
              </p:cNvSpPr>
              <p:nvPr/>
            </p:nvSpPr>
            <p:spPr bwMode="auto">
              <a:xfrm>
                <a:off x="960" y="2024"/>
                <a:ext cx="3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第二趟排序： </a:t>
                </a:r>
                <a:r>
                  <a:rPr kumimoji="1" lang="en-US" altLang="zh-CN" sz="2400" b="1">
                    <a:solidFill>
                      <a:srgbClr val="FFFF00"/>
                    </a:solidFill>
                    <a:latin typeface="Times New Roman" panose="02020603050405020304" pitchFamily="18" charset="0"/>
                    <a:ea typeface="宋体" panose="02010600030101010101" pitchFamily="2" charset="-122"/>
                  </a:rPr>
                  <a:t>-2     4</a:t>
                </a:r>
                <a:r>
                  <a:rPr kumimoji="1" lang="en-US" altLang="zh-CN" sz="2400" b="1">
                    <a:solidFill>
                      <a:srgbClr val="FFFFFF"/>
                    </a:solidFill>
                    <a:latin typeface="Times New Roman" panose="02020603050405020304" pitchFamily="18" charset="0"/>
                    <a:ea typeface="宋体" panose="02010600030101010101" pitchFamily="2" charset="-122"/>
                  </a:rPr>
                  <a:t>     7     19    13    6</a:t>
                </a:r>
              </a:p>
            </p:txBody>
          </p:sp>
          <p:sp>
            <p:nvSpPr>
              <p:cNvPr id="913416" name="Rectangle 8">
                <a:extLst>
                  <a:ext uri="{FF2B5EF4-FFF2-40B4-BE49-F238E27FC236}">
                    <a16:creationId xmlns:a16="http://schemas.microsoft.com/office/drawing/2014/main" id="{4A8957F5-A529-854D-8CA0-1FC55E21CC8A}"/>
                  </a:ext>
                </a:extLst>
              </p:cNvPr>
              <p:cNvSpPr>
                <a:spLocks noChangeArrowheads="1"/>
              </p:cNvSpPr>
              <p:nvPr/>
            </p:nvSpPr>
            <p:spPr bwMode="auto">
              <a:xfrm>
                <a:off x="952" y="2400"/>
                <a:ext cx="3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第三趟排序： </a:t>
                </a:r>
                <a:r>
                  <a:rPr kumimoji="1" lang="en-US" altLang="zh-CN" sz="2400" b="1">
                    <a:solidFill>
                      <a:srgbClr val="FFFF00"/>
                    </a:solidFill>
                    <a:latin typeface="Times New Roman" panose="02020603050405020304" pitchFamily="18" charset="0"/>
                    <a:ea typeface="宋体" panose="02010600030101010101" pitchFamily="2" charset="-122"/>
                  </a:rPr>
                  <a:t>-2     4     6</a:t>
                </a:r>
                <a:r>
                  <a:rPr kumimoji="1" lang="en-US" altLang="zh-CN" sz="2400" b="1">
                    <a:solidFill>
                      <a:srgbClr val="FFFFFF"/>
                    </a:solidFill>
                    <a:latin typeface="Times New Roman" panose="02020603050405020304" pitchFamily="18" charset="0"/>
                    <a:ea typeface="宋体" panose="02010600030101010101" pitchFamily="2" charset="-122"/>
                  </a:rPr>
                  <a:t>     19    13    7</a:t>
                </a:r>
              </a:p>
            </p:txBody>
          </p:sp>
          <p:sp>
            <p:nvSpPr>
              <p:cNvPr id="913417" name="Rectangle 9">
                <a:extLst>
                  <a:ext uri="{FF2B5EF4-FFF2-40B4-BE49-F238E27FC236}">
                    <a16:creationId xmlns:a16="http://schemas.microsoft.com/office/drawing/2014/main" id="{7E80DA34-64A6-EC4C-907B-0EB1C87DF60D}"/>
                  </a:ext>
                </a:extLst>
              </p:cNvPr>
              <p:cNvSpPr>
                <a:spLocks noChangeArrowheads="1"/>
              </p:cNvSpPr>
              <p:nvPr/>
            </p:nvSpPr>
            <p:spPr bwMode="auto">
              <a:xfrm>
                <a:off x="981" y="2816"/>
                <a:ext cx="333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第四趟排序： </a:t>
                </a:r>
                <a:r>
                  <a:rPr kumimoji="1" lang="en-US" altLang="zh-CN" sz="2400" b="1">
                    <a:solidFill>
                      <a:srgbClr val="FFFF00"/>
                    </a:solidFill>
                    <a:latin typeface="Times New Roman" panose="02020603050405020304" pitchFamily="18" charset="0"/>
                    <a:ea typeface="宋体" panose="02010600030101010101" pitchFamily="2" charset="-122"/>
                  </a:rPr>
                  <a:t>-2    4     6     7</a:t>
                </a:r>
                <a:r>
                  <a:rPr kumimoji="1" lang="en-US" altLang="zh-CN" sz="2400" b="1">
                    <a:solidFill>
                      <a:srgbClr val="FFFFFF"/>
                    </a:solidFill>
                    <a:latin typeface="Times New Roman" panose="02020603050405020304" pitchFamily="18" charset="0"/>
                    <a:ea typeface="宋体" panose="02010600030101010101" pitchFamily="2" charset="-122"/>
                  </a:rPr>
                  <a:t>     13     19</a:t>
                </a:r>
              </a:p>
            </p:txBody>
          </p:sp>
          <p:sp>
            <p:nvSpPr>
              <p:cNvPr id="913418" name="Rectangle 10">
                <a:extLst>
                  <a:ext uri="{FF2B5EF4-FFF2-40B4-BE49-F238E27FC236}">
                    <a16:creationId xmlns:a16="http://schemas.microsoft.com/office/drawing/2014/main" id="{9175F2DB-8F63-6549-86FA-CDB62B02B008}"/>
                  </a:ext>
                </a:extLst>
              </p:cNvPr>
              <p:cNvSpPr>
                <a:spLocks noChangeArrowheads="1"/>
              </p:cNvSpPr>
              <p:nvPr/>
            </p:nvSpPr>
            <p:spPr bwMode="auto">
              <a:xfrm>
                <a:off x="984" y="3224"/>
                <a:ext cx="34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第五趟排序： </a:t>
                </a:r>
                <a:r>
                  <a:rPr kumimoji="1" lang="en-US" altLang="zh-CN" sz="2400" b="1">
                    <a:solidFill>
                      <a:srgbClr val="FFFF00"/>
                    </a:solidFill>
                    <a:latin typeface="Times New Roman" panose="02020603050405020304" pitchFamily="18" charset="0"/>
                    <a:ea typeface="宋体" panose="02010600030101010101" pitchFamily="2" charset="-122"/>
                  </a:rPr>
                  <a:t>-2    4     6    7     13</a:t>
                </a:r>
                <a:r>
                  <a:rPr kumimoji="1" lang="en-US" altLang="zh-CN" sz="2400" b="1">
                    <a:solidFill>
                      <a:srgbClr val="FFFFFF"/>
                    </a:solidFill>
                    <a:latin typeface="Times New Roman" panose="02020603050405020304" pitchFamily="18" charset="0"/>
                    <a:ea typeface="宋体" panose="02010600030101010101" pitchFamily="2" charset="-122"/>
                  </a:rPr>
                  <a:t>     19</a:t>
                </a:r>
              </a:p>
            </p:txBody>
          </p:sp>
          <p:sp>
            <p:nvSpPr>
              <p:cNvPr id="913419" name="Rectangle 11">
                <a:extLst>
                  <a:ext uri="{FF2B5EF4-FFF2-40B4-BE49-F238E27FC236}">
                    <a16:creationId xmlns:a16="http://schemas.microsoft.com/office/drawing/2014/main" id="{E34742E0-1484-154C-B4E3-2E3527F852DA}"/>
                  </a:ext>
                </a:extLst>
              </p:cNvPr>
              <p:cNvSpPr>
                <a:spLocks noChangeArrowheads="1"/>
              </p:cNvSpPr>
              <p:nvPr/>
            </p:nvSpPr>
            <p:spPr bwMode="auto">
              <a:xfrm>
                <a:off x="984" y="3575"/>
                <a:ext cx="340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第六趟排序： </a:t>
                </a:r>
                <a:r>
                  <a:rPr kumimoji="1" lang="en-US" altLang="zh-CN" sz="2400" b="1">
                    <a:solidFill>
                      <a:srgbClr val="FFFF00"/>
                    </a:solidFill>
                    <a:latin typeface="Times New Roman" panose="02020603050405020304" pitchFamily="18" charset="0"/>
                    <a:ea typeface="宋体" panose="02010600030101010101" pitchFamily="2" charset="-122"/>
                  </a:rPr>
                  <a:t>-2    4     6    7     13</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00"/>
                    </a:solidFill>
                    <a:latin typeface="Times New Roman" panose="02020603050405020304" pitchFamily="18" charset="0"/>
                    <a:ea typeface="宋体" panose="02010600030101010101" pitchFamily="2" charset="-122"/>
                  </a:rPr>
                  <a:t>19</a:t>
                </a:r>
              </a:p>
            </p:txBody>
          </p:sp>
        </p:grpSp>
      </p:grpSp>
    </p:spTree>
    <p:extLst>
      <p:ext uri="{BB962C8B-B14F-4D97-AF65-F5344CB8AC3E}">
        <p14:creationId xmlns:p14="http://schemas.microsoft.com/office/powerpoint/2010/main" val="3847793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21C4FA0C-1674-B94D-B701-B02D1C442F2F}"/>
              </a:ext>
            </a:extLst>
          </p:cNvPr>
          <p:cNvSpPr>
            <a:spLocks noChangeArrowheads="1"/>
          </p:cNvSpPr>
          <p:nvPr/>
        </p:nvSpPr>
        <p:spPr bwMode="auto">
          <a:xfrm>
            <a:off x="1676401" y="152401"/>
            <a:ext cx="8812213" cy="690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10000"/>
              </a:spcBef>
              <a:spcAft>
                <a:spcPct val="10000"/>
              </a:spcAft>
            </a:pPr>
            <a:r>
              <a:rPr lang="en-US" altLang="zh-CN" sz="3600" b="1">
                <a:solidFill>
                  <a:srgbClr val="FFFF00"/>
                </a:solidFill>
                <a:cs typeface="Times New Roman" panose="02020603050405020304" pitchFamily="18" charset="0"/>
              </a:rPr>
              <a:t>2  </a:t>
            </a:r>
            <a:r>
              <a:rPr lang="zh-CN" altLang="en-US" sz="3600" b="1">
                <a:solidFill>
                  <a:srgbClr val="FFFF00"/>
                </a:solidFill>
                <a:ea typeface="楷体_GB2312" pitchFamily="49" charset="-122"/>
              </a:rPr>
              <a:t>算法实现</a:t>
            </a:r>
          </a:p>
          <a:p>
            <a:pPr fontAlgn="base">
              <a:lnSpc>
                <a:spcPct val="110000"/>
              </a:lnSpc>
              <a:spcBef>
                <a:spcPct val="10000"/>
              </a:spcBef>
              <a:spcAft>
                <a:spcPct val="0"/>
              </a:spcAft>
            </a:pPr>
            <a:r>
              <a:rPr lang="en-US" altLang="zh-CN" sz="2800" b="1">
                <a:solidFill>
                  <a:srgbClr val="FFFFFF"/>
                </a:solidFill>
              </a:rPr>
              <a:t>void simple_selection_sort(Sqlist *L)</a:t>
            </a:r>
          </a:p>
          <a:p>
            <a:pPr lvl="1" fontAlgn="base">
              <a:lnSpc>
                <a:spcPct val="110000"/>
              </a:lnSpc>
              <a:spcBef>
                <a:spcPct val="10000"/>
              </a:spcBef>
              <a:spcAft>
                <a:spcPct val="0"/>
              </a:spcAft>
            </a:pPr>
            <a:r>
              <a:rPr lang="en-US" altLang="zh-CN" sz="2800" b="1">
                <a:solidFill>
                  <a:srgbClr val="FFFFFF"/>
                </a:solidFill>
              </a:rPr>
              <a:t>{  int m, n , k;</a:t>
            </a:r>
          </a:p>
          <a:p>
            <a:pPr lvl="2" fontAlgn="base">
              <a:lnSpc>
                <a:spcPct val="110000"/>
              </a:lnSpc>
              <a:spcBef>
                <a:spcPct val="10000"/>
              </a:spcBef>
              <a:spcAft>
                <a:spcPct val="0"/>
              </a:spcAft>
            </a:pPr>
            <a:r>
              <a:rPr lang="en-US" altLang="zh-CN" sz="2800" b="1">
                <a:solidFill>
                  <a:srgbClr val="FFFFFF"/>
                </a:solidFill>
              </a:rPr>
              <a:t>for (m=1; m&lt;L-&gt;length; m++)</a:t>
            </a:r>
          </a:p>
          <a:p>
            <a:pPr lvl="3" fontAlgn="base">
              <a:lnSpc>
                <a:spcPct val="110000"/>
              </a:lnSpc>
              <a:spcBef>
                <a:spcPct val="10000"/>
              </a:spcBef>
              <a:spcAft>
                <a:spcPct val="0"/>
              </a:spcAft>
            </a:pPr>
            <a:r>
              <a:rPr lang="en-US" altLang="zh-CN" sz="2800" b="1">
                <a:solidFill>
                  <a:srgbClr val="FFFFFF"/>
                </a:solidFill>
              </a:rPr>
              <a:t>{  k=m ; </a:t>
            </a:r>
          </a:p>
          <a:p>
            <a:pPr lvl="4" fontAlgn="base">
              <a:lnSpc>
                <a:spcPct val="110000"/>
              </a:lnSpc>
              <a:spcBef>
                <a:spcPct val="10000"/>
              </a:spcBef>
              <a:spcAft>
                <a:spcPct val="0"/>
              </a:spcAft>
            </a:pPr>
            <a:r>
              <a:rPr lang="en-US" altLang="zh-CN" sz="2800" b="1">
                <a:solidFill>
                  <a:srgbClr val="FFFFFF"/>
                </a:solidFill>
              </a:rPr>
              <a:t>for  (n=m+1; n&lt;=L-&gt;length; n++)</a:t>
            </a:r>
          </a:p>
          <a:p>
            <a:pPr lvl="4" fontAlgn="base">
              <a:lnSpc>
                <a:spcPct val="110000"/>
              </a:lnSpc>
              <a:spcBef>
                <a:spcPct val="10000"/>
              </a:spcBef>
              <a:spcAft>
                <a:spcPct val="0"/>
              </a:spcAft>
            </a:pPr>
            <a:r>
              <a:rPr lang="en-US" altLang="zh-CN" sz="2800" b="1">
                <a:solidFill>
                  <a:srgbClr val="FFFFFF"/>
                </a:solidFill>
              </a:rPr>
              <a:t>    if  ( LT(L-&gt;R[n].key, L-&gt;R[k].key) )  k=n ;</a:t>
            </a:r>
          </a:p>
          <a:p>
            <a:pPr lvl="4" fontAlgn="base">
              <a:lnSpc>
                <a:spcPct val="110000"/>
              </a:lnSpc>
              <a:spcBef>
                <a:spcPct val="10000"/>
              </a:spcBef>
              <a:spcAft>
                <a:spcPct val="0"/>
              </a:spcAft>
            </a:pPr>
            <a:r>
              <a:rPr lang="en-US" altLang="zh-CN" sz="2800" b="1">
                <a:solidFill>
                  <a:srgbClr val="FFFFFF"/>
                </a:solidFill>
              </a:rPr>
              <a:t>if  (k!=m)      </a:t>
            </a:r>
            <a:r>
              <a:rPr lang="en-US" altLang="zh-CN" b="1">
                <a:solidFill>
                  <a:srgbClr val="FFFFFF"/>
                </a:solidFill>
              </a:rPr>
              <a:t>/*   </a:t>
            </a:r>
            <a:r>
              <a:rPr lang="zh-CN" altLang="en-US" b="1">
                <a:solidFill>
                  <a:srgbClr val="FFFFFF"/>
                </a:solidFill>
              </a:rPr>
              <a:t>记录交换   *</a:t>
            </a:r>
            <a:r>
              <a:rPr lang="en-US" altLang="zh-CN" b="1">
                <a:solidFill>
                  <a:srgbClr val="FFFFFF"/>
                </a:solidFill>
              </a:rPr>
              <a:t>/</a:t>
            </a:r>
            <a:endParaRPr lang="en-US" altLang="zh-CN" sz="2800" b="1">
              <a:solidFill>
                <a:srgbClr val="FFFFFF"/>
              </a:solidFill>
            </a:endParaRPr>
          </a:p>
          <a:p>
            <a:pPr lvl="4" fontAlgn="base">
              <a:lnSpc>
                <a:spcPct val="110000"/>
              </a:lnSpc>
              <a:spcBef>
                <a:spcPct val="10000"/>
              </a:spcBef>
              <a:spcAft>
                <a:spcPct val="0"/>
              </a:spcAft>
            </a:pPr>
            <a:r>
              <a:rPr lang="en-US" altLang="zh-CN" sz="2800" b="1">
                <a:solidFill>
                  <a:srgbClr val="FFFFFF"/>
                </a:solidFill>
              </a:rPr>
              <a:t>    {  L-&gt;R[0]=L-&gt;R[m]; L-&gt;R[m]=L-&gt;R[k];</a:t>
            </a:r>
          </a:p>
          <a:p>
            <a:pPr lvl="4" fontAlgn="base">
              <a:lnSpc>
                <a:spcPct val="110000"/>
              </a:lnSpc>
              <a:spcBef>
                <a:spcPct val="10000"/>
              </a:spcBef>
              <a:spcAft>
                <a:spcPct val="0"/>
              </a:spcAft>
            </a:pPr>
            <a:r>
              <a:rPr lang="en-US" altLang="zh-CN" sz="2800" b="1">
                <a:solidFill>
                  <a:srgbClr val="FFFFFF"/>
                </a:solidFill>
              </a:rPr>
              <a:t>        L-&gt;R[k]=L-&gt;R[0];</a:t>
            </a:r>
          </a:p>
          <a:p>
            <a:pPr lvl="4" fontAlgn="base">
              <a:lnSpc>
                <a:spcPct val="110000"/>
              </a:lnSpc>
              <a:spcBef>
                <a:spcPct val="10000"/>
              </a:spcBef>
              <a:spcAft>
                <a:spcPct val="0"/>
              </a:spcAft>
            </a:pPr>
            <a:r>
              <a:rPr lang="en-US" altLang="zh-CN" sz="2800" b="1">
                <a:solidFill>
                  <a:srgbClr val="FFFFFF"/>
                </a:solidFill>
              </a:rPr>
              <a:t>     } </a:t>
            </a:r>
          </a:p>
          <a:p>
            <a:pPr lvl="3" fontAlgn="base">
              <a:lnSpc>
                <a:spcPct val="110000"/>
              </a:lnSpc>
              <a:spcBef>
                <a:spcPct val="10000"/>
              </a:spcBef>
              <a:spcAft>
                <a:spcPct val="0"/>
              </a:spcAft>
            </a:pPr>
            <a:r>
              <a:rPr lang="en-US" altLang="zh-CN" sz="2800" b="1">
                <a:solidFill>
                  <a:srgbClr val="FFFFFF"/>
                </a:solidFill>
              </a:rPr>
              <a:t>}</a:t>
            </a:r>
          </a:p>
          <a:p>
            <a:pPr lvl="1" fontAlgn="base">
              <a:lnSpc>
                <a:spcPct val="110000"/>
              </a:lnSpc>
              <a:spcBef>
                <a:spcPct val="10000"/>
              </a:spcBef>
              <a:spcAft>
                <a:spcPct val="0"/>
              </a:spcAft>
            </a:pPr>
            <a:r>
              <a:rPr lang="en-US" altLang="zh-CN" sz="2800" b="1">
                <a:solidFill>
                  <a:srgbClr val="FFFFFF"/>
                </a:solidFill>
              </a:rPr>
              <a:t>}</a:t>
            </a:r>
          </a:p>
        </p:txBody>
      </p:sp>
    </p:spTree>
    <p:extLst>
      <p:ext uri="{BB962C8B-B14F-4D97-AF65-F5344CB8AC3E}">
        <p14:creationId xmlns:p14="http://schemas.microsoft.com/office/powerpoint/2010/main" val="2962073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5458" name="Rectangle 2">
            <a:extLst>
              <a:ext uri="{FF2B5EF4-FFF2-40B4-BE49-F238E27FC236}">
                <a16:creationId xmlns:a16="http://schemas.microsoft.com/office/drawing/2014/main" id="{E9D302D2-9243-6B48-AD14-CD88A8EBBD10}"/>
              </a:ext>
            </a:extLst>
          </p:cNvPr>
          <p:cNvSpPr>
            <a:spLocks noChangeArrowheads="1"/>
          </p:cNvSpPr>
          <p:nvPr/>
        </p:nvSpPr>
        <p:spPr bwMode="auto">
          <a:xfrm>
            <a:off x="1676400" y="152401"/>
            <a:ext cx="89154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762000" eaLnBrk="0" hangingPunct="0">
              <a:defRPr kumimoji="1" sz="2400">
                <a:solidFill>
                  <a:schemeClr val="tx1"/>
                </a:solidFill>
                <a:latin typeface="Times New Roman" panose="02020603050405020304" pitchFamily="18" charset="0"/>
                <a:ea typeface="宋体" panose="02010600030101010101" pitchFamily="2" charset="-122"/>
              </a:defRPr>
            </a:lvl3pPr>
            <a:lvl4pPr marL="1244600" eaLnBrk="0" hangingPunct="0">
              <a:defRPr kumimoji="1" sz="2400">
                <a:solidFill>
                  <a:schemeClr val="tx1"/>
                </a:solidFill>
                <a:latin typeface="Times New Roman" panose="02020603050405020304" pitchFamily="18" charset="0"/>
                <a:ea typeface="宋体" panose="02010600030101010101" pitchFamily="2" charset="-122"/>
              </a:defRPr>
            </a:lvl4pPr>
            <a:lvl5pPr marL="1816100" eaLnBrk="0" hangingPunct="0">
              <a:defRPr kumimoji="1" sz="2400">
                <a:solidFill>
                  <a:schemeClr val="tx1"/>
                </a:solidFill>
                <a:latin typeface="Times New Roman" panose="02020603050405020304" pitchFamily="18" charset="0"/>
                <a:ea typeface="宋体" panose="02010600030101010101" pitchFamily="2" charset="-122"/>
              </a:defRPr>
            </a:lvl5pPr>
            <a:lvl6pPr marL="2273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0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87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4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lang="en-US" altLang="zh-CN" sz="3600" b="1">
                <a:solidFill>
                  <a:srgbClr val="FFFF00"/>
                </a:solidFill>
                <a:cs typeface="Times New Roman" panose="02020603050405020304" pitchFamily="18" charset="0"/>
              </a:rPr>
              <a:t>3  </a:t>
            </a:r>
            <a:r>
              <a:rPr lang="zh-CN" altLang="en-US" sz="3600" b="1">
                <a:solidFill>
                  <a:srgbClr val="FFFF00"/>
                </a:solidFill>
                <a:ea typeface="楷体_GB2312" pitchFamily="49" charset="-122"/>
              </a:rPr>
              <a:t>算法分析</a:t>
            </a:r>
          </a:p>
          <a:p>
            <a:pPr fontAlgn="base">
              <a:lnSpc>
                <a:spcPct val="110000"/>
              </a:lnSpc>
              <a:spcBef>
                <a:spcPct val="20000"/>
              </a:spcBef>
              <a:spcAft>
                <a:spcPct val="0"/>
              </a:spcAft>
            </a:pPr>
            <a:r>
              <a:rPr lang="zh-CN" altLang="en-US" sz="2800" b="1">
                <a:solidFill>
                  <a:srgbClr val="FFFFFF"/>
                </a:solidFill>
                <a:latin typeface="宋体" panose="02010600030101010101" pitchFamily="2" charset="-122"/>
              </a:rPr>
              <a:t>    整个算法是二重循环</a:t>
            </a:r>
            <a:r>
              <a:rPr lang="zh-CN" altLang="en-US" sz="2800" b="1">
                <a:solidFill>
                  <a:srgbClr val="FFFFFF"/>
                </a:solidFill>
              </a:rPr>
              <a:t>：外循环控制排序的趟数，对</a:t>
            </a:r>
            <a:r>
              <a:rPr lang="en-US" altLang="zh-CN" sz="2800" b="1">
                <a:solidFill>
                  <a:srgbClr val="FFFFFF"/>
                </a:solidFill>
              </a:rPr>
              <a:t>n</a:t>
            </a:r>
            <a:r>
              <a:rPr lang="zh-CN" altLang="en-US" sz="2800" b="1">
                <a:solidFill>
                  <a:srgbClr val="FFFFFF"/>
                </a:solidFill>
              </a:rPr>
              <a:t>个记录进行排序的趟数为</a:t>
            </a:r>
            <a:r>
              <a:rPr lang="en-US" altLang="zh-CN" sz="2800" b="1">
                <a:solidFill>
                  <a:srgbClr val="FFFFFF"/>
                </a:solidFill>
              </a:rPr>
              <a:t>n-1</a:t>
            </a:r>
            <a:r>
              <a:rPr lang="zh-CN" altLang="en-US" sz="2800" b="1">
                <a:solidFill>
                  <a:srgbClr val="FFFFFF"/>
                </a:solidFill>
              </a:rPr>
              <a:t>趟；内循环控制每一趟的排序</a:t>
            </a:r>
            <a:r>
              <a:rPr kumimoji="0" lang="zh-CN" altLang="en-US" sz="2800" b="1">
                <a:solidFill>
                  <a:srgbClr val="FFFFFF"/>
                </a:solidFill>
                <a:latin typeface="宋体" panose="02010600030101010101" pitchFamily="2" charset="-122"/>
              </a:rPr>
              <a:t>。</a:t>
            </a:r>
          </a:p>
          <a:p>
            <a:pPr fontAlgn="base">
              <a:lnSpc>
                <a:spcPct val="110000"/>
              </a:lnSpc>
              <a:spcBef>
                <a:spcPct val="20000"/>
              </a:spcBef>
              <a:spcAft>
                <a:spcPct val="0"/>
              </a:spcAft>
            </a:pPr>
            <a:r>
              <a:rPr kumimoji="0" lang="zh-CN" altLang="en-US" sz="2800" b="1">
                <a:solidFill>
                  <a:srgbClr val="FFFFFF"/>
                </a:solidFill>
                <a:latin typeface="宋体" panose="02010600030101010101" pitchFamily="2" charset="-122"/>
              </a:rPr>
              <a:t>    进行第</a:t>
            </a:r>
            <a:r>
              <a:rPr kumimoji="0" lang="en-US" altLang="zh-CN" sz="2800" b="1">
                <a:solidFill>
                  <a:srgbClr val="FFFFFF"/>
                </a:solidFill>
              </a:rPr>
              <a:t>i</a:t>
            </a:r>
            <a:r>
              <a:rPr kumimoji="0" lang="zh-CN" altLang="en-US" sz="2800" b="1">
                <a:solidFill>
                  <a:srgbClr val="FFFFFF"/>
                </a:solidFill>
                <a:latin typeface="宋体" panose="02010600030101010101" pitchFamily="2" charset="-122"/>
              </a:rPr>
              <a:t>趟排序时</a:t>
            </a:r>
            <a:r>
              <a:rPr lang="zh-CN" altLang="en-US" sz="2800" b="1">
                <a:solidFill>
                  <a:srgbClr val="FFFFFF"/>
                </a:solidFill>
              </a:rPr>
              <a:t>，关键字的比较次数为</a:t>
            </a:r>
            <a:r>
              <a:rPr lang="en-US" altLang="zh-CN" sz="2800" b="1">
                <a:solidFill>
                  <a:srgbClr val="FFFFFF"/>
                </a:solidFill>
              </a:rPr>
              <a:t>n-i</a:t>
            </a:r>
            <a:r>
              <a:rPr lang="zh-CN" altLang="en-US" sz="2800" b="1">
                <a:solidFill>
                  <a:srgbClr val="FFFFFF"/>
                </a:solidFill>
              </a:rPr>
              <a:t>，则：</a:t>
            </a:r>
          </a:p>
        </p:txBody>
      </p:sp>
      <p:grpSp>
        <p:nvGrpSpPr>
          <p:cNvPr id="915459" name="Group 3">
            <a:extLst>
              <a:ext uri="{FF2B5EF4-FFF2-40B4-BE49-F238E27FC236}">
                <a16:creationId xmlns:a16="http://schemas.microsoft.com/office/drawing/2014/main" id="{9A10CC37-2123-E043-A527-2557D3FC8BCB}"/>
              </a:ext>
            </a:extLst>
          </p:cNvPr>
          <p:cNvGrpSpPr>
            <a:grpSpLocks/>
          </p:cNvGrpSpPr>
          <p:nvPr/>
        </p:nvGrpSpPr>
        <p:grpSpPr bwMode="auto">
          <a:xfrm>
            <a:off x="2438400" y="2997200"/>
            <a:ext cx="4610100" cy="908050"/>
            <a:chOff x="576" y="1860"/>
            <a:chExt cx="2904" cy="572"/>
          </a:xfrm>
        </p:grpSpPr>
        <p:sp>
          <p:nvSpPr>
            <p:cNvPr id="915460" name="Rectangle 4">
              <a:extLst>
                <a:ext uri="{FF2B5EF4-FFF2-40B4-BE49-F238E27FC236}">
                  <a16:creationId xmlns:a16="http://schemas.microsoft.com/office/drawing/2014/main" id="{E0E9BDCB-2590-204F-BAC1-66147F0C908E}"/>
                </a:ext>
              </a:extLst>
            </p:cNvPr>
            <p:cNvSpPr>
              <a:spLocks noChangeArrowheads="1"/>
            </p:cNvSpPr>
            <p:nvPr/>
          </p:nvSpPr>
          <p:spPr bwMode="auto">
            <a:xfrm>
              <a:off x="576" y="2012"/>
              <a:ext cx="113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比较次数</a:t>
              </a:r>
              <a:r>
                <a:rPr kumimoji="1" lang="zh-CN" altLang="en-US" sz="2800" b="1">
                  <a:solidFill>
                    <a:srgbClr val="FFFFFF"/>
                  </a:solidFill>
                  <a:latin typeface="宋体" panose="02010600030101010101" pitchFamily="2" charset="-122"/>
                  <a:ea typeface="宋体" panose="02010600030101010101" pitchFamily="2" charset="-122"/>
                </a:rPr>
                <a:t>：</a:t>
              </a:r>
            </a:p>
          </p:txBody>
        </p:sp>
        <p:sp>
          <p:nvSpPr>
            <p:cNvPr id="915461" name="Rectangle 5">
              <a:extLst>
                <a:ext uri="{FF2B5EF4-FFF2-40B4-BE49-F238E27FC236}">
                  <a16:creationId xmlns:a16="http://schemas.microsoft.com/office/drawing/2014/main" id="{0FF7E987-B7CF-E04F-9E9E-6FCD89A5CEA4}"/>
                </a:ext>
              </a:extLst>
            </p:cNvPr>
            <p:cNvSpPr>
              <a:spLocks noChangeArrowheads="1"/>
            </p:cNvSpPr>
            <p:nvPr/>
          </p:nvSpPr>
          <p:spPr bwMode="auto">
            <a:xfrm>
              <a:off x="1792" y="2004"/>
              <a:ext cx="84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(n-i)=</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15462" name="Rectangle 6">
              <a:extLst>
                <a:ext uri="{FF2B5EF4-FFF2-40B4-BE49-F238E27FC236}">
                  <a16:creationId xmlns:a16="http://schemas.microsoft.com/office/drawing/2014/main" id="{C5515E09-3FD2-424C-9BE9-4EBC940130E2}"/>
                </a:ext>
              </a:extLst>
            </p:cNvPr>
            <p:cNvSpPr>
              <a:spLocks noChangeArrowheads="1"/>
            </p:cNvSpPr>
            <p:nvPr/>
          </p:nvSpPr>
          <p:spPr bwMode="auto">
            <a:xfrm>
              <a:off x="1824" y="1860"/>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915463" name="Rectangle 7">
              <a:extLst>
                <a:ext uri="{FF2B5EF4-FFF2-40B4-BE49-F238E27FC236}">
                  <a16:creationId xmlns:a16="http://schemas.microsoft.com/office/drawing/2014/main" id="{1A37C9EF-52BC-2147-A6A1-4EC2FF42E999}"/>
                </a:ext>
              </a:extLst>
            </p:cNvPr>
            <p:cNvSpPr>
              <a:spLocks noChangeArrowheads="1"/>
            </p:cNvSpPr>
            <p:nvPr/>
          </p:nvSpPr>
          <p:spPr bwMode="auto">
            <a:xfrm>
              <a:off x="1744" y="2228"/>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a:t>
              </a:r>
            </a:p>
          </p:txBody>
        </p:sp>
        <p:grpSp>
          <p:nvGrpSpPr>
            <p:cNvPr id="915464" name="Group 8">
              <a:extLst>
                <a:ext uri="{FF2B5EF4-FFF2-40B4-BE49-F238E27FC236}">
                  <a16:creationId xmlns:a16="http://schemas.microsoft.com/office/drawing/2014/main" id="{B712EB1A-1508-BF4E-9D5E-876ED328CC6D}"/>
                </a:ext>
              </a:extLst>
            </p:cNvPr>
            <p:cNvGrpSpPr>
              <a:grpSpLocks/>
            </p:cNvGrpSpPr>
            <p:nvPr/>
          </p:nvGrpSpPr>
          <p:grpSpPr bwMode="auto">
            <a:xfrm>
              <a:off x="2709" y="1880"/>
              <a:ext cx="771" cy="484"/>
              <a:chOff x="2397" y="2164"/>
              <a:chExt cx="771" cy="484"/>
            </a:xfrm>
          </p:grpSpPr>
          <p:sp>
            <p:nvSpPr>
              <p:cNvPr id="915465" name="Rectangle 9">
                <a:extLst>
                  <a:ext uri="{FF2B5EF4-FFF2-40B4-BE49-F238E27FC236}">
                    <a16:creationId xmlns:a16="http://schemas.microsoft.com/office/drawing/2014/main" id="{0653BD75-1D3E-B745-A455-0967003C0E52}"/>
                  </a:ext>
                </a:extLst>
              </p:cNvPr>
              <p:cNvSpPr>
                <a:spLocks noChangeArrowheads="1"/>
              </p:cNvSpPr>
              <p:nvPr/>
            </p:nvSpPr>
            <p:spPr bwMode="auto">
              <a:xfrm>
                <a:off x="2424" y="2164"/>
                <a:ext cx="6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n(n-1)</a:t>
                </a:r>
                <a:endParaRPr kumimoji="1" lang="en-US" altLang="zh-CN" sz="2800" b="1">
                  <a:solidFill>
                    <a:srgbClr val="FFFFFF"/>
                  </a:solidFill>
                  <a:latin typeface="Times New Roman" panose="02020603050405020304" pitchFamily="18" charset="0"/>
                  <a:ea typeface="宋体" panose="02010600030101010101" pitchFamily="2" charset="-122"/>
                </a:endParaRPr>
              </a:p>
            </p:txBody>
          </p:sp>
          <p:sp>
            <p:nvSpPr>
              <p:cNvPr id="915466" name="Rectangle 10">
                <a:extLst>
                  <a:ext uri="{FF2B5EF4-FFF2-40B4-BE49-F238E27FC236}">
                    <a16:creationId xmlns:a16="http://schemas.microsoft.com/office/drawing/2014/main" id="{5D0439EB-4EEB-CF41-BB9A-E1325E075874}"/>
                  </a:ext>
                </a:extLst>
              </p:cNvPr>
              <p:cNvSpPr>
                <a:spLocks noChangeArrowheads="1"/>
              </p:cNvSpPr>
              <p:nvPr/>
            </p:nvSpPr>
            <p:spPr bwMode="auto">
              <a:xfrm>
                <a:off x="2688" y="2457"/>
                <a:ext cx="20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a:t>
                </a:r>
              </a:p>
            </p:txBody>
          </p:sp>
          <p:sp>
            <p:nvSpPr>
              <p:cNvPr id="915467" name="Line 11">
                <a:extLst>
                  <a:ext uri="{FF2B5EF4-FFF2-40B4-BE49-F238E27FC236}">
                    <a16:creationId xmlns:a16="http://schemas.microsoft.com/office/drawing/2014/main" id="{FE26D848-D962-B340-9312-F7C85F11B65D}"/>
                  </a:ext>
                </a:extLst>
              </p:cNvPr>
              <p:cNvSpPr>
                <a:spLocks noChangeShapeType="1"/>
              </p:cNvSpPr>
              <p:nvPr/>
            </p:nvSpPr>
            <p:spPr bwMode="auto">
              <a:xfrm>
                <a:off x="2397" y="2419"/>
                <a:ext cx="771"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15468" name="Rectangle 12">
            <a:extLst>
              <a:ext uri="{FF2B5EF4-FFF2-40B4-BE49-F238E27FC236}">
                <a16:creationId xmlns:a16="http://schemas.microsoft.com/office/drawing/2014/main" id="{6E4646A2-A16F-B24A-BBA6-D6A554FF8D5A}"/>
              </a:ext>
            </a:extLst>
          </p:cNvPr>
          <p:cNvSpPr>
            <a:spLocks noChangeArrowheads="1"/>
          </p:cNvSpPr>
          <p:nvPr/>
        </p:nvSpPr>
        <p:spPr bwMode="auto">
          <a:xfrm>
            <a:off x="1676401" y="4005263"/>
            <a:ext cx="8812213" cy="191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762000" eaLnBrk="0" hangingPunct="0">
              <a:defRPr kumimoji="1" sz="2400">
                <a:solidFill>
                  <a:schemeClr val="tx1"/>
                </a:solidFill>
                <a:latin typeface="Times New Roman" panose="02020603050405020304" pitchFamily="18" charset="0"/>
                <a:ea typeface="宋体" panose="02010600030101010101" pitchFamily="2" charset="-122"/>
              </a:defRPr>
            </a:lvl3pPr>
            <a:lvl4pPr marL="1244600" eaLnBrk="0" hangingPunct="0">
              <a:defRPr kumimoji="1" sz="2400">
                <a:solidFill>
                  <a:schemeClr val="tx1"/>
                </a:solidFill>
                <a:latin typeface="Times New Roman" panose="02020603050405020304" pitchFamily="18" charset="0"/>
                <a:ea typeface="宋体" panose="02010600030101010101" pitchFamily="2" charset="-122"/>
              </a:defRPr>
            </a:lvl4pPr>
            <a:lvl5pPr marL="1816100" eaLnBrk="0" hangingPunct="0">
              <a:defRPr kumimoji="1" sz="2400">
                <a:solidFill>
                  <a:schemeClr val="tx1"/>
                </a:solidFill>
                <a:latin typeface="Times New Roman" panose="02020603050405020304" pitchFamily="18" charset="0"/>
                <a:ea typeface="宋体" panose="02010600030101010101" pitchFamily="2" charset="-122"/>
              </a:defRPr>
            </a:lvl5pPr>
            <a:lvl6pPr marL="2273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30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87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44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lang="zh-CN" altLang="en-US" sz="2800" b="1">
                <a:solidFill>
                  <a:srgbClr val="FFFFFF"/>
                </a:solidFill>
                <a:latin typeface="宋体" panose="02010600030101010101" pitchFamily="2" charset="-122"/>
              </a:rPr>
              <a:t> </a:t>
            </a:r>
            <a:r>
              <a:rPr lang="zh-CN" altLang="en-US" sz="2800" b="1">
                <a:solidFill>
                  <a:srgbClr val="FFFFFF"/>
                </a:solidFill>
                <a:cs typeface="Times New Roman" panose="02020603050405020304" pitchFamily="18" charset="0"/>
              </a:rPr>
              <a:t>∴  </a:t>
            </a:r>
            <a:r>
              <a:rPr lang="zh-CN" altLang="en-US" sz="2800" b="1">
                <a:solidFill>
                  <a:srgbClr val="FFFFFF"/>
                </a:solidFill>
              </a:rPr>
              <a:t>时间复杂度</a:t>
            </a:r>
            <a:r>
              <a:rPr lang="zh-CN" altLang="en-US" sz="2800" b="1">
                <a:solidFill>
                  <a:srgbClr val="FFFFFF"/>
                </a:solidFill>
                <a:latin typeface="宋体" panose="02010600030101010101" pitchFamily="2" charset="-122"/>
              </a:rPr>
              <a:t>是</a:t>
            </a:r>
            <a:r>
              <a:rPr lang="zh-CN" altLang="zh-CN" sz="2800" b="1">
                <a:solidFill>
                  <a:srgbClr val="FFFFFF"/>
                </a:solidFill>
              </a:rPr>
              <a:t>：</a:t>
            </a:r>
            <a:r>
              <a:rPr lang="en-US" altLang="zh-CN" sz="3200" b="1">
                <a:solidFill>
                  <a:srgbClr val="FFFFFF"/>
                </a:solidFill>
              </a:rPr>
              <a:t>T(n)=</a:t>
            </a:r>
            <a:r>
              <a:rPr lang="en-US" altLang="zh-CN" sz="3200" b="1">
                <a:solidFill>
                  <a:srgbClr val="FFFF00"/>
                </a:solidFill>
                <a:cs typeface="Times New Roman" panose="02020603050405020304" pitchFamily="18" charset="0"/>
              </a:rPr>
              <a:t>O(</a:t>
            </a:r>
            <a:r>
              <a:rPr lang="en-US" altLang="zh-CN" sz="3200" b="1">
                <a:solidFill>
                  <a:srgbClr val="FFFF00"/>
                </a:solidFill>
              </a:rPr>
              <a:t>n</a:t>
            </a:r>
            <a:r>
              <a:rPr lang="en-US" altLang="zh-CN" sz="3200" b="1" baseline="30000">
                <a:solidFill>
                  <a:srgbClr val="FFFF00"/>
                </a:solidFill>
              </a:rPr>
              <a:t>2</a:t>
            </a:r>
            <a:r>
              <a:rPr lang="en-US" altLang="zh-CN" sz="3200" b="1">
                <a:solidFill>
                  <a:srgbClr val="FFFF00"/>
                </a:solidFill>
              </a:rPr>
              <a:t>)</a:t>
            </a:r>
          </a:p>
          <a:p>
            <a:pPr fontAlgn="base">
              <a:lnSpc>
                <a:spcPct val="110000"/>
              </a:lnSpc>
              <a:spcBef>
                <a:spcPct val="20000"/>
              </a:spcBef>
              <a:spcAft>
                <a:spcPct val="10000"/>
              </a:spcAft>
            </a:pPr>
            <a:r>
              <a:rPr lang="en-US" altLang="zh-CN" sz="2800" b="1">
                <a:solidFill>
                  <a:srgbClr val="FFFFFF"/>
                </a:solidFill>
                <a:latin typeface="宋体" panose="02010600030101010101" pitchFamily="2" charset="-122"/>
              </a:rPr>
              <a:t>    </a:t>
            </a:r>
            <a:r>
              <a:rPr lang="zh-CN" altLang="en-US" sz="2800" b="1">
                <a:solidFill>
                  <a:srgbClr val="FFFFFF"/>
                </a:solidFill>
                <a:latin typeface="宋体" panose="02010600030101010101" pitchFamily="2" charset="-122"/>
              </a:rPr>
              <a:t>空间复杂度是</a:t>
            </a:r>
            <a:r>
              <a:rPr lang="zh-CN" altLang="zh-CN" sz="2800" b="1">
                <a:solidFill>
                  <a:srgbClr val="FFFFFF"/>
                </a:solidFill>
              </a:rPr>
              <a:t>：</a:t>
            </a:r>
            <a:r>
              <a:rPr lang="en-US" altLang="zh-CN" sz="3200" b="1">
                <a:solidFill>
                  <a:srgbClr val="FFFFFF"/>
                </a:solidFill>
              </a:rPr>
              <a:t>S(n)=</a:t>
            </a:r>
            <a:r>
              <a:rPr lang="en-US" altLang="zh-CN" sz="3200" b="1">
                <a:solidFill>
                  <a:srgbClr val="FFFF00"/>
                </a:solidFill>
                <a:cs typeface="Times New Roman" panose="02020603050405020304" pitchFamily="18" charset="0"/>
              </a:rPr>
              <a:t>O(</a:t>
            </a:r>
            <a:r>
              <a:rPr lang="en-US" altLang="zh-CN" sz="3200" b="1">
                <a:solidFill>
                  <a:srgbClr val="FFFF00"/>
                </a:solidFill>
              </a:rPr>
              <a:t>1)</a:t>
            </a:r>
          </a:p>
          <a:p>
            <a:pPr eaLnBrk="1" fontAlgn="base" hangingPunct="1">
              <a:lnSpc>
                <a:spcPct val="110000"/>
              </a:lnSpc>
              <a:spcBef>
                <a:spcPct val="20000"/>
              </a:spcBef>
              <a:spcAft>
                <a:spcPct val="0"/>
              </a:spcAft>
              <a:buClr>
                <a:srgbClr val="FFFFFF"/>
              </a:buClr>
              <a:buSzPct val="90000"/>
            </a:pPr>
            <a:r>
              <a:rPr lang="en-US" altLang="zh-CN" sz="2800" b="1">
                <a:solidFill>
                  <a:srgbClr val="FFFFFF"/>
                </a:solidFill>
              </a:rPr>
              <a:t>      </a:t>
            </a:r>
            <a:r>
              <a:rPr lang="zh-CN" altLang="en-US" sz="2800" b="1">
                <a:solidFill>
                  <a:srgbClr val="FFFFFF"/>
                </a:solidFill>
              </a:rPr>
              <a:t>从排序的稳定性来看</a:t>
            </a:r>
            <a:r>
              <a:rPr lang="zh-CN" altLang="en-US" sz="2800" b="1">
                <a:solidFill>
                  <a:srgbClr val="FFFFFF"/>
                </a:solidFill>
                <a:latin typeface="宋体" panose="02010600030101010101" pitchFamily="2" charset="-122"/>
              </a:rPr>
              <a:t>，</a:t>
            </a:r>
            <a:r>
              <a:rPr lang="zh-CN" altLang="en-US" sz="2800" b="1">
                <a:solidFill>
                  <a:srgbClr val="FFFFFF"/>
                </a:solidFill>
              </a:rPr>
              <a:t>直接选择排序是</a:t>
            </a:r>
            <a:r>
              <a:rPr lang="zh-CN" altLang="en-US" sz="2800" b="1">
                <a:solidFill>
                  <a:srgbClr val="FFFF00"/>
                </a:solidFill>
              </a:rPr>
              <a:t>不稳定</a:t>
            </a:r>
            <a:r>
              <a:rPr lang="zh-CN" altLang="en-US" sz="2800" b="1">
                <a:solidFill>
                  <a:srgbClr val="FFFFFF"/>
                </a:solidFill>
              </a:rPr>
              <a:t>的。</a:t>
            </a:r>
          </a:p>
        </p:txBody>
      </p:sp>
    </p:spTree>
    <p:extLst>
      <p:ext uri="{BB962C8B-B14F-4D97-AF65-F5344CB8AC3E}">
        <p14:creationId xmlns:p14="http://schemas.microsoft.com/office/powerpoint/2010/main" val="4197218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6482" name="Rectangle 2">
            <a:extLst>
              <a:ext uri="{FF2B5EF4-FFF2-40B4-BE49-F238E27FC236}">
                <a16:creationId xmlns:a16="http://schemas.microsoft.com/office/drawing/2014/main" id="{91760A60-432C-674A-B362-E7FE2A729B78}"/>
              </a:ext>
            </a:extLst>
          </p:cNvPr>
          <p:cNvSpPr>
            <a:spLocks noGrp="1" noChangeArrowheads="1"/>
          </p:cNvSpPr>
          <p:nvPr>
            <p:ph type="title"/>
          </p:nvPr>
        </p:nvSpPr>
        <p:spPr>
          <a:xfrm>
            <a:off x="2400301" y="152400"/>
            <a:ext cx="6359525" cy="762000"/>
          </a:xfrm>
        </p:spPr>
        <p:txBody>
          <a:bodyPr/>
          <a:lstStyle/>
          <a:p>
            <a:r>
              <a:rPr lang="en-US" altLang="zh-CN" b="1">
                <a:latin typeface="Times New Roman" panose="02020603050405020304" pitchFamily="18" charset="0"/>
              </a:rPr>
              <a:t>10.4.2   </a:t>
            </a:r>
            <a:r>
              <a:rPr lang="zh-CN" altLang="en-US" b="1">
                <a:ea typeface="楷体_GB2312" pitchFamily="49" charset="-122"/>
              </a:rPr>
              <a:t>树形选择排序</a:t>
            </a:r>
            <a:endParaRPr lang="zh-CN" altLang="en-US" b="1">
              <a:latin typeface="Times New Roman" panose="02020603050405020304" pitchFamily="18" charset="0"/>
              <a:ea typeface="楷体_GB2312" pitchFamily="49" charset="-122"/>
            </a:endParaRPr>
          </a:p>
        </p:txBody>
      </p:sp>
      <p:sp>
        <p:nvSpPr>
          <p:cNvPr id="916483" name="Rectangle 3">
            <a:extLst>
              <a:ext uri="{FF2B5EF4-FFF2-40B4-BE49-F238E27FC236}">
                <a16:creationId xmlns:a16="http://schemas.microsoft.com/office/drawing/2014/main" id="{49E1F114-1098-B146-9A36-F0BBF287413D}"/>
              </a:ext>
            </a:extLst>
          </p:cNvPr>
          <p:cNvSpPr>
            <a:spLocks noGrp="1" noChangeArrowheads="1"/>
          </p:cNvSpPr>
          <p:nvPr>
            <p:ph type="body" idx="1"/>
          </p:nvPr>
        </p:nvSpPr>
        <p:spPr>
          <a:xfrm>
            <a:off x="1676401" y="1139826"/>
            <a:ext cx="8812213" cy="4594225"/>
          </a:xfrm>
        </p:spPr>
        <p:txBody>
          <a:bodyPr/>
          <a:lstStyle/>
          <a:p>
            <a:pPr marL="0" indent="0">
              <a:lnSpc>
                <a:spcPct val="110000"/>
              </a:lnSpc>
              <a:buNone/>
            </a:pPr>
            <a:r>
              <a:rPr kumimoji="0" lang="zh-CN" altLang="en-US" sz="2400" b="1">
                <a:latin typeface="宋体" panose="02010600030101010101" pitchFamily="2" charset="-122"/>
              </a:rPr>
              <a:t>    </a:t>
            </a:r>
            <a:r>
              <a:rPr kumimoji="0" lang="zh-CN" altLang="en-US" sz="2800" b="1">
                <a:latin typeface="宋体" panose="02010600030101010101" pitchFamily="2" charset="-122"/>
              </a:rPr>
              <a:t>借助</a:t>
            </a:r>
            <a:r>
              <a:rPr kumimoji="0" lang="zh-CN" altLang="en-US" sz="2800" b="1"/>
              <a:t>“</a:t>
            </a:r>
            <a:r>
              <a:rPr kumimoji="0" lang="zh-CN" altLang="en-US" sz="2800" b="1">
                <a:solidFill>
                  <a:schemeClr val="tx2"/>
                </a:solidFill>
                <a:latin typeface="宋体" panose="02010600030101010101" pitchFamily="2" charset="-122"/>
              </a:rPr>
              <a:t>淘汰赛</a:t>
            </a:r>
            <a:r>
              <a:rPr kumimoji="0" lang="zh-CN" altLang="en-US" sz="2800" b="1"/>
              <a:t>”</a:t>
            </a:r>
            <a:r>
              <a:rPr kumimoji="0" lang="zh-CN" altLang="en-US" sz="2800" b="1">
                <a:latin typeface="宋体" panose="02010600030101010101" pitchFamily="2" charset="-122"/>
              </a:rPr>
              <a:t>中的对垒就很容易理解树形选择排序的思想。</a:t>
            </a:r>
          </a:p>
          <a:p>
            <a:pPr marL="0" indent="0">
              <a:lnSpc>
                <a:spcPct val="110000"/>
              </a:lnSpc>
              <a:buNone/>
            </a:pPr>
            <a:r>
              <a:rPr kumimoji="0" lang="zh-CN" altLang="en-US" sz="2800" b="1">
                <a:latin typeface="宋体" panose="02010600030101010101" pitchFamily="2" charset="-122"/>
              </a:rPr>
              <a:t>    首先对</a:t>
            </a:r>
            <a:r>
              <a:rPr kumimoji="0" lang="en-US" altLang="zh-CN" sz="2800" b="1"/>
              <a:t>n</a:t>
            </a:r>
            <a:r>
              <a:rPr kumimoji="0" lang="zh-CN" altLang="en-US" sz="2800" b="1">
                <a:latin typeface="宋体" panose="02010600030101010101" pitchFamily="2" charset="-122"/>
              </a:rPr>
              <a:t>个记录的关键字两两进行比较</a:t>
            </a:r>
            <a:r>
              <a:rPr lang="zh-CN" altLang="en-US" sz="2800" b="1"/>
              <a:t>，选取</a:t>
            </a:r>
            <a:r>
              <a:rPr lang="zh-CN" altLang="en-US" sz="2800" b="1">
                <a:ea typeface="Arial Unicode MS" panose="020B0604020202020204" pitchFamily="34" charset="-128"/>
                <a:cs typeface="Arial Unicode MS" panose="020B0604020202020204" pitchFamily="34" charset="-128"/>
                <a:sym typeface="Symbol" pitchFamily="2" charset="2"/>
              </a:rPr>
              <a:t></a:t>
            </a:r>
            <a:r>
              <a:rPr lang="en-US" altLang="zh-CN" sz="2800" b="1"/>
              <a:t>n/2</a:t>
            </a:r>
            <a:r>
              <a:rPr lang="en-US" altLang="zh-CN" sz="2800" b="1">
                <a:ea typeface="Arial Unicode MS" panose="020B0604020202020204" pitchFamily="34" charset="-128"/>
                <a:cs typeface="Arial Unicode MS" panose="020B0604020202020204" pitchFamily="34" charset="-128"/>
                <a:sym typeface="Symbol" pitchFamily="2" charset="2"/>
              </a:rPr>
              <a:t></a:t>
            </a:r>
            <a:r>
              <a:rPr lang="zh-CN" altLang="en-US" sz="2800" b="1"/>
              <a:t>个较小者</a:t>
            </a:r>
            <a:r>
              <a:rPr lang="zh-CN" altLang="zh-CN" sz="2800" b="1"/>
              <a:t>；然后这</a:t>
            </a:r>
            <a:r>
              <a:rPr lang="zh-CN" altLang="en-US" sz="2800" b="1">
                <a:ea typeface="Arial Unicode MS" panose="020B0604020202020204" pitchFamily="34" charset="-128"/>
                <a:cs typeface="Arial Unicode MS" panose="020B0604020202020204" pitchFamily="34" charset="-128"/>
                <a:sym typeface="Symbol" pitchFamily="2" charset="2"/>
              </a:rPr>
              <a:t></a:t>
            </a:r>
            <a:r>
              <a:rPr lang="en-US" altLang="zh-CN" sz="2800" b="1"/>
              <a:t>n/2</a:t>
            </a:r>
            <a:r>
              <a:rPr lang="en-US" altLang="zh-CN" sz="2800" b="1">
                <a:ea typeface="Arial Unicode MS" panose="020B0604020202020204" pitchFamily="34" charset="-128"/>
                <a:cs typeface="Arial Unicode MS" panose="020B0604020202020204" pitchFamily="34" charset="-128"/>
                <a:sym typeface="Symbol" pitchFamily="2" charset="2"/>
              </a:rPr>
              <a:t></a:t>
            </a:r>
            <a:r>
              <a:rPr lang="zh-CN" altLang="en-US" sz="2800" b="1"/>
              <a:t>个较小者</a:t>
            </a:r>
            <a:r>
              <a:rPr kumimoji="0" lang="zh-CN" altLang="en-US" sz="2800" b="1">
                <a:latin typeface="宋体" panose="02010600030101010101" pitchFamily="2" charset="-122"/>
              </a:rPr>
              <a:t>两两进行比较</a:t>
            </a:r>
            <a:r>
              <a:rPr lang="zh-CN" altLang="en-US" sz="2800" b="1"/>
              <a:t>，选取</a:t>
            </a:r>
            <a:r>
              <a:rPr lang="zh-CN" altLang="en-US" sz="2800" b="1">
                <a:ea typeface="Arial Unicode MS" panose="020B0604020202020204" pitchFamily="34" charset="-128"/>
                <a:cs typeface="Arial Unicode MS" panose="020B0604020202020204" pitchFamily="34" charset="-128"/>
                <a:sym typeface="Symbol" pitchFamily="2" charset="2"/>
              </a:rPr>
              <a:t></a:t>
            </a:r>
            <a:r>
              <a:rPr lang="en-US" altLang="zh-CN" sz="2800" b="1"/>
              <a:t>n/4</a:t>
            </a:r>
            <a:r>
              <a:rPr lang="en-US" altLang="zh-CN" sz="2800" b="1">
                <a:ea typeface="Arial Unicode MS" panose="020B0604020202020204" pitchFamily="34" charset="-128"/>
                <a:cs typeface="Arial Unicode MS" panose="020B0604020202020204" pitchFamily="34" charset="-128"/>
                <a:sym typeface="Symbol" pitchFamily="2" charset="2"/>
              </a:rPr>
              <a:t></a:t>
            </a:r>
            <a:r>
              <a:rPr lang="zh-CN" altLang="en-US" sz="2800" b="1"/>
              <a:t>个较小者</a:t>
            </a:r>
            <a:r>
              <a:rPr lang="en-US" altLang="zh-CN" sz="2800" b="1"/>
              <a:t>… </a:t>
            </a:r>
            <a:r>
              <a:rPr lang="zh-CN" altLang="en-US" sz="2800" b="1"/>
              <a:t>如此重复，直到只剩</a:t>
            </a:r>
            <a:r>
              <a:rPr lang="en-US" altLang="zh-CN" sz="2800" b="1"/>
              <a:t>1</a:t>
            </a:r>
            <a:r>
              <a:rPr lang="zh-CN" altLang="en-US" sz="2800" b="1"/>
              <a:t>个关键字为止</a:t>
            </a:r>
            <a:r>
              <a:rPr kumimoji="0" lang="zh-CN" altLang="en-US" sz="2800" b="1">
                <a:latin typeface="宋体" panose="02010600030101010101" pitchFamily="2" charset="-122"/>
              </a:rPr>
              <a:t>。</a:t>
            </a:r>
          </a:p>
          <a:p>
            <a:pPr marL="0" indent="0">
              <a:lnSpc>
                <a:spcPct val="110000"/>
              </a:lnSpc>
              <a:buNone/>
            </a:pPr>
            <a:r>
              <a:rPr kumimoji="0" lang="zh-CN" altLang="en-US" sz="2800" b="1"/>
              <a:t>该过程可用一棵有</a:t>
            </a:r>
            <a:r>
              <a:rPr kumimoji="0" lang="en-US" altLang="zh-CN" sz="2800" b="1"/>
              <a:t>n</a:t>
            </a:r>
            <a:r>
              <a:rPr kumimoji="0" lang="zh-CN" altLang="en-US" sz="2800" b="1"/>
              <a:t>个叶子结点的完全二叉树表示</a:t>
            </a:r>
            <a:r>
              <a:rPr lang="zh-CN" altLang="en-US" sz="2800" b="1"/>
              <a:t>，如图</a:t>
            </a:r>
            <a:r>
              <a:rPr lang="en-US" altLang="zh-CN" sz="2800" b="1"/>
              <a:t>10-9</a:t>
            </a:r>
            <a:r>
              <a:rPr lang="zh-CN" altLang="en-US" sz="2800" b="1"/>
              <a:t>所示</a:t>
            </a:r>
            <a:r>
              <a:rPr kumimoji="0" lang="zh-CN" altLang="en-US" sz="2800" b="1"/>
              <a:t>。</a:t>
            </a:r>
          </a:p>
          <a:p>
            <a:pPr marL="0" indent="0">
              <a:lnSpc>
                <a:spcPct val="110000"/>
              </a:lnSpc>
              <a:buNone/>
            </a:pPr>
            <a:r>
              <a:rPr kumimoji="0" lang="zh-CN" altLang="en-US" sz="2800" b="1"/>
              <a:t>        每个枝结点的关键字都等于其左</a:t>
            </a:r>
            <a:r>
              <a:rPr lang="zh-CN" altLang="en-US" sz="2800" b="1"/>
              <a:t>、</a:t>
            </a:r>
            <a:r>
              <a:rPr kumimoji="0" lang="zh-CN" altLang="en-US" sz="2800" b="1"/>
              <a:t>右孩子结点中较小的关键字</a:t>
            </a:r>
            <a:r>
              <a:rPr lang="zh-CN" altLang="en-US" sz="2800" b="1"/>
              <a:t>，</a:t>
            </a:r>
            <a:r>
              <a:rPr lang="zh-CN" altLang="en-US" sz="2800" b="1">
                <a:solidFill>
                  <a:schemeClr val="folHlink"/>
                </a:solidFill>
              </a:rPr>
              <a:t>根结点的关键字就是最小的关键字</a:t>
            </a:r>
            <a:r>
              <a:rPr lang="zh-CN" altLang="en-US" sz="2800" b="1"/>
              <a:t>。</a:t>
            </a:r>
          </a:p>
        </p:txBody>
      </p:sp>
    </p:spTree>
    <p:extLst>
      <p:ext uri="{BB962C8B-B14F-4D97-AF65-F5344CB8AC3E}">
        <p14:creationId xmlns:p14="http://schemas.microsoft.com/office/powerpoint/2010/main" val="1858593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7506" name="Rectangle 2">
            <a:extLst>
              <a:ext uri="{FF2B5EF4-FFF2-40B4-BE49-F238E27FC236}">
                <a16:creationId xmlns:a16="http://schemas.microsoft.com/office/drawing/2014/main" id="{E4BC8D44-4B2C-3748-B519-B1234EBC5353}"/>
              </a:ext>
            </a:extLst>
          </p:cNvPr>
          <p:cNvSpPr>
            <a:spLocks noChangeArrowheads="1"/>
          </p:cNvSpPr>
          <p:nvPr/>
        </p:nvSpPr>
        <p:spPr bwMode="auto">
          <a:xfrm>
            <a:off x="1676400" y="152401"/>
            <a:ext cx="8915400" cy="25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kumimoji="0" lang="zh-CN" altLang="en-US" sz="2800" b="1">
                <a:solidFill>
                  <a:srgbClr val="FFFFFF"/>
                </a:solidFill>
                <a:latin typeface="宋体" panose="02010600030101010101" pitchFamily="2" charset="-122"/>
              </a:rPr>
              <a:t>    输出最小关键字后</a:t>
            </a:r>
            <a:r>
              <a:rPr lang="zh-CN" altLang="en-US" sz="2800" b="1">
                <a:solidFill>
                  <a:srgbClr val="FFFFFF"/>
                </a:solidFill>
              </a:rPr>
              <a:t>，根据</a:t>
            </a:r>
            <a:r>
              <a:rPr lang="zh-CN" altLang="en-US" sz="2800" b="1">
                <a:solidFill>
                  <a:srgbClr val="FFCC66"/>
                </a:solidFill>
              </a:rPr>
              <a:t>关系的可传递性</a:t>
            </a:r>
            <a:r>
              <a:rPr lang="zh-CN" altLang="en-US" sz="2800" b="1">
                <a:solidFill>
                  <a:srgbClr val="FFFFFF"/>
                </a:solidFill>
              </a:rPr>
              <a:t>，欲选取次小关键字，只需将叶子结点中的最小关键字改为“</a:t>
            </a:r>
            <a:r>
              <a:rPr lang="zh-CN" altLang="en-US" sz="2800" b="1">
                <a:solidFill>
                  <a:srgbClr val="FFFF00"/>
                </a:solidFill>
              </a:rPr>
              <a:t>最大值</a:t>
            </a:r>
            <a:r>
              <a:rPr lang="zh-CN" altLang="en-US" sz="2800" b="1">
                <a:solidFill>
                  <a:srgbClr val="FFFFFF"/>
                </a:solidFill>
              </a:rPr>
              <a:t>” ，然后重复上述步骤即可</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kumimoji="0" lang="zh-CN" altLang="en-US" sz="2800" b="1">
                <a:solidFill>
                  <a:srgbClr val="FFFFFF"/>
                </a:solidFill>
                <a:latin typeface="宋体" panose="02010600030101010101" pitchFamily="2" charset="-122"/>
              </a:rPr>
              <a:t>    含有</a:t>
            </a:r>
            <a:r>
              <a:rPr kumimoji="0" lang="en-US" altLang="zh-CN" sz="2800" b="1">
                <a:solidFill>
                  <a:srgbClr val="FFFFFF"/>
                </a:solidFill>
              </a:rPr>
              <a:t>n</a:t>
            </a:r>
            <a:r>
              <a:rPr kumimoji="0" lang="zh-CN" altLang="en-US" sz="2800" b="1">
                <a:solidFill>
                  <a:srgbClr val="FFFFFF"/>
                </a:solidFill>
                <a:latin typeface="宋体" panose="02010600030101010101" pitchFamily="2" charset="-122"/>
              </a:rPr>
              <a:t>个叶子结点的完全二叉树的深度为</a:t>
            </a:r>
            <a:r>
              <a:rPr lang="zh-CN" altLang="en-US" sz="2800" b="1">
                <a:solidFill>
                  <a:srgbClr val="FFFFFF"/>
                </a:solidFill>
                <a:ea typeface="Arial Unicode MS" panose="020B0604020202020204" pitchFamily="34" charset="-128"/>
                <a:cs typeface="Arial Unicode MS" panose="020B0604020202020204" pitchFamily="34" charset="-128"/>
                <a:sym typeface="Symbol" pitchFamily="2" charset="2"/>
              </a:rPr>
              <a:t></a:t>
            </a:r>
            <a:r>
              <a:rPr lang="zh-CN" altLang="en-US" sz="2800" b="1">
                <a:solidFill>
                  <a:srgbClr val="FFFFFF"/>
                </a:solidFill>
              </a:rPr>
              <a:t>㏒</a:t>
            </a:r>
            <a:r>
              <a:rPr lang="en-US" altLang="zh-CN" sz="2800" b="1" baseline="-25000">
                <a:solidFill>
                  <a:srgbClr val="FFFFFF"/>
                </a:solidFill>
              </a:rPr>
              <a:t>2</a:t>
            </a:r>
            <a:r>
              <a:rPr lang="en-US" altLang="zh-CN" sz="2800" b="1">
                <a:solidFill>
                  <a:srgbClr val="FFFFFF"/>
                </a:solidFill>
              </a:rPr>
              <a:t>n</a:t>
            </a:r>
            <a:r>
              <a:rPr lang="en-US" altLang="zh-CN" sz="2800" b="1">
                <a:solidFill>
                  <a:srgbClr val="FFFFFF"/>
                </a:solidFill>
                <a:ea typeface="Arial Unicode MS" panose="020B0604020202020204" pitchFamily="34" charset="-128"/>
                <a:cs typeface="Arial Unicode MS" panose="020B0604020202020204" pitchFamily="34" charset="-128"/>
                <a:sym typeface="Symbol" pitchFamily="2" charset="2"/>
              </a:rPr>
              <a:t></a:t>
            </a:r>
            <a:r>
              <a:rPr lang="en-US" altLang="zh-CN" sz="2800" b="1">
                <a:solidFill>
                  <a:srgbClr val="FFFFFF"/>
                </a:solidFill>
                <a:ea typeface="Arial Unicode MS" panose="020B0604020202020204" pitchFamily="34" charset="-128"/>
                <a:cs typeface="Arial Unicode MS" panose="020B0604020202020204" pitchFamily="34" charset="-128"/>
              </a:rPr>
              <a:t>+1</a:t>
            </a:r>
            <a:r>
              <a:rPr lang="zh-CN" altLang="en-US" sz="2800" b="1">
                <a:solidFill>
                  <a:srgbClr val="FFFFFF"/>
                </a:solidFill>
              </a:rPr>
              <a:t>，则总的时间复杂度为</a:t>
            </a:r>
            <a:r>
              <a:rPr lang="en-US" altLang="zh-CN" sz="2800" b="1">
                <a:solidFill>
                  <a:srgbClr val="FFCC66"/>
                </a:solidFill>
                <a:cs typeface="Times New Roman" panose="02020603050405020304" pitchFamily="18" charset="0"/>
              </a:rPr>
              <a:t>O(n</a:t>
            </a:r>
            <a:r>
              <a:rPr lang="en-US" altLang="zh-CN" sz="2800" b="1">
                <a:solidFill>
                  <a:srgbClr val="FFCC66"/>
                </a:solidFill>
              </a:rPr>
              <a:t>㏒</a:t>
            </a:r>
            <a:r>
              <a:rPr lang="en-US" altLang="zh-CN" sz="2800" b="1" baseline="-25000">
                <a:solidFill>
                  <a:srgbClr val="FFCC66"/>
                </a:solidFill>
              </a:rPr>
              <a:t>2</a:t>
            </a:r>
            <a:r>
              <a:rPr lang="en-US" altLang="zh-CN" sz="2800" b="1">
                <a:solidFill>
                  <a:srgbClr val="FFCC66"/>
                </a:solidFill>
              </a:rPr>
              <a:t>n)</a:t>
            </a:r>
            <a:r>
              <a:rPr lang="en-US" altLang="zh-CN" sz="2800" b="1">
                <a:solidFill>
                  <a:srgbClr val="FF0033"/>
                </a:solidFill>
              </a:rPr>
              <a:t> </a:t>
            </a:r>
            <a:r>
              <a:rPr kumimoji="0" lang="zh-CN" altLang="en-US" sz="2800" b="1">
                <a:solidFill>
                  <a:srgbClr val="FFFFFF"/>
                </a:solidFill>
                <a:latin typeface="宋体" panose="02010600030101010101" pitchFamily="2" charset="-122"/>
              </a:rPr>
              <a:t>。</a:t>
            </a:r>
            <a:endParaRPr lang="zh-CN" altLang="en-US" sz="3600" b="1">
              <a:solidFill>
                <a:srgbClr val="FFFFFF"/>
              </a:solidFill>
            </a:endParaRPr>
          </a:p>
        </p:txBody>
      </p:sp>
      <p:grpSp>
        <p:nvGrpSpPr>
          <p:cNvPr id="917507" name="Group 3">
            <a:extLst>
              <a:ext uri="{FF2B5EF4-FFF2-40B4-BE49-F238E27FC236}">
                <a16:creationId xmlns:a16="http://schemas.microsoft.com/office/drawing/2014/main" id="{D8104506-9361-D543-9192-C61C6EE73F07}"/>
              </a:ext>
            </a:extLst>
          </p:cNvPr>
          <p:cNvGrpSpPr>
            <a:grpSpLocks/>
          </p:cNvGrpSpPr>
          <p:nvPr/>
        </p:nvGrpSpPr>
        <p:grpSpPr bwMode="auto">
          <a:xfrm>
            <a:off x="3719513" y="2997200"/>
            <a:ext cx="5334000" cy="3468688"/>
            <a:chOff x="2160" y="2087"/>
            <a:chExt cx="3360" cy="2185"/>
          </a:xfrm>
        </p:grpSpPr>
        <p:grpSp>
          <p:nvGrpSpPr>
            <p:cNvPr id="917508" name="Group 4">
              <a:extLst>
                <a:ext uri="{FF2B5EF4-FFF2-40B4-BE49-F238E27FC236}">
                  <a16:creationId xmlns:a16="http://schemas.microsoft.com/office/drawing/2014/main" id="{2D112519-BBA5-2C41-A180-114207DEE7BC}"/>
                </a:ext>
              </a:extLst>
            </p:cNvPr>
            <p:cNvGrpSpPr>
              <a:grpSpLocks/>
            </p:cNvGrpSpPr>
            <p:nvPr/>
          </p:nvGrpSpPr>
          <p:grpSpPr bwMode="auto">
            <a:xfrm>
              <a:off x="2160" y="2087"/>
              <a:ext cx="3360" cy="1849"/>
              <a:chOff x="2160" y="1415"/>
              <a:chExt cx="3360" cy="1849"/>
            </a:xfrm>
          </p:grpSpPr>
          <p:grpSp>
            <p:nvGrpSpPr>
              <p:cNvPr id="917509" name="Group 5">
                <a:extLst>
                  <a:ext uri="{FF2B5EF4-FFF2-40B4-BE49-F238E27FC236}">
                    <a16:creationId xmlns:a16="http://schemas.microsoft.com/office/drawing/2014/main" id="{8EE2D8B8-5B36-F742-B52A-90B51DE57350}"/>
                  </a:ext>
                </a:extLst>
              </p:cNvPr>
              <p:cNvGrpSpPr>
                <a:grpSpLocks/>
              </p:cNvGrpSpPr>
              <p:nvPr/>
            </p:nvGrpSpPr>
            <p:grpSpPr bwMode="auto">
              <a:xfrm>
                <a:off x="2160" y="2544"/>
                <a:ext cx="768" cy="720"/>
                <a:chOff x="2160" y="2544"/>
                <a:chExt cx="768" cy="720"/>
              </a:xfrm>
            </p:grpSpPr>
            <p:sp>
              <p:nvSpPr>
                <p:cNvPr id="917510" name="Oval 6">
                  <a:extLst>
                    <a:ext uri="{FF2B5EF4-FFF2-40B4-BE49-F238E27FC236}">
                      <a16:creationId xmlns:a16="http://schemas.microsoft.com/office/drawing/2014/main" id="{44049392-DCFB-1C4C-A7F6-EFD40EFDF399}"/>
                    </a:ext>
                  </a:extLst>
                </p:cNvPr>
                <p:cNvSpPr>
                  <a:spLocks noChangeArrowheads="1"/>
                </p:cNvSpPr>
                <p:nvPr/>
              </p:nvSpPr>
              <p:spPr bwMode="auto">
                <a:xfrm>
                  <a:off x="216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49</a:t>
                  </a:r>
                </a:p>
              </p:txBody>
            </p:sp>
            <p:sp>
              <p:nvSpPr>
                <p:cNvPr id="917511" name="Oval 7">
                  <a:extLst>
                    <a:ext uri="{FF2B5EF4-FFF2-40B4-BE49-F238E27FC236}">
                      <a16:creationId xmlns:a16="http://schemas.microsoft.com/office/drawing/2014/main" id="{D622560D-D8C3-7842-BF09-D1F8838CA6EE}"/>
                    </a:ext>
                  </a:extLst>
                </p:cNvPr>
                <p:cNvSpPr>
                  <a:spLocks noChangeArrowheads="1"/>
                </p:cNvSpPr>
                <p:nvPr/>
              </p:nvSpPr>
              <p:spPr bwMode="auto">
                <a:xfrm>
                  <a:off x="264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17512" name="Rectangle 8">
                  <a:extLst>
                    <a:ext uri="{FF2B5EF4-FFF2-40B4-BE49-F238E27FC236}">
                      <a16:creationId xmlns:a16="http://schemas.microsoft.com/office/drawing/2014/main" id="{182CAA7B-A8C3-024E-B547-687E05EF1F42}"/>
                    </a:ext>
                  </a:extLst>
                </p:cNvPr>
                <p:cNvSpPr>
                  <a:spLocks noChangeArrowheads="1"/>
                </p:cNvSpPr>
                <p:nvPr/>
              </p:nvSpPr>
              <p:spPr bwMode="auto">
                <a:xfrm>
                  <a:off x="2400" y="2544"/>
                  <a:ext cx="295"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17513" name="Line 9">
                  <a:extLst>
                    <a:ext uri="{FF2B5EF4-FFF2-40B4-BE49-F238E27FC236}">
                      <a16:creationId xmlns:a16="http://schemas.microsoft.com/office/drawing/2014/main" id="{246EFB49-934E-A545-B239-8FC413A63A65}"/>
                    </a:ext>
                  </a:extLst>
                </p:cNvPr>
                <p:cNvSpPr>
                  <a:spLocks noChangeShapeType="1"/>
                </p:cNvSpPr>
                <p:nvPr/>
              </p:nvSpPr>
              <p:spPr bwMode="auto">
                <a:xfrm flipH="1">
                  <a:off x="2352" y="2792"/>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14" name="Line 10">
                  <a:extLst>
                    <a:ext uri="{FF2B5EF4-FFF2-40B4-BE49-F238E27FC236}">
                      <a16:creationId xmlns:a16="http://schemas.microsoft.com/office/drawing/2014/main" id="{B170AB9A-2A79-DC4F-9346-2BDE1456EBD5}"/>
                    </a:ext>
                  </a:extLst>
                </p:cNvPr>
                <p:cNvSpPr>
                  <a:spLocks noChangeShapeType="1"/>
                </p:cNvSpPr>
                <p:nvPr/>
              </p:nvSpPr>
              <p:spPr bwMode="auto">
                <a:xfrm>
                  <a:off x="2592" y="2792"/>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7515" name="Group 11">
                <a:extLst>
                  <a:ext uri="{FF2B5EF4-FFF2-40B4-BE49-F238E27FC236}">
                    <a16:creationId xmlns:a16="http://schemas.microsoft.com/office/drawing/2014/main" id="{141D23D0-CA6B-3D46-AE92-9EE34D20BB44}"/>
                  </a:ext>
                </a:extLst>
              </p:cNvPr>
              <p:cNvGrpSpPr>
                <a:grpSpLocks/>
              </p:cNvGrpSpPr>
              <p:nvPr/>
            </p:nvGrpSpPr>
            <p:grpSpPr bwMode="auto">
              <a:xfrm>
                <a:off x="3024" y="2544"/>
                <a:ext cx="768" cy="720"/>
                <a:chOff x="2160" y="2544"/>
                <a:chExt cx="768" cy="720"/>
              </a:xfrm>
            </p:grpSpPr>
            <p:sp>
              <p:nvSpPr>
                <p:cNvPr id="917516" name="Oval 12">
                  <a:extLst>
                    <a:ext uri="{FF2B5EF4-FFF2-40B4-BE49-F238E27FC236}">
                      <a16:creationId xmlns:a16="http://schemas.microsoft.com/office/drawing/2014/main" id="{A51FFCF6-5A5C-E54C-A44A-0E52591B6994}"/>
                    </a:ext>
                  </a:extLst>
                </p:cNvPr>
                <p:cNvSpPr>
                  <a:spLocks noChangeArrowheads="1"/>
                </p:cNvSpPr>
                <p:nvPr/>
              </p:nvSpPr>
              <p:spPr bwMode="auto">
                <a:xfrm>
                  <a:off x="216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a:t>
                  </a:r>
                </a:p>
              </p:txBody>
            </p:sp>
            <p:sp>
              <p:nvSpPr>
                <p:cNvPr id="917517" name="Oval 13">
                  <a:extLst>
                    <a:ext uri="{FF2B5EF4-FFF2-40B4-BE49-F238E27FC236}">
                      <a16:creationId xmlns:a16="http://schemas.microsoft.com/office/drawing/2014/main" id="{FA3989DF-CB70-CD49-9692-5A78238A08B4}"/>
                    </a:ext>
                  </a:extLst>
                </p:cNvPr>
                <p:cNvSpPr>
                  <a:spLocks noChangeArrowheads="1"/>
                </p:cNvSpPr>
                <p:nvPr/>
              </p:nvSpPr>
              <p:spPr bwMode="auto">
                <a:xfrm>
                  <a:off x="264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28</a:t>
                  </a:r>
                </a:p>
              </p:txBody>
            </p:sp>
            <p:sp>
              <p:nvSpPr>
                <p:cNvPr id="917518" name="Rectangle 14">
                  <a:extLst>
                    <a:ext uri="{FF2B5EF4-FFF2-40B4-BE49-F238E27FC236}">
                      <a16:creationId xmlns:a16="http://schemas.microsoft.com/office/drawing/2014/main" id="{599164E3-C06F-C54E-964E-627AA15F4CE8}"/>
                    </a:ext>
                  </a:extLst>
                </p:cNvPr>
                <p:cNvSpPr>
                  <a:spLocks noChangeArrowheads="1"/>
                </p:cNvSpPr>
                <p:nvPr/>
              </p:nvSpPr>
              <p:spPr bwMode="auto">
                <a:xfrm>
                  <a:off x="2400" y="2544"/>
                  <a:ext cx="295"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28</a:t>
                  </a:r>
                </a:p>
              </p:txBody>
            </p:sp>
            <p:sp>
              <p:nvSpPr>
                <p:cNvPr id="917519" name="Line 15">
                  <a:extLst>
                    <a:ext uri="{FF2B5EF4-FFF2-40B4-BE49-F238E27FC236}">
                      <a16:creationId xmlns:a16="http://schemas.microsoft.com/office/drawing/2014/main" id="{55BA00D3-423D-EA46-9C10-657A969F5431}"/>
                    </a:ext>
                  </a:extLst>
                </p:cNvPr>
                <p:cNvSpPr>
                  <a:spLocks noChangeShapeType="1"/>
                </p:cNvSpPr>
                <p:nvPr/>
              </p:nvSpPr>
              <p:spPr bwMode="auto">
                <a:xfrm flipH="1">
                  <a:off x="2352" y="2792"/>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20" name="Line 16">
                  <a:extLst>
                    <a:ext uri="{FF2B5EF4-FFF2-40B4-BE49-F238E27FC236}">
                      <a16:creationId xmlns:a16="http://schemas.microsoft.com/office/drawing/2014/main" id="{068B6B54-A582-0A47-9974-A2CA68E2D6A1}"/>
                    </a:ext>
                  </a:extLst>
                </p:cNvPr>
                <p:cNvSpPr>
                  <a:spLocks noChangeShapeType="1"/>
                </p:cNvSpPr>
                <p:nvPr/>
              </p:nvSpPr>
              <p:spPr bwMode="auto">
                <a:xfrm>
                  <a:off x="2592" y="2792"/>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7521" name="Group 17">
                <a:extLst>
                  <a:ext uri="{FF2B5EF4-FFF2-40B4-BE49-F238E27FC236}">
                    <a16:creationId xmlns:a16="http://schemas.microsoft.com/office/drawing/2014/main" id="{E37CD7C5-37BE-F848-974C-F271ED37B1EB}"/>
                  </a:ext>
                </a:extLst>
              </p:cNvPr>
              <p:cNvGrpSpPr>
                <a:grpSpLocks/>
              </p:cNvGrpSpPr>
              <p:nvPr/>
            </p:nvGrpSpPr>
            <p:grpSpPr bwMode="auto">
              <a:xfrm>
                <a:off x="3888" y="2544"/>
                <a:ext cx="768" cy="720"/>
                <a:chOff x="2160" y="2544"/>
                <a:chExt cx="768" cy="720"/>
              </a:xfrm>
            </p:grpSpPr>
            <p:sp>
              <p:nvSpPr>
                <p:cNvPr id="917522" name="Oval 18">
                  <a:extLst>
                    <a:ext uri="{FF2B5EF4-FFF2-40B4-BE49-F238E27FC236}">
                      <a16:creationId xmlns:a16="http://schemas.microsoft.com/office/drawing/2014/main" id="{AACDF975-3CD1-6B42-A871-021FA1F298CE}"/>
                    </a:ext>
                  </a:extLst>
                </p:cNvPr>
                <p:cNvSpPr>
                  <a:spLocks noChangeArrowheads="1"/>
                </p:cNvSpPr>
                <p:nvPr/>
              </p:nvSpPr>
              <p:spPr bwMode="auto">
                <a:xfrm>
                  <a:off x="216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917523" name="Oval 19">
                  <a:extLst>
                    <a:ext uri="{FF2B5EF4-FFF2-40B4-BE49-F238E27FC236}">
                      <a16:creationId xmlns:a16="http://schemas.microsoft.com/office/drawing/2014/main" id="{4A383DE6-FC77-0E4E-A850-BB04C9B6F2A0}"/>
                    </a:ext>
                  </a:extLst>
                </p:cNvPr>
                <p:cNvSpPr>
                  <a:spLocks noChangeArrowheads="1"/>
                </p:cNvSpPr>
                <p:nvPr/>
              </p:nvSpPr>
              <p:spPr bwMode="auto">
                <a:xfrm>
                  <a:off x="264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65</a:t>
                  </a:r>
                </a:p>
              </p:txBody>
            </p:sp>
            <p:sp>
              <p:nvSpPr>
                <p:cNvPr id="917524" name="Rectangle 20">
                  <a:extLst>
                    <a:ext uri="{FF2B5EF4-FFF2-40B4-BE49-F238E27FC236}">
                      <a16:creationId xmlns:a16="http://schemas.microsoft.com/office/drawing/2014/main" id="{5CB906D3-7F83-F24C-B4FE-BC15D2F347A6}"/>
                    </a:ext>
                  </a:extLst>
                </p:cNvPr>
                <p:cNvSpPr>
                  <a:spLocks noChangeArrowheads="1"/>
                </p:cNvSpPr>
                <p:nvPr/>
              </p:nvSpPr>
              <p:spPr bwMode="auto">
                <a:xfrm>
                  <a:off x="2400" y="2544"/>
                  <a:ext cx="295"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917525" name="Line 21">
                  <a:extLst>
                    <a:ext uri="{FF2B5EF4-FFF2-40B4-BE49-F238E27FC236}">
                      <a16:creationId xmlns:a16="http://schemas.microsoft.com/office/drawing/2014/main" id="{68AF2EC1-B1A4-5B47-BF28-C53BFEC53E8A}"/>
                    </a:ext>
                  </a:extLst>
                </p:cNvPr>
                <p:cNvSpPr>
                  <a:spLocks noChangeShapeType="1"/>
                </p:cNvSpPr>
                <p:nvPr/>
              </p:nvSpPr>
              <p:spPr bwMode="auto">
                <a:xfrm flipH="1">
                  <a:off x="2352" y="2792"/>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26" name="Line 22">
                  <a:extLst>
                    <a:ext uri="{FF2B5EF4-FFF2-40B4-BE49-F238E27FC236}">
                      <a16:creationId xmlns:a16="http://schemas.microsoft.com/office/drawing/2014/main" id="{B8CED7BB-843D-014B-92F3-1711B8B3D9D2}"/>
                    </a:ext>
                  </a:extLst>
                </p:cNvPr>
                <p:cNvSpPr>
                  <a:spLocks noChangeShapeType="1"/>
                </p:cNvSpPr>
                <p:nvPr/>
              </p:nvSpPr>
              <p:spPr bwMode="auto">
                <a:xfrm>
                  <a:off x="2592" y="2792"/>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7527" name="Group 23">
                <a:extLst>
                  <a:ext uri="{FF2B5EF4-FFF2-40B4-BE49-F238E27FC236}">
                    <a16:creationId xmlns:a16="http://schemas.microsoft.com/office/drawing/2014/main" id="{37E0D7CB-8566-734B-8849-B01158E324FF}"/>
                  </a:ext>
                </a:extLst>
              </p:cNvPr>
              <p:cNvGrpSpPr>
                <a:grpSpLocks/>
              </p:cNvGrpSpPr>
              <p:nvPr/>
            </p:nvGrpSpPr>
            <p:grpSpPr bwMode="auto">
              <a:xfrm>
                <a:off x="4752" y="2544"/>
                <a:ext cx="768" cy="720"/>
                <a:chOff x="2160" y="2544"/>
                <a:chExt cx="768" cy="720"/>
              </a:xfrm>
            </p:grpSpPr>
            <p:sp>
              <p:nvSpPr>
                <p:cNvPr id="917528" name="Oval 24">
                  <a:extLst>
                    <a:ext uri="{FF2B5EF4-FFF2-40B4-BE49-F238E27FC236}">
                      <a16:creationId xmlns:a16="http://schemas.microsoft.com/office/drawing/2014/main" id="{3ACE3E7A-C643-0E4C-AB84-81FC50819B54}"/>
                    </a:ext>
                  </a:extLst>
                </p:cNvPr>
                <p:cNvSpPr>
                  <a:spLocks noChangeArrowheads="1"/>
                </p:cNvSpPr>
                <p:nvPr/>
              </p:nvSpPr>
              <p:spPr bwMode="auto">
                <a:xfrm>
                  <a:off x="216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917529" name="Oval 25">
                  <a:extLst>
                    <a:ext uri="{FF2B5EF4-FFF2-40B4-BE49-F238E27FC236}">
                      <a16:creationId xmlns:a16="http://schemas.microsoft.com/office/drawing/2014/main" id="{41353410-8DF9-F347-BEA6-B26B43B95B0A}"/>
                    </a:ext>
                  </a:extLst>
                </p:cNvPr>
                <p:cNvSpPr>
                  <a:spLocks noChangeArrowheads="1"/>
                </p:cNvSpPr>
                <p:nvPr/>
              </p:nvSpPr>
              <p:spPr bwMode="auto">
                <a:xfrm>
                  <a:off x="2640" y="2976"/>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a:t>
                  </a:r>
                </a:p>
              </p:txBody>
            </p:sp>
            <p:sp>
              <p:nvSpPr>
                <p:cNvPr id="917530" name="Rectangle 26">
                  <a:extLst>
                    <a:ext uri="{FF2B5EF4-FFF2-40B4-BE49-F238E27FC236}">
                      <a16:creationId xmlns:a16="http://schemas.microsoft.com/office/drawing/2014/main" id="{C88E793E-97E5-2942-AA65-286D6C917615}"/>
                    </a:ext>
                  </a:extLst>
                </p:cNvPr>
                <p:cNvSpPr>
                  <a:spLocks noChangeArrowheads="1"/>
                </p:cNvSpPr>
                <p:nvPr/>
              </p:nvSpPr>
              <p:spPr bwMode="auto">
                <a:xfrm>
                  <a:off x="2400" y="2544"/>
                  <a:ext cx="295"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917531" name="Line 27">
                  <a:extLst>
                    <a:ext uri="{FF2B5EF4-FFF2-40B4-BE49-F238E27FC236}">
                      <a16:creationId xmlns:a16="http://schemas.microsoft.com/office/drawing/2014/main" id="{46617863-5F0D-F249-90B8-D8BA409D65F1}"/>
                    </a:ext>
                  </a:extLst>
                </p:cNvPr>
                <p:cNvSpPr>
                  <a:spLocks noChangeShapeType="1"/>
                </p:cNvSpPr>
                <p:nvPr/>
              </p:nvSpPr>
              <p:spPr bwMode="auto">
                <a:xfrm flipH="1">
                  <a:off x="2352" y="2792"/>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32" name="Line 28">
                  <a:extLst>
                    <a:ext uri="{FF2B5EF4-FFF2-40B4-BE49-F238E27FC236}">
                      <a16:creationId xmlns:a16="http://schemas.microsoft.com/office/drawing/2014/main" id="{164BB8D0-F194-E54B-A552-64C3B4EB1244}"/>
                    </a:ext>
                  </a:extLst>
                </p:cNvPr>
                <p:cNvSpPr>
                  <a:spLocks noChangeShapeType="1"/>
                </p:cNvSpPr>
                <p:nvPr/>
              </p:nvSpPr>
              <p:spPr bwMode="auto">
                <a:xfrm>
                  <a:off x="2592" y="2792"/>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17533" name="Rectangle 29">
                <a:extLst>
                  <a:ext uri="{FF2B5EF4-FFF2-40B4-BE49-F238E27FC236}">
                    <a16:creationId xmlns:a16="http://schemas.microsoft.com/office/drawing/2014/main" id="{CCBB722E-42F8-A647-ADF9-538ABA464B0A}"/>
                  </a:ext>
                </a:extLst>
              </p:cNvPr>
              <p:cNvSpPr>
                <a:spLocks noChangeArrowheads="1"/>
              </p:cNvSpPr>
              <p:nvPr/>
            </p:nvSpPr>
            <p:spPr bwMode="auto">
              <a:xfrm>
                <a:off x="2880" y="2008"/>
                <a:ext cx="27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17534" name="Rectangle 30">
                <a:extLst>
                  <a:ext uri="{FF2B5EF4-FFF2-40B4-BE49-F238E27FC236}">
                    <a16:creationId xmlns:a16="http://schemas.microsoft.com/office/drawing/2014/main" id="{5A20AD4E-B773-4B45-8566-06514455F9EE}"/>
                  </a:ext>
                </a:extLst>
              </p:cNvPr>
              <p:cNvSpPr>
                <a:spLocks noChangeArrowheads="1"/>
              </p:cNvSpPr>
              <p:nvPr/>
            </p:nvSpPr>
            <p:spPr bwMode="auto">
              <a:xfrm>
                <a:off x="4560" y="2007"/>
                <a:ext cx="27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917535" name="Rectangle 31">
                <a:extLst>
                  <a:ext uri="{FF2B5EF4-FFF2-40B4-BE49-F238E27FC236}">
                    <a16:creationId xmlns:a16="http://schemas.microsoft.com/office/drawing/2014/main" id="{02D8B989-5354-6445-98C1-67DB89C589E4}"/>
                  </a:ext>
                </a:extLst>
              </p:cNvPr>
              <p:cNvSpPr>
                <a:spLocks noChangeArrowheads="1"/>
              </p:cNvSpPr>
              <p:nvPr/>
            </p:nvSpPr>
            <p:spPr bwMode="auto">
              <a:xfrm>
                <a:off x="3696" y="1415"/>
                <a:ext cx="272" cy="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917536" name="Line 32">
                <a:extLst>
                  <a:ext uri="{FF2B5EF4-FFF2-40B4-BE49-F238E27FC236}">
                    <a16:creationId xmlns:a16="http://schemas.microsoft.com/office/drawing/2014/main" id="{B8757ADC-478B-9A48-BFCF-68A5E9002F48}"/>
                  </a:ext>
                </a:extLst>
              </p:cNvPr>
              <p:cNvSpPr>
                <a:spLocks noChangeShapeType="1"/>
              </p:cNvSpPr>
              <p:nvPr/>
            </p:nvSpPr>
            <p:spPr bwMode="auto">
              <a:xfrm flipH="1">
                <a:off x="2592" y="2256"/>
                <a:ext cx="384"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37" name="Line 33">
                <a:extLst>
                  <a:ext uri="{FF2B5EF4-FFF2-40B4-BE49-F238E27FC236}">
                    <a16:creationId xmlns:a16="http://schemas.microsoft.com/office/drawing/2014/main" id="{B7AC999F-FEAD-C147-AD21-E43B11C0C74F}"/>
                  </a:ext>
                </a:extLst>
              </p:cNvPr>
              <p:cNvSpPr>
                <a:spLocks noChangeShapeType="1"/>
              </p:cNvSpPr>
              <p:nvPr/>
            </p:nvSpPr>
            <p:spPr bwMode="auto">
              <a:xfrm>
                <a:off x="3072" y="2256"/>
                <a:ext cx="336"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38" name="Line 34">
                <a:extLst>
                  <a:ext uri="{FF2B5EF4-FFF2-40B4-BE49-F238E27FC236}">
                    <a16:creationId xmlns:a16="http://schemas.microsoft.com/office/drawing/2014/main" id="{57090E98-6F1E-A246-823F-59F396343AAA}"/>
                  </a:ext>
                </a:extLst>
              </p:cNvPr>
              <p:cNvSpPr>
                <a:spLocks noChangeShapeType="1"/>
              </p:cNvSpPr>
              <p:nvPr/>
            </p:nvSpPr>
            <p:spPr bwMode="auto">
              <a:xfrm flipH="1">
                <a:off x="4272" y="2256"/>
                <a:ext cx="384"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39" name="Line 35">
                <a:extLst>
                  <a:ext uri="{FF2B5EF4-FFF2-40B4-BE49-F238E27FC236}">
                    <a16:creationId xmlns:a16="http://schemas.microsoft.com/office/drawing/2014/main" id="{D48DB877-496A-F94C-B1E0-3BE1F2491AA1}"/>
                  </a:ext>
                </a:extLst>
              </p:cNvPr>
              <p:cNvSpPr>
                <a:spLocks noChangeShapeType="1"/>
              </p:cNvSpPr>
              <p:nvPr/>
            </p:nvSpPr>
            <p:spPr bwMode="auto">
              <a:xfrm>
                <a:off x="4752" y="2256"/>
                <a:ext cx="336" cy="28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40" name="Line 36">
                <a:extLst>
                  <a:ext uri="{FF2B5EF4-FFF2-40B4-BE49-F238E27FC236}">
                    <a16:creationId xmlns:a16="http://schemas.microsoft.com/office/drawing/2014/main" id="{45938223-E380-244D-B012-2AEA224DAF57}"/>
                  </a:ext>
                </a:extLst>
              </p:cNvPr>
              <p:cNvSpPr>
                <a:spLocks noChangeShapeType="1"/>
              </p:cNvSpPr>
              <p:nvPr/>
            </p:nvSpPr>
            <p:spPr bwMode="auto">
              <a:xfrm flipH="1">
                <a:off x="3072" y="1672"/>
                <a:ext cx="720" cy="3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17541" name="Line 37">
                <a:extLst>
                  <a:ext uri="{FF2B5EF4-FFF2-40B4-BE49-F238E27FC236}">
                    <a16:creationId xmlns:a16="http://schemas.microsoft.com/office/drawing/2014/main" id="{72C6A927-A1E0-5E4D-9EA8-4DA8BB02D6EE}"/>
                  </a:ext>
                </a:extLst>
              </p:cNvPr>
              <p:cNvSpPr>
                <a:spLocks noChangeShapeType="1"/>
              </p:cNvSpPr>
              <p:nvPr/>
            </p:nvSpPr>
            <p:spPr bwMode="auto">
              <a:xfrm>
                <a:off x="3880" y="1664"/>
                <a:ext cx="768" cy="34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17542" name="Rectangle 38">
              <a:extLst>
                <a:ext uri="{FF2B5EF4-FFF2-40B4-BE49-F238E27FC236}">
                  <a16:creationId xmlns:a16="http://schemas.microsoft.com/office/drawing/2014/main" id="{3129D2A7-3CF0-8145-B077-0415D65BFF0B}"/>
                </a:ext>
              </a:extLst>
            </p:cNvPr>
            <p:cNvSpPr>
              <a:spLocks noChangeArrowheads="1"/>
            </p:cNvSpPr>
            <p:nvPr/>
          </p:nvSpPr>
          <p:spPr bwMode="auto">
            <a:xfrm>
              <a:off x="2714" y="4045"/>
              <a:ext cx="20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a:t>
              </a:r>
              <a:r>
                <a:rPr kumimoji="1" lang="zh-CN" altLang="en-US" sz="2000" b="1">
                  <a:solidFill>
                    <a:srgbClr val="FFFFFF"/>
                  </a:solidFill>
                  <a:latin typeface="Times New Roman" panose="02020603050405020304" pitchFamily="18" charset="0"/>
                  <a:ea typeface="宋体" panose="02010600030101010101" pitchFamily="2" charset="-122"/>
                </a:rPr>
                <a:t>９  “淘汰赛”过程示意图</a:t>
              </a: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217117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8530" name="Rectangle 2">
            <a:extLst>
              <a:ext uri="{FF2B5EF4-FFF2-40B4-BE49-F238E27FC236}">
                <a16:creationId xmlns:a16="http://schemas.microsoft.com/office/drawing/2014/main" id="{35D17C55-6BCA-7D4C-8CCF-B0F38EEBF9C4}"/>
              </a:ext>
            </a:extLst>
          </p:cNvPr>
          <p:cNvSpPr>
            <a:spLocks noGrp="1" noChangeArrowheads="1"/>
          </p:cNvSpPr>
          <p:nvPr>
            <p:ph type="title"/>
          </p:nvPr>
        </p:nvSpPr>
        <p:spPr>
          <a:xfrm>
            <a:off x="3695701" y="188913"/>
            <a:ext cx="5064125" cy="762000"/>
          </a:xfrm>
        </p:spPr>
        <p:txBody>
          <a:bodyPr/>
          <a:lstStyle/>
          <a:p>
            <a:r>
              <a:rPr lang="en-US" altLang="zh-CN" b="1">
                <a:latin typeface="Times New Roman" panose="02020603050405020304" pitchFamily="18" charset="0"/>
              </a:rPr>
              <a:t>10.4.3    </a:t>
            </a:r>
            <a:r>
              <a:rPr lang="zh-CN" altLang="en-US" b="1">
                <a:ea typeface="楷体_GB2312" pitchFamily="49" charset="-122"/>
              </a:rPr>
              <a:t>堆排序</a:t>
            </a:r>
            <a:endParaRPr lang="zh-CN" altLang="en-US" b="1">
              <a:latin typeface="Times New Roman" panose="02020603050405020304" pitchFamily="18" charset="0"/>
              <a:ea typeface="楷体_GB2312" pitchFamily="49" charset="-122"/>
            </a:endParaRPr>
          </a:p>
        </p:txBody>
      </p:sp>
      <p:sp>
        <p:nvSpPr>
          <p:cNvPr id="918531" name="Rectangle 3">
            <a:extLst>
              <a:ext uri="{FF2B5EF4-FFF2-40B4-BE49-F238E27FC236}">
                <a16:creationId xmlns:a16="http://schemas.microsoft.com/office/drawing/2014/main" id="{B5113893-F599-CC4A-9BEB-19A44C368135}"/>
              </a:ext>
            </a:extLst>
          </p:cNvPr>
          <p:cNvSpPr>
            <a:spLocks noGrp="1" noChangeArrowheads="1"/>
          </p:cNvSpPr>
          <p:nvPr>
            <p:ph type="body" idx="1"/>
          </p:nvPr>
        </p:nvSpPr>
        <p:spPr>
          <a:xfrm>
            <a:off x="1676401" y="1052513"/>
            <a:ext cx="8812213" cy="1371600"/>
          </a:xfrm>
        </p:spPr>
        <p:txBody>
          <a:bodyPr/>
          <a:lstStyle/>
          <a:p>
            <a:pPr marL="0" indent="0">
              <a:lnSpc>
                <a:spcPct val="110000"/>
              </a:lnSpc>
              <a:spcAft>
                <a:spcPct val="10000"/>
              </a:spcAft>
              <a:buNone/>
            </a:pPr>
            <a:r>
              <a:rPr lang="en-US" altLang="zh-CN" sz="3600" b="1">
                <a:solidFill>
                  <a:schemeClr val="folHlink"/>
                </a:solidFill>
                <a:cs typeface="Times New Roman" panose="02020603050405020304" pitchFamily="18" charset="0"/>
              </a:rPr>
              <a:t>1  </a:t>
            </a:r>
            <a:r>
              <a:rPr lang="zh-CN" altLang="en-US" sz="3600" b="1">
                <a:solidFill>
                  <a:schemeClr val="folHlink"/>
                </a:solidFill>
                <a:ea typeface="楷体_GB2312" pitchFamily="49" charset="-122"/>
              </a:rPr>
              <a:t>堆的定义</a:t>
            </a:r>
          </a:p>
          <a:p>
            <a:pPr marL="0" indent="0">
              <a:lnSpc>
                <a:spcPct val="110000"/>
              </a:lnSpc>
              <a:spcAft>
                <a:spcPct val="10000"/>
              </a:spcAft>
              <a:buNone/>
            </a:pPr>
            <a:r>
              <a:rPr lang="zh-CN" altLang="en-US" b="1"/>
              <a:t>        </a:t>
            </a:r>
            <a:r>
              <a:rPr lang="zh-CN" altLang="en-US" sz="2800" b="1"/>
              <a:t>是</a:t>
            </a:r>
            <a:r>
              <a:rPr lang="en-US" altLang="zh-CN" sz="2800" b="1"/>
              <a:t>n</a:t>
            </a:r>
            <a:r>
              <a:rPr lang="zh-CN" altLang="en-US" sz="2800" b="1"/>
              <a:t>个元素的序列</a:t>
            </a:r>
            <a:r>
              <a:rPr lang="en-US" altLang="zh-CN" sz="2800" b="1"/>
              <a:t>H={k</a:t>
            </a:r>
            <a:r>
              <a:rPr lang="en-US" altLang="zh-CN" sz="2800" b="1" baseline="-22000"/>
              <a:t>1</a:t>
            </a:r>
            <a:r>
              <a:rPr lang="en-US" altLang="zh-CN" sz="2800" b="1"/>
              <a:t>, k</a:t>
            </a:r>
            <a:r>
              <a:rPr lang="en-US" altLang="zh-CN" sz="2800" b="1" baseline="-22000"/>
              <a:t>2 </a:t>
            </a:r>
            <a:r>
              <a:rPr lang="en-US" altLang="zh-CN" sz="2800" b="1"/>
              <a:t>, … k</a:t>
            </a:r>
            <a:r>
              <a:rPr lang="en-US" altLang="zh-CN" sz="2800" b="1" baseline="-22000"/>
              <a:t>n</a:t>
            </a:r>
            <a:r>
              <a:rPr lang="en-US" altLang="zh-CN" sz="2800" b="1"/>
              <a:t>} </a:t>
            </a:r>
            <a:r>
              <a:rPr lang="zh-CN" altLang="zh-CN" sz="2800" b="1"/>
              <a:t>，</a:t>
            </a:r>
            <a:r>
              <a:rPr lang="zh-CN" altLang="en-US" sz="2800" b="1"/>
              <a:t>满足</a:t>
            </a:r>
            <a:r>
              <a:rPr lang="zh-CN" altLang="en-US" sz="2800" b="1">
                <a:latin typeface="宋体" panose="02010600030101010101" pitchFamily="2" charset="-122"/>
              </a:rPr>
              <a:t>：</a:t>
            </a:r>
            <a:endParaRPr lang="zh-CN" altLang="en-US" sz="2800" b="1"/>
          </a:p>
        </p:txBody>
      </p:sp>
      <p:grpSp>
        <p:nvGrpSpPr>
          <p:cNvPr id="918532" name="Group 4">
            <a:extLst>
              <a:ext uri="{FF2B5EF4-FFF2-40B4-BE49-F238E27FC236}">
                <a16:creationId xmlns:a16="http://schemas.microsoft.com/office/drawing/2014/main" id="{165E2F07-72D9-994A-A6F8-F857080B3190}"/>
              </a:ext>
            </a:extLst>
          </p:cNvPr>
          <p:cNvGrpSpPr>
            <a:grpSpLocks/>
          </p:cNvGrpSpPr>
          <p:nvPr/>
        </p:nvGrpSpPr>
        <p:grpSpPr bwMode="auto">
          <a:xfrm>
            <a:off x="1703388" y="2492376"/>
            <a:ext cx="8496300" cy="1598613"/>
            <a:chOff x="240" y="3216"/>
            <a:chExt cx="5352" cy="1007"/>
          </a:xfrm>
        </p:grpSpPr>
        <p:grpSp>
          <p:nvGrpSpPr>
            <p:cNvPr id="918533" name="Group 5">
              <a:extLst>
                <a:ext uri="{FF2B5EF4-FFF2-40B4-BE49-F238E27FC236}">
                  <a16:creationId xmlns:a16="http://schemas.microsoft.com/office/drawing/2014/main" id="{251ECEF1-32C6-0B40-8B69-C6B9BB8065B3}"/>
                </a:ext>
              </a:extLst>
            </p:cNvPr>
            <p:cNvGrpSpPr>
              <a:grpSpLocks/>
            </p:cNvGrpSpPr>
            <p:nvPr/>
          </p:nvGrpSpPr>
          <p:grpSpPr bwMode="auto">
            <a:xfrm>
              <a:off x="240" y="3216"/>
              <a:ext cx="5352" cy="687"/>
              <a:chOff x="240" y="3249"/>
              <a:chExt cx="5352" cy="687"/>
            </a:xfrm>
          </p:grpSpPr>
          <p:grpSp>
            <p:nvGrpSpPr>
              <p:cNvPr id="918534" name="Group 6">
                <a:extLst>
                  <a:ext uri="{FF2B5EF4-FFF2-40B4-BE49-F238E27FC236}">
                    <a16:creationId xmlns:a16="http://schemas.microsoft.com/office/drawing/2014/main" id="{A538260D-ABAA-664F-8714-6F482DAE921D}"/>
                  </a:ext>
                </a:extLst>
              </p:cNvPr>
              <p:cNvGrpSpPr>
                <a:grpSpLocks/>
              </p:cNvGrpSpPr>
              <p:nvPr/>
            </p:nvGrpSpPr>
            <p:grpSpPr bwMode="auto">
              <a:xfrm>
                <a:off x="240" y="3257"/>
                <a:ext cx="2792" cy="679"/>
                <a:chOff x="240" y="3408"/>
                <a:chExt cx="2792" cy="679"/>
              </a:xfrm>
            </p:grpSpPr>
            <p:sp>
              <p:nvSpPr>
                <p:cNvPr id="918535" name="Rectangle 7">
                  <a:extLst>
                    <a:ext uri="{FF2B5EF4-FFF2-40B4-BE49-F238E27FC236}">
                      <a16:creationId xmlns:a16="http://schemas.microsoft.com/office/drawing/2014/main" id="{6BFF89C9-C033-0448-B848-CA294EF98566}"/>
                    </a:ext>
                  </a:extLst>
                </p:cNvPr>
                <p:cNvSpPr>
                  <a:spLocks noChangeArrowheads="1"/>
                </p:cNvSpPr>
                <p:nvPr/>
              </p:nvSpPr>
              <p:spPr bwMode="auto">
                <a:xfrm>
                  <a:off x="312" y="3408"/>
                  <a:ext cx="206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2i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2i</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918536" name="Rectangle 8">
                  <a:extLst>
                    <a:ext uri="{FF2B5EF4-FFF2-40B4-BE49-F238E27FC236}">
                      <a16:creationId xmlns:a16="http://schemas.microsoft.com/office/drawing/2014/main" id="{75A553DD-39B3-544B-8A09-956BC4177314}"/>
                    </a:ext>
                  </a:extLst>
                </p:cNvPr>
                <p:cNvSpPr>
                  <a:spLocks noChangeArrowheads="1"/>
                </p:cNvSpPr>
                <p:nvPr/>
              </p:nvSpPr>
              <p:spPr bwMode="auto">
                <a:xfrm>
                  <a:off x="312" y="3792"/>
                  <a:ext cx="235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2i+1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2i+1</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918537" name="Rectangle 9">
                  <a:extLst>
                    <a:ext uri="{FF2B5EF4-FFF2-40B4-BE49-F238E27FC236}">
                      <a16:creationId xmlns:a16="http://schemas.microsoft.com/office/drawing/2014/main" id="{AE3E8EBA-EF78-F641-9656-E7EBDFA38D2B}"/>
                    </a:ext>
                  </a:extLst>
                </p:cNvPr>
                <p:cNvSpPr>
                  <a:spLocks noChangeArrowheads="1"/>
                </p:cNvSpPr>
                <p:nvPr/>
              </p:nvSpPr>
              <p:spPr bwMode="auto">
                <a:xfrm>
                  <a:off x="2760" y="3552"/>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或</a:t>
                  </a:r>
                </a:p>
              </p:txBody>
            </p:sp>
            <p:sp>
              <p:nvSpPr>
                <p:cNvPr id="918538" name="AutoShape 10">
                  <a:extLst>
                    <a:ext uri="{FF2B5EF4-FFF2-40B4-BE49-F238E27FC236}">
                      <a16:creationId xmlns:a16="http://schemas.microsoft.com/office/drawing/2014/main" id="{B5B5F942-C225-044F-85A5-657BC30DB1E2}"/>
                    </a:ext>
                  </a:extLst>
                </p:cNvPr>
                <p:cNvSpPr>
                  <a:spLocks/>
                </p:cNvSpPr>
                <p:nvPr/>
              </p:nvSpPr>
              <p:spPr bwMode="auto">
                <a:xfrm>
                  <a:off x="240" y="3552"/>
                  <a:ext cx="91" cy="431"/>
                </a:xfrm>
                <a:prstGeom prst="leftBrace">
                  <a:avLst>
                    <a:gd name="adj1" fmla="val 39469"/>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18539" name="Group 11">
                <a:extLst>
                  <a:ext uri="{FF2B5EF4-FFF2-40B4-BE49-F238E27FC236}">
                    <a16:creationId xmlns:a16="http://schemas.microsoft.com/office/drawing/2014/main" id="{B38BBAC7-6339-AD44-B6B3-F4F0772399F7}"/>
                  </a:ext>
                </a:extLst>
              </p:cNvPr>
              <p:cNvGrpSpPr>
                <a:grpSpLocks/>
              </p:cNvGrpSpPr>
              <p:nvPr/>
            </p:nvGrpSpPr>
            <p:grpSpPr bwMode="auto">
              <a:xfrm>
                <a:off x="3168" y="3249"/>
                <a:ext cx="2424" cy="679"/>
                <a:chOff x="3168" y="3408"/>
                <a:chExt cx="2424" cy="679"/>
              </a:xfrm>
            </p:grpSpPr>
            <p:sp>
              <p:nvSpPr>
                <p:cNvPr id="918540" name="Rectangle 12">
                  <a:extLst>
                    <a:ext uri="{FF2B5EF4-FFF2-40B4-BE49-F238E27FC236}">
                      <a16:creationId xmlns:a16="http://schemas.microsoft.com/office/drawing/2014/main" id="{422DDB19-995A-8D43-8BA6-3D6BDB8F576B}"/>
                    </a:ext>
                  </a:extLst>
                </p:cNvPr>
                <p:cNvSpPr>
                  <a:spLocks noChangeArrowheads="1"/>
                </p:cNvSpPr>
                <p:nvPr/>
              </p:nvSpPr>
              <p:spPr bwMode="auto">
                <a:xfrm>
                  <a:off x="3240" y="3408"/>
                  <a:ext cx="2064"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i</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2i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2i</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918541" name="Rectangle 13">
                  <a:extLst>
                    <a:ext uri="{FF2B5EF4-FFF2-40B4-BE49-F238E27FC236}">
                      <a16:creationId xmlns:a16="http://schemas.microsoft.com/office/drawing/2014/main" id="{204CC635-06A8-D140-988E-CF1AF4EDACC4}"/>
                    </a:ext>
                  </a:extLst>
                </p:cNvPr>
                <p:cNvSpPr>
                  <a:spLocks noChangeArrowheads="1"/>
                </p:cNvSpPr>
                <p:nvPr/>
              </p:nvSpPr>
              <p:spPr bwMode="auto">
                <a:xfrm>
                  <a:off x="3240" y="3792"/>
                  <a:ext cx="235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i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k</a:t>
                  </a:r>
                  <a:r>
                    <a:rPr kumimoji="1" lang="en-US" altLang="zh-CN" sz="2800" b="1" baseline="-22000">
                      <a:solidFill>
                        <a:srgbClr val="FFFFFF"/>
                      </a:solidFill>
                      <a:latin typeface="Times New Roman" panose="02020603050405020304" pitchFamily="18" charset="0"/>
                      <a:ea typeface="宋体" panose="02010600030101010101" pitchFamily="2" charset="-122"/>
                    </a:rPr>
                    <a:t>2i+1    </a:t>
                  </a:r>
                  <a:r>
                    <a:rPr kumimoji="1" lang="zh-CN" altLang="en-US" sz="2800" b="1">
                      <a:solidFill>
                        <a:srgbClr val="FFFFFF"/>
                      </a:solidFill>
                      <a:latin typeface="Times New Roman" panose="02020603050405020304" pitchFamily="18" charset="0"/>
                      <a:ea typeface="宋体" panose="02010600030101010101" pitchFamily="2" charset="-122"/>
                    </a:rPr>
                    <a:t>当</a:t>
                  </a:r>
                  <a:r>
                    <a:rPr kumimoji="1" lang="en-US" altLang="zh-CN" sz="2800" b="1">
                      <a:solidFill>
                        <a:srgbClr val="FFFFFF"/>
                      </a:solidFill>
                      <a:latin typeface="Times New Roman" panose="02020603050405020304" pitchFamily="18" charset="0"/>
                      <a:ea typeface="宋体" panose="02010600030101010101" pitchFamily="2" charset="-122"/>
                    </a:rPr>
                    <a:t>2i+1</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a:solidFill>
                        <a:srgbClr val="FFFFFF"/>
                      </a:solidFill>
                      <a:latin typeface="Times New Roman" panose="02020603050405020304" pitchFamily="18" charset="0"/>
                      <a:ea typeface="宋体" panose="02010600030101010101" pitchFamily="2" charset="-122"/>
                    </a:rPr>
                    <a:t>n</a:t>
                  </a:r>
                  <a:r>
                    <a:rPr kumimoji="1" lang="zh-CN" altLang="en-US" sz="2800" b="1">
                      <a:solidFill>
                        <a:srgbClr val="FFFFFF"/>
                      </a:solidFill>
                      <a:latin typeface="Times New Roman" panose="02020603050405020304" pitchFamily="18" charset="0"/>
                      <a:ea typeface="宋体" panose="02010600030101010101" pitchFamily="2" charset="-122"/>
                    </a:rPr>
                    <a:t>时</a:t>
                  </a:r>
                </a:p>
              </p:txBody>
            </p:sp>
            <p:sp>
              <p:nvSpPr>
                <p:cNvPr id="918542" name="AutoShape 14">
                  <a:extLst>
                    <a:ext uri="{FF2B5EF4-FFF2-40B4-BE49-F238E27FC236}">
                      <a16:creationId xmlns:a16="http://schemas.microsoft.com/office/drawing/2014/main" id="{70A1AC5A-50FB-9F4A-9988-41B3970573A4}"/>
                    </a:ext>
                  </a:extLst>
                </p:cNvPr>
                <p:cNvSpPr>
                  <a:spLocks/>
                </p:cNvSpPr>
                <p:nvPr/>
              </p:nvSpPr>
              <p:spPr bwMode="auto">
                <a:xfrm>
                  <a:off x="3168" y="3552"/>
                  <a:ext cx="91" cy="431"/>
                </a:xfrm>
                <a:prstGeom prst="leftBrace">
                  <a:avLst>
                    <a:gd name="adj1" fmla="val 39469"/>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18543" name="Rectangle 15">
              <a:extLst>
                <a:ext uri="{FF2B5EF4-FFF2-40B4-BE49-F238E27FC236}">
                  <a16:creationId xmlns:a16="http://schemas.microsoft.com/office/drawing/2014/main" id="{9DCDF239-461C-E242-BAF3-E0F2FCB1A6A8}"/>
                </a:ext>
              </a:extLst>
            </p:cNvPr>
            <p:cNvSpPr>
              <a:spLocks noChangeArrowheads="1"/>
            </p:cNvSpPr>
            <p:nvPr/>
          </p:nvSpPr>
          <p:spPr bwMode="auto">
            <a:xfrm>
              <a:off x="240" y="3951"/>
              <a:ext cx="230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其中</a:t>
              </a:r>
              <a:r>
                <a:rPr kumimoji="1" lang="zh-CN" altLang="en-US" sz="2800" b="1">
                  <a:solidFill>
                    <a:srgbClr val="FFFFFF"/>
                  </a:solidFill>
                  <a:latin typeface="宋体" panose="02010600030101010101" pitchFamily="2" charset="-122"/>
                  <a:ea typeface="宋体" panose="02010600030101010101" pitchFamily="2" charset="-122"/>
                </a:rPr>
                <a:t>：</a:t>
              </a:r>
              <a:r>
                <a:rPr kumimoji="1" lang="zh-CN" altLang="en-US" sz="28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i=1,2 , …, </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sym typeface="Symbol" pitchFamily="2" charset="2"/>
                </a:rPr>
                <a:t></a:t>
              </a:r>
              <a:r>
                <a:rPr kumimoji="1" lang="en-US" altLang="zh-CN" sz="2800" b="1">
                  <a:solidFill>
                    <a:srgbClr val="FFFFFF"/>
                  </a:solidFill>
                  <a:latin typeface="Times New Roman" panose="02020603050405020304" pitchFamily="18" charset="0"/>
                  <a:ea typeface="宋体" panose="02010600030101010101" pitchFamily="2" charset="-122"/>
                </a:rPr>
                <a:t>n/2</a:t>
              </a:r>
              <a:r>
                <a:rPr kumimoji="1" lang="en-US" altLang="zh-CN" sz="2800" b="1">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sym typeface="Symbol" pitchFamily="2" charset="2"/>
                </a:rPr>
                <a:t></a:t>
              </a:r>
            </a:p>
          </p:txBody>
        </p:sp>
      </p:grpSp>
      <p:sp>
        <p:nvSpPr>
          <p:cNvPr id="918544" name="Rectangle 16">
            <a:extLst>
              <a:ext uri="{FF2B5EF4-FFF2-40B4-BE49-F238E27FC236}">
                <a16:creationId xmlns:a16="http://schemas.microsoft.com/office/drawing/2014/main" id="{2F0DD482-813A-D34C-B148-F4FB5DBA87DF}"/>
              </a:ext>
            </a:extLst>
          </p:cNvPr>
          <p:cNvSpPr>
            <a:spLocks noChangeArrowheads="1"/>
          </p:cNvSpPr>
          <p:nvPr/>
        </p:nvSpPr>
        <p:spPr bwMode="auto">
          <a:xfrm>
            <a:off x="1676401" y="4257676"/>
            <a:ext cx="8812213"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80000"/>
              <a:buFont typeface="Wingdings"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38100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943100" indent="-457200">
              <a:spcBef>
                <a:spcPct val="20000"/>
              </a:spcBef>
              <a:buClr>
                <a:schemeClr val="accent1"/>
              </a:buClr>
              <a:buSzPct val="60000"/>
              <a:buFont typeface="Wingdings"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2514600" indent="-3810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3086100" indent="-3810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35433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40005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44577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4914900" indent="-381000" fontAlgn="base">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Clr>
                <a:srgbClr val="3366FF"/>
              </a:buClr>
              <a:buNone/>
            </a:pPr>
            <a:r>
              <a:rPr lang="zh-CN" altLang="en-US" sz="2800" b="1">
                <a:solidFill>
                  <a:srgbClr val="FFFFFF"/>
                </a:solidFill>
              </a:rPr>
              <a:t>       由堆的定义知</a:t>
            </a:r>
            <a:r>
              <a:rPr lang="zh-CN" altLang="zh-CN" sz="2800" b="1">
                <a:solidFill>
                  <a:srgbClr val="FFFFFF"/>
                </a:solidFill>
              </a:rPr>
              <a:t>，堆是一棵以</a:t>
            </a:r>
            <a:r>
              <a:rPr lang="en-US" altLang="zh-CN" sz="2800" b="1">
                <a:solidFill>
                  <a:srgbClr val="FFFFFF"/>
                </a:solidFill>
              </a:rPr>
              <a:t>k</a:t>
            </a:r>
            <a:r>
              <a:rPr lang="en-US" altLang="zh-CN" sz="2800" b="1" baseline="-22000">
                <a:solidFill>
                  <a:srgbClr val="FFFFFF"/>
                </a:solidFill>
              </a:rPr>
              <a:t>1</a:t>
            </a:r>
            <a:r>
              <a:rPr lang="zh-CN" altLang="en-US" sz="2800" b="1">
                <a:solidFill>
                  <a:srgbClr val="FFFFFF"/>
                </a:solidFill>
              </a:rPr>
              <a:t>为根的完全二叉树</a:t>
            </a:r>
            <a:r>
              <a:rPr kumimoji="0" lang="zh-CN" altLang="en-US" sz="2800" b="1">
                <a:solidFill>
                  <a:srgbClr val="FFFFFF"/>
                </a:solidFill>
                <a:latin typeface="宋体" panose="02010600030101010101" pitchFamily="2" charset="-122"/>
              </a:rPr>
              <a:t>。</a:t>
            </a:r>
            <a:r>
              <a:rPr lang="zh-CN" altLang="en-US" sz="2800" b="1">
                <a:solidFill>
                  <a:srgbClr val="FFFFFF"/>
                </a:solidFill>
              </a:rPr>
              <a:t>若对该二叉树的结点进行编号</a:t>
            </a:r>
            <a:r>
              <a:rPr lang="en-US" altLang="zh-CN" sz="2800" b="1">
                <a:solidFill>
                  <a:srgbClr val="FFFFFF"/>
                </a:solidFill>
              </a:rPr>
              <a:t>(</a:t>
            </a:r>
            <a:r>
              <a:rPr lang="zh-CN" altLang="en-US" sz="2800" b="1">
                <a:solidFill>
                  <a:srgbClr val="FFFFFF"/>
                </a:solidFill>
              </a:rPr>
              <a:t>从上到下</a:t>
            </a:r>
            <a:r>
              <a:rPr lang="zh-CN" altLang="zh-CN" sz="2800" b="1">
                <a:solidFill>
                  <a:srgbClr val="FFFFFF"/>
                </a:solidFill>
              </a:rPr>
              <a:t>，</a:t>
            </a:r>
            <a:r>
              <a:rPr lang="zh-CN" altLang="en-US" sz="2800" b="1">
                <a:solidFill>
                  <a:srgbClr val="FFFFFF"/>
                </a:solidFill>
              </a:rPr>
              <a:t>从左到右</a:t>
            </a:r>
            <a:r>
              <a:rPr lang="en-US" altLang="zh-CN" sz="2800" b="1">
                <a:solidFill>
                  <a:srgbClr val="FFFFFF"/>
                </a:solidFill>
              </a:rPr>
              <a:t>)</a:t>
            </a:r>
            <a:r>
              <a:rPr lang="zh-CN" altLang="zh-CN" sz="2800" b="1">
                <a:solidFill>
                  <a:srgbClr val="FFFFFF"/>
                </a:solidFill>
              </a:rPr>
              <a:t>，得到的序列就是将二叉树的结点以</a:t>
            </a:r>
            <a:r>
              <a:rPr lang="zh-CN" altLang="zh-CN" sz="2800" b="1">
                <a:solidFill>
                  <a:srgbClr val="FFCC66"/>
                </a:solidFill>
              </a:rPr>
              <a:t>顺序结构存放</a:t>
            </a:r>
            <a:r>
              <a:rPr lang="zh-CN" altLang="zh-CN" sz="2800" b="1">
                <a:solidFill>
                  <a:srgbClr val="FFFFFF"/>
                </a:solidFill>
              </a:rPr>
              <a:t>，堆的结构正好和该序列结构完全一致</a:t>
            </a:r>
            <a:r>
              <a:rPr kumimoji="0" lang="zh-CN" altLang="en-US" sz="2800" b="1">
                <a:solidFill>
                  <a:srgbClr val="FFFFFF"/>
                </a:solidFill>
                <a:latin typeface="宋体" panose="02010600030101010101" pitchFamily="2" charset="-122"/>
              </a:rPr>
              <a:t>。</a:t>
            </a:r>
            <a:endParaRPr lang="zh-CN" altLang="en-US" sz="2800" b="1">
              <a:solidFill>
                <a:srgbClr val="FFFFFF"/>
              </a:solidFill>
            </a:endParaRPr>
          </a:p>
        </p:txBody>
      </p:sp>
    </p:spTree>
    <p:extLst>
      <p:ext uri="{BB962C8B-B14F-4D97-AF65-F5344CB8AC3E}">
        <p14:creationId xmlns:p14="http://schemas.microsoft.com/office/powerpoint/2010/main" val="1890092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9554" name="Rectangle 2">
            <a:extLst>
              <a:ext uri="{FF2B5EF4-FFF2-40B4-BE49-F238E27FC236}">
                <a16:creationId xmlns:a16="http://schemas.microsoft.com/office/drawing/2014/main" id="{A55633D2-F471-A041-BEA8-01CD85388378}"/>
              </a:ext>
            </a:extLst>
          </p:cNvPr>
          <p:cNvSpPr>
            <a:spLocks noGrp="1" noChangeArrowheads="1"/>
          </p:cNvSpPr>
          <p:nvPr>
            <p:ph type="body" idx="1"/>
          </p:nvPr>
        </p:nvSpPr>
        <p:spPr>
          <a:xfrm>
            <a:off x="1676401" y="179388"/>
            <a:ext cx="8812213" cy="6489700"/>
          </a:xfrm>
        </p:spPr>
        <p:txBody>
          <a:bodyPr/>
          <a:lstStyle/>
          <a:p>
            <a:pPr marL="0" indent="0">
              <a:lnSpc>
                <a:spcPct val="110000"/>
              </a:lnSpc>
              <a:spcAft>
                <a:spcPct val="10000"/>
              </a:spcAft>
              <a:buNone/>
            </a:pPr>
            <a:r>
              <a:rPr lang="en-US" altLang="zh-CN" sz="3600" b="1">
                <a:solidFill>
                  <a:schemeClr val="folHlink"/>
                </a:solidFill>
              </a:rPr>
              <a:t>2  </a:t>
            </a:r>
            <a:r>
              <a:rPr lang="zh-CN" altLang="en-US" sz="3600" b="1">
                <a:solidFill>
                  <a:schemeClr val="folHlink"/>
                </a:solidFill>
                <a:ea typeface="楷体_GB2312" pitchFamily="49" charset="-122"/>
              </a:rPr>
              <a:t>堆的性质</a:t>
            </a:r>
          </a:p>
          <a:p>
            <a:pPr marL="533400" lvl="1" indent="0">
              <a:lnSpc>
                <a:spcPct val="110000"/>
              </a:lnSpc>
              <a:buNone/>
            </a:pPr>
            <a:r>
              <a:rPr lang="zh-CN" altLang="en-US" b="1">
                <a:cs typeface="Times New Roman" panose="02020603050405020304" pitchFamily="18" charset="0"/>
              </a:rPr>
              <a:t>①  </a:t>
            </a:r>
            <a:r>
              <a:rPr lang="zh-CN" altLang="zh-CN" b="1"/>
              <a:t>堆是一棵采用顺序存储结构的完全</a:t>
            </a:r>
            <a:r>
              <a:rPr lang="zh-CN" altLang="en-US" b="1"/>
              <a:t>二叉树</a:t>
            </a:r>
            <a:r>
              <a:rPr lang="zh-CN" altLang="zh-CN" b="1"/>
              <a:t>，</a:t>
            </a:r>
            <a:r>
              <a:rPr lang="zh-CN" altLang="en-US" b="1"/>
              <a:t> </a:t>
            </a:r>
            <a:r>
              <a:rPr lang="en-US" altLang="zh-CN" b="1"/>
              <a:t>k</a:t>
            </a:r>
            <a:r>
              <a:rPr lang="en-US" altLang="zh-CN" b="1" baseline="-22000"/>
              <a:t>1</a:t>
            </a:r>
            <a:r>
              <a:rPr lang="zh-CN" altLang="en-US" b="1"/>
              <a:t>是根结点；</a:t>
            </a:r>
            <a:endParaRPr lang="zh-CN" altLang="en-US" b="1">
              <a:cs typeface="Times New Roman" panose="02020603050405020304" pitchFamily="18" charset="0"/>
            </a:endParaRPr>
          </a:p>
          <a:p>
            <a:pPr marL="533400" lvl="1" indent="0">
              <a:lnSpc>
                <a:spcPct val="110000"/>
              </a:lnSpc>
              <a:buNone/>
            </a:pPr>
            <a:r>
              <a:rPr lang="zh-CN" altLang="en-US" b="1">
                <a:cs typeface="Times New Roman" panose="02020603050405020304" pitchFamily="18" charset="0"/>
              </a:rPr>
              <a:t>②  </a:t>
            </a:r>
            <a:r>
              <a:rPr lang="zh-CN" altLang="en-US" b="1"/>
              <a:t>堆的根结点是关键字序列中的最小</a:t>
            </a:r>
            <a:r>
              <a:rPr lang="en-US" altLang="zh-CN" b="1"/>
              <a:t>(</a:t>
            </a:r>
            <a:r>
              <a:rPr lang="zh-CN" altLang="en-US" b="1"/>
              <a:t>或最大</a:t>
            </a:r>
            <a:r>
              <a:rPr lang="en-US" altLang="zh-CN" b="1"/>
              <a:t>)</a:t>
            </a:r>
            <a:r>
              <a:rPr lang="zh-CN" altLang="en-US" b="1"/>
              <a:t>值</a:t>
            </a:r>
            <a:r>
              <a:rPr lang="zh-CN" altLang="zh-CN" b="1"/>
              <a:t>，分别称为小</a:t>
            </a:r>
            <a:r>
              <a:rPr lang="en-US" altLang="zh-CN" b="1"/>
              <a:t>(</a:t>
            </a:r>
            <a:r>
              <a:rPr lang="zh-CN" altLang="en-US" b="1"/>
              <a:t>或大</a:t>
            </a:r>
            <a:r>
              <a:rPr lang="en-US" altLang="zh-CN" b="1"/>
              <a:t>)</a:t>
            </a:r>
            <a:r>
              <a:rPr lang="zh-CN" altLang="en-US" b="1"/>
              <a:t>根堆；</a:t>
            </a:r>
          </a:p>
          <a:p>
            <a:pPr marL="533400" lvl="1" indent="0">
              <a:lnSpc>
                <a:spcPct val="110000"/>
              </a:lnSpc>
              <a:buNone/>
            </a:pPr>
            <a:r>
              <a:rPr lang="zh-CN" altLang="en-US" b="1">
                <a:cs typeface="Times New Roman" panose="02020603050405020304" pitchFamily="18" charset="0"/>
              </a:rPr>
              <a:t>③  </a:t>
            </a:r>
            <a:r>
              <a:rPr lang="zh-CN" altLang="en-US" b="1"/>
              <a:t>从根结点到每一叶子结点路径上的元素组成的序列都是按元素值</a:t>
            </a:r>
            <a:r>
              <a:rPr lang="en-US" altLang="zh-CN" b="1"/>
              <a:t>(</a:t>
            </a:r>
            <a:r>
              <a:rPr lang="zh-CN" altLang="en-US" b="1"/>
              <a:t>或关键字值</a:t>
            </a:r>
            <a:r>
              <a:rPr lang="en-US" altLang="zh-CN" b="1"/>
              <a:t>)</a:t>
            </a:r>
            <a:r>
              <a:rPr lang="zh-CN" altLang="en-US" b="1"/>
              <a:t>非递减</a:t>
            </a:r>
            <a:r>
              <a:rPr lang="en-US" altLang="zh-CN" b="1"/>
              <a:t>(</a:t>
            </a:r>
            <a:r>
              <a:rPr lang="zh-CN" altLang="en-US" b="1"/>
              <a:t>或非递增</a:t>
            </a:r>
            <a:r>
              <a:rPr lang="en-US" altLang="zh-CN" b="1"/>
              <a:t>)</a:t>
            </a:r>
            <a:r>
              <a:rPr lang="zh-CN" altLang="en-US" b="1"/>
              <a:t>的；</a:t>
            </a:r>
          </a:p>
          <a:p>
            <a:pPr marL="533400" lvl="1" indent="0">
              <a:lnSpc>
                <a:spcPct val="110000"/>
              </a:lnSpc>
              <a:buFontTx/>
              <a:buAutoNum type="circleNumDbPlain" startAt="4"/>
            </a:pPr>
            <a:r>
              <a:rPr lang="zh-CN" altLang="en-US" b="1"/>
              <a:t>堆中的任一子树也是堆</a:t>
            </a:r>
            <a:r>
              <a:rPr kumimoji="0" lang="zh-CN" altLang="en-US" b="1">
                <a:latin typeface="宋体" panose="02010600030101010101" pitchFamily="2" charset="-122"/>
              </a:rPr>
              <a:t>。</a:t>
            </a:r>
          </a:p>
          <a:p>
            <a:pPr marL="0" indent="0">
              <a:lnSpc>
                <a:spcPct val="110000"/>
              </a:lnSpc>
              <a:buNone/>
            </a:pPr>
            <a:r>
              <a:rPr lang="zh-CN" altLang="en-US" sz="2800" b="1"/>
              <a:t>        利用堆顶记录的关键字值最小</a:t>
            </a:r>
            <a:r>
              <a:rPr lang="en-US" altLang="zh-CN" sz="2800" b="1"/>
              <a:t>(</a:t>
            </a:r>
            <a:r>
              <a:rPr lang="zh-CN" altLang="en-US" sz="2800" b="1"/>
              <a:t>或最大</a:t>
            </a:r>
            <a:r>
              <a:rPr lang="en-US" altLang="zh-CN" sz="2800" b="1"/>
              <a:t>)</a:t>
            </a:r>
            <a:r>
              <a:rPr lang="zh-CN" altLang="en-US" sz="2800" b="1"/>
              <a:t>的性质</a:t>
            </a:r>
            <a:r>
              <a:rPr lang="zh-CN" altLang="zh-CN" sz="2800" b="1"/>
              <a:t>，从当前待排序的记录中</a:t>
            </a:r>
            <a:r>
              <a:rPr lang="zh-CN" altLang="zh-CN" sz="2800" b="1">
                <a:solidFill>
                  <a:schemeClr val="folHlink"/>
                </a:solidFill>
              </a:rPr>
              <a:t>依次选取关键字</a:t>
            </a:r>
            <a:r>
              <a:rPr lang="zh-CN" altLang="en-US" sz="2800" b="1">
                <a:solidFill>
                  <a:schemeClr val="folHlink"/>
                </a:solidFill>
              </a:rPr>
              <a:t>最小</a:t>
            </a:r>
            <a:r>
              <a:rPr lang="en-US" altLang="zh-CN" sz="2800" b="1"/>
              <a:t>(</a:t>
            </a:r>
            <a:r>
              <a:rPr lang="zh-CN" altLang="en-US" sz="2800" b="1"/>
              <a:t>或最大</a:t>
            </a:r>
            <a:r>
              <a:rPr lang="en-US" altLang="zh-CN" sz="2800" b="1"/>
              <a:t>)</a:t>
            </a:r>
            <a:r>
              <a:rPr lang="zh-CN" altLang="en-US" sz="2800" b="1"/>
              <a:t>的记录，就可以实现对数据记录的排序，这种排序方法称为</a:t>
            </a:r>
            <a:r>
              <a:rPr lang="zh-CN" altLang="en-US" sz="2800" b="1">
                <a:solidFill>
                  <a:schemeClr val="folHlink"/>
                </a:solidFill>
              </a:rPr>
              <a:t>堆排序</a:t>
            </a:r>
            <a:r>
              <a:rPr lang="zh-CN" altLang="en-US" sz="2800" b="1"/>
              <a:t>。</a:t>
            </a:r>
          </a:p>
        </p:txBody>
      </p:sp>
    </p:spTree>
    <p:extLst>
      <p:ext uri="{BB962C8B-B14F-4D97-AF65-F5344CB8AC3E}">
        <p14:creationId xmlns:p14="http://schemas.microsoft.com/office/powerpoint/2010/main" val="1158750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0578" name="Rectangle 2">
            <a:extLst>
              <a:ext uri="{FF2B5EF4-FFF2-40B4-BE49-F238E27FC236}">
                <a16:creationId xmlns:a16="http://schemas.microsoft.com/office/drawing/2014/main" id="{D98E65EF-DC32-6841-9097-66429356873B}"/>
              </a:ext>
            </a:extLst>
          </p:cNvPr>
          <p:cNvSpPr>
            <a:spLocks noChangeArrowheads="1"/>
          </p:cNvSpPr>
          <p:nvPr/>
        </p:nvSpPr>
        <p:spPr bwMode="auto">
          <a:xfrm>
            <a:off x="1676401" y="152400"/>
            <a:ext cx="8740775" cy="642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907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384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lang="en-US" altLang="zh-CN" sz="3600" b="1">
                <a:solidFill>
                  <a:srgbClr val="FFFF00"/>
                </a:solidFill>
                <a:cs typeface="Times New Roman" panose="02020603050405020304" pitchFamily="18" charset="0"/>
              </a:rPr>
              <a:t>3  </a:t>
            </a:r>
            <a:r>
              <a:rPr lang="zh-CN" altLang="en-US" sz="3600" b="1">
                <a:solidFill>
                  <a:srgbClr val="FFFF00"/>
                </a:solidFill>
                <a:ea typeface="楷体_GB2312" pitchFamily="49" charset="-122"/>
              </a:rPr>
              <a:t>堆排序思想</a:t>
            </a:r>
          </a:p>
          <a:p>
            <a:pPr lvl="1" fontAlgn="base">
              <a:lnSpc>
                <a:spcPct val="110000"/>
              </a:lnSpc>
              <a:spcBef>
                <a:spcPct val="20000"/>
              </a:spcBef>
              <a:spcAft>
                <a:spcPct val="0"/>
              </a:spcAft>
            </a:pPr>
            <a:r>
              <a:rPr lang="zh-CN" altLang="zh-CN" sz="2800" b="1">
                <a:solidFill>
                  <a:srgbClr val="FFFFFF"/>
                </a:solidFill>
                <a:cs typeface="Times New Roman" panose="02020603050405020304" pitchFamily="18" charset="0"/>
              </a:rPr>
              <a:t>①</a:t>
            </a:r>
            <a:r>
              <a:rPr lang="zh-CN" altLang="en-US" sz="2800" b="1">
                <a:solidFill>
                  <a:srgbClr val="FFFFFF"/>
                </a:solidFill>
                <a:cs typeface="Times New Roman" panose="02020603050405020304" pitchFamily="18" charset="0"/>
              </a:rPr>
              <a:t>  </a:t>
            </a:r>
            <a:r>
              <a:rPr lang="zh-CN" altLang="zh-CN" sz="2800" b="1">
                <a:solidFill>
                  <a:srgbClr val="FFFFFF"/>
                </a:solidFill>
              </a:rPr>
              <a:t>对一组待排序的记录，按堆的定义</a:t>
            </a:r>
            <a:r>
              <a:rPr lang="zh-CN" altLang="zh-CN" sz="2800" b="1">
                <a:solidFill>
                  <a:srgbClr val="FFFF00"/>
                </a:solidFill>
              </a:rPr>
              <a:t>建立堆</a:t>
            </a:r>
            <a:r>
              <a:rPr lang="zh-CN" altLang="en-US" sz="2800" b="1">
                <a:solidFill>
                  <a:srgbClr val="FFFFFF"/>
                </a:solidFill>
              </a:rPr>
              <a:t>；</a:t>
            </a:r>
          </a:p>
          <a:p>
            <a:pPr lvl="1" fontAlgn="base">
              <a:lnSpc>
                <a:spcPct val="110000"/>
              </a:lnSpc>
              <a:spcBef>
                <a:spcPct val="20000"/>
              </a:spcBef>
              <a:spcAft>
                <a:spcPct val="0"/>
              </a:spcAft>
            </a:pPr>
            <a:r>
              <a:rPr lang="zh-CN" altLang="zh-CN" sz="2800" b="1">
                <a:solidFill>
                  <a:srgbClr val="FFFFFF"/>
                </a:solidFill>
                <a:cs typeface="Times New Roman" panose="02020603050405020304" pitchFamily="18" charset="0"/>
              </a:rPr>
              <a:t>②</a:t>
            </a:r>
            <a:r>
              <a:rPr lang="zh-CN" altLang="en-US" sz="2800" b="1">
                <a:solidFill>
                  <a:srgbClr val="FFFFFF"/>
                </a:solidFill>
                <a:cs typeface="Times New Roman" panose="02020603050405020304" pitchFamily="18" charset="0"/>
              </a:rPr>
              <a:t>  </a:t>
            </a:r>
            <a:r>
              <a:rPr lang="zh-CN" altLang="en-US" sz="2800" b="1">
                <a:solidFill>
                  <a:srgbClr val="FFFFFF"/>
                </a:solidFill>
              </a:rPr>
              <a:t>将</a:t>
            </a:r>
            <a:r>
              <a:rPr lang="zh-CN" altLang="en-US" sz="2800" b="1">
                <a:solidFill>
                  <a:srgbClr val="FFCC66"/>
                </a:solidFill>
              </a:rPr>
              <a:t>堆顶记录和最后一个记录交换</a:t>
            </a:r>
            <a:r>
              <a:rPr lang="zh-CN" altLang="en-US" sz="2800" b="1">
                <a:solidFill>
                  <a:srgbClr val="FFFFFF"/>
                </a:solidFill>
              </a:rPr>
              <a:t>位置</a:t>
            </a:r>
            <a:r>
              <a:rPr lang="zh-CN" altLang="zh-CN" sz="2800" b="1">
                <a:solidFill>
                  <a:srgbClr val="FFFFFF"/>
                </a:solidFill>
              </a:rPr>
              <a:t>，则前</a:t>
            </a:r>
            <a:r>
              <a:rPr lang="en-US" altLang="zh-CN" sz="2800" b="1">
                <a:solidFill>
                  <a:srgbClr val="FFFFFF"/>
                </a:solidFill>
              </a:rPr>
              <a:t>n-1</a:t>
            </a:r>
            <a:r>
              <a:rPr lang="zh-CN" altLang="en-US" sz="2800" b="1">
                <a:solidFill>
                  <a:srgbClr val="FFFFFF"/>
                </a:solidFill>
              </a:rPr>
              <a:t>个记录是无序的</a:t>
            </a:r>
            <a:r>
              <a:rPr lang="zh-CN" altLang="zh-CN" sz="2800" b="1">
                <a:solidFill>
                  <a:srgbClr val="FFFFFF"/>
                </a:solidFill>
              </a:rPr>
              <a:t>，而最后</a:t>
            </a:r>
            <a:r>
              <a:rPr lang="zh-CN" altLang="en-US" sz="2800" b="1">
                <a:solidFill>
                  <a:srgbClr val="FFFFFF"/>
                </a:solidFill>
              </a:rPr>
              <a:t>一个记录是有序的；</a:t>
            </a:r>
          </a:p>
          <a:p>
            <a:pPr lvl="1" fontAlgn="base">
              <a:lnSpc>
                <a:spcPct val="110000"/>
              </a:lnSpc>
              <a:spcBef>
                <a:spcPct val="20000"/>
              </a:spcBef>
              <a:spcAft>
                <a:spcPct val="0"/>
              </a:spcAft>
            </a:pPr>
            <a:r>
              <a:rPr lang="zh-CN" altLang="zh-CN" sz="2800" b="1">
                <a:solidFill>
                  <a:srgbClr val="FFFFFF"/>
                </a:solidFill>
                <a:cs typeface="Times New Roman" panose="02020603050405020304" pitchFamily="18" charset="0"/>
              </a:rPr>
              <a:t>③</a:t>
            </a:r>
            <a:r>
              <a:rPr lang="zh-CN" altLang="en-US" sz="2800" b="1">
                <a:solidFill>
                  <a:srgbClr val="FFFFFF"/>
                </a:solidFill>
                <a:cs typeface="Times New Roman" panose="02020603050405020304" pitchFamily="18" charset="0"/>
              </a:rPr>
              <a:t>  </a:t>
            </a:r>
            <a:r>
              <a:rPr lang="zh-CN" altLang="en-US" sz="2800" b="1">
                <a:solidFill>
                  <a:srgbClr val="FFFF00"/>
                </a:solidFill>
              </a:rPr>
              <a:t>堆顶记录</a:t>
            </a:r>
            <a:r>
              <a:rPr lang="zh-CN" altLang="en-US" sz="2800" b="1">
                <a:solidFill>
                  <a:srgbClr val="FFFFFF"/>
                </a:solidFill>
              </a:rPr>
              <a:t>被交换后</a:t>
            </a:r>
            <a:r>
              <a:rPr lang="zh-CN" altLang="zh-CN" sz="2800" b="1">
                <a:solidFill>
                  <a:srgbClr val="FFFFFF"/>
                </a:solidFill>
              </a:rPr>
              <a:t>，前</a:t>
            </a:r>
            <a:r>
              <a:rPr lang="en-US" altLang="zh-CN" sz="2800" b="1">
                <a:solidFill>
                  <a:srgbClr val="FFFFFF"/>
                </a:solidFill>
              </a:rPr>
              <a:t>n-1</a:t>
            </a:r>
            <a:r>
              <a:rPr lang="zh-CN" altLang="en-US" sz="2800" b="1">
                <a:solidFill>
                  <a:srgbClr val="FFFFFF"/>
                </a:solidFill>
              </a:rPr>
              <a:t>个记录不再是堆</a:t>
            </a:r>
            <a:r>
              <a:rPr lang="zh-CN" altLang="zh-CN" sz="2800" b="1">
                <a:solidFill>
                  <a:srgbClr val="FFFFFF"/>
                </a:solidFill>
              </a:rPr>
              <a:t>，需将前</a:t>
            </a:r>
            <a:r>
              <a:rPr lang="en-US" altLang="zh-CN" sz="2800" b="1">
                <a:solidFill>
                  <a:srgbClr val="FFFFFF"/>
                </a:solidFill>
              </a:rPr>
              <a:t>n-1</a:t>
            </a:r>
            <a:r>
              <a:rPr lang="zh-CN" altLang="en-US" sz="2800" b="1">
                <a:solidFill>
                  <a:srgbClr val="FFFFFF"/>
                </a:solidFill>
              </a:rPr>
              <a:t>个待排序记录重新组织成为一个堆</a:t>
            </a:r>
            <a:r>
              <a:rPr lang="zh-CN" altLang="zh-CN" sz="2800" b="1">
                <a:solidFill>
                  <a:srgbClr val="FFFFFF"/>
                </a:solidFill>
              </a:rPr>
              <a:t>，然后</a:t>
            </a:r>
            <a:r>
              <a:rPr lang="zh-CN" altLang="en-US" sz="2800" b="1">
                <a:solidFill>
                  <a:srgbClr val="FFFFFF"/>
                </a:solidFill>
              </a:rPr>
              <a:t>将</a:t>
            </a:r>
            <a:r>
              <a:rPr lang="zh-CN" altLang="en-US" sz="2800" b="1">
                <a:solidFill>
                  <a:srgbClr val="FFFF00"/>
                </a:solidFill>
              </a:rPr>
              <a:t>堆顶记录和倒数第二个记录交换</a:t>
            </a:r>
            <a:r>
              <a:rPr lang="zh-CN" altLang="en-US" sz="2800" b="1">
                <a:solidFill>
                  <a:srgbClr val="FFFFFF"/>
                </a:solidFill>
              </a:rPr>
              <a:t>位置</a:t>
            </a:r>
            <a:r>
              <a:rPr lang="zh-CN" altLang="zh-CN" sz="2800" b="1">
                <a:solidFill>
                  <a:srgbClr val="FFFFFF"/>
                </a:solidFill>
              </a:rPr>
              <a:t>，即将整个序列中次小关键字值的记录调整</a:t>
            </a:r>
            <a:r>
              <a:rPr lang="en-US" altLang="zh-CN" sz="2800" b="1">
                <a:solidFill>
                  <a:srgbClr val="FFFFFF"/>
                </a:solidFill>
              </a:rPr>
              <a:t>(</a:t>
            </a:r>
            <a:r>
              <a:rPr lang="zh-CN" altLang="en-US" sz="2800" b="1">
                <a:solidFill>
                  <a:srgbClr val="FFFFFF"/>
                </a:solidFill>
              </a:rPr>
              <a:t>排除</a:t>
            </a:r>
            <a:r>
              <a:rPr lang="en-US" altLang="zh-CN" sz="2800" b="1">
                <a:solidFill>
                  <a:srgbClr val="FFFFFF"/>
                </a:solidFill>
              </a:rPr>
              <a:t>)</a:t>
            </a:r>
            <a:r>
              <a:rPr lang="zh-CN" altLang="en-US" sz="2800" b="1">
                <a:solidFill>
                  <a:srgbClr val="FFFFFF"/>
                </a:solidFill>
              </a:rPr>
              <a:t>出无序区；</a:t>
            </a:r>
          </a:p>
          <a:p>
            <a:pPr lvl="1" fontAlgn="base">
              <a:lnSpc>
                <a:spcPct val="110000"/>
              </a:lnSpc>
              <a:spcBef>
                <a:spcPct val="20000"/>
              </a:spcBef>
              <a:spcAft>
                <a:spcPct val="0"/>
              </a:spcAft>
            </a:pPr>
            <a:r>
              <a:rPr lang="zh-CN" altLang="en-US" sz="2800" b="1">
                <a:solidFill>
                  <a:srgbClr val="FFFFFF"/>
                </a:solidFill>
                <a:cs typeface="Times New Roman" panose="02020603050405020304" pitchFamily="18" charset="0"/>
              </a:rPr>
              <a:t>④  </a:t>
            </a:r>
            <a:r>
              <a:rPr lang="zh-CN" altLang="en-US" sz="2800" b="1">
                <a:solidFill>
                  <a:srgbClr val="FFFFFF"/>
                </a:solidFill>
              </a:rPr>
              <a:t>重复上述步骤</a:t>
            </a:r>
            <a:r>
              <a:rPr lang="zh-CN" altLang="zh-CN" sz="2800" b="1">
                <a:solidFill>
                  <a:srgbClr val="FFFFFF"/>
                </a:solidFill>
              </a:rPr>
              <a:t>，直到全部记录排好序为止</a:t>
            </a:r>
            <a:r>
              <a:rPr kumimoji="0" lang="zh-CN" altLang="en-US" sz="2800" b="1">
                <a:solidFill>
                  <a:srgbClr val="FFFFFF"/>
                </a:solidFill>
                <a:latin typeface="宋体" panose="02010600030101010101" pitchFamily="2" charset="-122"/>
              </a:rPr>
              <a:t>。</a:t>
            </a:r>
          </a:p>
          <a:p>
            <a:pPr fontAlgn="base">
              <a:lnSpc>
                <a:spcPct val="110000"/>
              </a:lnSpc>
              <a:spcBef>
                <a:spcPct val="20000"/>
              </a:spcBef>
              <a:spcAft>
                <a:spcPct val="0"/>
              </a:spcAft>
            </a:pPr>
            <a:r>
              <a:rPr lang="zh-CN" altLang="zh-CN" sz="2800" b="1">
                <a:solidFill>
                  <a:srgbClr val="FFFFFF"/>
                </a:solidFill>
              </a:rPr>
              <a:t> </a:t>
            </a:r>
            <a:r>
              <a:rPr lang="zh-CN" altLang="zh-CN" sz="3200" b="1">
                <a:solidFill>
                  <a:srgbClr val="FFFF00"/>
                </a:solidFill>
              </a:rPr>
              <a:t>结论</a:t>
            </a:r>
            <a:r>
              <a:rPr lang="zh-CN" altLang="en-US" sz="3200" b="1">
                <a:solidFill>
                  <a:srgbClr val="FFFFFF"/>
                </a:solidFill>
                <a:latin typeface="宋体" panose="02010600030101010101" pitchFamily="2" charset="-122"/>
              </a:rPr>
              <a:t>：</a:t>
            </a:r>
            <a:r>
              <a:rPr lang="zh-CN" altLang="zh-CN" sz="2800" b="1">
                <a:solidFill>
                  <a:srgbClr val="FFFFFF"/>
                </a:solidFill>
              </a:rPr>
              <a:t>排序过程中，</a:t>
            </a:r>
            <a:r>
              <a:rPr lang="zh-CN" altLang="en-US" sz="2800" b="1">
                <a:solidFill>
                  <a:srgbClr val="FFFFFF"/>
                </a:solidFill>
              </a:rPr>
              <a:t>若</a:t>
            </a:r>
            <a:r>
              <a:rPr lang="zh-CN" altLang="zh-CN" sz="2800" b="1">
                <a:solidFill>
                  <a:srgbClr val="FFFFFF"/>
                </a:solidFill>
              </a:rPr>
              <a:t>采用</a:t>
            </a:r>
            <a:r>
              <a:rPr lang="zh-CN" altLang="zh-CN" sz="2800" b="1">
                <a:solidFill>
                  <a:srgbClr val="FFFF00"/>
                </a:solidFill>
              </a:rPr>
              <a:t>小根堆</a:t>
            </a:r>
            <a:r>
              <a:rPr lang="zh-CN" altLang="zh-CN" sz="2800" b="1">
                <a:solidFill>
                  <a:srgbClr val="FFFFFF"/>
                </a:solidFill>
              </a:rPr>
              <a:t>，排序后得到的是</a:t>
            </a:r>
            <a:r>
              <a:rPr lang="zh-CN" altLang="zh-CN" sz="2800" b="1">
                <a:solidFill>
                  <a:srgbClr val="FFFF00"/>
                </a:solidFill>
              </a:rPr>
              <a:t>非递减序列</a:t>
            </a:r>
            <a:r>
              <a:rPr lang="zh-CN" altLang="en-US" sz="2800" b="1">
                <a:solidFill>
                  <a:srgbClr val="FFFFFF"/>
                </a:solidFill>
              </a:rPr>
              <a:t>；若</a:t>
            </a:r>
            <a:r>
              <a:rPr lang="zh-CN" altLang="zh-CN" sz="2800" b="1">
                <a:solidFill>
                  <a:srgbClr val="FFFFFF"/>
                </a:solidFill>
              </a:rPr>
              <a:t>采用</a:t>
            </a:r>
            <a:r>
              <a:rPr lang="zh-CN" altLang="zh-CN" sz="2800" b="1">
                <a:solidFill>
                  <a:srgbClr val="FFFF00"/>
                </a:solidFill>
              </a:rPr>
              <a:t>大根堆</a:t>
            </a:r>
            <a:r>
              <a:rPr lang="zh-CN" altLang="zh-CN" sz="2800" b="1">
                <a:solidFill>
                  <a:srgbClr val="FFFFFF"/>
                </a:solidFill>
              </a:rPr>
              <a:t>，排序后得到的是</a:t>
            </a:r>
            <a:r>
              <a:rPr lang="zh-CN" altLang="zh-CN" sz="2800" b="1">
                <a:solidFill>
                  <a:srgbClr val="FFFF00"/>
                </a:solidFill>
              </a:rPr>
              <a:t>非递增序列</a:t>
            </a:r>
            <a:r>
              <a:rPr kumimoji="0"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2057888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02" name="Rectangle 2">
            <a:extLst>
              <a:ext uri="{FF2B5EF4-FFF2-40B4-BE49-F238E27FC236}">
                <a16:creationId xmlns:a16="http://schemas.microsoft.com/office/drawing/2014/main" id="{7F78A1EA-DC11-A545-B92F-AC5DE69DB4BE}"/>
              </a:ext>
            </a:extLst>
          </p:cNvPr>
          <p:cNvSpPr>
            <a:spLocks noChangeArrowheads="1"/>
          </p:cNvSpPr>
          <p:nvPr/>
        </p:nvSpPr>
        <p:spPr bwMode="auto">
          <a:xfrm>
            <a:off x="1676401" y="152401"/>
            <a:ext cx="8812213" cy="658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907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384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lang="zh-CN" altLang="en-US" sz="3200" b="1">
                <a:solidFill>
                  <a:srgbClr val="FFFF00"/>
                </a:solidFill>
              </a:rPr>
              <a:t>堆</a:t>
            </a:r>
            <a:r>
              <a:rPr lang="zh-CN" altLang="zh-CN" sz="3200" b="1">
                <a:solidFill>
                  <a:srgbClr val="FFFF00"/>
                </a:solidFill>
              </a:rPr>
              <a:t>排序的关键</a:t>
            </a:r>
            <a:endParaRPr lang="zh-CN" altLang="en-US" sz="3200" b="1">
              <a:solidFill>
                <a:srgbClr val="FFFF00"/>
              </a:solidFill>
            </a:endParaRPr>
          </a:p>
          <a:p>
            <a:pPr lvl="1" fontAlgn="base">
              <a:lnSpc>
                <a:spcPct val="110000"/>
              </a:lnSpc>
              <a:spcBef>
                <a:spcPct val="20000"/>
              </a:spcBef>
              <a:spcAft>
                <a:spcPct val="0"/>
              </a:spcAft>
            </a:pPr>
            <a:r>
              <a:rPr lang="zh-CN" altLang="zh-CN" sz="2800" b="1">
                <a:solidFill>
                  <a:srgbClr val="FFFFFF"/>
                </a:solidFill>
              </a:rPr>
              <a:t>①</a:t>
            </a:r>
            <a:r>
              <a:rPr lang="zh-CN" altLang="en-US" sz="2800" b="1">
                <a:solidFill>
                  <a:srgbClr val="FFFFFF"/>
                </a:solidFill>
              </a:rPr>
              <a:t>  </a:t>
            </a:r>
            <a:r>
              <a:rPr lang="zh-CN" altLang="en-US" sz="2800" b="1">
                <a:solidFill>
                  <a:srgbClr val="FFFFFF"/>
                </a:solidFill>
                <a:latin typeface="Arial" panose="020B0604020202020204" pitchFamily="34" charset="0"/>
              </a:rPr>
              <a:t>如何由一个无序序列建成一个堆？</a:t>
            </a:r>
          </a:p>
          <a:p>
            <a:pPr lvl="1" eaLnBrk="1" fontAlgn="base" hangingPunct="1">
              <a:lnSpc>
                <a:spcPct val="110000"/>
              </a:lnSpc>
              <a:spcBef>
                <a:spcPct val="20000"/>
              </a:spcBef>
              <a:spcAft>
                <a:spcPct val="0"/>
              </a:spcAft>
              <a:buClr>
                <a:srgbClr val="FF9900"/>
              </a:buClr>
            </a:pPr>
            <a:r>
              <a:rPr lang="zh-CN" altLang="zh-CN" sz="2800" b="1">
                <a:solidFill>
                  <a:srgbClr val="FFFFFF"/>
                </a:solidFill>
                <a:cs typeface="Times New Roman" panose="02020603050405020304" pitchFamily="18" charset="0"/>
              </a:rPr>
              <a:t>②</a:t>
            </a:r>
            <a:r>
              <a:rPr lang="zh-CN" altLang="en-US" sz="2800" b="1">
                <a:solidFill>
                  <a:srgbClr val="FFFFFF"/>
                </a:solidFill>
              </a:rPr>
              <a:t>  </a:t>
            </a:r>
            <a:r>
              <a:rPr lang="zh-CN" altLang="en-US" sz="2800" b="1">
                <a:solidFill>
                  <a:srgbClr val="FFFFFF"/>
                </a:solidFill>
                <a:latin typeface="Arial" panose="020B0604020202020204" pitchFamily="34" charset="0"/>
              </a:rPr>
              <a:t>如何在输出堆顶元素之后，调整剩余元素，使之成为一个新的堆？</a:t>
            </a:r>
            <a:r>
              <a:rPr lang="zh-CN" altLang="zh-CN" sz="2800" b="1">
                <a:solidFill>
                  <a:srgbClr val="FFFFFF"/>
                </a:solidFill>
              </a:rPr>
              <a:t> </a:t>
            </a:r>
            <a:endParaRPr lang="zh-CN" altLang="en-US" sz="2800" b="1">
              <a:solidFill>
                <a:srgbClr val="FFFFFF"/>
              </a:solidFill>
            </a:endParaRPr>
          </a:p>
          <a:p>
            <a:pPr eaLnBrk="1" fontAlgn="base" hangingPunct="1">
              <a:lnSpc>
                <a:spcPct val="110000"/>
              </a:lnSpc>
              <a:spcBef>
                <a:spcPct val="20000"/>
              </a:spcBef>
              <a:spcAft>
                <a:spcPct val="0"/>
              </a:spcAft>
              <a:buClr>
                <a:srgbClr val="FF9900"/>
              </a:buClr>
            </a:pPr>
            <a:r>
              <a:rPr lang="en-US" altLang="zh-CN" sz="3600" b="1">
                <a:solidFill>
                  <a:srgbClr val="FFFF00"/>
                </a:solidFill>
              </a:rPr>
              <a:t>4  </a:t>
            </a:r>
            <a:r>
              <a:rPr lang="zh-CN" altLang="en-US" sz="3600" b="1">
                <a:solidFill>
                  <a:srgbClr val="FFFF00"/>
                </a:solidFill>
                <a:ea typeface="楷体_GB2312" pitchFamily="49" charset="-122"/>
              </a:rPr>
              <a:t>堆的调整</a:t>
            </a:r>
            <a:r>
              <a:rPr lang="en-US" altLang="zh-CN" sz="3600" b="1">
                <a:solidFill>
                  <a:srgbClr val="FFFF00"/>
                </a:solidFill>
                <a:latin typeface="Arial" panose="020B0604020202020204" pitchFamily="34" charset="0"/>
                <a:ea typeface="楷体_GB2312" pitchFamily="49" charset="-122"/>
              </a:rPr>
              <a:t>——</a:t>
            </a:r>
            <a:r>
              <a:rPr lang="zh-CN" altLang="en-US" sz="3600" b="1">
                <a:solidFill>
                  <a:srgbClr val="FFFF00"/>
                </a:solidFill>
                <a:latin typeface="Arial" panose="020B0604020202020204" pitchFamily="34" charset="0"/>
                <a:ea typeface="楷体_GB2312" pitchFamily="49" charset="-122"/>
              </a:rPr>
              <a:t>筛选</a:t>
            </a:r>
          </a:p>
          <a:p>
            <a:pPr eaLnBrk="1" fontAlgn="base" hangingPunct="1">
              <a:lnSpc>
                <a:spcPct val="110000"/>
              </a:lnSpc>
              <a:spcBef>
                <a:spcPct val="20000"/>
              </a:spcBef>
              <a:spcAft>
                <a:spcPct val="0"/>
              </a:spcAft>
              <a:buClr>
                <a:srgbClr val="FF9900"/>
              </a:buClr>
            </a:pPr>
            <a:r>
              <a:rPr lang="zh-CN" altLang="en-US" sz="3200" b="1">
                <a:solidFill>
                  <a:srgbClr val="FFFF00"/>
                </a:solidFill>
                <a:latin typeface="宋体" panose="02010600030101010101" pitchFamily="2" charset="-122"/>
              </a:rPr>
              <a:t>⑴ </a:t>
            </a:r>
            <a:r>
              <a:rPr lang="zh-CN" altLang="en-US" sz="3200" b="1">
                <a:solidFill>
                  <a:srgbClr val="FFFF00"/>
                </a:solidFill>
                <a:latin typeface="楷体_GB2312" pitchFamily="49" charset="-122"/>
                <a:ea typeface="楷体_GB2312" pitchFamily="49" charset="-122"/>
              </a:rPr>
              <a:t>堆的调整思想</a:t>
            </a:r>
          </a:p>
          <a:p>
            <a:pPr eaLnBrk="1" fontAlgn="base" hangingPunct="1">
              <a:lnSpc>
                <a:spcPct val="110000"/>
              </a:lnSpc>
              <a:spcBef>
                <a:spcPct val="20000"/>
              </a:spcBef>
              <a:spcAft>
                <a:spcPct val="0"/>
              </a:spcAft>
              <a:buClr>
                <a:srgbClr val="FF9900"/>
              </a:buClr>
            </a:pPr>
            <a:r>
              <a:rPr lang="zh-CN" altLang="en-US" sz="3200" b="1">
                <a:solidFill>
                  <a:srgbClr val="FFFFFF"/>
                </a:solidFill>
                <a:latin typeface="宋体" panose="02010600030101010101" pitchFamily="2" charset="-122"/>
              </a:rPr>
              <a:t>   </a:t>
            </a:r>
            <a:r>
              <a:rPr lang="zh-CN" altLang="en-US" sz="2800" b="1">
                <a:solidFill>
                  <a:srgbClr val="FFFFFF"/>
                </a:solidFill>
                <a:latin typeface="Arial" panose="020B0604020202020204" pitchFamily="34" charset="0"/>
              </a:rPr>
              <a:t>输出堆顶元素之后，以堆中最后一个元素替代之；然后将根结点值与左、右子树的根结点值进行比较，并</a:t>
            </a:r>
            <a:r>
              <a:rPr lang="zh-CN" altLang="en-US" sz="2800" b="1">
                <a:solidFill>
                  <a:srgbClr val="FFCC66"/>
                </a:solidFill>
                <a:latin typeface="Arial" panose="020B0604020202020204" pitchFamily="34" charset="0"/>
              </a:rPr>
              <a:t>与其中小者进行交换</a:t>
            </a:r>
            <a:r>
              <a:rPr lang="zh-CN" altLang="en-US" sz="2800" b="1">
                <a:solidFill>
                  <a:srgbClr val="FFFFFF"/>
                </a:solidFill>
                <a:latin typeface="Arial" panose="020B0604020202020204" pitchFamily="34" charset="0"/>
              </a:rPr>
              <a:t>；重复上述操作，直到是叶子结点或其关键字值小于等于左、右子树的关键字的值，将得到新的堆。称这个从堆顶至叶子的调整过程为“筛选”，如图</a:t>
            </a:r>
            <a:r>
              <a:rPr lang="en-US" altLang="zh-CN" sz="2800" b="1">
                <a:solidFill>
                  <a:srgbClr val="FFFFFF"/>
                </a:solidFill>
              </a:rPr>
              <a:t>10-10</a:t>
            </a:r>
            <a:r>
              <a:rPr lang="zh-CN" altLang="en-US" sz="2800" b="1">
                <a:solidFill>
                  <a:srgbClr val="FFFFFF"/>
                </a:solidFill>
                <a:latin typeface="Arial" panose="020B0604020202020204" pitchFamily="34" charset="0"/>
              </a:rPr>
              <a:t>所示</a:t>
            </a:r>
            <a:r>
              <a:rPr kumimoji="0"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800950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626" name="Rectangle 2">
            <a:extLst>
              <a:ext uri="{FF2B5EF4-FFF2-40B4-BE49-F238E27FC236}">
                <a16:creationId xmlns:a16="http://schemas.microsoft.com/office/drawing/2014/main" id="{EEE64C15-8E75-DE4A-AE20-F2515AD6FA2E}"/>
              </a:ext>
            </a:extLst>
          </p:cNvPr>
          <p:cNvSpPr>
            <a:spLocks noChangeArrowheads="1"/>
          </p:cNvSpPr>
          <p:nvPr/>
        </p:nvSpPr>
        <p:spPr bwMode="auto">
          <a:xfrm>
            <a:off x="1676401" y="152400"/>
            <a:ext cx="8812213" cy="105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marL="17907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4384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10000"/>
              </a:spcAft>
            </a:pPr>
            <a:r>
              <a:rPr kumimoji="0" lang="zh-CN" altLang="en-US" sz="3200" b="1">
                <a:solidFill>
                  <a:srgbClr val="FFCC66"/>
                </a:solidFill>
                <a:latin typeface="宋体" panose="02010600030101010101" pitchFamily="2" charset="-122"/>
              </a:rPr>
              <a:t>注意</a:t>
            </a:r>
            <a:r>
              <a:rPr lang="zh-CN" altLang="en-US" sz="3200" b="1">
                <a:solidFill>
                  <a:srgbClr val="FFFFFF"/>
                </a:solidFill>
                <a:latin typeface="Arial" panose="020B0604020202020204" pitchFamily="34" charset="0"/>
              </a:rPr>
              <a:t>：</a:t>
            </a:r>
            <a:r>
              <a:rPr lang="zh-CN" altLang="en-US" sz="2800" b="1">
                <a:solidFill>
                  <a:srgbClr val="FFFFFF"/>
                </a:solidFill>
                <a:latin typeface="Arial" panose="020B0604020202020204" pitchFamily="34" charset="0"/>
              </a:rPr>
              <a:t>筛选过程中，根结点的左、右子树都是堆，因此，筛选是从根结点到某个叶子结点的一次调整过程</a:t>
            </a:r>
            <a:r>
              <a:rPr kumimoji="0" lang="zh-CN" altLang="en-US" sz="2800" b="1">
                <a:solidFill>
                  <a:srgbClr val="FFFFFF"/>
                </a:solidFill>
                <a:latin typeface="宋体" panose="02010600030101010101" pitchFamily="2" charset="-122"/>
              </a:rPr>
              <a:t>。</a:t>
            </a:r>
          </a:p>
        </p:txBody>
      </p:sp>
      <p:grpSp>
        <p:nvGrpSpPr>
          <p:cNvPr id="922627" name="Group 3">
            <a:extLst>
              <a:ext uri="{FF2B5EF4-FFF2-40B4-BE49-F238E27FC236}">
                <a16:creationId xmlns:a16="http://schemas.microsoft.com/office/drawing/2014/main" id="{FFCDF43A-6E10-DC4E-8F18-A694B18B21DC}"/>
              </a:ext>
            </a:extLst>
          </p:cNvPr>
          <p:cNvGrpSpPr>
            <a:grpSpLocks/>
          </p:cNvGrpSpPr>
          <p:nvPr/>
        </p:nvGrpSpPr>
        <p:grpSpPr bwMode="auto">
          <a:xfrm>
            <a:off x="1992313" y="1268414"/>
            <a:ext cx="8305800" cy="5545137"/>
            <a:chOff x="295" y="799"/>
            <a:chExt cx="5232" cy="3493"/>
          </a:xfrm>
        </p:grpSpPr>
        <p:sp>
          <p:nvSpPr>
            <p:cNvPr id="922628" name="Rectangle 4">
              <a:extLst>
                <a:ext uri="{FF2B5EF4-FFF2-40B4-BE49-F238E27FC236}">
                  <a16:creationId xmlns:a16="http://schemas.microsoft.com/office/drawing/2014/main" id="{6A795553-0189-E64F-A725-658967FAFFB3}"/>
                </a:ext>
              </a:extLst>
            </p:cNvPr>
            <p:cNvSpPr>
              <a:spLocks noChangeArrowheads="1"/>
            </p:cNvSpPr>
            <p:nvPr/>
          </p:nvSpPr>
          <p:spPr bwMode="auto">
            <a:xfrm>
              <a:off x="1701" y="4065"/>
              <a:ext cx="171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10-10   </a:t>
              </a:r>
              <a:r>
                <a:rPr kumimoji="1" lang="zh-CN" altLang="en-US" sz="2000" b="1">
                  <a:solidFill>
                    <a:srgbClr val="FFFFFF"/>
                  </a:solidFill>
                  <a:latin typeface="Times New Roman" panose="02020603050405020304" pitchFamily="18" charset="0"/>
                  <a:ea typeface="宋体" panose="02010600030101010101" pitchFamily="2" charset="-122"/>
                </a:rPr>
                <a:t>堆的筛选过程</a:t>
              </a: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22629" name="Group 5">
              <a:extLst>
                <a:ext uri="{FF2B5EF4-FFF2-40B4-BE49-F238E27FC236}">
                  <a16:creationId xmlns:a16="http://schemas.microsoft.com/office/drawing/2014/main" id="{1D1B9F17-6535-2548-A2CE-6B904BF96A73}"/>
                </a:ext>
              </a:extLst>
            </p:cNvPr>
            <p:cNvGrpSpPr>
              <a:grpSpLocks/>
            </p:cNvGrpSpPr>
            <p:nvPr/>
          </p:nvGrpSpPr>
          <p:grpSpPr bwMode="auto">
            <a:xfrm>
              <a:off x="295" y="799"/>
              <a:ext cx="5232" cy="3271"/>
              <a:chOff x="240" y="885"/>
              <a:chExt cx="5232" cy="3271"/>
            </a:xfrm>
          </p:grpSpPr>
          <p:sp>
            <p:nvSpPr>
              <p:cNvPr id="922630" name="AutoShape 6">
                <a:extLst>
                  <a:ext uri="{FF2B5EF4-FFF2-40B4-BE49-F238E27FC236}">
                    <a16:creationId xmlns:a16="http://schemas.microsoft.com/office/drawing/2014/main" id="{635F486B-8C84-574E-9F72-09FBECBEBBC6}"/>
                  </a:ext>
                </a:extLst>
              </p:cNvPr>
              <p:cNvSpPr>
                <a:spLocks noChangeArrowheads="1"/>
              </p:cNvSpPr>
              <p:nvPr/>
            </p:nvSpPr>
            <p:spPr bwMode="auto">
              <a:xfrm>
                <a:off x="2640" y="1557"/>
                <a:ext cx="624" cy="144"/>
              </a:xfrm>
              <a:prstGeom prst="rightArrow">
                <a:avLst>
                  <a:gd name="adj1" fmla="val 50000"/>
                  <a:gd name="adj2" fmla="val 10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22631" name="Group 7">
                <a:extLst>
                  <a:ext uri="{FF2B5EF4-FFF2-40B4-BE49-F238E27FC236}">
                    <a16:creationId xmlns:a16="http://schemas.microsoft.com/office/drawing/2014/main" id="{F963C109-0307-E54E-8F39-01EA1D0EA662}"/>
                  </a:ext>
                </a:extLst>
              </p:cNvPr>
              <p:cNvGrpSpPr>
                <a:grpSpLocks/>
              </p:cNvGrpSpPr>
              <p:nvPr/>
            </p:nvGrpSpPr>
            <p:grpSpPr bwMode="auto">
              <a:xfrm>
                <a:off x="3024" y="885"/>
                <a:ext cx="2208" cy="1713"/>
                <a:chOff x="3024" y="96"/>
                <a:chExt cx="2208" cy="1713"/>
              </a:xfrm>
            </p:grpSpPr>
            <p:grpSp>
              <p:nvGrpSpPr>
                <p:cNvPr id="922632" name="Group 8">
                  <a:extLst>
                    <a:ext uri="{FF2B5EF4-FFF2-40B4-BE49-F238E27FC236}">
                      <a16:creationId xmlns:a16="http://schemas.microsoft.com/office/drawing/2014/main" id="{BB28D5DD-76E3-6542-BCF4-63C0CB58F0E1}"/>
                    </a:ext>
                  </a:extLst>
                </p:cNvPr>
                <p:cNvGrpSpPr>
                  <a:grpSpLocks/>
                </p:cNvGrpSpPr>
                <p:nvPr/>
              </p:nvGrpSpPr>
              <p:grpSpPr bwMode="auto">
                <a:xfrm>
                  <a:off x="3024" y="96"/>
                  <a:ext cx="2208" cy="1713"/>
                  <a:chOff x="2256" y="472"/>
                  <a:chExt cx="2208" cy="1713"/>
                </a:xfrm>
              </p:grpSpPr>
              <p:sp>
                <p:nvSpPr>
                  <p:cNvPr id="922633" name="Oval 9">
                    <a:extLst>
                      <a:ext uri="{FF2B5EF4-FFF2-40B4-BE49-F238E27FC236}">
                        <a16:creationId xmlns:a16="http://schemas.microsoft.com/office/drawing/2014/main" id="{854F1D50-DEF3-BD48-ADED-63B4C1998383}"/>
                      </a:ext>
                    </a:extLst>
                  </p:cNvPr>
                  <p:cNvSpPr>
                    <a:spLocks noChangeArrowheads="1"/>
                  </p:cNvSpPr>
                  <p:nvPr/>
                </p:nvSpPr>
                <p:spPr bwMode="auto">
                  <a:xfrm>
                    <a:off x="225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49</a:t>
                    </a:r>
                  </a:p>
                </p:txBody>
              </p:sp>
              <p:sp>
                <p:nvSpPr>
                  <p:cNvPr id="922634" name="Oval 10">
                    <a:extLst>
                      <a:ext uri="{FF2B5EF4-FFF2-40B4-BE49-F238E27FC236}">
                        <a16:creationId xmlns:a16="http://schemas.microsoft.com/office/drawing/2014/main" id="{0FB0DAE1-94D7-3A4E-BC20-27C6F17CEB67}"/>
                      </a:ext>
                    </a:extLst>
                  </p:cNvPr>
                  <p:cNvSpPr>
                    <a:spLocks noChangeArrowheads="1"/>
                  </p:cNvSpPr>
                  <p:nvPr/>
                </p:nvSpPr>
                <p:spPr bwMode="auto">
                  <a:xfrm>
                    <a:off x="273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22635" name="Line 11">
                    <a:extLst>
                      <a:ext uri="{FF2B5EF4-FFF2-40B4-BE49-F238E27FC236}">
                        <a16:creationId xmlns:a16="http://schemas.microsoft.com/office/drawing/2014/main" id="{A0B11EC9-53A8-9A40-953F-469ADEF7C814}"/>
                      </a:ext>
                    </a:extLst>
                  </p:cNvPr>
                  <p:cNvSpPr>
                    <a:spLocks noChangeShapeType="1"/>
                  </p:cNvSpPr>
                  <p:nvPr/>
                </p:nvSpPr>
                <p:spPr bwMode="auto">
                  <a:xfrm flipH="1">
                    <a:off x="2448"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36" name="Line 12">
                    <a:extLst>
                      <a:ext uri="{FF2B5EF4-FFF2-40B4-BE49-F238E27FC236}">
                        <a16:creationId xmlns:a16="http://schemas.microsoft.com/office/drawing/2014/main" id="{5E155B03-CDF6-194B-BBE6-D4097AF64AED}"/>
                      </a:ext>
                    </a:extLst>
                  </p:cNvPr>
                  <p:cNvSpPr>
                    <a:spLocks noChangeShapeType="1"/>
                  </p:cNvSpPr>
                  <p:nvPr/>
                </p:nvSpPr>
                <p:spPr bwMode="auto">
                  <a:xfrm>
                    <a:off x="2688" y="1713"/>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37" name="Oval 13">
                    <a:extLst>
                      <a:ext uri="{FF2B5EF4-FFF2-40B4-BE49-F238E27FC236}">
                        <a16:creationId xmlns:a16="http://schemas.microsoft.com/office/drawing/2014/main" id="{407E62B4-72C8-2348-8E1E-5312976FC48A}"/>
                      </a:ext>
                    </a:extLst>
                  </p:cNvPr>
                  <p:cNvSpPr>
                    <a:spLocks noChangeArrowheads="1"/>
                  </p:cNvSpPr>
                  <p:nvPr/>
                </p:nvSpPr>
                <p:spPr bwMode="auto">
                  <a:xfrm>
                    <a:off x="3120"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a:t>
                    </a:r>
                  </a:p>
                </p:txBody>
              </p:sp>
              <p:sp>
                <p:nvSpPr>
                  <p:cNvPr id="922638" name="Oval 14">
                    <a:extLst>
                      <a:ext uri="{FF2B5EF4-FFF2-40B4-BE49-F238E27FC236}">
                        <a16:creationId xmlns:a16="http://schemas.microsoft.com/office/drawing/2014/main" id="{A16FE3BA-087F-B742-A277-D15C2DF7672C}"/>
                      </a:ext>
                    </a:extLst>
                  </p:cNvPr>
                  <p:cNvSpPr>
                    <a:spLocks noChangeArrowheads="1"/>
                  </p:cNvSpPr>
                  <p:nvPr/>
                </p:nvSpPr>
                <p:spPr bwMode="auto">
                  <a:xfrm>
                    <a:off x="3360"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28</a:t>
                    </a:r>
                  </a:p>
                </p:txBody>
              </p:sp>
              <p:sp>
                <p:nvSpPr>
                  <p:cNvPr id="922639" name="Line 15">
                    <a:extLst>
                      <a:ext uri="{FF2B5EF4-FFF2-40B4-BE49-F238E27FC236}">
                        <a16:creationId xmlns:a16="http://schemas.microsoft.com/office/drawing/2014/main" id="{9F2D6F70-C4EC-6B48-9916-85AB499BFF5E}"/>
                      </a:ext>
                    </a:extLst>
                  </p:cNvPr>
                  <p:cNvSpPr>
                    <a:spLocks noChangeShapeType="1"/>
                  </p:cNvSpPr>
                  <p:nvPr/>
                </p:nvSpPr>
                <p:spPr bwMode="auto">
                  <a:xfrm flipH="1">
                    <a:off x="3312"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40" name="Oval 16">
                    <a:extLst>
                      <a:ext uri="{FF2B5EF4-FFF2-40B4-BE49-F238E27FC236}">
                        <a16:creationId xmlns:a16="http://schemas.microsoft.com/office/drawing/2014/main" id="{D9F71F85-6B01-2C4F-86D5-DE4674C2BA01}"/>
                      </a:ext>
                    </a:extLst>
                  </p:cNvPr>
                  <p:cNvSpPr>
                    <a:spLocks noChangeArrowheads="1"/>
                  </p:cNvSpPr>
                  <p:nvPr/>
                </p:nvSpPr>
                <p:spPr bwMode="auto">
                  <a:xfrm>
                    <a:off x="3936" y="960"/>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922641" name="Oval 17">
                    <a:extLst>
                      <a:ext uri="{FF2B5EF4-FFF2-40B4-BE49-F238E27FC236}">
                        <a16:creationId xmlns:a16="http://schemas.microsoft.com/office/drawing/2014/main" id="{FCF67DC9-93C3-D640-B770-2FDEF2913350}"/>
                      </a:ext>
                    </a:extLst>
                  </p:cNvPr>
                  <p:cNvSpPr>
                    <a:spLocks noChangeArrowheads="1"/>
                  </p:cNvSpPr>
                  <p:nvPr/>
                </p:nvSpPr>
                <p:spPr bwMode="auto">
                  <a:xfrm>
                    <a:off x="4176" y="1425"/>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65</a:t>
                    </a:r>
                  </a:p>
                </p:txBody>
              </p:sp>
              <p:sp>
                <p:nvSpPr>
                  <p:cNvPr id="922642" name="Line 18">
                    <a:extLst>
                      <a:ext uri="{FF2B5EF4-FFF2-40B4-BE49-F238E27FC236}">
                        <a16:creationId xmlns:a16="http://schemas.microsoft.com/office/drawing/2014/main" id="{9B9C2BA2-A323-B542-8029-F8463506E765}"/>
                      </a:ext>
                    </a:extLst>
                  </p:cNvPr>
                  <p:cNvSpPr>
                    <a:spLocks noChangeShapeType="1"/>
                  </p:cNvSpPr>
                  <p:nvPr/>
                </p:nvSpPr>
                <p:spPr bwMode="auto">
                  <a:xfrm flipH="1">
                    <a:off x="3888" y="1241"/>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43" name="Line 19">
                    <a:extLst>
                      <a:ext uri="{FF2B5EF4-FFF2-40B4-BE49-F238E27FC236}">
                        <a16:creationId xmlns:a16="http://schemas.microsoft.com/office/drawing/2014/main" id="{1160E3D7-4154-7A4C-B070-F1A92F280DFA}"/>
                      </a:ext>
                    </a:extLst>
                  </p:cNvPr>
                  <p:cNvSpPr>
                    <a:spLocks noChangeShapeType="1"/>
                  </p:cNvSpPr>
                  <p:nvPr/>
                </p:nvSpPr>
                <p:spPr bwMode="auto">
                  <a:xfrm>
                    <a:off x="4128" y="1241"/>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44" name="Oval 20">
                    <a:extLst>
                      <a:ext uri="{FF2B5EF4-FFF2-40B4-BE49-F238E27FC236}">
                        <a16:creationId xmlns:a16="http://schemas.microsoft.com/office/drawing/2014/main" id="{66D31D9E-411A-544F-B4A0-ECE201467BE6}"/>
                      </a:ext>
                    </a:extLst>
                  </p:cNvPr>
                  <p:cNvSpPr>
                    <a:spLocks noChangeArrowheads="1"/>
                  </p:cNvSpPr>
                  <p:nvPr/>
                </p:nvSpPr>
                <p:spPr bwMode="auto">
                  <a:xfrm>
                    <a:off x="3744" y="1448"/>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a:t>
                    </a:r>
                  </a:p>
                </p:txBody>
              </p:sp>
              <p:sp>
                <p:nvSpPr>
                  <p:cNvPr id="922645" name="Line 21">
                    <a:extLst>
                      <a:ext uri="{FF2B5EF4-FFF2-40B4-BE49-F238E27FC236}">
                        <a16:creationId xmlns:a16="http://schemas.microsoft.com/office/drawing/2014/main" id="{1CC40318-56A4-0E48-AA2E-5C286703B8F2}"/>
                      </a:ext>
                    </a:extLst>
                  </p:cNvPr>
                  <p:cNvSpPr>
                    <a:spLocks noChangeShapeType="1"/>
                  </p:cNvSpPr>
                  <p:nvPr/>
                </p:nvSpPr>
                <p:spPr bwMode="auto">
                  <a:xfrm flipH="1">
                    <a:off x="2712"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46" name="Line 22">
                    <a:extLst>
                      <a:ext uri="{FF2B5EF4-FFF2-40B4-BE49-F238E27FC236}">
                        <a16:creationId xmlns:a16="http://schemas.microsoft.com/office/drawing/2014/main" id="{B491E145-6F4B-2B42-987F-F3E0FECD700A}"/>
                      </a:ext>
                    </a:extLst>
                  </p:cNvPr>
                  <p:cNvSpPr>
                    <a:spLocks noChangeShapeType="1"/>
                  </p:cNvSpPr>
                  <p:nvPr/>
                </p:nvSpPr>
                <p:spPr bwMode="auto">
                  <a:xfrm>
                    <a:off x="3184"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47" name="Oval 23">
                    <a:extLst>
                      <a:ext uri="{FF2B5EF4-FFF2-40B4-BE49-F238E27FC236}">
                        <a16:creationId xmlns:a16="http://schemas.microsoft.com/office/drawing/2014/main" id="{C13BABEE-D133-5B4B-8906-E7490B8E8A2A}"/>
                      </a:ext>
                    </a:extLst>
                  </p:cNvPr>
                  <p:cNvSpPr>
                    <a:spLocks noChangeArrowheads="1"/>
                  </p:cNvSpPr>
                  <p:nvPr/>
                </p:nvSpPr>
                <p:spPr bwMode="auto">
                  <a:xfrm>
                    <a:off x="2496"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18</a:t>
                    </a:r>
                  </a:p>
                </p:txBody>
              </p:sp>
              <p:sp>
                <p:nvSpPr>
                  <p:cNvPr id="922648" name="Oval 24">
                    <a:extLst>
                      <a:ext uri="{FF2B5EF4-FFF2-40B4-BE49-F238E27FC236}">
                        <a16:creationId xmlns:a16="http://schemas.microsoft.com/office/drawing/2014/main" id="{AD8EAA10-BD8A-B849-A4E5-1362E6473C2D}"/>
                      </a:ext>
                    </a:extLst>
                  </p:cNvPr>
                  <p:cNvSpPr>
                    <a:spLocks noChangeArrowheads="1"/>
                  </p:cNvSpPr>
                  <p:nvPr/>
                </p:nvSpPr>
                <p:spPr bwMode="auto">
                  <a:xfrm>
                    <a:off x="2920" y="984"/>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27</a:t>
                    </a:r>
                  </a:p>
                </p:txBody>
              </p:sp>
              <p:sp>
                <p:nvSpPr>
                  <p:cNvPr id="922649" name="Line 25">
                    <a:extLst>
                      <a:ext uri="{FF2B5EF4-FFF2-40B4-BE49-F238E27FC236}">
                        <a16:creationId xmlns:a16="http://schemas.microsoft.com/office/drawing/2014/main" id="{146CAF18-3DCA-9640-9062-E457391092CF}"/>
                      </a:ext>
                    </a:extLst>
                  </p:cNvPr>
                  <p:cNvSpPr>
                    <a:spLocks noChangeShapeType="1"/>
                  </p:cNvSpPr>
                  <p:nvPr/>
                </p:nvSpPr>
                <p:spPr bwMode="auto">
                  <a:xfrm flipH="1">
                    <a:off x="3135" y="725"/>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50" name="Line 26">
                    <a:extLst>
                      <a:ext uri="{FF2B5EF4-FFF2-40B4-BE49-F238E27FC236}">
                        <a16:creationId xmlns:a16="http://schemas.microsoft.com/office/drawing/2014/main" id="{B4AD768A-C161-7F4E-8CA3-13020ED69F17}"/>
                      </a:ext>
                    </a:extLst>
                  </p:cNvPr>
                  <p:cNvSpPr>
                    <a:spLocks noChangeShapeType="1"/>
                  </p:cNvSpPr>
                  <p:nvPr/>
                </p:nvSpPr>
                <p:spPr bwMode="auto">
                  <a:xfrm>
                    <a:off x="3655" y="717"/>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51" name="Oval 27">
                    <a:extLst>
                      <a:ext uri="{FF2B5EF4-FFF2-40B4-BE49-F238E27FC236}">
                        <a16:creationId xmlns:a16="http://schemas.microsoft.com/office/drawing/2014/main" id="{880E5655-1B8E-224E-9D20-191DC55B9D6B}"/>
                      </a:ext>
                    </a:extLst>
                  </p:cNvPr>
                  <p:cNvSpPr>
                    <a:spLocks noChangeArrowheads="1"/>
                  </p:cNvSpPr>
                  <p:nvPr/>
                </p:nvSpPr>
                <p:spPr bwMode="auto">
                  <a:xfrm>
                    <a:off x="3399" y="47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grpSp>
            <p:sp>
              <p:nvSpPr>
                <p:cNvPr id="922652" name="Freeform 28">
                  <a:extLst>
                    <a:ext uri="{FF2B5EF4-FFF2-40B4-BE49-F238E27FC236}">
                      <a16:creationId xmlns:a16="http://schemas.microsoft.com/office/drawing/2014/main" id="{0131CE5B-2DA8-274D-B2AE-FEA2DC721B82}"/>
                    </a:ext>
                  </a:extLst>
                </p:cNvPr>
                <p:cNvSpPr>
                  <a:spLocks/>
                </p:cNvSpPr>
                <p:nvPr/>
              </p:nvSpPr>
              <p:spPr bwMode="auto">
                <a:xfrm>
                  <a:off x="3312" y="680"/>
                  <a:ext cx="384" cy="376"/>
                </a:xfrm>
                <a:custGeom>
                  <a:avLst/>
                  <a:gdLst>
                    <a:gd name="T0" fmla="*/ 384 w 384"/>
                    <a:gd name="T1" fmla="*/ 40 h 376"/>
                    <a:gd name="T2" fmla="*/ 288 w 384"/>
                    <a:gd name="T3" fmla="*/ 40 h 376"/>
                    <a:gd name="T4" fmla="*/ 48 w 384"/>
                    <a:gd name="T5" fmla="*/ 280 h 376"/>
                    <a:gd name="T6" fmla="*/ 0 w 384"/>
                    <a:gd name="T7" fmla="*/ 376 h 376"/>
                  </a:gdLst>
                  <a:ahLst/>
                  <a:cxnLst>
                    <a:cxn ang="0">
                      <a:pos x="T0" y="T1"/>
                    </a:cxn>
                    <a:cxn ang="0">
                      <a:pos x="T2" y="T3"/>
                    </a:cxn>
                    <a:cxn ang="0">
                      <a:pos x="T4" y="T5"/>
                    </a:cxn>
                    <a:cxn ang="0">
                      <a:pos x="T6" y="T7"/>
                    </a:cxn>
                  </a:cxnLst>
                  <a:rect l="0" t="0" r="r" b="b"/>
                  <a:pathLst>
                    <a:path w="384" h="376">
                      <a:moveTo>
                        <a:pt x="384" y="40"/>
                      </a:moveTo>
                      <a:cubicBezTo>
                        <a:pt x="364" y="20"/>
                        <a:pt x="344" y="0"/>
                        <a:pt x="288" y="40"/>
                      </a:cubicBezTo>
                      <a:cubicBezTo>
                        <a:pt x="232" y="80"/>
                        <a:pt x="96" y="224"/>
                        <a:pt x="48" y="280"/>
                      </a:cubicBezTo>
                      <a:cubicBezTo>
                        <a:pt x="0" y="336"/>
                        <a:pt x="8" y="360"/>
                        <a:pt x="0" y="376"/>
                      </a:cubicBezTo>
                    </a:path>
                  </a:pathLst>
                </a:custGeom>
                <a:noFill/>
                <a:ln w="28575" cap="flat" cmpd="sng">
                  <a:solidFill>
                    <a:schemeClr val="hlink"/>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22653" name="AutoShape 29">
                <a:extLst>
                  <a:ext uri="{FF2B5EF4-FFF2-40B4-BE49-F238E27FC236}">
                    <a16:creationId xmlns:a16="http://schemas.microsoft.com/office/drawing/2014/main" id="{8F431F1D-048B-2446-B9A9-9B74C2F63CD1}"/>
                  </a:ext>
                </a:extLst>
              </p:cNvPr>
              <p:cNvSpPr>
                <a:spLocks noChangeArrowheads="1"/>
              </p:cNvSpPr>
              <p:nvPr/>
            </p:nvSpPr>
            <p:spPr bwMode="auto">
              <a:xfrm>
                <a:off x="240" y="3115"/>
                <a:ext cx="624" cy="144"/>
              </a:xfrm>
              <a:prstGeom prst="rightArrow">
                <a:avLst>
                  <a:gd name="adj1" fmla="val 50000"/>
                  <a:gd name="adj2" fmla="val 10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54" name="AutoShape 30">
                <a:extLst>
                  <a:ext uri="{FF2B5EF4-FFF2-40B4-BE49-F238E27FC236}">
                    <a16:creationId xmlns:a16="http://schemas.microsoft.com/office/drawing/2014/main" id="{B5CF4F58-F8E9-C84D-84F8-3601FBD9EDF8}"/>
                  </a:ext>
                </a:extLst>
              </p:cNvPr>
              <p:cNvSpPr>
                <a:spLocks noChangeArrowheads="1"/>
              </p:cNvSpPr>
              <p:nvPr/>
            </p:nvSpPr>
            <p:spPr bwMode="auto">
              <a:xfrm>
                <a:off x="2880" y="3115"/>
                <a:ext cx="624" cy="144"/>
              </a:xfrm>
              <a:prstGeom prst="rightArrow">
                <a:avLst>
                  <a:gd name="adj1" fmla="val 50000"/>
                  <a:gd name="adj2" fmla="val 10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22655" name="Group 31">
                <a:extLst>
                  <a:ext uri="{FF2B5EF4-FFF2-40B4-BE49-F238E27FC236}">
                    <a16:creationId xmlns:a16="http://schemas.microsoft.com/office/drawing/2014/main" id="{270C66CC-6198-8A42-91CC-02E5B2A54941}"/>
                  </a:ext>
                </a:extLst>
              </p:cNvPr>
              <p:cNvGrpSpPr>
                <a:grpSpLocks/>
              </p:cNvGrpSpPr>
              <p:nvPr/>
            </p:nvGrpSpPr>
            <p:grpSpPr bwMode="auto">
              <a:xfrm>
                <a:off x="624" y="2443"/>
                <a:ext cx="2208" cy="1713"/>
                <a:chOff x="624" y="2064"/>
                <a:chExt cx="2208" cy="1713"/>
              </a:xfrm>
            </p:grpSpPr>
            <p:grpSp>
              <p:nvGrpSpPr>
                <p:cNvPr id="922656" name="Group 32">
                  <a:extLst>
                    <a:ext uri="{FF2B5EF4-FFF2-40B4-BE49-F238E27FC236}">
                      <a16:creationId xmlns:a16="http://schemas.microsoft.com/office/drawing/2014/main" id="{563EB555-6FA3-764C-BED7-A5BEBDB669BA}"/>
                    </a:ext>
                  </a:extLst>
                </p:cNvPr>
                <p:cNvGrpSpPr>
                  <a:grpSpLocks/>
                </p:cNvGrpSpPr>
                <p:nvPr/>
              </p:nvGrpSpPr>
              <p:grpSpPr bwMode="auto">
                <a:xfrm>
                  <a:off x="624" y="2064"/>
                  <a:ext cx="2208" cy="1713"/>
                  <a:chOff x="2256" y="472"/>
                  <a:chExt cx="2208" cy="1713"/>
                </a:xfrm>
              </p:grpSpPr>
              <p:sp>
                <p:nvSpPr>
                  <p:cNvPr id="922657" name="Oval 33">
                    <a:extLst>
                      <a:ext uri="{FF2B5EF4-FFF2-40B4-BE49-F238E27FC236}">
                        <a16:creationId xmlns:a16="http://schemas.microsoft.com/office/drawing/2014/main" id="{8DA36B94-6C5F-A346-AA2D-F40E716B1533}"/>
                      </a:ext>
                    </a:extLst>
                  </p:cNvPr>
                  <p:cNvSpPr>
                    <a:spLocks noChangeArrowheads="1"/>
                  </p:cNvSpPr>
                  <p:nvPr/>
                </p:nvSpPr>
                <p:spPr bwMode="auto">
                  <a:xfrm>
                    <a:off x="225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49</a:t>
                    </a:r>
                  </a:p>
                </p:txBody>
              </p:sp>
              <p:sp>
                <p:nvSpPr>
                  <p:cNvPr id="922658" name="Oval 34">
                    <a:extLst>
                      <a:ext uri="{FF2B5EF4-FFF2-40B4-BE49-F238E27FC236}">
                        <a16:creationId xmlns:a16="http://schemas.microsoft.com/office/drawing/2014/main" id="{AD674FAF-7684-E94F-80FC-3E19E2DEE505}"/>
                      </a:ext>
                    </a:extLst>
                  </p:cNvPr>
                  <p:cNvSpPr>
                    <a:spLocks noChangeArrowheads="1"/>
                  </p:cNvSpPr>
                  <p:nvPr/>
                </p:nvSpPr>
                <p:spPr bwMode="auto">
                  <a:xfrm>
                    <a:off x="273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22659" name="Line 35">
                    <a:extLst>
                      <a:ext uri="{FF2B5EF4-FFF2-40B4-BE49-F238E27FC236}">
                        <a16:creationId xmlns:a16="http://schemas.microsoft.com/office/drawing/2014/main" id="{981C5061-DE13-8B4C-87E7-A821E0EC22DB}"/>
                      </a:ext>
                    </a:extLst>
                  </p:cNvPr>
                  <p:cNvSpPr>
                    <a:spLocks noChangeShapeType="1"/>
                  </p:cNvSpPr>
                  <p:nvPr/>
                </p:nvSpPr>
                <p:spPr bwMode="auto">
                  <a:xfrm flipH="1">
                    <a:off x="2448"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60" name="Line 36">
                    <a:extLst>
                      <a:ext uri="{FF2B5EF4-FFF2-40B4-BE49-F238E27FC236}">
                        <a16:creationId xmlns:a16="http://schemas.microsoft.com/office/drawing/2014/main" id="{BF53C5AF-8442-514D-87E5-1C40F314320C}"/>
                      </a:ext>
                    </a:extLst>
                  </p:cNvPr>
                  <p:cNvSpPr>
                    <a:spLocks noChangeShapeType="1"/>
                  </p:cNvSpPr>
                  <p:nvPr/>
                </p:nvSpPr>
                <p:spPr bwMode="auto">
                  <a:xfrm>
                    <a:off x="2688" y="1713"/>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61" name="Oval 37">
                    <a:extLst>
                      <a:ext uri="{FF2B5EF4-FFF2-40B4-BE49-F238E27FC236}">
                        <a16:creationId xmlns:a16="http://schemas.microsoft.com/office/drawing/2014/main" id="{1DAD12E5-DE07-D645-B265-029E197FE2A9}"/>
                      </a:ext>
                    </a:extLst>
                  </p:cNvPr>
                  <p:cNvSpPr>
                    <a:spLocks noChangeArrowheads="1"/>
                  </p:cNvSpPr>
                  <p:nvPr/>
                </p:nvSpPr>
                <p:spPr bwMode="auto">
                  <a:xfrm>
                    <a:off x="3120"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a:t>
                    </a:r>
                  </a:p>
                </p:txBody>
              </p:sp>
              <p:sp>
                <p:nvSpPr>
                  <p:cNvPr id="922662" name="Oval 38">
                    <a:extLst>
                      <a:ext uri="{FF2B5EF4-FFF2-40B4-BE49-F238E27FC236}">
                        <a16:creationId xmlns:a16="http://schemas.microsoft.com/office/drawing/2014/main" id="{E19239B3-0EA4-8B44-8C04-699715914ED3}"/>
                      </a:ext>
                    </a:extLst>
                  </p:cNvPr>
                  <p:cNvSpPr>
                    <a:spLocks noChangeArrowheads="1"/>
                  </p:cNvSpPr>
                  <p:nvPr/>
                </p:nvSpPr>
                <p:spPr bwMode="auto">
                  <a:xfrm>
                    <a:off x="3360"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28</a:t>
                    </a:r>
                  </a:p>
                </p:txBody>
              </p:sp>
              <p:sp>
                <p:nvSpPr>
                  <p:cNvPr id="922663" name="Line 39">
                    <a:extLst>
                      <a:ext uri="{FF2B5EF4-FFF2-40B4-BE49-F238E27FC236}">
                        <a16:creationId xmlns:a16="http://schemas.microsoft.com/office/drawing/2014/main" id="{69159348-5DEE-9B40-8812-4BF6B2C1B9EE}"/>
                      </a:ext>
                    </a:extLst>
                  </p:cNvPr>
                  <p:cNvSpPr>
                    <a:spLocks noChangeShapeType="1"/>
                  </p:cNvSpPr>
                  <p:nvPr/>
                </p:nvSpPr>
                <p:spPr bwMode="auto">
                  <a:xfrm flipH="1">
                    <a:off x="3312"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64" name="Oval 40">
                    <a:extLst>
                      <a:ext uri="{FF2B5EF4-FFF2-40B4-BE49-F238E27FC236}">
                        <a16:creationId xmlns:a16="http://schemas.microsoft.com/office/drawing/2014/main" id="{28976C5C-6383-8E49-B1D6-43589448EE37}"/>
                      </a:ext>
                    </a:extLst>
                  </p:cNvPr>
                  <p:cNvSpPr>
                    <a:spLocks noChangeArrowheads="1"/>
                  </p:cNvSpPr>
                  <p:nvPr/>
                </p:nvSpPr>
                <p:spPr bwMode="auto">
                  <a:xfrm>
                    <a:off x="3936" y="960"/>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922665" name="Oval 41">
                    <a:extLst>
                      <a:ext uri="{FF2B5EF4-FFF2-40B4-BE49-F238E27FC236}">
                        <a16:creationId xmlns:a16="http://schemas.microsoft.com/office/drawing/2014/main" id="{94C3A462-C010-6645-826B-63A53BA85BF1}"/>
                      </a:ext>
                    </a:extLst>
                  </p:cNvPr>
                  <p:cNvSpPr>
                    <a:spLocks noChangeArrowheads="1"/>
                  </p:cNvSpPr>
                  <p:nvPr/>
                </p:nvSpPr>
                <p:spPr bwMode="auto">
                  <a:xfrm>
                    <a:off x="4176" y="1425"/>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65</a:t>
                    </a:r>
                  </a:p>
                </p:txBody>
              </p:sp>
              <p:sp>
                <p:nvSpPr>
                  <p:cNvPr id="922666" name="Line 42">
                    <a:extLst>
                      <a:ext uri="{FF2B5EF4-FFF2-40B4-BE49-F238E27FC236}">
                        <a16:creationId xmlns:a16="http://schemas.microsoft.com/office/drawing/2014/main" id="{B38184C9-A6D3-304C-A77F-725C5EABF981}"/>
                      </a:ext>
                    </a:extLst>
                  </p:cNvPr>
                  <p:cNvSpPr>
                    <a:spLocks noChangeShapeType="1"/>
                  </p:cNvSpPr>
                  <p:nvPr/>
                </p:nvSpPr>
                <p:spPr bwMode="auto">
                  <a:xfrm flipH="1">
                    <a:off x="3888" y="1241"/>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67" name="Line 43">
                    <a:extLst>
                      <a:ext uri="{FF2B5EF4-FFF2-40B4-BE49-F238E27FC236}">
                        <a16:creationId xmlns:a16="http://schemas.microsoft.com/office/drawing/2014/main" id="{21464782-9347-E747-A620-981C540EF794}"/>
                      </a:ext>
                    </a:extLst>
                  </p:cNvPr>
                  <p:cNvSpPr>
                    <a:spLocks noChangeShapeType="1"/>
                  </p:cNvSpPr>
                  <p:nvPr/>
                </p:nvSpPr>
                <p:spPr bwMode="auto">
                  <a:xfrm>
                    <a:off x="4128" y="1241"/>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68" name="Oval 44">
                    <a:extLst>
                      <a:ext uri="{FF2B5EF4-FFF2-40B4-BE49-F238E27FC236}">
                        <a16:creationId xmlns:a16="http://schemas.microsoft.com/office/drawing/2014/main" id="{C1C8F9C2-0A72-D248-9EE8-F206F2D8CAFC}"/>
                      </a:ext>
                    </a:extLst>
                  </p:cNvPr>
                  <p:cNvSpPr>
                    <a:spLocks noChangeArrowheads="1"/>
                  </p:cNvSpPr>
                  <p:nvPr/>
                </p:nvSpPr>
                <p:spPr bwMode="auto">
                  <a:xfrm>
                    <a:off x="3744" y="1448"/>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a:t>
                    </a:r>
                  </a:p>
                </p:txBody>
              </p:sp>
              <p:sp>
                <p:nvSpPr>
                  <p:cNvPr id="922669" name="Line 45">
                    <a:extLst>
                      <a:ext uri="{FF2B5EF4-FFF2-40B4-BE49-F238E27FC236}">
                        <a16:creationId xmlns:a16="http://schemas.microsoft.com/office/drawing/2014/main" id="{5C3158EE-8FBE-A74C-A3C5-9AADD14115FE}"/>
                      </a:ext>
                    </a:extLst>
                  </p:cNvPr>
                  <p:cNvSpPr>
                    <a:spLocks noChangeShapeType="1"/>
                  </p:cNvSpPr>
                  <p:nvPr/>
                </p:nvSpPr>
                <p:spPr bwMode="auto">
                  <a:xfrm flipH="1">
                    <a:off x="2712"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70" name="Line 46">
                    <a:extLst>
                      <a:ext uri="{FF2B5EF4-FFF2-40B4-BE49-F238E27FC236}">
                        <a16:creationId xmlns:a16="http://schemas.microsoft.com/office/drawing/2014/main" id="{86CC3053-2911-0A46-BC59-3491AF3C7FF6}"/>
                      </a:ext>
                    </a:extLst>
                  </p:cNvPr>
                  <p:cNvSpPr>
                    <a:spLocks noChangeShapeType="1"/>
                  </p:cNvSpPr>
                  <p:nvPr/>
                </p:nvSpPr>
                <p:spPr bwMode="auto">
                  <a:xfrm>
                    <a:off x="3184"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71" name="Oval 47">
                    <a:extLst>
                      <a:ext uri="{FF2B5EF4-FFF2-40B4-BE49-F238E27FC236}">
                        <a16:creationId xmlns:a16="http://schemas.microsoft.com/office/drawing/2014/main" id="{FB8E1B2F-1AFA-C744-A8C3-3A7D7A6A622E}"/>
                      </a:ext>
                    </a:extLst>
                  </p:cNvPr>
                  <p:cNvSpPr>
                    <a:spLocks noChangeArrowheads="1"/>
                  </p:cNvSpPr>
                  <p:nvPr/>
                </p:nvSpPr>
                <p:spPr bwMode="auto">
                  <a:xfrm>
                    <a:off x="2496"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27</a:t>
                    </a:r>
                  </a:p>
                </p:txBody>
              </p:sp>
              <p:sp>
                <p:nvSpPr>
                  <p:cNvPr id="922672" name="Oval 48">
                    <a:extLst>
                      <a:ext uri="{FF2B5EF4-FFF2-40B4-BE49-F238E27FC236}">
                        <a16:creationId xmlns:a16="http://schemas.microsoft.com/office/drawing/2014/main" id="{9A94EF52-2356-2444-A8CB-88EFF9A0C483}"/>
                      </a:ext>
                    </a:extLst>
                  </p:cNvPr>
                  <p:cNvSpPr>
                    <a:spLocks noChangeArrowheads="1"/>
                  </p:cNvSpPr>
                  <p:nvPr/>
                </p:nvSpPr>
                <p:spPr bwMode="auto">
                  <a:xfrm>
                    <a:off x="2920" y="984"/>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18</a:t>
                    </a:r>
                  </a:p>
                </p:txBody>
              </p:sp>
              <p:sp>
                <p:nvSpPr>
                  <p:cNvPr id="922673" name="Line 49">
                    <a:extLst>
                      <a:ext uri="{FF2B5EF4-FFF2-40B4-BE49-F238E27FC236}">
                        <a16:creationId xmlns:a16="http://schemas.microsoft.com/office/drawing/2014/main" id="{4325BC5C-563C-DB44-9E29-BF84FE19F1F2}"/>
                      </a:ext>
                    </a:extLst>
                  </p:cNvPr>
                  <p:cNvSpPr>
                    <a:spLocks noChangeShapeType="1"/>
                  </p:cNvSpPr>
                  <p:nvPr/>
                </p:nvSpPr>
                <p:spPr bwMode="auto">
                  <a:xfrm flipH="1">
                    <a:off x="3135" y="725"/>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74" name="Line 50">
                    <a:extLst>
                      <a:ext uri="{FF2B5EF4-FFF2-40B4-BE49-F238E27FC236}">
                        <a16:creationId xmlns:a16="http://schemas.microsoft.com/office/drawing/2014/main" id="{759B096A-697E-DC4F-A2FC-D0E2FA5427E6}"/>
                      </a:ext>
                    </a:extLst>
                  </p:cNvPr>
                  <p:cNvSpPr>
                    <a:spLocks noChangeShapeType="1"/>
                  </p:cNvSpPr>
                  <p:nvPr/>
                </p:nvSpPr>
                <p:spPr bwMode="auto">
                  <a:xfrm>
                    <a:off x="3655" y="717"/>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75" name="Oval 51">
                    <a:extLst>
                      <a:ext uri="{FF2B5EF4-FFF2-40B4-BE49-F238E27FC236}">
                        <a16:creationId xmlns:a16="http://schemas.microsoft.com/office/drawing/2014/main" id="{7F862470-252E-0B4D-9BDA-6245F20D04AE}"/>
                      </a:ext>
                    </a:extLst>
                  </p:cNvPr>
                  <p:cNvSpPr>
                    <a:spLocks noChangeArrowheads="1"/>
                  </p:cNvSpPr>
                  <p:nvPr/>
                </p:nvSpPr>
                <p:spPr bwMode="auto">
                  <a:xfrm>
                    <a:off x="3399" y="47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grpSp>
            <p:sp>
              <p:nvSpPr>
                <p:cNvPr id="922676" name="Freeform 52">
                  <a:extLst>
                    <a:ext uri="{FF2B5EF4-FFF2-40B4-BE49-F238E27FC236}">
                      <a16:creationId xmlns:a16="http://schemas.microsoft.com/office/drawing/2014/main" id="{2FA21CDD-E07F-F14B-B251-AC9B41FAF2AE}"/>
                    </a:ext>
                  </a:extLst>
                </p:cNvPr>
                <p:cNvSpPr>
                  <a:spLocks/>
                </p:cNvSpPr>
                <p:nvPr/>
              </p:nvSpPr>
              <p:spPr bwMode="auto">
                <a:xfrm>
                  <a:off x="912" y="2648"/>
                  <a:ext cx="384" cy="376"/>
                </a:xfrm>
                <a:custGeom>
                  <a:avLst/>
                  <a:gdLst>
                    <a:gd name="T0" fmla="*/ 384 w 384"/>
                    <a:gd name="T1" fmla="*/ 40 h 376"/>
                    <a:gd name="T2" fmla="*/ 288 w 384"/>
                    <a:gd name="T3" fmla="*/ 40 h 376"/>
                    <a:gd name="T4" fmla="*/ 48 w 384"/>
                    <a:gd name="T5" fmla="*/ 280 h 376"/>
                    <a:gd name="T6" fmla="*/ 0 w 384"/>
                    <a:gd name="T7" fmla="*/ 376 h 376"/>
                  </a:gdLst>
                  <a:ahLst/>
                  <a:cxnLst>
                    <a:cxn ang="0">
                      <a:pos x="T0" y="T1"/>
                    </a:cxn>
                    <a:cxn ang="0">
                      <a:pos x="T2" y="T3"/>
                    </a:cxn>
                    <a:cxn ang="0">
                      <a:pos x="T4" y="T5"/>
                    </a:cxn>
                    <a:cxn ang="0">
                      <a:pos x="T6" y="T7"/>
                    </a:cxn>
                  </a:cxnLst>
                  <a:rect l="0" t="0" r="r" b="b"/>
                  <a:pathLst>
                    <a:path w="384" h="376">
                      <a:moveTo>
                        <a:pt x="384" y="40"/>
                      </a:moveTo>
                      <a:cubicBezTo>
                        <a:pt x="364" y="20"/>
                        <a:pt x="344" y="0"/>
                        <a:pt x="288" y="40"/>
                      </a:cubicBezTo>
                      <a:cubicBezTo>
                        <a:pt x="232" y="80"/>
                        <a:pt x="96" y="224"/>
                        <a:pt x="48" y="280"/>
                      </a:cubicBezTo>
                      <a:cubicBezTo>
                        <a:pt x="0" y="336"/>
                        <a:pt x="8" y="360"/>
                        <a:pt x="0" y="376"/>
                      </a:cubicBezTo>
                    </a:path>
                  </a:pathLst>
                </a:custGeom>
                <a:noFill/>
                <a:ln w="28575" cap="flat" cmpd="sng">
                  <a:solidFill>
                    <a:schemeClr val="hlink"/>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22677" name="Group 53">
                <a:extLst>
                  <a:ext uri="{FF2B5EF4-FFF2-40B4-BE49-F238E27FC236}">
                    <a16:creationId xmlns:a16="http://schemas.microsoft.com/office/drawing/2014/main" id="{93461A95-C5AD-6B41-A35D-1F81AB92B76D}"/>
                  </a:ext>
                </a:extLst>
              </p:cNvPr>
              <p:cNvGrpSpPr>
                <a:grpSpLocks/>
              </p:cNvGrpSpPr>
              <p:nvPr/>
            </p:nvGrpSpPr>
            <p:grpSpPr bwMode="auto">
              <a:xfrm>
                <a:off x="3264" y="2443"/>
                <a:ext cx="2208" cy="1713"/>
                <a:chOff x="3264" y="2064"/>
                <a:chExt cx="2208" cy="1713"/>
              </a:xfrm>
            </p:grpSpPr>
            <p:grpSp>
              <p:nvGrpSpPr>
                <p:cNvPr id="922678" name="Group 54">
                  <a:extLst>
                    <a:ext uri="{FF2B5EF4-FFF2-40B4-BE49-F238E27FC236}">
                      <a16:creationId xmlns:a16="http://schemas.microsoft.com/office/drawing/2014/main" id="{A0430AC9-EA33-4649-BD60-3F0CD7874401}"/>
                    </a:ext>
                  </a:extLst>
                </p:cNvPr>
                <p:cNvGrpSpPr>
                  <a:grpSpLocks/>
                </p:cNvGrpSpPr>
                <p:nvPr/>
              </p:nvGrpSpPr>
              <p:grpSpPr bwMode="auto">
                <a:xfrm>
                  <a:off x="3264" y="2064"/>
                  <a:ext cx="2208" cy="1713"/>
                  <a:chOff x="2256" y="472"/>
                  <a:chExt cx="2208" cy="1713"/>
                </a:xfrm>
              </p:grpSpPr>
              <p:sp>
                <p:nvSpPr>
                  <p:cNvPr id="922679" name="Oval 55">
                    <a:extLst>
                      <a:ext uri="{FF2B5EF4-FFF2-40B4-BE49-F238E27FC236}">
                        <a16:creationId xmlns:a16="http://schemas.microsoft.com/office/drawing/2014/main" id="{38759EE4-BB67-8942-B520-202DB3FB37C5}"/>
                      </a:ext>
                    </a:extLst>
                  </p:cNvPr>
                  <p:cNvSpPr>
                    <a:spLocks noChangeArrowheads="1"/>
                  </p:cNvSpPr>
                  <p:nvPr/>
                </p:nvSpPr>
                <p:spPr bwMode="auto">
                  <a:xfrm>
                    <a:off x="225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49</a:t>
                    </a:r>
                  </a:p>
                </p:txBody>
              </p:sp>
              <p:sp>
                <p:nvSpPr>
                  <p:cNvPr id="922680" name="Oval 56">
                    <a:extLst>
                      <a:ext uri="{FF2B5EF4-FFF2-40B4-BE49-F238E27FC236}">
                        <a16:creationId xmlns:a16="http://schemas.microsoft.com/office/drawing/2014/main" id="{5719E150-5A75-0D4D-8AF1-D95645D477BF}"/>
                      </a:ext>
                    </a:extLst>
                  </p:cNvPr>
                  <p:cNvSpPr>
                    <a:spLocks noChangeArrowheads="1"/>
                  </p:cNvSpPr>
                  <p:nvPr/>
                </p:nvSpPr>
                <p:spPr bwMode="auto">
                  <a:xfrm>
                    <a:off x="273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27</a:t>
                    </a:r>
                  </a:p>
                </p:txBody>
              </p:sp>
              <p:sp>
                <p:nvSpPr>
                  <p:cNvPr id="922681" name="Line 57">
                    <a:extLst>
                      <a:ext uri="{FF2B5EF4-FFF2-40B4-BE49-F238E27FC236}">
                        <a16:creationId xmlns:a16="http://schemas.microsoft.com/office/drawing/2014/main" id="{CC2800B7-CE68-7045-BBE5-382C426DC347}"/>
                      </a:ext>
                    </a:extLst>
                  </p:cNvPr>
                  <p:cNvSpPr>
                    <a:spLocks noChangeShapeType="1"/>
                  </p:cNvSpPr>
                  <p:nvPr/>
                </p:nvSpPr>
                <p:spPr bwMode="auto">
                  <a:xfrm flipH="1">
                    <a:off x="2448"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82" name="Line 58">
                    <a:extLst>
                      <a:ext uri="{FF2B5EF4-FFF2-40B4-BE49-F238E27FC236}">
                        <a16:creationId xmlns:a16="http://schemas.microsoft.com/office/drawing/2014/main" id="{22BEA0D6-FB0E-6F43-B385-DD7497FEE618}"/>
                      </a:ext>
                    </a:extLst>
                  </p:cNvPr>
                  <p:cNvSpPr>
                    <a:spLocks noChangeShapeType="1"/>
                  </p:cNvSpPr>
                  <p:nvPr/>
                </p:nvSpPr>
                <p:spPr bwMode="auto">
                  <a:xfrm>
                    <a:off x="2688" y="1713"/>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83" name="Oval 59">
                    <a:extLst>
                      <a:ext uri="{FF2B5EF4-FFF2-40B4-BE49-F238E27FC236}">
                        <a16:creationId xmlns:a16="http://schemas.microsoft.com/office/drawing/2014/main" id="{14D348D1-18C0-E942-AB82-0D87B0590B3D}"/>
                      </a:ext>
                    </a:extLst>
                  </p:cNvPr>
                  <p:cNvSpPr>
                    <a:spLocks noChangeArrowheads="1"/>
                  </p:cNvSpPr>
                  <p:nvPr/>
                </p:nvSpPr>
                <p:spPr bwMode="auto">
                  <a:xfrm>
                    <a:off x="3120"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a:t>
                    </a:r>
                  </a:p>
                </p:txBody>
              </p:sp>
              <p:sp>
                <p:nvSpPr>
                  <p:cNvPr id="922684" name="Oval 60">
                    <a:extLst>
                      <a:ext uri="{FF2B5EF4-FFF2-40B4-BE49-F238E27FC236}">
                        <a16:creationId xmlns:a16="http://schemas.microsoft.com/office/drawing/2014/main" id="{900B0B30-2353-064A-A121-D5915B1C6B06}"/>
                      </a:ext>
                    </a:extLst>
                  </p:cNvPr>
                  <p:cNvSpPr>
                    <a:spLocks noChangeArrowheads="1"/>
                  </p:cNvSpPr>
                  <p:nvPr/>
                </p:nvSpPr>
                <p:spPr bwMode="auto">
                  <a:xfrm>
                    <a:off x="3360"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28</a:t>
                    </a:r>
                  </a:p>
                </p:txBody>
              </p:sp>
              <p:sp>
                <p:nvSpPr>
                  <p:cNvPr id="922685" name="Line 61">
                    <a:extLst>
                      <a:ext uri="{FF2B5EF4-FFF2-40B4-BE49-F238E27FC236}">
                        <a16:creationId xmlns:a16="http://schemas.microsoft.com/office/drawing/2014/main" id="{3377B28E-3E41-0E4C-A010-EA1357B2E0EA}"/>
                      </a:ext>
                    </a:extLst>
                  </p:cNvPr>
                  <p:cNvSpPr>
                    <a:spLocks noChangeShapeType="1"/>
                  </p:cNvSpPr>
                  <p:nvPr/>
                </p:nvSpPr>
                <p:spPr bwMode="auto">
                  <a:xfrm flipH="1">
                    <a:off x="3312"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86" name="Oval 62">
                    <a:extLst>
                      <a:ext uri="{FF2B5EF4-FFF2-40B4-BE49-F238E27FC236}">
                        <a16:creationId xmlns:a16="http://schemas.microsoft.com/office/drawing/2014/main" id="{C47C8286-ABD3-5843-832D-6DCD9C83F0D9}"/>
                      </a:ext>
                    </a:extLst>
                  </p:cNvPr>
                  <p:cNvSpPr>
                    <a:spLocks noChangeArrowheads="1"/>
                  </p:cNvSpPr>
                  <p:nvPr/>
                </p:nvSpPr>
                <p:spPr bwMode="auto">
                  <a:xfrm>
                    <a:off x="3936" y="960"/>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922687" name="Oval 63">
                    <a:extLst>
                      <a:ext uri="{FF2B5EF4-FFF2-40B4-BE49-F238E27FC236}">
                        <a16:creationId xmlns:a16="http://schemas.microsoft.com/office/drawing/2014/main" id="{5A09825C-845C-2244-8DB7-14434F548FA7}"/>
                      </a:ext>
                    </a:extLst>
                  </p:cNvPr>
                  <p:cNvSpPr>
                    <a:spLocks noChangeArrowheads="1"/>
                  </p:cNvSpPr>
                  <p:nvPr/>
                </p:nvSpPr>
                <p:spPr bwMode="auto">
                  <a:xfrm>
                    <a:off x="4176" y="1425"/>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65</a:t>
                    </a:r>
                  </a:p>
                </p:txBody>
              </p:sp>
              <p:sp>
                <p:nvSpPr>
                  <p:cNvPr id="922688" name="Line 64">
                    <a:extLst>
                      <a:ext uri="{FF2B5EF4-FFF2-40B4-BE49-F238E27FC236}">
                        <a16:creationId xmlns:a16="http://schemas.microsoft.com/office/drawing/2014/main" id="{29FD7314-4172-F143-93EE-FF75EE09A3B1}"/>
                      </a:ext>
                    </a:extLst>
                  </p:cNvPr>
                  <p:cNvSpPr>
                    <a:spLocks noChangeShapeType="1"/>
                  </p:cNvSpPr>
                  <p:nvPr/>
                </p:nvSpPr>
                <p:spPr bwMode="auto">
                  <a:xfrm flipH="1">
                    <a:off x="3888" y="1241"/>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89" name="Line 65">
                    <a:extLst>
                      <a:ext uri="{FF2B5EF4-FFF2-40B4-BE49-F238E27FC236}">
                        <a16:creationId xmlns:a16="http://schemas.microsoft.com/office/drawing/2014/main" id="{9B76AA87-898B-0F43-9706-1A6FF79C043F}"/>
                      </a:ext>
                    </a:extLst>
                  </p:cNvPr>
                  <p:cNvSpPr>
                    <a:spLocks noChangeShapeType="1"/>
                  </p:cNvSpPr>
                  <p:nvPr/>
                </p:nvSpPr>
                <p:spPr bwMode="auto">
                  <a:xfrm>
                    <a:off x="4128" y="1241"/>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90" name="Oval 66">
                    <a:extLst>
                      <a:ext uri="{FF2B5EF4-FFF2-40B4-BE49-F238E27FC236}">
                        <a16:creationId xmlns:a16="http://schemas.microsoft.com/office/drawing/2014/main" id="{67241B1F-76A5-A346-BDE3-884BACC2F98D}"/>
                      </a:ext>
                    </a:extLst>
                  </p:cNvPr>
                  <p:cNvSpPr>
                    <a:spLocks noChangeArrowheads="1"/>
                  </p:cNvSpPr>
                  <p:nvPr/>
                </p:nvSpPr>
                <p:spPr bwMode="auto">
                  <a:xfrm>
                    <a:off x="3744" y="1448"/>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a:t>
                    </a:r>
                  </a:p>
                </p:txBody>
              </p:sp>
              <p:sp>
                <p:nvSpPr>
                  <p:cNvPr id="922691" name="Line 67">
                    <a:extLst>
                      <a:ext uri="{FF2B5EF4-FFF2-40B4-BE49-F238E27FC236}">
                        <a16:creationId xmlns:a16="http://schemas.microsoft.com/office/drawing/2014/main" id="{B278ED00-4640-FB49-88BF-854D4DB432B8}"/>
                      </a:ext>
                    </a:extLst>
                  </p:cNvPr>
                  <p:cNvSpPr>
                    <a:spLocks noChangeShapeType="1"/>
                  </p:cNvSpPr>
                  <p:nvPr/>
                </p:nvSpPr>
                <p:spPr bwMode="auto">
                  <a:xfrm flipH="1">
                    <a:off x="2712"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92" name="Line 68">
                    <a:extLst>
                      <a:ext uri="{FF2B5EF4-FFF2-40B4-BE49-F238E27FC236}">
                        <a16:creationId xmlns:a16="http://schemas.microsoft.com/office/drawing/2014/main" id="{2883568E-1BBB-8D4B-AA5B-3FDA57921060}"/>
                      </a:ext>
                    </a:extLst>
                  </p:cNvPr>
                  <p:cNvSpPr>
                    <a:spLocks noChangeShapeType="1"/>
                  </p:cNvSpPr>
                  <p:nvPr/>
                </p:nvSpPr>
                <p:spPr bwMode="auto">
                  <a:xfrm>
                    <a:off x="3184"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93" name="Oval 69">
                    <a:extLst>
                      <a:ext uri="{FF2B5EF4-FFF2-40B4-BE49-F238E27FC236}">
                        <a16:creationId xmlns:a16="http://schemas.microsoft.com/office/drawing/2014/main" id="{639DBF34-F2F3-2442-83BE-57BA13603704}"/>
                      </a:ext>
                    </a:extLst>
                  </p:cNvPr>
                  <p:cNvSpPr>
                    <a:spLocks noChangeArrowheads="1"/>
                  </p:cNvSpPr>
                  <p:nvPr/>
                </p:nvSpPr>
                <p:spPr bwMode="auto">
                  <a:xfrm>
                    <a:off x="2496"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22694" name="Oval 70">
                    <a:extLst>
                      <a:ext uri="{FF2B5EF4-FFF2-40B4-BE49-F238E27FC236}">
                        <a16:creationId xmlns:a16="http://schemas.microsoft.com/office/drawing/2014/main" id="{FBE1DD27-A2C5-0046-9B1B-116E2E8B9868}"/>
                      </a:ext>
                    </a:extLst>
                  </p:cNvPr>
                  <p:cNvSpPr>
                    <a:spLocks noChangeArrowheads="1"/>
                  </p:cNvSpPr>
                  <p:nvPr/>
                </p:nvSpPr>
                <p:spPr bwMode="auto">
                  <a:xfrm>
                    <a:off x="2920" y="984"/>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18</a:t>
                    </a:r>
                  </a:p>
                </p:txBody>
              </p:sp>
              <p:sp>
                <p:nvSpPr>
                  <p:cNvPr id="922695" name="Line 71">
                    <a:extLst>
                      <a:ext uri="{FF2B5EF4-FFF2-40B4-BE49-F238E27FC236}">
                        <a16:creationId xmlns:a16="http://schemas.microsoft.com/office/drawing/2014/main" id="{80782BD2-9869-C147-8A9A-772920B6A477}"/>
                      </a:ext>
                    </a:extLst>
                  </p:cNvPr>
                  <p:cNvSpPr>
                    <a:spLocks noChangeShapeType="1"/>
                  </p:cNvSpPr>
                  <p:nvPr/>
                </p:nvSpPr>
                <p:spPr bwMode="auto">
                  <a:xfrm flipH="1">
                    <a:off x="3135" y="725"/>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96" name="Line 72">
                    <a:extLst>
                      <a:ext uri="{FF2B5EF4-FFF2-40B4-BE49-F238E27FC236}">
                        <a16:creationId xmlns:a16="http://schemas.microsoft.com/office/drawing/2014/main" id="{8E0670C7-43A4-9844-AB02-A8FE2BB3BB09}"/>
                      </a:ext>
                    </a:extLst>
                  </p:cNvPr>
                  <p:cNvSpPr>
                    <a:spLocks noChangeShapeType="1"/>
                  </p:cNvSpPr>
                  <p:nvPr/>
                </p:nvSpPr>
                <p:spPr bwMode="auto">
                  <a:xfrm>
                    <a:off x="3655" y="717"/>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697" name="Oval 73">
                    <a:extLst>
                      <a:ext uri="{FF2B5EF4-FFF2-40B4-BE49-F238E27FC236}">
                        <a16:creationId xmlns:a16="http://schemas.microsoft.com/office/drawing/2014/main" id="{032B23FC-0709-794D-9F7F-B09936C2EAFD}"/>
                      </a:ext>
                    </a:extLst>
                  </p:cNvPr>
                  <p:cNvSpPr>
                    <a:spLocks noChangeArrowheads="1"/>
                  </p:cNvSpPr>
                  <p:nvPr/>
                </p:nvSpPr>
                <p:spPr bwMode="auto">
                  <a:xfrm>
                    <a:off x="3399" y="47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grpSp>
            <p:sp>
              <p:nvSpPr>
                <p:cNvPr id="922698" name="Freeform 74">
                  <a:extLst>
                    <a:ext uri="{FF2B5EF4-FFF2-40B4-BE49-F238E27FC236}">
                      <a16:creationId xmlns:a16="http://schemas.microsoft.com/office/drawing/2014/main" id="{07F92C37-F152-4D48-A99E-10F540EF04D9}"/>
                    </a:ext>
                  </a:extLst>
                </p:cNvPr>
                <p:cNvSpPr>
                  <a:spLocks/>
                </p:cNvSpPr>
                <p:nvPr/>
              </p:nvSpPr>
              <p:spPr bwMode="auto">
                <a:xfrm>
                  <a:off x="3744" y="3240"/>
                  <a:ext cx="208" cy="264"/>
                </a:xfrm>
                <a:custGeom>
                  <a:avLst/>
                  <a:gdLst>
                    <a:gd name="T0" fmla="*/ 0 w 208"/>
                    <a:gd name="T1" fmla="*/ 24 h 264"/>
                    <a:gd name="T2" fmla="*/ 96 w 208"/>
                    <a:gd name="T3" fmla="*/ 24 h 264"/>
                    <a:gd name="T4" fmla="*/ 192 w 208"/>
                    <a:gd name="T5" fmla="*/ 168 h 264"/>
                    <a:gd name="T6" fmla="*/ 192 w 208"/>
                    <a:gd name="T7" fmla="*/ 264 h 264"/>
                  </a:gdLst>
                  <a:ahLst/>
                  <a:cxnLst>
                    <a:cxn ang="0">
                      <a:pos x="T0" y="T1"/>
                    </a:cxn>
                    <a:cxn ang="0">
                      <a:pos x="T2" y="T3"/>
                    </a:cxn>
                    <a:cxn ang="0">
                      <a:pos x="T4" y="T5"/>
                    </a:cxn>
                    <a:cxn ang="0">
                      <a:pos x="T6" y="T7"/>
                    </a:cxn>
                  </a:cxnLst>
                  <a:rect l="0" t="0" r="r" b="b"/>
                  <a:pathLst>
                    <a:path w="208" h="264">
                      <a:moveTo>
                        <a:pt x="0" y="24"/>
                      </a:moveTo>
                      <a:cubicBezTo>
                        <a:pt x="32" y="12"/>
                        <a:pt x="64" y="0"/>
                        <a:pt x="96" y="24"/>
                      </a:cubicBezTo>
                      <a:cubicBezTo>
                        <a:pt x="128" y="48"/>
                        <a:pt x="176" y="128"/>
                        <a:pt x="192" y="168"/>
                      </a:cubicBezTo>
                      <a:cubicBezTo>
                        <a:pt x="208" y="208"/>
                        <a:pt x="192" y="248"/>
                        <a:pt x="192" y="264"/>
                      </a:cubicBezTo>
                    </a:path>
                  </a:pathLst>
                </a:custGeom>
                <a:noFill/>
                <a:ln w="28575" cap="flat" cmpd="sng">
                  <a:solidFill>
                    <a:schemeClr val="hlink"/>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22699" name="Group 75">
                <a:extLst>
                  <a:ext uri="{FF2B5EF4-FFF2-40B4-BE49-F238E27FC236}">
                    <a16:creationId xmlns:a16="http://schemas.microsoft.com/office/drawing/2014/main" id="{7553781A-5EA6-C04C-B2E2-C29B818F31DB}"/>
                  </a:ext>
                </a:extLst>
              </p:cNvPr>
              <p:cNvGrpSpPr>
                <a:grpSpLocks/>
              </p:cNvGrpSpPr>
              <p:nvPr/>
            </p:nvGrpSpPr>
            <p:grpSpPr bwMode="auto">
              <a:xfrm>
                <a:off x="249" y="890"/>
                <a:ext cx="2208" cy="1713"/>
                <a:chOff x="240" y="96"/>
                <a:chExt cx="2208" cy="1713"/>
              </a:xfrm>
            </p:grpSpPr>
            <p:grpSp>
              <p:nvGrpSpPr>
                <p:cNvPr id="922700" name="Group 76">
                  <a:extLst>
                    <a:ext uri="{FF2B5EF4-FFF2-40B4-BE49-F238E27FC236}">
                      <a16:creationId xmlns:a16="http://schemas.microsoft.com/office/drawing/2014/main" id="{90D203D2-A60B-C84B-89A0-9BDD2A737082}"/>
                    </a:ext>
                  </a:extLst>
                </p:cNvPr>
                <p:cNvGrpSpPr>
                  <a:grpSpLocks/>
                </p:cNvGrpSpPr>
                <p:nvPr/>
              </p:nvGrpSpPr>
              <p:grpSpPr bwMode="auto">
                <a:xfrm>
                  <a:off x="240" y="96"/>
                  <a:ext cx="2208" cy="1713"/>
                  <a:chOff x="2256" y="472"/>
                  <a:chExt cx="2208" cy="1713"/>
                </a:xfrm>
              </p:grpSpPr>
              <p:sp>
                <p:nvSpPr>
                  <p:cNvPr id="922701" name="Oval 77">
                    <a:extLst>
                      <a:ext uri="{FF2B5EF4-FFF2-40B4-BE49-F238E27FC236}">
                        <a16:creationId xmlns:a16="http://schemas.microsoft.com/office/drawing/2014/main" id="{64856D8F-5EB6-CD46-BBA3-0B2A7ED7E338}"/>
                      </a:ext>
                    </a:extLst>
                  </p:cNvPr>
                  <p:cNvSpPr>
                    <a:spLocks noChangeArrowheads="1"/>
                  </p:cNvSpPr>
                  <p:nvPr/>
                </p:nvSpPr>
                <p:spPr bwMode="auto">
                  <a:xfrm>
                    <a:off x="225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49</a:t>
                    </a:r>
                  </a:p>
                </p:txBody>
              </p:sp>
              <p:sp>
                <p:nvSpPr>
                  <p:cNvPr id="922702" name="Oval 78">
                    <a:extLst>
                      <a:ext uri="{FF2B5EF4-FFF2-40B4-BE49-F238E27FC236}">
                        <a16:creationId xmlns:a16="http://schemas.microsoft.com/office/drawing/2014/main" id="{B315E138-B84C-454F-82E4-8B0E177AE75E}"/>
                      </a:ext>
                    </a:extLst>
                  </p:cNvPr>
                  <p:cNvSpPr>
                    <a:spLocks noChangeArrowheads="1"/>
                  </p:cNvSpPr>
                  <p:nvPr/>
                </p:nvSpPr>
                <p:spPr bwMode="auto">
                  <a:xfrm>
                    <a:off x="2736"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25</a:t>
                    </a:r>
                  </a:p>
                </p:txBody>
              </p:sp>
              <p:sp>
                <p:nvSpPr>
                  <p:cNvPr id="922703" name="Line 79">
                    <a:extLst>
                      <a:ext uri="{FF2B5EF4-FFF2-40B4-BE49-F238E27FC236}">
                        <a16:creationId xmlns:a16="http://schemas.microsoft.com/office/drawing/2014/main" id="{17D2F980-6859-3E45-8120-86CD05E40DD3}"/>
                      </a:ext>
                    </a:extLst>
                  </p:cNvPr>
                  <p:cNvSpPr>
                    <a:spLocks noChangeShapeType="1"/>
                  </p:cNvSpPr>
                  <p:nvPr/>
                </p:nvSpPr>
                <p:spPr bwMode="auto">
                  <a:xfrm flipH="1">
                    <a:off x="2448"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04" name="Line 80">
                    <a:extLst>
                      <a:ext uri="{FF2B5EF4-FFF2-40B4-BE49-F238E27FC236}">
                        <a16:creationId xmlns:a16="http://schemas.microsoft.com/office/drawing/2014/main" id="{AB026A3F-F496-BC46-B50E-5A0AD9C8567F}"/>
                      </a:ext>
                    </a:extLst>
                  </p:cNvPr>
                  <p:cNvSpPr>
                    <a:spLocks noChangeShapeType="1"/>
                  </p:cNvSpPr>
                  <p:nvPr/>
                </p:nvSpPr>
                <p:spPr bwMode="auto">
                  <a:xfrm>
                    <a:off x="2688" y="1713"/>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05" name="Oval 81">
                    <a:extLst>
                      <a:ext uri="{FF2B5EF4-FFF2-40B4-BE49-F238E27FC236}">
                        <a16:creationId xmlns:a16="http://schemas.microsoft.com/office/drawing/2014/main" id="{71A3A114-A8C4-514E-BF7B-11198224D81F}"/>
                      </a:ext>
                    </a:extLst>
                  </p:cNvPr>
                  <p:cNvSpPr>
                    <a:spLocks noChangeArrowheads="1"/>
                  </p:cNvSpPr>
                  <p:nvPr/>
                </p:nvSpPr>
                <p:spPr bwMode="auto">
                  <a:xfrm>
                    <a:off x="3120" y="1897"/>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37</a:t>
                    </a:r>
                  </a:p>
                </p:txBody>
              </p:sp>
              <p:sp>
                <p:nvSpPr>
                  <p:cNvPr id="922706" name="Oval 82">
                    <a:extLst>
                      <a:ext uri="{FF2B5EF4-FFF2-40B4-BE49-F238E27FC236}">
                        <a16:creationId xmlns:a16="http://schemas.microsoft.com/office/drawing/2014/main" id="{94A7A861-6145-FD43-BBEA-A98FAA390182}"/>
                      </a:ext>
                    </a:extLst>
                  </p:cNvPr>
                  <p:cNvSpPr>
                    <a:spLocks noChangeArrowheads="1"/>
                  </p:cNvSpPr>
                  <p:nvPr/>
                </p:nvSpPr>
                <p:spPr bwMode="auto">
                  <a:xfrm>
                    <a:off x="3360"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28</a:t>
                    </a:r>
                  </a:p>
                </p:txBody>
              </p:sp>
              <p:sp>
                <p:nvSpPr>
                  <p:cNvPr id="922707" name="Line 83">
                    <a:extLst>
                      <a:ext uri="{FF2B5EF4-FFF2-40B4-BE49-F238E27FC236}">
                        <a16:creationId xmlns:a16="http://schemas.microsoft.com/office/drawing/2014/main" id="{0B66928E-89AE-7B49-85F9-448850BFCCFB}"/>
                      </a:ext>
                    </a:extLst>
                  </p:cNvPr>
                  <p:cNvSpPr>
                    <a:spLocks noChangeShapeType="1"/>
                  </p:cNvSpPr>
                  <p:nvPr/>
                </p:nvSpPr>
                <p:spPr bwMode="auto">
                  <a:xfrm flipH="1">
                    <a:off x="3312" y="1713"/>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08" name="Oval 84">
                    <a:extLst>
                      <a:ext uri="{FF2B5EF4-FFF2-40B4-BE49-F238E27FC236}">
                        <a16:creationId xmlns:a16="http://schemas.microsoft.com/office/drawing/2014/main" id="{4B695FF9-CD44-AF4D-8642-A0CE9676F9B8}"/>
                      </a:ext>
                    </a:extLst>
                  </p:cNvPr>
                  <p:cNvSpPr>
                    <a:spLocks noChangeArrowheads="1"/>
                  </p:cNvSpPr>
                  <p:nvPr/>
                </p:nvSpPr>
                <p:spPr bwMode="auto">
                  <a:xfrm>
                    <a:off x="3936" y="960"/>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19</a:t>
                    </a:r>
                  </a:p>
                </p:txBody>
              </p:sp>
              <p:sp>
                <p:nvSpPr>
                  <p:cNvPr id="922709" name="Oval 85">
                    <a:extLst>
                      <a:ext uri="{FF2B5EF4-FFF2-40B4-BE49-F238E27FC236}">
                        <a16:creationId xmlns:a16="http://schemas.microsoft.com/office/drawing/2014/main" id="{DEECA87C-1233-2944-931C-FDFC12C107EC}"/>
                      </a:ext>
                    </a:extLst>
                  </p:cNvPr>
                  <p:cNvSpPr>
                    <a:spLocks noChangeArrowheads="1"/>
                  </p:cNvSpPr>
                  <p:nvPr/>
                </p:nvSpPr>
                <p:spPr bwMode="auto">
                  <a:xfrm>
                    <a:off x="4176" y="1425"/>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65</a:t>
                    </a:r>
                  </a:p>
                </p:txBody>
              </p:sp>
              <p:sp>
                <p:nvSpPr>
                  <p:cNvPr id="922710" name="Line 86">
                    <a:extLst>
                      <a:ext uri="{FF2B5EF4-FFF2-40B4-BE49-F238E27FC236}">
                        <a16:creationId xmlns:a16="http://schemas.microsoft.com/office/drawing/2014/main" id="{A4F983B3-2827-4D45-9141-7B44958E699E}"/>
                      </a:ext>
                    </a:extLst>
                  </p:cNvPr>
                  <p:cNvSpPr>
                    <a:spLocks noChangeShapeType="1"/>
                  </p:cNvSpPr>
                  <p:nvPr/>
                </p:nvSpPr>
                <p:spPr bwMode="auto">
                  <a:xfrm flipH="1">
                    <a:off x="3888" y="1241"/>
                    <a:ext cx="136" cy="2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11" name="Line 87">
                    <a:extLst>
                      <a:ext uri="{FF2B5EF4-FFF2-40B4-BE49-F238E27FC236}">
                        <a16:creationId xmlns:a16="http://schemas.microsoft.com/office/drawing/2014/main" id="{EA15803E-6B4B-E845-9666-DB6B2813785B}"/>
                      </a:ext>
                    </a:extLst>
                  </p:cNvPr>
                  <p:cNvSpPr>
                    <a:spLocks noChangeShapeType="1"/>
                  </p:cNvSpPr>
                  <p:nvPr/>
                </p:nvSpPr>
                <p:spPr bwMode="auto">
                  <a:xfrm>
                    <a:off x="4128" y="1241"/>
                    <a:ext cx="144" cy="19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12" name="Oval 88">
                    <a:extLst>
                      <a:ext uri="{FF2B5EF4-FFF2-40B4-BE49-F238E27FC236}">
                        <a16:creationId xmlns:a16="http://schemas.microsoft.com/office/drawing/2014/main" id="{32CD727D-5745-AF4B-8D81-D4D860ACDBB5}"/>
                      </a:ext>
                    </a:extLst>
                  </p:cNvPr>
                  <p:cNvSpPr>
                    <a:spLocks noChangeArrowheads="1"/>
                  </p:cNvSpPr>
                  <p:nvPr/>
                </p:nvSpPr>
                <p:spPr bwMode="auto">
                  <a:xfrm>
                    <a:off x="3744" y="1448"/>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34</a:t>
                    </a:r>
                  </a:p>
                </p:txBody>
              </p:sp>
              <p:sp>
                <p:nvSpPr>
                  <p:cNvPr id="922713" name="Line 89">
                    <a:extLst>
                      <a:ext uri="{FF2B5EF4-FFF2-40B4-BE49-F238E27FC236}">
                        <a16:creationId xmlns:a16="http://schemas.microsoft.com/office/drawing/2014/main" id="{E242EB03-EB59-E545-B9BB-B1A5BF228808}"/>
                      </a:ext>
                    </a:extLst>
                  </p:cNvPr>
                  <p:cNvSpPr>
                    <a:spLocks noChangeShapeType="1"/>
                  </p:cNvSpPr>
                  <p:nvPr/>
                </p:nvSpPr>
                <p:spPr bwMode="auto">
                  <a:xfrm flipH="1">
                    <a:off x="2712"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14" name="Line 90">
                    <a:extLst>
                      <a:ext uri="{FF2B5EF4-FFF2-40B4-BE49-F238E27FC236}">
                        <a16:creationId xmlns:a16="http://schemas.microsoft.com/office/drawing/2014/main" id="{DC87665A-70ED-1143-BA06-E57F44E59501}"/>
                      </a:ext>
                    </a:extLst>
                  </p:cNvPr>
                  <p:cNvSpPr>
                    <a:spLocks noChangeShapeType="1"/>
                  </p:cNvSpPr>
                  <p:nvPr/>
                </p:nvSpPr>
                <p:spPr bwMode="auto">
                  <a:xfrm>
                    <a:off x="3184" y="1221"/>
                    <a:ext cx="249"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15" name="Oval 91">
                    <a:extLst>
                      <a:ext uri="{FF2B5EF4-FFF2-40B4-BE49-F238E27FC236}">
                        <a16:creationId xmlns:a16="http://schemas.microsoft.com/office/drawing/2014/main" id="{E2A1402A-8266-2546-ADF1-84E99B5A0A41}"/>
                      </a:ext>
                    </a:extLst>
                  </p:cNvPr>
                  <p:cNvSpPr>
                    <a:spLocks noChangeArrowheads="1"/>
                  </p:cNvSpPr>
                  <p:nvPr/>
                </p:nvSpPr>
                <p:spPr bwMode="auto">
                  <a:xfrm>
                    <a:off x="2496" y="143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18</a:t>
                    </a:r>
                  </a:p>
                </p:txBody>
              </p:sp>
              <p:sp>
                <p:nvSpPr>
                  <p:cNvPr id="922716" name="Oval 92">
                    <a:extLst>
                      <a:ext uri="{FF2B5EF4-FFF2-40B4-BE49-F238E27FC236}">
                        <a16:creationId xmlns:a16="http://schemas.microsoft.com/office/drawing/2014/main" id="{94C05830-0A07-6447-9EA2-A283E168241E}"/>
                      </a:ext>
                    </a:extLst>
                  </p:cNvPr>
                  <p:cNvSpPr>
                    <a:spLocks noChangeArrowheads="1"/>
                  </p:cNvSpPr>
                  <p:nvPr/>
                </p:nvSpPr>
                <p:spPr bwMode="auto">
                  <a:xfrm>
                    <a:off x="2920" y="984"/>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a:t>
                    </a:r>
                  </a:p>
                </p:txBody>
              </p:sp>
              <p:sp>
                <p:nvSpPr>
                  <p:cNvPr id="922717" name="Line 93">
                    <a:extLst>
                      <a:ext uri="{FF2B5EF4-FFF2-40B4-BE49-F238E27FC236}">
                        <a16:creationId xmlns:a16="http://schemas.microsoft.com/office/drawing/2014/main" id="{169DEC06-8B86-DA48-A8D4-91C51BA88D87}"/>
                      </a:ext>
                    </a:extLst>
                  </p:cNvPr>
                  <p:cNvSpPr>
                    <a:spLocks noChangeShapeType="1"/>
                  </p:cNvSpPr>
                  <p:nvPr/>
                </p:nvSpPr>
                <p:spPr bwMode="auto">
                  <a:xfrm flipH="1">
                    <a:off x="3135" y="725"/>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18" name="Line 94">
                    <a:extLst>
                      <a:ext uri="{FF2B5EF4-FFF2-40B4-BE49-F238E27FC236}">
                        <a16:creationId xmlns:a16="http://schemas.microsoft.com/office/drawing/2014/main" id="{1418BAB1-A356-0B4D-9F6C-8EE3A1BC303F}"/>
                      </a:ext>
                    </a:extLst>
                  </p:cNvPr>
                  <p:cNvSpPr>
                    <a:spLocks noChangeShapeType="1"/>
                  </p:cNvSpPr>
                  <p:nvPr/>
                </p:nvSpPr>
                <p:spPr bwMode="auto">
                  <a:xfrm>
                    <a:off x="3655" y="717"/>
                    <a:ext cx="34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22719" name="Oval 95">
                    <a:extLst>
                      <a:ext uri="{FF2B5EF4-FFF2-40B4-BE49-F238E27FC236}">
                        <a16:creationId xmlns:a16="http://schemas.microsoft.com/office/drawing/2014/main" id="{F760A554-C0D5-1445-849D-9FA88F058FA4}"/>
                      </a:ext>
                    </a:extLst>
                  </p:cNvPr>
                  <p:cNvSpPr>
                    <a:spLocks noChangeArrowheads="1"/>
                  </p:cNvSpPr>
                  <p:nvPr/>
                </p:nvSpPr>
                <p:spPr bwMode="auto">
                  <a:xfrm>
                    <a:off x="3399" y="472"/>
                    <a:ext cx="288" cy="288"/>
                  </a:xfrm>
                  <a:prstGeom prst="ellipse">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rPr>
                      <a:t>27</a:t>
                    </a:r>
                  </a:p>
                </p:txBody>
              </p:sp>
            </p:grpSp>
            <p:sp>
              <p:nvSpPr>
                <p:cNvPr id="922720" name="Freeform 96">
                  <a:extLst>
                    <a:ext uri="{FF2B5EF4-FFF2-40B4-BE49-F238E27FC236}">
                      <a16:creationId xmlns:a16="http://schemas.microsoft.com/office/drawing/2014/main" id="{9D108602-7FC2-CE4E-8B4D-72FC38EDF86F}"/>
                    </a:ext>
                  </a:extLst>
                </p:cNvPr>
                <p:cNvSpPr>
                  <a:spLocks/>
                </p:cNvSpPr>
                <p:nvPr/>
              </p:nvSpPr>
              <p:spPr bwMode="auto">
                <a:xfrm>
                  <a:off x="1000" y="224"/>
                  <a:ext cx="384" cy="376"/>
                </a:xfrm>
                <a:custGeom>
                  <a:avLst/>
                  <a:gdLst>
                    <a:gd name="T0" fmla="*/ 384 w 384"/>
                    <a:gd name="T1" fmla="*/ 40 h 376"/>
                    <a:gd name="T2" fmla="*/ 288 w 384"/>
                    <a:gd name="T3" fmla="*/ 40 h 376"/>
                    <a:gd name="T4" fmla="*/ 48 w 384"/>
                    <a:gd name="T5" fmla="*/ 280 h 376"/>
                    <a:gd name="T6" fmla="*/ 0 w 384"/>
                    <a:gd name="T7" fmla="*/ 376 h 376"/>
                  </a:gdLst>
                  <a:ahLst/>
                  <a:cxnLst>
                    <a:cxn ang="0">
                      <a:pos x="T0" y="T1"/>
                    </a:cxn>
                    <a:cxn ang="0">
                      <a:pos x="T2" y="T3"/>
                    </a:cxn>
                    <a:cxn ang="0">
                      <a:pos x="T4" y="T5"/>
                    </a:cxn>
                    <a:cxn ang="0">
                      <a:pos x="T6" y="T7"/>
                    </a:cxn>
                  </a:cxnLst>
                  <a:rect l="0" t="0" r="r" b="b"/>
                  <a:pathLst>
                    <a:path w="384" h="376">
                      <a:moveTo>
                        <a:pt x="384" y="40"/>
                      </a:moveTo>
                      <a:cubicBezTo>
                        <a:pt x="364" y="20"/>
                        <a:pt x="344" y="0"/>
                        <a:pt x="288" y="40"/>
                      </a:cubicBezTo>
                      <a:cubicBezTo>
                        <a:pt x="232" y="80"/>
                        <a:pt x="96" y="224"/>
                        <a:pt x="48" y="280"/>
                      </a:cubicBezTo>
                      <a:cubicBezTo>
                        <a:pt x="0" y="336"/>
                        <a:pt x="8" y="360"/>
                        <a:pt x="0" y="376"/>
                      </a:cubicBezTo>
                    </a:path>
                  </a:pathLst>
                </a:custGeom>
                <a:noFill/>
                <a:ln w="28575" cap="flat" cmpd="sng">
                  <a:solidFill>
                    <a:schemeClr val="hlink"/>
                  </a:solidFill>
                  <a:prstDash val="solid"/>
                  <a:miter lim="800000"/>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172499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89400AA0-207E-8344-9692-CE0AB04DEF84}"/>
              </a:ext>
            </a:extLst>
          </p:cNvPr>
          <p:cNvSpPr>
            <a:spLocks noGrp="1" noChangeArrowheads="1"/>
          </p:cNvSpPr>
          <p:nvPr>
            <p:ph type="body" idx="1"/>
          </p:nvPr>
        </p:nvSpPr>
        <p:spPr>
          <a:xfrm>
            <a:off x="1676401" y="152400"/>
            <a:ext cx="8812213" cy="4572000"/>
          </a:xfrm>
        </p:spPr>
        <p:txBody>
          <a:bodyPr/>
          <a:lstStyle/>
          <a:p>
            <a:pPr marL="444500" lvl="1" indent="0">
              <a:lnSpc>
                <a:spcPct val="110000"/>
              </a:lnSpc>
              <a:buNone/>
            </a:pPr>
            <a:r>
              <a:rPr lang="zh-CN" altLang="en-US" b="1">
                <a:cs typeface="Times New Roman" panose="02020603050405020304" pitchFamily="18" charset="0"/>
              </a:rPr>
              <a:t>③  </a:t>
            </a:r>
            <a:r>
              <a:rPr lang="zh-CN" altLang="en-US" b="1">
                <a:solidFill>
                  <a:schemeClr val="folHlink"/>
                </a:solidFill>
              </a:rPr>
              <a:t>记录存储在一组连续地址的存储空间</a:t>
            </a:r>
            <a:r>
              <a:rPr lang="zh-CN" altLang="en-US" b="1"/>
              <a:t>：构造另一个辅助表来保存各个记录的存放地址</a:t>
            </a:r>
            <a:r>
              <a:rPr lang="en-US" altLang="zh-CN" b="1"/>
              <a:t>(</a:t>
            </a:r>
            <a:r>
              <a:rPr lang="zh-CN" altLang="en-US" b="1"/>
              <a:t>指针</a:t>
            </a:r>
            <a:r>
              <a:rPr lang="en-US" altLang="zh-CN" b="1"/>
              <a:t>) </a:t>
            </a:r>
            <a:r>
              <a:rPr lang="zh-CN" altLang="en-US" b="1"/>
              <a:t>：排序过程</a:t>
            </a:r>
            <a:r>
              <a:rPr lang="zh-CN" altLang="en-US" b="1">
                <a:solidFill>
                  <a:schemeClr val="folHlink"/>
                </a:solidFill>
              </a:rPr>
              <a:t>不需要移动记录</a:t>
            </a:r>
            <a:r>
              <a:rPr lang="zh-CN" altLang="en-US" b="1"/>
              <a:t>，而</a:t>
            </a:r>
            <a:r>
              <a:rPr lang="zh-CN" altLang="en-US" b="1">
                <a:solidFill>
                  <a:schemeClr val="accent1"/>
                </a:solidFill>
              </a:rPr>
              <a:t>仅需修改</a:t>
            </a:r>
            <a:r>
              <a:rPr lang="zh-CN" altLang="en-US" b="1"/>
              <a:t>辅助表中的</a:t>
            </a:r>
            <a:r>
              <a:rPr lang="zh-CN" altLang="en-US" b="1">
                <a:solidFill>
                  <a:schemeClr val="folHlink"/>
                </a:solidFill>
              </a:rPr>
              <a:t>指针</a:t>
            </a:r>
            <a:r>
              <a:rPr lang="zh-CN" altLang="en-US" b="1"/>
              <a:t>，排序后视具体情况决定是否调整记录的存储位置。</a:t>
            </a:r>
          </a:p>
          <a:p>
            <a:pPr marL="0" indent="0">
              <a:lnSpc>
                <a:spcPct val="110000"/>
              </a:lnSpc>
              <a:buNone/>
            </a:pPr>
            <a:r>
              <a:rPr lang="zh-CN" altLang="en-US" sz="2800" b="1">
                <a:cs typeface="Times New Roman" panose="02020603050405020304" pitchFamily="18" charset="0"/>
              </a:rPr>
              <a:t>       ①</a:t>
            </a:r>
            <a:r>
              <a:rPr lang="zh-CN" altLang="en-US" sz="2800" b="1"/>
              <a:t>比较适合记录数较少的情况；而</a:t>
            </a:r>
            <a:r>
              <a:rPr lang="zh-CN" altLang="en-US" sz="2800" b="1">
                <a:cs typeface="Times New Roman" panose="02020603050405020304" pitchFamily="18" charset="0"/>
              </a:rPr>
              <a:t>②</a:t>
            </a:r>
            <a:r>
              <a:rPr lang="zh-CN" altLang="en-US" sz="2800" b="1"/>
              <a:t>、</a:t>
            </a:r>
            <a:r>
              <a:rPr lang="zh-CN" altLang="en-US" sz="2800" b="1">
                <a:cs typeface="Times New Roman" panose="02020603050405020304" pitchFamily="18" charset="0"/>
              </a:rPr>
              <a:t>③</a:t>
            </a:r>
            <a:r>
              <a:rPr lang="zh-CN" altLang="en-US" sz="2800" b="1"/>
              <a:t>则适合记录数较少的情况。</a:t>
            </a:r>
          </a:p>
          <a:p>
            <a:pPr marL="0" indent="0">
              <a:lnSpc>
                <a:spcPct val="110000"/>
              </a:lnSpc>
              <a:buNone/>
            </a:pPr>
            <a:r>
              <a:rPr lang="zh-CN" altLang="en-US" sz="2800" b="1"/>
              <a:t>        为讨论方便，假设待排序的记录是以</a:t>
            </a:r>
            <a:r>
              <a:rPr lang="zh-CN" altLang="en-US" sz="2800" b="1">
                <a:cs typeface="Times New Roman" panose="02020603050405020304" pitchFamily="18" charset="0"/>
              </a:rPr>
              <a:t>①</a:t>
            </a:r>
            <a:r>
              <a:rPr lang="zh-CN" altLang="en-US" sz="2800" b="1"/>
              <a:t>的情况存储，且设排序是按升序排列的；关键字是一些可直接用比较运算符进行比较的类型。</a:t>
            </a:r>
          </a:p>
        </p:txBody>
      </p:sp>
    </p:spTree>
    <p:extLst>
      <p:ext uri="{BB962C8B-B14F-4D97-AF65-F5344CB8AC3E}">
        <p14:creationId xmlns:p14="http://schemas.microsoft.com/office/powerpoint/2010/main" val="16098118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650" name="Rectangle 2">
            <a:extLst>
              <a:ext uri="{FF2B5EF4-FFF2-40B4-BE49-F238E27FC236}">
                <a16:creationId xmlns:a16="http://schemas.microsoft.com/office/drawing/2014/main" id="{9E8B9628-281A-7848-9470-7501A1B3AA7D}"/>
              </a:ext>
            </a:extLst>
          </p:cNvPr>
          <p:cNvSpPr>
            <a:spLocks noChangeArrowheads="1"/>
          </p:cNvSpPr>
          <p:nvPr/>
        </p:nvSpPr>
        <p:spPr bwMode="auto">
          <a:xfrm>
            <a:off x="1676400" y="152401"/>
            <a:ext cx="8839200" cy="658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3366FF"/>
              </a:buClr>
              <a:buSzPct val="80000"/>
            </a:pPr>
            <a:r>
              <a:rPr lang="zh-CN" altLang="en-US" sz="3200" b="1">
                <a:solidFill>
                  <a:srgbClr val="FFFF00"/>
                </a:solidFill>
                <a:latin typeface="宋体" panose="02010600030101010101" pitchFamily="2" charset="-122"/>
                <a:cs typeface="Times New Roman" panose="02020603050405020304" pitchFamily="18" charset="0"/>
              </a:rPr>
              <a:t>⑵</a:t>
            </a:r>
            <a:r>
              <a:rPr lang="zh-CN" altLang="en-US" sz="3200" b="1">
                <a:solidFill>
                  <a:srgbClr val="FFFF00"/>
                </a:solidFill>
              </a:rPr>
              <a:t>  </a:t>
            </a:r>
            <a:r>
              <a:rPr lang="zh-CN" altLang="en-US" sz="3200" b="1">
                <a:solidFill>
                  <a:srgbClr val="FFFF00"/>
                </a:solidFill>
                <a:ea typeface="楷体_GB2312" pitchFamily="49" charset="-122"/>
              </a:rPr>
              <a:t>堆调整</a:t>
            </a:r>
            <a:r>
              <a:rPr lang="zh-CN" altLang="en-US" sz="3200" b="1">
                <a:solidFill>
                  <a:srgbClr val="FFFF00"/>
                </a:solidFill>
                <a:latin typeface="Arial" panose="020B0604020202020204" pitchFamily="34" charset="0"/>
                <a:ea typeface="楷体_GB2312" pitchFamily="49" charset="-122"/>
              </a:rPr>
              <a:t>算法实现</a:t>
            </a:r>
          </a:p>
          <a:p>
            <a:pPr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void Heap_adjust(Sqlist *H, int s, int m)</a:t>
            </a:r>
          </a:p>
          <a:p>
            <a:pPr lvl="1" eaLnBrk="1" fontAlgn="base" hangingPunct="1">
              <a:lnSpc>
                <a:spcPct val="110000"/>
              </a:lnSpc>
              <a:spcBef>
                <a:spcPct val="10000"/>
              </a:spcBef>
              <a:spcAft>
                <a:spcPct val="0"/>
              </a:spcAft>
              <a:buClr>
                <a:srgbClr val="3366FF"/>
              </a:buClr>
              <a:buSzPct val="80000"/>
            </a:pPr>
            <a:r>
              <a:rPr kumimoji="0" lang="en-US" altLang="zh-CN" b="1">
                <a:solidFill>
                  <a:srgbClr val="FFFFFF"/>
                </a:solidFill>
              </a:rPr>
              <a:t>/*  H-&gt;R[s</a:t>
            </a:r>
            <a:r>
              <a:rPr lang="en-US" altLang="zh-CN" b="1">
                <a:solidFill>
                  <a:srgbClr val="FFFFFF"/>
                </a:solidFill>
              </a:rPr>
              <a:t>…</a:t>
            </a:r>
            <a:r>
              <a:rPr kumimoji="0" lang="en-US" altLang="zh-CN" b="1">
                <a:solidFill>
                  <a:srgbClr val="FFFFFF"/>
                </a:solidFill>
              </a:rPr>
              <a:t>m]</a:t>
            </a:r>
            <a:r>
              <a:rPr kumimoji="0" lang="zh-CN" altLang="en-US" b="1">
                <a:solidFill>
                  <a:srgbClr val="FFFFFF"/>
                </a:solidFill>
              </a:rPr>
              <a:t>中记录关键字除</a:t>
            </a:r>
            <a:r>
              <a:rPr kumimoji="0" lang="en-US" altLang="zh-CN" b="1">
                <a:solidFill>
                  <a:srgbClr val="FFFFFF"/>
                </a:solidFill>
              </a:rPr>
              <a:t>H-&gt;R[s].key</a:t>
            </a:r>
            <a:r>
              <a:rPr kumimoji="0" lang="zh-CN" altLang="en-US" b="1">
                <a:solidFill>
                  <a:srgbClr val="FFFFFF"/>
                </a:solidFill>
              </a:rPr>
              <a:t>均满足堆定义  *</a:t>
            </a:r>
            <a:r>
              <a:rPr kumimoji="0" lang="en-US" altLang="zh-CN" b="1">
                <a:solidFill>
                  <a:srgbClr val="FFFFFF"/>
                </a:solidFill>
              </a:rPr>
              <a:t>/</a:t>
            </a:r>
          </a:p>
          <a:p>
            <a:pPr lvl="1" eaLnBrk="1" fontAlgn="base" hangingPunct="1">
              <a:lnSpc>
                <a:spcPct val="110000"/>
              </a:lnSpc>
              <a:spcBef>
                <a:spcPct val="10000"/>
              </a:spcBef>
              <a:spcAft>
                <a:spcPct val="0"/>
              </a:spcAft>
              <a:buClr>
                <a:srgbClr val="3366FF"/>
              </a:buClr>
              <a:buSzPct val="80000"/>
            </a:pPr>
            <a:r>
              <a:rPr kumimoji="0" lang="en-US" altLang="zh-CN" b="1">
                <a:solidFill>
                  <a:srgbClr val="FFFFFF"/>
                </a:solidFill>
              </a:rPr>
              <a:t>/*  </a:t>
            </a:r>
            <a:r>
              <a:rPr kumimoji="0" lang="zh-CN" altLang="en-US" b="1">
                <a:solidFill>
                  <a:srgbClr val="FFFFFF"/>
                </a:solidFill>
              </a:rPr>
              <a:t>调整</a:t>
            </a:r>
            <a:r>
              <a:rPr kumimoji="0" lang="en-US" altLang="zh-CN" b="1">
                <a:solidFill>
                  <a:srgbClr val="FFFFFF"/>
                </a:solidFill>
              </a:rPr>
              <a:t>H-&gt;R[s]</a:t>
            </a:r>
            <a:r>
              <a:rPr kumimoji="0" lang="zh-CN" altLang="en-US" b="1">
                <a:solidFill>
                  <a:srgbClr val="FFFFFF"/>
                </a:solidFill>
              </a:rPr>
              <a:t>的位置使之成为</a:t>
            </a:r>
            <a:r>
              <a:rPr kumimoji="0" lang="zh-CN" altLang="en-US" b="1">
                <a:solidFill>
                  <a:srgbClr val="FFCC66"/>
                </a:solidFill>
              </a:rPr>
              <a:t>小根堆</a:t>
            </a:r>
            <a:r>
              <a:rPr kumimoji="0" lang="zh-CN" altLang="en-US" b="1">
                <a:solidFill>
                  <a:srgbClr val="FFFFFF"/>
                </a:solidFill>
              </a:rPr>
              <a:t>  *</a:t>
            </a:r>
            <a:r>
              <a:rPr kumimoji="0" lang="en-US" altLang="zh-CN" b="1">
                <a:solidFill>
                  <a:srgbClr val="FFFFFF"/>
                </a:solidFill>
              </a:rPr>
              <a:t>/</a:t>
            </a:r>
          </a:p>
          <a:p>
            <a:pPr lvl="1"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int j=s, k=2*j ;     </a:t>
            </a:r>
            <a:r>
              <a:rPr kumimoji="0" lang="en-US" altLang="zh-CN" b="1">
                <a:solidFill>
                  <a:srgbClr val="FFFFFF"/>
                </a:solidFill>
              </a:rPr>
              <a:t>/*  </a:t>
            </a:r>
            <a:r>
              <a:rPr kumimoji="0" lang="zh-CN" altLang="en-US" b="1">
                <a:solidFill>
                  <a:srgbClr val="FFFFFF"/>
                </a:solidFill>
              </a:rPr>
              <a:t>计算</a:t>
            </a:r>
            <a:r>
              <a:rPr kumimoji="0" lang="en-US" altLang="zh-CN" b="1">
                <a:solidFill>
                  <a:srgbClr val="FFFFFF"/>
                </a:solidFill>
              </a:rPr>
              <a:t>H-&gt;R[j]</a:t>
            </a:r>
            <a:r>
              <a:rPr kumimoji="0" lang="zh-CN" altLang="en-US" b="1">
                <a:solidFill>
                  <a:srgbClr val="FFFFFF"/>
                </a:solidFill>
              </a:rPr>
              <a:t>的左孩子的位置  *</a:t>
            </a:r>
            <a:r>
              <a:rPr kumimoji="0" lang="en-US" altLang="zh-CN" b="1">
                <a:solidFill>
                  <a:srgbClr val="FFFFFF"/>
                </a:solidFill>
              </a:rPr>
              <a:t>/</a:t>
            </a:r>
          </a:p>
          <a:p>
            <a:pPr lvl="2"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H-&gt;R[0]=H-&gt;R[j] ;       </a:t>
            </a:r>
            <a:r>
              <a:rPr kumimoji="0" lang="en-US" altLang="zh-CN" b="1">
                <a:solidFill>
                  <a:srgbClr val="FFFFFF"/>
                </a:solidFill>
              </a:rPr>
              <a:t>/*  </a:t>
            </a:r>
            <a:r>
              <a:rPr kumimoji="0" lang="zh-CN" altLang="en-US" b="1">
                <a:solidFill>
                  <a:srgbClr val="FFFFFF"/>
                </a:solidFill>
              </a:rPr>
              <a:t>临时保存</a:t>
            </a:r>
            <a:r>
              <a:rPr kumimoji="0" lang="en-US" altLang="zh-CN" b="1">
                <a:solidFill>
                  <a:srgbClr val="FFFFFF"/>
                </a:solidFill>
              </a:rPr>
              <a:t>H-&gt;R[j]  */</a:t>
            </a:r>
            <a:r>
              <a:rPr kumimoji="0" lang="en-US" altLang="zh-CN" sz="2800" b="1">
                <a:solidFill>
                  <a:srgbClr val="FFFFFF"/>
                </a:solidFill>
              </a:rPr>
              <a:t> </a:t>
            </a:r>
          </a:p>
          <a:p>
            <a:pPr lvl="2"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for (k=2*j; k&lt;=m; k=2*k)</a:t>
            </a:r>
          </a:p>
          <a:p>
            <a:pPr lvl="3"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if ((k&lt;m)&amp;&amp;(LT(H-&gt;R[k+1].key, H-&gt;R[k].key))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k++ ;      </a:t>
            </a:r>
            <a:r>
              <a:rPr kumimoji="0" lang="en-US" altLang="zh-CN" b="1">
                <a:solidFill>
                  <a:srgbClr val="FFFFFF"/>
                </a:solidFill>
              </a:rPr>
              <a:t>/*  </a:t>
            </a:r>
            <a:r>
              <a:rPr kumimoji="0" lang="zh-CN" altLang="en-US" b="1">
                <a:solidFill>
                  <a:srgbClr val="FFFFFF"/>
                </a:solidFill>
              </a:rPr>
              <a:t>选择</a:t>
            </a:r>
            <a:r>
              <a:rPr lang="zh-CN" altLang="en-US" b="1">
                <a:solidFill>
                  <a:srgbClr val="FFFFFF"/>
                </a:solidFill>
                <a:latin typeface="Arial" panose="020B0604020202020204" pitchFamily="34" charset="0"/>
              </a:rPr>
              <a:t>左、右孩子中关键字的最小者  </a:t>
            </a:r>
            <a:r>
              <a:rPr kumimoji="0" lang="zh-CN" altLang="en-US" b="1">
                <a:solidFill>
                  <a:srgbClr val="FFFFFF"/>
                </a:solidFill>
              </a:rPr>
              <a:t>*</a:t>
            </a:r>
            <a:r>
              <a:rPr kumimoji="0" lang="en-US" altLang="zh-CN" b="1">
                <a:solidFill>
                  <a:srgbClr val="FFFFFF"/>
                </a:solidFill>
              </a:rPr>
              <a:t>/</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if  ( LT(H-&gt;R[k].key, H-&gt;R[0].key)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    {   H-&gt;R[j]=H-&gt;R[k] ; j=k ; k=2*j  }</a:t>
            </a:r>
          </a:p>
          <a:p>
            <a:pPr lvl="4"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else  break ;</a:t>
            </a:r>
          </a:p>
          <a:p>
            <a:pPr lvl="3"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a:t>
            </a:r>
          </a:p>
        </p:txBody>
      </p:sp>
    </p:spTree>
    <p:extLst>
      <p:ext uri="{BB962C8B-B14F-4D97-AF65-F5344CB8AC3E}">
        <p14:creationId xmlns:p14="http://schemas.microsoft.com/office/powerpoint/2010/main" val="12009331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4674" name="Rectangle 2">
            <a:extLst>
              <a:ext uri="{FF2B5EF4-FFF2-40B4-BE49-F238E27FC236}">
                <a16:creationId xmlns:a16="http://schemas.microsoft.com/office/drawing/2014/main" id="{5A64B816-79C9-944D-98FB-91EB346C1AC6}"/>
              </a:ext>
            </a:extLst>
          </p:cNvPr>
          <p:cNvSpPr>
            <a:spLocks noChangeArrowheads="1"/>
          </p:cNvSpPr>
          <p:nvPr/>
        </p:nvSpPr>
        <p:spPr bwMode="auto">
          <a:xfrm>
            <a:off x="1676400" y="152400"/>
            <a:ext cx="8839200" cy="651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2590800" indent="-457200" eaLnBrk="0" hangingPunct="0">
              <a:defRPr kumimoji="1" sz="2400">
                <a:solidFill>
                  <a:schemeClr val="tx1"/>
                </a:solidFill>
                <a:latin typeface="Times New Roman" panose="02020603050405020304" pitchFamily="18" charset="0"/>
                <a:ea typeface="宋体" panose="02010600030101010101" pitchFamily="2" charset="-122"/>
              </a:defRPr>
            </a:lvl4pPr>
            <a:lvl5pPr marL="32162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73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306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587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45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H-&gt;R[j]=H-&gt;R[0] ; </a:t>
            </a:r>
          </a:p>
          <a:p>
            <a:pPr lvl="1" eaLnBrk="1" fontAlgn="base" hangingPunct="1">
              <a:lnSpc>
                <a:spcPct val="110000"/>
              </a:lnSpc>
              <a:spcBef>
                <a:spcPct val="10000"/>
              </a:spcBef>
              <a:spcAft>
                <a:spcPct val="0"/>
              </a:spcAft>
              <a:buClr>
                <a:srgbClr val="3366FF"/>
              </a:buClr>
              <a:buSzPct val="80000"/>
            </a:pPr>
            <a:r>
              <a:rPr kumimoji="0" lang="en-US" altLang="zh-CN" sz="2800" b="1">
                <a:solidFill>
                  <a:srgbClr val="FFFFFF"/>
                </a:solidFill>
              </a:rPr>
              <a:t>}</a:t>
            </a:r>
          </a:p>
          <a:p>
            <a:pPr eaLnBrk="1" fontAlgn="base" hangingPunct="1">
              <a:lnSpc>
                <a:spcPct val="110000"/>
              </a:lnSpc>
              <a:spcBef>
                <a:spcPct val="10000"/>
              </a:spcBef>
              <a:spcAft>
                <a:spcPct val="0"/>
              </a:spcAft>
            </a:pPr>
            <a:r>
              <a:rPr lang="en-US" altLang="zh-CN" sz="3600" b="1">
                <a:solidFill>
                  <a:srgbClr val="FFFF00"/>
                </a:solidFill>
              </a:rPr>
              <a:t>5  </a:t>
            </a:r>
            <a:r>
              <a:rPr lang="zh-CN" altLang="en-US" sz="3600" b="1">
                <a:solidFill>
                  <a:srgbClr val="FFFF00"/>
                </a:solidFill>
                <a:ea typeface="楷体_GB2312" pitchFamily="49" charset="-122"/>
              </a:rPr>
              <a:t>堆的建立</a:t>
            </a:r>
          </a:p>
          <a:p>
            <a:pPr eaLnBrk="1" fontAlgn="base" hangingPunct="1">
              <a:lnSpc>
                <a:spcPct val="110000"/>
              </a:lnSpc>
              <a:spcBef>
                <a:spcPct val="10000"/>
              </a:spcBef>
              <a:spcAft>
                <a:spcPct val="0"/>
              </a:spcAft>
            </a:pPr>
            <a:r>
              <a:rPr lang="zh-CN" altLang="en-US" b="1">
                <a:solidFill>
                  <a:srgbClr val="FFFFFF"/>
                </a:solidFill>
              </a:rPr>
              <a:t>        </a:t>
            </a:r>
            <a:r>
              <a:rPr lang="zh-CN" altLang="en-US" sz="2800" b="1">
                <a:solidFill>
                  <a:srgbClr val="FFFFFF"/>
                </a:solidFill>
              </a:rPr>
              <a:t>利用筛选算法，可以将任意无序的记录序列建成一个堆，</a:t>
            </a:r>
            <a:r>
              <a:rPr kumimoji="0" lang="zh-CN" altLang="en-US" sz="2800" b="1">
                <a:solidFill>
                  <a:srgbClr val="FFFFFF"/>
                </a:solidFill>
              </a:rPr>
              <a:t>设</a:t>
            </a:r>
            <a:r>
              <a:rPr kumimoji="0" lang="en-US" altLang="zh-CN" sz="2800" b="1">
                <a:solidFill>
                  <a:srgbClr val="FFFFFF"/>
                </a:solidFill>
              </a:rPr>
              <a:t>R[1],R[2], </a:t>
            </a:r>
            <a:r>
              <a:rPr lang="en-US" altLang="zh-CN" sz="2800" b="1">
                <a:solidFill>
                  <a:srgbClr val="FFFFFF"/>
                </a:solidFill>
              </a:rPr>
              <a:t>…</a:t>
            </a:r>
            <a:r>
              <a:rPr kumimoji="0" lang="en-US" altLang="zh-CN" sz="2800" b="1">
                <a:solidFill>
                  <a:srgbClr val="FFFFFF"/>
                </a:solidFill>
              </a:rPr>
              <a:t>,R[n]</a:t>
            </a:r>
            <a:r>
              <a:rPr kumimoji="0" lang="zh-CN" altLang="en-US" sz="2800" b="1">
                <a:solidFill>
                  <a:srgbClr val="FFFFFF"/>
                </a:solidFill>
              </a:rPr>
              <a:t>是待排序的记录序列。</a:t>
            </a:r>
          </a:p>
          <a:p>
            <a:pPr eaLnBrk="1" fontAlgn="base" hangingPunct="1">
              <a:lnSpc>
                <a:spcPct val="110000"/>
              </a:lnSpc>
              <a:spcBef>
                <a:spcPct val="10000"/>
              </a:spcBef>
              <a:spcAft>
                <a:spcPct val="0"/>
              </a:spcAft>
            </a:pPr>
            <a:r>
              <a:rPr lang="zh-CN" altLang="en-US" sz="2800" b="1">
                <a:solidFill>
                  <a:srgbClr val="FFFFFF"/>
                </a:solidFill>
              </a:rPr>
              <a:t>       将二叉树的</a:t>
            </a:r>
            <a:r>
              <a:rPr lang="zh-CN" altLang="en-US" sz="2800" b="1">
                <a:solidFill>
                  <a:srgbClr val="FFFF00"/>
                </a:solidFill>
              </a:rPr>
              <a:t>每棵子树都筛选成为堆</a:t>
            </a:r>
            <a:r>
              <a:rPr lang="zh-CN" altLang="en-US" sz="2800" b="1">
                <a:solidFill>
                  <a:srgbClr val="FFFFFF"/>
                </a:solidFill>
              </a:rPr>
              <a:t>。只有根结点的树是堆</a:t>
            </a:r>
            <a:r>
              <a:rPr kumimoji="0" lang="zh-CN" altLang="en-US" sz="2800" b="1">
                <a:solidFill>
                  <a:srgbClr val="FFFFFF"/>
                </a:solidFill>
              </a:rPr>
              <a:t>。第</a:t>
            </a:r>
            <a:r>
              <a:rPr kumimoji="0" lang="zh-CN" altLang="en-US" sz="2800" b="1">
                <a:solidFill>
                  <a:srgbClr val="FFCC66"/>
                </a:solidFill>
              </a:rPr>
              <a:t>⌊</a:t>
            </a:r>
            <a:r>
              <a:rPr kumimoji="0" lang="en-US" altLang="zh-CN" sz="2800" b="1">
                <a:solidFill>
                  <a:srgbClr val="FFCC66"/>
                </a:solidFill>
              </a:rPr>
              <a:t>n/2⌋</a:t>
            </a:r>
            <a:r>
              <a:rPr kumimoji="0" lang="zh-CN" altLang="en-US" sz="2800" b="1">
                <a:solidFill>
                  <a:srgbClr val="FFFFFF"/>
                </a:solidFill>
              </a:rPr>
              <a:t>个结点之后的所有</a:t>
            </a:r>
            <a:r>
              <a:rPr lang="zh-CN" altLang="en-US" sz="2800" b="1">
                <a:solidFill>
                  <a:srgbClr val="FFFFFF"/>
                </a:solidFill>
              </a:rPr>
              <a:t>结点都没有子树，即以</a:t>
            </a:r>
            <a:r>
              <a:rPr kumimoji="0" lang="zh-CN" altLang="en-US" sz="2800" b="1">
                <a:solidFill>
                  <a:srgbClr val="FFFFFF"/>
                </a:solidFill>
              </a:rPr>
              <a:t>第</a:t>
            </a:r>
            <a:r>
              <a:rPr kumimoji="0" lang="zh-CN" altLang="en-US" sz="2800" b="1">
                <a:solidFill>
                  <a:srgbClr val="FFCC66"/>
                </a:solidFill>
                <a:sym typeface="Symbol" pitchFamily="2" charset="2"/>
              </a:rPr>
              <a:t></a:t>
            </a:r>
            <a:r>
              <a:rPr kumimoji="0" lang="en-US" altLang="zh-CN" sz="2800" b="1">
                <a:solidFill>
                  <a:srgbClr val="FFCC66"/>
                </a:solidFill>
              </a:rPr>
              <a:t>n/2</a:t>
            </a:r>
            <a:r>
              <a:rPr kumimoji="0" lang="en-US" altLang="zh-CN" sz="2800" b="1">
                <a:solidFill>
                  <a:srgbClr val="FFCC66"/>
                </a:solidFill>
                <a:sym typeface="Symbol" pitchFamily="2" charset="2"/>
              </a:rPr>
              <a:t></a:t>
            </a:r>
            <a:r>
              <a:rPr kumimoji="0" lang="zh-CN" altLang="en-US" sz="2800" b="1">
                <a:solidFill>
                  <a:srgbClr val="FFFFFF"/>
                </a:solidFill>
              </a:rPr>
              <a:t>个结点之后的</a:t>
            </a:r>
            <a:r>
              <a:rPr lang="zh-CN" altLang="en-US" sz="2800" b="1">
                <a:solidFill>
                  <a:srgbClr val="FFFFFF"/>
                </a:solidFill>
              </a:rPr>
              <a:t>结点为根的子树都是堆</a:t>
            </a:r>
            <a:r>
              <a:rPr kumimoji="0" lang="zh-CN" altLang="en-US" sz="2800" b="1">
                <a:solidFill>
                  <a:srgbClr val="FFFFFF"/>
                </a:solidFill>
              </a:rPr>
              <a:t>。因此</a:t>
            </a:r>
            <a:r>
              <a:rPr lang="zh-CN" altLang="en-US" sz="2800" b="1">
                <a:solidFill>
                  <a:srgbClr val="FFFFFF"/>
                </a:solidFill>
              </a:rPr>
              <a:t>，</a:t>
            </a:r>
            <a:r>
              <a:rPr kumimoji="0" lang="zh-CN" altLang="en-US" sz="2800" b="1">
                <a:solidFill>
                  <a:srgbClr val="FFFFFF"/>
                </a:solidFill>
              </a:rPr>
              <a:t>以这些结点为</a:t>
            </a:r>
            <a:r>
              <a:rPr lang="zh-CN" altLang="en-US" sz="2800" b="1">
                <a:solidFill>
                  <a:srgbClr val="FFFFFF"/>
                </a:solidFill>
              </a:rPr>
              <a:t>左、右孩子的结点，其左、右子树都是堆，则</a:t>
            </a:r>
            <a:r>
              <a:rPr lang="zh-CN" altLang="en-US" sz="2800" b="1">
                <a:solidFill>
                  <a:srgbClr val="00FFFF"/>
                </a:solidFill>
              </a:rPr>
              <a:t>进行一次筛选</a:t>
            </a:r>
            <a:r>
              <a:rPr lang="zh-CN" altLang="en-US" sz="2800" b="1">
                <a:solidFill>
                  <a:srgbClr val="FFFFFF"/>
                </a:solidFill>
              </a:rPr>
              <a:t>就可以成为堆</a:t>
            </a:r>
            <a:r>
              <a:rPr kumimoji="0" lang="zh-CN" altLang="en-US" sz="2800" b="1">
                <a:solidFill>
                  <a:srgbClr val="FFFFFF"/>
                </a:solidFill>
              </a:rPr>
              <a:t>。</a:t>
            </a:r>
            <a:r>
              <a:rPr lang="zh-CN" altLang="en-US" sz="2800" b="1">
                <a:solidFill>
                  <a:srgbClr val="FFFFFF"/>
                </a:solidFill>
              </a:rPr>
              <a:t>同理，只要将这些结点的直接父结点</a:t>
            </a:r>
            <a:r>
              <a:rPr lang="zh-CN" altLang="en-US" sz="2800" b="1">
                <a:solidFill>
                  <a:srgbClr val="00FFFF"/>
                </a:solidFill>
              </a:rPr>
              <a:t>进行一次筛选</a:t>
            </a:r>
            <a:r>
              <a:rPr lang="zh-CN" altLang="en-US" sz="2800" b="1">
                <a:solidFill>
                  <a:srgbClr val="FFFFFF"/>
                </a:solidFill>
              </a:rPr>
              <a:t>就可以成为堆</a:t>
            </a:r>
            <a:r>
              <a:rPr lang="en-US" altLang="zh-CN" sz="2800" b="1">
                <a:solidFill>
                  <a:srgbClr val="FFFFFF"/>
                </a:solidFill>
              </a:rPr>
              <a:t>…</a:t>
            </a:r>
            <a:r>
              <a:rPr kumimoji="0" lang="zh-CN" altLang="en-US" sz="2800" b="1">
                <a:solidFill>
                  <a:srgbClr val="FFFFFF"/>
                </a:solidFill>
              </a:rPr>
              <a:t>。</a:t>
            </a:r>
          </a:p>
          <a:p>
            <a:pPr eaLnBrk="1" fontAlgn="base" hangingPunct="1">
              <a:lnSpc>
                <a:spcPct val="110000"/>
              </a:lnSpc>
              <a:spcBef>
                <a:spcPct val="10000"/>
              </a:spcBef>
              <a:spcAft>
                <a:spcPct val="0"/>
              </a:spcAft>
            </a:pPr>
            <a:r>
              <a:rPr kumimoji="0" lang="zh-CN" altLang="en-US" sz="2800" b="1">
                <a:solidFill>
                  <a:srgbClr val="FFFFFF"/>
                </a:solidFill>
              </a:rPr>
              <a:t>       </a:t>
            </a:r>
            <a:r>
              <a:rPr lang="zh-CN" altLang="en-US" sz="2800" b="1">
                <a:solidFill>
                  <a:srgbClr val="FFFFFF"/>
                </a:solidFill>
              </a:rPr>
              <a:t>只需从</a:t>
            </a:r>
            <a:r>
              <a:rPr kumimoji="0" lang="zh-CN" altLang="en-US" sz="2800" b="1">
                <a:solidFill>
                  <a:srgbClr val="FFFFFF"/>
                </a:solidFill>
              </a:rPr>
              <a:t>第</a:t>
            </a:r>
            <a:r>
              <a:rPr kumimoji="0" lang="zh-CN" altLang="en-US" sz="2800" b="1">
                <a:solidFill>
                  <a:srgbClr val="FFFF00"/>
                </a:solidFill>
                <a:sym typeface="Symbol" pitchFamily="2" charset="2"/>
              </a:rPr>
              <a:t></a:t>
            </a:r>
            <a:r>
              <a:rPr kumimoji="0" lang="en-US" altLang="zh-CN" sz="2800" b="1">
                <a:solidFill>
                  <a:srgbClr val="FFFF00"/>
                </a:solidFill>
              </a:rPr>
              <a:t>n/2</a:t>
            </a:r>
            <a:r>
              <a:rPr kumimoji="0" lang="en-US" altLang="zh-CN" sz="2800" b="1">
                <a:solidFill>
                  <a:srgbClr val="FFFF00"/>
                </a:solidFill>
                <a:sym typeface="Symbol" pitchFamily="2" charset="2"/>
              </a:rPr>
              <a:t></a:t>
            </a:r>
            <a:r>
              <a:rPr kumimoji="0" lang="zh-CN" altLang="en-US" sz="2800" b="1">
                <a:solidFill>
                  <a:srgbClr val="FFFFFF"/>
                </a:solidFill>
              </a:rPr>
              <a:t>个记录到第</a:t>
            </a:r>
            <a:r>
              <a:rPr kumimoji="0" lang="en-US" altLang="zh-CN" sz="2800" b="1">
                <a:solidFill>
                  <a:srgbClr val="FFFF00"/>
                </a:solidFill>
              </a:rPr>
              <a:t>1</a:t>
            </a:r>
            <a:r>
              <a:rPr kumimoji="0" lang="zh-CN" altLang="en-US" sz="2800" b="1">
                <a:solidFill>
                  <a:srgbClr val="FFFFFF"/>
                </a:solidFill>
              </a:rPr>
              <a:t>个记录依次进行筛选就可以建立堆。</a:t>
            </a:r>
            <a:endParaRPr lang="zh-CN" altLang="en-US" sz="2800" b="1">
              <a:solidFill>
                <a:srgbClr val="FFFFFF"/>
              </a:solidFill>
            </a:endParaRPr>
          </a:p>
        </p:txBody>
      </p:sp>
    </p:spTree>
    <p:extLst>
      <p:ext uri="{BB962C8B-B14F-4D97-AF65-F5344CB8AC3E}">
        <p14:creationId xmlns:p14="http://schemas.microsoft.com/office/powerpoint/2010/main" val="24634104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5698" name="Rectangle 2">
            <a:extLst>
              <a:ext uri="{FF2B5EF4-FFF2-40B4-BE49-F238E27FC236}">
                <a16:creationId xmlns:a16="http://schemas.microsoft.com/office/drawing/2014/main" id="{9A677A01-2547-8C44-8259-35A4858C11D2}"/>
              </a:ext>
            </a:extLst>
          </p:cNvPr>
          <p:cNvSpPr>
            <a:spLocks noChangeArrowheads="1"/>
          </p:cNvSpPr>
          <p:nvPr/>
        </p:nvSpPr>
        <p:spPr bwMode="auto">
          <a:xfrm>
            <a:off x="1676400" y="152400"/>
            <a:ext cx="8839200" cy="651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3241675"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88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60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32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70475"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10000"/>
              </a:spcAft>
              <a:buClr>
                <a:srgbClr val="3366FF"/>
              </a:buClr>
              <a:buSzPct val="80000"/>
            </a:pPr>
            <a:r>
              <a:rPr kumimoji="0" lang="zh-CN" altLang="en-US" sz="2800" b="1">
                <a:solidFill>
                  <a:srgbClr val="FFFFFF"/>
                </a:solidFill>
                <a:latin typeface="宋体" panose="02010600030101010101" pitchFamily="2" charset="-122"/>
              </a:rPr>
              <a:t>可用下列语句实现</a:t>
            </a:r>
            <a:r>
              <a:rPr lang="zh-CN" altLang="en-US" sz="2800" b="1">
                <a:solidFill>
                  <a:srgbClr val="FFFFFF"/>
                </a:solidFill>
                <a:latin typeface="Arial" panose="020B0604020202020204" pitchFamily="34" charset="0"/>
              </a:rPr>
              <a:t>：</a:t>
            </a:r>
          </a:p>
          <a:p>
            <a:pPr lvl="1" eaLnBrk="1" fontAlgn="base" hangingPunct="1">
              <a:lnSpc>
                <a:spcPct val="110000"/>
              </a:lnSpc>
              <a:spcBef>
                <a:spcPct val="20000"/>
              </a:spcBef>
              <a:spcAft>
                <a:spcPct val="0"/>
              </a:spcAft>
              <a:buClr>
                <a:srgbClr val="FF9900"/>
              </a:buClr>
            </a:pPr>
            <a:r>
              <a:rPr kumimoji="0" lang="en-US" altLang="zh-CN" sz="2800" b="1">
                <a:solidFill>
                  <a:srgbClr val="FFFFFF"/>
                </a:solidFill>
              </a:rPr>
              <a:t>for (j=n/2; j&gt;=1; j--)</a:t>
            </a:r>
          </a:p>
          <a:p>
            <a:pPr lvl="2" eaLnBrk="1" fontAlgn="base" hangingPunct="1">
              <a:lnSpc>
                <a:spcPct val="110000"/>
              </a:lnSpc>
              <a:spcBef>
                <a:spcPct val="20000"/>
              </a:spcBef>
              <a:spcAft>
                <a:spcPct val="0"/>
              </a:spcAft>
              <a:buClr>
                <a:srgbClr val="FF9900"/>
              </a:buClr>
            </a:pPr>
            <a:r>
              <a:rPr kumimoji="0" lang="en-US" altLang="zh-CN" sz="2800" b="1">
                <a:solidFill>
                  <a:srgbClr val="FFFFFF"/>
                </a:solidFill>
              </a:rPr>
              <a:t>Heap_adjust(R, j , n) ;</a:t>
            </a:r>
          </a:p>
          <a:p>
            <a:pPr eaLnBrk="1" fontAlgn="base" hangingPunct="1">
              <a:lnSpc>
                <a:spcPct val="110000"/>
              </a:lnSpc>
              <a:spcBef>
                <a:spcPct val="20000"/>
              </a:spcBef>
              <a:spcAft>
                <a:spcPct val="0"/>
              </a:spcAft>
            </a:pPr>
            <a:endParaRPr lang="en-US" altLang="zh-CN" sz="2000" b="1">
              <a:solidFill>
                <a:srgbClr val="FFFF00"/>
              </a:solidFill>
            </a:endParaRPr>
          </a:p>
          <a:p>
            <a:pPr eaLnBrk="1" fontAlgn="base" hangingPunct="1">
              <a:lnSpc>
                <a:spcPct val="110000"/>
              </a:lnSpc>
              <a:spcBef>
                <a:spcPct val="20000"/>
              </a:spcBef>
              <a:spcAft>
                <a:spcPct val="0"/>
              </a:spcAft>
            </a:pPr>
            <a:r>
              <a:rPr lang="en-US" altLang="zh-CN" sz="3600" b="1">
                <a:solidFill>
                  <a:srgbClr val="FFFF00"/>
                </a:solidFill>
              </a:rPr>
              <a:t>6   </a:t>
            </a:r>
            <a:r>
              <a:rPr lang="zh-CN" altLang="en-US" sz="3600" b="1">
                <a:solidFill>
                  <a:srgbClr val="FFFF00"/>
                </a:solidFill>
                <a:ea typeface="楷体_GB2312" pitchFamily="49" charset="-122"/>
              </a:rPr>
              <a:t>堆排序算法实现</a:t>
            </a:r>
          </a:p>
          <a:p>
            <a:pPr eaLnBrk="1" fontAlgn="base" hangingPunct="1">
              <a:lnSpc>
                <a:spcPct val="110000"/>
              </a:lnSpc>
              <a:spcBef>
                <a:spcPct val="20000"/>
              </a:spcBef>
              <a:spcAft>
                <a:spcPct val="0"/>
              </a:spcAft>
            </a:pPr>
            <a:r>
              <a:rPr lang="zh-CN" altLang="en-US" b="1">
                <a:solidFill>
                  <a:srgbClr val="FFFFFF"/>
                </a:solidFill>
              </a:rPr>
              <a:t>        </a:t>
            </a:r>
            <a:r>
              <a:rPr lang="zh-CN" altLang="zh-CN" sz="2800" b="1">
                <a:solidFill>
                  <a:srgbClr val="FFFFFF"/>
                </a:solidFill>
              </a:rPr>
              <a:t>堆的根结点是</a:t>
            </a:r>
            <a:r>
              <a:rPr lang="zh-CN" altLang="en-US" sz="2800" b="1">
                <a:solidFill>
                  <a:srgbClr val="FFFFFF"/>
                </a:solidFill>
              </a:rPr>
              <a:t>关键字最小的记录</a:t>
            </a:r>
            <a:r>
              <a:rPr lang="zh-CN" altLang="zh-CN" sz="2800" b="1">
                <a:solidFill>
                  <a:srgbClr val="FFFFFF"/>
                </a:solidFill>
              </a:rPr>
              <a:t>，</a:t>
            </a:r>
            <a:r>
              <a:rPr lang="zh-CN" altLang="en-US" sz="2800" b="1">
                <a:solidFill>
                  <a:srgbClr val="FFFFFF"/>
                </a:solidFill>
              </a:rPr>
              <a:t>输出根结点后</a:t>
            </a:r>
            <a:r>
              <a:rPr lang="zh-CN" altLang="zh-CN" sz="2800" b="1">
                <a:solidFill>
                  <a:srgbClr val="FFFFFF"/>
                </a:solidFill>
              </a:rPr>
              <a:t>，是以序列的最后一个记录作为根结点，而原来堆的</a:t>
            </a:r>
            <a:r>
              <a:rPr lang="zh-CN" altLang="en-US" sz="2800" b="1">
                <a:solidFill>
                  <a:srgbClr val="FFFFFF"/>
                </a:solidFill>
              </a:rPr>
              <a:t>左、右子树都是堆</a:t>
            </a:r>
            <a:r>
              <a:rPr lang="zh-CN" altLang="zh-CN" sz="2800" b="1">
                <a:solidFill>
                  <a:srgbClr val="FFFFFF"/>
                </a:solidFill>
              </a:rPr>
              <a:t>，则</a:t>
            </a:r>
            <a:r>
              <a:rPr lang="zh-CN" altLang="en-US" sz="2800" b="1">
                <a:solidFill>
                  <a:srgbClr val="00FFFF"/>
                </a:solidFill>
              </a:rPr>
              <a:t>进行一次筛选</a:t>
            </a:r>
            <a:r>
              <a:rPr lang="zh-CN" altLang="en-US" sz="2800" b="1">
                <a:solidFill>
                  <a:srgbClr val="FFFFFF"/>
                </a:solidFill>
              </a:rPr>
              <a:t>就可以成为堆</a:t>
            </a:r>
            <a:r>
              <a:rPr kumimoji="0" lang="zh-CN" altLang="en-US" sz="2800" b="1">
                <a:solidFill>
                  <a:srgbClr val="FFFFFF"/>
                </a:solidFill>
              </a:rPr>
              <a:t>。</a:t>
            </a:r>
          </a:p>
          <a:p>
            <a:pPr eaLnBrk="1" fontAlgn="base" hangingPunct="1">
              <a:lnSpc>
                <a:spcPct val="110000"/>
              </a:lnSpc>
              <a:spcBef>
                <a:spcPct val="20000"/>
              </a:spcBef>
              <a:spcAft>
                <a:spcPct val="0"/>
              </a:spcAft>
            </a:pPr>
            <a:r>
              <a:rPr lang="en-US" altLang="zh-CN" sz="2800" b="1">
                <a:solidFill>
                  <a:srgbClr val="FFFFFF"/>
                </a:solidFill>
              </a:rPr>
              <a:t>void  Heap_Sort(</a:t>
            </a:r>
            <a:r>
              <a:rPr kumimoji="0" lang="en-US" altLang="zh-CN" sz="2800" b="1">
                <a:solidFill>
                  <a:srgbClr val="FFFFFF"/>
                </a:solidFill>
              </a:rPr>
              <a:t>Sqlist *H</a:t>
            </a:r>
            <a:r>
              <a:rPr lang="en-US" altLang="zh-CN" sz="2800" b="1">
                <a:solidFill>
                  <a:srgbClr val="FFFFFF"/>
                </a:solidFill>
              </a:rPr>
              <a:t>)</a:t>
            </a:r>
          </a:p>
          <a:p>
            <a:pPr lvl="1" eaLnBrk="1" fontAlgn="base" hangingPunct="1">
              <a:lnSpc>
                <a:spcPct val="110000"/>
              </a:lnSpc>
              <a:spcBef>
                <a:spcPct val="20000"/>
              </a:spcBef>
              <a:spcAft>
                <a:spcPct val="0"/>
              </a:spcAft>
            </a:pPr>
            <a:r>
              <a:rPr lang="en-US" altLang="zh-CN" sz="2800" b="1">
                <a:solidFill>
                  <a:srgbClr val="FFFFFF"/>
                </a:solidFill>
              </a:rPr>
              <a:t>{  int j ;</a:t>
            </a:r>
          </a:p>
          <a:p>
            <a:pPr lvl="2" eaLnBrk="1" fontAlgn="base" hangingPunct="1">
              <a:lnSpc>
                <a:spcPct val="110000"/>
              </a:lnSpc>
              <a:spcBef>
                <a:spcPct val="20000"/>
              </a:spcBef>
              <a:spcAft>
                <a:spcPct val="0"/>
              </a:spcAft>
            </a:pPr>
            <a:r>
              <a:rPr lang="en-US" altLang="zh-CN" sz="2800" b="1">
                <a:solidFill>
                  <a:srgbClr val="FFFFFF"/>
                </a:solidFill>
              </a:rPr>
              <a:t>for (j=H-&gt;length/2; j&gt;0; j--)</a:t>
            </a:r>
          </a:p>
          <a:p>
            <a:pPr lvl="3" eaLnBrk="1" fontAlgn="base" hangingPunct="1">
              <a:lnSpc>
                <a:spcPct val="110000"/>
              </a:lnSpc>
              <a:spcBef>
                <a:spcPct val="20000"/>
              </a:spcBef>
              <a:spcAft>
                <a:spcPct val="0"/>
              </a:spcAft>
            </a:pPr>
            <a:r>
              <a:rPr kumimoji="0" lang="en-US" altLang="zh-CN" sz="2800" b="1">
                <a:solidFill>
                  <a:srgbClr val="FFFFFF"/>
                </a:solidFill>
              </a:rPr>
              <a:t>Heap_adjust(H, j , H-&gt;length) ;</a:t>
            </a:r>
            <a:r>
              <a:rPr kumimoji="0" lang="en-US" altLang="zh-CN" b="1">
                <a:solidFill>
                  <a:srgbClr val="FFFFFF"/>
                </a:solidFill>
              </a:rPr>
              <a:t>   /*   </a:t>
            </a:r>
            <a:r>
              <a:rPr kumimoji="0" lang="zh-CN" altLang="en-US" b="1">
                <a:solidFill>
                  <a:srgbClr val="FFFFFF"/>
                </a:solidFill>
              </a:rPr>
              <a:t>初始建堆   *</a:t>
            </a:r>
            <a:r>
              <a:rPr kumimoji="0" lang="en-US" altLang="zh-CN" b="1">
                <a:solidFill>
                  <a:srgbClr val="FFFFFF"/>
                </a:solidFill>
              </a:rPr>
              <a:t>/</a:t>
            </a:r>
          </a:p>
        </p:txBody>
      </p:sp>
    </p:spTree>
    <p:extLst>
      <p:ext uri="{BB962C8B-B14F-4D97-AF65-F5344CB8AC3E}">
        <p14:creationId xmlns:p14="http://schemas.microsoft.com/office/powerpoint/2010/main" val="1935227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CD01FAC9-7002-374F-8683-D191A4145BF2}"/>
              </a:ext>
            </a:extLst>
          </p:cNvPr>
          <p:cNvSpPr>
            <a:spLocks noChangeArrowheads="1"/>
          </p:cNvSpPr>
          <p:nvPr/>
        </p:nvSpPr>
        <p:spPr bwMode="auto">
          <a:xfrm>
            <a:off x="1676400" y="152400"/>
            <a:ext cx="8839200" cy="651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marL="1435100" eaLnBrk="0" hangingPunct="0">
              <a:defRPr kumimoji="1" sz="2400">
                <a:solidFill>
                  <a:schemeClr val="tx1"/>
                </a:solidFill>
                <a:latin typeface="Times New Roman" panose="02020603050405020304" pitchFamily="18" charset="0"/>
                <a:ea typeface="宋体" panose="02010600030101010101" pitchFamily="2" charset="-122"/>
              </a:defRPr>
            </a:lvl5pPr>
            <a:lvl6pPr marL="18923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3495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28067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2639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fontAlgn="base" hangingPunct="1">
              <a:lnSpc>
                <a:spcPct val="110000"/>
              </a:lnSpc>
              <a:spcBef>
                <a:spcPct val="10000"/>
              </a:spcBef>
              <a:spcAft>
                <a:spcPct val="0"/>
              </a:spcAft>
              <a:buClr>
                <a:srgbClr val="FFCC66"/>
              </a:buClr>
            </a:pPr>
            <a:r>
              <a:rPr lang="en-US" altLang="zh-CN" sz="2800" b="1">
                <a:solidFill>
                  <a:srgbClr val="FFFFFF"/>
                </a:solidFill>
              </a:rPr>
              <a:t>for (j=H-&gt;length/2; j&gt;=1; j--)</a:t>
            </a:r>
          </a:p>
          <a:p>
            <a:pPr lvl="3" eaLnBrk="1" fontAlgn="base" hangingPunct="1">
              <a:lnSpc>
                <a:spcPct val="110000"/>
              </a:lnSpc>
              <a:spcBef>
                <a:spcPct val="10000"/>
              </a:spcBef>
              <a:spcAft>
                <a:spcPct val="0"/>
              </a:spcAft>
              <a:buClr>
                <a:srgbClr val="FFCC66"/>
              </a:buClr>
            </a:pPr>
            <a:r>
              <a:rPr kumimoji="0" lang="en-US" altLang="zh-CN" sz="2800" b="1">
                <a:solidFill>
                  <a:srgbClr val="FFFFFF"/>
                </a:solidFill>
              </a:rPr>
              <a:t>{  H-&gt;R[0]=H-&gt;R[1] ; H-&gt;R[1]=H-&gt;R[j] ;</a:t>
            </a:r>
          </a:p>
          <a:p>
            <a:pPr lvl="4" eaLnBrk="1" fontAlgn="base" hangingPunct="1">
              <a:lnSpc>
                <a:spcPct val="110000"/>
              </a:lnSpc>
              <a:spcBef>
                <a:spcPct val="10000"/>
              </a:spcBef>
              <a:spcAft>
                <a:spcPct val="0"/>
              </a:spcAft>
              <a:buClr>
                <a:srgbClr val="FFCC66"/>
              </a:buClr>
            </a:pPr>
            <a:r>
              <a:rPr kumimoji="0" lang="en-US" altLang="zh-CN" sz="2800" b="1">
                <a:solidFill>
                  <a:srgbClr val="FFFFFF"/>
                </a:solidFill>
              </a:rPr>
              <a:t>H-&gt;R[j]=H-&gt;R[0] ;   </a:t>
            </a:r>
            <a:r>
              <a:rPr kumimoji="0" lang="en-US" altLang="zh-CN" b="1">
                <a:solidFill>
                  <a:srgbClr val="FFFFFF"/>
                </a:solidFill>
              </a:rPr>
              <a:t>/*   </a:t>
            </a:r>
            <a:r>
              <a:rPr kumimoji="0" lang="zh-CN" altLang="en-US" b="1">
                <a:solidFill>
                  <a:srgbClr val="FFFFFF"/>
                </a:solidFill>
              </a:rPr>
              <a:t>堆顶与最后一个交换   *</a:t>
            </a:r>
            <a:r>
              <a:rPr kumimoji="0" lang="en-US" altLang="zh-CN" b="1">
                <a:solidFill>
                  <a:srgbClr val="FFFFFF"/>
                </a:solidFill>
              </a:rPr>
              <a:t>/</a:t>
            </a:r>
          </a:p>
          <a:p>
            <a:pPr lvl="4" eaLnBrk="1" fontAlgn="base" hangingPunct="1">
              <a:lnSpc>
                <a:spcPct val="110000"/>
              </a:lnSpc>
              <a:spcBef>
                <a:spcPct val="10000"/>
              </a:spcBef>
              <a:spcAft>
                <a:spcPct val="0"/>
              </a:spcAft>
              <a:buClr>
                <a:srgbClr val="FFCC66"/>
              </a:buClr>
            </a:pPr>
            <a:r>
              <a:rPr kumimoji="0" lang="en-US" altLang="zh-CN" sz="2800" b="1">
                <a:solidFill>
                  <a:srgbClr val="FFFFFF"/>
                </a:solidFill>
              </a:rPr>
              <a:t>Heap_adjust(H, 1, j-1) ; </a:t>
            </a:r>
          </a:p>
          <a:p>
            <a:pPr lvl="3" eaLnBrk="1" fontAlgn="base" hangingPunct="1">
              <a:lnSpc>
                <a:spcPct val="110000"/>
              </a:lnSpc>
              <a:spcBef>
                <a:spcPct val="10000"/>
              </a:spcBef>
              <a:spcAft>
                <a:spcPct val="0"/>
              </a:spcAft>
              <a:buClr>
                <a:srgbClr val="FFCC66"/>
              </a:buClr>
            </a:pPr>
            <a:r>
              <a:rPr kumimoji="0" lang="en-US" altLang="zh-CN" sz="2800" b="1">
                <a:solidFill>
                  <a:srgbClr val="FFFFFF"/>
                </a:solidFill>
              </a:rPr>
              <a:t>}</a:t>
            </a:r>
          </a:p>
          <a:p>
            <a:pPr lvl="1" eaLnBrk="1" fontAlgn="base" hangingPunct="1">
              <a:lnSpc>
                <a:spcPct val="110000"/>
              </a:lnSpc>
              <a:spcBef>
                <a:spcPct val="10000"/>
              </a:spcBef>
              <a:spcAft>
                <a:spcPct val="0"/>
              </a:spcAft>
              <a:buClr>
                <a:srgbClr val="FFCC66"/>
              </a:buClr>
            </a:pPr>
            <a:r>
              <a:rPr kumimoji="0" lang="en-US" altLang="zh-CN" sz="2800" b="1">
                <a:solidFill>
                  <a:srgbClr val="FFFFFF"/>
                </a:solidFill>
              </a:rPr>
              <a:t>}</a:t>
            </a:r>
          </a:p>
          <a:p>
            <a:pPr eaLnBrk="1" fontAlgn="base" hangingPunct="1">
              <a:lnSpc>
                <a:spcPct val="110000"/>
              </a:lnSpc>
              <a:spcBef>
                <a:spcPct val="20000"/>
              </a:spcBef>
              <a:spcAft>
                <a:spcPct val="0"/>
              </a:spcAft>
            </a:pPr>
            <a:r>
              <a:rPr lang="en-US" altLang="zh-CN" sz="3600" b="1">
                <a:solidFill>
                  <a:srgbClr val="FFFF00"/>
                </a:solidFill>
              </a:rPr>
              <a:t>7  </a:t>
            </a:r>
            <a:r>
              <a:rPr lang="zh-CN" altLang="en-US" sz="3600" b="1">
                <a:solidFill>
                  <a:srgbClr val="FFFF00"/>
                </a:solidFill>
                <a:ea typeface="楷体_GB2312" pitchFamily="49" charset="-122"/>
              </a:rPr>
              <a:t>算法分析</a:t>
            </a:r>
          </a:p>
          <a:p>
            <a:pPr eaLnBrk="1" fontAlgn="base" hangingPunct="1">
              <a:lnSpc>
                <a:spcPct val="110000"/>
              </a:lnSpc>
              <a:spcBef>
                <a:spcPct val="10000"/>
              </a:spcBef>
              <a:spcAft>
                <a:spcPct val="0"/>
              </a:spcAft>
            </a:pPr>
            <a:r>
              <a:rPr lang="zh-CN" altLang="en-US" b="1">
                <a:solidFill>
                  <a:srgbClr val="FFFFFF"/>
                </a:solidFill>
              </a:rPr>
              <a:t>       </a:t>
            </a:r>
            <a:r>
              <a:rPr lang="zh-CN" altLang="en-US" sz="2800" b="1">
                <a:solidFill>
                  <a:srgbClr val="FFFFFF"/>
                </a:solidFill>
              </a:rPr>
              <a:t>主要过程：初始建堆和重新调整成堆</a:t>
            </a:r>
            <a:r>
              <a:rPr kumimoji="0" lang="zh-CN" altLang="en-US" sz="2800" b="1">
                <a:solidFill>
                  <a:srgbClr val="FFFFFF"/>
                </a:solidFill>
              </a:rPr>
              <a:t>。设记录数为</a:t>
            </a:r>
            <a:r>
              <a:rPr kumimoji="0" lang="en-US" altLang="zh-CN" sz="2800" b="1">
                <a:solidFill>
                  <a:srgbClr val="FFFFFF"/>
                </a:solidFill>
              </a:rPr>
              <a:t>n</a:t>
            </a:r>
            <a:r>
              <a:rPr lang="zh-CN" altLang="en-US" sz="2800" b="1">
                <a:solidFill>
                  <a:srgbClr val="FFFFFF"/>
                </a:solidFill>
              </a:rPr>
              <a:t>，所对应的完全二叉树深度为</a:t>
            </a:r>
            <a:r>
              <a:rPr kumimoji="0" lang="en-US" altLang="zh-CN" sz="2800" b="1">
                <a:solidFill>
                  <a:srgbClr val="FFFFFF"/>
                </a:solidFill>
              </a:rPr>
              <a:t>h </a:t>
            </a:r>
            <a:r>
              <a:rPr lang="zh-CN" altLang="en-US" sz="2800" b="1">
                <a:solidFill>
                  <a:srgbClr val="FFFFFF"/>
                </a:solidFill>
              </a:rPr>
              <a:t>。</a:t>
            </a:r>
          </a:p>
          <a:p>
            <a:pPr lvl="1" eaLnBrk="1" fontAlgn="base" hangingPunct="1">
              <a:lnSpc>
                <a:spcPct val="110000"/>
              </a:lnSpc>
              <a:spcBef>
                <a:spcPct val="10000"/>
              </a:spcBef>
              <a:spcAft>
                <a:spcPct val="0"/>
              </a:spcAft>
            </a:pPr>
            <a:r>
              <a:rPr lang="zh-CN" altLang="en-US" sz="2800" b="1">
                <a:solidFill>
                  <a:srgbClr val="FFFF00"/>
                </a:solidFill>
                <a:latin typeface="宋体" panose="02010600030101010101" pitchFamily="2" charset="-122"/>
              </a:rPr>
              <a:t>◆</a:t>
            </a:r>
            <a:r>
              <a:rPr lang="zh-CN" altLang="en-US" sz="2800" b="1">
                <a:solidFill>
                  <a:srgbClr val="FF0033"/>
                </a:solidFill>
              </a:rPr>
              <a:t>  </a:t>
            </a:r>
            <a:r>
              <a:rPr lang="zh-CN" altLang="en-US" sz="2800" b="1">
                <a:solidFill>
                  <a:srgbClr val="FFFF00"/>
                </a:solidFill>
              </a:rPr>
              <a:t>初始建堆</a:t>
            </a:r>
            <a:r>
              <a:rPr lang="zh-CN" altLang="zh-CN" sz="2800" b="1">
                <a:solidFill>
                  <a:srgbClr val="FFFFFF"/>
                </a:solidFill>
              </a:rPr>
              <a:t>：每个非叶子结点都要从上到下做</a:t>
            </a:r>
            <a:r>
              <a:rPr lang="zh-CN" altLang="en-US" sz="2800" b="1">
                <a:solidFill>
                  <a:srgbClr val="FFFFFF"/>
                </a:solidFill>
              </a:rPr>
              <a:t>“筛选” 。第</a:t>
            </a:r>
            <a:r>
              <a:rPr lang="en-US" altLang="zh-CN" sz="2800" b="1">
                <a:solidFill>
                  <a:srgbClr val="FFFFFF"/>
                </a:solidFill>
              </a:rPr>
              <a:t>i</a:t>
            </a:r>
            <a:r>
              <a:rPr lang="zh-CN" altLang="en-US" sz="2800" b="1">
                <a:solidFill>
                  <a:srgbClr val="FFFFFF"/>
                </a:solidFill>
              </a:rPr>
              <a:t>层结点数≤</a:t>
            </a:r>
            <a:r>
              <a:rPr lang="en-US" altLang="zh-CN" sz="2800" b="1">
                <a:solidFill>
                  <a:srgbClr val="FFFFFF"/>
                </a:solidFill>
              </a:rPr>
              <a:t>2i-1</a:t>
            </a:r>
            <a:r>
              <a:rPr lang="zh-CN" altLang="en-US" sz="2800" b="1">
                <a:solidFill>
                  <a:srgbClr val="FFFFFF"/>
                </a:solidFill>
              </a:rPr>
              <a:t>，结点下移的最大深度是</a:t>
            </a:r>
            <a:r>
              <a:rPr lang="en-US" altLang="zh-CN" sz="2800" b="1">
                <a:solidFill>
                  <a:srgbClr val="FFFFFF"/>
                </a:solidFill>
              </a:rPr>
              <a:t>h-i</a:t>
            </a:r>
            <a:r>
              <a:rPr lang="zh-CN" altLang="en-US" sz="2800" b="1">
                <a:solidFill>
                  <a:srgbClr val="FFFFFF"/>
                </a:solidFill>
              </a:rPr>
              <a:t>，而每下移一层要比较</a:t>
            </a:r>
            <a:r>
              <a:rPr lang="en-US" altLang="zh-CN" sz="2800" b="1">
                <a:solidFill>
                  <a:srgbClr val="FFFFFF"/>
                </a:solidFill>
              </a:rPr>
              <a:t>2</a:t>
            </a:r>
            <a:r>
              <a:rPr lang="zh-CN" altLang="en-US" sz="2800" b="1">
                <a:solidFill>
                  <a:srgbClr val="FFFFFF"/>
                </a:solidFill>
              </a:rPr>
              <a:t>次，则比较次数</a:t>
            </a:r>
            <a:r>
              <a:rPr lang="en-US" altLang="zh-CN" sz="2800" b="1">
                <a:solidFill>
                  <a:srgbClr val="FFFFFF"/>
                </a:solidFill>
              </a:rPr>
              <a:t>C1(n)</a:t>
            </a:r>
            <a:r>
              <a:rPr lang="zh-CN" altLang="en-US" sz="2800" b="1">
                <a:solidFill>
                  <a:srgbClr val="FFFFFF"/>
                </a:solidFill>
              </a:rPr>
              <a:t>为：</a:t>
            </a:r>
            <a:endParaRPr kumimoji="0" lang="zh-CN" altLang="zh-CN" sz="2800" b="1">
              <a:solidFill>
                <a:srgbClr val="FFFFFF"/>
              </a:solidFill>
            </a:endParaRPr>
          </a:p>
        </p:txBody>
      </p:sp>
    </p:spTree>
    <p:extLst>
      <p:ext uri="{BB962C8B-B14F-4D97-AF65-F5344CB8AC3E}">
        <p14:creationId xmlns:p14="http://schemas.microsoft.com/office/powerpoint/2010/main" val="668571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7746" name="Group 2">
            <a:extLst>
              <a:ext uri="{FF2B5EF4-FFF2-40B4-BE49-F238E27FC236}">
                <a16:creationId xmlns:a16="http://schemas.microsoft.com/office/drawing/2014/main" id="{9DCD2A8B-680C-D040-A13B-10320BB98FB3}"/>
              </a:ext>
            </a:extLst>
          </p:cNvPr>
          <p:cNvGrpSpPr>
            <a:grpSpLocks/>
          </p:cNvGrpSpPr>
          <p:nvPr/>
        </p:nvGrpSpPr>
        <p:grpSpPr bwMode="auto">
          <a:xfrm>
            <a:off x="2206625" y="55563"/>
            <a:ext cx="5545138" cy="996950"/>
            <a:chOff x="249" y="1920"/>
            <a:chExt cx="3493" cy="628"/>
          </a:xfrm>
        </p:grpSpPr>
        <p:sp>
          <p:nvSpPr>
            <p:cNvPr id="927747" name="Rectangle 3">
              <a:extLst>
                <a:ext uri="{FF2B5EF4-FFF2-40B4-BE49-F238E27FC236}">
                  <a16:creationId xmlns:a16="http://schemas.microsoft.com/office/drawing/2014/main" id="{C447AB41-F0B7-914F-9AE8-7D1FE4A5C2DB}"/>
                </a:ext>
              </a:extLst>
            </p:cNvPr>
            <p:cNvSpPr>
              <a:spLocks noChangeArrowheads="1"/>
            </p:cNvSpPr>
            <p:nvPr/>
          </p:nvSpPr>
          <p:spPr bwMode="auto">
            <a:xfrm>
              <a:off x="249" y="2072"/>
              <a:ext cx="86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baseline="-22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(n)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27748" name="Rectangle 4">
              <a:extLst>
                <a:ext uri="{FF2B5EF4-FFF2-40B4-BE49-F238E27FC236}">
                  <a16:creationId xmlns:a16="http://schemas.microsoft.com/office/drawing/2014/main" id="{17DA8CAC-B0E5-DC4A-8171-E0D1E4BA6FEC}"/>
                </a:ext>
              </a:extLst>
            </p:cNvPr>
            <p:cNvSpPr>
              <a:spLocks noChangeArrowheads="1"/>
            </p:cNvSpPr>
            <p:nvPr/>
          </p:nvSpPr>
          <p:spPr bwMode="auto">
            <a:xfrm>
              <a:off x="1072" y="2099"/>
              <a:ext cx="267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 ∑ (2</a:t>
              </a:r>
              <a:r>
                <a:rPr kumimoji="1" lang="en-US" altLang="zh-CN" sz="2800" b="1" baseline="36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i-1</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×(h-i))≤4(2</a:t>
              </a:r>
              <a:r>
                <a:rPr kumimoji="1" lang="en-US" altLang="zh-CN" sz="2800" b="1" baseline="36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h</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-h-1)</a:t>
              </a:r>
            </a:p>
          </p:txBody>
        </p:sp>
        <p:sp>
          <p:nvSpPr>
            <p:cNvPr id="927749" name="Rectangle 5">
              <a:extLst>
                <a:ext uri="{FF2B5EF4-FFF2-40B4-BE49-F238E27FC236}">
                  <a16:creationId xmlns:a16="http://schemas.microsoft.com/office/drawing/2014/main" id="{54F29B39-DD4A-8043-A627-E55C4A3278BD}"/>
                </a:ext>
              </a:extLst>
            </p:cNvPr>
            <p:cNvSpPr>
              <a:spLocks noChangeArrowheads="1"/>
            </p:cNvSpPr>
            <p:nvPr/>
          </p:nvSpPr>
          <p:spPr bwMode="auto">
            <a:xfrm>
              <a:off x="1280" y="1920"/>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h-1</a:t>
              </a:r>
            </a:p>
          </p:txBody>
        </p:sp>
        <p:sp>
          <p:nvSpPr>
            <p:cNvPr id="927750" name="Rectangle 6">
              <a:extLst>
                <a:ext uri="{FF2B5EF4-FFF2-40B4-BE49-F238E27FC236}">
                  <a16:creationId xmlns:a16="http://schemas.microsoft.com/office/drawing/2014/main" id="{CEA8006C-3376-9D49-8B91-B489F702828F}"/>
                </a:ext>
              </a:extLst>
            </p:cNvPr>
            <p:cNvSpPr>
              <a:spLocks noChangeArrowheads="1"/>
            </p:cNvSpPr>
            <p:nvPr/>
          </p:nvSpPr>
          <p:spPr bwMode="auto">
            <a:xfrm>
              <a:off x="1200" y="2344"/>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a:t>
              </a:r>
            </a:p>
          </p:txBody>
        </p:sp>
      </p:grpSp>
      <p:sp>
        <p:nvSpPr>
          <p:cNvPr id="927751" name="Rectangle 7">
            <a:extLst>
              <a:ext uri="{FF2B5EF4-FFF2-40B4-BE49-F238E27FC236}">
                <a16:creationId xmlns:a16="http://schemas.microsoft.com/office/drawing/2014/main" id="{129BF72B-A0AB-D447-8AD4-6426A92A27F0}"/>
              </a:ext>
            </a:extLst>
          </p:cNvPr>
          <p:cNvSpPr>
            <a:spLocks noChangeArrowheads="1"/>
          </p:cNvSpPr>
          <p:nvPr/>
        </p:nvSpPr>
        <p:spPr bwMode="auto">
          <a:xfrm>
            <a:off x="1676400" y="1146175"/>
            <a:ext cx="88392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762000" eaLnBrk="0" hangingPunct="0">
              <a:defRPr kumimoji="1" sz="2400">
                <a:solidFill>
                  <a:schemeClr val="tx1"/>
                </a:solidFill>
                <a:latin typeface="Times New Roman" panose="02020603050405020304" pitchFamily="18" charset="0"/>
                <a:ea typeface="宋体" panose="02010600030101010101" pitchFamily="2" charset="-122"/>
              </a:defRPr>
            </a:lvl3pPr>
            <a:lvl4pPr marL="1143000" eaLnBrk="0" hangingPunct="0">
              <a:defRPr kumimoji="1" sz="2400">
                <a:solidFill>
                  <a:schemeClr val="tx1"/>
                </a:solidFill>
                <a:latin typeface="Times New Roman" panose="02020603050405020304" pitchFamily="18" charset="0"/>
                <a:ea typeface="宋体" panose="02010600030101010101" pitchFamily="2" charset="-122"/>
              </a:defRPr>
            </a:lvl4pPr>
            <a:lvl5pPr marL="32385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5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2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0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7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fontAlgn="base">
              <a:lnSpc>
                <a:spcPct val="110000"/>
              </a:lnSpc>
              <a:spcBef>
                <a:spcPct val="20000"/>
              </a:spcBef>
              <a:spcAft>
                <a:spcPct val="10000"/>
              </a:spcAft>
            </a:pPr>
            <a:r>
              <a:rPr lang="zh-CN" altLang="en-US" sz="2800" b="1">
                <a:solidFill>
                  <a:srgbClr val="FFFFFF"/>
                </a:solidFill>
                <a:cs typeface="Times New Roman" panose="02020603050405020304" pitchFamily="18" charset="0"/>
              </a:rPr>
              <a:t>∵</a:t>
            </a:r>
            <a:r>
              <a:rPr lang="zh-CN" altLang="en-US" sz="2800" b="1">
                <a:solidFill>
                  <a:srgbClr val="FFFFFF"/>
                </a:solidFill>
              </a:rPr>
              <a:t> </a:t>
            </a:r>
            <a:r>
              <a:rPr lang="en-US" altLang="zh-CN" sz="2800" b="1">
                <a:solidFill>
                  <a:srgbClr val="FFFFFF"/>
                </a:solidFill>
              </a:rPr>
              <a:t>h=</a:t>
            </a:r>
            <a:r>
              <a:rPr kumimoji="0" lang="en-US" altLang="zh-CN"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sym typeface="Symbol" pitchFamily="2" charset="2"/>
              </a:rPr>
              <a:t></a:t>
            </a:r>
            <a:r>
              <a:rPr lang="en-US" altLang="zh-CN" sz="2800" b="1">
                <a:solidFill>
                  <a:srgbClr val="FFFFFF"/>
                </a:solidFill>
              </a:rPr>
              <a:t>㏒</a:t>
            </a:r>
            <a:r>
              <a:rPr lang="en-US" altLang="zh-CN" sz="2800" b="1" baseline="-25000">
                <a:solidFill>
                  <a:srgbClr val="FFFFFF"/>
                </a:solidFill>
              </a:rPr>
              <a:t>2</a:t>
            </a:r>
            <a:r>
              <a:rPr lang="en-US" altLang="zh-CN" sz="2800" b="1">
                <a:solidFill>
                  <a:srgbClr val="FFFFFF"/>
                </a:solidFill>
              </a:rPr>
              <a:t>n</a:t>
            </a:r>
            <a:r>
              <a:rPr kumimoji="0" lang="en-US" altLang="zh-CN"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sym typeface="Symbol" pitchFamily="2" charset="2"/>
              </a:rPr>
              <a:t></a:t>
            </a:r>
            <a:r>
              <a:rPr kumimoji="0" lang="en-US" altLang="zh-CN" sz="2800" b="1">
                <a:solidFill>
                  <a:srgbClr val="FFFFFF"/>
                </a:solidFill>
                <a:ea typeface="Arial Unicode MS" panose="020B0604020202020204" pitchFamily="34" charset="-128"/>
                <a:cs typeface="Arial Unicode MS" panose="020B0604020202020204" pitchFamily="34" charset="-128"/>
              </a:rPr>
              <a:t>+1</a:t>
            </a:r>
            <a:r>
              <a:rPr lang="zh-CN" altLang="en-US" sz="2800" b="1">
                <a:solidFill>
                  <a:srgbClr val="FFFFFF"/>
                </a:solidFill>
              </a:rPr>
              <a:t>， </a:t>
            </a:r>
            <a:r>
              <a:rPr lang="zh-CN" altLang="en-US" sz="2800" b="1">
                <a:solidFill>
                  <a:srgbClr val="FFFFFF"/>
                </a:solidFill>
                <a:cs typeface="Times New Roman" panose="02020603050405020304" pitchFamily="18" charset="0"/>
              </a:rPr>
              <a:t>∴</a:t>
            </a:r>
            <a:r>
              <a:rPr lang="zh-CN" altLang="en-US" sz="2800" b="1">
                <a:solidFill>
                  <a:srgbClr val="FFFFFF"/>
                </a:solidFill>
              </a:rPr>
              <a:t> </a:t>
            </a:r>
            <a:r>
              <a:rPr lang="en-US" altLang="zh-CN" sz="2800" b="1">
                <a:solidFill>
                  <a:srgbClr val="FFFFFF"/>
                </a:solidFill>
              </a:rPr>
              <a:t>C</a:t>
            </a:r>
            <a:r>
              <a:rPr lang="en-US" altLang="zh-CN" sz="2800" b="1" baseline="-22000">
                <a:solidFill>
                  <a:srgbClr val="FFFFFF"/>
                </a:solidFill>
              </a:rPr>
              <a:t>1</a:t>
            </a:r>
            <a:r>
              <a:rPr lang="en-US" altLang="zh-CN" sz="2800" b="1">
                <a:solidFill>
                  <a:srgbClr val="FFFFFF"/>
                </a:solidFill>
              </a:rPr>
              <a:t>(n)</a:t>
            </a:r>
            <a:r>
              <a:rPr lang="en-US" altLang="zh-CN" sz="2800" b="1">
                <a:solidFill>
                  <a:srgbClr val="FFFFFF"/>
                </a:solidFill>
                <a:cs typeface="Times New Roman" panose="02020603050405020304" pitchFamily="18" charset="0"/>
              </a:rPr>
              <a:t>≤</a:t>
            </a:r>
            <a:r>
              <a:rPr lang="en-US" altLang="zh-CN" sz="2800" b="1">
                <a:solidFill>
                  <a:srgbClr val="FFFFFF"/>
                </a:solidFill>
              </a:rPr>
              <a:t>4(n-㏒</a:t>
            </a:r>
            <a:r>
              <a:rPr lang="en-US" altLang="zh-CN" sz="2800" b="1" baseline="-25000">
                <a:solidFill>
                  <a:srgbClr val="FFFFFF"/>
                </a:solidFill>
              </a:rPr>
              <a:t>2</a:t>
            </a:r>
            <a:r>
              <a:rPr lang="en-US" altLang="zh-CN" sz="2800" b="1">
                <a:solidFill>
                  <a:srgbClr val="FFFFFF"/>
                </a:solidFill>
              </a:rPr>
              <a:t>n-1)</a:t>
            </a:r>
          </a:p>
          <a:p>
            <a:pPr lvl="1" eaLnBrk="1" fontAlgn="base" hangingPunct="1">
              <a:lnSpc>
                <a:spcPct val="110000"/>
              </a:lnSpc>
              <a:spcBef>
                <a:spcPct val="20000"/>
              </a:spcBef>
              <a:spcAft>
                <a:spcPct val="0"/>
              </a:spcAft>
              <a:buClr>
                <a:srgbClr val="FFFFFF"/>
              </a:buClr>
            </a:pPr>
            <a:r>
              <a:rPr lang="en-US" altLang="zh-CN" sz="2800" b="1">
                <a:solidFill>
                  <a:srgbClr val="FFFF00"/>
                </a:solidFill>
                <a:latin typeface="宋体" panose="02010600030101010101" pitchFamily="2" charset="-122"/>
              </a:rPr>
              <a:t>◆ </a:t>
            </a:r>
            <a:r>
              <a:rPr lang="en-US" altLang="zh-CN" sz="2800" b="1">
                <a:solidFill>
                  <a:srgbClr val="FF0033"/>
                </a:solidFill>
              </a:rPr>
              <a:t> </a:t>
            </a:r>
            <a:r>
              <a:rPr lang="zh-CN" altLang="en-US" sz="2800" b="1">
                <a:solidFill>
                  <a:srgbClr val="FFFF00"/>
                </a:solidFill>
              </a:rPr>
              <a:t>筛选调整</a:t>
            </a:r>
            <a:r>
              <a:rPr lang="zh-CN" altLang="zh-CN" sz="2800" b="1">
                <a:solidFill>
                  <a:srgbClr val="FFFFFF"/>
                </a:solidFill>
              </a:rPr>
              <a:t>：每次筛选要将根结点</a:t>
            </a:r>
            <a:r>
              <a:rPr lang="zh-CN" altLang="en-US" sz="2800" b="1">
                <a:solidFill>
                  <a:srgbClr val="FFFFFF"/>
                </a:solidFill>
              </a:rPr>
              <a:t>“下沉”到</a:t>
            </a:r>
            <a:r>
              <a:rPr lang="zh-CN" altLang="zh-CN" sz="2800" b="1">
                <a:solidFill>
                  <a:srgbClr val="FFFFFF"/>
                </a:solidFill>
              </a:rPr>
              <a:t>一个合适位置</a:t>
            </a:r>
            <a:r>
              <a:rPr lang="zh-CN" altLang="en-US" sz="2800" b="1">
                <a:solidFill>
                  <a:srgbClr val="FFFFFF"/>
                </a:solidFill>
              </a:rPr>
              <a:t>。第</a:t>
            </a:r>
            <a:r>
              <a:rPr lang="en-US" altLang="zh-CN" sz="2800" b="1">
                <a:solidFill>
                  <a:srgbClr val="FFFFFF"/>
                </a:solidFill>
              </a:rPr>
              <a:t>i</a:t>
            </a:r>
            <a:r>
              <a:rPr lang="zh-CN" altLang="en-US" sz="2800" b="1">
                <a:solidFill>
                  <a:srgbClr val="FFFFFF"/>
                </a:solidFill>
              </a:rPr>
              <a:t>次筛选时</a:t>
            </a:r>
            <a:r>
              <a:rPr lang="zh-CN" altLang="en-US" sz="2800" b="1">
                <a:solidFill>
                  <a:srgbClr val="FFFFFF"/>
                </a:solidFill>
                <a:latin typeface="Arial" panose="020B0604020202020204" pitchFamily="34" charset="0"/>
              </a:rPr>
              <a:t>：堆中元素个</a:t>
            </a:r>
            <a:r>
              <a:rPr lang="zh-CN" altLang="en-US" sz="2800" b="1">
                <a:solidFill>
                  <a:srgbClr val="FFFFFF"/>
                </a:solidFill>
              </a:rPr>
              <a:t>数为</a:t>
            </a:r>
            <a:r>
              <a:rPr lang="en-US" altLang="zh-CN" sz="2800" b="1">
                <a:solidFill>
                  <a:srgbClr val="FFFFFF"/>
                </a:solidFill>
              </a:rPr>
              <a:t>n-i+1</a:t>
            </a:r>
            <a:r>
              <a:rPr lang="zh-CN" altLang="en-US" sz="2800" b="1">
                <a:solidFill>
                  <a:srgbClr val="FFFFFF"/>
                </a:solidFill>
              </a:rPr>
              <a:t>；堆的深度是</a:t>
            </a:r>
            <a:r>
              <a:rPr kumimoji="0" lang="zh-CN" altLang="en-US"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sym typeface="Symbol" pitchFamily="2" charset="2"/>
              </a:rPr>
              <a:t></a:t>
            </a:r>
            <a:r>
              <a:rPr lang="zh-CN" altLang="en-US" sz="2800" b="1">
                <a:solidFill>
                  <a:srgbClr val="FFFFFF"/>
                </a:solidFill>
              </a:rPr>
              <a:t>㏒</a:t>
            </a:r>
            <a:r>
              <a:rPr lang="en-US" altLang="zh-CN" sz="2800" b="1" baseline="-25000">
                <a:solidFill>
                  <a:srgbClr val="FFFFFF"/>
                </a:solidFill>
              </a:rPr>
              <a:t>2</a:t>
            </a:r>
            <a:r>
              <a:rPr lang="en-US" altLang="zh-CN" sz="2800" b="1">
                <a:solidFill>
                  <a:srgbClr val="FFFFFF"/>
                </a:solidFill>
              </a:rPr>
              <a:t>(n-i+1)</a:t>
            </a:r>
            <a:r>
              <a:rPr kumimoji="0" lang="en-US" altLang="zh-CN" sz="2800" b="1">
                <a:solidFill>
                  <a:srgbClr val="FFFFFF"/>
                </a:solidFill>
                <a:latin typeface="宋体" panose="02010600030101010101" pitchFamily="2" charset="-122"/>
                <a:ea typeface="Arial Unicode MS" panose="020B0604020202020204" pitchFamily="34" charset="-128"/>
                <a:cs typeface="Arial Unicode MS" panose="020B0604020202020204" pitchFamily="34" charset="-128"/>
                <a:sym typeface="Symbol" pitchFamily="2" charset="2"/>
              </a:rPr>
              <a:t></a:t>
            </a:r>
            <a:r>
              <a:rPr kumimoji="0" lang="en-US" altLang="zh-CN" sz="2800" b="1">
                <a:solidFill>
                  <a:srgbClr val="FFFFFF"/>
                </a:solidFill>
                <a:ea typeface="Arial Unicode MS" panose="020B0604020202020204" pitchFamily="34" charset="-128"/>
                <a:cs typeface="Arial Unicode MS" panose="020B0604020202020204" pitchFamily="34" charset="-128"/>
              </a:rPr>
              <a:t>+1</a:t>
            </a:r>
            <a:r>
              <a:rPr lang="zh-CN" altLang="en-US" sz="2800" b="1">
                <a:solidFill>
                  <a:srgbClr val="FFFFFF"/>
                </a:solidFill>
              </a:rPr>
              <a:t>，则进行</a:t>
            </a:r>
            <a:r>
              <a:rPr lang="en-US" altLang="zh-CN" sz="2800" b="1">
                <a:solidFill>
                  <a:srgbClr val="FFFFFF"/>
                </a:solidFill>
              </a:rPr>
              <a:t>n-1</a:t>
            </a:r>
            <a:r>
              <a:rPr lang="zh-CN" altLang="en-US" sz="2800" b="1">
                <a:solidFill>
                  <a:srgbClr val="FFFFFF"/>
                </a:solidFill>
              </a:rPr>
              <a:t>次“筛选”的比较次数</a:t>
            </a:r>
            <a:r>
              <a:rPr lang="en-US" altLang="zh-CN" sz="2800" b="1">
                <a:solidFill>
                  <a:srgbClr val="FFFFFF"/>
                </a:solidFill>
              </a:rPr>
              <a:t>C</a:t>
            </a:r>
            <a:r>
              <a:rPr lang="en-US" altLang="zh-CN" sz="2800" b="1" baseline="-22000">
                <a:solidFill>
                  <a:srgbClr val="FFFFFF"/>
                </a:solidFill>
              </a:rPr>
              <a:t>2</a:t>
            </a:r>
            <a:r>
              <a:rPr lang="en-US" altLang="zh-CN" sz="2800" b="1">
                <a:solidFill>
                  <a:srgbClr val="FFFFFF"/>
                </a:solidFill>
              </a:rPr>
              <a:t>(n)</a:t>
            </a:r>
            <a:r>
              <a:rPr lang="zh-CN" altLang="en-US" sz="2800" b="1">
                <a:solidFill>
                  <a:srgbClr val="FFFFFF"/>
                </a:solidFill>
              </a:rPr>
              <a:t>为</a:t>
            </a:r>
            <a:r>
              <a:rPr lang="zh-CN" altLang="en-US" sz="2800" b="1">
                <a:solidFill>
                  <a:srgbClr val="FFFFFF"/>
                </a:solidFill>
                <a:latin typeface="Arial" panose="020B0604020202020204" pitchFamily="34" charset="0"/>
              </a:rPr>
              <a:t>：</a:t>
            </a:r>
            <a:endParaRPr lang="zh-CN" altLang="zh-CN" sz="2800" b="1">
              <a:solidFill>
                <a:srgbClr val="FFFFFF"/>
              </a:solidFill>
              <a:latin typeface="Arial" panose="020B0604020202020204" pitchFamily="34" charset="0"/>
            </a:endParaRPr>
          </a:p>
        </p:txBody>
      </p:sp>
      <p:grpSp>
        <p:nvGrpSpPr>
          <p:cNvPr id="927752" name="Group 8">
            <a:extLst>
              <a:ext uri="{FF2B5EF4-FFF2-40B4-BE49-F238E27FC236}">
                <a16:creationId xmlns:a16="http://schemas.microsoft.com/office/drawing/2014/main" id="{12C99180-A8E7-4442-BCB8-6AA09CD1D96B}"/>
              </a:ext>
            </a:extLst>
          </p:cNvPr>
          <p:cNvGrpSpPr>
            <a:grpSpLocks/>
          </p:cNvGrpSpPr>
          <p:nvPr/>
        </p:nvGrpSpPr>
        <p:grpSpPr bwMode="auto">
          <a:xfrm>
            <a:off x="2782889" y="3592513"/>
            <a:ext cx="4321175" cy="996950"/>
            <a:chOff x="793" y="2394"/>
            <a:chExt cx="2722" cy="628"/>
          </a:xfrm>
        </p:grpSpPr>
        <p:sp>
          <p:nvSpPr>
            <p:cNvPr id="927753" name="Rectangle 9">
              <a:extLst>
                <a:ext uri="{FF2B5EF4-FFF2-40B4-BE49-F238E27FC236}">
                  <a16:creationId xmlns:a16="http://schemas.microsoft.com/office/drawing/2014/main" id="{F21F1C7A-3BC4-F749-A69B-C074F722923D}"/>
                </a:ext>
              </a:extLst>
            </p:cNvPr>
            <p:cNvSpPr>
              <a:spLocks noChangeArrowheads="1"/>
            </p:cNvSpPr>
            <p:nvPr/>
          </p:nvSpPr>
          <p:spPr bwMode="auto">
            <a:xfrm>
              <a:off x="793" y="2570"/>
              <a:ext cx="86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C</a:t>
              </a:r>
              <a:r>
                <a:rPr kumimoji="1" lang="en-US" altLang="zh-CN" sz="2800" b="1" baseline="-22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(n)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27754" name="Rectangle 10">
              <a:extLst>
                <a:ext uri="{FF2B5EF4-FFF2-40B4-BE49-F238E27FC236}">
                  <a16:creationId xmlns:a16="http://schemas.microsoft.com/office/drawing/2014/main" id="{D7D213D8-E09B-B34F-9364-9347907D6959}"/>
                </a:ext>
              </a:extLst>
            </p:cNvPr>
            <p:cNvSpPr>
              <a:spLocks noChangeArrowheads="1"/>
            </p:cNvSpPr>
            <p:nvPr/>
          </p:nvSpPr>
          <p:spPr bwMode="auto">
            <a:xfrm>
              <a:off x="1576" y="2573"/>
              <a:ext cx="193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b="1">
                  <a:solidFill>
                    <a:srgbClr val="FFFFFF"/>
                  </a:solidFill>
                  <a:latin typeface="Times New Roman" panose="02020603050405020304" pitchFamily="18" charset="0"/>
                  <a:ea typeface="宋体" panose="02010600030101010101" pitchFamily="2" charset="-122"/>
                </a:rPr>
                <a:t>㏒</a:t>
              </a:r>
              <a:r>
                <a:rPr kumimoji="1" lang="en-US" altLang="zh-CN" sz="2800" b="1" baseline="-25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(n-i+1</a:t>
              </a:r>
              <a:r>
                <a:rPr kumimoji="1" lang="en-US" altLang="zh-CN" sz="28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27755" name="Rectangle 11">
              <a:extLst>
                <a:ext uri="{FF2B5EF4-FFF2-40B4-BE49-F238E27FC236}">
                  <a16:creationId xmlns:a16="http://schemas.microsoft.com/office/drawing/2014/main" id="{AB1E5FB0-C00D-EB42-9218-FA7B75E42A07}"/>
                </a:ext>
              </a:extLst>
            </p:cNvPr>
            <p:cNvSpPr>
              <a:spLocks noChangeArrowheads="1"/>
            </p:cNvSpPr>
            <p:nvPr/>
          </p:nvSpPr>
          <p:spPr bwMode="auto">
            <a:xfrm>
              <a:off x="1656" y="2394"/>
              <a:ext cx="27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n-1</a:t>
              </a:r>
            </a:p>
          </p:txBody>
        </p:sp>
        <p:sp>
          <p:nvSpPr>
            <p:cNvPr id="927756" name="Rectangle 12">
              <a:extLst>
                <a:ext uri="{FF2B5EF4-FFF2-40B4-BE49-F238E27FC236}">
                  <a16:creationId xmlns:a16="http://schemas.microsoft.com/office/drawing/2014/main" id="{AD1D5BC9-2FA6-5B45-88AA-5049069E1C44}"/>
                </a:ext>
              </a:extLst>
            </p:cNvPr>
            <p:cNvSpPr>
              <a:spLocks noChangeArrowheads="1"/>
            </p:cNvSpPr>
            <p:nvPr/>
          </p:nvSpPr>
          <p:spPr bwMode="auto">
            <a:xfrm>
              <a:off x="1608" y="2818"/>
              <a:ext cx="31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i=1</a:t>
              </a:r>
            </a:p>
          </p:txBody>
        </p:sp>
      </p:grpSp>
      <p:sp>
        <p:nvSpPr>
          <p:cNvPr id="927757" name="Rectangle 13">
            <a:extLst>
              <a:ext uri="{FF2B5EF4-FFF2-40B4-BE49-F238E27FC236}">
                <a16:creationId xmlns:a16="http://schemas.microsoft.com/office/drawing/2014/main" id="{4CE09B3B-9BD5-864D-BE7A-5C8EAD71ADC1}"/>
              </a:ext>
            </a:extLst>
          </p:cNvPr>
          <p:cNvSpPr>
            <a:spLocks noChangeArrowheads="1"/>
          </p:cNvSpPr>
          <p:nvPr/>
        </p:nvSpPr>
        <p:spPr bwMode="auto">
          <a:xfrm>
            <a:off x="1676400" y="4611688"/>
            <a:ext cx="8839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marL="762000" eaLnBrk="0" hangingPunct="0">
              <a:defRPr kumimoji="1" sz="2400">
                <a:solidFill>
                  <a:schemeClr val="tx1"/>
                </a:solidFill>
                <a:latin typeface="Times New Roman" panose="02020603050405020304" pitchFamily="18" charset="0"/>
                <a:ea typeface="宋体" panose="02010600030101010101" pitchFamily="2" charset="-122"/>
              </a:defRPr>
            </a:lvl3pPr>
            <a:lvl4pPr marL="1143000" eaLnBrk="0" hangingPunct="0">
              <a:defRPr kumimoji="1" sz="2400">
                <a:solidFill>
                  <a:schemeClr val="tx1"/>
                </a:solidFill>
                <a:latin typeface="Times New Roman" panose="02020603050405020304" pitchFamily="18" charset="0"/>
                <a:ea typeface="宋体" panose="02010600030101010101" pitchFamily="2" charset="-122"/>
              </a:defRPr>
            </a:lvl4pPr>
            <a:lvl5pPr marL="3238500" indent="-457200" eaLnBrk="0" hangingPunct="0">
              <a:defRPr kumimoji="1" sz="2400">
                <a:solidFill>
                  <a:schemeClr val="tx1"/>
                </a:solidFill>
                <a:latin typeface="Times New Roman" panose="02020603050405020304" pitchFamily="18" charset="0"/>
                <a:ea typeface="宋体" panose="02010600030101010101" pitchFamily="2" charset="-122"/>
              </a:defRPr>
            </a:lvl5pPr>
            <a:lvl6pPr marL="36957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1529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6101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0673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fontAlgn="base">
              <a:lnSpc>
                <a:spcPct val="110000"/>
              </a:lnSpc>
              <a:spcBef>
                <a:spcPct val="10000"/>
              </a:spcBef>
              <a:spcAft>
                <a:spcPct val="10000"/>
              </a:spcAft>
            </a:pPr>
            <a:r>
              <a:rPr lang="zh-CN" altLang="en-US" sz="2800" b="1">
                <a:solidFill>
                  <a:srgbClr val="FFFFFF"/>
                </a:solidFill>
                <a:cs typeface="Times New Roman" panose="02020603050405020304" pitchFamily="18" charset="0"/>
              </a:rPr>
              <a:t>∴</a:t>
            </a:r>
            <a:r>
              <a:rPr lang="zh-CN" altLang="en-US" sz="2800" b="1">
                <a:solidFill>
                  <a:srgbClr val="FFFFFF"/>
                </a:solidFill>
              </a:rPr>
              <a:t> </a:t>
            </a:r>
            <a:r>
              <a:rPr lang="en-US" altLang="zh-CN" sz="2800" b="1">
                <a:solidFill>
                  <a:srgbClr val="FFFFFF"/>
                </a:solidFill>
              </a:rPr>
              <a:t>C</a:t>
            </a:r>
            <a:r>
              <a:rPr lang="en-US" altLang="zh-CN" sz="2800" b="1" baseline="-22000">
                <a:solidFill>
                  <a:srgbClr val="FFFFFF"/>
                </a:solidFill>
              </a:rPr>
              <a:t>2</a:t>
            </a:r>
            <a:r>
              <a:rPr lang="en-US" altLang="zh-CN" sz="2800" b="1">
                <a:solidFill>
                  <a:srgbClr val="FFFFFF"/>
                </a:solidFill>
              </a:rPr>
              <a:t>(n)</a:t>
            </a:r>
            <a:r>
              <a:rPr lang="en-US" altLang="zh-CN" sz="2800" b="1">
                <a:solidFill>
                  <a:srgbClr val="FFFFFF"/>
                </a:solidFill>
                <a:cs typeface="Times New Roman" panose="02020603050405020304" pitchFamily="18" charset="0"/>
              </a:rPr>
              <a:t>&lt;</a:t>
            </a:r>
            <a:r>
              <a:rPr lang="en-US" altLang="zh-CN" sz="2800" b="1">
                <a:solidFill>
                  <a:srgbClr val="FFFFFF"/>
                </a:solidFill>
              </a:rPr>
              <a:t>2n㏒</a:t>
            </a:r>
            <a:r>
              <a:rPr lang="en-US" altLang="zh-CN" sz="2800" b="1" baseline="-25000">
                <a:solidFill>
                  <a:srgbClr val="FFFFFF"/>
                </a:solidFill>
              </a:rPr>
              <a:t>2</a:t>
            </a:r>
            <a:r>
              <a:rPr lang="en-US" altLang="zh-CN" sz="2800" b="1">
                <a:solidFill>
                  <a:srgbClr val="FFFFFF"/>
                </a:solidFill>
              </a:rPr>
              <a:t>n</a:t>
            </a:r>
          </a:p>
          <a:p>
            <a:pPr lvl="1" eaLnBrk="1" fontAlgn="base" hangingPunct="1">
              <a:lnSpc>
                <a:spcPct val="110000"/>
              </a:lnSpc>
              <a:spcBef>
                <a:spcPct val="10000"/>
              </a:spcBef>
              <a:spcAft>
                <a:spcPct val="0"/>
              </a:spcAft>
              <a:buClr>
                <a:srgbClr val="FFFFFF"/>
              </a:buClr>
            </a:pPr>
            <a:r>
              <a:rPr lang="en-US" altLang="zh-CN" sz="2800" b="1">
                <a:solidFill>
                  <a:srgbClr val="FFFFFF"/>
                </a:solidFill>
                <a:cs typeface="Times New Roman" panose="02020603050405020304" pitchFamily="18" charset="0"/>
              </a:rPr>
              <a:t>∴</a:t>
            </a:r>
            <a:r>
              <a:rPr lang="en-US" altLang="zh-CN" sz="2800" b="1">
                <a:solidFill>
                  <a:srgbClr val="FF0033"/>
                </a:solidFill>
              </a:rPr>
              <a:t> </a:t>
            </a:r>
            <a:r>
              <a:rPr lang="zh-CN" altLang="en-US" sz="2800" b="1">
                <a:solidFill>
                  <a:srgbClr val="FFFFFF"/>
                </a:solidFill>
              </a:rPr>
              <a:t>堆排序的比较次数的数量级为： </a:t>
            </a:r>
            <a:r>
              <a:rPr lang="en-US" altLang="zh-CN" sz="3200" b="1">
                <a:solidFill>
                  <a:srgbClr val="FFFFFF"/>
                </a:solidFill>
              </a:rPr>
              <a:t>T(n)=</a:t>
            </a:r>
            <a:r>
              <a:rPr lang="en-US" altLang="zh-CN" sz="3200" b="1">
                <a:solidFill>
                  <a:srgbClr val="FFFF00"/>
                </a:solidFill>
                <a:cs typeface="Times New Roman" panose="02020603050405020304" pitchFamily="18" charset="0"/>
              </a:rPr>
              <a:t>O(</a:t>
            </a:r>
            <a:r>
              <a:rPr lang="en-US" altLang="zh-CN" sz="3200" b="1">
                <a:solidFill>
                  <a:srgbClr val="FFFF00"/>
                </a:solidFill>
              </a:rPr>
              <a:t>n</a:t>
            </a:r>
            <a:r>
              <a:rPr lang="en-US" altLang="zh-CN" sz="2800" b="1">
                <a:solidFill>
                  <a:srgbClr val="FFFF00"/>
                </a:solidFill>
              </a:rPr>
              <a:t>㏒</a:t>
            </a:r>
            <a:r>
              <a:rPr lang="en-US" altLang="zh-CN" sz="2800" b="1" baseline="-25000">
                <a:solidFill>
                  <a:srgbClr val="FFFF00"/>
                </a:solidFill>
              </a:rPr>
              <a:t>2</a:t>
            </a:r>
            <a:r>
              <a:rPr lang="en-US" altLang="zh-CN" sz="2800" b="1">
                <a:solidFill>
                  <a:srgbClr val="FFFF00"/>
                </a:solidFill>
              </a:rPr>
              <a:t>n</a:t>
            </a:r>
            <a:r>
              <a:rPr lang="en-US" altLang="zh-CN" sz="3200" b="1">
                <a:solidFill>
                  <a:srgbClr val="FFFF00"/>
                </a:solidFill>
              </a:rPr>
              <a:t>)</a:t>
            </a:r>
            <a:r>
              <a:rPr lang="zh-CN" altLang="en-US" sz="2800" b="1">
                <a:solidFill>
                  <a:srgbClr val="FFFFFF"/>
                </a:solidFill>
              </a:rPr>
              <a:t>；而附加空间就是交换时所用的临时空间，故空间复杂度为： </a:t>
            </a:r>
            <a:r>
              <a:rPr lang="en-US" altLang="zh-CN" sz="3200" b="1">
                <a:solidFill>
                  <a:srgbClr val="FFFFFF"/>
                </a:solidFill>
              </a:rPr>
              <a:t>S(n)=</a:t>
            </a:r>
            <a:r>
              <a:rPr lang="en-US" altLang="zh-CN" sz="3200" b="1">
                <a:solidFill>
                  <a:srgbClr val="FFFF00"/>
                </a:solidFill>
                <a:cs typeface="Times New Roman" panose="02020603050405020304" pitchFamily="18" charset="0"/>
              </a:rPr>
              <a:t>O(</a:t>
            </a:r>
            <a:r>
              <a:rPr lang="en-US" altLang="zh-CN" sz="3200" b="1">
                <a:solidFill>
                  <a:srgbClr val="FFFF00"/>
                </a:solidFill>
              </a:rPr>
              <a:t>1) </a:t>
            </a:r>
            <a:r>
              <a:rPr lang="zh-CN" altLang="en-US" sz="2800" b="1">
                <a:solidFill>
                  <a:srgbClr val="FFFFFF"/>
                </a:solidFill>
              </a:rPr>
              <a:t>。</a:t>
            </a:r>
            <a:endParaRPr lang="zh-CN" altLang="zh-CN" sz="2800" b="1">
              <a:solidFill>
                <a:srgbClr val="FFFFFF"/>
              </a:solidFill>
            </a:endParaRPr>
          </a:p>
        </p:txBody>
      </p:sp>
    </p:spTree>
    <p:extLst>
      <p:ext uri="{BB962C8B-B14F-4D97-AF65-F5344CB8AC3E}">
        <p14:creationId xmlns:p14="http://schemas.microsoft.com/office/powerpoint/2010/main" val="3154734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8770" name="Rectangle 2">
            <a:extLst>
              <a:ext uri="{FF2B5EF4-FFF2-40B4-BE49-F238E27FC236}">
                <a16:creationId xmlns:a16="http://schemas.microsoft.com/office/drawing/2014/main" id="{6EE9DCEF-F485-5546-AC4A-7AF21D6CAFC1}"/>
              </a:ext>
            </a:extLst>
          </p:cNvPr>
          <p:cNvSpPr>
            <a:spLocks noGrp="1" noChangeArrowheads="1"/>
          </p:cNvSpPr>
          <p:nvPr>
            <p:ph type="title"/>
          </p:nvPr>
        </p:nvSpPr>
        <p:spPr>
          <a:xfrm>
            <a:off x="2501900" y="152401"/>
            <a:ext cx="5754688" cy="828675"/>
          </a:xfrm>
        </p:spPr>
        <p:txBody>
          <a:bodyPr/>
          <a:lstStyle/>
          <a:p>
            <a:r>
              <a:rPr lang="en-US" altLang="zh-CN" sz="5400" b="1">
                <a:latin typeface="Times New Roman" panose="02020603050405020304" pitchFamily="18" charset="0"/>
              </a:rPr>
              <a:t>10. 5</a:t>
            </a:r>
            <a:r>
              <a:rPr lang="en-US" altLang="zh-CN" sz="5400" b="1"/>
              <a:t>   </a:t>
            </a:r>
            <a:r>
              <a:rPr lang="zh-CN" altLang="en-US" sz="5400" b="1">
                <a:ea typeface="楷体_GB2312" pitchFamily="49" charset="-122"/>
              </a:rPr>
              <a:t>归并排序</a:t>
            </a:r>
          </a:p>
        </p:txBody>
      </p:sp>
      <p:sp>
        <p:nvSpPr>
          <p:cNvPr id="928771" name="Rectangle 3">
            <a:extLst>
              <a:ext uri="{FF2B5EF4-FFF2-40B4-BE49-F238E27FC236}">
                <a16:creationId xmlns:a16="http://schemas.microsoft.com/office/drawing/2014/main" id="{F0ACA2CB-CF0D-CE4D-B1C3-77F42858E06D}"/>
              </a:ext>
            </a:extLst>
          </p:cNvPr>
          <p:cNvSpPr>
            <a:spLocks noChangeArrowheads="1"/>
          </p:cNvSpPr>
          <p:nvPr/>
        </p:nvSpPr>
        <p:spPr bwMode="auto">
          <a:xfrm>
            <a:off x="1676400" y="1066801"/>
            <a:ext cx="8839200" cy="552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buClr>
                <a:srgbClr val="FFFFFF"/>
              </a:buClr>
              <a:buSzPct val="90000"/>
            </a:pPr>
            <a:r>
              <a:rPr lang="zh-CN" altLang="en-US" sz="2800" b="1">
                <a:solidFill>
                  <a:srgbClr val="FFFFFF"/>
                </a:solidFill>
              </a:rPr>
              <a:t>        </a:t>
            </a:r>
            <a:r>
              <a:rPr lang="zh-CN" altLang="en-US" sz="3200" b="1">
                <a:solidFill>
                  <a:srgbClr val="FFFF00"/>
                </a:solidFill>
              </a:rPr>
              <a:t>归并</a:t>
            </a:r>
            <a:r>
              <a:rPr lang="en-US" altLang="zh-CN" sz="2800" b="1">
                <a:solidFill>
                  <a:srgbClr val="FFFFFF"/>
                </a:solidFill>
              </a:rPr>
              <a:t>(Merging) </a:t>
            </a:r>
            <a:r>
              <a:rPr lang="zh-CN" altLang="en-US" sz="2800" b="1">
                <a:solidFill>
                  <a:srgbClr val="FFFFFF"/>
                </a:solidFill>
                <a:latin typeface="宋体" panose="02010600030101010101" pitchFamily="2" charset="-122"/>
              </a:rPr>
              <a:t>：是指将两个或两个以上的有序序列合并成一个有序序列。若采用线性表</a:t>
            </a:r>
            <a:r>
              <a:rPr lang="en-US" altLang="zh-CN" sz="2800" b="1">
                <a:solidFill>
                  <a:srgbClr val="FFFFFF"/>
                </a:solidFill>
              </a:rPr>
              <a:t>(</a:t>
            </a:r>
            <a:r>
              <a:rPr lang="zh-CN" altLang="en-US" sz="2800" b="1">
                <a:solidFill>
                  <a:srgbClr val="FFFFFF"/>
                </a:solidFill>
              </a:rPr>
              <a:t>无论是那种存储结构</a:t>
            </a:r>
            <a:r>
              <a:rPr lang="en-US" altLang="zh-CN" sz="2800" b="1">
                <a:solidFill>
                  <a:srgbClr val="FFFFFF"/>
                </a:solidFill>
              </a:rPr>
              <a:t>)</a:t>
            </a:r>
            <a:r>
              <a:rPr lang="zh-CN" altLang="en-US" sz="2800" b="1">
                <a:solidFill>
                  <a:srgbClr val="FFFFFF"/>
                </a:solidFill>
              </a:rPr>
              <a:t>易于实现，其时间复杂度为</a:t>
            </a:r>
            <a:r>
              <a:rPr lang="en-US" altLang="zh-CN" sz="2800" b="1">
                <a:solidFill>
                  <a:srgbClr val="FFFFFF"/>
                </a:solidFill>
              </a:rPr>
              <a:t>O(m+n) </a:t>
            </a:r>
            <a:r>
              <a:rPr lang="zh-CN" altLang="en-US" sz="2800" b="1">
                <a:solidFill>
                  <a:srgbClr val="FFFFFF"/>
                </a:solidFill>
                <a:latin typeface="宋体" panose="02010600030101010101" pitchFamily="2" charset="-122"/>
              </a:rPr>
              <a:t>。</a:t>
            </a:r>
            <a:endParaRPr lang="zh-CN" altLang="en-US" sz="2800" b="1">
              <a:solidFill>
                <a:srgbClr val="FFFFFF"/>
              </a:solidFill>
            </a:endParaRPr>
          </a:p>
          <a:p>
            <a:pPr eaLnBrk="1" fontAlgn="base" hangingPunct="1">
              <a:lnSpc>
                <a:spcPct val="110000"/>
              </a:lnSpc>
              <a:spcBef>
                <a:spcPct val="10000"/>
              </a:spcBef>
              <a:spcAft>
                <a:spcPct val="0"/>
              </a:spcAft>
              <a:buClr>
                <a:srgbClr val="FFFFFF"/>
              </a:buClr>
              <a:buSzPct val="90000"/>
            </a:pPr>
            <a:r>
              <a:rPr lang="zh-CN" altLang="en-US" sz="3200" b="1">
                <a:solidFill>
                  <a:srgbClr val="FF0033"/>
                </a:solidFill>
              </a:rPr>
              <a:t>       </a:t>
            </a:r>
            <a:r>
              <a:rPr lang="zh-CN" altLang="en-US" sz="3200" b="1">
                <a:solidFill>
                  <a:srgbClr val="FFFF00"/>
                </a:solidFill>
              </a:rPr>
              <a:t>归并思想实例</a:t>
            </a:r>
            <a:r>
              <a:rPr lang="zh-CN" altLang="en-US" sz="3200" b="1">
                <a:solidFill>
                  <a:srgbClr val="FFFFFF"/>
                </a:solidFill>
                <a:latin typeface="宋体" panose="02010600030101010101" pitchFamily="2" charset="-122"/>
              </a:rPr>
              <a:t>：</a:t>
            </a:r>
            <a:r>
              <a:rPr lang="zh-CN" altLang="en-US" sz="2800" b="1">
                <a:solidFill>
                  <a:srgbClr val="FFFFFF"/>
                </a:solidFill>
              </a:rPr>
              <a:t>两堆扑克牌，都</a:t>
            </a:r>
            <a:r>
              <a:rPr lang="zh-CN" altLang="en-US" sz="2800" b="1">
                <a:solidFill>
                  <a:srgbClr val="FFFF00"/>
                </a:solidFill>
              </a:rPr>
              <a:t>已从小到大排好序</a:t>
            </a:r>
            <a:r>
              <a:rPr lang="zh-CN" altLang="en-US" sz="2800" b="1">
                <a:solidFill>
                  <a:srgbClr val="FFFFFF"/>
                </a:solidFill>
              </a:rPr>
              <a:t>，要将两堆合并为一堆且要求</a:t>
            </a:r>
            <a:r>
              <a:rPr lang="zh-CN" altLang="en-US" sz="2800" b="1">
                <a:solidFill>
                  <a:srgbClr val="FFFF00"/>
                </a:solidFill>
              </a:rPr>
              <a:t>从小到大排序</a:t>
            </a:r>
            <a:r>
              <a:rPr lang="zh-CN" altLang="en-US" sz="2800" b="1">
                <a:solidFill>
                  <a:srgbClr val="FFFFFF"/>
                </a:solidFill>
                <a:latin typeface="宋体" panose="02010600030101010101" pitchFamily="2" charset="-122"/>
              </a:rPr>
              <a:t>。</a:t>
            </a:r>
            <a:endParaRPr lang="zh-CN" altLang="en-US" sz="2800" b="1">
              <a:solidFill>
                <a:srgbClr val="FF0033"/>
              </a:solidFill>
            </a:endParaRPr>
          </a:p>
          <a:p>
            <a:pPr lvl="1" eaLnBrk="1" fontAlgn="base" hangingPunct="1">
              <a:lnSpc>
                <a:spcPct val="110000"/>
              </a:lnSpc>
              <a:spcBef>
                <a:spcPct val="10000"/>
              </a:spcBef>
              <a:spcAft>
                <a:spcPct val="0"/>
              </a:spcAft>
              <a:buClr>
                <a:srgbClr val="FFFFFF"/>
              </a:buClr>
              <a:buSzPct val="90000"/>
            </a:pPr>
            <a:r>
              <a:rPr lang="zh-CN" altLang="en-US" sz="2800" b="1">
                <a:solidFill>
                  <a:srgbClr val="FFFF00"/>
                </a:solidFill>
                <a:latin typeface="宋体" panose="02010600030101010101" pitchFamily="2" charset="-122"/>
                <a:cs typeface="Times New Roman" panose="02020603050405020304" pitchFamily="18" charset="0"/>
              </a:rPr>
              <a:t>◆</a:t>
            </a:r>
            <a:r>
              <a:rPr lang="zh-CN" altLang="en-US" sz="2800" b="1">
                <a:solidFill>
                  <a:srgbClr val="FF0033"/>
                </a:solidFill>
                <a:cs typeface="Times New Roman" panose="02020603050405020304" pitchFamily="18" charset="0"/>
              </a:rPr>
              <a:t>  </a:t>
            </a:r>
            <a:r>
              <a:rPr lang="zh-CN" altLang="en-US" sz="2800" b="1">
                <a:solidFill>
                  <a:srgbClr val="FFFFFF"/>
                </a:solidFill>
              </a:rPr>
              <a:t>将两堆最上面的抽出</a:t>
            </a:r>
            <a:r>
              <a:rPr lang="en-US" altLang="zh-CN" sz="2800" b="1">
                <a:solidFill>
                  <a:srgbClr val="FFFFFF"/>
                </a:solidFill>
              </a:rPr>
              <a:t>(</a:t>
            </a:r>
            <a:r>
              <a:rPr lang="zh-CN" altLang="en-US" sz="2800" b="1">
                <a:solidFill>
                  <a:srgbClr val="FFFFFF"/>
                </a:solidFill>
              </a:rPr>
              <a:t>设为</a:t>
            </a:r>
            <a:r>
              <a:rPr lang="en-US" altLang="zh-CN" sz="2800" b="1">
                <a:solidFill>
                  <a:srgbClr val="FFFFFF"/>
                </a:solidFill>
              </a:rPr>
              <a:t>C</a:t>
            </a:r>
            <a:r>
              <a:rPr lang="en-US" altLang="zh-CN" sz="2800" b="1" baseline="-22000">
                <a:solidFill>
                  <a:srgbClr val="FFFFFF"/>
                </a:solidFill>
              </a:rPr>
              <a:t>1</a:t>
            </a:r>
            <a:r>
              <a:rPr lang="zh-CN" altLang="en-US" sz="2800" b="1">
                <a:solidFill>
                  <a:srgbClr val="FFFFFF"/>
                </a:solidFill>
              </a:rPr>
              <a:t>，</a:t>
            </a:r>
            <a:r>
              <a:rPr lang="en-US" altLang="zh-CN" sz="2800" b="1">
                <a:solidFill>
                  <a:srgbClr val="FFFFFF"/>
                </a:solidFill>
              </a:rPr>
              <a:t>C</a:t>
            </a:r>
            <a:r>
              <a:rPr lang="en-US" altLang="zh-CN" sz="2800" b="1" baseline="-22000">
                <a:solidFill>
                  <a:srgbClr val="FFFFFF"/>
                </a:solidFill>
              </a:rPr>
              <a:t>2</a:t>
            </a:r>
            <a:r>
              <a:rPr lang="en-US" altLang="zh-CN" sz="2800" b="1">
                <a:solidFill>
                  <a:srgbClr val="FFFFFF"/>
                </a:solidFill>
              </a:rPr>
              <a:t>)</a:t>
            </a:r>
            <a:r>
              <a:rPr lang="zh-CN" altLang="en-US" sz="2800" b="1">
                <a:solidFill>
                  <a:srgbClr val="FFFFFF"/>
                </a:solidFill>
              </a:rPr>
              <a:t>比较大小，将小者置于一边作为新的一堆</a:t>
            </a:r>
            <a:r>
              <a:rPr lang="en-US" altLang="zh-CN" sz="2800" b="1">
                <a:solidFill>
                  <a:srgbClr val="FFFFFF"/>
                </a:solidFill>
              </a:rPr>
              <a:t>(</a:t>
            </a:r>
            <a:r>
              <a:rPr lang="zh-CN" altLang="en-US" sz="2800" b="1">
                <a:solidFill>
                  <a:srgbClr val="FFFFFF"/>
                </a:solidFill>
              </a:rPr>
              <a:t>不妨设</a:t>
            </a:r>
            <a:r>
              <a:rPr lang="en-US" altLang="zh-CN" sz="2800" b="1">
                <a:solidFill>
                  <a:srgbClr val="FFFFFF"/>
                </a:solidFill>
              </a:rPr>
              <a:t>C</a:t>
            </a:r>
            <a:r>
              <a:rPr lang="en-US" altLang="zh-CN" sz="2800" b="1" baseline="-22000">
                <a:solidFill>
                  <a:srgbClr val="FFFFFF"/>
                </a:solidFill>
              </a:rPr>
              <a:t>1</a:t>
            </a:r>
            <a:r>
              <a:rPr lang="en-US" altLang="zh-CN" sz="2800" b="1">
                <a:solidFill>
                  <a:srgbClr val="FFFFFF"/>
                </a:solidFill>
              </a:rPr>
              <a:t>&lt;C</a:t>
            </a:r>
            <a:r>
              <a:rPr lang="en-US" altLang="zh-CN" sz="2800" b="1" baseline="-22000">
                <a:solidFill>
                  <a:srgbClr val="FFFFFF"/>
                </a:solidFill>
              </a:rPr>
              <a:t>2</a:t>
            </a:r>
            <a:r>
              <a:rPr lang="en-US" altLang="zh-CN" sz="2800" b="1">
                <a:solidFill>
                  <a:srgbClr val="FFFFFF"/>
                </a:solidFill>
              </a:rPr>
              <a:t>)</a:t>
            </a:r>
            <a:r>
              <a:rPr lang="zh-CN" altLang="en-US" sz="2800" b="1">
                <a:solidFill>
                  <a:srgbClr val="FFFFFF"/>
                </a:solidFill>
                <a:latin typeface="宋体" panose="02010600030101010101" pitchFamily="2" charset="-122"/>
              </a:rPr>
              <a:t>；再从第一堆中抽出一张继续与</a:t>
            </a:r>
            <a:r>
              <a:rPr lang="en-US" altLang="zh-CN" sz="2800" b="1">
                <a:solidFill>
                  <a:srgbClr val="FFFFFF"/>
                </a:solidFill>
              </a:rPr>
              <a:t>C</a:t>
            </a:r>
            <a:r>
              <a:rPr lang="en-US" altLang="zh-CN" sz="2800" b="1" baseline="-22000">
                <a:solidFill>
                  <a:srgbClr val="FFFFFF"/>
                </a:solidFill>
              </a:rPr>
              <a:t>2</a:t>
            </a:r>
            <a:r>
              <a:rPr lang="zh-CN" altLang="en-US" sz="2800" b="1">
                <a:solidFill>
                  <a:srgbClr val="FFFFFF"/>
                </a:solidFill>
              </a:rPr>
              <a:t>进行比较，将较小的放置在新堆的最下面</a:t>
            </a:r>
            <a:r>
              <a:rPr lang="zh-CN" altLang="en-US" sz="2800" b="1">
                <a:solidFill>
                  <a:srgbClr val="FFFFFF"/>
                </a:solidFill>
                <a:latin typeface="宋体" panose="02010600030101010101" pitchFamily="2" charset="-122"/>
              </a:rPr>
              <a:t>；</a:t>
            </a:r>
            <a:endParaRPr lang="zh-CN" altLang="en-US" sz="2800" b="1">
              <a:solidFill>
                <a:srgbClr val="FFFFFF"/>
              </a:solidFill>
            </a:endParaRPr>
          </a:p>
          <a:p>
            <a:pPr lvl="1" eaLnBrk="1" fontAlgn="base" hangingPunct="1">
              <a:lnSpc>
                <a:spcPct val="110000"/>
              </a:lnSpc>
              <a:spcBef>
                <a:spcPct val="10000"/>
              </a:spcBef>
              <a:spcAft>
                <a:spcPct val="0"/>
              </a:spcAft>
              <a:buClr>
                <a:srgbClr val="FFFFFF"/>
              </a:buClr>
              <a:buSzPct val="90000"/>
            </a:pPr>
            <a:r>
              <a:rPr lang="zh-CN" altLang="en-US" b="1">
                <a:solidFill>
                  <a:srgbClr val="FFFF00"/>
                </a:solidFill>
              </a:rPr>
              <a:t>◆</a:t>
            </a:r>
            <a:r>
              <a:rPr lang="zh-CN" altLang="en-US" sz="2800" b="1">
                <a:solidFill>
                  <a:srgbClr val="FFFF00"/>
                </a:solidFill>
              </a:rPr>
              <a:t> </a:t>
            </a:r>
            <a:r>
              <a:rPr lang="zh-CN" altLang="en-US" sz="2800" b="1">
                <a:solidFill>
                  <a:srgbClr val="FFFFFF"/>
                </a:solidFill>
              </a:rPr>
              <a:t>重复上述过程，直到某一堆已抽完，</a:t>
            </a:r>
            <a:r>
              <a:rPr lang="zh-CN" altLang="en-US" sz="2800" b="1">
                <a:solidFill>
                  <a:srgbClr val="FFFFFF"/>
                </a:solidFill>
                <a:latin typeface="宋体" panose="02010600030101010101" pitchFamily="2" charset="-122"/>
              </a:rPr>
              <a:t>然后将剩下一堆中的所有牌转移到新堆中。</a:t>
            </a:r>
          </a:p>
        </p:txBody>
      </p:sp>
    </p:spTree>
    <p:extLst>
      <p:ext uri="{BB962C8B-B14F-4D97-AF65-F5344CB8AC3E}">
        <p14:creationId xmlns:p14="http://schemas.microsoft.com/office/powerpoint/2010/main" val="33266618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9794" name="Rectangle 2">
            <a:extLst>
              <a:ext uri="{FF2B5EF4-FFF2-40B4-BE49-F238E27FC236}">
                <a16:creationId xmlns:a16="http://schemas.microsoft.com/office/drawing/2014/main" id="{30A364A7-95E7-444F-A216-C4F2EEAA5D1E}"/>
              </a:ext>
            </a:extLst>
          </p:cNvPr>
          <p:cNvSpPr>
            <a:spLocks noGrp="1" noChangeArrowheads="1"/>
          </p:cNvSpPr>
          <p:nvPr>
            <p:ph type="body" idx="1"/>
          </p:nvPr>
        </p:nvSpPr>
        <p:spPr>
          <a:xfrm>
            <a:off x="1676400" y="152400"/>
            <a:ext cx="8839200" cy="6300788"/>
          </a:xfrm>
          <a:noFill/>
          <a:ln/>
        </p:spPr>
        <p:txBody>
          <a:bodyPr/>
          <a:lstStyle/>
          <a:p>
            <a:pPr marL="0" indent="0">
              <a:lnSpc>
                <a:spcPct val="110000"/>
              </a:lnSpc>
              <a:spcBef>
                <a:spcPct val="10000"/>
              </a:spcBef>
              <a:spcAft>
                <a:spcPct val="20000"/>
              </a:spcAft>
              <a:buNone/>
            </a:pPr>
            <a:r>
              <a:rPr lang="en-US" altLang="zh-CN" sz="3600" b="1">
                <a:solidFill>
                  <a:schemeClr val="folHlink"/>
                </a:solidFill>
              </a:rPr>
              <a:t>1   </a:t>
            </a:r>
            <a:r>
              <a:rPr lang="zh-CN" altLang="en-US" sz="3600" b="1">
                <a:solidFill>
                  <a:schemeClr val="folHlink"/>
                </a:solidFill>
                <a:ea typeface="楷体_GB2312" pitchFamily="49" charset="-122"/>
              </a:rPr>
              <a:t>排序思想</a:t>
            </a:r>
          </a:p>
          <a:p>
            <a:pPr marL="533400" lvl="1" indent="0">
              <a:lnSpc>
                <a:spcPct val="110000"/>
              </a:lnSpc>
              <a:spcBef>
                <a:spcPct val="10000"/>
              </a:spcBef>
              <a:buNone/>
            </a:pPr>
            <a:r>
              <a:rPr lang="zh-CN" altLang="en-US" sz="2400" b="1"/>
              <a:t> </a:t>
            </a:r>
            <a:r>
              <a:rPr lang="zh-CN" altLang="en-US" b="1">
                <a:cs typeface="Times New Roman" panose="02020603050405020304" pitchFamily="18" charset="0"/>
              </a:rPr>
              <a:t>①  </a:t>
            </a:r>
            <a:r>
              <a:rPr lang="zh-CN" altLang="en-US" b="1"/>
              <a:t>初始时，将每个记录看成一个单独的有序序列，则</a:t>
            </a:r>
            <a:r>
              <a:rPr lang="en-US" altLang="zh-CN" b="1"/>
              <a:t>n</a:t>
            </a:r>
            <a:r>
              <a:rPr lang="zh-CN" altLang="en-US" b="1"/>
              <a:t>个待排序记录就是</a:t>
            </a:r>
            <a:r>
              <a:rPr lang="en-US" altLang="zh-CN" b="1"/>
              <a:t>n</a:t>
            </a:r>
            <a:r>
              <a:rPr lang="zh-CN" altLang="en-US" b="1"/>
              <a:t>个长度为</a:t>
            </a:r>
            <a:r>
              <a:rPr lang="en-US" altLang="zh-CN" b="1"/>
              <a:t>1</a:t>
            </a:r>
            <a:r>
              <a:rPr lang="zh-CN" altLang="en-US" b="1"/>
              <a:t>的有序子序列</a:t>
            </a:r>
            <a:r>
              <a:rPr lang="zh-CN" altLang="zh-CN" b="1"/>
              <a:t>；</a:t>
            </a:r>
            <a:endParaRPr lang="zh-CN" altLang="en-US" b="1"/>
          </a:p>
          <a:p>
            <a:pPr marL="533400" lvl="1" indent="0">
              <a:lnSpc>
                <a:spcPct val="110000"/>
              </a:lnSpc>
              <a:spcBef>
                <a:spcPct val="10000"/>
              </a:spcBef>
              <a:buNone/>
            </a:pPr>
            <a:r>
              <a:rPr lang="zh-CN" altLang="en-US" b="1">
                <a:cs typeface="Times New Roman" panose="02020603050405020304" pitchFamily="18" charset="0"/>
              </a:rPr>
              <a:t>②  </a:t>
            </a:r>
            <a:r>
              <a:rPr lang="zh-CN" altLang="en-US" b="1"/>
              <a:t>对所有有序子序列进行两两归并，得到</a:t>
            </a:r>
            <a:r>
              <a:rPr lang="zh-CN" altLang="en-US" b="1">
                <a:ea typeface="Arial Unicode MS" panose="020B0604020202020204" pitchFamily="34" charset="-128"/>
                <a:cs typeface="Arial Unicode MS" panose="020B0604020202020204" pitchFamily="34" charset="-128"/>
                <a:sym typeface="Symbol" pitchFamily="2" charset="2"/>
              </a:rPr>
              <a:t></a:t>
            </a:r>
            <a:r>
              <a:rPr lang="en-US" altLang="zh-CN" b="1"/>
              <a:t>n/2</a:t>
            </a:r>
            <a:r>
              <a:rPr lang="en-US" altLang="zh-CN" b="1">
                <a:ea typeface="Arial Unicode MS" panose="020B0604020202020204" pitchFamily="34" charset="-128"/>
                <a:cs typeface="Arial Unicode MS" panose="020B0604020202020204" pitchFamily="34" charset="-128"/>
                <a:sym typeface="Symbol" pitchFamily="2" charset="2"/>
              </a:rPr>
              <a:t></a:t>
            </a:r>
            <a:r>
              <a:rPr lang="zh-CN" altLang="en-US" b="1">
                <a:latin typeface="宋体" panose="02010600030101010101" pitchFamily="2" charset="-122"/>
              </a:rPr>
              <a:t>个长度为</a:t>
            </a:r>
            <a:r>
              <a:rPr lang="en-US" altLang="zh-CN" b="1"/>
              <a:t>2</a:t>
            </a:r>
            <a:r>
              <a:rPr lang="zh-CN" altLang="en-US" b="1">
                <a:latin typeface="宋体" panose="02010600030101010101" pitchFamily="2" charset="-122"/>
              </a:rPr>
              <a:t>或</a:t>
            </a:r>
            <a:r>
              <a:rPr lang="en-US" altLang="zh-CN" b="1"/>
              <a:t>1</a:t>
            </a:r>
            <a:r>
              <a:rPr lang="zh-CN" altLang="en-US" b="1"/>
              <a:t>的有序子序列</a:t>
            </a:r>
            <a:r>
              <a:rPr lang="en-US" altLang="zh-CN" b="1"/>
              <a:t>——</a:t>
            </a:r>
            <a:r>
              <a:rPr lang="zh-CN" altLang="en-US" b="1">
                <a:solidFill>
                  <a:schemeClr val="folHlink"/>
                </a:solidFill>
              </a:rPr>
              <a:t>一趟归并</a:t>
            </a:r>
            <a:r>
              <a:rPr lang="zh-CN" altLang="zh-CN" b="1"/>
              <a:t>；</a:t>
            </a:r>
            <a:endParaRPr lang="zh-CN" altLang="en-US" b="1"/>
          </a:p>
          <a:p>
            <a:pPr marL="533400" lvl="1" indent="0">
              <a:lnSpc>
                <a:spcPct val="110000"/>
              </a:lnSpc>
              <a:spcBef>
                <a:spcPct val="10000"/>
              </a:spcBef>
              <a:buNone/>
            </a:pPr>
            <a:r>
              <a:rPr lang="zh-CN" altLang="en-US" b="1">
                <a:cs typeface="Times New Roman" panose="02020603050405020304" pitchFamily="18" charset="0"/>
              </a:rPr>
              <a:t>③  </a:t>
            </a:r>
            <a:r>
              <a:rPr lang="zh-CN" altLang="en-US" b="1"/>
              <a:t>重复</a:t>
            </a:r>
            <a:r>
              <a:rPr lang="zh-CN" altLang="en-US" b="1">
                <a:cs typeface="Times New Roman" panose="02020603050405020304" pitchFamily="18" charset="0"/>
              </a:rPr>
              <a:t>②</a:t>
            </a:r>
            <a:r>
              <a:rPr lang="zh-CN" altLang="en-US" b="1"/>
              <a:t> ，直到得到长度为</a:t>
            </a:r>
            <a:r>
              <a:rPr lang="en-US" altLang="zh-CN" b="1"/>
              <a:t>n</a:t>
            </a:r>
            <a:r>
              <a:rPr lang="zh-CN" altLang="en-US" b="1"/>
              <a:t>的有序序列为止</a:t>
            </a:r>
            <a:r>
              <a:rPr lang="zh-CN" altLang="en-US" b="1">
                <a:latin typeface="宋体" panose="02010600030101010101" pitchFamily="2" charset="-122"/>
              </a:rPr>
              <a:t>。</a:t>
            </a:r>
            <a:endParaRPr lang="zh-CN" altLang="en-US" b="1"/>
          </a:p>
          <a:p>
            <a:pPr marL="0" indent="0">
              <a:lnSpc>
                <a:spcPct val="110000"/>
              </a:lnSpc>
              <a:spcBef>
                <a:spcPct val="10000"/>
              </a:spcBef>
              <a:buNone/>
            </a:pPr>
            <a:r>
              <a:rPr lang="zh-CN" altLang="en-US" sz="2800" b="1"/>
              <a:t>       上述排序过程中，子序列总是</a:t>
            </a:r>
            <a:r>
              <a:rPr lang="zh-CN" altLang="en-US" sz="2800" b="1">
                <a:solidFill>
                  <a:schemeClr val="folHlink"/>
                </a:solidFill>
              </a:rPr>
              <a:t>两两归并</a:t>
            </a:r>
            <a:r>
              <a:rPr lang="zh-CN" altLang="en-US" sz="2800" b="1"/>
              <a:t>，称为</a:t>
            </a:r>
            <a:r>
              <a:rPr lang="en-US" altLang="zh-CN" sz="2800" b="1">
                <a:solidFill>
                  <a:schemeClr val="folHlink"/>
                </a:solidFill>
              </a:rPr>
              <a:t>2-</a:t>
            </a:r>
            <a:r>
              <a:rPr lang="zh-CN" altLang="en-US" sz="2800" b="1">
                <a:solidFill>
                  <a:schemeClr val="folHlink"/>
                </a:solidFill>
              </a:rPr>
              <a:t>路归并排序</a:t>
            </a:r>
            <a:r>
              <a:rPr lang="zh-CN" altLang="en-US" sz="2800" b="1">
                <a:latin typeface="宋体" panose="02010600030101010101" pitchFamily="2" charset="-122"/>
              </a:rPr>
              <a:t>。</a:t>
            </a:r>
            <a:r>
              <a:rPr lang="zh-CN" altLang="en-US" sz="2800" b="1"/>
              <a:t>其核心是如何将相邻的两个子序列归并成一个子序列</a:t>
            </a:r>
            <a:r>
              <a:rPr lang="zh-CN" altLang="en-US" sz="2800" b="1">
                <a:latin typeface="宋体" panose="02010600030101010101" pitchFamily="2" charset="-122"/>
              </a:rPr>
              <a:t>。设</a:t>
            </a:r>
            <a:r>
              <a:rPr lang="zh-CN" altLang="en-US" sz="2800" b="1"/>
              <a:t>相邻的两个子序列分别为</a:t>
            </a:r>
            <a:r>
              <a:rPr lang="zh-CN" altLang="zh-CN" sz="2800" b="1"/>
              <a:t>：</a:t>
            </a:r>
            <a:endParaRPr lang="zh-CN" altLang="en-US" sz="2800" b="1"/>
          </a:p>
          <a:p>
            <a:pPr marL="533400" lvl="1" indent="0">
              <a:lnSpc>
                <a:spcPct val="110000"/>
              </a:lnSpc>
              <a:spcBef>
                <a:spcPct val="10000"/>
              </a:spcBef>
              <a:buNone/>
            </a:pPr>
            <a:r>
              <a:rPr lang="en-US" altLang="zh-CN" b="1"/>
              <a:t>{R[k], R[k+1], …, R[m]}</a:t>
            </a:r>
            <a:r>
              <a:rPr lang="zh-CN" altLang="en-US" b="1"/>
              <a:t>和</a:t>
            </a:r>
            <a:r>
              <a:rPr lang="en-US" altLang="zh-CN" b="1"/>
              <a:t>{R[m+1], R[m+2],…, R[h]}</a:t>
            </a:r>
            <a:r>
              <a:rPr lang="zh-CN" altLang="en-US" b="1"/>
              <a:t>，将它们归并为一个有序的子序列</a:t>
            </a:r>
            <a:r>
              <a:rPr lang="zh-CN" altLang="zh-CN" b="1"/>
              <a:t>：</a:t>
            </a:r>
            <a:endParaRPr lang="zh-CN" altLang="en-US" b="1"/>
          </a:p>
          <a:p>
            <a:pPr marL="533400" lvl="1" indent="0">
              <a:lnSpc>
                <a:spcPct val="110000"/>
              </a:lnSpc>
              <a:spcBef>
                <a:spcPct val="10000"/>
              </a:spcBef>
              <a:buNone/>
            </a:pPr>
            <a:r>
              <a:rPr lang="en-US" altLang="zh-CN" b="1"/>
              <a:t>{DR[</a:t>
            </a:r>
            <a:r>
              <a:rPr lang="en-US" altLang="zh-CN" b="1" i="1"/>
              <a:t>l</a:t>
            </a:r>
            <a:r>
              <a:rPr lang="en-US" altLang="zh-CN" b="1"/>
              <a:t>], DR[</a:t>
            </a:r>
            <a:r>
              <a:rPr lang="en-US" altLang="zh-CN" b="1" i="1"/>
              <a:t>l</a:t>
            </a:r>
            <a:r>
              <a:rPr lang="en-US" altLang="zh-CN" b="1"/>
              <a:t>+1], …, DR[m], DR[m+1], …, DR[h] }</a:t>
            </a:r>
          </a:p>
        </p:txBody>
      </p:sp>
    </p:spTree>
    <p:extLst>
      <p:ext uri="{BB962C8B-B14F-4D97-AF65-F5344CB8AC3E}">
        <p14:creationId xmlns:p14="http://schemas.microsoft.com/office/powerpoint/2010/main" val="9756078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0818" name="Rectangle 2">
            <a:extLst>
              <a:ext uri="{FF2B5EF4-FFF2-40B4-BE49-F238E27FC236}">
                <a16:creationId xmlns:a16="http://schemas.microsoft.com/office/drawing/2014/main" id="{781B4B5B-9771-FE4D-8017-B97C62BD1590}"/>
              </a:ext>
            </a:extLst>
          </p:cNvPr>
          <p:cNvSpPr>
            <a:spLocks noGrp="1" noChangeArrowheads="1"/>
          </p:cNvSpPr>
          <p:nvPr>
            <p:ph type="body" idx="1"/>
          </p:nvPr>
        </p:nvSpPr>
        <p:spPr>
          <a:xfrm>
            <a:off x="1676401" y="152401"/>
            <a:ext cx="8812213" cy="1116013"/>
          </a:xfrm>
          <a:noFill/>
          <a:ln/>
        </p:spPr>
        <p:txBody>
          <a:bodyPr/>
          <a:lstStyle/>
          <a:p>
            <a:pPr marL="0" indent="0">
              <a:lnSpc>
                <a:spcPct val="110000"/>
              </a:lnSpc>
              <a:buNone/>
            </a:pPr>
            <a:r>
              <a:rPr lang="zh-CN" altLang="en-US" b="1"/>
              <a:t>例：</a:t>
            </a:r>
            <a:r>
              <a:rPr lang="zh-CN" altLang="en-US" sz="2800" b="1"/>
              <a:t>设有</a:t>
            </a:r>
            <a:r>
              <a:rPr lang="en-US" altLang="zh-CN" sz="2800" b="1"/>
              <a:t>9</a:t>
            </a:r>
            <a:r>
              <a:rPr lang="zh-CN" altLang="en-US" sz="2800" b="1"/>
              <a:t>个待排序的记录</a:t>
            </a:r>
            <a:r>
              <a:rPr lang="zh-CN" altLang="zh-CN" sz="2800" b="1"/>
              <a:t>，关键字分别为</a:t>
            </a:r>
            <a:r>
              <a:rPr lang="en-US" altLang="zh-CN" sz="2800" b="1"/>
              <a:t>23, 38, 22, 45, </a:t>
            </a:r>
            <a:r>
              <a:rPr lang="en-US" altLang="zh-CN" sz="2800" b="1" u="sng"/>
              <a:t>23</a:t>
            </a:r>
            <a:r>
              <a:rPr lang="en-US" altLang="zh-CN" sz="2800" b="1"/>
              <a:t>, 67, 31, 15, 41</a:t>
            </a:r>
            <a:r>
              <a:rPr lang="zh-CN" altLang="zh-CN" sz="2800" b="1"/>
              <a:t>，</a:t>
            </a:r>
            <a:r>
              <a:rPr lang="zh-CN" altLang="en-US" sz="2800" b="1"/>
              <a:t>归并</a:t>
            </a:r>
            <a:r>
              <a:rPr lang="zh-CN" altLang="zh-CN" sz="2800" b="1"/>
              <a:t>排序的过程如图</a:t>
            </a:r>
            <a:r>
              <a:rPr lang="en-US" altLang="zh-CN" sz="2800" b="1"/>
              <a:t>10-11</a:t>
            </a:r>
            <a:r>
              <a:rPr lang="zh-CN" altLang="en-US" sz="2800" b="1"/>
              <a:t>所示</a:t>
            </a:r>
            <a:r>
              <a:rPr kumimoji="0" lang="zh-CN" altLang="en-US" sz="2800" b="1"/>
              <a:t>。</a:t>
            </a:r>
            <a:endParaRPr lang="zh-CN" altLang="en-US" sz="2800" b="1"/>
          </a:p>
        </p:txBody>
      </p:sp>
      <p:grpSp>
        <p:nvGrpSpPr>
          <p:cNvPr id="930819" name="Group 3">
            <a:extLst>
              <a:ext uri="{FF2B5EF4-FFF2-40B4-BE49-F238E27FC236}">
                <a16:creationId xmlns:a16="http://schemas.microsoft.com/office/drawing/2014/main" id="{39AEEA02-E1DF-B044-881B-13A882C488DC}"/>
              </a:ext>
            </a:extLst>
          </p:cNvPr>
          <p:cNvGrpSpPr>
            <a:grpSpLocks/>
          </p:cNvGrpSpPr>
          <p:nvPr/>
        </p:nvGrpSpPr>
        <p:grpSpPr bwMode="auto">
          <a:xfrm>
            <a:off x="1631951" y="1497014"/>
            <a:ext cx="8569325" cy="4452937"/>
            <a:chOff x="204" y="1215"/>
            <a:chExt cx="5398" cy="2805"/>
          </a:xfrm>
        </p:grpSpPr>
        <p:sp>
          <p:nvSpPr>
            <p:cNvPr id="930820" name="Rectangle 4">
              <a:extLst>
                <a:ext uri="{FF2B5EF4-FFF2-40B4-BE49-F238E27FC236}">
                  <a16:creationId xmlns:a16="http://schemas.microsoft.com/office/drawing/2014/main" id="{946B822A-610C-EA47-8C08-41859AA59CFE}"/>
                </a:ext>
              </a:extLst>
            </p:cNvPr>
            <p:cNvSpPr>
              <a:spLocks noChangeArrowheads="1"/>
            </p:cNvSpPr>
            <p:nvPr/>
          </p:nvSpPr>
          <p:spPr bwMode="auto">
            <a:xfrm>
              <a:off x="2256" y="3771"/>
              <a:ext cx="171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10-11   </a:t>
              </a:r>
              <a:r>
                <a:rPr kumimoji="1" lang="zh-CN" altLang="en-US" sz="2000" b="1">
                  <a:solidFill>
                    <a:srgbClr val="FFFFFF"/>
                  </a:solidFill>
                  <a:latin typeface="Times New Roman" panose="02020603050405020304" pitchFamily="18" charset="0"/>
                  <a:ea typeface="宋体" panose="02010600030101010101" pitchFamily="2" charset="-122"/>
                </a:rPr>
                <a:t>归并排序过程</a:t>
              </a:r>
            </a:p>
          </p:txBody>
        </p:sp>
        <p:grpSp>
          <p:nvGrpSpPr>
            <p:cNvPr id="930821" name="Group 5">
              <a:extLst>
                <a:ext uri="{FF2B5EF4-FFF2-40B4-BE49-F238E27FC236}">
                  <a16:creationId xmlns:a16="http://schemas.microsoft.com/office/drawing/2014/main" id="{5B8FF4FB-84F4-7742-8004-DA2C94D53B37}"/>
                </a:ext>
              </a:extLst>
            </p:cNvPr>
            <p:cNvGrpSpPr>
              <a:grpSpLocks/>
            </p:cNvGrpSpPr>
            <p:nvPr/>
          </p:nvGrpSpPr>
          <p:grpSpPr bwMode="auto">
            <a:xfrm>
              <a:off x="204" y="1215"/>
              <a:ext cx="5398" cy="2442"/>
              <a:chOff x="204" y="1140"/>
              <a:chExt cx="5398" cy="2442"/>
            </a:xfrm>
          </p:grpSpPr>
          <p:grpSp>
            <p:nvGrpSpPr>
              <p:cNvPr id="930822" name="Group 6">
                <a:extLst>
                  <a:ext uri="{FF2B5EF4-FFF2-40B4-BE49-F238E27FC236}">
                    <a16:creationId xmlns:a16="http://schemas.microsoft.com/office/drawing/2014/main" id="{AA868726-F76B-854A-82A5-87527DB87976}"/>
                  </a:ext>
                </a:extLst>
              </p:cNvPr>
              <p:cNvGrpSpPr>
                <a:grpSpLocks/>
              </p:cNvGrpSpPr>
              <p:nvPr/>
            </p:nvGrpSpPr>
            <p:grpSpPr bwMode="auto">
              <a:xfrm>
                <a:off x="204" y="1140"/>
                <a:ext cx="5344" cy="254"/>
                <a:chOff x="204" y="1140"/>
                <a:chExt cx="5344" cy="254"/>
              </a:xfrm>
            </p:grpSpPr>
            <p:sp>
              <p:nvSpPr>
                <p:cNvPr id="930823" name="Rectangle 7">
                  <a:extLst>
                    <a:ext uri="{FF2B5EF4-FFF2-40B4-BE49-F238E27FC236}">
                      <a16:creationId xmlns:a16="http://schemas.microsoft.com/office/drawing/2014/main" id="{F4E62B6A-7606-1742-85C4-0F6339FDC175}"/>
                    </a:ext>
                  </a:extLst>
                </p:cNvPr>
                <p:cNvSpPr>
                  <a:spLocks noChangeArrowheads="1"/>
                </p:cNvSpPr>
                <p:nvPr/>
              </p:nvSpPr>
              <p:spPr bwMode="auto">
                <a:xfrm>
                  <a:off x="1429" y="1140"/>
                  <a:ext cx="411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   [38]   [22]   [45]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[67]   [31]   [15]   [41]</a:t>
                  </a:r>
                </a:p>
              </p:txBody>
            </p:sp>
            <p:sp>
              <p:nvSpPr>
                <p:cNvPr id="930824" name="Rectangle 8">
                  <a:extLst>
                    <a:ext uri="{FF2B5EF4-FFF2-40B4-BE49-F238E27FC236}">
                      <a16:creationId xmlns:a16="http://schemas.microsoft.com/office/drawing/2014/main" id="{B516A55F-E022-1448-9DED-050E6C3612A8}"/>
                    </a:ext>
                  </a:extLst>
                </p:cNvPr>
                <p:cNvSpPr>
                  <a:spLocks noChangeArrowheads="1"/>
                </p:cNvSpPr>
                <p:nvPr/>
              </p:nvSpPr>
              <p:spPr bwMode="auto">
                <a:xfrm>
                  <a:off x="204" y="1145"/>
                  <a:ext cx="11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初始关键字</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930825" name="Group 9">
                <a:extLst>
                  <a:ext uri="{FF2B5EF4-FFF2-40B4-BE49-F238E27FC236}">
                    <a16:creationId xmlns:a16="http://schemas.microsoft.com/office/drawing/2014/main" id="{677BCE28-0607-9244-B659-A8FE96BCE772}"/>
                  </a:ext>
                </a:extLst>
              </p:cNvPr>
              <p:cNvGrpSpPr>
                <a:grpSpLocks/>
              </p:cNvGrpSpPr>
              <p:nvPr/>
            </p:nvGrpSpPr>
            <p:grpSpPr bwMode="auto">
              <a:xfrm>
                <a:off x="1653" y="1384"/>
                <a:ext cx="456" cy="272"/>
                <a:chOff x="1653" y="1384"/>
                <a:chExt cx="456" cy="272"/>
              </a:xfrm>
            </p:grpSpPr>
            <p:sp>
              <p:nvSpPr>
                <p:cNvPr id="930826" name="Line 10">
                  <a:extLst>
                    <a:ext uri="{FF2B5EF4-FFF2-40B4-BE49-F238E27FC236}">
                      <a16:creationId xmlns:a16="http://schemas.microsoft.com/office/drawing/2014/main" id="{E8A5F644-57F8-A343-BEA3-BCE6EF72E770}"/>
                    </a:ext>
                  </a:extLst>
                </p:cNvPr>
                <p:cNvSpPr>
                  <a:spLocks noChangeShapeType="1"/>
                </p:cNvSpPr>
                <p:nvPr/>
              </p:nvSpPr>
              <p:spPr bwMode="auto">
                <a:xfrm>
                  <a:off x="1653"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27" name="Line 11">
                  <a:extLst>
                    <a:ext uri="{FF2B5EF4-FFF2-40B4-BE49-F238E27FC236}">
                      <a16:creationId xmlns:a16="http://schemas.microsoft.com/office/drawing/2014/main" id="{6E8596B8-5D1C-6C45-8B96-86D358980E4B}"/>
                    </a:ext>
                  </a:extLst>
                </p:cNvPr>
                <p:cNvSpPr>
                  <a:spLocks noChangeShapeType="1"/>
                </p:cNvSpPr>
                <p:nvPr/>
              </p:nvSpPr>
              <p:spPr bwMode="auto">
                <a:xfrm>
                  <a:off x="2109"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28" name="Line 12">
                  <a:extLst>
                    <a:ext uri="{FF2B5EF4-FFF2-40B4-BE49-F238E27FC236}">
                      <a16:creationId xmlns:a16="http://schemas.microsoft.com/office/drawing/2014/main" id="{47ADEE4F-AA4C-E94B-95AD-64EC8DCE3C82}"/>
                    </a:ext>
                  </a:extLst>
                </p:cNvPr>
                <p:cNvSpPr>
                  <a:spLocks noChangeShapeType="1"/>
                </p:cNvSpPr>
                <p:nvPr/>
              </p:nvSpPr>
              <p:spPr bwMode="auto">
                <a:xfrm>
                  <a:off x="1882" y="152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29" name="Line 13">
                  <a:extLst>
                    <a:ext uri="{FF2B5EF4-FFF2-40B4-BE49-F238E27FC236}">
                      <a16:creationId xmlns:a16="http://schemas.microsoft.com/office/drawing/2014/main" id="{B36B4522-DA2F-D341-BB55-CD5713ECFC53}"/>
                    </a:ext>
                  </a:extLst>
                </p:cNvPr>
                <p:cNvSpPr>
                  <a:spLocks noChangeShapeType="1"/>
                </p:cNvSpPr>
                <p:nvPr/>
              </p:nvSpPr>
              <p:spPr bwMode="auto">
                <a:xfrm>
                  <a:off x="1655" y="1525"/>
                  <a:ext cx="45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30830" name="Group 14">
                <a:extLst>
                  <a:ext uri="{FF2B5EF4-FFF2-40B4-BE49-F238E27FC236}">
                    <a16:creationId xmlns:a16="http://schemas.microsoft.com/office/drawing/2014/main" id="{DF3771F4-9302-F744-9B3C-A3FED87208D6}"/>
                  </a:ext>
                </a:extLst>
              </p:cNvPr>
              <p:cNvGrpSpPr>
                <a:grpSpLocks/>
              </p:cNvGrpSpPr>
              <p:nvPr/>
            </p:nvGrpSpPr>
            <p:grpSpPr bwMode="auto">
              <a:xfrm>
                <a:off x="2562" y="1389"/>
                <a:ext cx="456" cy="272"/>
                <a:chOff x="1653" y="1384"/>
                <a:chExt cx="456" cy="272"/>
              </a:xfrm>
            </p:grpSpPr>
            <p:sp>
              <p:nvSpPr>
                <p:cNvPr id="930831" name="Line 15">
                  <a:extLst>
                    <a:ext uri="{FF2B5EF4-FFF2-40B4-BE49-F238E27FC236}">
                      <a16:creationId xmlns:a16="http://schemas.microsoft.com/office/drawing/2014/main" id="{2D5C9837-C022-B548-B254-982B24456512}"/>
                    </a:ext>
                  </a:extLst>
                </p:cNvPr>
                <p:cNvSpPr>
                  <a:spLocks noChangeShapeType="1"/>
                </p:cNvSpPr>
                <p:nvPr/>
              </p:nvSpPr>
              <p:spPr bwMode="auto">
                <a:xfrm>
                  <a:off x="1653"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32" name="Line 16">
                  <a:extLst>
                    <a:ext uri="{FF2B5EF4-FFF2-40B4-BE49-F238E27FC236}">
                      <a16:creationId xmlns:a16="http://schemas.microsoft.com/office/drawing/2014/main" id="{6EA07F16-4957-8A43-BC9B-3701B355973E}"/>
                    </a:ext>
                  </a:extLst>
                </p:cNvPr>
                <p:cNvSpPr>
                  <a:spLocks noChangeShapeType="1"/>
                </p:cNvSpPr>
                <p:nvPr/>
              </p:nvSpPr>
              <p:spPr bwMode="auto">
                <a:xfrm>
                  <a:off x="2109"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33" name="Line 17">
                  <a:extLst>
                    <a:ext uri="{FF2B5EF4-FFF2-40B4-BE49-F238E27FC236}">
                      <a16:creationId xmlns:a16="http://schemas.microsoft.com/office/drawing/2014/main" id="{343E5EDA-B3D4-394A-8D86-BAD4C714C753}"/>
                    </a:ext>
                  </a:extLst>
                </p:cNvPr>
                <p:cNvSpPr>
                  <a:spLocks noChangeShapeType="1"/>
                </p:cNvSpPr>
                <p:nvPr/>
              </p:nvSpPr>
              <p:spPr bwMode="auto">
                <a:xfrm>
                  <a:off x="1882" y="152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34" name="Line 18">
                  <a:extLst>
                    <a:ext uri="{FF2B5EF4-FFF2-40B4-BE49-F238E27FC236}">
                      <a16:creationId xmlns:a16="http://schemas.microsoft.com/office/drawing/2014/main" id="{D9C5CF94-7464-164F-87B5-71A61335417B}"/>
                    </a:ext>
                  </a:extLst>
                </p:cNvPr>
                <p:cNvSpPr>
                  <a:spLocks noChangeShapeType="1"/>
                </p:cNvSpPr>
                <p:nvPr/>
              </p:nvSpPr>
              <p:spPr bwMode="auto">
                <a:xfrm>
                  <a:off x="1655" y="1525"/>
                  <a:ext cx="45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30835" name="Group 19">
                <a:extLst>
                  <a:ext uri="{FF2B5EF4-FFF2-40B4-BE49-F238E27FC236}">
                    <a16:creationId xmlns:a16="http://schemas.microsoft.com/office/drawing/2014/main" id="{708564A9-57AE-B247-AE02-2CFA41514B88}"/>
                  </a:ext>
                </a:extLst>
              </p:cNvPr>
              <p:cNvGrpSpPr>
                <a:grpSpLocks/>
              </p:cNvGrpSpPr>
              <p:nvPr/>
            </p:nvGrpSpPr>
            <p:grpSpPr bwMode="auto">
              <a:xfrm>
                <a:off x="3515" y="1397"/>
                <a:ext cx="456" cy="272"/>
                <a:chOff x="1653" y="1384"/>
                <a:chExt cx="456" cy="272"/>
              </a:xfrm>
            </p:grpSpPr>
            <p:sp>
              <p:nvSpPr>
                <p:cNvPr id="930836" name="Line 20">
                  <a:extLst>
                    <a:ext uri="{FF2B5EF4-FFF2-40B4-BE49-F238E27FC236}">
                      <a16:creationId xmlns:a16="http://schemas.microsoft.com/office/drawing/2014/main" id="{10AA6C47-9EEA-F54C-9D2B-9F99BB682EB3}"/>
                    </a:ext>
                  </a:extLst>
                </p:cNvPr>
                <p:cNvSpPr>
                  <a:spLocks noChangeShapeType="1"/>
                </p:cNvSpPr>
                <p:nvPr/>
              </p:nvSpPr>
              <p:spPr bwMode="auto">
                <a:xfrm>
                  <a:off x="1653"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37" name="Line 21">
                  <a:extLst>
                    <a:ext uri="{FF2B5EF4-FFF2-40B4-BE49-F238E27FC236}">
                      <a16:creationId xmlns:a16="http://schemas.microsoft.com/office/drawing/2014/main" id="{5BE09A9A-6C66-314D-BF23-59A72EDC4BBD}"/>
                    </a:ext>
                  </a:extLst>
                </p:cNvPr>
                <p:cNvSpPr>
                  <a:spLocks noChangeShapeType="1"/>
                </p:cNvSpPr>
                <p:nvPr/>
              </p:nvSpPr>
              <p:spPr bwMode="auto">
                <a:xfrm>
                  <a:off x="2109"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38" name="Line 22">
                  <a:extLst>
                    <a:ext uri="{FF2B5EF4-FFF2-40B4-BE49-F238E27FC236}">
                      <a16:creationId xmlns:a16="http://schemas.microsoft.com/office/drawing/2014/main" id="{0E721316-AB7A-F149-828B-AEF4985B3442}"/>
                    </a:ext>
                  </a:extLst>
                </p:cNvPr>
                <p:cNvSpPr>
                  <a:spLocks noChangeShapeType="1"/>
                </p:cNvSpPr>
                <p:nvPr/>
              </p:nvSpPr>
              <p:spPr bwMode="auto">
                <a:xfrm>
                  <a:off x="1882" y="152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39" name="Line 23">
                  <a:extLst>
                    <a:ext uri="{FF2B5EF4-FFF2-40B4-BE49-F238E27FC236}">
                      <a16:creationId xmlns:a16="http://schemas.microsoft.com/office/drawing/2014/main" id="{FBF784A6-CE21-DA40-BEC6-C558655E1AC3}"/>
                    </a:ext>
                  </a:extLst>
                </p:cNvPr>
                <p:cNvSpPr>
                  <a:spLocks noChangeShapeType="1"/>
                </p:cNvSpPr>
                <p:nvPr/>
              </p:nvSpPr>
              <p:spPr bwMode="auto">
                <a:xfrm>
                  <a:off x="1655" y="1525"/>
                  <a:ext cx="45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30840" name="Group 24">
                <a:extLst>
                  <a:ext uri="{FF2B5EF4-FFF2-40B4-BE49-F238E27FC236}">
                    <a16:creationId xmlns:a16="http://schemas.microsoft.com/office/drawing/2014/main" id="{A2976AEC-7B48-EA4F-9A99-A1C811CD1543}"/>
                  </a:ext>
                </a:extLst>
              </p:cNvPr>
              <p:cNvGrpSpPr>
                <a:grpSpLocks/>
              </p:cNvGrpSpPr>
              <p:nvPr/>
            </p:nvGrpSpPr>
            <p:grpSpPr bwMode="auto">
              <a:xfrm>
                <a:off x="4420" y="1389"/>
                <a:ext cx="456" cy="272"/>
                <a:chOff x="1653" y="1384"/>
                <a:chExt cx="456" cy="272"/>
              </a:xfrm>
            </p:grpSpPr>
            <p:sp>
              <p:nvSpPr>
                <p:cNvPr id="930841" name="Line 25">
                  <a:extLst>
                    <a:ext uri="{FF2B5EF4-FFF2-40B4-BE49-F238E27FC236}">
                      <a16:creationId xmlns:a16="http://schemas.microsoft.com/office/drawing/2014/main" id="{B4ADC743-6D35-DF42-86AB-193C31B3A2EA}"/>
                    </a:ext>
                  </a:extLst>
                </p:cNvPr>
                <p:cNvSpPr>
                  <a:spLocks noChangeShapeType="1"/>
                </p:cNvSpPr>
                <p:nvPr/>
              </p:nvSpPr>
              <p:spPr bwMode="auto">
                <a:xfrm>
                  <a:off x="1653"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42" name="Line 26">
                  <a:extLst>
                    <a:ext uri="{FF2B5EF4-FFF2-40B4-BE49-F238E27FC236}">
                      <a16:creationId xmlns:a16="http://schemas.microsoft.com/office/drawing/2014/main" id="{B5448EEB-08DB-9541-9401-366174D9D6B7}"/>
                    </a:ext>
                  </a:extLst>
                </p:cNvPr>
                <p:cNvSpPr>
                  <a:spLocks noChangeShapeType="1"/>
                </p:cNvSpPr>
                <p:nvPr/>
              </p:nvSpPr>
              <p:spPr bwMode="auto">
                <a:xfrm>
                  <a:off x="2109" y="138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43" name="Line 27">
                  <a:extLst>
                    <a:ext uri="{FF2B5EF4-FFF2-40B4-BE49-F238E27FC236}">
                      <a16:creationId xmlns:a16="http://schemas.microsoft.com/office/drawing/2014/main" id="{C5B883F4-5DFB-AA45-A41A-D659BCEC62A3}"/>
                    </a:ext>
                  </a:extLst>
                </p:cNvPr>
                <p:cNvSpPr>
                  <a:spLocks noChangeShapeType="1"/>
                </p:cNvSpPr>
                <p:nvPr/>
              </p:nvSpPr>
              <p:spPr bwMode="auto">
                <a:xfrm>
                  <a:off x="1882" y="152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44" name="Line 28">
                  <a:extLst>
                    <a:ext uri="{FF2B5EF4-FFF2-40B4-BE49-F238E27FC236}">
                      <a16:creationId xmlns:a16="http://schemas.microsoft.com/office/drawing/2014/main" id="{BFC2FE6F-850D-7549-8BA7-B5D6ADD00521}"/>
                    </a:ext>
                  </a:extLst>
                </p:cNvPr>
                <p:cNvSpPr>
                  <a:spLocks noChangeShapeType="1"/>
                </p:cNvSpPr>
                <p:nvPr/>
              </p:nvSpPr>
              <p:spPr bwMode="auto">
                <a:xfrm>
                  <a:off x="1655" y="1525"/>
                  <a:ext cx="454"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30845" name="Group 29">
                <a:extLst>
                  <a:ext uri="{FF2B5EF4-FFF2-40B4-BE49-F238E27FC236}">
                    <a16:creationId xmlns:a16="http://schemas.microsoft.com/office/drawing/2014/main" id="{16DBBF1B-37DF-7F48-BDF9-8B4FA802972E}"/>
                  </a:ext>
                </a:extLst>
              </p:cNvPr>
              <p:cNvGrpSpPr>
                <a:grpSpLocks/>
              </p:cNvGrpSpPr>
              <p:nvPr/>
            </p:nvGrpSpPr>
            <p:grpSpPr bwMode="auto">
              <a:xfrm>
                <a:off x="204" y="1679"/>
                <a:ext cx="5344" cy="254"/>
                <a:chOff x="204" y="1140"/>
                <a:chExt cx="5344" cy="254"/>
              </a:xfrm>
            </p:grpSpPr>
            <p:sp>
              <p:nvSpPr>
                <p:cNvPr id="930846" name="Rectangle 30">
                  <a:extLst>
                    <a:ext uri="{FF2B5EF4-FFF2-40B4-BE49-F238E27FC236}">
                      <a16:creationId xmlns:a16="http://schemas.microsoft.com/office/drawing/2014/main" id="{164E616A-211A-EB49-B728-109C38E4C1F7}"/>
                    </a:ext>
                  </a:extLst>
                </p:cNvPr>
                <p:cNvSpPr>
                  <a:spLocks noChangeArrowheads="1"/>
                </p:cNvSpPr>
                <p:nvPr/>
              </p:nvSpPr>
              <p:spPr bwMode="auto">
                <a:xfrm>
                  <a:off x="1429" y="1140"/>
                  <a:ext cx="411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[23    38]    [22     45]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67]    [15     31]   [41]</a:t>
                  </a:r>
                </a:p>
              </p:txBody>
            </p:sp>
            <p:sp>
              <p:nvSpPr>
                <p:cNvPr id="930847" name="Rectangle 31">
                  <a:extLst>
                    <a:ext uri="{FF2B5EF4-FFF2-40B4-BE49-F238E27FC236}">
                      <a16:creationId xmlns:a16="http://schemas.microsoft.com/office/drawing/2014/main" id="{0D2A7B77-0061-7949-AF29-43026F623944}"/>
                    </a:ext>
                  </a:extLst>
                </p:cNvPr>
                <p:cNvSpPr>
                  <a:spLocks noChangeArrowheads="1"/>
                </p:cNvSpPr>
                <p:nvPr/>
              </p:nvSpPr>
              <p:spPr bwMode="auto">
                <a:xfrm>
                  <a:off x="204" y="1145"/>
                  <a:ext cx="11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一趟归并后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sp>
            <p:nvSpPr>
              <p:cNvPr id="930848" name="Line 32">
                <a:extLst>
                  <a:ext uri="{FF2B5EF4-FFF2-40B4-BE49-F238E27FC236}">
                    <a16:creationId xmlns:a16="http://schemas.microsoft.com/office/drawing/2014/main" id="{43FDDB32-8E9E-3946-99F9-73296596E64B}"/>
                  </a:ext>
                </a:extLst>
              </p:cNvPr>
              <p:cNvSpPr>
                <a:spLocks noChangeShapeType="1"/>
              </p:cNvSpPr>
              <p:nvPr/>
            </p:nvSpPr>
            <p:spPr bwMode="auto">
              <a:xfrm>
                <a:off x="5375" y="1434"/>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30849" name="Group 33">
                <a:extLst>
                  <a:ext uri="{FF2B5EF4-FFF2-40B4-BE49-F238E27FC236}">
                    <a16:creationId xmlns:a16="http://schemas.microsoft.com/office/drawing/2014/main" id="{A66C7F9C-A629-2741-8280-756D4EEFD179}"/>
                  </a:ext>
                </a:extLst>
              </p:cNvPr>
              <p:cNvGrpSpPr>
                <a:grpSpLocks/>
              </p:cNvGrpSpPr>
              <p:nvPr/>
            </p:nvGrpSpPr>
            <p:grpSpPr bwMode="auto">
              <a:xfrm>
                <a:off x="1834" y="1933"/>
                <a:ext cx="955" cy="280"/>
                <a:chOff x="1789" y="1979"/>
                <a:chExt cx="955" cy="280"/>
              </a:xfrm>
            </p:grpSpPr>
            <p:sp>
              <p:nvSpPr>
                <p:cNvPr id="930850" name="Line 34">
                  <a:extLst>
                    <a:ext uri="{FF2B5EF4-FFF2-40B4-BE49-F238E27FC236}">
                      <a16:creationId xmlns:a16="http://schemas.microsoft.com/office/drawing/2014/main" id="{592D34CD-11E0-7C44-8242-0440A6BA2F94}"/>
                    </a:ext>
                  </a:extLst>
                </p:cNvPr>
                <p:cNvSpPr>
                  <a:spLocks noChangeShapeType="1"/>
                </p:cNvSpPr>
                <p:nvPr/>
              </p:nvSpPr>
              <p:spPr bwMode="auto">
                <a:xfrm>
                  <a:off x="1789" y="1979"/>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51" name="Line 35">
                  <a:extLst>
                    <a:ext uri="{FF2B5EF4-FFF2-40B4-BE49-F238E27FC236}">
                      <a16:creationId xmlns:a16="http://schemas.microsoft.com/office/drawing/2014/main" id="{A9F50397-AFEE-A04A-8F81-B91B54C7CDCA}"/>
                    </a:ext>
                  </a:extLst>
                </p:cNvPr>
                <p:cNvSpPr>
                  <a:spLocks noChangeShapeType="1"/>
                </p:cNvSpPr>
                <p:nvPr/>
              </p:nvSpPr>
              <p:spPr bwMode="auto">
                <a:xfrm>
                  <a:off x="2744" y="1979"/>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52" name="Line 36">
                  <a:extLst>
                    <a:ext uri="{FF2B5EF4-FFF2-40B4-BE49-F238E27FC236}">
                      <a16:creationId xmlns:a16="http://schemas.microsoft.com/office/drawing/2014/main" id="{68EDF888-FE57-9243-BBD5-4BE7459576BF}"/>
                    </a:ext>
                  </a:extLst>
                </p:cNvPr>
                <p:cNvSpPr>
                  <a:spLocks noChangeShapeType="1"/>
                </p:cNvSpPr>
                <p:nvPr/>
              </p:nvSpPr>
              <p:spPr bwMode="auto">
                <a:xfrm>
                  <a:off x="2245" y="2123"/>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53" name="Line 37">
                  <a:extLst>
                    <a:ext uri="{FF2B5EF4-FFF2-40B4-BE49-F238E27FC236}">
                      <a16:creationId xmlns:a16="http://schemas.microsoft.com/office/drawing/2014/main" id="{DFA7B3A9-90BB-774D-9BD8-E6DC297D299F}"/>
                    </a:ext>
                  </a:extLst>
                </p:cNvPr>
                <p:cNvSpPr>
                  <a:spLocks noChangeShapeType="1"/>
                </p:cNvSpPr>
                <p:nvPr/>
              </p:nvSpPr>
              <p:spPr bwMode="auto">
                <a:xfrm>
                  <a:off x="1791" y="2115"/>
                  <a:ext cx="953"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30854" name="Group 38">
                <a:extLst>
                  <a:ext uri="{FF2B5EF4-FFF2-40B4-BE49-F238E27FC236}">
                    <a16:creationId xmlns:a16="http://schemas.microsoft.com/office/drawing/2014/main" id="{5E1197BE-71D3-7640-8573-DF1BF00A3F7B}"/>
                  </a:ext>
                </a:extLst>
              </p:cNvPr>
              <p:cNvGrpSpPr>
                <a:grpSpLocks/>
              </p:cNvGrpSpPr>
              <p:nvPr/>
            </p:nvGrpSpPr>
            <p:grpSpPr bwMode="auto">
              <a:xfrm>
                <a:off x="3739" y="1933"/>
                <a:ext cx="955" cy="280"/>
                <a:chOff x="1789" y="1979"/>
                <a:chExt cx="955" cy="280"/>
              </a:xfrm>
            </p:grpSpPr>
            <p:sp>
              <p:nvSpPr>
                <p:cNvPr id="930855" name="Line 39">
                  <a:extLst>
                    <a:ext uri="{FF2B5EF4-FFF2-40B4-BE49-F238E27FC236}">
                      <a16:creationId xmlns:a16="http://schemas.microsoft.com/office/drawing/2014/main" id="{DA6A5EB7-7925-FD4E-98FE-156F4FD2BC00}"/>
                    </a:ext>
                  </a:extLst>
                </p:cNvPr>
                <p:cNvSpPr>
                  <a:spLocks noChangeShapeType="1"/>
                </p:cNvSpPr>
                <p:nvPr/>
              </p:nvSpPr>
              <p:spPr bwMode="auto">
                <a:xfrm>
                  <a:off x="1789" y="1979"/>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56" name="Line 40">
                  <a:extLst>
                    <a:ext uri="{FF2B5EF4-FFF2-40B4-BE49-F238E27FC236}">
                      <a16:creationId xmlns:a16="http://schemas.microsoft.com/office/drawing/2014/main" id="{21670A2C-C7E7-1F48-87C9-796DA37A8FB3}"/>
                    </a:ext>
                  </a:extLst>
                </p:cNvPr>
                <p:cNvSpPr>
                  <a:spLocks noChangeShapeType="1"/>
                </p:cNvSpPr>
                <p:nvPr/>
              </p:nvSpPr>
              <p:spPr bwMode="auto">
                <a:xfrm>
                  <a:off x="2744" y="1979"/>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57" name="Line 41">
                  <a:extLst>
                    <a:ext uri="{FF2B5EF4-FFF2-40B4-BE49-F238E27FC236}">
                      <a16:creationId xmlns:a16="http://schemas.microsoft.com/office/drawing/2014/main" id="{5ADB7815-5C48-F24F-A120-F18DBFDC44F5}"/>
                    </a:ext>
                  </a:extLst>
                </p:cNvPr>
                <p:cNvSpPr>
                  <a:spLocks noChangeShapeType="1"/>
                </p:cNvSpPr>
                <p:nvPr/>
              </p:nvSpPr>
              <p:spPr bwMode="auto">
                <a:xfrm>
                  <a:off x="2245" y="2123"/>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58" name="Line 42">
                  <a:extLst>
                    <a:ext uri="{FF2B5EF4-FFF2-40B4-BE49-F238E27FC236}">
                      <a16:creationId xmlns:a16="http://schemas.microsoft.com/office/drawing/2014/main" id="{839AA589-9E2C-9041-897A-0EF20F2E9F40}"/>
                    </a:ext>
                  </a:extLst>
                </p:cNvPr>
                <p:cNvSpPr>
                  <a:spLocks noChangeShapeType="1"/>
                </p:cNvSpPr>
                <p:nvPr/>
              </p:nvSpPr>
              <p:spPr bwMode="auto">
                <a:xfrm>
                  <a:off x="1791" y="2115"/>
                  <a:ext cx="953"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30859" name="Group 43">
                <a:extLst>
                  <a:ext uri="{FF2B5EF4-FFF2-40B4-BE49-F238E27FC236}">
                    <a16:creationId xmlns:a16="http://schemas.microsoft.com/office/drawing/2014/main" id="{5FFAA285-C3D9-AA4D-95B1-4E2AD5266587}"/>
                  </a:ext>
                </a:extLst>
              </p:cNvPr>
              <p:cNvGrpSpPr>
                <a:grpSpLocks/>
              </p:cNvGrpSpPr>
              <p:nvPr/>
            </p:nvGrpSpPr>
            <p:grpSpPr bwMode="auto">
              <a:xfrm>
                <a:off x="204" y="2213"/>
                <a:ext cx="5344" cy="254"/>
                <a:chOff x="204" y="1140"/>
                <a:chExt cx="5344" cy="254"/>
              </a:xfrm>
            </p:grpSpPr>
            <p:sp>
              <p:nvSpPr>
                <p:cNvPr id="930860" name="Rectangle 44">
                  <a:extLst>
                    <a:ext uri="{FF2B5EF4-FFF2-40B4-BE49-F238E27FC236}">
                      <a16:creationId xmlns:a16="http://schemas.microsoft.com/office/drawing/2014/main" id="{FFCC1023-4DA1-4F45-AA32-F25F4CD88D09}"/>
                    </a:ext>
                  </a:extLst>
                </p:cNvPr>
                <p:cNvSpPr>
                  <a:spLocks noChangeArrowheads="1"/>
                </p:cNvSpPr>
                <p:nvPr/>
              </p:nvSpPr>
              <p:spPr bwMode="auto">
                <a:xfrm>
                  <a:off x="1429" y="1140"/>
                  <a:ext cx="411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[22     23      38     45]    [15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31     67]    [41]</a:t>
                  </a:r>
                </a:p>
              </p:txBody>
            </p:sp>
            <p:sp>
              <p:nvSpPr>
                <p:cNvPr id="930861" name="Rectangle 45">
                  <a:extLst>
                    <a:ext uri="{FF2B5EF4-FFF2-40B4-BE49-F238E27FC236}">
                      <a16:creationId xmlns:a16="http://schemas.microsoft.com/office/drawing/2014/main" id="{9FC9485B-78D2-C94E-A6AE-A3C6829C3F2C}"/>
                    </a:ext>
                  </a:extLst>
                </p:cNvPr>
                <p:cNvSpPr>
                  <a:spLocks noChangeArrowheads="1"/>
                </p:cNvSpPr>
                <p:nvPr/>
              </p:nvSpPr>
              <p:spPr bwMode="auto">
                <a:xfrm>
                  <a:off x="204" y="1145"/>
                  <a:ext cx="11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二趟归并后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sp>
            <p:nvSpPr>
              <p:cNvPr id="930862" name="Line 46">
                <a:extLst>
                  <a:ext uri="{FF2B5EF4-FFF2-40B4-BE49-F238E27FC236}">
                    <a16:creationId xmlns:a16="http://schemas.microsoft.com/office/drawing/2014/main" id="{835496BD-14EA-ED41-B15F-A7B47EA33731}"/>
                  </a:ext>
                </a:extLst>
              </p:cNvPr>
              <p:cNvSpPr>
                <a:spLocks noChangeShapeType="1"/>
              </p:cNvSpPr>
              <p:nvPr/>
            </p:nvSpPr>
            <p:spPr bwMode="auto">
              <a:xfrm>
                <a:off x="5329" y="1933"/>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30863" name="Group 47">
                <a:extLst>
                  <a:ext uri="{FF2B5EF4-FFF2-40B4-BE49-F238E27FC236}">
                    <a16:creationId xmlns:a16="http://schemas.microsoft.com/office/drawing/2014/main" id="{0354314F-CACE-FF46-81F3-202BC7E8B237}"/>
                  </a:ext>
                </a:extLst>
              </p:cNvPr>
              <p:cNvGrpSpPr>
                <a:grpSpLocks/>
              </p:cNvGrpSpPr>
              <p:nvPr/>
            </p:nvGrpSpPr>
            <p:grpSpPr bwMode="auto">
              <a:xfrm>
                <a:off x="258" y="2766"/>
                <a:ext cx="5344" cy="254"/>
                <a:chOff x="204" y="1140"/>
                <a:chExt cx="5344" cy="254"/>
              </a:xfrm>
            </p:grpSpPr>
            <p:sp>
              <p:nvSpPr>
                <p:cNvPr id="930864" name="Rectangle 48">
                  <a:extLst>
                    <a:ext uri="{FF2B5EF4-FFF2-40B4-BE49-F238E27FC236}">
                      <a16:creationId xmlns:a16="http://schemas.microsoft.com/office/drawing/2014/main" id="{DE2B524E-3249-454B-9246-74794945048D}"/>
                    </a:ext>
                  </a:extLst>
                </p:cNvPr>
                <p:cNvSpPr>
                  <a:spLocks noChangeArrowheads="1"/>
                </p:cNvSpPr>
                <p:nvPr/>
              </p:nvSpPr>
              <p:spPr bwMode="auto">
                <a:xfrm>
                  <a:off x="1429" y="1140"/>
                  <a:ext cx="411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     22      23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31     38</a:t>
                  </a:r>
                  <a:r>
                    <a:rPr kumimoji="1" lang="en-US" altLang="zh-CN" sz="2400" b="1">
                      <a:solidFill>
                        <a:srgbClr val="FFFF00"/>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    45     67]    [41]</a:t>
                  </a:r>
                </a:p>
              </p:txBody>
            </p:sp>
            <p:sp>
              <p:nvSpPr>
                <p:cNvPr id="930865" name="Rectangle 49">
                  <a:extLst>
                    <a:ext uri="{FF2B5EF4-FFF2-40B4-BE49-F238E27FC236}">
                      <a16:creationId xmlns:a16="http://schemas.microsoft.com/office/drawing/2014/main" id="{486FF903-2DEC-0140-812A-A9E0BA80B7C0}"/>
                    </a:ext>
                  </a:extLst>
                </p:cNvPr>
                <p:cNvSpPr>
                  <a:spLocks noChangeArrowheads="1"/>
                </p:cNvSpPr>
                <p:nvPr/>
              </p:nvSpPr>
              <p:spPr bwMode="auto">
                <a:xfrm>
                  <a:off x="204" y="1145"/>
                  <a:ext cx="11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三趟归并后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930866" name="Group 50">
                <a:extLst>
                  <a:ext uri="{FF2B5EF4-FFF2-40B4-BE49-F238E27FC236}">
                    <a16:creationId xmlns:a16="http://schemas.microsoft.com/office/drawing/2014/main" id="{9CE3C775-18B3-C84D-9244-ED3DDA64D934}"/>
                  </a:ext>
                </a:extLst>
              </p:cNvPr>
              <p:cNvGrpSpPr>
                <a:grpSpLocks/>
              </p:cNvGrpSpPr>
              <p:nvPr/>
            </p:nvGrpSpPr>
            <p:grpSpPr bwMode="auto">
              <a:xfrm>
                <a:off x="2152" y="2478"/>
                <a:ext cx="1862" cy="280"/>
                <a:chOff x="2152" y="2470"/>
                <a:chExt cx="1862" cy="280"/>
              </a:xfrm>
            </p:grpSpPr>
            <p:sp>
              <p:nvSpPr>
                <p:cNvPr id="930867" name="Line 51">
                  <a:extLst>
                    <a:ext uri="{FF2B5EF4-FFF2-40B4-BE49-F238E27FC236}">
                      <a16:creationId xmlns:a16="http://schemas.microsoft.com/office/drawing/2014/main" id="{EFE11620-4F8D-6E47-B75D-726E7208437A}"/>
                    </a:ext>
                  </a:extLst>
                </p:cNvPr>
                <p:cNvSpPr>
                  <a:spLocks noChangeShapeType="1"/>
                </p:cNvSpPr>
                <p:nvPr/>
              </p:nvSpPr>
              <p:spPr bwMode="auto">
                <a:xfrm>
                  <a:off x="2152" y="247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68" name="Line 52">
                  <a:extLst>
                    <a:ext uri="{FF2B5EF4-FFF2-40B4-BE49-F238E27FC236}">
                      <a16:creationId xmlns:a16="http://schemas.microsoft.com/office/drawing/2014/main" id="{E0DAA0D8-4E65-114B-BE0C-BFF4ABF2AB3D}"/>
                    </a:ext>
                  </a:extLst>
                </p:cNvPr>
                <p:cNvSpPr>
                  <a:spLocks noChangeShapeType="1"/>
                </p:cNvSpPr>
                <p:nvPr/>
              </p:nvSpPr>
              <p:spPr bwMode="auto">
                <a:xfrm>
                  <a:off x="4014" y="247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69" name="Line 53">
                  <a:extLst>
                    <a:ext uri="{FF2B5EF4-FFF2-40B4-BE49-F238E27FC236}">
                      <a16:creationId xmlns:a16="http://schemas.microsoft.com/office/drawing/2014/main" id="{AD247E27-03A2-5E4B-BF8D-1B7DE4919D08}"/>
                    </a:ext>
                  </a:extLst>
                </p:cNvPr>
                <p:cNvSpPr>
                  <a:spLocks noChangeShapeType="1"/>
                </p:cNvSpPr>
                <p:nvPr/>
              </p:nvSpPr>
              <p:spPr bwMode="auto">
                <a:xfrm>
                  <a:off x="3016" y="261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70" name="Line 54">
                  <a:extLst>
                    <a:ext uri="{FF2B5EF4-FFF2-40B4-BE49-F238E27FC236}">
                      <a16:creationId xmlns:a16="http://schemas.microsoft.com/office/drawing/2014/main" id="{AA7A95C4-8B26-9F40-910E-DC3A9958D71A}"/>
                    </a:ext>
                  </a:extLst>
                </p:cNvPr>
                <p:cNvSpPr>
                  <a:spLocks noChangeShapeType="1"/>
                </p:cNvSpPr>
                <p:nvPr/>
              </p:nvSpPr>
              <p:spPr bwMode="auto">
                <a:xfrm>
                  <a:off x="2154" y="2614"/>
                  <a:ext cx="18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30871" name="Line 55">
                <a:extLst>
                  <a:ext uri="{FF2B5EF4-FFF2-40B4-BE49-F238E27FC236}">
                    <a16:creationId xmlns:a16="http://schemas.microsoft.com/office/drawing/2014/main" id="{1CDD8153-6758-1D44-B4B1-7BF572D50987}"/>
                  </a:ext>
                </a:extLst>
              </p:cNvPr>
              <p:cNvSpPr>
                <a:spLocks noChangeShapeType="1"/>
              </p:cNvSpPr>
              <p:nvPr/>
            </p:nvSpPr>
            <p:spPr bwMode="auto">
              <a:xfrm>
                <a:off x="5329" y="2486"/>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nvGrpSpPr>
              <p:cNvPr id="930872" name="Group 56">
                <a:extLst>
                  <a:ext uri="{FF2B5EF4-FFF2-40B4-BE49-F238E27FC236}">
                    <a16:creationId xmlns:a16="http://schemas.microsoft.com/office/drawing/2014/main" id="{8EDCD318-DFDD-074A-8E87-8756D690D3DF}"/>
                  </a:ext>
                </a:extLst>
              </p:cNvPr>
              <p:cNvGrpSpPr>
                <a:grpSpLocks/>
              </p:cNvGrpSpPr>
              <p:nvPr/>
            </p:nvGrpSpPr>
            <p:grpSpPr bwMode="auto">
              <a:xfrm>
                <a:off x="249" y="3328"/>
                <a:ext cx="5344" cy="254"/>
                <a:chOff x="204" y="1140"/>
                <a:chExt cx="5344" cy="254"/>
              </a:xfrm>
            </p:grpSpPr>
            <p:sp>
              <p:nvSpPr>
                <p:cNvPr id="930873" name="Rectangle 57">
                  <a:extLst>
                    <a:ext uri="{FF2B5EF4-FFF2-40B4-BE49-F238E27FC236}">
                      <a16:creationId xmlns:a16="http://schemas.microsoft.com/office/drawing/2014/main" id="{DD9E0360-7B7E-8240-9113-F1ED0A4D33A4}"/>
                    </a:ext>
                  </a:extLst>
                </p:cNvPr>
                <p:cNvSpPr>
                  <a:spLocks noChangeArrowheads="1"/>
                </p:cNvSpPr>
                <p:nvPr/>
              </p:nvSpPr>
              <p:spPr bwMode="auto">
                <a:xfrm>
                  <a:off x="1429" y="1140"/>
                  <a:ext cx="411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[15     22      23     </a:t>
                  </a:r>
                  <a:r>
                    <a:rPr kumimoji="1" lang="en-US" altLang="zh-CN" sz="2400" b="1" u="sng">
                      <a:solidFill>
                        <a:srgbClr val="FFFF00"/>
                      </a:solidFill>
                      <a:latin typeface="Times New Roman" panose="02020603050405020304" pitchFamily="18" charset="0"/>
                      <a:ea typeface="宋体" panose="02010600030101010101" pitchFamily="2" charset="-122"/>
                    </a:rPr>
                    <a:t>23</a:t>
                  </a:r>
                  <a:r>
                    <a:rPr kumimoji="1" lang="en-US" altLang="zh-CN" sz="2400" b="1">
                      <a:solidFill>
                        <a:srgbClr val="FFFFFF"/>
                      </a:solidFill>
                      <a:latin typeface="Times New Roman" panose="02020603050405020304" pitchFamily="18" charset="0"/>
                      <a:ea typeface="宋体" panose="02010600030101010101" pitchFamily="2" charset="-122"/>
                    </a:rPr>
                    <a:t>     31     38</a:t>
                  </a:r>
                  <a:r>
                    <a:rPr kumimoji="1" lang="en-US" altLang="zh-CN" sz="2400" b="1">
                      <a:solidFill>
                        <a:srgbClr val="FFFF00"/>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    41     45     67</a:t>
                  </a:r>
                </a:p>
              </p:txBody>
            </p:sp>
            <p:sp>
              <p:nvSpPr>
                <p:cNvPr id="930874" name="Rectangle 58">
                  <a:extLst>
                    <a:ext uri="{FF2B5EF4-FFF2-40B4-BE49-F238E27FC236}">
                      <a16:creationId xmlns:a16="http://schemas.microsoft.com/office/drawing/2014/main" id="{F68C97A0-D126-424E-A327-7CFFDC312BD8}"/>
                    </a:ext>
                  </a:extLst>
                </p:cNvPr>
                <p:cNvSpPr>
                  <a:spLocks noChangeArrowheads="1"/>
                </p:cNvSpPr>
                <p:nvPr/>
              </p:nvSpPr>
              <p:spPr bwMode="auto">
                <a:xfrm>
                  <a:off x="204" y="1145"/>
                  <a:ext cx="113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四趟归并后</a:t>
                  </a:r>
                  <a:r>
                    <a:rPr kumimoji="1" lang="en-US" altLang="zh-CN" sz="2400" b="1">
                      <a:solidFill>
                        <a:srgbClr val="FFFFFF"/>
                      </a:solidFill>
                      <a:latin typeface="Times New Roman" panose="02020603050405020304" pitchFamily="18" charset="0"/>
                      <a:ea typeface="宋体" panose="02010600030101010101" pitchFamily="2" charset="-122"/>
                    </a:rPr>
                    <a:t>:</a:t>
                  </a:r>
                </a:p>
              </p:txBody>
            </p:sp>
          </p:grpSp>
          <p:grpSp>
            <p:nvGrpSpPr>
              <p:cNvPr id="930875" name="Group 59">
                <a:extLst>
                  <a:ext uri="{FF2B5EF4-FFF2-40B4-BE49-F238E27FC236}">
                    <a16:creationId xmlns:a16="http://schemas.microsoft.com/office/drawing/2014/main" id="{54488056-3E1B-744E-BE2F-B3603D8DEF19}"/>
                  </a:ext>
                </a:extLst>
              </p:cNvPr>
              <p:cNvGrpSpPr>
                <a:grpSpLocks/>
              </p:cNvGrpSpPr>
              <p:nvPr/>
            </p:nvGrpSpPr>
            <p:grpSpPr bwMode="auto">
              <a:xfrm>
                <a:off x="3422" y="3003"/>
                <a:ext cx="1862" cy="280"/>
                <a:chOff x="2152" y="2470"/>
                <a:chExt cx="1862" cy="280"/>
              </a:xfrm>
            </p:grpSpPr>
            <p:sp>
              <p:nvSpPr>
                <p:cNvPr id="930876" name="Line 60">
                  <a:extLst>
                    <a:ext uri="{FF2B5EF4-FFF2-40B4-BE49-F238E27FC236}">
                      <a16:creationId xmlns:a16="http://schemas.microsoft.com/office/drawing/2014/main" id="{5700DE79-C93C-E74F-87FF-CD1B2991D31C}"/>
                    </a:ext>
                  </a:extLst>
                </p:cNvPr>
                <p:cNvSpPr>
                  <a:spLocks noChangeShapeType="1"/>
                </p:cNvSpPr>
                <p:nvPr/>
              </p:nvSpPr>
              <p:spPr bwMode="auto">
                <a:xfrm>
                  <a:off x="2152" y="247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77" name="Line 61">
                  <a:extLst>
                    <a:ext uri="{FF2B5EF4-FFF2-40B4-BE49-F238E27FC236}">
                      <a16:creationId xmlns:a16="http://schemas.microsoft.com/office/drawing/2014/main" id="{C003D333-E1EF-BE40-B91C-6F0F737324FB}"/>
                    </a:ext>
                  </a:extLst>
                </p:cNvPr>
                <p:cNvSpPr>
                  <a:spLocks noChangeShapeType="1"/>
                </p:cNvSpPr>
                <p:nvPr/>
              </p:nvSpPr>
              <p:spPr bwMode="auto">
                <a:xfrm>
                  <a:off x="4014" y="2470"/>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78" name="Line 62">
                  <a:extLst>
                    <a:ext uri="{FF2B5EF4-FFF2-40B4-BE49-F238E27FC236}">
                      <a16:creationId xmlns:a16="http://schemas.microsoft.com/office/drawing/2014/main" id="{21755D08-4F31-0C45-AA72-D49A74383339}"/>
                    </a:ext>
                  </a:extLst>
                </p:cNvPr>
                <p:cNvSpPr>
                  <a:spLocks noChangeShapeType="1"/>
                </p:cNvSpPr>
                <p:nvPr/>
              </p:nvSpPr>
              <p:spPr bwMode="auto">
                <a:xfrm>
                  <a:off x="3016" y="2614"/>
                  <a:ext cx="0" cy="13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30879" name="Line 63">
                  <a:extLst>
                    <a:ext uri="{FF2B5EF4-FFF2-40B4-BE49-F238E27FC236}">
                      <a16:creationId xmlns:a16="http://schemas.microsoft.com/office/drawing/2014/main" id="{32AA6B4E-FC64-0B42-80CD-A54BE125AD98}"/>
                    </a:ext>
                  </a:extLst>
                </p:cNvPr>
                <p:cNvSpPr>
                  <a:spLocks noChangeShapeType="1"/>
                </p:cNvSpPr>
                <p:nvPr/>
              </p:nvSpPr>
              <p:spPr bwMode="auto">
                <a:xfrm>
                  <a:off x="2154" y="2614"/>
                  <a:ext cx="1860"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Tree>
    <p:extLst>
      <p:ext uri="{BB962C8B-B14F-4D97-AF65-F5344CB8AC3E}">
        <p14:creationId xmlns:p14="http://schemas.microsoft.com/office/powerpoint/2010/main" val="4060148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2" name="Rectangle 2">
            <a:extLst>
              <a:ext uri="{FF2B5EF4-FFF2-40B4-BE49-F238E27FC236}">
                <a16:creationId xmlns:a16="http://schemas.microsoft.com/office/drawing/2014/main" id="{931DAF44-83B7-EE46-A0F8-EE323BCFD9F6}"/>
              </a:ext>
            </a:extLst>
          </p:cNvPr>
          <p:cNvSpPr>
            <a:spLocks noGrp="1" noChangeArrowheads="1"/>
          </p:cNvSpPr>
          <p:nvPr>
            <p:ph type="body" idx="1"/>
          </p:nvPr>
        </p:nvSpPr>
        <p:spPr>
          <a:xfrm>
            <a:off x="1676400" y="152400"/>
            <a:ext cx="8839200" cy="6516688"/>
          </a:xfrm>
          <a:noFill/>
          <a:ln/>
        </p:spPr>
        <p:txBody>
          <a:bodyPr/>
          <a:lstStyle/>
          <a:p>
            <a:pPr marL="0" indent="0">
              <a:lnSpc>
                <a:spcPct val="110000"/>
              </a:lnSpc>
              <a:spcBef>
                <a:spcPct val="10000"/>
              </a:spcBef>
              <a:spcAft>
                <a:spcPct val="20000"/>
              </a:spcAft>
              <a:buNone/>
            </a:pPr>
            <a:r>
              <a:rPr lang="zh-CN" altLang="en-US" b="1">
                <a:solidFill>
                  <a:schemeClr val="folHlink"/>
                </a:solidFill>
                <a:ea typeface="楷体_GB2312" pitchFamily="49" charset="-122"/>
              </a:rPr>
              <a:t>归并的算法</a:t>
            </a:r>
          </a:p>
          <a:p>
            <a:pPr marL="0" indent="0">
              <a:lnSpc>
                <a:spcPct val="110000"/>
              </a:lnSpc>
              <a:spcBef>
                <a:spcPct val="10000"/>
              </a:spcBef>
              <a:buNone/>
            </a:pPr>
            <a:r>
              <a:rPr lang="en-US" altLang="zh-CN" sz="2800" b="1"/>
              <a:t>void Merge(RecType R[], RecType DR[], int k, int m, int h)</a:t>
            </a:r>
          </a:p>
          <a:p>
            <a:pPr marL="355600" lvl="1" indent="0">
              <a:lnSpc>
                <a:spcPct val="110000"/>
              </a:lnSpc>
              <a:spcBef>
                <a:spcPct val="10000"/>
              </a:spcBef>
              <a:buNone/>
            </a:pPr>
            <a:r>
              <a:rPr lang="en-US" altLang="zh-CN" b="1"/>
              <a:t>{  int p, q, n ; p=n=k, q=m+1 ;</a:t>
            </a:r>
          </a:p>
          <a:p>
            <a:pPr marL="723900" lvl="2" indent="0">
              <a:lnSpc>
                <a:spcPct val="110000"/>
              </a:lnSpc>
              <a:spcBef>
                <a:spcPct val="10000"/>
              </a:spcBef>
              <a:buNone/>
            </a:pPr>
            <a:r>
              <a:rPr lang="en-US" altLang="zh-CN" sz="2800" b="1"/>
              <a:t>while ((p&lt;=m)&amp;&amp;(q&lt;=h))</a:t>
            </a:r>
          </a:p>
          <a:p>
            <a:pPr marL="1079500" lvl="3" indent="0">
              <a:lnSpc>
                <a:spcPct val="110000"/>
              </a:lnSpc>
              <a:spcBef>
                <a:spcPct val="10000"/>
              </a:spcBef>
              <a:buNone/>
            </a:pPr>
            <a:r>
              <a:rPr lang="en-US" altLang="zh-CN" sz="2800" b="1"/>
              <a:t>{   if (LQ(R[p].key, R[q].key) )  </a:t>
            </a:r>
            <a:r>
              <a:rPr lang="en-US" altLang="zh-CN" b="1"/>
              <a:t>/*  </a:t>
            </a:r>
            <a:r>
              <a:rPr lang="zh-CN" altLang="en-US" b="1"/>
              <a:t>比较两个子序列 *</a:t>
            </a:r>
            <a:r>
              <a:rPr lang="en-US" altLang="zh-CN" b="1"/>
              <a:t>/</a:t>
            </a:r>
          </a:p>
          <a:p>
            <a:pPr marL="1435100" lvl="4" indent="0">
              <a:lnSpc>
                <a:spcPct val="110000"/>
              </a:lnSpc>
              <a:spcBef>
                <a:spcPct val="10000"/>
              </a:spcBef>
              <a:buNone/>
            </a:pPr>
            <a:r>
              <a:rPr lang="en-US" altLang="zh-CN" sz="2800" b="1"/>
              <a:t>     DR[n++]=R[p++] ;</a:t>
            </a:r>
          </a:p>
          <a:p>
            <a:pPr marL="1435100" lvl="4" indent="0">
              <a:lnSpc>
                <a:spcPct val="110000"/>
              </a:lnSpc>
              <a:spcBef>
                <a:spcPct val="10000"/>
              </a:spcBef>
              <a:buNone/>
            </a:pPr>
            <a:r>
              <a:rPr lang="en-US" altLang="zh-CN" sz="2800" b="1"/>
              <a:t>else   DR[n++]=R[q++] ;</a:t>
            </a:r>
          </a:p>
          <a:p>
            <a:pPr marL="1079500" lvl="3" indent="0">
              <a:lnSpc>
                <a:spcPct val="110000"/>
              </a:lnSpc>
              <a:spcBef>
                <a:spcPct val="10000"/>
              </a:spcBef>
              <a:buNone/>
            </a:pPr>
            <a:r>
              <a:rPr lang="en-US" altLang="zh-CN" sz="2800" b="1"/>
              <a:t>}</a:t>
            </a:r>
          </a:p>
          <a:p>
            <a:pPr marL="723900" lvl="2" indent="0">
              <a:lnSpc>
                <a:spcPct val="110000"/>
              </a:lnSpc>
              <a:spcBef>
                <a:spcPct val="10000"/>
              </a:spcBef>
              <a:buNone/>
            </a:pPr>
            <a:r>
              <a:rPr lang="en-US" altLang="zh-CN" sz="2800" b="1"/>
              <a:t>while (p&lt;=m)     </a:t>
            </a:r>
            <a:r>
              <a:rPr lang="en-US" altLang="zh-CN" b="1"/>
              <a:t>/*   </a:t>
            </a:r>
            <a:r>
              <a:rPr lang="zh-CN" altLang="en-US" b="1"/>
              <a:t>将剩余子序列复制到结果序列中  *</a:t>
            </a:r>
            <a:r>
              <a:rPr lang="en-US" altLang="zh-CN" b="1"/>
              <a:t>/</a:t>
            </a:r>
          </a:p>
          <a:p>
            <a:pPr marL="1079500" lvl="3" indent="0">
              <a:lnSpc>
                <a:spcPct val="110000"/>
              </a:lnSpc>
              <a:spcBef>
                <a:spcPct val="10000"/>
              </a:spcBef>
              <a:buNone/>
            </a:pPr>
            <a:r>
              <a:rPr lang="en-US" altLang="zh-CN" sz="2800" b="1"/>
              <a:t>DR[n++]=R[p++] ;</a:t>
            </a:r>
          </a:p>
          <a:p>
            <a:pPr marL="723900" lvl="2" indent="0">
              <a:lnSpc>
                <a:spcPct val="110000"/>
              </a:lnSpc>
              <a:spcBef>
                <a:spcPct val="10000"/>
              </a:spcBef>
              <a:buNone/>
            </a:pPr>
            <a:r>
              <a:rPr lang="en-US" altLang="zh-CN" sz="2800" b="1"/>
              <a:t>while (q&lt;=h)   DR[n++]=R[q++] ;</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501239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2866" name="Rectangle 2">
            <a:extLst>
              <a:ext uri="{FF2B5EF4-FFF2-40B4-BE49-F238E27FC236}">
                <a16:creationId xmlns:a16="http://schemas.microsoft.com/office/drawing/2014/main" id="{7A9EE71F-B2C7-6149-BCF5-719BA1A4A29E}"/>
              </a:ext>
            </a:extLst>
          </p:cNvPr>
          <p:cNvSpPr>
            <a:spLocks noGrp="1" noChangeArrowheads="1"/>
          </p:cNvSpPr>
          <p:nvPr>
            <p:ph type="body" idx="1"/>
          </p:nvPr>
        </p:nvSpPr>
        <p:spPr>
          <a:xfrm>
            <a:off x="1676400" y="152401"/>
            <a:ext cx="8839200" cy="6589713"/>
          </a:xfrm>
          <a:noFill/>
          <a:ln/>
        </p:spPr>
        <p:txBody>
          <a:bodyPr/>
          <a:lstStyle/>
          <a:p>
            <a:pPr marL="0" indent="0">
              <a:lnSpc>
                <a:spcPct val="110000"/>
              </a:lnSpc>
              <a:spcBef>
                <a:spcPct val="10000"/>
              </a:spcBef>
              <a:spcAft>
                <a:spcPct val="20000"/>
              </a:spcAft>
              <a:buNone/>
            </a:pPr>
            <a:r>
              <a:rPr lang="en-US" altLang="zh-CN" sz="3600" b="1">
                <a:solidFill>
                  <a:schemeClr val="folHlink"/>
                </a:solidFill>
                <a:cs typeface="Times New Roman" panose="02020603050405020304" pitchFamily="18" charset="0"/>
              </a:rPr>
              <a:t>2  </a:t>
            </a:r>
            <a:r>
              <a:rPr lang="zh-CN" altLang="en-US" sz="3600" b="1">
                <a:solidFill>
                  <a:schemeClr val="folHlink"/>
                </a:solidFill>
                <a:ea typeface="楷体_GB2312" pitchFamily="49" charset="-122"/>
              </a:rPr>
              <a:t>一趟归并排序</a:t>
            </a:r>
          </a:p>
          <a:p>
            <a:pPr marL="0" indent="0">
              <a:lnSpc>
                <a:spcPct val="110000"/>
              </a:lnSpc>
              <a:spcBef>
                <a:spcPct val="10000"/>
              </a:spcBef>
              <a:buNone/>
            </a:pPr>
            <a:r>
              <a:rPr lang="zh-CN" altLang="en-US" sz="2800" b="1"/>
              <a:t>       一趟归并排序都是从前到后，依次将相邻的两个有序子序列归并为一个</a:t>
            </a:r>
            <a:r>
              <a:rPr lang="zh-CN" altLang="zh-CN" sz="2800" b="1"/>
              <a:t>，且除最后一个子序列外</a:t>
            </a:r>
            <a:r>
              <a:rPr lang="zh-CN" altLang="en-US" sz="2800" b="1"/>
              <a:t>，其余每个子序列的长度都相同</a:t>
            </a:r>
            <a:r>
              <a:rPr lang="zh-CN" altLang="en-US" sz="2800" b="1">
                <a:latin typeface="宋体" panose="02010600030101010101" pitchFamily="2" charset="-122"/>
              </a:rPr>
              <a:t>。设这些子序列的长度为</a:t>
            </a:r>
            <a:r>
              <a:rPr lang="en-US" altLang="zh-CN" sz="2800" b="1"/>
              <a:t>d</a:t>
            </a:r>
            <a:r>
              <a:rPr lang="zh-CN" altLang="en-US" sz="2800" b="1"/>
              <a:t>，则一趟归并排序的过程是</a:t>
            </a:r>
            <a:r>
              <a:rPr lang="zh-CN" altLang="zh-CN" sz="2800" b="1"/>
              <a:t>：</a:t>
            </a:r>
            <a:endParaRPr lang="zh-CN" altLang="en-US" sz="2800" b="1"/>
          </a:p>
          <a:p>
            <a:pPr marL="355600" lvl="1" indent="0">
              <a:lnSpc>
                <a:spcPct val="110000"/>
              </a:lnSpc>
              <a:spcBef>
                <a:spcPct val="10000"/>
              </a:spcBef>
              <a:buNone/>
            </a:pPr>
            <a:r>
              <a:rPr lang="zh-CN" altLang="en-US" b="1"/>
              <a:t>从</a:t>
            </a:r>
            <a:r>
              <a:rPr lang="en-US" altLang="zh-CN" b="1"/>
              <a:t>j=1</a:t>
            </a:r>
            <a:r>
              <a:rPr lang="zh-CN" altLang="en-US" b="1"/>
              <a:t>开始，依次将相邻的两个有序子序列</a:t>
            </a:r>
            <a:r>
              <a:rPr lang="en-US" altLang="zh-CN" b="1"/>
              <a:t>R[j…j+d-1]</a:t>
            </a:r>
            <a:r>
              <a:rPr lang="zh-CN" altLang="en-US" b="1"/>
              <a:t>和</a:t>
            </a:r>
            <a:r>
              <a:rPr lang="en-US" altLang="zh-CN" b="1"/>
              <a:t>R[j+d…j+2d-1]</a:t>
            </a:r>
            <a:r>
              <a:rPr lang="zh-CN" altLang="en-US" b="1"/>
              <a:t>进行归并</a:t>
            </a:r>
            <a:r>
              <a:rPr lang="zh-CN" altLang="zh-CN" b="1"/>
              <a:t>；</a:t>
            </a:r>
            <a:r>
              <a:rPr lang="zh-CN" altLang="en-US" b="1"/>
              <a:t>每次归并两个子序列后，</a:t>
            </a:r>
            <a:r>
              <a:rPr lang="en-US" altLang="zh-CN" b="1"/>
              <a:t>j</a:t>
            </a:r>
            <a:r>
              <a:rPr lang="zh-CN" altLang="en-US" b="1"/>
              <a:t>后移动</a:t>
            </a:r>
            <a:r>
              <a:rPr lang="en-US" altLang="zh-CN" b="1"/>
              <a:t>2d</a:t>
            </a:r>
            <a:r>
              <a:rPr lang="zh-CN" altLang="en-US" b="1"/>
              <a:t>个位置，即</a:t>
            </a:r>
            <a:r>
              <a:rPr lang="en-US" altLang="zh-CN" b="1"/>
              <a:t>j=j+2d</a:t>
            </a:r>
            <a:r>
              <a:rPr lang="zh-CN" altLang="zh-CN" b="1"/>
              <a:t>；</a:t>
            </a:r>
            <a:r>
              <a:rPr lang="zh-CN" altLang="en-US" b="1"/>
              <a:t>若剩下的元素不足两个子序列时，分以下两种情况处理</a:t>
            </a:r>
            <a:r>
              <a:rPr lang="zh-CN" altLang="zh-CN" b="1"/>
              <a:t>：</a:t>
            </a:r>
            <a:endParaRPr lang="zh-CN" altLang="en-US" b="1">
              <a:latin typeface="宋体" panose="02010600030101010101" pitchFamily="2" charset="-122"/>
            </a:endParaRPr>
          </a:p>
          <a:p>
            <a:pPr marL="723900" lvl="2" indent="0">
              <a:lnSpc>
                <a:spcPct val="110000"/>
              </a:lnSpc>
              <a:spcBef>
                <a:spcPct val="10000"/>
              </a:spcBef>
              <a:buNone/>
            </a:pPr>
            <a:r>
              <a:rPr lang="zh-CN" altLang="en-US" sz="2800" b="1">
                <a:cs typeface="Times New Roman" panose="02020603050405020304" pitchFamily="18" charset="0"/>
              </a:rPr>
              <a:t>①  </a:t>
            </a:r>
            <a:r>
              <a:rPr lang="zh-CN" altLang="en-US" sz="2800" b="1">
                <a:solidFill>
                  <a:schemeClr val="folHlink"/>
                </a:solidFill>
              </a:rPr>
              <a:t>剩下的元素个数</a:t>
            </a:r>
            <a:r>
              <a:rPr lang="en-US" altLang="zh-CN" sz="2800" b="1">
                <a:solidFill>
                  <a:schemeClr val="folHlink"/>
                </a:solidFill>
              </a:rPr>
              <a:t>&gt;d</a:t>
            </a:r>
            <a:r>
              <a:rPr lang="zh-CN" altLang="zh-CN" sz="2800" b="1"/>
              <a:t>：再调用一次上述过程</a:t>
            </a:r>
            <a:r>
              <a:rPr lang="zh-CN" altLang="en-US" sz="2800" b="1"/>
              <a:t>，将一个长度为</a:t>
            </a:r>
            <a:r>
              <a:rPr lang="en-US" altLang="zh-CN" sz="2800" b="1"/>
              <a:t>d</a:t>
            </a:r>
            <a:r>
              <a:rPr lang="zh-CN" altLang="en-US" sz="2800" b="1"/>
              <a:t>的子序列和不足</a:t>
            </a:r>
            <a:r>
              <a:rPr lang="en-US" altLang="zh-CN" sz="2800" b="1"/>
              <a:t>d</a:t>
            </a:r>
            <a:r>
              <a:rPr lang="zh-CN" altLang="en-US" sz="2800" b="1"/>
              <a:t>的子序列进行归并</a:t>
            </a:r>
            <a:r>
              <a:rPr lang="zh-CN" altLang="zh-CN" sz="2800" b="1"/>
              <a:t>；</a:t>
            </a:r>
            <a:r>
              <a:rPr lang="zh-CN" altLang="en-US" sz="2800" b="1"/>
              <a:t> </a:t>
            </a:r>
          </a:p>
          <a:p>
            <a:pPr marL="723900" lvl="2" indent="0">
              <a:lnSpc>
                <a:spcPct val="110000"/>
              </a:lnSpc>
              <a:spcBef>
                <a:spcPct val="10000"/>
              </a:spcBef>
              <a:buNone/>
            </a:pPr>
            <a:r>
              <a:rPr lang="zh-CN" altLang="en-US" sz="2800" b="1">
                <a:cs typeface="Times New Roman" panose="02020603050405020304" pitchFamily="18" charset="0"/>
              </a:rPr>
              <a:t>②  </a:t>
            </a:r>
            <a:r>
              <a:rPr lang="zh-CN" altLang="en-US" sz="2800" b="1">
                <a:solidFill>
                  <a:schemeClr val="folHlink"/>
                </a:solidFill>
              </a:rPr>
              <a:t>剩下的元素个数</a:t>
            </a:r>
            <a:r>
              <a:rPr lang="zh-CN" altLang="en-US" sz="2800" b="1">
                <a:solidFill>
                  <a:schemeClr val="folHlink"/>
                </a:solidFill>
                <a:cs typeface="Times New Roman" panose="02020603050405020304" pitchFamily="18" charset="0"/>
              </a:rPr>
              <a:t>≤</a:t>
            </a:r>
            <a:r>
              <a:rPr lang="en-US" altLang="zh-CN" sz="2800" b="1">
                <a:solidFill>
                  <a:schemeClr val="folHlink"/>
                </a:solidFill>
              </a:rPr>
              <a:t>d</a:t>
            </a:r>
            <a:r>
              <a:rPr lang="zh-CN" altLang="zh-CN" sz="2800" b="1"/>
              <a:t>：</a:t>
            </a:r>
            <a:r>
              <a:rPr lang="zh-CN" altLang="en-US" sz="2800" b="1"/>
              <a:t>将剩下的元素依次复制到归并后的序列中</a:t>
            </a:r>
            <a:r>
              <a:rPr lang="zh-CN" altLang="en-US" sz="2800" b="1">
                <a:latin typeface="宋体" panose="02010600030101010101" pitchFamily="2" charset="-122"/>
              </a:rPr>
              <a:t>。</a:t>
            </a:r>
          </a:p>
        </p:txBody>
      </p:sp>
    </p:spTree>
    <p:extLst>
      <p:ext uri="{BB962C8B-B14F-4D97-AF65-F5344CB8AC3E}">
        <p14:creationId xmlns:p14="http://schemas.microsoft.com/office/powerpoint/2010/main" val="394912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67C0F40A-AB36-634D-A213-8ED18B5193D8}"/>
              </a:ext>
            </a:extLst>
          </p:cNvPr>
          <p:cNvSpPr>
            <a:spLocks noGrp="1" noChangeArrowheads="1"/>
          </p:cNvSpPr>
          <p:nvPr>
            <p:ph type="body" idx="1"/>
          </p:nvPr>
        </p:nvSpPr>
        <p:spPr>
          <a:xfrm>
            <a:off x="1676401" y="152401"/>
            <a:ext cx="8812213" cy="6156325"/>
          </a:xfrm>
        </p:spPr>
        <p:txBody>
          <a:bodyPr/>
          <a:lstStyle/>
          <a:p>
            <a:pPr marL="0" indent="0">
              <a:lnSpc>
                <a:spcPct val="110000"/>
              </a:lnSpc>
              <a:buNone/>
            </a:pPr>
            <a:r>
              <a:rPr lang="zh-CN" altLang="en-US" sz="2800" b="1"/>
              <a:t>待排序的记录类型的定义如下：</a:t>
            </a:r>
          </a:p>
          <a:p>
            <a:pPr marL="0" indent="0">
              <a:lnSpc>
                <a:spcPct val="110000"/>
              </a:lnSpc>
              <a:buNone/>
            </a:pPr>
            <a:r>
              <a:rPr lang="en-US" altLang="zh-CN" sz="2800" b="1"/>
              <a:t>#define  MAX_SIZE  100</a:t>
            </a:r>
          </a:p>
          <a:p>
            <a:pPr marL="0" indent="0">
              <a:lnSpc>
                <a:spcPct val="110000"/>
              </a:lnSpc>
              <a:buNone/>
            </a:pPr>
            <a:r>
              <a:rPr lang="en-US" altLang="zh-CN" sz="2800" b="1"/>
              <a:t>Typedef  int  KeyType ;</a:t>
            </a:r>
          </a:p>
          <a:p>
            <a:pPr marL="0" indent="0">
              <a:lnSpc>
                <a:spcPct val="110000"/>
              </a:lnSpc>
              <a:buNone/>
            </a:pPr>
            <a:r>
              <a:rPr lang="en-US" altLang="zh-CN" sz="2800" b="1"/>
              <a:t>typedef  struct  RecType</a:t>
            </a:r>
          </a:p>
          <a:p>
            <a:pPr marL="355600" lvl="1" indent="0">
              <a:lnSpc>
                <a:spcPct val="110000"/>
              </a:lnSpc>
              <a:buNone/>
            </a:pPr>
            <a:r>
              <a:rPr lang="en-US" altLang="zh-CN" b="1"/>
              <a:t>{ KeyType  key ;          </a:t>
            </a:r>
            <a:r>
              <a:rPr lang="en-US" altLang="zh-CN" sz="2400" b="1"/>
              <a:t>/* </a:t>
            </a:r>
            <a:r>
              <a:rPr lang="zh-CN" altLang="en-US" sz="2400" b="1"/>
              <a:t>关键字码  *</a:t>
            </a:r>
            <a:r>
              <a:rPr lang="en-US" altLang="zh-CN" sz="2400" b="1"/>
              <a:t>/</a:t>
            </a:r>
          </a:p>
          <a:p>
            <a:pPr marL="723900" lvl="2" indent="0">
              <a:lnSpc>
                <a:spcPct val="110000"/>
              </a:lnSpc>
              <a:buNone/>
            </a:pPr>
            <a:r>
              <a:rPr lang="en-US" altLang="zh-CN" sz="2800" b="1"/>
              <a:t>infoType  otherinfo ;     </a:t>
            </a:r>
            <a:r>
              <a:rPr lang="en-US" altLang="zh-CN" b="1"/>
              <a:t>/* </a:t>
            </a:r>
            <a:r>
              <a:rPr lang="zh-CN" altLang="en-US" b="1"/>
              <a:t>其他域  *</a:t>
            </a:r>
            <a:r>
              <a:rPr lang="en-US" altLang="zh-CN" b="1"/>
              <a:t>/</a:t>
            </a:r>
          </a:p>
          <a:p>
            <a:pPr marL="355600" lvl="1" indent="0">
              <a:lnSpc>
                <a:spcPct val="110000"/>
              </a:lnSpc>
              <a:buNone/>
            </a:pPr>
            <a:r>
              <a:rPr lang="en-US" altLang="zh-CN" b="1"/>
              <a:t>}RecType ;</a:t>
            </a:r>
          </a:p>
          <a:p>
            <a:pPr marL="0" indent="0">
              <a:lnSpc>
                <a:spcPct val="110000"/>
              </a:lnSpc>
              <a:buNone/>
            </a:pPr>
            <a:r>
              <a:rPr lang="en-US" altLang="zh-CN" sz="2800" b="1"/>
              <a:t>typedef  struct Sqlist</a:t>
            </a:r>
          </a:p>
          <a:p>
            <a:pPr marL="355600" lvl="1" indent="0">
              <a:lnSpc>
                <a:spcPct val="110000"/>
              </a:lnSpc>
              <a:buNone/>
            </a:pPr>
            <a:r>
              <a:rPr lang="en-US" altLang="zh-CN" b="1"/>
              <a:t>{  RecType  R[MAX_SIZE] ;</a:t>
            </a:r>
          </a:p>
          <a:p>
            <a:pPr marL="723900" lvl="2" indent="0">
              <a:lnSpc>
                <a:spcPct val="110000"/>
              </a:lnSpc>
              <a:buNone/>
            </a:pPr>
            <a:r>
              <a:rPr lang="en-US" altLang="zh-CN" sz="2800" b="1"/>
              <a:t>int length  ;</a:t>
            </a:r>
          </a:p>
          <a:p>
            <a:pPr marL="355600" lvl="1" indent="0">
              <a:lnSpc>
                <a:spcPct val="110000"/>
              </a:lnSpc>
              <a:buNone/>
            </a:pPr>
            <a:r>
              <a:rPr lang="en-US" altLang="zh-CN" b="1"/>
              <a:t>}Sqlist ;</a:t>
            </a:r>
          </a:p>
        </p:txBody>
      </p:sp>
    </p:spTree>
    <p:extLst>
      <p:ext uri="{BB962C8B-B14F-4D97-AF65-F5344CB8AC3E}">
        <p14:creationId xmlns:p14="http://schemas.microsoft.com/office/powerpoint/2010/main" val="1985642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3890" name="Rectangle 2">
            <a:extLst>
              <a:ext uri="{FF2B5EF4-FFF2-40B4-BE49-F238E27FC236}">
                <a16:creationId xmlns:a16="http://schemas.microsoft.com/office/drawing/2014/main" id="{BA895479-3296-A247-BF05-24C3896409E9}"/>
              </a:ext>
            </a:extLst>
          </p:cNvPr>
          <p:cNvSpPr>
            <a:spLocks noGrp="1" noChangeArrowheads="1"/>
          </p:cNvSpPr>
          <p:nvPr>
            <p:ph type="body" idx="1"/>
          </p:nvPr>
        </p:nvSpPr>
        <p:spPr>
          <a:xfrm>
            <a:off x="1676400" y="152401"/>
            <a:ext cx="8839200" cy="6372225"/>
          </a:xfrm>
          <a:noFill/>
          <a:ln/>
        </p:spPr>
        <p:txBody>
          <a:bodyPr/>
          <a:lstStyle/>
          <a:p>
            <a:pPr marL="0" indent="0">
              <a:lnSpc>
                <a:spcPct val="110000"/>
              </a:lnSpc>
              <a:spcBef>
                <a:spcPct val="10000"/>
              </a:spcBef>
              <a:spcAft>
                <a:spcPct val="20000"/>
              </a:spcAft>
              <a:buNone/>
            </a:pPr>
            <a:r>
              <a:rPr lang="zh-CN" altLang="en-US" b="1">
                <a:solidFill>
                  <a:schemeClr val="folHlink"/>
                </a:solidFill>
                <a:latin typeface="宋体" panose="02010600030101010101" pitchFamily="2" charset="-122"/>
              </a:rPr>
              <a:t>⑴ </a:t>
            </a:r>
            <a:r>
              <a:rPr lang="zh-CN" altLang="en-US" b="1">
                <a:solidFill>
                  <a:schemeClr val="folHlink"/>
                </a:solidFill>
                <a:ea typeface="楷体_GB2312" pitchFamily="49" charset="-122"/>
              </a:rPr>
              <a:t>一趟归并排序算法</a:t>
            </a:r>
          </a:p>
          <a:p>
            <a:pPr marL="0" indent="0">
              <a:lnSpc>
                <a:spcPct val="110000"/>
              </a:lnSpc>
              <a:spcBef>
                <a:spcPct val="10000"/>
              </a:spcBef>
              <a:buNone/>
            </a:pPr>
            <a:r>
              <a:rPr lang="en-US" altLang="zh-CN" sz="2800" b="1"/>
              <a:t>void Merge_pass(RecType R[], RecType DR[], int d, int n)</a:t>
            </a:r>
          </a:p>
          <a:p>
            <a:pPr marL="355600" lvl="1" indent="0">
              <a:lnSpc>
                <a:spcPct val="110000"/>
              </a:lnSpc>
              <a:spcBef>
                <a:spcPct val="10000"/>
              </a:spcBef>
              <a:buNone/>
            </a:pPr>
            <a:r>
              <a:rPr lang="en-US" altLang="zh-CN" b="1"/>
              <a:t>{  int j=1 ;</a:t>
            </a:r>
          </a:p>
          <a:p>
            <a:pPr marL="723900" lvl="2" indent="0">
              <a:lnSpc>
                <a:spcPct val="110000"/>
              </a:lnSpc>
              <a:spcBef>
                <a:spcPct val="10000"/>
              </a:spcBef>
              <a:buNone/>
            </a:pPr>
            <a:r>
              <a:rPr lang="en-US" altLang="zh-CN" sz="2800" b="1"/>
              <a:t>while ((j+2*d-1)&lt;=n)</a:t>
            </a:r>
          </a:p>
          <a:p>
            <a:pPr marL="1079500" lvl="3" indent="0">
              <a:lnSpc>
                <a:spcPct val="110000"/>
              </a:lnSpc>
              <a:spcBef>
                <a:spcPct val="10000"/>
              </a:spcBef>
              <a:buNone/>
            </a:pPr>
            <a:r>
              <a:rPr lang="en-US" altLang="zh-CN" sz="2800" b="1"/>
              <a:t>{   Merge(R, DR, j, j+d-1, j+2*d-1) ;</a:t>
            </a:r>
          </a:p>
          <a:p>
            <a:pPr marL="1435100" lvl="4" indent="0">
              <a:lnSpc>
                <a:spcPct val="110000"/>
              </a:lnSpc>
              <a:spcBef>
                <a:spcPct val="10000"/>
              </a:spcBef>
              <a:buNone/>
            </a:pPr>
            <a:r>
              <a:rPr lang="en-US" altLang="zh-CN" sz="2800" b="1"/>
              <a:t>j=j+2*d ; </a:t>
            </a:r>
          </a:p>
          <a:p>
            <a:pPr marL="1079500" lvl="3" indent="0">
              <a:lnSpc>
                <a:spcPct val="110000"/>
              </a:lnSpc>
              <a:spcBef>
                <a:spcPct val="10000"/>
              </a:spcBef>
              <a:buNone/>
            </a:pPr>
            <a:r>
              <a:rPr lang="en-US" altLang="zh-CN" sz="2800" b="1"/>
              <a:t>}     </a:t>
            </a:r>
            <a:r>
              <a:rPr lang="en-US" altLang="zh-CN" sz="2400" b="1"/>
              <a:t>/*   </a:t>
            </a:r>
            <a:r>
              <a:rPr lang="zh-CN" altLang="en-US" sz="2400" b="1"/>
              <a:t>子序列两两归并  *</a:t>
            </a:r>
            <a:r>
              <a:rPr lang="en-US" altLang="zh-CN" sz="2400" b="1"/>
              <a:t>/</a:t>
            </a:r>
          </a:p>
          <a:p>
            <a:pPr marL="723900" lvl="2" indent="0">
              <a:lnSpc>
                <a:spcPct val="110000"/>
              </a:lnSpc>
              <a:spcBef>
                <a:spcPct val="10000"/>
              </a:spcBef>
              <a:buNone/>
            </a:pPr>
            <a:r>
              <a:rPr lang="en-US" altLang="zh-CN" sz="2800" b="1"/>
              <a:t>if (j+d-1&lt;n)     </a:t>
            </a:r>
            <a:r>
              <a:rPr lang="en-US" altLang="zh-CN" b="1"/>
              <a:t>/*   </a:t>
            </a:r>
            <a:r>
              <a:rPr lang="zh-CN" altLang="en-US" b="1"/>
              <a:t>剩余元素个数超过一个子序列长度</a:t>
            </a:r>
            <a:r>
              <a:rPr lang="en-US" altLang="zh-CN" b="1"/>
              <a:t>d  */</a:t>
            </a:r>
          </a:p>
          <a:p>
            <a:pPr marL="1079500" lvl="3" indent="0">
              <a:lnSpc>
                <a:spcPct val="110000"/>
              </a:lnSpc>
              <a:spcBef>
                <a:spcPct val="10000"/>
              </a:spcBef>
              <a:buNone/>
            </a:pPr>
            <a:r>
              <a:rPr lang="en-US" altLang="zh-CN" sz="2800" b="1"/>
              <a:t>Merge(R, DR, j, j+d-1, n) ;</a:t>
            </a:r>
          </a:p>
          <a:p>
            <a:pPr marL="723900" lvl="2" indent="0">
              <a:lnSpc>
                <a:spcPct val="110000"/>
              </a:lnSpc>
              <a:spcBef>
                <a:spcPct val="10000"/>
              </a:spcBef>
              <a:buNone/>
            </a:pPr>
            <a:r>
              <a:rPr lang="en-US" altLang="zh-CN" sz="2800" b="1"/>
              <a:t>else  Merge(R, DR, j, n, n) ;</a:t>
            </a:r>
            <a:r>
              <a:rPr lang="en-US" altLang="zh-CN" b="1"/>
              <a:t>/*   </a:t>
            </a:r>
            <a:r>
              <a:rPr lang="zh-CN" altLang="en-US" b="1"/>
              <a:t>剩余子序列复制  *</a:t>
            </a:r>
            <a:r>
              <a:rPr lang="en-US" altLang="zh-CN" b="1"/>
              <a:t>/</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16425042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3CBA5F5B-8E5B-E641-9D2A-04D0953251A4}"/>
              </a:ext>
            </a:extLst>
          </p:cNvPr>
          <p:cNvSpPr>
            <a:spLocks noGrp="1" noChangeArrowheads="1"/>
          </p:cNvSpPr>
          <p:nvPr>
            <p:ph type="body" idx="1"/>
          </p:nvPr>
        </p:nvSpPr>
        <p:spPr>
          <a:xfrm>
            <a:off x="1676400" y="152400"/>
            <a:ext cx="8839200" cy="6553200"/>
          </a:xfrm>
          <a:noFill/>
          <a:ln/>
        </p:spPr>
        <p:txBody>
          <a:bodyPr/>
          <a:lstStyle/>
          <a:p>
            <a:pPr marL="0" indent="0">
              <a:lnSpc>
                <a:spcPct val="110000"/>
              </a:lnSpc>
              <a:spcBef>
                <a:spcPct val="10000"/>
              </a:spcBef>
              <a:spcAft>
                <a:spcPct val="20000"/>
              </a:spcAft>
              <a:buNone/>
            </a:pPr>
            <a:r>
              <a:rPr lang="zh-CN" altLang="en-US" b="1">
                <a:solidFill>
                  <a:schemeClr val="folHlink"/>
                </a:solidFill>
                <a:latin typeface="宋体" panose="02010600030101010101" pitchFamily="2" charset="-122"/>
                <a:cs typeface="Times New Roman" panose="02020603050405020304" pitchFamily="18" charset="0"/>
              </a:rPr>
              <a:t>⑵</a:t>
            </a:r>
            <a:r>
              <a:rPr lang="zh-CN" altLang="en-US" b="1">
                <a:solidFill>
                  <a:schemeClr val="folHlink"/>
                </a:solidFill>
                <a:effectLst>
                  <a:outerShdw blurRad="38100" dist="38100" dir="2700000" algn="tl">
                    <a:srgbClr val="000000"/>
                  </a:outerShdw>
                </a:effectLst>
                <a:cs typeface="Times New Roman" panose="02020603050405020304" pitchFamily="18" charset="0"/>
              </a:rPr>
              <a:t>  </a:t>
            </a:r>
            <a:r>
              <a:rPr lang="zh-CN" altLang="en-US" b="1">
                <a:solidFill>
                  <a:schemeClr val="folHlink"/>
                </a:solidFill>
                <a:ea typeface="楷体_GB2312" pitchFamily="49" charset="-122"/>
              </a:rPr>
              <a:t>归并排序的算法</a:t>
            </a:r>
            <a:endParaRPr lang="zh-CN" altLang="en-US" b="1">
              <a:solidFill>
                <a:schemeClr val="folHlink"/>
              </a:solidFill>
              <a:effectLst>
                <a:outerShdw blurRad="38100" dist="38100" dir="2700000" algn="tl">
                  <a:srgbClr val="000000"/>
                </a:outerShdw>
              </a:effectLst>
              <a:ea typeface="楷体_GB2312" pitchFamily="49" charset="-122"/>
            </a:endParaRPr>
          </a:p>
          <a:p>
            <a:pPr marL="0" indent="0">
              <a:lnSpc>
                <a:spcPct val="110000"/>
              </a:lnSpc>
              <a:spcBef>
                <a:spcPct val="10000"/>
              </a:spcBef>
              <a:buNone/>
            </a:pPr>
            <a:r>
              <a:rPr lang="zh-CN" altLang="en-US" sz="2400" b="1"/>
              <a:t>        </a:t>
            </a:r>
            <a:r>
              <a:rPr lang="zh-CN" altLang="en-US" sz="2800" b="1"/>
              <a:t>开始归并时，每个记录是长度为</a:t>
            </a:r>
            <a:r>
              <a:rPr lang="en-US" altLang="zh-CN" sz="2800" b="1"/>
              <a:t>1</a:t>
            </a:r>
            <a:r>
              <a:rPr lang="zh-CN" altLang="en-US" sz="2800" b="1"/>
              <a:t>的有序子序列，对这些有序子序列逐趟归并，每一趟归并后有序子序列的长度均扩大一倍</a:t>
            </a:r>
            <a:r>
              <a:rPr lang="zh-CN" altLang="zh-CN" sz="2800" b="1"/>
              <a:t>；</a:t>
            </a:r>
            <a:r>
              <a:rPr lang="zh-CN" altLang="en-US" sz="2800" b="1"/>
              <a:t>当有序子序列的长度与整个记录序列长度相等时，整个记录序列就成为有序序列</a:t>
            </a:r>
            <a:r>
              <a:rPr lang="zh-CN" altLang="en-US" sz="2800" b="1">
                <a:latin typeface="宋体" panose="02010600030101010101" pitchFamily="2" charset="-122"/>
              </a:rPr>
              <a:t>。算法是</a:t>
            </a:r>
            <a:r>
              <a:rPr lang="zh-CN" altLang="zh-CN" sz="2800" b="1"/>
              <a:t>：</a:t>
            </a:r>
            <a:endParaRPr lang="zh-CN" altLang="en-US" sz="2800" b="1">
              <a:latin typeface="宋体" panose="02010600030101010101" pitchFamily="2" charset="-122"/>
            </a:endParaRPr>
          </a:p>
          <a:p>
            <a:pPr marL="0" indent="0">
              <a:lnSpc>
                <a:spcPct val="110000"/>
              </a:lnSpc>
              <a:spcBef>
                <a:spcPct val="10000"/>
              </a:spcBef>
              <a:buNone/>
            </a:pPr>
            <a:r>
              <a:rPr lang="en-US" altLang="zh-CN" sz="2800" b="1"/>
              <a:t>void Merge_sort(</a:t>
            </a:r>
            <a:r>
              <a:rPr kumimoji="0" lang="en-US" altLang="zh-CN" sz="2800" b="1"/>
              <a:t>Sqlist *L, RecType DR[]</a:t>
            </a:r>
            <a:r>
              <a:rPr lang="en-US" altLang="zh-CN" sz="2800" b="1"/>
              <a:t>)</a:t>
            </a:r>
          </a:p>
          <a:p>
            <a:pPr marL="355600" lvl="1" indent="0">
              <a:lnSpc>
                <a:spcPct val="110000"/>
              </a:lnSpc>
              <a:spcBef>
                <a:spcPct val="10000"/>
              </a:spcBef>
              <a:buNone/>
            </a:pPr>
            <a:r>
              <a:rPr lang="en-US" altLang="zh-CN" b="1"/>
              <a:t>{  int d=1 ;</a:t>
            </a:r>
          </a:p>
          <a:p>
            <a:pPr marL="723900" lvl="2" indent="0">
              <a:lnSpc>
                <a:spcPct val="110000"/>
              </a:lnSpc>
              <a:spcBef>
                <a:spcPct val="10000"/>
              </a:spcBef>
              <a:buNone/>
            </a:pPr>
            <a:r>
              <a:rPr lang="en-US" altLang="zh-CN" sz="2800" b="1"/>
              <a:t>while(d&lt;L-&gt;length)</a:t>
            </a:r>
          </a:p>
          <a:p>
            <a:pPr marL="1079500" lvl="3" indent="0">
              <a:lnSpc>
                <a:spcPct val="110000"/>
              </a:lnSpc>
              <a:spcBef>
                <a:spcPct val="10000"/>
              </a:spcBef>
              <a:buNone/>
            </a:pPr>
            <a:r>
              <a:rPr lang="en-US" altLang="zh-CN" sz="2800" b="1"/>
              <a:t>{   Merge_pass(L-&gt;R, DR, d, L-&gt;length) ;</a:t>
            </a:r>
          </a:p>
          <a:p>
            <a:pPr marL="1435100" lvl="4" indent="0">
              <a:lnSpc>
                <a:spcPct val="110000"/>
              </a:lnSpc>
              <a:spcBef>
                <a:spcPct val="10000"/>
              </a:spcBef>
              <a:buNone/>
            </a:pPr>
            <a:r>
              <a:rPr lang="en-US" altLang="zh-CN" sz="2800" b="1"/>
              <a:t>Merge_pass(DR, L-&gt;R, 2*d, L-&gt;length) ;</a:t>
            </a:r>
          </a:p>
          <a:p>
            <a:pPr marL="1435100" lvl="4" indent="0">
              <a:lnSpc>
                <a:spcPct val="110000"/>
              </a:lnSpc>
              <a:spcBef>
                <a:spcPct val="10000"/>
              </a:spcBef>
              <a:buNone/>
            </a:pPr>
            <a:r>
              <a:rPr lang="en-US" altLang="zh-CN" sz="2800" b="1"/>
              <a:t>d=4*d ;</a:t>
            </a:r>
          </a:p>
          <a:p>
            <a:pPr marL="1079500" lvl="3" indent="0">
              <a:lnSpc>
                <a:spcPct val="110000"/>
              </a:lnSpc>
              <a:spcBef>
                <a:spcPct val="10000"/>
              </a:spcBef>
              <a:buNone/>
            </a:pPr>
            <a:r>
              <a:rPr lang="en-US" altLang="zh-CN" sz="2800" b="1"/>
              <a:t>}</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3837808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5938" name="Rectangle 2">
            <a:extLst>
              <a:ext uri="{FF2B5EF4-FFF2-40B4-BE49-F238E27FC236}">
                <a16:creationId xmlns:a16="http://schemas.microsoft.com/office/drawing/2014/main" id="{A20A6754-BE5A-BF40-B305-B25E90B43447}"/>
              </a:ext>
            </a:extLst>
          </p:cNvPr>
          <p:cNvSpPr>
            <a:spLocks noGrp="1" noChangeArrowheads="1"/>
          </p:cNvSpPr>
          <p:nvPr>
            <p:ph type="body" idx="1"/>
          </p:nvPr>
        </p:nvSpPr>
        <p:spPr>
          <a:xfrm>
            <a:off x="1676400" y="152400"/>
            <a:ext cx="8915400" cy="3348038"/>
          </a:xfrm>
          <a:noFill/>
          <a:ln/>
        </p:spPr>
        <p:txBody>
          <a:bodyPr/>
          <a:lstStyle/>
          <a:p>
            <a:pPr marL="0" indent="0">
              <a:lnSpc>
                <a:spcPct val="110000"/>
              </a:lnSpc>
              <a:spcAft>
                <a:spcPct val="10000"/>
              </a:spcAft>
              <a:buNone/>
            </a:pPr>
            <a:r>
              <a:rPr lang="en-US" altLang="zh-CN" sz="3600" b="1">
                <a:solidFill>
                  <a:schemeClr val="folHlink"/>
                </a:solidFill>
                <a:cs typeface="Times New Roman" panose="02020603050405020304" pitchFamily="18" charset="0"/>
              </a:rPr>
              <a:t>3  </a:t>
            </a:r>
            <a:r>
              <a:rPr kumimoji="0" lang="zh-CN" altLang="en-US" sz="3600" b="1">
                <a:solidFill>
                  <a:schemeClr val="folHlink"/>
                </a:solidFill>
                <a:ea typeface="楷体_GB2312" pitchFamily="49" charset="-122"/>
              </a:rPr>
              <a:t>算法分析</a:t>
            </a:r>
            <a:endParaRPr lang="zh-CN" altLang="en-US" sz="3600" b="1">
              <a:solidFill>
                <a:schemeClr val="folHlink"/>
              </a:solidFill>
              <a:ea typeface="楷体_GB2312" pitchFamily="49" charset="-122"/>
            </a:endParaRPr>
          </a:p>
          <a:p>
            <a:pPr marL="0" indent="0">
              <a:lnSpc>
                <a:spcPct val="110000"/>
              </a:lnSpc>
              <a:buNone/>
            </a:pPr>
            <a:r>
              <a:rPr lang="zh-CN" altLang="en-US" b="1"/>
              <a:t>        </a:t>
            </a:r>
            <a:r>
              <a:rPr lang="zh-CN" altLang="en-US" sz="2800" b="1"/>
              <a:t>具有</a:t>
            </a:r>
            <a:r>
              <a:rPr lang="en-US" altLang="zh-CN" sz="2800" b="1"/>
              <a:t>n</a:t>
            </a:r>
            <a:r>
              <a:rPr lang="zh-CN" altLang="en-US" sz="2800" b="1"/>
              <a:t>个待排序记录的归并次数是㏒</a:t>
            </a:r>
            <a:r>
              <a:rPr lang="en-US" altLang="zh-CN" sz="2800" b="1" baseline="-25000"/>
              <a:t>2</a:t>
            </a:r>
            <a:r>
              <a:rPr lang="en-US" altLang="zh-CN" sz="2800" b="1"/>
              <a:t>n</a:t>
            </a:r>
            <a:r>
              <a:rPr lang="zh-CN" altLang="en-US" sz="2800" b="1">
                <a:latin typeface="宋体" panose="02010600030101010101" pitchFamily="2" charset="-122"/>
              </a:rPr>
              <a:t>，而</a:t>
            </a:r>
            <a:r>
              <a:rPr lang="zh-CN" altLang="en-US" sz="2800" b="1"/>
              <a:t>一趟归并的时间复杂度为</a:t>
            </a:r>
            <a:r>
              <a:rPr lang="en-US" altLang="zh-CN" sz="2800" b="1"/>
              <a:t>O(n)</a:t>
            </a:r>
            <a:r>
              <a:rPr lang="zh-CN" altLang="en-US" sz="2800" b="1">
                <a:latin typeface="宋体" panose="02010600030101010101" pitchFamily="2" charset="-122"/>
              </a:rPr>
              <a:t>，则整个归并排序的</a:t>
            </a:r>
            <a:r>
              <a:rPr lang="zh-CN" altLang="en-US" sz="2800" b="1"/>
              <a:t>时间复杂度无论是最好还是最坏情况均为</a:t>
            </a:r>
            <a:r>
              <a:rPr lang="en-US" altLang="zh-CN" sz="2800" b="1"/>
              <a:t>O(n㏒</a:t>
            </a:r>
            <a:r>
              <a:rPr lang="en-US" altLang="zh-CN" sz="2800" b="1" baseline="-25000"/>
              <a:t>2</a:t>
            </a:r>
            <a:r>
              <a:rPr lang="en-US" altLang="zh-CN" sz="2800" b="1"/>
              <a:t>n)</a:t>
            </a:r>
            <a:r>
              <a:rPr kumimoji="0" lang="zh-CN" altLang="en-US" sz="2800" b="1">
                <a:latin typeface="宋体" panose="02010600030101010101" pitchFamily="2" charset="-122"/>
              </a:rPr>
              <a:t>。</a:t>
            </a:r>
            <a:r>
              <a:rPr lang="zh-CN" altLang="en-US" sz="2800" b="1">
                <a:latin typeface="宋体" panose="02010600030101010101" pitchFamily="2" charset="-122"/>
              </a:rPr>
              <a:t>在排序过程中，使用了辅助向量</a:t>
            </a:r>
            <a:r>
              <a:rPr lang="en-US" altLang="zh-CN" sz="2800" b="1"/>
              <a:t>DR</a:t>
            </a:r>
            <a:r>
              <a:rPr lang="zh-CN" altLang="en-US" sz="2800" b="1">
                <a:latin typeface="宋体" panose="02010600030101010101" pitchFamily="2" charset="-122"/>
              </a:rPr>
              <a:t>，大小与待排序记录空间相同，则空</a:t>
            </a:r>
            <a:r>
              <a:rPr lang="zh-CN" altLang="en-US" sz="2800" b="1"/>
              <a:t>间复杂度为</a:t>
            </a:r>
            <a:r>
              <a:rPr lang="en-US" altLang="zh-CN" sz="2800" b="1"/>
              <a:t>O(n)</a:t>
            </a:r>
            <a:r>
              <a:rPr lang="zh-CN" altLang="en-US" sz="2800" b="1"/>
              <a:t>。归并排序是稳定的。</a:t>
            </a:r>
          </a:p>
        </p:txBody>
      </p:sp>
    </p:spTree>
    <p:extLst>
      <p:ext uri="{BB962C8B-B14F-4D97-AF65-F5344CB8AC3E}">
        <p14:creationId xmlns:p14="http://schemas.microsoft.com/office/powerpoint/2010/main" val="3313148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147ECE51-82D0-2C4C-A41F-E0FF6199E20D}"/>
              </a:ext>
            </a:extLst>
          </p:cNvPr>
          <p:cNvSpPr>
            <a:spLocks noGrp="1" noChangeArrowheads="1"/>
          </p:cNvSpPr>
          <p:nvPr>
            <p:ph type="title"/>
          </p:nvPr>
        </p:nvSpPr>
        <p:spPr>
          <a:xfrm>
            <a:off x="2717800" y="142875"/>
            <a:ext cx="5538788" cy="838200"/>
          </a:xfrm>
        </p:spPr>
        <p:txBody>
          <a:bodyPr/>
          <a:lstStyle/>
          <a:p>
            <a:r>
              <a:rPr lang="en-US" altLang="zh-CN" sz="5400" b="1">
                <a:latin typeface="Times New Roman" panose="02020603050405020304" pitchFamily="18" charset="0"/>
              </a:rPr>
              <a:t>10. 6</a:t>
            </a:r>
            <a:r>
              <a:rPr lang="en-US" altLang="zh-CN" sz="5400" b="1"/>
              <a:t>   </a:t>
            </a:r>
            <a:r>
              <a:rPr lang="zh-CN" altLang="en-US" sz="5400" b="1">
                <a:ea typeface="楷体_GB2312" pitchFamily="49" charset="-122"/>
              </a:rPr>
              <a:t>基数排序</a:t>
            </a:r>
          </a:p>
        </p:txBody>
      </p:sp>
      <p:sp>
        <p:nvSpPr>
          <p:cNvPr id="936963" name="Rectangle 3">
            <a:extLst>
              <a:ext uri="{FF2B5EF4-FFF2-40B4-BE49-F238E27FC236}">
                <a16:creationId xmlns:a16="http://schemas.microsoft.com/office/drawing/2014/main" id="{461B83CC-9BEF-294B-8FB7-53362A99730B}"/>
              </a:ext>
            </a:extLst>
          </p:cNvPr>
          <p:cNvSpPr>
            <a:spLocks noChangeArrowheads="1"/>
          </p:cNvSpPr>
          <p:nvPr/>
        </p:nvSpPr>
        <p:spPr bwMode="auto">
          <a:xfrm>
            <a:off x="1676400" y="1012826"/>
            <a:ext cx="88392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810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zh-CN" altLang="en-US" sz="2800" b="1">
                <a:solidFill>
                  <a:srgbClr val="FF0033"/>
                </a:solidFill>
              </a:rPr>
              <a:t>        </a:t>
            </a:r>
            <a:r>
              <a:rPr lang="zh-CN" altLang="en-US" sz="3200" b="1">
                <a:solidFill>
                  <a:srgbClr val="FFCC66"/>
                </a:solidFill>
              </a:rPr>
              <a:t>基数排序</a:t>
            </a:r>
            <a:r>
              <a:rPr lang="en-US" altLang="zh-CN" sz="3200" b="1">
                <a:solidFill>
                  <a:srgbClr val="FFFFFF"/>
                </a:solidFill>
              </a:rPr>
              <a:t>(Radix Sorting)</a:t>
            </a:r>
            <a:r>
              <a:rPr lang="en-US" altLang="zh-CN" sz="2800" b="1">
                <a:solidFill>
                  <a:srgbClr val="FFFF00"/>
                </a:solidFill>
              </a:rPr>
              <a:t> </a:t>
            </a:r>
            <a:r>
              <a:rPr lang="zh-CN" altLang="en-US" sz="2800" b="1">
                <a:solidFill>
                  <a:srgbClr val="FFFFFF"/>
                </a:solidFill>
              </a:rPr>
              <a:t>又称为</a:t>
            </a:r>
            <a:r>
              <a:rPr lang="zh-CN" altLang="en-US" sz="2800" b="1">
                <a:solidFill>
                  <a:srgbClr val="FFFF00"/>
                </a:solidFill>
              </a:rPr>
              <a:t>桶排序</a:t>
            </a:r>
            <a:r>
              <a:rPr lang="zh-CN" altLang="en-US" sz="2800" b="1">
                <a:solidFill>
                  <a:srgbClr val="FFFFFF"/>
                </a:solidFill>
              </a:rPr>
              <a:t>或</a:t>
            </a:r>
            <a:r>
              <a:rPr lang="zh-CN" altLang="en-US" sz="2800" b="1">
                <a:solidFill>
                  <a:srgbClr val="FFFF00"/>
                </a:solidFill>
              </a:rPr>
              <a:t>数字排序</a:t>
            </a:r>
            <a:r>
              <a:rPr lang="zh-CN" altLang="en-US" sz="2800" b="1">
                <a:solidFill>
                  <a:srgbClr val="FFFFFF"/>
                </a:solidFill>
              </a:rPr>
              <a:t>：按待排序记录的关键字的组成成分</a:t>
            </a:r>
            <a:r>
              <a:rPr lang="en-US" altLang="zh-CN" sz="2800" b="1">
                <a:solidFill>
                  <a:srgbClr val="FFFFFF"/>
                </a:solidFill>
              </a:rPr>
              <a:t>(</a:t>
            </a:r>
            <a:r>
              <a:rPr lang="zh-CN" altLang="en-US" sz="2800" b="1">
                <a:solidFill>
                  <a:srgbClr val="FFFFFF"/>
                </a:solidFill>
              </a:rPr>
              <a:t>或“位”</a:t>
            </a:r>
            <a:r>
              <a:rPr lang="en-US" altLang="zh-CN" sz="2800" b="1">
                <a:solidFill>
                  <a:srgbClr val="FFFFFF"/>
                </a:solidFill>
              </a:rPr>
              <a:t>)</a:t>
            </a:r>
            <a:r>
              <a:rPr lang="zh-CN" altLang="en-US" sz="2800" b="1">
                <a:solidFill>
                  <a:srgbClr val="FFFFFF"/>
                </a:solidFill>
              </a:rPr>
              <a:t>进行排序</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FFFFFF"/>
              </a:buClr>
              <a:buSzPct val="90000"/>
            </a:pPr>
            <a:r>
              <a:rPr lang="zh-CN" altLang="en-US" sz="2800" b="1">
                <a:solidFill>
                  <a:srgbClr val="FFFF00"/>
                </a:solidFill>
              </a:rPr>
              <a:t>        基数排序</a:t>
            </a:r>
            <a:r>
              <a:rPr lang="zh-CN" altLang="en-US" sz="2800" b="1">
                <a:solidFill>
                  <a:srgbClr val="FFFFFF"/>
                </a:solidFill>
              </a:rPr>
              <a:t>和前面的各种内部排序方法完全不同，</a:t>
            </a:r>
            <a:r>
              <a:rPr lang="zh-CN" altLang="en-US" sz="2800" b="1">
                <a:solidFill>
                  <a:srgbClr val="FFFFFF"/>
                </a:solidFill>
                <a:latin typeface="宋体" panose="02010600030101010101" pitchFamily="2" charset="-122"/>
              </a:rPr>
              <a:t>不需要进行关键字的比较和记录的移动。借助于多关键字排序思想实现单逻辑关键字的排序。</a:t>
            </a:r>
            <a:endParaRPr lang="zh-CN" altLang="en-US" sz="2800" b="1">
              <a:solidFill>
                <a:srgbClr val="FFFFFF"/>
              </a:solidFill>
            </a:endParaRPr>
          </a:p>
        </p:txBody>
      </p:sp>
    </p:spTree>
    <p:extLst>
      <p:ext uri="{BB962C8B-B14F-4D97-AF65-F5344CB8AC3E}">
        <p14:creationId xmlns:p14="http://schemas.microsoft.com/office/powerpoint/2010/main" val="37637719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7986" name="Rectangle 2">
            <a:extLst>
              <a:ext uri="{FF2B5EF4-FFF2-40B4-BE49-F238E27FC236}">
                <a16:creationId xmlns:a16="http://schemas.microsoft.com/office/drawing/2014/main" id="{0FB3C116-AF4F-4146-B778-CD3CF1AFCAE2}"/>
              </a:ext>
            </a:extLst>
          </p:cNvPr>
          <p:cNvSpPr>
            <a:spLocks noGrp="1" noChangeArrowheads="1"/>
          </p:cNvSpPr>
          <p:nvPr>
            <p:ph type="title"/>
          </p:nvPr>
        </p:nvSpPr>
        <p:spPr>
          <a:xfrm>
            <a:off x="2209801" y="152400"/>
            <a:ext cx="6118225" cy="838200"/>
          </a:xfrm>
        </p:spPr>
        <p:txBody>
          <a:bodyPr/>
          <a:lstStyle/>
          <a:p>
            <a:r>
              <a:rPr lang="en-US" altLang="zh-CN" b="1">
                <a:latin typeface="Times New Roman" panose="02020603050405020304" pitchFamily="18" charset="0"/>
              </a:rPr>
              <a:t>10.6.1   </a:t>
            </a:r>
            <a:r>
              <a:rPr lang="zh-CN" altLang="en-US" b="1">
                <a:latin typeface="Times New Roman" panose="02020603050405020304" pitchFamily="18" charset="0"/>
                <a:ea typeface="楷体_GB2312" pitchFamily="49" charset="-122"/>
              </a:rPr>
              <a:t>多关键字排序</a:t>
            </a:r>
          </a:p>
        </p:txBody>
      </p:sp>
      <p:sp>
        <p:nvSpPr>
          <p:cNvPr id="937987" name="Rectangle 3">
            <a:extLst>
              <a:ext uri="{FF2B5EF4-FFF2-40B4-BE49-F238E27FC236}">
                <a16:creationId xmlns:a16="http://schemas.microsoft.com/office/drawing/2014/main" id="{C99BD6F6-0260-4941-B282-D1563A8E639F}"/>
              </a:ext>
            </a:extLst>
          </p:cNvPr>
          <p:cNvSpPr>
            <a:spLocks noGrp="1" noChangeArrowheads="1"/>
          </p:cNvSpPr>
          <p:nvPr>
            <p:ph type="body" idx="1"/>
          </p:nvPr>
        </p:nvSpPr>
        <p:spPr>
          <a:xfrm>
            <a:off x="1676401" y="1066801"/>
            <a:ext cx="8740775" cy="3730625"/>
          </a:xfrm>
          <a:noFill/>
          <a:ln/>
        </p:spPr>
        <p:txBody>
          <a:bodyPr/>
          <a:lstStyle/>
          <a:p>
            <a:pPr marL="0" indent="0">
              <a:lnSpc>
                <a:spcPct val="110000"/>
              </a:lnSpc>
              <a:buClr>
                <a:schemeClr val="tx1"/>
              </a:buClr>
              <a:buSzPct val="90000"/>
              <a:buNone/>
            </a:pPr>
            <a:r>
              <a:rPr lang="zh-CN" altLang="en-US" b="1"/>
              <a:t>        </a:t>
            </a:r>
            <a:r>
              <a:rPr lang="zh-CN" altLang="en-US" sz="2800" b="1"/>
              <a:t>设有</a:t>
            </a:r>
            <a:r>
              <a:rPr lang="en-US" altLang="zh-CN" sz="2800" b="1"/>
              <a:t>n</a:t>
            </a:r>
            <a:r>
              <a:rPr lang="zh-CN" altLang="en-US" sz="2800" b="1"/>
              <a:t>个记录</a:t>
            </a:r>
            <a:r>
              <a:rPr lang="en-US" altLang="zh-CN" sz="2800" b="1"/>
              <a:t>{R</a:t>
            </a:r>
            <a:r>
              <a:rPr lang="en-US" altLang="zh-CN" sz="2800" b="1" baseline="-22000"/>
              <a:t>1</a:t>
            </a:r>
            <a:r>
              <a:rPr lang="en-US" altLang="zh-CN" sz="2800" b="1"/>
              <a:t>, R</a:t>
            </a:r>
            <a:r>
              <a:rPr lang="en-US" altLang="zh-CN" sz="2800" b="1" baseline="-22000"/>
              <a:t>2</a:t>
            </a:r>
            <a:r>
              <a:rPr lang="en-US" altLang="zh-CN" sz="2800" b="1"/>
              <a:t>, …,R</a:t>
            </a:r>
            <a:r>
              <a:rPr lang="en-US" altLang="zh-CN" sz="2800" b="1" baseline="-22000"/>
              <a:t>n</a:t>
            </a:r>
            <a:r>
              <a:rPr lang="en-US" altLang="zh-CN" sz="2800" b="1"/>
              <a:t>}</a:t>
            </a:r>
            <a:r>
              <a:rPr lang="zh-CN" altLang="en-US" sz="2800" b="1"/>
              <a:t>， 每个记录</a:t>
            </a:r>
            <a:r>
              <a:rPr lang="en-US" altLang="zh-CN" sz="2800" b="1"/>
              <a:t>R</a:t>
            </a:r>
            <a:r>
              <a:rPr lang="en-US" altLang="zh-CN" sz="2800" b="1" baseline="-22000"/>
              <a:t>i</a:t>
            </a:r>
            <a:r>
              <a:rPr lang="zh-CN" altLang="en-US" sz="2800" b="1"/>
              <a:t>的关键字是由若干项</a:t>
            </a:r>
            <a:r>
              <a:rPr lang="en-US" altLang="zh-CN" sz="2800" b="1"/>
              <a:t>(</a:t>
            </a:r>
            <a:r>
              <a:rPr lang="zh-CN" altLang="en-US" sz="2800" b="1"/>
              <a:t>数据项</a:t>
            </a:r>
            <a:r>
              <a:rPr lang="en-US" altLang="zh-CN" sz="2800" b="1"/>
              <a:t>)</a:t>
            </a:r>
            <a:r>
              <a:rPr lang="zh-CN" altLang="en-US" sz="2800" b="1"/>
              <a:t>组成，即记录</a:t>
            </a:r>
            <a:r>
              <a:rPr lang="en-US" altLang="zh-CN" sz="2800" b="1"/>
              <a:t>R</a:t>
            </a:r>
            <a:r>
              <a:rPr lang="en-US" altLang="zh-CN" sz="2800" b="1" baseline="-22000"/>
              <a:t>i</a:t>
            </a:r>
            <a:r>
              <a:rPr lang="zh-CN" altLang="en-US" sz="2800" b="1"/>
              <a:t>的关键字</a:t>
            </a:r>
            <a:r>
              <a:rPr lang="en-US" altLang="zh-CN" sz="2800" b="1"/>
              <a:t>Key</a:t>
            </a:r>
            <a:r>
              <a:rPr lang="zh-CN" altLang="en-US" sz="2800" b="1"/>
              <a:t>是若干项的集合： </a:t>
            </a:r>
            <a:r>
              <a:rPr lang="en-US" altLang="zh-CN" sz="2800" b="1"/>
              <a:t>{K</a:t>
            </a:r>
            <a:r>
              <a:rPr lang="en-US" altLang="zh-CN" sz="2800" b="1" baseline="-22000"/>
              <a:t>i</a:t>
            </a:r>
            <a:r>
              <a:rPr lang="en-US" altLang="zh-CN" sz="2800" b="1" baseline="28000"/>
              <a:t>1</a:t>
            </a:r>
            <a:r>
              <a:rPr lang="en-US" altLang="zh-CN" sz="2800" b="1"/>
              <a:t>, K</a:t>
            </a:r>
            <a:r>
              <a:rPr lang="en-US" altLang="zh-CN" sz="2800" b="1" baseline="-22000"/>
              <a:t>i</a:t>
            </a:r>
            <a:r>
              <a:rPr lang="en-US" altLang="zh-CN" sz="2800" b="1" baseline="28000"/>
              <a:t>2</a:t>
            </a:r>
            <a:r>
              <a:rPr lang="en-US" altLang="zh-CN" sz="2800" b="1"/>
              <a:t>, …,K</a:t>
            </a:r>
            <a:r>
              <a:rPr lang="en-US" altLang="zh-CN" sz="2800" b="1" baseline="-22000"/>
              <a:t>i</a:t>
            </a:r>
            <a:r>
              <a:rPr lang="en-US" altLang="zh-CN" sz="2800" b="1" baseline="28000"/>
              <a:t>d</a:t>
            </a:r>
            <a:r>
              <a:rPr lang="en-US" altLang="zh-CN" sz="2800" b="1"/>
              <a:t>}(d&gt;1) </a:t>
            </a:r>
            <a:r>
              <a:rPr lang="zh-CN" altLang="en-US" sz="2800" b="1">
                <a:latin typeface="宋体" panose="02010600030101010101" pitchFamily="2" charset="-122"/>
              </a:rPr>
              <a:t>。</a:t>
            </a:r>
          </a:p>
          <a:p>
            <a:pPr marL="0" indent="0">
              <a:lnSpc>
                <a:spcPct val="110000"/>
              </a:lnSpc>
              <a:buNone/>
            </a:pPr>
            <a:r>
              <a:rPr lang="zh-CN" altLang="en-US" sz="2800" b="1"/>
              <a:t>        记录</a:t>
            </a:r>
            <a:r>
              <a:rPr lang="en-US" altLang="zh-CN" sz="2800" b="1"/>
              <a:t>{R</a:t>
            </a:r>
            <a:r>
              <a:rPr lang="en-US" altLang="zh-CN" sz="2800" b="1" baseline="-22000"/>
              <a:t>1</a:t>
            </a:r>
            <a:r>
              <a:rPr lang="en-US" altLang="zh-CN" sz="2800" b="1"/>
              <a:t>, R</a:t>
            </a:r>
            <a:r>
              <a:rPr lang="en-US" altLang="zh-CN" sz="2800" b="1" baseline="-22000"/>
              <a:t>2</a:t>
            </a:r>
            <a:r>
              <a:rPr lang="en-US" altLang="zh-CN" sz="2800" b="1"/>
              <a:t>, …,R</a:t>
            </a:r>
            <a:r>
              <a:rPr lang="en-US" altLang="zh-CN" sz="2800" b="1" baseline="-22000"/>
              <a:t>n</a:t>
            </a:r>
            <a:r>
              <a:rPr lang="en-US" altLang="zh-CN" sz="2800" b="1"/>
              <a:t>}</a:t>
            </a:r>
            <a:r>
              <a:rPr lang="zh-CN" altLang="en-US" sz="2800" b="1"/>
              <a:t>有序的，指的是</a:t>
            </a:r>
            <a:r>
              <a:rPr lang="zh-CN" altLang="en-US" sz="2800" b="1">
                <a:latin typeface="宋体" panose="02010600030101010101" pitchFamily="2" charset="-122"/>
                <a:sym typeface="Symbol" pitchFamily="2" charset="2"/>
              </a:rPr>
              <a:t></a:t>
            </a:r>
            <a:r>
              <a:rPr lang="en-US" altLang="zh-CN" sz="2800" b="1"/>
              <a:t>i, j∈[1,n]</a:t>
            </a:r>
            <a:r>
              <a:rPr lang="zh-CN" altLang="en-US" sz="2800" b="1"/>
              <a:t>，</a:t>
            </a:r>
            <a:r>
              <a:rPr lang="en-US" altLang="zh-CN" sz="2800" b="1"/>
              <a:t>i&lt;j </a:t>
            </a:r>
            <a:r>
              <a:rPr lang="zh-CN" altLang="en-US" sz="2800" b="1"/>
              <a:t>，若记录的关键字满足：</a:t>
            </a:r>
          </a:p>
          <a:p>
            <a:pPr marL="533400" lvl="1" indent="0">
              <a:lnSpc>
                <a:spcPct val="110000"/>
              </a:lnSpc>
              <a:buNone/>
            </a:pPr>
            <a:r>
              <a:rPr lang="en-US" altLang="zh-CN" b="1"/>
              <a:t>{K</a:t>
            </a:r>
            <a:r>
              <a:rPr lang="en-US" altLang="zh-CN" b="1" baseline="-22000"/>
              <a:t>i</a:t>
            </a:r>
            <a:r>
              <a:rPr lang="en-US" altLang="zh-CN" b="1" baseline="28000"/>
              <a:t>1</a:t>
            </a:r>
            <a:r>
              <a:rPr lang="en-US" altLang="zh-CN" b="1"/>
              <a:t>, K</a:t>
            </a:r>
            <a:r>
              <a:rPr lang="en-US" altLang="zh-CN" b="1" baseline="-22000"/>
              <a:t>i</a:t>
            </a:r>
            <a:r>
              <a:rPr lang="en-US" altLang="zh-CN" b="1" baseline="28000"/>
              <a:t>2</a:t>
            </a:r>
            <a:r>
              <a:rPr lang="en-US" altLang="zh-CN" b="1"/>
              <a:t>, …K</a:t>
            </a:r>
            <a:r>
              <a:rPr lang="en-US" altLang="zh-CN" b="1" baseline="-22000"/>
              <a:t>i</a:t>
            </a:r>
            <a:r>
              <a:rPr lang="en-US" altLang="zh-CN" b="1" baseline="28000"/>
              <a:t>d</a:t>
            </a:r>
            <a:r>
              <a:rPr lang="en-US" altLang="zh-CN" b="1"/>
              <a:t>}&lt;{K</a:t>
            </a:r>
            <a:r>
              <a:rPr lang="en-US" altLang="zh-CN" b="1" baseline="-22000"/>
              <a:t>j</a:t>
            </a:r>
            <a:r>
              <a:rPr lang="en-US" altLang="zh-CN" b="1" baseline="28000"/>
              <a:t>1</a:t>
            </a:r>
            <a:r>
              <a:rPr lang="en-US" altLang="zh-CN" b="1"/>
              <a:t>, K</a:t>
            </a:r>
            <a:r>
              <a:rPr lang="en-US" altLang="zh-CN" b="1" baseline="-22000"/>
              <a:t>j</a:t>
            </a:r>
            <a:r>
              <a:rPr lang="en-US" altLang="zh-CN" b="1" baseline="28000"/>
              <a:t>2</a:t>
            </a:r>
            <a:r>
              <a:rPr lang="en-US" altLang="zh-CN" b="1"/>
              <a:t>, …K</a:t>
            </a:r>
            <a:r>
              <a:rPr lang="en-US" altLang="zh-CN" b="1" baseline="-22000"/>
              <a:t>j</a:t>
            </a:r>
            <a:r>
              <a:rPr lang="en-US" altLang="zh-CN" b="1" baseline="28000"/>
              <a:t>d</a:t>
            </a:r>
            <a:r>
              <a:rPr lang="en-US" altLang="zh-CN" b="1"/>
              <a:t>}</a:t>
            </a:r>
            <a:r>
              <a:rPr lang="zh-CN" altLang="en-US" b="1"/>
              <a:t>，</a:t>
            </a:r>
          </a:p>
          <a:p>
            <a:pPr marL="533400" lvl="1" indent="0">
              <a:lnSpc>
                <a:spcPct val="110000"/>
              </a:lnSpc>
              <a:buNone/>
            </a:pPr>
            <a:r>
              <a:rPr lang="zh-CN" altLang="en-US" b="1"/>
              <a:t>即</a:t>
            </a:r>
            <a:r>
              <a:rPr lang="en-US" altLang="zh-CN" b="1"/>
              <a:t>K</a:t>
            </a:r>
            <a:r>
              <a:rPr lang="en-US" altLang="zh-CN" b="1" baseline="-22000"/>
              <a:t>i</a:t>
            </a:r>
            <a:r>
              <a:rPr lang="en-US" altLang="zh-CN" b="1" baseline="28000"/>
              <a:t>p </a:t>
            </a:r>
            <a:r>
              <a:rPr lang="en-US" altLang="zh-CN" b="1">
                <a:cs typeface="Times New Roman" panose="02020603050405020304" pitchFamily="18" charset="0"/>
              </a:rPr>
              <a:t>≤</a:t>
            </a:r>
            <a:r>
              <a:rPr lang="en-US" altLang="zh-CN" b="1"/>
              <a:t>K</a:t>
            </a:r>
            <a:r>
              <a:rPr lang="en-US" altLang="zh-CN" b="1" baseline="-22000"/>
              <a:t>j</a:t>
            </a:r>
            <a:r>
              <a:rPr lang="en-US" altLang="zh-CN" b="1" baseline="28000"/>
              <a:t>p </a:t>
            </a:r>
            <a:r>
              <a:rPr lang="en-US" altLang="zh-CN" b="1"/>
              <a:t>(p=1, 2, … d)        </a:t>
            </a:r>
            <a:endParaRPr lang="en-US" altLang="zh-CN" b="1">
              <a:latin typeface="宋体" panose="02010600030101010101" pitchFamily="2" charset="-122"/>
            </a:endParaRPr>
          </a:p>
        </p:txBody>
      </p:sp>
    </p:spTree>
    <p:extLst>
      <p:ext uri="{BB962C8B-B14F-4D97-AF65-F5344CB8AC3E}">
        <p14:creationId xmlns:p14="http://schemas.microsoft.com/office/powerpoint/2010/main" val="1915133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9010" name="Rectangle 2">
            <a:extLst>
              <a:ext uri="{FF2B5EF4-FFF2-40B4-BE49-F238E27FC236}">
                <a16:creationId xmlns:a16="http://schemas.microsoft.com/office/drawing/2014/main" id="{076B6806-D16A-4B42-8ABE-6E7046DB5311}"/>
              </a:ext>
            </a:extLst>
          </p:cNvPr>
          <p:cNvSpPr>
            <a:spLocks noChangeArrowheads="1"/>
          </p:cNvSpPr>
          <p:nvPr/>
        </p:nvSpPr>
        <p:spPr bwMode="auto">
          <a:xfrm>
            <a:off x="1676401" y="152400"/>
            <a:ext cx="8812213" cy="56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71500" eaLnBrk="0" hangingPunct="0">
              <a:defRPr kumimoji="1" sz="2400">
                <a:solidFill>
                  <a:schemeClr val="tx1"/>
                </a:solidFill>
                <a:latin typeface="Times New Roman" panose="02020603050405020304" pitchFamily="18" charset="0"/>
                <a:ea typeface="宋体" panose="02010600030101010101" pitchFamily="2" charset="-122"/>
              </a:defRPr>
            </a:lvl2pPr>
            <a:lvl3pPr marL="1943100" indent="-457200" eaLnBrk="0" hangingPunct="0">
              <a:defRPr kumimoji="1" sz="2400">
                <a:solidFill>
                  <a:schemeClr val="tx1"/>
                </a:solidFill>
                <a:latin typeface="Times New Roman" panose="02020603050405020304" pitchFamily="18" charset="0"/>
                <a:ea typeface="宋体" panose="02010600030101010101" pitchFamily="2" charset="-122"/>
              </a:defRPr>
            </a:lvl3pPr>
            <a:lvl4pPr marL="2514600" indent="-381000" eaLnBrk="0" hangingPunct="0">
              <a:defRPr kumimoji="1" sz="2400">
                <a:solidFill>
                  <a:schemeClr val="tx1"/>
                </a:solidFill>
                <a:latin typeface="Times New Roman" panose="02020603050405020304" pitchFamily="18" charset="0"/>
                <a:ea typeface="宋体" panose="02010600030101010101" pitchFamily="2" charset="-122"/>
              </a:defRPr>
            </a:lvl4pPr>
            <a:lvl5pPr marL="3086100" indent="-381000" eaLnBrk="0" hangingPunct="0">
              <a:defRPr kumimoji="1" sz="2400">
                <a:solidFill>
                  <a:schemeClr val="tx1"/>
                </a:solidFill>
                <a:latin typeface="Times New Roman" panose="02020603050405020304" pitchFamily="18" charset="0"/>
                <a:ea typeface="宋体" panose="02010600030101010101" pitchFamily="2" charset="-122"/>
              </a:defRPr>
            </a:lvl5pPr>
            <a:lvl6pPr marL="35433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0005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77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4900" indent="-381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3600" b="1">
                <a:solidFill>
                  <a:srgbClr val="FFFF00"/>
                </a:solidFill>
                <a:ea typeface="楷体_GB2312" pitchFamily="49" charset="-122"/>
              </a:rPr>
              <a:t>多</a:t>
            </a:r>
            <a:r>
              <a:rPr lang="zh-CN" altLang="zh-CN" sz="3600" b="1">
                <a:solidFill>
                  <a:srgbClr val="FFFF00"/>
                </a:solidFill>
                <a:ea typeface="楷体_GB2312" pitchFamily="49" charset="-122"/>
              </a:rPr>
              <a:t>关键字排序思想</a:t>
            </a:r>
            <a:endParaRPr lang="zh-CN" altLang="en-US" sz="3600" b="1">
              <a:solidFill>
                <a:srgbClr val="FFFF00"/>
              </a:solidFill>
              <a:ea typeface="楷体_GB2312" pitchFamily="49" charset="-122"/>
            </a:endParaRP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先</a:t>
            </a:r>
            <a:r>
              <a:rPr lang="zh-CN" altLang="en-US" sz="2800" b="1">
                <a:solidFill>
                  <a:srgbClr val="FFFF00"/>
                </a:solidFill>
              </a:rPr>
              <a:t>按</a:t>
            </a:r>
            <a:r>
              <a:rPr lang="zh-CN" altLang="en-US" sz="2800" b="1">
                <a:solidFill>
                  <a:srgbClr val="FFFFFF"/>
                </a:solidFill>
              </a:rPr>
              <a:t>第一个关键字</a:t>
            </a:r>
            <a:r>
              <a:rPr lang="en-US" altLang="zh-CN" sz="2800" b="1">
                <a:solidFill>
                  <a:srgbClr val="FFFF00"/>
                </a:solidFill>
              </a:rPr>
              <a:t>K</a:t>
            </a:r>
            <a:r>
              <a:rPr lang="en-US" altLang="zh-CN" sz="2800" b="1" baseline="30000">
                <a:solidFill>
                  <a:srgbClr val="FFFF00"/>
                </a:solidFill>
              </a:rPr>
              <a:t>1</a:t>
            </a:r>
            <a:r>
              <a:rPr lang="zh-CN" altLang="en-US" sz="2800" b="1">
                <a:solidFill>
                  <a:srgbClr val="FFFFFF"/>
                </a:solidFill>
              </a:rPr>
              <a:t>进行排序，将记录序列分成若干个子序列，每个子序列有相同的</a:t>
            </a:r>
            <a:r>
              <a:rPr lang="en-US" altLang="zh-CN" sz="2800" b="1">
                <a:solidFill>
                  <a:srgbClr val="FFFFFF"/>
                </a:solidFill>
              </a:rPr>
              <a:t>K</a:t>
            </a:r>
            <a:r>
              <a:rPr lang="en-US" altLang="zh-CN" sz="2800" b="1" baseline="30000">
                <a:solidFill>
                  <a:srgbClr val="FFFFFF"/>
                </a:solidFill>
              </a:rPr>
              <a:t>1</a:t>
            </a:r>
            <a:r>
              <a:rPr lang="zh-CN" altLang="en-US" sz="2800" b="1">
                <a:solidFill>
                  <a:srgbClr val="FFFFFF"/>
                </a:solidFill>
              </a:rPr>
              <a:t>值</a:t>
            </a:r>
            <a:r>
              <a:rPr lang="zh-CN" altLang="zh-CN" sz="2800" b="1">
                <a:solidFill>
                  <a:srgbClr val="FFFFFF"/>
                </a:solidFill>
              </a:rPr>
              <a:t>；然后分别对每</a:t>
            </a:r>
            <a:r>
              <a:rPr lang="zh-CN" altLang="en-US" sz="2800" b="1">
                <a:solidFill>
                  <a:srgbClr val="FFFFFF"/>
                </a:solidFill>
              </a:rPr>
              <a:t>个子序列</a:t>
            </a:r>
            <a:r>
              <a:rPr lang="zh-CN" altLang="en-US" sz="2800" b="1">
                <a:solidFill>
                  <a:srgbClr val="FFFF00"/>
                </a:solidFill>
              </a:rPr>
              <a:t>按</a:t>
            </a:r>
            <a:r>
              <a:rPr lang="zh-CN" altLang="en-US" sz="2800" b="1">
                <a:solidFill>
                  <a:srgbClr val="FFFFFF"/>
                </a:solidFill>
              </a:rPr>
              <a:t>第二个关键字</a:t>
            </a:r>
            <a:r>
              <a:rPr lang="en-US" altLang="zh-CN" sz="2800" b="1">
                <a:solidFill>
                  <a:srgbClr val="FFFF00"/>
                </a:solidFill>
              </a:rPr>
              <a:t>K</a:t>
            </a:r>
            <a:r>
              <a:rPr lang="en-US" altLang="zh-CN" sz="2800" b="1" baseline="30000">
                <a:solidFill>
                  <a:srgbClr val="FFFF00"/>
                </a:solidFill>
              </a:rPr>
              <a:t>2</a:t>
            </a:r>
            <a:r>
              <a:rPr lang="zh-CN" altLang="en-US" sz="2800" b="1">
                <a:solidFill>
                  <a:srgbClr val="FFFFFF"/>
                </a:solidFill>
              </a:rPr>
              <a:t>进行排序，</a:t>
            </a:r>
            <a:r>
              <a:rPr lang="zh-CN" altLang="zh-CN" sz="2800" b="1">
                <a:solidFill>
                  <a:srgbClr val="FFFFFF"/>
                </a:solidFill>
              </a:rPr>
              <a:t>每</a:t>
            </a:r>
            <a:r>
              <a:rPr lang="zh-CN" altLang="en-US" sz="2800" b="1">
                <a:solidFill>
                  <a:srgbClr val="FFFFFF"/>
                </a:solidFill>
              </a:rPr>
              <a:t>个子序列又被分成若干个更小的子序列</a:t>
            </a:r>
            <a:r>
              <a:rPr lang="zh-CN" altLang="zh-CN" sz="2800" b="1">
                <a:solidFill>
                  <a:srgbClr val="FFFFFF"/>
                </a:solidFill>
              </a:rPr>
              <a:t>；</a:t>
            </a:r>
            <a:r>
              <a:rPr lang="zh-CN" altLang="en-US" sz="2800" b="1">
                <a:solidFill>
                  <a:srgbClr val="FFFFFF"/>
                </a:solidFill>
              </a:rPr>
              <a:t>如此重复，直到</a:t>
            </a:r>
            <a:r>
              <a:rPr lang="zh-CN" altLang="en-US" sz="2800" b="1">
                <a:solidFill>
                  <a:srgbClr val="FFFF00"/>
                </a:solidFill>
              </a:rPr>
              <a:t>按</a:t>
            </a:r>
            <a:r>
              <a:rPr lang="zh-CN" altLang="en-US" sz="2800" b="1">
                <a:solidFill>
                  <a:srgbClr val="FFFFFF"/>
                </a:solidFill>
              </a:rPr>
              <a:t>最后一个关键字</a:t>
            </a:r>
            <a:r>
              <a:rPr lang="en-US" altLang="zh-CN" sz="2800" b="1">
                <a:solidFill>
                  <a:srgbClr val="FFFF00"/>
                </a:solidFill>
              </a:rPr>
              <a:t>K</a:t>
            </a:r>
            <a:r>
              <a:rPr lang="en-US" altLang="zh-CN" sz="2800" b="1" baseline="30000">
                <a:solidFill>
                  <a:srgbClr val="FFFF00"/>
                </a:solidFill>
              </a:rPr>
              <a:t>d</a:t>
            </a:r>
            <a:r>
              <a:rPr lang="zh-CN" altLang="en-US" sz="2800" b="1">
                <a:solidFill>
                  <a:srgbClr val="FFFFFF"/>
                </a:solidFill>
              </a:rPr>
              <a:t>进行排序。</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最后，将所有的子序列依次联接成一个有序的记录序列，</a:t>
            </a:r>
            <a:r>
              <a:rPr lang="zh-CN" altLang="en-US" sz="2800" b="1">
                <a:solidFill>
                  <a:srgbClr val="FFFFFF"/>
                </a:solidFill>
                <a:latin typeface="宋体" panose="02010600030101010101" pitchFamily="2" charset="-122"/>
              </a:rPr>
              <a:t>该方法称为</a:t>
            </a:r>
            <a:r>
              <a:rPr lang="zh-CN" altLang="en-US" sz="2800" b="1">
                <a:solidFill>
                  <a:srgbClr val="FFFF00"/>
                </a:solidFill>
                <a:latin typeface="宋体" panose="02010600030101010101" pitchFamily="2" charset="-122"/>
              </a:rPr>
              <a:t>最高位优先</a:t>
            </a:r>
            <a:r>
              <a:rPr lang="en-US" altLang="zh-CN" sz="2800" b="1">
                <a:solidFill>
                  <a:srgbClr val="FFFFFF"/>
                </a:solidFill>
              </a:rPr>
              <a:t>(</a:t>
            </a:r>
            <a:r>
              <a:rPr lang="en-US" altLang="zh-CN" sz="2800" b="1">
                <a:solidFill>
                  <a:srgbClr val="FFFF00"/>
                </a:solidFill>
              </a:rPr>
              <a:t>M</a:t>
            </a:r>
            <a:r>
              <a:rPr lang="en-US" altLang="zh-CN" sz="2800" b="1">
                <a:solidFill>
                  <a:srgbClr val="FFFFFF"/>
                </a:solidFill>
              </a:rPr>
              <a:t>ost </a:t>
            </a:r>
            <a:r>
              <a:rPr lang="en-US" altLang="zh-CN" sz="2800" b="1">
                <a:solidFill>
                  <a:srgbClr val="FFFF00"/>
                </a:solidFill>
              </a:rPr>
              <a:t>S</a:t>
            </a:r>
            <a:r>
              <a:rPr lang="en-US" altLang="zh-CN" sz="2800" b="1">
                <a:solidFill>
                  <a:srgbClr val="FFFFFF"/>
                </a:solidFill>
              </a:rPr>
              <a:t>ignificant </a:t>
            </a:r>
            <a:r>
              <a:rPr lang="en-US" altLang="zh-CN" sz="2800" b="1">
                <a:solidFill>
                  <a:srgbClr val="FFFF00"/>
                </a:solidFill>
              </a:rPr>
              <a:t>D</a:t>
            </a:r>
            <a:r>
              <a:rPr lang="en-US" altLang="zh-CN" sz="2800" b="1">
                <a:solidFill>
                  <a:srgbClr val="FFFFFF"/>
                </a:solidFill>
              </a:rPr>
              <a:t>igit first)</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3366FF"/>
              </a:buClr>
              <a:buSzPct val="80000"/>
            </a:pPr>
            <a:r>
              <a:rPr lang="zh-CN" altLang="en-US" sz="2800" b="1">
                <a:solidFill>
                  <a:srgbClr val="FFFFFF"/>
                </a:solidFill>
                <a:latin typeface="宋体" panose="02010600030101010101" pitchFamily="2" charset="-122"/>
              </a:rPr>
              <a:t>    另一种方法正好相反</a:t>
            </a:r>
            <a:r>
              <a:rPr lang="zh-CN" altLang="en-US" sz="2800" b="1">
                <a:solidFill>
                  <a:srgbClr val="FFFFFF"/>
                </a:solidFill>
              </a:rPr>
              <a:t>，排序的顺序是从最低位开始，</a:t>
            </a:r>
            <a:r>
              <a:rPr lang="zh-CN" altLang="en-US" sz="2800" b="1">
                <a:solidFill>
                  <a:srgbClr val="FFFFFF"/>
                </a:solidFill>
                <a:latin typeface="宋体" panose="02010600030101010101" pitchFamily="2" charset="-122"/>
              </a:rPr>
              <a:t>称为</a:t>
            </a:r>
            <a:r>
              <a:rPr lang="zh-CN" altLang="en-US" sz="2800" b="1">
                <a:solidFill>
                  <a:srgbClr val="FFFF00"/>
                </a:solidFill>
                <a:latin typeface="宋体" panose="02010600030101010101" pitchFamily="2" charset="-122"/>
              </a:rPr>
              <a:t>最低位优先</a:t>
            </a:r>
            <a:r>
              <a:rPr lang="en-US" altLang="zh-CN" sz="2800" b="1">
                <a:solidFill>
                  <a:srgbClr val="FFFFFF"/>
                </a:solidFill>
              </a:rPr>
              <a:t>(</a:t>
            </a:r>
            <a:r>
              <a:rPr lang="en-US" altLang="zh-CN" sz="2800" b="1">
                <a:solidFill>
                  <a:srgbClr val="FFFF00"/>
                </a:solidFill>
              </a:rPr>
              <a:t>L</a:t>
            </a:r>
            <a:r>
              <a:rPr lang="en-US" altLang="zh-CN" sz="2800" b="1">
                <a:solidFill>
                  <a:srgbClr val="FFFFFF"/>
                </a:solidFill>
              </a:rPr>
              <a:t>east </a:t>
            </a:r>
            <a:r>
              <a:rPr lang="en-US" altLang="zh-CN" sz="2800" b="1">
                <a:solidFill>
                  <a:srgbClr val="FFFF00"/>
                </a:solidFill>
              </a:rPr>
              <a:t>S</a:t>
            </a:r>
            <a:r>
              <a:rPr lang="en-US" altLang="zh-CN" sz="2800" b="1">
                <a:solidFill>
                  <a:srgbClr val="FFFFFF"/>
                </a:solidFill>
              </a:rPr>
              <a:t>ignificant </a:t>
            </a:r>
            <a:r>
              <a:rPr lang="en-US" altLang="zh-CN" sz="2800" b="1">
                <a:solidFill>
                  <a:srgbClr val="FFFF00"/>
                </a:solidFill>
              </a:rPr>
              <a:t>D</a:t>
            </a:r>
            <a:r>
              <a:rPr lang="en-US" altLang="zh-CN" sz="2800" b="1">
                <a:solidFill>
                  <a:srgbClr val="FFFFFF"/>
                </a:solidFill>
              </a:rPr>
              <a:t>igit first)</a:t>
            </a:r>
            <a:r>
              <a:rPr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947640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9010">
                                            <p:txEl>
                                              <p:pRg st="0" end="0"/>
                                            </p:txEl>
                                          </p:spTgt>
                                        </p:tgtEl>
                                        <p:attrNameLst>
                                          <p:attrName>style.visibility</p:attrName>
                                        </p:attrNameLst>
                                      </p:cBhvr>
                                      <p:to>
                                        <p:strVal val="visible"/>
                                      </p:to>
                                    </p:set>
                                    <p:anim calcmode="lin" valueType="num">
                                      <p:cBhvr additive="base">
                                        <p:cTn id="7" dur="500" fill="hold"/>
                                        <p:tgtEl>
                                          <p:spTgt spid="939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90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9010">
                                            <p:txEl>
                                              <p:pRg st="1" end="1"/>
                                            </p:txEl>
                                          </p:spTgt>
                                        </p:tgtEl>
                                        <p:attrNameLst>
                                          <p:attrName>style.visibility</p:attrName>
                                        </p:attrNameLst>
                                      </p:cBhvr>
                                      <p:to>
                                        <p:strVal val="visible"/>
                                      </p:to>
                                    </p:set>
                                    <p:anim calcmode="lin" valueType="num">
                                      <p:cBhvr additive="base">
                                        <p:cTn id="13" dur="500" fill="hold"/>
                                        <p:tgtEl>
                                          <p:spTgt spid="9390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90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9010">
                                            <p:txEl>
                                              <p:pRg st="2" end="2"/>
                                            </p:txEl>
                                          </p:spTgt>
                                        </p:tgtEl>
                                        <p:attrNameLst>
                                          <p:attrName>style.visibility</p:attrName>
                                        </p:attrNameLst>
                                      </p:cBhvr>
                                      <p:to>
                                        <p:strVal val="visible"/>
                                      </p:to>
                                    </p:set>
                                    <p:anim calcmode="lin" valueType="num">
                                      <p:cBhvr additive="base">
                                        <p:cTn id="19" dur="500" fill="hold"/>
                                        <p:tgtEl>
                                          <p:spTgt spid="9390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90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9010">
                                            <p:txEl>
                                              <p:pRg st="3" end="3"/>
                                            </p:txEl>
                                          </p:spTgt>
                                        </p:tgtEl>
                                        <p:attrNameLst>
                                          <p:attrName>style.visibility</p:attrName>
                                        </p:attrNameLst>
                                      </p:cBhvr>
                                      <p:to>
                                        <p:strVal val="visible"/>
                                      </p:to>
                                    </p:set>
                                    <p:anim calcmode="lin" valueType="num">
                                      <p:cBhvr additive="base">
                                        <p:cTn id="25" dur="500" fill="hold"/>
                                        <p:tgtEl>
                                          <p:spTgt spid="9390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390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0" grpId="0" build="p" bldLvl="5"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0034" name="Rectangle 2">
            <a:extLst>
              <a:ext uri="{FF2B5EF4-FFF2-40B4-BE49-F238E27FC236}">
                <a16:creationId xmlns:a16="http://schemas.microsoft.com/office/drawing/2014/main" id="{1CE5B353-EC14-CB44-83A5-79E9179FE554}"/>
              </a:ext>
            </a:extLst>
          </p:cNvPr>
          <p:cNvSpPr>
            <a:spLocks noGrp="1" noChangeArrowheads="1"/>
          </p:cNvSpPr>
          <p:nvPr>
            <p:ph type="title"/>
          </p:nvPr>
        </p:nvSpPr>
        <p:spPr>
          <a:xfrm>
            <a:off x="2352675" y="146050"/>
            <a:ext cx="5830888" cy="762000"/>
          </a:xfrm>
        </p:spPr>
        <p:txBody>
          <a:bodyPr/>
          <a:lstStyle/>
          <a:p>
            <a:r>
              <a:rPr lang="en-US" altLang="zh-CN" b="1">
                <a:latin typeface="Times New Roman" panose="02020603050405020304" pitchFamily="18" charset="0"/>
              </a:rPr>
              <a:t>10.6.2   </a:t>
            </a:r>
            <a:r>
              <a:rPr lang="zh-CN" altLang="en-US" b="1">
                <a:latin typeface="Times New Roman" panose="02020603050405020304" pitchFamily="18" charset="0"/>
                <a:ea typeface="楷体_GB2312" pitchFamily="49" charset="-122"/>
              </a:rPr>
              <a:t>链式基数排序</a:t>
            </a:r>
          </a:p>
        </p:txBody>
      </p:sp>
      <p:sp>
        <p:nvSpPr>
          <p:cNvPr id="940035" name="Rectangle 3">
            <a:extLst>
              <a:ext uri="{FF2B5EF4-FFF2-40B4-BE49-F238E27FC236}">
                <a16:creationId xmlns:a16="http://schemas.microsoft.com/office/drawing/2014/main" id="{23AF4B41-E691-AF43-B4A1-E5DBBB9729A1}"/>
              </a:ext>
            </a:extLst>
          </p:cNvPr>
          <p:cNvSpPr>
            <a:spLocks noGrp="1" noChangeArrowheads="1"/>
          </p:cNvSpPr>
          <p:nvPr>
            <p:ph type="body" idx="1"/>
          </p:nvPr>
        </p:nvSpPr>
        <p:spPr>
          <a:xfrm>
            <a:off x="1676400" y="1052514"/>
            <a:ext cx="8839200" cy="4060825"/>
          </a:xfrm>
          <a:noFill/>
          <a:ln/>
        </p:spPr>
        <p:txBody>
          <a:bodyPr/>
          <a:lstStyle/>
          <a:p>
            <a:pPr marL="0" indent="0">
              <a:lnSpc>
                <a:spcPct val="110000"/>
              </a:lnSpc>
              <a:buNone/>
            </a:pPr>
            <a:r>
              <a:rPr lang="zh-CN" altLang="en-US" sz="2800" b="1"/>
              <a:t>        若记录的</a:t>
            </a:r>
            <a:r>
              <a:rPr lang="zh-CN" altLang="en-US" sz="2800" b="1">
                <a:solidFill>
                  <a:schemeClr val="folHlink"/>
                </a:solidFill>
              </a:rPr>
              <a:t>关键字由若干</a:t>
            </a:r>
            <a:r>
              <a:rPr lang="zh-CN" altLang="en-US" sz="2800" b="1"/>
              <a:t>确定的</a:t>
            </a:r>
            <a:r>
              <a:rPr lang="zh-CN" altLang="en-US" sz="2800" b="1">
                <a:solidFill>
                  <a:schemeClr val="folHlink"/>
                </a:solidFill>
              </a:rPr>
              <a:t>部分</a:t>
            </a:r>
            <a:r>
              <a:rPr lang="en-US" altLang="zh-CN" sz="2800" b="1"/>
              <a:t>(</a:t>
            </a:r>
            <a:r>
              <a:rPr lang="zh-CN" altLang="en-US" sz="2800" b="1"/>
              <a:t>又称为 “</a:t>
            </a:r>
            <a:r>
              <a:rPr lang="zh-CN" altLang="en-US" sz="2800" b="1">
                <a:solidFill>
                  <a:schemeClr val="folHlink"/>
                </a:solidFill>
              </a:rPr>
              <a:t>位</a:t>
            </a:r>
            <a:r>
              <a:rPr lang="zh-CN" altLang="en-US" sz="2800" b="1"/>
              <a:t>”</a:t>
            </a:r>
            <a:r>
              <a:rPr lang="en-US" altLang="zh-CN" sz="2800" b="1"/>
              <a:t>)</a:t>
            </a:r>
            <a:r>
              <a:rPr lang="zh-CN" altLang="en-US" sz="2800" b="1"/>
              <a:t>组成，每一位</a:t>
            </a:r>
            <a:r>
              <a:rPr lang="en-US" altLang="zh-CN" sz="2800" b="1"/>
              <a:t>(</a:t>
            </a:r>
            <a:r>
              <a:rPr lang="zh-CN" altLang="en-US" sz="2800" b="1"/>
              <a:t>部分</a:t>
            </a:r>
            <a:r>
              <a:rPr lang="en-US" altLang="zh-CN" sz="2800" b="1"/>
              <a:t>)</a:t>
            </a:r>
            <a:r>
              <a:rPr lang="zh-CN" altLang="en-US" sz="2800" b="1"/>
              <a:t>都有确定数目的取值</a:t>
            </a:r>
            <a:r>
              <a:rPr lang="zh-CN" altLang="en-US" sz="2800" b="1">
                <a:latin typeface="宋体" panose="02010600030101010101" pitchFamily="2" charset="-122"/>
              </a:rPr>
              <a:t>。对这样的记录序列排序的有效方法是基数排序。</a:t>
            </a:r>
          </a:p>
          <a:p>
            <a:pPr marL="0" indent="0">
              <a:lnSpc>
                <a:spcPct val="110000"/>
              </a:lnSpc>
              <a:buNone/>
            </a:pPr>
            <a:r>
              <a:rPr lang="zh-CN" altLang="en-US" sz="2800" b="1"/>
              <a:t>        设有</a:t>
            </a:r>
            <a:r>
              <a:rPr lang="en-US" altLang="zh-CN" sz="2800" b="1"/>
              <a:t>n</a:t>
            </a:r>
            <a:r>
              <a:rPr lang="zh-CN" altLang="en-US" sz="2800" b="1"/>
              <a:t>个待排序记录</a:t>
            </a:r>
            <a:r>
              <a:rPr lang="en-US" altLang="zh-CN" sz="2800" b="1"/>
              <a:t>{R</a:t>
            </a:r>
            <a:r>
              <a:rPr lang="en-US" altLang="zh-CN" sz="2800" b="1" baseline="-22000"/>
              <a:t>1</a:t>
            </a:r>
            <a:r>
              <a:rPr lang="en-US" altLang="zh-CN" sz="2800" b="1"/>
              <a:t>, R</a:t>
            </a:r>
            <a:r>
              <a:rPr lang="en-US" altLang="zh-CN" sz="2800" b="1" baseline="-22000"/>
              <a:t>2</a:t>
            </a:r>
            <a:r>
              <a:rPr lang="en-US" altLang="zh-CN" sz="2800" b="1"/>
              <a:t>, …,R</a:t>
            </a:r>
            <a:r>
              <a:rPr lang="en-US" altLang="zh-CN" sz="2800" b="1" baseline="-22000"/>
              <a:t>n</a:t>
            </a:r>
            <a:r>
              <a:rPr lang="en-US" altLang="zh-CN" sz="2800" b="1"/>
              <a:t>}</a:t>
            </a:r>
            <a:r>
              <a:rPr lang="zh-CN" altLang="en-US" sz="2800" b="1"/>
              <a:t>， </a:t>
            </a:r>
            <a:r>
              <a:rPr lang="en-US" altLang="zh-CN" sz="2800" b="1"/>
              <a:t>(</a:t>
            </a:r>
            <a:r>
              <a:rPr lang="zh-CN" altLang="en-US" sz="2800" b="1"/>
              <a:t>单</a:t>
            </a:r>
            <a:r>
              <a:rPr lang="en-US" altLang="zh-CN" sz="2800" b="1"/>
              <a:t>)</a:t>
            </a:r>
            <a:r>
              <a:rPr lang="zh-CN" altLang="en-US" sz="2800" b="1"/>
              <a:t>关键字是由</a:t>
            </a:r>
            <a:r>
              <a:rPr lang="en-US" altLang="zh-CN" sz="2800" b="1">
                <a:solidFill>
                  <a:schemeClr val="folHlink"/>
                </a:solidFill>
              </a:rPr>
              <a:t>d</a:t>
            </a:r>
            <a:r>
              <a:rPr lang="zh-CN" altLang="en-US" sz="2800" b="1">
                <a:solidFill>
                  <a:schemeClr val="folHlink"/>
                </a:solidFill>
              </a:rPr>
              <a:t>位</a:t>
            </a:r>
            <a:r>
              <a:rPr lang="en-US" altLang="zh-CN" sz="2800" b="1"/>
              <a:t>(</a:t>
            </a:r>
            <a:r>
              <a:rPr lang="zh-CN" altLang="en-US" sz="2800" b="1"/>
              <a:t>部分</a:t>
            </a:r>
            <a:r>
              <a:rPr lang="en-US" altLang="zh-CN" sz="2800" b="1"/>
              <a:t>)</a:t>
            </a:r>
            <a:r>
              <a:rPr lang="zh-CN" altLang="en-US" sz="2800" b="1"/>
              <a:t>组成，每位有</a:t>
            </a:r>
            <a:r>
              <a:rPr lang="en-US" altLang="zh-CN" sz="2800" b="1">
                <a:solidFill>
                  <a:schemeClr val="folHlink"/>
                </a:solidFill>
              </a:rPr>
              <a:t>r</a:t>
            </a:r>
            <a:r>
              <a:rPr lang="zh-CN" altLang="en-US" sz="2800" b="1"/>
              <a:t>种取值，则关键字</a:t>
            </a:r>
            <a:r>
              <a:rPr lang="en-US" altLang="zh-CN" sz="2800" b="1"/>
              <a:t>R[i].key</a:t>
            </a:r>
            <a:r>
              <a:rPr lang="zh-CN" altLang="en-US" sz="2800" b="1"/>
              <a:t>可以看成一个</a:t>
            </a:r>
            <a:r>
              <a:rPr lang="en-US" altLang="zh-CN" sz="2800" b="1"/>
              <a:t>d</a:t>
            </a:r>
            <a:r>
              <a:rPr lang="zh-CN" altLang="en-US" sz="2800" b="1"/>
              <a:t>元组： </a:t>
            </a:r>
            <a:r>
              <a:rPr lang="en-US" altLang="zh-CN" sz="2800" b="1"/>
              <a:t>R[i].key={K</a:t>
            </a:r>
            <a:r>
              <a:rPr lang="en-US" altLang="zh-CN" sz="2800" b="1" baseline="-22000"/>
              <a:t>i</a:t>
            </a:r>
            <a:r>
              <a:rPr lang="en-US" altLang="zh-CN" sz="2800" b="1" baseline="28000"/>
              <a:t>1</a:t>
            </a:r>
            <a:r>
              <a:rPr lang="en-US" altLang="zh-CN" sz="2800" b="1"/>
              <a:t>, K</a:t>
            </a:r>
            <a:r>
              <a:rPr lang="en-US" altLang="zh-CN" sz="2800" b="1" baseline="-22000"/>
              <a:t>i</a:t>
            </a:r>
            <a:r>
              <a:rPr lang="en-US" altLang="zh-CN" sz="2800" b="1" baseline="28000"/>
              <a:t>2</a:t>
            </a:r>
            <a:r>
              <a:rPr lang="en-US" altLang="zh-CN" sz="2800" b="1"/>
              <a:t>, …,K</a:t>
            </a:r>
            <a:r>
              <a:rPr lang="en-US" altLang="zh-CN" sz="2800" b="1" baseline="-22000"/>
              <a:t>i</a:t>
            </a:r>
            <a:r>
              <a:rPr lang="en-US" altLang="zh-CN" sz="2800" b="1" baseline="28000"/>
              <a:t>d</a:t>
            </a:r>
            <a:r>
              <a:rPr lang="en-US" altLang="zh-CN" sz="2800" b="1"/>
              <a:t>} </a:t>
            </a:r>
            <a:r>
              <a:rPr lang="zh-CN" altLang="en-US" sz="2800" b="1">
                <a:latin typeface="宋体" panose="02010600030101010101" pitchFamily="2" charset="-122"/>
              </a:rPr>
              <a:t>。</a:t>
            </a:r>
          </a:p>
          <a:p>
            <a:pPr marL="0" indent="0">
              <a:lnSpc>
                <a:spcPct val="110000"/>
              </a:lnSpc>
              <a:buNone/>
            </a:pPr>
            <a:r>
              <a:rPr lang="zh-CN" altLang="en-US" sz="2800" b="1">
                <a:latin typeface="宋体" panose="02010600030101010101" pitchFamily="2" charset="-122"/>
              </a:rPr>
              <a:t>    基数排序可以采用前面介绍的</a:t>
            </a:r>
            <a:r>
              <a:rPr lang="en-US" altLang="zh-CN" sz="2800" b="1"/>
              <a:t>MSD</a:t>
            </a:r>
            <a:r>
              <a:rPr lang="zh-CN" altLang="en-US" sz="2800" b="1"/>
              <a:t>或</a:t>
            </a:r>
            <a:r>
              <a:rPr lang="en-US" altLang="zh-CN" sz="2800" b="1"/>
              <a:t>LSD</a:t>
            </a:r>
            <a:r>
              <a:rPr lang="zh-CN" altLang="en-US" sz="2800" b="1"/>
              <a:t>方法</a:t>
            </a:r>
            <a:r>
              <a:rPr lang="zh-CN" altLang="en-US" sz="2800" b="1">
                <a:latin typeface="宋体" panose="02010600030101010101" pitchFamily="2" charset="-122"/>
              </a:rPr>
              <a:t>。以下以</a:t>
            </a:r>
            <a:r>
              <a:rPr lang="en-US" altLang="zh-CN" sz="2800" b="1"/>
              <a:t>LSD</a:t>
            </a:r>
            <a:r>
              <a:rPr lang="zh-CN" altLang="en-US" sz="2800" b="1"/>
              <a:t>方法讨论链式基数排序</a:t>
            </a:r>
            <a:r>
              <a:rPr lang="zh-CN" altLang="en-US" sz="2800" b="1">
                <a:latin typeface="宋体" panose="02010600030101010101" pitchFamily="2" charset="-122"/>
              </a:rPr>
              <a:t>。</a:t>
            </a:r>
          </a:p>
        </p:txBody>
      </p:sp>
    </p:spTree>
    <p:extLst>
      <p:ext uri="{BB962C8B-B14F-4D97-AF65-F5344CB8AC3E}">
        <p14:creationId xmlns:p14="http://schemas.microsoft.com/office/powerpoint/2010/main" val="2048875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anim calcmode="lin" valueType="num">
                                      <p:cBhvr additive="base">
                                        <p:cTn id="7" dur="500" fill="hold"/>
                                        <p:tgtEl>
                                          <p:spTgt spid="94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0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0035">
                                            <p:txEl>
                                              <p:pRg st="1" end="1"/>
                                            </p:txEl>
                                          </p:spTgt>
                                        </p:tgtEl>
                                        <p:attrNameLst>
                                          <p:attrName>style.visibility</p:attrName>
                                        </p:attrNameLst>
                                      </p:cBhvr>
                                      <p:to>
                                        <p:strVal val="visible"/>
                                      </p:to>
                                    </p:set>
                                    <p:anim calcmode="lin" valueType="num">
                                      <p:cBhvr additive="base">
                                        <p:cTn id="13" dur="500" fill="hold"/>
                                        <p:tgtEl>
                                          <p:spTgt spid="940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0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0035">
                                            <p:txEl>
                                              <p:pRg st="2" end="2"/>
                                            </p:txEl>
                                          </p:spTgt>
                                        </p:tgtEl>
                                        <p:attrNameLst>
                                          <p:attrName>style.visibility</p:attrName>
                                        </p:attrNameLst>
                                      </p:cBhvr>
                                      <p:to>
                                        <p:strVal val="visible"/>
                                      </p:to>
                                    </p:set>
                                    <p:anim calcmode="lin" valueType="num">
                                      <p:cBhvr additive="base">
                                        <p:cTn id="19" dur="500" fill="hold"/>
                                        <p:tgtEl>
                                          <p:spTgt spid="940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0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bldLvl="5"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1058" name="Rectangle 2">
            <a:extLst>
              <a:ext uri="{FF2B5EF4-FFF2-40B4-BE49-F238E27FC236}">
                <a16:creationId xmlns:a16="http://schemas.microsoft.com/office/drawing/2014/main" id="{69B814A0-C460-3A43-A4F4-89372A7C66FA}"/>
              </a:ext>
            </a:extLst>
          </p:cNvPr>
          <p:cNvSpPr>
            <a:spLocks noGrp="1" noChangeArrowheads="1"/>
          </p:cNvSpPr>
          <p:nvPr>
            <p:ph type="body" idx="1"/>
          </p:nvPr>
        </p:nvSpPr>
        <p:spPr>
          <a:xfrm>
            <a:off x="1676401" y="152400"/>
            <a:ext cx="8812213" cy="6477000"/>
          </a:xfrm>
        </p:spPr>
        <p:txBody>
          <a:bodyPr/>
          <a:lstStyle/>
          <a:p>
            <a:pPr marL="0" indent="0">
              <a:lnSpc>
                <a:spcPct val="110000"/>
              </a:lnSpc>
              <a:spcBef>
                <a:spcPct val="10000"/>
              </a:spcBef>
              <a:buNone/>
            </a:pPr>
            <a:r>
              <a:rPr lang="en-US" altLang="zh-CN" sz="3600" b="1">
                <a:solidFill>
                  <a:schemeClr val="folHlink"/>
                </a:solidFill>
                <a:cs typeface="Times New Roman" panose="02020603050405020304" pitchFamily="18" charset="0"/>
              </a:rPr>
              <a:t>1  </a:t>
            </a:r>
            <a:r>
              <a:rPr lang="zh-CN" altLang="en-US" sz="3600" b="1">
                <a:solidFill>
                  <a:schemeClr val="folHlink"/>
                </a:solidFill>
                <a:ea typeface="楷体_GB2312" pitchFamily="49" charset="-122"/>
              </a:rPr>
              <a:t>排序思想</a:t>
            </a:r>
          </a:p>
          <a:p>
            <a:pPr marL="381000" lvl="1" indent="0">
              <a:lnSpc>
                <a:spcPct val="110000"/>
              </a:lnSpc>
              <a:spcBef>
                <a:spcPct val="10000"/>
              </a:spcBef>
              <a:buNone/>
            </a:pPr>
            <a:r>
              <a:rPr lang="zh-CN" altLang="en-US" b="1">
                <a:cs typeface="Times New Roman" panose="02020603050405020304" pitchFamily="18" charset="0"/>
              </a:rPr>
              <a:t>⑴  </a:t>
            </a:r>
            <a:r>
              <a:rPr lang="zh-CN" altLang="en-US" b="1"/>
              <a:t>首先以静态链表存储</a:t>
            </a:r>
            <a:r>
              <a:rPr lang="en-US" altLang="zh-CN" b="1"/>
              <a:t>n</a:t>
            </a:r>
            <a:r>
              <a:rPr lang="zh-CN" altLang="en-US" b="1"/>
              <a:t>个待排序记录，头结点指针指向第一个记录结点</a:t>
            </a:r>
            <a:r>
              <a:rPr lang="zh-CN" altLang="zh-CN" b="1"/>
              <a:t>；</a:t>
            </a:r>
            <a:r>
              <a:rPr lang="zh-CN" altLang="en-US" b="1"/>
              <a:t> </a:t>
            </a:r>
          </a:p>
          <a:p>
            <a:pPr marL="381000" lvl="1" indent="0">
              <a:lnSpc>
                <a:spcPct val="110000"/>
              </a:lnSpc>
              <a:spcBef>
                <a:spcPct val="10000"/>
              </a:spcBef>
              <a:buNone/>
            </a:pPr>
            <a:r>
              <a:rPr lang="zh-CN" altLang="en-US" b="1">
                <a:cs typeface="Times New Roman" panose="02020603050405020304" pitchFamily="18" charset="0"/>
              </a:rPr>
              <a:t>⑵  </a:t>
            </a:r>
            <a:r>
              <a:rPr lang="zh-CN" altLang="en-US" b="1"/>
              <a:t>一趟排序的过程是：</a:t>
            </a:r>
          </a:p>
          <a:p>
            <a:pPr marL="762000" lvl="2" indent="0">
              <a:lnSpc>
                <a:spcPct val="110000"/>
              </a:lnSpc>
              <a:spcBef>
                <a:spcPct val="10000"/>
              </a:spcBef>
              <a:buNone/>
            </a:pPr>
            <a:r>
              <a:rPr lang="zh-CN" altLang="en-US" sz="2800" b="1">
                <a:cs typeface="Times New Roman" panose="02020603050405020304" pitchFamily="18" charset="0"/>
              </a:rPr>
              <a:t>①  </a:t>
            </a:r>
            <a:r>
              <a:rPr lang="zh-CN" altLang="en-US" sz="3200" b="1">
                <a:solidFill>
                  <a:schemeClr val="folHlink"/>
                </a:solidFill>
              </a:rPr>
              <a:t>分配</a:t>
            </a:r>
            <a:r>
              <a:rPr lang="zh-CN" altLang="en-US" sz="3200" b="1"/>
              <a:t>：</a:t>
            </a:r>
            <a:r>
              <a:rPr lang="zh-CN" altLang="en-US" sz="2800" b="1"/>
              <a:t> 按</a:t>
            </a:r>
            <a:r>
              <a:rPr lang="en-US" altLang="zh-CN" sz="2800" b="1"/>
              <a:t>K</a:t>
            </a:r>
            <a:r>
              <a:rPr lang="en-US" altLang="zh-CN" sz="2800" b="1" baseline="28000"/>
              <a:t>d</a:t>
            </a:r>
            <a:r>
              <a:rPr lang="zh-CN" altLang="en-US" sz="2800" b="1"/>
              <a:t>值的升序顺序，改变记录指针，将链表中的记录结点分配到</a:t>
            </a:r>
            <a:r>
              <a:rPr lang="en-US" altLang="zh-CN" sz="2800" b="1"/>
              <a:t>r</a:t>
            </a:r>
            <a:r>
              <a:rPr lang="zh-CN" altLang="en-US" sz="2800" b="1"/>
              <a:t>个链表</a:t>
            </a:r>
            <a:r>
              <a:rPr lang="en-US" altLang="zh-CN" sz="2800" b="1"/>
              <a:t>(</a:t>
            </a:r>
            <a:r>
              <a:rPr lang="zh-CN" altLang="en-US" sz="2800" b="1"/>
              <a:t>桶</a:t>
            </a:r>
            <a:r>
              <a:rPr lang="en-US" altLang="zh-CN" sz="2800" b="1"/>
              <a:t>)</a:t>
            </a:r>
            <a:r>
              <a:rPr lang="zh-CN" altLang="en-US" sz="2800" b="1"/>
              <a:t>中，每个链表中所有记录的关键字的最低位</a:t>
            </a:r>
            <a:r>
              <a:rPr lang="en-US" altLang="zh-CN" sz="2800" b="1"/>
              <a:t>(K</a:t>
            </a:r>
            <a:r>
              <a:rPr lang="en-US" altLang="zh-CN" sz="2800" b="1" baseline="28000"/>
              <a:t>d</a:t>
            </a:r>
            <a:r>
              <a:rPr lang="en-US" altLang="zh-CN" sz="2800" b="1"/>
              <a:t>)</a:t>
            </a:r>
            <a:r>
              <a:rPr lang="zh-CN" altLang="en-US" sz="2800" b="1"/>
              <a:t>的值都相等</a:t>
            </a:r>
            <a:r>
              <a:rPr lang="zh-CN" altLang="en-US" sz="2800" b="1">
                <a:latin typeface="宋体" panose="02010600030101010101" pitchFamily="2" charset="-122"/>
              </a:rPr>
              <a:t>，用</a:t>
            </a:r>
            <a:r>
              <a:rPr lang="en-US" altLang="zh-CN" sz="2800" b="1"/>
              <a:t>f[i]</a:t>
            </a:r>
            <a:r>
              <a:rPr lang="zh-CN" altLang="en-US" sz="2800" b="1">
                <a:latin typeface="Arial" panose="020B0604020202020204" pitchFamily="34" charset="0"/>
              </a:rPr>
              <a:t>、</a:t>
            </a:r>
            <a:r>
              <a:rPr lang="en-US" altLang="zh-CN" sz="2800" b="1"/>
              <a:t>e[i]</a:t>
            </a:r>
            <a:r>
              <a:rPr lang="zh-CN" altLang="en-US" sz="2800" b="1"/>
              <a:t>作为第</a:t>
            </a:r>
            <a:r>
              <a:rPr lang="en-US" altLang="zh-CN" sz="2800" b="1"/>
              <a:t>i</a:t>
            </a:r>
            <a:r>
              <a:rPr lang="zh-CN" altLang="en-US" sz="2800" b="1">
                <a:latin typeface="宋体" panose="02010600030101010101" pitchFamily="2" charset="-122"/>
              </a:rPr>
              <a:t>个链表的头结点和尾结点</a:t>
            </a:r>
            <a:r>
              <a:rPr lang="zh-CN" altLang="zh-CN" sz="2800" b="1"/>
              <a:t>；</a:t>
            </a:r>
            <a:endParaRPr lang="zh-CN" altLang="en-US" sz="2800" b="1">
              <a:latin typeface="宋体" panose="02010600030101010101" pitchFamily="2" charset="-122"/>
            </a:endParaRPr>
          </a:p>
          <a:p>
            <a:pPr marL="762000" lvl="2" indent="0">
              <a:lnSpc>
                <a:spcPct val="110000"/>
              </a:lnSpc>
              <a:spcBef>
                <a:spcPct val="10000"/>
              </a:spcBef>
              <a:buNone/>
            </a:pPr>
            <a:r>
              <a:rPr lang="zh-CN" altLang="en-US" sz="2800" b="1">
                <a:cs typeface="Times New Roman" panose="02020603050405020304" pitchFamily="18" charset="0"/>
              </a:rPr>
              <a:t>②</a:t>
            </a:r>
            <a:r>
              <a:rPr lang="zh-CN" altLang="en-US" sz="2800" b="1"/>
              <a:t>   </a:t>
            </a:r>
            <a:r>
              <a:rPr lang="zh-CN" altLang="en-US" sz="3200" b="1">
                <a:solidFill>
                  <a:schemeClr val="folHlink"/>
                </a:solidFill>
              </a:rPr>
              <a:t>收集</a:t>
            </a:r>
            <a:r>
              <a:rPr lang="zh-CN" altLang="en-US" sz="3200" b="1"/>
              <a:t>：</a:t>
            </a:r>
            <a:r>
              <a:rPr lang="zh-CN" altLang="en-US" sz="2800" b="1"/>
              <a:t>改变所有非空链表的尾结点指针，使其指向下一个非空连表的第一个结点，从而将</a:t>
            </a:r>
            <a:r>
              <a:rPr lang="en-US" altLang="zh-CN" sz="2800" b="1"/>
              <a:t>r</a:t>
            </a:r>
            <a:r>
              <a:rPr lang="zh-CN" altLang="en-US" sz="2800" b="1"/>
              <a:t>个链表中的记录重新链接成一个链表</a:t>
            </a:r>
            <a:r>
              <a:rPr lang="zh-CN" altLang="zh-CN" sz="2800" b="1"/>
              <a:t>；</a:t>
            </a:r>
            <a:endParaRPr lang="zh-CN" altLang="en-US" sz="2800" b="1"/>
          </a:p>
          <a:p>
            <a:pPr marL="381000" lvl="1" indent="0">
              <a:lnSpc>
                <a:spcPct val="110000"/>
              </a:lnSpc>
              <a:spcBef>
                <a:spcPct val="10000"/>
              </a:spcBef>
              <a:buNone/>
            </a:pPr>
            <a:r>
              <a:rPr lang="zh-CN" altLang="en-US" b="1">
                <a:cs typeface="Times New Roman" panose="02020603050405020304" pitchFamily="18" charset="0"/>
              </a:rPr>
              <a:t>⑶  </a:t>
            </a:r>
            <a:r>
              <a:rPr lang="zh-CN" altLang="en-US" b="1"/>
              <a:t>如此依次按</a:t>
            </a:r>
            <a:r>
              <a:rPr lang="en-US" altLang="zh-CN" b="1"/>
              <a:t>K</a:t>
            </a:r>
            <a:r>
              <a:rPr lang="en-US" altLang="zh-CN" b="1" baseline="28000"/>
              <a:t>d-1</a:t>
            </a:r>
            <a:r>
              <a:rPr lang="en-US" altLang="zh-CN" b="1"/>
              <a:t>, K</a:t>
            </a:r>
            <a:r>
              <a:rPr lang="en-US" altLang="zh-CN" b="1" baseline="28000"/>
              <a:t>d-2</a:t>
            </a:r>
            <a:r>
              <a:rPr lang="en-US" altLang="zh-CN" b="1"/>
              <a:t>, … K</a:t>
            </a:r>
            <a:r>
              <a:rPr lang="en-US" altLang="zh-CN" b="1" baseline="28000"/>
              <a:t>1</a:t>
            </a:r>
            <a:r>
              <a:rPr lang="zh-CN" altLang="en-US" b="1"/>
              <a:t>分别进行，共进行</a:t>
            </a:r>
            <a:r>
              <a:rPr lang="en-US" altLang="zh-CN" b="1"/>
              <a:t>d</a:t>
            </a:r>
            <a:r>
              <a:rPr lang="zh-CN" altLang="en-US" b="1"/>
              <a:t>趟排序后排序完成</a:t>
            </a:r>
            <a:r>
              <a:rPr lang="zh-CN" altLang="en-US" b="1">
                <a:latin typeface="宋体" panose="02010600030101010101" pitchFamily="2" charset="-122"/>
              </a:rPr>
              <a:t>。</a:t>
            </a:r>
          </a:p>
        </p:txBody>
      </p:sp>
    </p:spTree>
    <p:extLst>
      <p:ext uri="{BB962C8B-B14F-4D97-AF65-F5344CB8AC3E}">
        <p14:creationId xmlns:p14="http://schemas.microsoft.com/office/powerpoint/2010/main" val="2340548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1058">
                                            <p:txEl>
                                              <p:pRg st="0" end="0"/>
                                            </p:txEl>
                                          </p:spTgt>
                                        </p:tgtEl>
                                        <p:attrNameLst>
                                          <p:attrName>style.visibility</p:attrName>
                                        </p:attrNameLst>
                                      </p:cBhvr>
                                      <p:to>
                                        <p:strVal val="visible"/>
                                      </p:to>
                                    </p:set>
                                    <p:anim calcmode="lin" valueType="num">
                                      <p:cBhvr additive="base">
                                        <p:cTn id="7" dur="500" fill="hold"/>
                                        <p:tgtEl>
                                          <p:spTgt spid="9410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105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1058">
                                            <p:txEl>
                                              <p:pRg st="1" end="1"/>
                                            </p:txEl>
                                          </p:spTgt>
                                        </p:tgtEl>
                                        <p:attrNameLst>
                                          <p:attrName>style.visibility</p:attrName>
                                        </p:attrNameLst>
                                      </p:cBhvr>
                                      <p:to>
                                        <p:strVal val="visible"/>
                                      </p:to>
                                    </p:set>
                                    <p:anim calcmode="lin" valueType="num">
                                      <p:cBhvr additive="base">
                                        <p:cTn id="13" dur="500" fill="hold"/>
                                        <p:tgtEl>
                                          <p:spTgt spid="9410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105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1058">
                                            <p:txEl>
                                              <p:pRg st="2" end="2"/>
                                            </p:txEl>
                                          </p:spTgt>
                                        </p:tgtEl>
                                        <p:attrNameLst>
                                          <p:attrName>style.visibility</p:attrName>
                                        </p:attrNameLst>
                                      </p:cBhvr>
                                      <p:to>
                                        <p:strVal val="visible"/>
                                      </p:to>
                                    </p:set>
                                    <p:anim calcmode="lin" valueType="num">
                                      <p:cBhvr additive="base">
                                        <p:cTn id="19" dur="500" fill="hold"/>
                                        <p:tgtEl>
                                          <p:spTgt spid="9410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105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1058">
                                            <p:txEl>
                                              <p:pRg st="3" end="3"/>
                                            </p:txEl>
                                          </p:spTgt>
                                        </p:tgtEl>
                                        <p:attrNameLst>
                                          <p:attrName>style.visibility</p:attrName>
                                        </p:attrNameLst>
                                      </p:cBhvr>
                                      <p:to>
                                        <p:strVal val="visible"/>
                                      </p:to>
                                    </p:set>
                                    <p:anim calcmode="lin" valueType="num">
                                      <p:cBhvr additive="base">
                                        <p:cTn id="25" dur="500" fill="hold"/>
                                        <p:tgtEl>
                                          <p:spTgt spid="9410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41058">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1058">
                                            <p:txEl>
                                              <p:pRg st="4" end="4"/>
                                            </p:txEl>
                                          </p:spTgt>
                                        </p:tgtEl>
                                        <p:attrNameLst>
                                          <p:attrName>style.visibility</p:attrName>
                                        </p:attrNameLst>
                                      </p:cBhvr>
                                      <p:to>
                                        <p:strVal val="visible"/>
                                      </p:to>
                                    </p:set>
                                    <p:anim calcmode="lin" valueType="num">
                                      <p:cBhvr additive="base">
                                        <p:cTn id="31" dur="500" fill="hold"/>
                                        <p:tgtEl>
                                          <p:spTgt spid="9410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41058">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41058">
                                            <p:txEl>
                                              <p:pRg st="5" end="5"/>
                                            </p:txEl>
                                          </p:spTgt>
                                        </p:tgtEl>
                                        <p:attrNameLst>
                                          <p:attrName>style.visibility</p:attrName>
                                        </p:attrNameLst>
                                      </p:cBhvr>
                                      <p:to>
                                        <p:strVal val="visible"/>
                                      </p:to>
                                    </p:set>
                                    <p:anim calcmode="lin" valueType="num">
                                      <p:cBhvr additive="base">
                                        <p:cTn id="37" dur="500" fill="hold"/>
                                        <p:tgtEl>
                                          <p:spTgt spid="9410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41058">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8" grpId="0" build="p" bldLvl="5"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082" name="Rectangle 2">
            <a:extLst>
              <a:ext uri="{FF2B5EF4-FFF2-40B4-BE49-F238E27FC236}">
                <a16:creationId xmlns:a16="http://schemas.microsoft.com/office/drawing/2014/main" id="{D005C3B4-33FA-CF4B-AFDD-6A3C4682BB54}"/>
              </a:ext>
            </a:extLst>
          </p:cNvPr>
          <p:cNvSpPr>
            <a:spLocks noGrp="1" noChangeArrowheads="1"/>
          </p:cNvSpPr>
          <p:nvPr>
            <p:ph type="body" idx="1"/>
          </p:nvPr>
        </p:nvSpPr>
        <p:spPr>
          <a:xfrm>
            <a:off x="1676400" y="152401"/>
            <a:ext cx="8915400" cy="1763713"/>
          </a:xfrm>
        </p:spPr>
        <p:txBody>
          <a:bodyPr/>
          <a:lstStyle/>
          <a:p>
            <a:pPr marL="0" indent="0">
              <a:lnSpc>
                <a:spcPct val="110000"/>
              </a:lnSpc>
              <a:buNone/>
            </a:pPr>
            <a:r>
              <a:rPr lang="en-US" altLang="zh-CN" sz="3600" b="1">
                <a:solidFill>
                  <a:schemeClr val="folHlink"/>
                </a:solidFill>
                <a:cs typeface="Times New Roman" panose="02020603050405020304" pitchFamily="18" charset="0"/>
              </a:rPr>
              <a:t>2  </a:t>
            </a:r>
            <a:r>
              <a:rPr lang="zh-CN" altLang="en-US" sz="3600" b="1">
                <a:solidFill>
                  <a:schemeClr val="folHlink"/>
                </a:solidFill>
                <a:ea typeface="楷体_GB2312" pitchFamily="49" charset="-122"/>
              </a:rPr>
              <a:t>排序示例</a:t>
            </a:r>
          </a:p>
          <a:p>
            <a:pPr marL="0" indent="0">
              <a:lnSpc>
                <a:spcPct val="110000"/>
              </a:lnSpc>
              <a:buNone/>
            </a:pPr>
            <a:r>
              <a:rPr lang="zh-CN" altLang="en-US" sz="2800" b="1"/>
              <a:t>       设有关键字序列为</a:t>
            </a:r>
            <a:r>
              <a:rPr lang="en-US" altLang="zh-CN" sz="2800" b="1"/>
              <a:t>1039, 2121, 3355, 4382, 66, 118</a:t>
            </a:r>
            <a:r>
              <a:rPr lang="zh-CN" altLang="en-US" sz="2800" b="1"/>
              <a:t>的一组记录，采用链式基数排序的过程如下图</a:t>
            </a:r>
            <a:r>
              <a:rPr lang="en-US" altLang="zh-CN" sz="2800" b="1"/>
              <a:t>10-12</a:t>
            </a:r>
            <a:r>
              <a:rPr lang="zh-CN" altLang="en-US" sz="2800" b="1"/>
              <a:t>所示</a:t>
            </a:r>
            <a:r>
              <a:rPr lang="zh-CN" altLang="en-US" sz="2800" b="1">
                <a:latin typeface="宋体" panose="02010600030101010101" pitchFamily="2" charset="-122"/>
              </a:rPr>
              <a:t>。</a:t>
            </a:r>
          </a:p>
        </p:txBody>
      </p:sp>
      <p:grpSp>
        <p:nvGrpSpPr>
          <p:cNvPr id="942083" name="Group 3">
            <a:extLst>
              <a:ext uri="{FF2B5EF4-FFF2-40B4-BE49-F238E27FC236}">
                <a16:creationId xmlns:a16="http://schemas.microsoft.com/office/drawing/2014/main" id="{A68CD1E2-AC64-A14D-8364-73073E7293B1}"/>
              </a:ext>
            </a:extLst>
          </p:cNvPr>
          <p:cNvGrpSpPr>
            <a:grpSpLocks/>
          </p:cNvGrpSpPr>
          <p:nvPr/>
        </p:nvGrpSpPr>
        <p:grpSpPr bwMode="auto">
          <a:xfrm>
            <a:off x="1676400" y="2060576"/>
            <a:ext cx="8796338" cy="3941763"/>
            <a:chOff x="96" y="1298"/>
            <a:chExt cx="5541" cy="2483"/>
          </a:xfrm>
        </p:grpSpPr>
        <p:grpSp>
          <p:nvGrpSpPr>
            <p:cNvPr id="942084" name="Group 4">
              <a:extLst>
                <a:ext uri="{FF2B5EF4-FFF2-40B4-BE49-F238E27FC236}">
                  <a16:creationId xmlns:a16="http://schemas.microsoft.com/office/drawing/2014/main" id="{971C6410-FCCA-7346-8D10-3ACC4733B381}"/>
                </a:ext>
              </a:extLst>
            </p:cNvPr>
            <p:cNvGrpSpPr>
              <a:grpSpLocks/>
            </p:cNvGrpSpPr>
            <p:nvPr/>
          </p:nvGrpSpPr>
          <p:grpSpPr bwMode="auto">
            <a:xfrm>
              <a:off x="144" y="1634"/>
              <a:ext cx="5458" cy="227"/>
              <a:chOff x="144" y="1634"/>
              <a:chExt cx="5458" cy="227"/>
            </a:xfrm>
          </p:grpSpPr>
          <p:grpSp>
            <p:nvGrpSpPr>
              <p:cNvPr id="942085" name="Group 5">
                <a:extLst>
                  <a:ext uri="{FF2B5EF4-FFF2-40B4-BE49-F238E27FC236}">
                    <a16:creationId xmlns:a16="http://schemas.microsoft.com/office/drawing/2014/main" id="{8FB05156-83DC-C74A-B7CF-2BBA6B1EF895}"/>
                  </a:ext>
                </a:extLst>
              </p:cNvPr>
              <p:cNvGrpSpPr>
                <a:grpSpLocks/>
              </p:cNvGrpSpPr>
              <p:nvPr/>
            </p:nvGrpSpPr>
            <p:grpSpPr bwMode="auto">
              <a:xfrm>
                <a:off x="928" y="1634"/>
                <a:ext cx="784" cy="227"/>
                <a:chOff x="384" y="2112"/>
                <a:chExt cx="784" cy="227"/>
              </a:xfrm>
            </p:grpSpPr>
            <p:grpSp>
              <p:nvGrpSpPr>
                <p:cNvPr id="942086" name="Group 6">
                  <a:extLst>
                    <a:ext uri="{FF2B5EF4-FFF2-40B4-BE49-F238E27FC236}">
                      <a16:creationId xmlns:a16="http://schemas.microsoft.com/office/drawing/2014/main" id="{F32A22BE-613A-B048-B1B1-6FDBF47CA6FE}"/>
                    </a:ext>
                  </a:extLst>
                </p:cNvPr>
                <p:cNvGrpSpPr>
                  <a:grpSpLocks/>
                </p:cNvGrpSpPr>
                <p:nvPr/>
              </p:nvGrpSpPr>
              <p:grpSpPr bwMode="auto">
                <a:xfrm>
                  <a:off x="384" y="2112"/>
                  <a:ext cx="635" cy="227"/>
                  <a:chOff x="384" y="2112"/>
                  <a:chExt cx="635" cy="227"/>
                </a:xfrm>
              </p:grpSpPr>
              <p:sp>
                <p:nvSpPr>
                  <p:cNvPr id="942087" name="Rectangle 7">
                    <a:extLst>
                      <a:ext uri="{FF2B5EF4-FFF2-40B4-BE49-F238E27FC236}">
                        <a16:creationId xmlns:a16="http://schemas.microsoft.com/office/drawing/2014/main" id="{B5D181D2-6BD5-8C4E-AF45-240ECD411077}"/>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2088" name="Line 8">
                    <a:extLst>
                      <a:ext uri="{FF2B5EF4-FFF2-40B4-BE49-F238E27FC236}">
                        <a16:creationId xmlns:a16="http://schemas.microsoft.com/office/drawing/2014/main" id="{10312A3D-B81F-9542-B3A9-388FD055F5E9}"/>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089" name="Line 9">
                  <a:extLst>
                    <a:ext uri="{FF2B5EF4-FFF2-40B4-BE49-F238E27FC236}">
                      <a16:creationId xmlns:a16="http://schemas.microsoft.com/office/drawing/2014/main" id="{323460AE-2007-014F-9355-55EED6E84DD9}"/>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090" name="Group 10">
                <a:extLst>
                  <a:ext uri="{FF2B5EF4-FFF2-40B4-BE49-F238E27FC236}">
                    <a16:creationId xmlns:a16="http://schemas.microsoft.com/office/drawing/2014/main" id="{A589BC33-486C-0749-AFCF-C3FE5ACB2CD1}"/>
                  </a:ext>
                </a:extLst>
              </p:cNvPr>
              <p:cNvGrpSpPr>
                <a:grpSpLocks/>
              </p:cNvGrpSpPr>
              <p:nvPr/>
            </p:nvGrpSpPr>
            <p:grpSpPr bwMode="auto">
              <a:xfrm>
                <a:off x="1712" y="1634"/>
                <a:ext cx="784" cy="227"/>
                <a:chOff x="384" y="2112"/>
                <a:chExt cx="784" cy="227"/>
              </a:xfrm>
            </p:grpSpPr>
            <p:grpSp>
              <p:nvGrpSpPr>
                <p:cNvPr id="942091" name="Group 11">
                  <a:extLst>
                    <a:ext uri="{FF2B5EF4-FFF2-40B4-BE49-F238E27FC236}">
                      <a16:creationId xmlns:a16="http://schemas.microsoft.com/office/drawing/2014/main" id="{EA6C9262-AE86-2544-9E74-977273A7E46C}"/>
                    </a:ext>
                  </a:extLst>
                </p:cNvPr>
                <p:cNvGrpSpPr>
                  <a:grpSpLocks/>
                </p:cNvGrpSpPr>
                <p:nvPr/>
              </p:nvGrpSpPr>
              <p:grpSpPr bwMode="auto">
                <a:xfrm>
                  <a:off x="384" y="2112"/>
                  <a:ext cx="635" cy="227"/>
                  <a:chOff x="384" y="2112"/>
                  <a:chExt cx="635" cy="227"/>
                </a:xfrm>
              </p:grpSpPr>
              <p:sp>
                <p:nvSpPr>
                  <p:cNvPr id="942092" name="Rectangle 12">
                    <a:extLst>
                      <a:ext uri="{FF2B5EF4-FFF2-40B4-BE49-F238E27FC236}">
                        <a16:creationId xmlns:a16="http://schemas.microsoft.com/office/drawing/2014/main" id="{85B05B70-99D7-0446-949C-783388AA23D2}"/>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2093" name="Line 13">
                    <a:extLst>
                      <a:ext uri="{FF2B5EF4-FFF2-40B4-BE49-F238E27FC236}">
                        <a16:creationId xmlns:a16="http://schemas.microsoft.com/office/drawing/2014/main" id="{AE2DA8C0-1949-D143-B59A-92E56A024109}"/>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094" name="Line 14">
                  <a:extLst>
                    <a:ext uri="{FF2B5EF4-FFF2-40B4-BE49-F238E27FC236}">
                      <a16:creationId xmlns:a16="http://schemas.microsoft.com/office/drawing/2014/main" id="{7D561A40-32A2-D843-8746-D0A978993F99}"/>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095" name="Group 15">
                <a:extLst>
                  <a:ext uri="{FF2B5EF4-FFF2-40B4-BE49-F238E27FC236}">
                    <a16:creationId xmlns:a16="http://schemas.microsoft.com/office/drawing/2014/main" id="{C7F0DB89-477A-9145-BD0E-6CA1FC6A4079}"/>
                  </a:ext>
                </a:extLst>
              </p:cNvPr>
              <p:cNvGrpSpPr>
                <a:grpSpLocks/>
              </p:cNvGrpSpPr>
              <p:nvPr/>
            </p:nvGrpSpPr>
            <p:grpSpPr bwMode="auto">
              <a:xfrm>
                <a:off x="2496" y="1634"/>
                <a:ext cx="784" cy="227"/>
                <a:chOff x="384" y="2112"/>
                <a:chExt cx="784" cy="227"/>
              </a:xfrm>
            </p:grpSpPr>
            <p:grpSp>
              <p:nvGrpSpPr>
                <p:cNvPr id="942096" name="Group 16">
                  <a:extLst>
                    <a:ext uri="{FF2B5EF4-FFF2-40B4-BE49-F238E27FC236}">
                      <a16:creationId xmlns:a16="http://schemas.microsoft.com/office/drawing/2014/main" id="{5AB74C16-9BB4-FA47-B438-651521F70244}"/>
                    </a:ext>
                  </a:extLst>
                </p:cNvPr>
                <p:cNvGrpSpPr>
                  <a:grpSpLocks/>
                </p:cNvGrpSpPr>
                <p:nvPr/>
              </p:nvGrpSpPr>
              <p:grpSpPr bwMode="auto">
                <a:xfrm>
                  <a:off x="384" y="2112"/>
                  <a:ext cx="635" cy="227"/>
                  <a:chOff x="384" y="2112"/>
                  <a:chExt cx="635" cy="227"/>
                </a:xfrm>
              </p:grpSpPr>
              <p:sp>
                <p:nvSpPr>
                  <p:cNvPr id="942097" name="Rectangle 17">
                    <a:extLst>
                      <a:ext uri="{FF2B5EF4-FFF2-40B4-BE49-F238E27FC236}">
                        <a16:creationId xmlns:a16="http://schemas.microsoft.com/office/drawing/2014/main" id="{E90AE96C-ECCF-8F4F-A00B-EAD94731533D}"/>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2098" name="Line 18">
                    <a:extLst>
                      <a:ext uri="{FF2B5EF4-FFF2-40B4-BE49-F238E27FC236}">
                        <a16:creationId xmlns:a16="http://schemas.microsoft.com/office/drawing/2014/main" id="{654A3B23-5128-EA48-9B4F-08FAA5DE6166}"/>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099" name="Line 19">
                  <a:extLst>
                    <a:ext uri="{FF2B5EF4-FFF2-40B4-BE49-F238E27FC236}">
                      <a16:creationId xmlns:a16="http://schemas.microsoft.com/office/drawing/2014/main" id="{B5CCBF41-594D-3A4E-8878-27419DF03C48}"/>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00" name="Group 20">
                <a:extLst>
                  <a:ext uri="{FF2B5EF4-FFF2-40B4-BE49-F238E27FC236}">
                    <a16:creationId xmlns:a16="http://schemas.microsoft.com/office/drawing/2014/main" id="{BA952C79-995E-8548-91A7-812191812295}"/>
                  </a:ext>
                </a:extLst>
              </p:cNvPr>
              <p:cNvGrpSpPr>
                <a:grpSpLocks/>
              </p:cNvGrpSpPr>
              <p:nvPr/>
            </p:nvGrpSpPr>
            <p:grpSpPr bwMode="auto">
              <a:xfrm>
                <a:off x="3272" y="1634"/>
                <a:ext cx="784" cy="227"/>
                <a:chOff x="384" y="2112"/>
                <a:chExt cx="784" cy="227"/>
              </a:xfrm>
            </p:grpSpPr>
            <p:grpSp>
              <p:nvGrpSpPr>
                <p:cNvPr id="942101" name="Group 21">
                  <a:extLst>
                    <a:ext uri="{FF2B5EF4-FFF2-40B4-BE49-F238E27FC236}">
                      <a16:creationId xmlns:a16="http://schemas.microsoft.com/office/drawing/2014/main" id="{9B854B6B-75AC-A146-AA42-F6721B5317FE}"/>
                    </a:ext>
                  </a:extLst>
                </p:cNvPr>
                <p:cNvGrpSpPr>
                  <a:grpSpLocks/>
                </p:cNvGrpSpPr>
                <p:nvPr/>
              </p:nvGrpSpPr>
              <p:grpSpPr bwMode="auto">
                <a:xfrm>
                  <a:off x="384" y="2112"/>
                  <a:ext cx="635" cy="227"/>
                  <a:chOff x="384" y="2112"/>
                  <a:chExt cx="635" cy="227"/>
                </a:xfrm>
              </p:grpSpPr>
              <p:sp>
                <p:nvSpPr>
                  <p:cNvPr id="942102" name="Rectangle 22">
                    <a:extLst>
                      <a:ext uri="{FF2B5EF4-FFF2-40B4-BE49-F238E27FC236}">
                        <a16:creationId xmlns:a16="http://schemas.microsoft.com/office/drawing/2014/main" id="{684EBA21-A565-AA49-97E1-9D0BA7BBC0D8}"/>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p>
                </p:txBody>
              </p:sp>
              <p:sp>
                <p:nvSpPr>
                  <p:cNvPr id="942103" name="Line 23">
                    <a:extLst>
                      <a:ext uri="{FF2B5EF4-FFF2-40B4-BE49-F238E27FC236}">
                        <a16:creationId xmlns:a16="http://schemas.microsoft.com/office/drawing/2014/main" id="{41EB2FF6-5C6A-2148-865D-4087BB578ACF}"/>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04" name="Line 24">
                  <a:extLst>
                    <a:ext uri="{FF2B5EF4-FFF2-40B4-BE49-F238E27FC236}">
                      <a16:creationId xmlns:a16="http://schemas.microsoft.com/office/drawing/2014/main" id="{12677187-FEE1-8A4A-89DF-72E42F4B28B8}"/>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05" name="Group 25">
                <a:extLst>
                  <a:ext uri="{FF2B5EF4-FFF2-40B4-BE49-F238E27FC236}">
                    <a16:creationId xmlns:a16="http://schemas.microsoft.com/office/drawing/2014/main" id="{285C2B10-E313-C645-B352-04F8D8C62BB1}"/>
                  </a:ext>
                </a:extLst>
              </p:cNvPr>
              <p:cNvGrpSpPr>
                <a:grpSpLocks/>
              </p:cNvGrpSpPr>
              <p:nvPr/>
            </p:nvGrpSpPr>
            <p:grpSpPr bwMode="auto">
              <a:xfrm>
                <a:off x="4056" y="1634"/>
                <a:ext cx="784" cy="227"/>
                <a:chOff x="384" y="2112"/>
                <a:chExt cx="784" cy="227"/>
              </a:xfrm>
            </p:grpSpPr>
            <p:grpSp>
              <p:nvGrpSpPr>
                <p:cNvPr id="942106" name="Group 26">
                  <a:extLst>
                    <a:ext uri="{FF2B5EF4-FFF2-40B4-BE49-F238E27FC236}">
                      <a16:creationId xmlns:a16="http://schemas.microsoft.com/office/drawing/2014/main" id="{62CBC6DD-0449-7543-85B2-8237EA36064A}"/>
                    </a:ext>
                  </a:extLst>
                </p:cNvPr>
                <p:cNvGrpSpPr>
                  <a:grpSpLocks/>
                </p:cNvGrpSpPr>
                <p:nvPr/>
              </p:nvGrpSpPr>
              <p:grpSpPr bwMode="auto">
                <a:xfrm>
                  <a:off x="384" y="2112"/>
                  <a:ext cx="635" cy="227"/>
                  <a:chOff x="384" y="2112"/>
                  <a:chExt cx="635" cy="227"/>
                </a:xfrm>
              </p:grpSpPr>
              <p:sp>
                <p:nvSpPr>
                  <p:cNvPr id="942107" name="Rectangle 27">
                    <a:extLst>
                      <a:ext uri="{FF2B5EF4-FFF2-40B4-BE49-F238E27FC236}">
                        <a16:creationId xmlns:a16="http://schemas.microsoft.com/office/drawing/2014/main" id="{DF07CB9C-9706-C642-94D3-C20D7C167586}"/>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2108" name="Line 28">
                    <a:extLst>
                      <a:ext uri="{FF2B5EF4-FFF2-40B4-BE49-F238E27FC236}">
                        <a16:creationId xmlns:a16="http://schemas.microsoft.com/office/drawing/2014/main" id="{2FA58676-6FF7-C942-B6B6-7879A37ECEB5}"/>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09" name="Line 29">
                  <a:extLst>
                    <a:ext uri="{FF2B5EF4-FFF2-40B4-BE49-F238E27FC236}">
                      <a16:creationId xmlns:a16="http://schemas.microsoft.com/office/drawing/2014/main" id="{CC2AB90B-54B7-0A4C-A885-F283D2E18E60}"/>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10" name="Group 30">
                <a:extLst>
                  <a:ext uri="{FF2B5EF4-FFF2-40B4-BE49-F238E27FC236}">
                    <a16:creationId xmlns:a16="http://schemas.microsoft.com/office/drawing/2014/main" id="{5AF65653-79B0-174D-B724-287D328AFAD5}"/>
                  </a:ext>
                </a:extLst>
              </p:cNvPr>
              <p:cNvGrpSpPr>
                <a:grpSpLocks/>
              </p:cNvGrpSpPr>
              <p:nvPr/>
            </p:nvGrpSpPr>
            <p:grpSpPr bwMode="auto">
              <a:xfrm>
                <a:off x="4840" y="1634"/>
                <a:ext cx="762" cy="227"/>
                <a:chOff x="4296" y="2112"/>
                <a:chExt cx="657" cy="227"/>
              </a:xfrm>
            </p:grpSpPr>
            <p:sp>
              <p:nvSpPr>
                <p:cNvPr id="942111" name="Rectangle 31">
                  <a:extLst>
                    <a:ext uri="{FF2B5EF4-FFF2-40B4-BE49-F238E27FC236}">
                      <a16:creationId xmlns:a16="http://schemas.microsoft.com/office/drawing/2014/main" id="{70BC6143-D563-814D-91E9-10503C3B826D}"/>
                    </a:ext>
                  </a:extLst>
                </p:cNvPr>
                <p:cNvSpPr>
                  <a:spLocks noChangeArrowheads="1"/>
                </p:cNvSpPr>
                <p:nvPr/>
              </p:nvSpPr>
              <p:spPr bwMode="auto">
                <a:xfrm>
                  <a:off x="4296" y="2112"/>
                  <a:ext cx="65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42112" name="Line 32">
                  <a:extLst>
                    <a:ext uri="{FF2B5EF4-FFF2-40B4-BE49-F238E27FC236}">
                      <a16:creationId xmlns:a16="http://schemas.microsoft.com/office/drawing/2014/main" id="{FEC0B240-E170-1B45-AED8-CC1C26D6DF1B}"/>
                    </a:ext>
                  </a:extLst>
                </p:cNvPr>
                <p:cNvSpPr>
                  <a:spLocks noChangeShapeType="1"/>
                </p:cNvSpPr>
                <p:nvPr/>
              </p:nvSpPr>
              <p:spPr bwMode="auto">
                <a:xfrm>
                  <a:off x="4736"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13" name="Group 33">
                <a:extLst>
                  <a:ext uri="{FF2B5EF4-FFF2-40B4-BE49-F238E27FC236}">
                    <a16:creationId xmlns:a16="http://schemas.microsoft.com/office/drawing/2014/main" id="{60994220-C168-894A-875A-9FF2790DF068}"/>
                  </a:ext>
                </a:extLst>
              </p:cNvPr>
              <p:cNvGrpSpPr>
                <a:grpSpLocks/>
              </p:cNvGrpSpPr>
              <p:nvPr/>
            </p:nvGrpSpPr>
            <p:grpSpPr bwMode="auto">
              <a:xfrm>
                <a:off x="144" y="1634"/>
                <a:ext cx="784" cy="227"/>
                <a:chOff x="384" y="2112"/>
                <a:chExt cx="784" cy="227"/>
              </a:xfrm>
            </p:grpSpPr>
            <p:grpSp>
              <p:nvGrpSpPr>
                <p:cNvPr id="942114" name="Group 34">
                  <a:extLst>
                    <a:ext uri="{FF2B5EF4-FFF2-40B4-BE49-F238E27FC236}">
                      <a16:creationId xmlns:a16="http://schemas.microsoft.com/office/drawing/2014/main" id="{B81600BF-52FF-0F42-B249-ABD9407E70F8}"/>
                    </a:ext>
                  </a:extLst>
                </p:cNvPr>
                <p:cNvGrpSpPr>
                  <a:grpSpLocks/>
                </p:cNvGrpSpPr>
                <p:nvPr/>
              </p:nvGrpSpPr>
              <p:grpSpPr bwMode="auto">
                <a:xfrm>
                  <a:off x="384" y="2112"/>
                  <a:ext cx="635" cy="227"/>
                  <a:chOff x="384" y="2112"/>
                  <a:chExt cx="635" cy="227"/>
                </a:xfrm>
              </p:grpSpPr>
              <p:sp>
                <p:nvSpPr>
                  <p:cNvPr id="942115" name="Rectangle 35">
                    <a:extLst>
                      <a:ext uri="{FF2B5EF4-FFF2-40B4-BE49-F238E27FC236}">
                        <a16:creationId xmlns:a16="http://schemas.microsoft.com/office/drawing/2014/main" id="{CA686AB6-BB2D-704C-BBF9-D8E2B5642AF2}"/>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head</a:t>
                    </a:r>
                  </a:p>
                </p:txBody>
              </p:sp>
              <p:sp>
                <p:nvSpPr>
                  <p:cNvPr id="942116" name="Line 36">
                    <a:extLst>
                      <a:ext uri="{FF2B5EF4-FFF2-40B4-BE49-F238E27FC236}">
                        <a16:creationId xmlns:a16="http://schemas.microsoft.com/office/drawing/2014/main" id="{AE309FFE-8CB1-904E-A4DA-B1AEAC3F321E}"/>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17" name="Line 37">
                  <a:extLst>
                    <a:ext uri="{FF2B5EF4-FFF2-40B4-BE49-F238E27FC236}">
                      <a16:creationId xmlns:a16="http://schemas.microsoft.com/office/drawing/2014/main" id="{CB103AE9-B97C-554A-BBBB-BFD17B43627A}"/>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42118" name="Rectangle 38">
              <a:extLst>
                <a:ext uri="{FF2B5EF4-FFF2-40B4-BE49-F238E27FC236}">
                  <a16:creationId xmlns:a16="http://schemas.microsoft.com/office/drawing/2014/main" id="{81DBFA66-6D43-C647-B8FD-6FAE4236B7EC}"/>
                </a:ext>
              </a:extLst>
            </p:cNvPr>
            <p:cNvSpPr>
              <a:spLocks noChangeArrowheads="1"/>
            </p:cNvSpPr>
            <p:nvPr/>
          </p:nvSpPr>
          <p:spPr bwMode="auto">
            <a:xfrm>
              <a:off x="169" y="1298"/>
              <a:ext cx="86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初始链表</a:t>
              </a:r>
            </a:p>
          </p:txBody>
        </p:sp>
        <p:grpSp>
          <p:nvGrpSpPr>
            <p:cNvPr id="942119" name="Group 39">
              <a:extLst>
                <a:ext uri="{FF2B5EF4-FFF2-40B4-BE49-F238E27FC236}">
                  <a16:creationId xmlns:a16="http://schemas.microsoft.com/office/drawing/2014/main" id="{28E036E5-E25C-074C-BFBD-85462605C505}"/>
                </a:ext>
              </a:extLst>
            </p:cNvPr>
            <p:cNvGrpSpPr>
              <a:grpSpLocks/>
            </p:cNvGrpSpPr>
            <p:nvPr/>
          </p:nvGrpSpPr>
          <p:grpSpPr bwMode="auto">
            <a:xfrm>
              <a:off x="96" y="1970"/>
              <a:ext cx="5541" cy="1206"/>
              <a:chOff x="96" y="1741"/>
              <a:chExt cx="5541" cy="1206"/>
            </a:xfrm>
          </p:grpSpPr>
          <p:grpSp>
            <p:nvGrpSpPr>
              <p:cNvPr id="942120" name="Group 40">
                <a:extLst>
                  <a:ext uri="{FF2B5EF4-FFF2-40B4-BE49-F238E27FC236}">
                    <a16:creationId xmlns:a16="http://schemas.microsoft.com/office/drawing/2014/main" id="{6EB4C303-010D-B44B-95AA-6B0CD4A6205A}"/>
                  </a:ext>
                </a:extLst>
              </p:cNvPr>
              <p:cNvGrpSpPr>
                <a:grpSpLocks/>
              </p:cNvGrpSpPr>
              <p:nvPr/>
            </p:nvGrpSpPr>
            <p:grpSpPr bwMode="auto">
              <a:xfrm>
                <a:off x="672" y="1776"/>
                <a:ext cx="4944" cy="227"/>
                <a:chOff x="96" y="2016"/>
                <a:chExt cx="4944" cy="227"/>
              </a:xfrm>
            </p:grpSpPr>
            <p:sp>
              <p:nvSpPr>
                <p:cNvPr id="942121" name="Rectangle 41">
                  <a:extLst>
                    <a:ext uri="{FF2B5EF4-FFF2-40B4-BE49-F238E27FC236}">
                      <a16:creationId xmlns:a16="http://schemas.microsoft.com/office/drawing/2014/main" id="{6B2DCCD7-391A-3343-A40F-7E5630B7E4E6}"/>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f[1]</a:t>
                  </a:r>
                </a:p>
              </p:txBody>
            </p:sp>
            <p:sp>
              <p:nvSpPr>
                <p:cNvPr id="942122" name="Rectangle 42">
                  <a:extLst>
                    <a:ext uri="{FF2B5EF4-FFF2-40B4-BE49-F238E27FC236}">
                      <a16:creationId xmlns:a16="http://schemas.microsoft.com/office/drawing/2014/main" id="{3AEADF6B-C0AC-384D-A24A-748F126A6DCD}"/>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f[0]</a:t>
                  </a:r>
                </a:p>
              </p:txBody>
            </p:sp>
            <p:sp>
              <p:nvSpPr>
                <p:cNvPr id="942123" name="Rectangle 43">
                  <a:extLst>
                    <a:ext uri="{FF2B5EF4-FFF2-40B4-BE49-F238E27FC236}">
                      <a16:creationId xmlns:a16="http://schemas.microsoft.com/office/drawing/2014/main" id="{056563E2-8BE4-5A4F-8852-EEDC961F2431}"/>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f[2]</a:t>
                  </a:r>
                </a:p>
              </p:txBody>
            </p:sp>
            <p:sp>
              <p:nvSpPr>
                <p:cNvPr id="942124" name="Rectangle 44">
                  <a:extLst>
                    <a:ext uri="{FF2B5EF4-FFF2-40B4-BE49-F238E27FC236}">
                      <a16:creationId xmlns:a16="http://schemas.microsoft.com/office/drawing/2014/main" id="{95195F32-22AC-FA41-998E-771C383F6488}"/>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f[4]</a:t>
                  </a:r>
                </a:p>
              </p:txBody>
            </p:sp>
            <p:sp>
              <p:nvSpPr>
                <p:cNvPr id="942125" name="Rectangle 45">
                  <a:extLst>
                    <a:ext uri="{FF2B5EF4-FFF2-40B4-BE49-F238E27FC236}">
                      <a16:creationId xmlns:a16="http://schemas.microsoft.com/office/drawing/2014/main" id="{06E6797B-42F0-D14D-9B3D-C4C45046A6D1}"/>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f[3]</a:t>
                  </a:r>
                </a:p>
              </p:txBody>
            </p:sp>
            <p:sp>
              <p:nvSpPr>
                <p:cNvPr id="942126" name="Rectangle 46">
                  <a:extLst>
                    <a:ext uri="{FF2B5EF4-FFF2-40B4-BE49-F238E27FC236}">
                      <a16:creationId xmlns:a16="http://schemas.microsoft.com/office/drawing/2014/main" id="{66A32A60-F168-934D-9327-CDAF053C7525}"/>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f[5]</a:t>
                  </a:r>
                </a:p>
              </p:txBody>
            </p:sp>
            <p:sp>
              <p:nvSpPr>
                <p:cNvPr id="942127" name="Rectangle 47">
                  <a:extLst>
                    <a:ext uri="{FF2B5EF4-FFF2-40B4-BE49-F238E27FC236}">
                      <a16:creationId xmlns:a16="http://schemas.microsoft.com/office/drawing/2014/main" id="{B665D21D-9C1C-6A4A-9E70-F2FDBCC2F0B9}"/>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f[7]</a:t>
                  </a:r>
                </a:p>
              </p:txBody>
            </p:sp>
            <p:sp>
              <p:nvSpPr>
                <p:cNvPr id="942128" name="Rectangle 48">
                  <a:extLst>
                    <a:ext uri="{FF2B5EF4-FFF2-40B4-BE49-F238E27FC236}">
                      <a16:creationId xmlns:a16="http://schemas.microsoft.com/office/drawing/2014/main" id="{76C450AD-A568-C942-BBB6-05DF1FDBFB15}"/>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f[6]</a:t>
                  </a:r>
                </a:p>
              </p:txBody>
            </p:sp>
            <p:sp>
              <p:nvSpPr>
                <p:cNvPr id="942129" name="Rectangle 49">
                  <a:extLst>
                    <a:ext uri="{FF2B5EF4-FFF2-40B4-BE49-F238E27FC236}">
                      <a16:creationId xmlns:a16="http://schemas.microsoft.com/office/drawing/2014/main" id="{81B7BB96-5183-F449-A50A-8D49D5155EAD}"/>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f[8]</a:t>
                  </a:r>
                </a:p>
              </p:txBody>
            </p:sp>
            <p:sp>
              <p:nvSpPr>
                <p:cNvPr id="942130" name="Rectangle 50">
                  <a:extLst>
                    <a:ext uri="{FF2B5EF4-FFF2-40B4-BE49-F238E27FC236}">
                      <a16:creationId xmlns:a16="http://schemas.microsoft.com/office/drawing/2014/main" id="{0819E27C-0FEF-A549-95FA-2175561BCC74}"/>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f[9]</a:t>
                  </a:r>
                </a:p>
              </p:txBody>
            </p:sp>
          </p:grpSp>
          <p:grpSp>
            <p:nvGrpSpPr>
              <p:cNvPr id="942131" name="Group 51">
                <a:extLst>
                  <a:ext uri="{FF2B5EF4-FFF2-40B4-BE49-F238E27FC236}">
                    <a16:creationId xmlns:a16="http://schemas.microsoft.com/office/drawing/2014/main" id="{6F5A8E55-6935-B349-BE68-28D7936B7315}"/>
                  </a:ext>
                </a:extLst>
              </p:cNvPr>
              <p:cNvGrpSpPr>
                <a:grpSpLocks/>
              </p:cNvGrpSpPr>
              <p:nvPr/>
            </p:nvGrpSpPr>
            <p:grpSpPr bwMode="auto">
              <a:xfrm>
                <a:off x="624" y="2720"/>
                <a:ext cx="4944" cy="227"/>
                <a:chOff x="96" y="2016"/>
                <a:chExt cx="4944" cy="227"/>
              </a:xfrm>
            </p:grpSpPr>
            <p:sp>
              <p:nvSpPr>
                <p:cNvPr id="942132" name="Rectangle 52">
                  <a:extLst>
                    <a:ext uri="{FF2B5EF4-FFF2-40B4-BE49-F238E27FC236}">
                      <a16:creationId xmlns:a16="http://schemas.microsoft.com/office/drawing/2014/main" id="{376A9E19-0419-254A-BD82-98AD43D895FA}"/>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e[1]</a:t>
                  </a:r>
                </a:p>
              </p:txBody>
            </p:sp>
            <p:sp>
              <p:nvSpPr>
                <p:cNvPr id="942133" name="Rectangle 53">
                  <a:extLst>
                    <a:ext uri="{FF2B5EF4-FFF2-40B4-BE49-F238E27FC236}">
                      <a16:creationId xmlns:a16="http://schemas.microsoft.com/office/drawing/2014/main" id="{07644C60-9992-8F49-A30C-DF638D494412}"/>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e[0]</a:t>
                  </a:r>
                </a:p>
              </p:txBody>
            </p:sp>
            <p:sp>
              <p:nvSpPr>
                <p:cNvPr id="942134" name="Rectangle 54">
                  <a:extLst>
                    <a:ext uri="{FF2B5EF4-FFF2-40B4-BE49-F238E27FC236}">
                      <a16:creationId xmlns:a16="http://schemas.microsoft.com/office/drawing/2014/main" id="{104CE360-8850-FC46-AE3F-289262E2C938}"/>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e[2]</a:t>
                  </a:r>
                </a:p>
              </p:txBody>
            </p:sp>
            <p:sp>
              <p:nvSpPr>
                <p:cNvPr id="942135" name="Rectangle 55">
                  <a:extLst>
                    <a:ext uri="{FF2B5EF4-FFF2-40B4-BE49-F238E27FC236}">
                      <a16:creationId xmlns:a16="http://schemas.microsoft.com/office/drawing/2014/main" id="{D2C671A6-01DF-0A4D-A785-B0FEEE9BAE41}"/>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e[4]</a:t>
                  </a:r>
                </a:p>
              </p:txBody>
            </p:sp>
            <p:sp>
              <p:nvSpPr>
                <p:cNvPr id="942136" name="Rectangle 56">
                  <a:extLst>
                    <a:ext uri="{FF2B5EF4-FFF2-40B4-BE49-F238E27FC236}">
                      <a16:creationId xmlns:a16="http://schemas.microsoft.com/office/drawing/2014/main" id="{C64F7857-5BDB-B74B-A25F-CD21B843CF7D}"/>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e[3]</a:t>
                  </a:r>
                </a:p>
              </p:txBody>
            </p:sp>
            <p:sp>
              <p:nvSpPr>
                <p:cNvPr id="942137" name="Rectangle 57">
                  <a:extLst>
                    <a:ext uri="{FF2B5EF4-FFF2-40B4-BE49-F238E27FC236}">
                      <a16:creationId xmlns:a16="http://schemas.microsoft.com/office/drawing/2014/main" id="{CE496D76-4270-E74A-8221-5F69F914179E}"/>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e[5]</a:t>
                  </a:r>
                </a:p>
              </p:txBody>
            </p:sp>
            <p:sp>
              <p:nvSpPr>
                <p:cNvPr id="942138" name="Rectangle 58">
                  <a:extLst>
                    <a:ext uri="{FF2B5EF4-FFF2-40B4-BE49-F238E27FC236}">
                      <a16:creationId xmlns:a16="http://schemas.microsoft.com/office/drawing/2014/main" id="{1E7A709D-0140-8D43-82B0-6EEA709A7700}"/>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e[7]</a:t>
                  </a:r>
                </a:p>
              </p:txBody>
            </p:sp>
            <p:sp>
              <p:nvSpPr>
                <p:cNvPr id="942139" name="Rectangle 59">
                  <a:extLst>
                    <a:ext uri="{FF2B5EF4-FFF2-40B4-BE49-F238E27FC236}">
                      <a16:creationId xmlns:a16="http://schemas.microsoft.com/office/drawing/2014/main" id="{DD90A4E3-6170-194A-A2A8-0D77B2EF63C4}"/>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e[6]</a:t>
                  </a:r>
                </a:p>
              </p:txBody>
            </p:sp>
            <p:sp>
              <p:nvSpPr>
                <p:cNvPr id="942140" name="Rectangle 60">
                  <a:extLst>
                    <a:ext uri="{FF2B5EF4-FFF2-40B4-BE49-F238E27FC236}">
                      <a16:creationId xmlns:a16="http://schemas.microsoft.com/office/drawing/2014/main" id="{400E7F99-A4D8-2C45-91AF-537FFB39B742}"/>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e[8]</a:t>
                  </a:r>
                </a:p>
              </p:txBody>
            </p:sp>
            <p:sp>
              <p:nvSpPr>
                <p:cNvPr id="942141" name="Rectangle 61">
                  <a:extLst>
                    <a:ext uri="{FF2B5EF4-FFF2-40B4-BE49-F238E27FC236}">
                      <a16:creationId xmlns:a16="http://schemas.microsoft.com/office/drawing/2014/main" id="{14BE6DE4-C6C3-0047-9BE2-6C120100C0C0}"/>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e[9]</a:t>
                  </a:r>
                </a:p>
              </p:txBody>
            </p:sp>
          </p:grpSp>
          <p:grpSp>
            <p:nvGrpSpPr>
              <p:cNvPr id="942142" name="Group 62">
                <a:extLst>
                  <a:ext uri="{FF2B5EF4-FFF2-40B4-BE49-F238E27FC236}">
                    <a16:creationId xmlns:a16="http://schemas.microsoft.com/office/drawing/2014/main" id="{190A69B9-FCD1-DD4E-98E8-47EB257E5833}"/>
                  </a:ext>
                </a:extLst>
              </p:cNvPr>
              <p:cNvGrpSpPr>
                <a:grpSpLocks/>
              </p:cNvGrpSpPr>
              <p:nvPr/>
            </p:nvGrpSpPr>
            <p:grpSpPr bwMode="auto">
              <a:xfrm>
                <a:off x="1152" y="2064"/>
                <a:ext cx="453" cy="656"/>
                <a:chOff x="672" y="2304"/>
                <a:chExt cx="453" cy="656"/>
              </a:xfrm>
            </p:grpSpPr>
            <p:sp>
              <p:nvSpPr>
                <p:cNvPr id="942143" name="Rectangle 63">
                  <a:extLst>
                    <a:ext uri="{FF2B5EF4-FFF2-40B4-BE49-F238E27FC236}">
                      <a16:creationId xmlns:a16="http://schemas.microsoft.com/office/drawing/2014/main" id="{0D42CFF7-1CF4-1940-8C43-0052432FB518}"/>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2144" name="Line 64">
                  <a:extLst>
                    <a:ext uri="{FF2B5EF4-FFF2-40B4-BE49-F238E27FC236}">
                      <a16:creationId xmlns:a16="http://schemas.microsoft.com/office/drawing/2014/main" id="{BAD28761-6D0D-8441-BAC1-D484EB519E54}"/>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2145" name="Line 65">
                  <a:extLst>
                    <a:ext uri="{FF2B5EF4-FFF2-40B4-BE49-F238E27FC236}">
                      <a16:creationId xmlns:a16="http://schemas.microsoft.com/office/drawing/2014/main" id="{39CBF5F1-98DE-1043-B5A2-F23E3E127532}"/>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46" name="Group 66">
                <a:extLst>
                  <a:ext uri="{FF2B5EF4-FFF2-40B4-BE49-F238E27FC236}">
                    <a16:creationId xmlns:a16="http://schemas.microsoft.com/office/drawing/2014/main" id="{067E46BE-7681-A348-B80A-6816696C5E25}"/>
                  </a:ext>
                </a:extLst>
              </p:cNvPr>
              <p:cNvGrpSpPr>
                <a:grpSpLocks/>
              </p:cNvGrpSpPr>
              <p:nvPr/>
            </p:nvGrpSpPr>
            <p:grpSpPr bwMode="auto">
              <a:xfrm>
                <a:off x="1659" y="2064"/>
                <a:ext cx="453" cy="656"/>
                <a:chOff x="672" y="2304"/>
                <a:chExt cx="453" cy="656"/>
              </a:xfrm>
            </p:grpSpPr>
            <p:sp>
              <p:nvSpPr>
                <p:cNvPr id="942147" name="Rectangle 67">
                  <a:extLst>
                    <a:ext uri="{FF2B5EF4-FFF2-40B4-BE49-F238E27FC236}">
                      <a16:creationId xmlns:a16="http://schemas.microsoft.com/office/drawing/2014/main" id="{02F42148-1171-B148-9D0F-419C3BC1D170}"/>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p>
              </p:txBody>
            </p:sp>
            <p:sp>
              <p:nvSpPr>
                <p:cNvPr id="942148" name="Line 68">
                  <a:extLst>
                    <a:ext uri="{FF2B5EF4-FFF2-40B4-BE49-F238E27FC236}">
                      <a16:creationId xmlns:a16="http://schemas.microsoft.com/office/drawing/2014/main" id="{0CE9DF8B-9474-1849-8611-30B0571AC2EC}"/>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2149" name="Line 69">
                  <a:extLst>
                    <a:ext uri="{FF2B5EF4-FFF2-40B4-BE49-F238E27FC236}">
                      <a16:creationId xmlns:a16="http://schemas.microsoft.com/office/drawing/2014/main" id="{277D673C-5377-5E4D-A037-172E474260F3}"/>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50" name="Group 70">
                <a:extLst>
                  <a:ext uri="{FF2B5EF4-FFF2-40B4-BE49-F238E27FC236}">
                    <a16:creationId xmlns:a16="http://schemas.microsoft.com/office/drawing/2014/main" id="{E582F817-9036-104B-8CDE-F71C2165A33C}"/>
                  </a:ext>
                </a:extLst>
              </p:cNvPr>
              <p:cNvGrpSpPr>
                <a:grpSpLocks/>
              </p:cNvGrpSpPr>
              <p:nvPr/>
            </p:nvGrpSpPr>
            <p:grpSpPr bwMode="auto">
              <a:xfrm>
                <a:off x="3099" y="2064"/>
                <a:ext cx="453" cy="656"/>
                <a:chOff x="672" y="2304"/>
                <a:chExt cx="453" cy="656"/>
              </a:xfrm>
            </p:grpSpPr>
            <p:sp>
              <p:nvSpPr>
                <p:cNvPr id="942151" name="Rectangle 71">
                  <a:extLst>
                    <a:ext uri="{FF2B5EF4-FFF2-40B4-BE49-F238E27FC236}">
                      <a16:creationId xmlns:a16="http://schemas.microsoft.com/office/drawing/2014/main" id="{5B22886A-0DDC-2349-B360-D2CD1DA49B28}"/>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2152" name="Line 72">
                  <a:extLst>
                    <a:ext uri="{FF2B5EF4-FFF2-40B4-BE49-F238E27FC236}">
                      <a16:creationId xmlns:a16="http://schemas.microsoft.com/office/drawing/2014/main" id="{C5651EC0-8D8A-1B4D-AB7B-3BDFF627917B}"/>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2153" name="Line 73">
                  <a:extLst>
                    <a:ext uri="{FF2B5EF4-FFF2-40B4-BE49-F238E27FC236}">
                      <a16:creationId xmlns:a16="http://schemas.microsoft.com/office/drawing/2014/main" id="{3036C314-C117-664F-B012-D64670F1DEBC}"/>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54" name="Group 74">
                <a:extLst>
                  <a:ext uri="{FF2B5EF4-FFF2-40B4-BE49-F238E27FC236}">
                    <a16:creationId xmlns:a16="http://schemas.microsoft.com/office/drawing/2014/main" id="{6EF54B34-4044-E643-89F7-940C8067109F}"/>
                  </a:ext>
                </a:extLst>
              </p:cNvPr>
              <p:cNvGrpSpPr>
                <a:grpSpLocks/>
              </p:cNvGrpSpPr>
              <p:nvPr/>
            </p:nvGrpSpPr>
            <p:grpSpPr bwMode="auto">
              <a:xfrm>
                <a:off x="3627" y="2064"/>
                <a:ext cx="453" cy="656"/>
                <a:chOff x="672" y="2304"/>
                <a:chExt cx="453" cy="656"/>
              </a:xfrm>
            </p:grpSpPr>
            <p:sp>
              <p:nvSpPr>
                <p:cNvPr id="942155" name="Rectangle 75">
                  <a:extLst>
                    <a:ext uri="{FF2B5EF4-FFF2-40B4-BE49-F238E27FC236}">
                      <a16:creationId xmlns:a16="http://schemas.microsoft.com/office/drawing/2014/main" id="{FDD1BE58-AB87-3545-844C-218BF9C5ED4F}"/>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2156" name="Line 76">
                  <a:extLst>
                    <a:ext uri="{FF2B5EF4-FFF2-40B4-BE49-F238E27FC236}">
                      <a16:creationId xmlns:a16="http://schemas.microsoft.com/office/drawing/2014/main" id="{73D6B7C3-970A-0E4D-8A89-50AD0542E826}"/>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2157" name="Line 77">
                  <a:extLst>
                    <a:ext uri="{FF2B5EF4-FFF2-40B4-BE49-F238E27FC236}">
                      <a16:creationId xmlns:a16="http://schemas.microsoft.com/office/drawing/2014/main" id="{F4F5B50E-DC6A-5C4A-9B29-0A220C90D312}"/>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58" name="Group 78">
                <a:extLst>
                  <a:ext uri="{FF2B5EF4-FFF2-40B4-BE49-F238E27FC236}">
                    <a16:creationId xmlns:a16="http://schemas.microsoft.com/office/drawing/2014/main" id="{262001BB-5D88-DE49-A91A-485103E02599}"/>
                  </a:ext>
                </a:extLst>
              </p:cNvPr>
              <p:cNvGrpSpPr>
                <a:grpSpLocks/>
              </p:cNvGrpSpPr>
              <p:nvPr/>
            </p:nvGrpSpPr>
            <p:grpSpPr bwMode="auto">
              <a:xfrm>
                <a:off x="4656" y="2064"/>
                <a:ext cx="453" cy="656"/>
                <a:chOff x="672" y="2304"/>
                <a:chExt cx="453" cy="656"/>
              </a:xfrm>
            </p:grpSpPr>
            <p:sp>
              <p:nvSpPr>
                <p:cNvPr id="942159" name="Rectangle 79">
                  <a:extLst>
                    <a:ext uri="{FF2B5EF4-FFF2-40B4-BE49-F238E27FC236}">
                      <a16:creationId xmlns:a16="http://schemas.microsoft.com/office/drawing/2014/main" id="{6188B1A4-9002-EA4F-A25C-CD7D8AD72DCC}"/>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2160" name="Line 80">
                  <a:extLst>
                    <a:ext uri="{FF2B5EF4-FFF2-40B4-BE49-F238E27FC236}">
                      <a16:creationId xmlns:a16="http://schemas.microsoft.com/office/drawing/2014/main" id="{56FCA382-5BD4-7E44-A422-589F23C34C27}"/>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2161" name="Line 81">
                  <a:extLst>
                    <a:ext uri="{FF2B5EF4-FFF2-40B4-BE49-F238E27FC236}">
                      <a16:creationId xmlns:a16="http://schemas.microsoft.com/office/drawing/2014/main" id="{4B033EC3-5B89-CE40-A44F-77EE6A69DAD1}"/>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62" name="Group 82">
                <a:extLst>
                  <a:ext uri="{FF2B5EF4-FFF2-40B4-BE49-F238E27FC236}">
                    <a16:creationId xmlns:a16="http://schemas.microsoft.com/office/drawing/2014/main" id="{D942695F-A94D-494D-943E-CAA6B45D4F83}"/>
                  </a:ext>
                </a:extLst>
              </p:cNvPr>
              <p:cNvGrpSpPr>
                <a:grpSpLocks/>
              </p:cNvGrpSpPr>
              <p:nvPr/>
            </p:nvGrpSpPr>
            <p:grpSpPr bwMode="auto">
              <a:xfrm>
                <a:off x="5184" y="2064"/>
                <a:ext cx="453" cy="656"/>
                <a:chOff x="672" y="2304"/>
                <a:chExt cx="453" cy="656"/>
              </a:xfrm>
            </p:grpSpPr>
            <p:sp>
              <p:nvSpPr>
                <p:cNvPr id="942163" name="Rectangle 83">
                  <a:extLst>
                    <a:ext uri="{FF2B5EF4-FFF2-40B4-BE49-F238E27FC236}">
                      <a16:creationId xmlns:a16="http://schemas.microsoft.com/office/drawing/2014/main" id="{CAB217DE-B077-444A-A6D5-37EF8DF2B43B}"/>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2164" name="Line 84">
                  <a:extLst>
                    <a:ext uri="{FF2B5EF4-FFF2-40B4-BE49-F238E27FC236}">
                      <a16:creationId xmlns:a16="http://schemas.microsoft.com/office/drawing/2014/main" id="{741072E3-5E31-694B-8466-D67A354BAA05}"/>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2165" name="Line 85">
                  <a:extLst>
                    <a:ext uri="{FF2B5EF4-FFF2-40B4-BE49-F238E27FC236}">
                      <a16:creationId xmlns:a16="http://schemas.microsoft.com/office/drawing/2014/main" id="{7A961093-539C-9740-BF5D-E5FC3128A7A0}"/>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66" name="Rectangle 86">
                <a:extLst>
                  <a:ext uri="{FF2B5EF4-FFF2-40B4-BE49-F238E27FC236}">
                    <a16:creationId xmlns:a16="http://schemas.microsoft.com/office/drawing/2014/main" id="{F17B3A11-4A32-2941-8A0C-BF382385F4B5}"/>
                  </a:ext>
                </a:extLst>
              </p:cNvPr>
              <p:cNvSpPr>
                <a:spLocks noChangeArrowheads="1"/>
              </p:cNvSpPr>
              <p:nvPr/>
            </p:nvSpPr>
            <p:spPr bwMode="auto">
              <a:xfrm>
                <a:off x="96" y="1741"/>
                <a:ext cx="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分配</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grpSp>
          <p:nvGrpSpPr>
            <p:cNvPr id="942167" name="Group 87">
              <a:extLst>
                <a:ext uri="{FF2B5EF4-FFF2-40B4-BE49-F238E27FC236}">
                  <a16:creationId xmlns:a16="http://schemas.microsoft.com/office/drawing/2014/main" id="{85F63781-B033-9D42-8736-2FD886A548D4}"/>
                </a:ext>
              </a:extLst>
            </p:cNvPr>
            <p:cNvGrpSpPr>
              <a:grpSpLocks/>
            </p:cNvGrpSpPr>
            <p:nvPr/>
          </p:nvGrpSpPr>
          <p:grpSpPr bwMode="auto">
            <a:xfrm>
              <a:off x="144" y="3554"/>
              <a:ext cx="5412" cy="227"/>
              <a:chOff x="144" y="3554"/>
              <a:chExt cx="5412" cy="227"/>
            </a:xfrm>
          </p:grpSpPr>
          <p:grpSp>
            <p:nvGrpSpPr>
              <p:cNvPr id="942168" name="Group 88">
                <a:extLst>
                  <a:ext uri="{FF2B5EF4-FFF2-40B4-BE49-F238E27FC236}">
                    <a16:creationId xmlns:a16="http://schemas.microsoft.com/office/drawing/2014/main" id="{AE110EED-11A1-9D4D-A212-F218502F4861}"/>
                  </a:ext>
                </a:extLst>
              </p:cNvPr>
              <p:cNvGrpSpPr>
                <a:grpSpLocks/>
              </p:cNvGrpSpPr>
              <p:nvPr/>
            </p:nvGrpSpPr>
            <p:grpSpPr bwMode="auto">
              <a:xfrm>
                <a:off x="928" y="3554"/>
                <a:ext cx="784" cy="227"/>
                <a:chOff x="384" y="2112"/>
                <a:chExt cx="784" cy="227"/>
              </a:xfrm>
            </p:grpSpPr>
            <p:grpSp>
              <p:nvGrpSpPr>
                <p:cNvPr id="942169" name="Group 89">
                  <a:extLst>
                    <a:ext uri="{FF2B5EF4-FFF2-40B4-BE49-F238E27FC236}">
                      <a16:creationId xmlns:a16="http://schemas.microsoft.com/office/drawing/2014/main" id="{0E847A43-6EA2-AE4D-8760-090F38B9604C}"/>
                    </a:ext>
                  </a:extLst>
                </p:cNvPr>
                <p:cNvGrpSpPr>
                  <a:grpSpLocks/>
                </p:cNvGrpSpPr>
                <p:nvPr/>
              </p:nvGrpSpPr>
              <p:grpSpPr bwMode="auto">
                <a:xfrm>
                  <a:off x="384" y="2112"/>
                  <a:ext cx="635" cy="227"/>
                  <a:chOff x="384" y="2112"/>
                  <a:chExt cx="635" cy="227"/>
                </a:xfrm>
              </p:grpSpPr>
              <p:sp>
                <p:nvSpPr>
                  <p:cNvPr id="942170" name="Rectangle 90">
                    <a:extLst>
                      <a:ext uri="{FF2B5EF4-FFF2-40B4-BE49-F238E27FC236}">
                        <a16:creationId xmlns:a16="http://schemas.microsoft.com/office/drawing/2014/main" id="{2C5E3A97-FD1E-CE40-B81B-58B80599D357}"/>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2171" name="Line 91">
                    <a:extLst>
                      <a:ext uri="{FF2B5EF4-FFF2-40B4-BE49-F238E27FC236}">
                        <a16:creationId xmlns:a16="http://schemas.microsoft.com/office/drawing/2014/main" id="{C68B88F6-21D5-9645-9AEA-00FBBBDA3693}"/>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72" name="Line 92">
                  <a:extLst>
                    <a:ext uri="{FF2B5EF4-FFF2-40B4-BE49-F238E27FC236}">
                      <a16:creationId xmlns:a16="http://schemas.microsoft.com/office/drawing/2014/main" id="{86C80226-85D3-8B44-919F-D2BAF97AD015}"/>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73" name="Group 93">
                <a:extLst>
                  <a:ext uri="{FF2B5EF4-FFF2-40B4-BE49-F238E27FC236}">
                    <a16:creationId xmlns:a16="http://schemas.microsoft.com/office/drawing/2014/main" id="{58E9523F-1C49-5147-8E0B-4A012331B4EF}"/>
                  </a:ext>
                </a:extLst>
              </p:cNvPr>
              <p:cNvGrpSpPr>
                <a:grpSpLocks/>
              </p:cNvGrpSpPr>
              <p:nvPr/>
            </p:nvGrpSpPr>
            <p:grpSpPr bwMode="auto">
              <a:xfrm>
                <a:off x="1712" y="3554"/>
                <a:ext cx="784" cy="227"/>
                <a:chOff x="384" y="2112"/>
                <a:chExt cx="784" cy="227"/>
              </a:xfrm>
            </p:grpSpPr>
            <p:grpSp>
              <p:nvGrpSpPr>
                <p:cNvPr id="942174" name="Group 94">
                  <a:extLst>
                    <a:ext uri="{FF2B5EF4-FFF2-40B4-BE49-F238E27FC236}">
                      <a16:creationId xmlns:a16="http://schemas.microsoft.com/office/drawing/2014/main" id="{87B58D36-950D-3749-9372-0F4F14D44683}"/>
                    </a:ext>
                  </a:extLst>
                </p:cNvPr>
                <p:cNvGrpSpPr>
                  <a:grpSpLocks/>
                </p:cNvGrpSpPr>
                <p:nvPr/>
              </p:nvGrpSpPr>
              <p:grpSpPr bwMode="auto">
                <a:xfrm>
                  <a:off x="384" y="2112"/>
                  <a:ext cx="635" cy="227"/>
                  <a:chOff x="384" y="2112"/>
                  <a:chExt cx="635" cy="227"/>
                </a:xfrm>
              </p:grpSpPr>
              <p:sp>
                <p:nvSpPr>
                  <p:cNvPr id="942175" name="Rectangle 95">
                    <a:extLst>
                      <a:ext uri="{FF2B5EF4-FFF2-40B4-BE49-F238E27FC236}">
                        <a16:creationId xmlns:a16="http://schemas.microsoft.com/office/drawing/2014/main" id="{EB336019-0FDE-6C45-831F-8A42BF3827A2}"/>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p>
                </p:txBody>
              </p:sp>
              <p:sp>
                <p:nvSpPr>
                  <p:cNvPr id="942176" name="Line 96">
                    <a:extLst>
                      <a:ext uri="{FF2B5EF4-FFF2-40B4-BE49-F238E27FC236}">
                        <a16:creationId xmlns:a16="http://schemas.microsoft.com/office/drawing/2014/main" id="{18DFA3B3-4C2D-F749-9D50-D45AF94EED9E}"/>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77" name="Line 97">
                  <a:extLst>
                    <a:ext uri="{FF2B5EF4-FFF2-40B4-BE49-F238E27FC236}">
                      <a16:creationId xmlns:a16="http://schemas.microsoft.com/office/drawing/2014/main" id="{32082910-8616-8042-83E3-62DA11BE1A9D}"/>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78" name="Group 98">
                <a:extLst>
                  <a:ext uri="{FF2B5EF4-FFF2-40B4-BE49-F238E27FC236}">
                    <a16:creationId xmlns:a16="http://schemas.microsoft.com/office/drawing/2014/main" id="{4974C8C7-FD34-2F40-A15F-B15DD3364D77}"/>
                  </a:ext>
                </a:extLst>
              </p:cNvPr>
              <p:cNvGrpSpPr>
                <a:grpSpLocks/>
              </p:cNvGrpSpPr>
              <p:nvPr/>
            </p:nvGrpSpPr>
            <p:grpSpPr bwMode="auto">
              <a:xfrm>
                <a:off x="2496" y="3554"/>
                <a:ext cx="784" cy="227"/>
                <a:chOff x="384" y="2112"/>
                <a:chExt cx="784" cy="227"/>
              </a:xfrm>
            </p:grpSpPr>
            <p:grpSp>
              <p:nvGrpSpPr>
                <p:cNvPr id="942179" name="Group 99">
                  <a:extLst>
                    <a:ext uri="{FF2B5EF4-FFF2-40B4-BE49-F238E27FC236}">
                      <a16:creationId xmlns:a16="http://schemas.microsoft.com/office/drawing/2014/main" id="{56230686-2015-E24A-8A47-80EE696CCB00}"/>
                    </a:ext>
                  </a:extLst>
                </p:cNvPr>
                <p:cNvGrpSpPr>
                  <a:grpSpLocks/>
                </p:cNvGrpSpPr>
                <p:nvPr/>
              </p:nvGrpSpPr>
              <p:grpSpPr bwMode="auto">
                <a:xfrm>
                  <a:off x="384" y="2112"/>
                  <a:ext cx="635" cy="227"/>
                  <a:chOff x="384" y="2112"/>
                  <a:chExt cx="635" cy="227"/>
                </a:xfrm>
              </p:grpSpPr>
              <p:sp>
                <p:nvSpPr>
                  <p:cNvPr id="942180" name="Rectangle 100">
                    <a:extLst>
                      <a:ext uri="{FF2B5EF4-FFF2-40B4-BE49-F238E27FC236}">
                        <a16:creationId xmlns:a16="http://schemas.microsoft.com/office/drawing/2014/main" id="{F7E1F864-D871-F64E-BAE9-EAC50AB19175}"/>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2181" name="Line 101">
                    <a:extLst>
                      <a:ext uri="{FF2B5EF4-FFF2-40B4-BE49-F238E27FC236}">
                        <a16:creationId xmlns:a16="http://schemas.microsoft.com/office/drawing/2014/main" id="{649D19EC-2FD4-4A40-8573-5DA66433576A}"/>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82" name="Line 102">
                  <a:extLst>
                    <a:ext uri="{FF2B5EF4-FFF2-40B4-BE49-F238E27FC236}">
                      <a16:creationId xmlns:a16="http://schemas.microsoft.com/office/drawing/2014/main" id="{CC2F13C2-D07F-0F48-BB6F-5B723E037353}"/>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83" name="Group 103">
                <a:extLst>
                  <a:ext uri="{FF2B5EF4-FFF2-40B4-BE49-F238E27FC236}">
                    <a16:creationId xmlns:a16="http://schemas.microsoft.com/office/drawing/2014/main" id="{F7475CC8-312D-3745-9A72-A9AEEB2D6A16}"/>
                  </a:ext>
                </a:extLst>
              </p:cNvPr>
              <p:cNvGrpSpPr>
                <a:grpSpLocks/>
              </p:cNvGrpSpPr>
              <p:nvPr/>
            </p:nvGrpSpPr>
            <p:grpSpPr bwMode="auto">
              <a:xfrm>
                <a:off x="3272" y="3554"/>
                <a:ext cx="784" cy="227"/>
                <a:chOff x="384" y="2112"/>
                <a:chExt cx="784" cy="227"/>
              </a:xfrm>
            </p:grpSpPr>
            <p:grpSp>
              <p:nvGrpSpPr>
                <p:cNvPr id="942184" name="Group 104">
                  <a:extLst>
                    <a:ext uri="{FF2B5EF4-FFF2-40B4-BE49-F238E27FC236}">
                      <a16:creationId xmlns:a16="http://schemas.microsoft.com/office/drawing/2014/main" id="{7A3BEEAF-FF2C-4142-8D35-D54A621E9032}"/>
                    </a:ext>
                  </a:extLst>
                </p:cNvPr>
                <p:cNvGrpSpPr>
                  <a:grpSpLocks/>
                </p:cNvGrpSpPr>
                <p:nvPr/>
              </p:nvGrpSpPr>
              <p:grpSpPr bwMode="auto">
                <a:xfrm>
                  <a:off x="384" y="2112"/>
                  <a:ext cx="635" cy="227"/>
                  <a:chOff x="384" y="2112"/>
                  <a:chExt cx="635" cy="227"/>
                </a:xfrm>
              </p:grpSpPr>
              <p:sp>
                <p:nvSpPr>
                  <p:cNvPr id="942185" name="Rectangle 105">
                    <a:extLst>
                      <a:ext uri="{FF2B5EF4-FFF2-40B4-BE49-F238E27FC236}">
                        <a16:creationId xmlns:a16="http://schemas.microsoft.com/office/drawing/2014/main" id="{A152C607-02D3-7248-AD54-63E7312AC48E}"/>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2186" name="Line 106">
                    <a:extLst>
                      <a:ext uri="{FF2B5EF4-FFF2-40B4-BE49-F238E27FC236}">
                        <a16:creationId xmlns:a16="http://schemas.microsoft.com/office/drawing/2014/main" id="{82CA8A75-A725-D944-93A3-DEA6A9519C9A}"/>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87" name="Line 107">
                  <a:extLst>
                    <a:ext uri="{FF2B5EF4-FFF2-40B4-BE49-F238E27FC236}">
                      <a16:creationId xmlns:a16="http://schemas.microsoft.com/office/drawing/2014/main" id="{E32CCDED-1BB5-364D-8A77-5CAC8084ED1E}"/>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88" name="Group 108">
                <a:extLst>
                  <a:ext uri="{FF2B5EF4-FFF2-40B4-BE49-F238E27FC236}">
                    <a16:creationId xmlns:a16="http://schemas.microsoft.com/office/drawing/2014/main" id="{AD12589E-F8F0-3448-900A-C14E1245D1CA}"/>
                  </a:ext>
                </a:extLst>
              </p:cNvPr>
              <p:cNvGrpSpPr>
                <a:grpSpLocks/>
              </p:cNvGrpSpPr>
              <p:nvPr/>
            </p:nvGrpSpPr>
            <p:grpSpPr bwMode="auto">
              <a:xfrm>
                <a:off x="4056" y="3554"/>
                <a:ext cx="784" cy="227"/>
                <a:chOff x="384" y="2112"/>
                <a:chExt cx="784" cy="227"/>
              </a:xfrm>
            </p:grpSpPr>
            <p:grpSp>
              <p:nvGrpSpPr>
                <p:cNvPr id="942189" name="Group 109">
                  <a:extLst>
                    <a:ext uri="{FF2B5EF4-FFF2-40B4-BE49-F238E27FC236}">
                      <a16:creationId xmlns:a16="http://schemas.microsoft.com/office/drawing/2014/main" id="{37E2C424-65C6-B04A-84CE-D2E033B0ED52}"/>
                    </a:ext>
                  </a:extLst>
                </p:cNvPr>
                <p:cNvGrpSpPr>
                  <a:grpSpLocks/>
                </p:cNvGrpSpPr>
                <p:nvPr/>
              </p:nvGrpSpPr>
              <p:grpSpPr bwMode="auto">
                <a:xfrm>
                  <a:off x="384" y="2112"/>
                  <a:ext cx="635" cy="227"/>
                  <a:chOff x="384" y="2112"/>
                  <a:chExt cx="635" cy="227"/>
                </a:xfrm>
              </p:grpSpPr>
              <p:sp>
                <p:nvSpPr>
                  <p:cNvPr id="942190" name="Rectangle 110">
                    <a:extLst>
                      <a:ext uri="{FF2B5EF4-FFF2-40B4-BE49-F238E27FC236}">
                        <a16:creationId xmlns:a16="http://schemas.microsoft.com/office/drawing/2014/main" id="{A90BA831-0FF3-5C48-8580-F7DE7A42A349}"/>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2191" name="Line 111">
                    <a:extLst>
                      <a:ext uri="{FF2B5EF4-FFF2-40B4-BE49-F238E27FC236}">
                        <a16:creationId xmlns:a16="http://schemas.microsoft.com/office/drawing/2014/main" id="{2031FF59-78EE-DB48-B55F-7B9D6FC148EC}"/>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192" name="Line 112">
                  <a:extLst>
                    <a:ext uri="{FF2B5EF4-FFF2-40B4-BE49-F238E27FC236}">
                      <a16:creationId xmlns:a16="http://schemas.microsoft.com/office/drawing/2014/main" id="{ADE9ECB1-E8F1-0244-BF62-1D4A95CE0D2F}"/>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93" name="Group 113">
                <a:extLst>
                  <a:ext uri="{FF2B5EF4-FFF2-40B4-BE49-F238E27FC236}">
                    <a16:creationId xmlns:a16="http://schemas.microsoft.com/office/drawing/2014/main" id="{545D879F-29A6-F34E-B6F5-DB42E088793C}"/>
                  </a:ext>
                </a:extLst>
              </p:cNvPr>
              <p:cNvGrpSpPr>
                <a:grpSpLocks/>
              </p:cNvGrpSpPr>
              <p:nvPr/>
            </p:nvGrpSpPr>
            <p:grpSpPr bwMode="auto">
              <a:xfrm>
                <a:off x="4840" y="3554"/>
                <a:ext cx="716" cy="227"/>
                <a:chOff x="4296" y="2112"/>
                <a:chExt cx="657" cy="227"/>
              </a:xfrm>
            </p:grpSpPr>
            <p:sp>
              <p:nvSpPr>
                <p:cNvPr id="942194" name="Rectangle 114">
                  <a:extLst>
                    <a:ext uri="{FF2B5EF4-FFF2-40B4-BE49-F238E27FC236}">
                      <a16:creationId xmlns:a16="http://schemas.microsoft.com/office/drawing/2014/main" id="{B9563FF3-690F-9C4C-8820-2939EB91D09B}"/>
                    </a:ext>
                  </a:extLst>
                </p:cNvPr>
                <p:cNvSpPr>
                  <a:spLocks noChangeArrowheads="1"/>
                </p:cNvSpPr>
                <p:nvPr/>
              </p:nvSpPr>
              <p:spPr bwMode="auto">
                <a:xfrm>
                  <a:off x="4296" y="2112"/>
                  <a:ext cx="65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42195" name="Line 115">
                  <a:extLst>
                    <a:ext uri="{FF2B5EF4-FFF2-40B4-BE49-F238E27FC236}">
                      <a16:creationId xmlns:a16="http://schemas.microsoft.com/office/drawing/2014/main" id="{876E46D3-DC7A-BB41-A4C0-C4288E7607BC}"/>
                    </a:ext>
                  </a:extLst>
                </p:cNvPr>
                <p:cNvSpPr>
                  <a:spLocks noChangeShapeType="1"/>
                </p:cNvSpPr>
                <p:nvPr/>
              </p:nvSpPr>
              <p:spPr bwMode="auto">
                <a:xfrm>
                  <a:off x="4736"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2196" name="Group 116">
                <a:extLst>
                  <a:ext uri="{FF2B5EF4-FFF2-40B4-BE49-F238E27FC236}">
                    <a16:creationId xmlns:a16="http://schemas.microsoft.com/office/drawing/2014/main" id="{BF180B6D-C239-6548-B6CB-42DBFFB3EA7E}"/>
                  </a:ext>
                </a:extLst>
              </p:cNvPr>
              <p:cNvGrpSpPr>
                <a:grpSpLocks/>
              </p:cNvGrpSpPr>
              <p:nvPr/>
            </p:nvGrpSpPr>
            <p:grpSpPr bwMode="auto">
              <a:xfrm>
                <a:off x="144" y="3554"/>
                <a:ext cx="784" cy="227"/>
                <a:chOff x="384" y="2112"/>
                <a:chExt cx="784" cy="227"/>
              </a:xfrm>
            </p:grpSpPr>
            <p:grpSp>
              <p:nvGrpSpPr>
                <p:cNvPr id="942197" name="Group 117">
                  <a:extLst>
                    <a:ext uri="{FF2B5EF4-FFF2-40B4-BE49-F238E27FC236}">
                      <a16:creationId xmlns:a16="http://schemas.microsoft.com/office/drawing/2014/main" id="{B5C8C62B-AAE1-E34F-B7E2-713EF70F2753}"/>
                    </a:ext>
                  </a:extLst>
                </p:cNvPr>
                <p:cNvGrpSpPr>
                  <a:grpSpLocks/>
                </p:cNvGrpSpPr>
                <p:nvPr/>
              </p:nvGrpSpPr>
              <p:grpSpPr bwMode="auto">
                <a:xfrm>
                  <a:off x="384" y="2112"/>
                  <a:ext cx="635" cy="227"/>
                  <a:chOff x="384" y="2112"/>
                  <a:chExt cx="635" cy="227"/>
                </a:xfrm>
              </p:grpSpPr>
              <p:sp>
                <p:nvSpPr>
                  <p:cNvPr id="942198" name="Rectangle 118">
                    <a:extLst>
                      <a:ext uri="{FF2B5EF4-FFF2-40B4-BE49-F238E27FC236}">
                        <a16:creationId xmlns:a16="http://schemas.microsoft.com/office/drawing/2014/main" id="{50C924E8-9277-F148-8B4B-E6434A218483}"/>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head</a:t>
                    </a:r>
                  </a:p>
                </p:txBody>
              </p:sp>
              <p:sp>
                <p:nvSpPr>
                  <p:cNvPr id="942199" name="Line 119">
                    <a:extLst>
                      <a:ext uri="{FF2B5EF4-FFF2-40B4-BE49-F238E27FC236}">
                        <a16:creationId xmlns:a16="http://schemas.microsoft.com/office/drawing/2014/main" id="{69A6F2CC-41CE-D442-93C0-7C1237954C92}"/>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2200" name="Line 120">
                  <a:extLst>
                    <a:ext uri="{FF2B5EF4-FFF2-40B4-BE49-F238E27FC236}">
                      <a16:creationId xmlns:a16="http://schemas.microsoft.com/office/drawing/2014/main" id="{DC899C79-FA4B-FF46-96F2-CC459E5169CE}"/>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42201" name="Rectangle 121">
              <a:extLst>
                <a:ext uri="{FF2B5EF4-FFF2-40B4-BE49-F238E27FC236}">
                  <a16:creationId xmlns:a16="http://schemas.microsoft.com/office/drawing/2014/main" id="{BD2A6C81-91C2-5E45-8AC4-5EFDD260F11C}"/>
                </a:ext>
              </a:extLst>
            </p:cNvPr>
            <p:cNvSpPr>
              <a:spLocks noChangeArrowheads="1"/>
            </p:cNvSpPr>
            <p:nvPr/>
          </p:nvSpPr>
          <p:spPr bwMode="auto">
            <a:xfrm>
              <a:off x="169" y="3218"/>
              <a:ext cx="154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第一趟收集结果</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spTree>
    <p:extLst>
      <p:ext uri="{BB962C8B-B14F-4D97-AF65-F5344CB8AC3E}">
        <p14:creationId xmlns:p14="http://schemas.microsoft.com/office/powerpoint/2010/main" val="1940282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082">
                                            <p:txEl>
                                              <p:pRg st="0" end="0"/>
                                            </p:txEl>
                                          </p:spTgt>
                                        </p:tgtEl>
                                        <p:attrNameLst>
                                          <p:attrName>style.visibility</p:attrName>
                                        </p:attrNameLst>
                                      </p:cBhvr>
                                      <p:to>
                                        <p:strVal val="visible"/>
                                      </p:to>
                                    </p:set>
                                    <p:anim calcmode="lin" valueType="num">
                                      <p:cBhvr additive="base">
                                        <p:cTn id="7" dur="500" fill="hold"/>
                                        <p:tgtEl>
                                          <p:spTgt spid="942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0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082">
                                            <p:txEl>
                                              <p:pRg st="1" end="1"/>
                                            </p:txEl>
                                          </p:spTgt>
                                        </p:tgtEl>
                                        <p:attrNameLst>
                                          <p:attrName>style.visibility</p:attrName>
                                        </p:attrNameLst>
                                      </p:cBhvr>
                                      <p:to>
                                        <p:strVal val="visible"/>
                                      </p:to>
                                    </p:set>
                                    <p:anim calcmode="lin" valueType="num">
                                      <p:cBhvr additive="base">
                                        <p:cTn id="13" dur="500" fill="hold"/>
                                        <p:tgtEl>
                                          <p:spTgt spid="9420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08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2" grpId="0" build="p" bldLvl="5"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43106" name="Group 2">
            <a:extLst>
              <a:ext uri="{FF2B5EF4-FFF2-40B4-BE49-F238E27FC236}">
                <a16:creationId xmlns:a16="http://schemas.microsoft.com/office/drawing/2014/main" id="{977205ED-E8A3-A044-8781-93336C3EA285}"/>
              </a:ext>
            </a:extLst>
          </p:cNvPr>
          <p:cNvGrpSpPr>
            <a:grpSpLocks/>
          </p:cNvGrpSpPr>
          <p:nvPr/>
        </p:nvGrpSpPr>
        <p:grpSpPr bwMode="auto">
          <a:xfrm>
            <a:off x="1676400" y="44450"/>
            <a:ext cx="8763000" cy="6584950"/>
            <a:chOff x="96" y="28"/>
            <a:chExt cx="5520" cy="4148"/>
          </a:xfrm>
        </p:grpSpPr>
        <p:grpSp>
          <p:nvGrpSpPr>
            <p:cNvPr id="943107" name="Group 3">
              <a:extLst>
                <a:ext uri="{FF2B5EF4-FFF2-40B4-BE49-F238E27FC236}">
                  <a16:creationId xmlns:a16="http://schemas.microsoft.com/office/drawing/2014/main" id="{225FF442-E2F8-C74F-9A77-37882279C60E}"/>
                </a:ext>
              </a:extLst>
            </p:cNvPr>
            <p:cNvGrpSpPr>
              <a:grpSpLocks/>
            </p:cNvGrpSpPr>
            <p:nvPr/>
          </p:nvGrpSpPr>
          <p:grpSpPr bwMode="auto">
            <a:xfrm>
              <a:off x="96" y="28"/>
              <a:ext cx="5520" cy="1831"/>
              <a:chOff x="96" y="28"/>
              <a:chExt cx="5520" cy="1831"/>
            </a:xfrm>
          </p:grpSpPr>
          <p:grpSp>
            <p:nvGrpSpPr>
              <p:cNvPr id="943108" name="Group 4">
                <a:extLst>
                  <a:ext uri="{FF2B5EF4-FFF2-40B4-BE49-F238E27FC236}">
                    <a16:creationId xmlns:a16="http://schemas.microsoft.com/office/drawing/2014/main" id="{899F87D4-D32F-8343-ADB7-77909670E640}"/>
                  </a:ext>
                </a:extLst>
              </p:cNvPr>
              <p:cNvGrpSpPr>
                <a:grpSpLocks/>
              </p:cNvGrpSpPr>
              <p:nvPr/>
            </p:nvGrpSpPr>
            <p:grpSpPr bwMode="auto">
              <a:xfrm>
                <a:off x="96" y="28"/>
                <a:ext cx="5520" cy="1206"/>
                <a:chOff x="96" y="48"/>
                <a:chExt cx="5520" cy="1206"/>
              </a:xfrm>
            </p:grpSpPr>
            <p:grpSp>
              <p:nvGrpSpPr>
                <p:cNvPr id="943109" name="Group 5">
                  <a:extLst>
                    <a:ext uri="{FF2B5EF4-FFF2-40B4-BE49-F238E27FC236}">
                      <a16:creationId xmlns:a16="http://schemas.microsoft.com/office/drawing/2014/main" id="{71CD0BD4-348A-D145-8292-70D7DDCF3695}"/>
                    </a:ext>
                  </a:extLst>
                </p:cNvPr>
                <p:cNvGrpSpPr>
                  <a:grpSpLocks/>
                </p:cNvGrpSpPr>
                <p:nvPr/>
              </p:nvGrpSpPr>
              <p:grpSpPr bwMode="auto">
                <a:xfrm>
                  <a:off x="1088" y="374"/>
                  <a:ext cx="453" cy="656"/>
                  <a:chOff x="672" y="2304"/>
                  <a:chExt cx="453" cy="656"/>
                </a:xfrm>
              </p:grpSpPr>
              <p:sp>
                <p:nvSpPr>
                  <p:cNvPr id="943110" name="Rectangle 6">
                    <a:extLst>
                      <a:ext uri="{FF2B5EF4-FFF2-40B4-BE49-F238E27FC236}">
                        <a16:creationId xmlns:a16="http://schemas.microsoft.com/office/drawing/2014/main" id="{5116EA69-1AF2-D549-8D55-37FA7F389AE2}"/>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3111" name="Line 7">
                    <a:extLst>
                      <a:ext uri="{FF2B5EF4-FFF2-40B4-BE49-F238E27FC236}">
                        <a16:creationId xmlns:a16="http://schemas.microsoft.com/office/drawing/2014/main" id="{804D073D-1480-8B41-982F-28DD248DD327}"/>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112" name="Line 8">
                    <a:extLst>
                      <a:ext uri="{FF2B5EF4-FFF2-40B4-BE49-F238E27FC236}">
                        <a16:creationId xmlns:a16="http://schemas.microsoft.com/office/drawing/2014/main" id="{D35FE6BA-D3A8-514D-B661-AD2495C6BA14}"/>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13" name="Group 9">
                  <a:extLst>
                    <a:ext uri="{FF2B5EF4-FFF2-40B4-BE49-F238E27FC236}">
                      <a16:creationId xmlns:a16="http://schemas.microsoft.com/office/drawing/2014/main" id="{F41319FA-FF12-E346-BBEB-73A2FF31E76D}"/>
                    </a:ext>
                  </a:extLst>
                </p:cNvPr>
                <p:cNvGrpSpPr>
                  <a:grpSpLocks/>
                </p:cNvGrpSpPr>
                <p:nvPr/>
              </p:nvGrpSpPr>
              <p:grpSpPr bwMode="auto">
                <a:xfrm>
                  <a:off x="1595" y="374"/>
                  <a:ext cx="453" cy="656"/>
                  <a:chOff x="672" y="2304"/>
                  <a:chExt cx="453" cy="656"/>
                </a:xfrm>
              </p:grpSpPr>
              <p:sp>
                <p:nvSpPr>
                  <p:cNvPr id="943114" name="Rectangle 10">
                    <a:extLst>
                      <a:ext uri="{FF2B5EF4-FFF2-40B4-BE49-F238E27FC236}">
                        <a16:creationId xmlns:a16="http://schemas.microsoft.com/office/drawing/2014/main" id="{32C7BD09-81B2-2F44-8956-3469D98CC7EA}"/>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3115" name="Line 11">
                    <a:extLst>
                      <a:ext uri="{FF2B5EF4-FFF2-40B4-BE49-F238E27FC236}">
                        <a16:creationId xmlns:a16="http://schemas.microsoft.com/office/drawing/2014/main" id="{0667C968-A440-C64B-86FB-277EF881D251}"/>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116" name="Line 12">
                    <a:extLst>
                      <a:ext uri="{FF2B5EF4-FFF2-40B4-BE49-F238E27FC236}">
                        <a16:creationId xmlns:a16="http://schemas.microsoft.com/office/drawing/2014/main" id="{C672DC2E-871B-D34F-B22C-781653A0133D}"/>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17" name="Group 13">
                  <a:extLst>
                    <a:ext uri="{FF2B5EF4-FFF2-40B4-BE49-F238E27FC236}">
                      <a16:creationId xmlns:a16="http://schemas.microsoft.com/office/drawing/2014/main" id="{BE01EEAA-8ED5-B84B-B503-0E2E142476BB}"/>
                    </a:ext>
                  </a:extLst>
                </p:cNvPr>
                <p:cNvGrpSpPr>
                  <a:grpSpLocks/>
                </p:cNvGrpSpPr>
                <p:nvPr/>
              </p:nvGrpSpPr>
              <p:grpSpPr bwMode="auto">
                <a:xfrm>
                  <a:off x="96" y="48"/>
                  <a:ext cx="5520" cy="1206"/>
                  <a:chOff x="96" y="720"/>
                  <a:chExt cx="5520" cy="1206"/>
                </a:xfrm>
              </p:grpSpPr>
              <p:grpSp>
                <p:nvGrpSpPr>
                  <p:cNvPr id="943118" name="Group 14">
                    <a:extLst>
                      <a:ext uri="{FF2B5EF4-FFF2-40B4-BE49-F238E27FC236}">
                        <a16:creationId xmlns:a16="http://schemas.microsoft.com/office/drawing/2014/main" id="{18E0BACA-1AC5-8B43-9A1E-8795C0F5252F}"/>
                      </a:ext>
                    </a:extLst>
                  </p:cNvPr>
                  <p:cNvGrpSpPr>
                    <a:grpSpLocks/>
                  </p:cNvGrpSpPr>
                  <p:nvPr/>
                </p:nvGrpSpPr>
                <p:grpSpPr bwMode="auto">
                  <a:xfrm>
                    <a:off x="672" y="755"/>
                    <a:ext cx="4944" cy="227"/>
                    <a:chOff x="96" y="2016"/>
                    <a:chExt cx="4944" cy="227"/>
                  </a:xfrm>
                </p:grpSpPr>
                <p:sp>
                  <p:nvSpPr>
                    <p:cNvPr id="943119" name="Rectangle 15">
                      <a:extLst>
                        <a:ext uri="{FF2B5EF4-FFF2-40B4-BE49-F238E27FC236}">
                          <a16:creationId xmlns:a16="http://schemas.microsoft.com/office/drawing/2014/main" id="{4E6D9000-11F3-834A-99AB-7AD99B802C8D}"/>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f[1]</a:t>
                      </a:r>
                    </a:p>
                  </p:txBody>
                </p:sp>
                <p:sp>
                  <p:nvSpPr>
                    <p:cNvPr id="943120" name="Rectangle 16">
                      <a:extLst>
                        <a:ext uri="{FF2B5EF4-FFF2-40B4-BE49-F238E27FC236}">
                          <a16:creationId xmlns:a16="http://schemas.microsoft.com/office/drawing/2014/main" id="{9B948B66-7A91-2E4B-B550-34EA711CF093}"/>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f[0]</a:t>
                      </a:r>
                    </a:p>
                  </p:txBody>
                </p:sp>
                <p:sp>
                  <p:nvSpPr>
                    <p:cNvPr id="943121" name="Rectangle 17">
                      <a:extLst>
                        <a:ext uri="{FF2B5EF4-FFF2-40B4-BE49-F238E27FC236}">
                          <a16:creationId xmlns:a16="http://schemas.microsoft.com/office/drawing/2014/main" id="{8B45E863-AEA0-004F-B4A3-A8838D2B5C4A}"/>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f[2]</a:t>
                      </a:r>
                    </a:p>
                  </p:txBody>
                </p:sp>
                <p:sp>
                  <p:nvSpPr>
                    <p:cNvPr id="943122" name="Rectangle 18">
                      <a:extLst>
                        <a:ext uri="{FF2B5EF4-FFF2-40B4-BE49-F238E27FC236}">
                          <a16:creationId xmlns:a16="http://schemas.microsoft.com/office/drawing/2014/main" id="{27A608B3-51CF-FF4C-91BC-12EEADAED30D}"/>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f[4]</a:t>
                      </a:r>
                    </a:p>
                  </p:txBody>
                </p:sp>
                <p:sp>
                  <p:nvSpPr>
                    <p:cNvPr id="943123" name="Rectangle 19">
                      <a:extLst>
                        <a:ext uri="{FF2B5EF4-FFF2-40B4-BE49-F238E27FC236}">
                          <a16:creationId xmlns:a16="http://schemas.microsoft.com/office/drawing/2014/main" id="{D1839E90-1FC7-6544-992A-7639EE2AFD3C}"/>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f[3]</a:t>
                      </a:r>
                    </a:p>
                  </p:txBody>
                </p:sp>
                <p:sp>
                  <p:nvSpPr>
                    <p:cNvPr id="943124" name="Rectangle 20">
                      <a:extLst>
                        <a:ext uri="{FF2B5EF4-FFF2-40B4-BE49-F238E27FC236}">
                          <a16:creationId xmlns:a16="http://schemas.microsoft.com/office/drawing/2014/main" id="{F977913E-2B26-184E-A316-E0CC062F0725}"/>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f[5]</a:t>
                      </a:r>
                    </a:p>
                  </p:txBody>
                </p:sp>
                <p:sp>
                  <p:nvSpPr>
                    <p:cNvPr id="943125" name="Rectangle 21">
                      <a:extLst>
                        <a:ext uri="{FF2B5EF4-FFF2-40B4-BE49-F238E27FC236}">
                          <a16:creationId xmlns:a16="http://schemas.microsoft.com/office/drawing/2014/main" id="{587A20EF-FC53-0544-BEEF-DFD9BAF5F405}"/>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f[7]</a:t>
                      </a:r>
                    </a:p>
                  </p:txBody>
                </p:sp>
                <p:sp>
                  <p:nvSpPr>
                    <p:cNvPr id="943126" name="Rectangle 22">
                      <a:extLst>
                        <a:ext uri="{FF2B5EF4-FFF2-40B4-BE49-F238E27FC236}">
                          <a16:creationId xmlns:a16="http://schemas.microsoft.com/office/drawing/2014/main" id="{AE7363DE-59D6-9544-8D6D-E5E314118C8B}"/>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f[6]</a:t>
                      </a:r>
                    </a:p>
                  </p:txBody>
                </p:sp>
                <p:sp>
                  <p:nvSpPr>
                    <p:cNvPr id="943127" name="Rectangle 23">
                      <a:extLst>
                        <a:ext uri="{FF2B5EF4-FFF2-40B4-BE49-F238E27FC236}">
                          <a16:creationId xmlns:a16="http://schemas.microsoft.com/office/drawing/2014/main" id="{29076D2B-A981-B240-BDEF-A8D4861E5CD3}"/>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f[8]</a:t>
                      </a:r>
                    </a:p>
                  </p:txBody>
                </p:sp>
                <p:sp>
                  <p:nvSpPr>
                    <p:cNvPr id="943128" name="Rectangle 24">
                      <a:extLst>
                        <a:ext uri="{FF2B5EF4-FFF2-40B4-BE49-F238E27FC236}">
                          <a16:creationId xmlns:a16="http://schemas.microsoft.com/office/drawing/2014/main" id="{DEB769A6-0FD4-D24E-8DD7-C24CABCEAA38}"/>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f[9]</a:t>
                      </a:r>
                    </a:p>
                  </p:txBody>
                </p:sp>
              </p:grpSp>
              <p:grpSp>
                <p:nvGrpSpPr>
                  <p:cNvPr id="943129" name="Group 25">
                    <a:extLst>
                      <a:ext uri="{FF2B5EF4-FFF2-40B4-BE49-F238E27FC236}">
                        <a16:creationId xmlns:a16="http://schemas.microsoft.com/office/drawing/2014/main" id="{8FC1AF78-7494-A04F-859A-CFC292F7E789}"/>
                      </a:ext>
                    </a:extLst>
                  </p:cNvPr>
                  <p:cNvGrpSpPr>
                    <a:grpSpLocks/>
                  </p:cNvGrpSpPr>
                  <p:nvPr/>
                </p:nvGrpSpPr>
                <p:grpSpPr bwMode="auto">
                  <a:xfrm>
                    <a:off x="624" y="1699"/>
                    <a:ext cx="4944" cy="227"/>
                    <a:chOff x="96" y="2016"/>
                    <a:chExt cx="4944" cy="227"/>
                  </a:xfrm>
                </p:grpSpPr>
                <p:sp>
                  <p:nvSpPr>
                    <p:cNvPr id="943130" name="Rectangle 26">
                      <a:extLst>
                        <a:ext uri="{FF2B5EF4-FFF2-40B4-BE49-F238E27FC236}">
                          <a16:creationId xmlns:a16="http://schemas.microsoft.com/office/drawing/2014/main" id="{3E285FDB-4F74-B441-BC7A-787E715242D7}"/>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e[1]</a:t>
                      </a:r>
                    </a:p>
                  </p:txBody>
                </p:sp>
                <p:sp>
                  <p:nvSpPr>
                    <p:cNvPr id="943131" name="Rectangle 27">
                      <a:extLst>
                        <a:ext uri="{FF2B5EF4-FFF2-40B4-BE49-F238E27FC236}">
                          <a16:creationId xmlns:a16="http://schemas.microsoft.com/office/drawing/2014/main" id="{60A73313-974F-F940-9A57-2E65B9715BCC}"/>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e[0]</a:t>
                      </a:r>
                    </a:p>
                  </p:txBody>
                </p:sp>
                <p:sp>
                  <p:nvSpPr>
                    <p:cNvPr id="943132" name="Rectangle 28">
                      <a:extLst>
                        <a:ext uri="{FF2B5EF4-FFF2-40B4-BE49-F238E27FC236}">
                          <a16:creationId xmlns:a16="http://schemas.microsoft.com/office/drawing/2014/main" id="{5D80C0D6-10D8-8641-B07B-E35DF62F083B}"/>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e[2]</a:t>
                      </a:r>
                    </a:p>
                  </p:txBody>
                </p:sp>
                <p:sp>
                  <p:nvSpPr>
                    <p:cNvPr id="943133" name="Rectangle 29">
                      <a:extLst>
                        <a:ext uri="{FF2B5EF4-FFF2-40B4-BE49-F238E27FC236}">
                          <a16:creationId xmlns:a16="http://schemas.microsoft.com/office/drawing/2014/main" id="{F46F7E67-8B2A-F243-AF7F-8BF0A1E169C0}"/>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e[4]</a:t>
                      </a:r>
                    </a:p>
                  </p:txBody>
                </p:sp>
                <p:sp>
                  <p:nvSpPr>
                    <p:cNvPr id="943134" name="Rectangle 30">
                      <a:extLst>
                        <a:ext uri="{FF2B5EF4-FFF2-40B4-BE49-F238E27FC236}">
                          <a16:creationId xmlns:a16="http://schemas.microsoft.com/office/drawing/2014/main" id="{F1769BE3-8196-1141-B58A-2E61788D4670}"/>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e[3]</a:t>
                      </a:r>
                    </a:p>
                  </p:txBody>
                </p:sp>
                <p:sp>
                  <p:nvSpPr>
                    <p:cNvPr id="943135" name="Rectangle 31">
                      <a:extLst>
                        <a:ext uri="{FF2B5EF4-FFF2-40B4-BE49-F238E27FC236}">
                          <a16:creationId xmlns:a16="http://schemas.microsoft.com/office/drawing/2014/main" id="{62822CA0-4718-1C49-9B5C-93D7333B6BCD}"/>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e[5]</a:t>
                      </a:r>
                    </a:p>
                  </p:txBody>
                </p:sp>
                <p:sp>
                  <p:nvSpPr>
                    <p:cNvPr id="943136" name="Rectangle 32">
                      <a:extLst>
                        <a:ext uri="{FF2B5EF4-FFF2-40B4-BE49-F238E27FC236}">
                          <a16:creationId xmlns:a16="http://schemas.microsoft.com/office/drawing/2014/main" id="{C58A554B-654B-2B4D-BE27-E60FD5234AF8}"/>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e[7]</a:t>
                      </a:r>
                    </a:p>
                  </p:txBody>
                </p:sp>
                <p:sp>
                  <p:nvSpPr>
                    <p:cNvPr id="943137" name="Rectangle 33">
                      <a:extLst>
                        <a:ext uri="{FF2B5EF4-FFF2-40B4-BE49-F238E27FC236}">
                          <a16:creationId xmlns:a16="http://schemas.microsoft.com/office/drawing/2014/main" id="{C3D57FC9-14FB-3A42-9660-2F2463299BE4}"/>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e[6]</a:t>
                      </a:r>
                    </a:p>
                  </p:txBody>
                </p:sp>
                <p:sp>
                  <p:nvSpPr>
                    <p:cNvPr id="943138" name="Rectangle 34">
                      <a:extLst>
                        <a:ext uri="{FF2B5EF4-FFF2-40B4-BE49-F238E27FC236}">
                          <a16:creationId xmlns:a16="http://schemas.microsoft.com/office/drawing/2014/main" id="{A770328F-D047-6F4E-93F2-2C5DC5AB5C75}"/>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e[8]</a:t>
                      </a:r>
                    </a:p>
                  </p:txBody>
                </p:sp>
                <p:sp>
                  <p:nvSpPr>
                    <p:cNvPr id="943139" name="Rectangle 35">
                      <a:extLst>
                        <a:ext uri="{FF2B5EF4-FFF2-40B4-BE49-F238E27FC236}">
                          <a16:creationId xmlns:a16="http://schemas.microsoft.com/office/drawing/2014/main" id="{00107C83-9D8A-C44E-87FF-EDC5C980712F}"/>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e[9]</a:t>
                      </a:r>
                    </a:p>
                  </p:txBody>
                </p:sp>
              </p:grpSp>
              <p:grpSp>
                <p:nvGrpSpPr>
                  <p:cNvPr id="943140" name="Group 36">
                    <a:extLst>
                      <a:ext uri="{FF2B5EF4-FFF2-40B4-BE49-F238E27FC236}">
                        <a16:creationId xmlns:a16="http://schemas.microsoft.com/office/drawing/2014/main" id="{E34DE5EC-91D0-2D4F-AB59-6B26B6F99DBA}"/>
                      </a:ext>
                    </a:extLst>
                  </p:cNvPr>
                  <p:cNvGrpSpPr>
                    <a:grpSpLocks/>
                  </p:cNvGrpSpPr>
                  <p:nvPr/>
                </p:nvGrpSpPr>
                <p:grpSpPr bwMode="auto">
                  <a:xfrm>
                    <a:off x="3099" y="1043"/>
                    <a:ext cx="453" cy="656"/>
                    <a:chOff x="672" y="2304"/>
                    <a:chExt cx="453" cy="656"/>
                  </a:xfrm>
                </p:grpSpPr>
                <p:sp>
                  <p:nvSpPr>
                    <p:cNvPr id="943141" name="Rectangle 37">
                      <a:extLst>
                        <a:ext uri="{FF2B5EF4-FFF2-40B4-BE49-F238E27FC236}">
                          <a16:creationId xmlns:a16="http://schemas.microsoft.com/office/drawing/2014/main" id="{F7663038-7A37-FE45-86BF-DE48D7ECF876}"/>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3142" name="Line 38">
                      <a:extLst>
                        <a:ext uri="{FF2B5EF4-FFF2-40B4-BE49-F238E27FC236}">
                          <a16:creationId xmlns:a16="http://schemas.microsoft.com/office/drawing/2014/main" id="{FB8012C3-509E-DE45-8D8A-5AC402894C6E}"/>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143" name="Line 39">
                      <a:extLst>
                        <a:ext uri="{FF2B5EF4-FFF2-40B4-BE49-F238E27FC236}">
                          <a16:creationId xmlns:a16="http://schemas.microsoft.com/office/drawing/2014/main" id="{CA8342F1-978B-4245-92D4-2C789595664D}"/>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44" name="Group 40">
                    <a:extLst>
                      <a:ext uri="{FF2B5EF4-FFF2-40B4-BE49-F238E27FC236}">
                        <a16:creationId xmlns:a16="http://schemas.microsoft.com/office/drawing/2014/main" id="{D6F8A03B-4C87-704F-8496-7F1A3ECEB558}"/>
                      </a:ext>
                    </a:extLst>
                  </p:cNvPr>
                  <p:cNvGrpSpPr>
                    <a:grpSpLocks/>
                  </p:cNvGrpSpPr>
                  <p:nvPr/>
                </p:nvGrpSpPr>
                <p:grpSpPr bwMode="auto">
                  <a:xfrm>
                    <a:off x="3627" y="1043"/>
                    <a:ext cx="453" cy="656"/>
                    <a:chOff x="672" y="2304"/>
                    <a:chExt cx="453" cy="656"/>
                  </a:xfrm>
                </p:grpSpPr>
                <p:sp>
                  <p:nvSpPr>
                    <p:cNvPr id="943145" name="Rectangle 41">
                      <a:extLst>
                        <a:ext uri="{FF2B5EF4-FFF2-40B4-BE49-F238E27FC236}">
                          <a16:creationId xmlns:a16="http://schemas.microsoft.com/office/drawing/2014/main" id="{93B15DA5-3396-C44B-AB74-37A16B1484C7}"/>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3146" name="Line 42">
                      <a:extLst>
                        <a:ext uri="{FF2B5EF4-FFF2-40B4-BE49-F238E27FC236}">
                          <a16:creationId xmlns:a16="http://schemas.microsoft.com/office/drawing/2014/main" id="{685616E7-C843-7C44-B0EA-C23CD0A5001A}"/>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147" name="Line 43">
                      <a:extLst>
                        <a:ext uri="{FF2B5EF4-FFF2-40B4-BE49-F238E27FC236}">
                          <a16:creationId xmlns:a16="http://schemas.microsoft.com/office/drawing/2014/main" id="{165B9CE2-EBCB-B941-B27C-15F2C9192B4F}"/>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48" name="Group 44">
                    <a:extLst>
                      <a:ext uri="{FF2B5EF4-FFF2-40B4-BE49-F238E27FC236}">
                        <a16:creationId xmlns:a16="http://schemas.microsoft.com/office/drawing/2014/main" id="{5C2A2AFA-95FA-F04C-A8EB-B525BD8BFB0E}"/>
                      </a:ext>
                    </a:extLst>
                  </p:cNvPr>
                  <p:cNvGrpSpPr>
                    <a:grpSpLocks/>
                  </p:cNvGrpSpPr>
                  <p:nvPr/>
                </p:nvGrpSpPr>
                <p:grpSpPr bwMode="auto">
                  <a:xfrm>
                    <a:off x="4656" y="1043"/>
                    <a:ext cx="453" cy="656"/>
                    <a:chOff x="672" y="2304"/>
                    <a:chExt cx="453" cy="656"/>
                  </a:xfrm>
                </p:grpSpPr>
                <p:sp>
                  <p:nvSpPr>
                    <p:cNvPr id="943149" name="Rectangle 45">
                      <a:extLst>
                        <a:ext uri="{FF2B5EF4-FFF2-40B4-BE49-F238E27FC236}">
                          <a16:creationId xmlns:a16="http://schemas.microsoft.com/office/drawing/2014/main" id="{0A98EBE6-2414-2749-BB9C-965412DF0BD2}"/>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p>
                  </p:txBody>
                </p:sp>
                <p:sp>
                  <p:nvSpPr>
                    <p:cNvPr id="943150" name="Line 46">
                      <a:extLst>
                        <a:ext uri="{FF2B5EF4-FFF2-40B4-BE49-F238E27FC236}">
                          <a16:creationId xmlns:a16="http://schemas.microsoft.com/office/drawing/2014/main" id="{14F49B16-33CE-AE49-A328-2426052A6CE9}"/>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151" name="Line 47">
                      <a:extLst>
                        <a:ext uri="{FF2B5EF4-FFF2-40B4-BE49-F238E27FC236}">
                          <a16:creationId xmlns:a16="http://schemas.microsoft.com/office/drawing/2014/main" id="{33EEEBB8-BD35-AC46-BB42-F60DE2FB892E}"/>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52" name="Group 48">
                    <a:extLst>
                      <a:ext uri="{FF2B5EF4-FFF2-40B4-BE49-F238E27FC236}">
                        <a16:creationId xmlns:a16="http://schemas.microsoft.com/office/drawing/2014/main" id="{0E65B018-C938-8D4F-BE5D-9E58AC42EBA1}"/>
                      </a:ext>
                    </a:extLst>
                  </p:cNvPr>
                  <p:cNvGrpSpPr>
                    <a:grpSpLocks/>
                  </p:cNvGrpSpPr>
                  <p:nvPr/>
                </p:nvGrpSpPr>
                <p:grpSpPr bwMode="auto">
                  <a:xfrm>
                    <a:off x="2107" y="1043"/>
                    <a:ext cx="453" cy="656"/>
                    <a:chOff x="672" y="2304"/>
                    <a:chExt cx="453" cy="656"/>
                  </a:xfrm>
                </p:grpSpPr>
                <p:sp>
                  <p:nvSpPr>
                    <p:cNvPr id="943153" name="Rectangle 49">
                      <a:extLst>
                        <a:ext uri="{FF2B5EF4-FFF2-40B4-BE49-F238E27FC236}">
                          <a16:creationId xmlns:a16="http://schemas.microsoft.com/office/drawing/2014/main" id="{C5FDD98C-3329-724A-B491-BA2FE7BA1E45}"/>
                        </a:ext>
                      </a:extLst>
                    </p:cNvPr>
                    <p:cNvSpPr>
                      <a:spLocks noChangeArrowheads="1"/>
                    </p:cNvSpPr>
                    <p:nvPr/>
                  </p:nvSpPr>
                  <p:spPr bwMode="auto">
                    <a:xfrm>
                      <a:off x="672" y="2496"/>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3154" name="Line 50">
                      <a:extLst>
                        <a:ext uri="{FF2B5EF4-FFF2-40B4-BE49-F238E27FC236}">
                          <a16:creationId xmlns:a16="http://schemas.microsoft.com/office/drawing/2014/main" id="{BFC2257F-CB56-B342-86BC-729493822861}"/>
                        </a:ext>
                      </a:extLst>
                    </p:cNvPr>
                    <p:cNvSpPr>
                      <a:spLocks noChangeShapeType="1"/>
                    </p:cNvSpPr>
                    <p:nvPr/>
                  </p:nvSpPr>
                  <p:spPr bwMode="auto">
                    <a:xfrm>
                      <a:off x="912" y="2304"/>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155" name="Line 51">
                      <a:extLst>
                        <a:ext uri="{FF2B5EF4-FFF2-40B4-BE49-F238E27FC236}">
                          <a16:creationId xmlns:a16="http://schemas.microsoft.com/office/drawing/2014/main" id="{A60B7BFF-07E7-C648-8C00-0553D82E259E}"/>
                        </a:ext>
                      </a:extLst>
                    </p:cNvPr>
                    <p:cNvSpPr>
                      <a:spLocks noChangeShapeType="1"/>
                    </p:cNvSpPr>
                    <p:nvPr/>
                  </p:nvSpPr>
                  <p:spPr bwMode="auto">
                    <a:xfrm flipV="1">
                      <a:off x="912" y="2720"/>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56" name="Rectangle 52">
                    <a:extLst>
                      <a:ext uri="{FF2B5EF4-FFF2-40B4-BE49-F238E27FC236}">
                        <a16:creationId xmlns:a16="http://schemas.microsoft.com/office/drawing/2014/main" id="{39EA1A04-1FAB-7E41-B9D0-B9D41643B787}"/>
                      </a:ext>
                    </a:extLst>
                  </p:cNvPr>
                  <p:cNvSpPr>
                    <a:spLocks noChangeArrowheads="1"/>
                  </p:cNvSpPr>
                  <p:nvPr/>
                </p:nvSpPr>
                <p:spPr bwMode="auto">
                  <a:xfrm>
                    <a:off x="96" y="720"/>
                    <a:ext cx="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分配</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grpSp>
          <p:grpSp>
            <p:nvGrpSpPr>
              <p:cNvPr id="943157" name="Group 53">
                <a:extLst>
                  <a:ext uri="{FF2B5EF4-FFF2-40B4-BE49-F238E27FC236}">
                    <a16:creationId xmlns:a16="http://schemas.microsoft.com/office/drawing/2014/main" id="{7555AA4D-25C1-F74A-9573-BBE88B91814E}"/>
                  </a:ext>
                </a:extLst>
              </p:cNvPr>
              <p:cNvGrpSpPr>
                <a:grpSpLocks/>
              </p:cNvGrpSpPr>
              <p:nvPr/>
            </p:nvGrpSpPr>
            <p:grpSpPr bwMode="auto">
              <a:xfrm>
                <a:off x="144" y="1632"/>
                <a:ext cx="5412" cy="227"/>
                <a:chOff x="144" y="1632"/>
                <a:chExt cx="5412" cy="227"/>
              </a:xfrm>
            </p:grpSpPr>
            <p:grpSp>
              <p:nvGrpSpPr>
                <p:cNvPr id="943158" name="Group 54">
                  <a:extLst>
                    <a:ext uri="{FF2B5EF4-FFF2-40B4-BE49-F238E27FC236}">
                      <a16:creationId xmlns:a16="http://schemas.microsoft.com/office/drawing/2014/main" id="{38EA74AE-38A2-2541-859C-99DB8760EC30}"/>
                    </a:ext>
                  </a:extLst>
                </p:cNvPr>
                <p:cNvGrpSpPr>
                  <a:grpSpLocks/>
                </p:cNvGrpSpPr>
                <p:nvPr/>
              </p:nvGrpSpPr>
              <p:grpSpPr bwMode="auto">
                <a:xfrm>
                  <a:off x="928" y="1632"/>
                  <a:ext cx="784" cy="227"/>
                  <a:chOff x="384" y="2112"/>
                  <a:chExt cx="784" cy="227"/>
                </a:xfrm>
              </p:grpSpPr>
              <p:grpSp>
                <p:nvGrpSpPr>
                  <p:cNvPr id="943159" name="Group 55">
                    <a:extLst>
                      <a:ext uri="{FF2B5EF4-FFF2-40B4-BE49-F238E27FC236}">
                        <a16:creationId xmlns:a16="http://schemas.microsoft.com/office/drawing/2014/main" id="{62A1B2AD-7216-144E-88A3-9FC9D179F1F0}"/>
                      </a:ext>
                    </a:extLst>
                  </p:cNvPr>
                  <p:cNvGrpSpPr>
                    <a:grpSpLocks/>
                  </p:cNvGrpSpPr>
                  <p:nvPr/>
                </p:nvGrpSpPr>
                <p:grpSpPr bwMode="auto">
                  <a:xfrm>
                    <a:off x="384" y="2112"/>
                    <a:ext cx="635" cy="227"/>
                    <a:chOff x="384" y="2112"/>
                    <a:chExt cx="635" cy="227"/>
                  </a:xfrm>
                </p:grpSpPr>
                <p:sp>
                  <p:nvSpPr>
                    <p:cNvPr id="943160" name="Rectangle 56">
                      <a:extLst>
                        <a:ext uri="{FF2B5EF4-FFF2-40B4-BE49-F238E27FC236}">
                          <a16:creationId xmlns:a16="http://schemas.microsoft.com/office/drawing/2014/main" id="{B57092F1-C924-144E-973C-F4A047017BFF}"/>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3161" name="Line 57">
                      <a:extLst>
                        <a:ext uri="{FF2B5EF4-FFF2-40B4-BE49-F238E27FC236}">
                          <a16:creationId xmlns:a16="http://schemas.microsoft.com/office/drawing/2014/main" id="{A5EE0D9E-0242-FC4D-9AE3-42155B1E9645}"/>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62" name="Line 58">
                    <a:extLst>
                      <a:ext uri="{FF2B5EF4-FFF2-40B4-BE49-F238E27FC236}">
                        <a16:creationId xmlns:a16="http://schemas.microsoft.com/office/drawing/2014/main" id="{82FF1EC6-50A7-FF4F-9DBE-3CF6FB1EF4A8}"/>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63" name="Group 59">
                  <a:extLst>
                    <a:ext uri="{FF2B5EF4-FFF2-40B4-BE49-F238E27FC236}">
                      <a16:creationId xmlns:a16="http://schemas.microsoft.com/office/drawing/2014/main" id="{A9211B8E-D5B9-624C-B2B7-CFE1AF67782C}"/>
                    </a:ext>
                  </a:extLst>
                </p:cNvPr>
                <p:cNvGrpSpPr>
                  <a:grpSpLocks/>
                </p:cNvGrpSpPr>
                <p:nvPr/>
              </p:nvGrpSpPr>
              <p:grpSpPr bwMode="auto">
                <a:xfrm>
                  <a:off x="1712" y="1632"/>
                  <a:ext cx="784" cy="227"/>
                  <a:chOff x="384" y="2112"/>
                  <a:chExt cx="784" cy="227"/>
                </a:xfrm>
              </p:grpSpPr>
              <p:grpSp>
                <p:nvGrpSpPr>
                  <p:cNvPr id="943164" name="Group 60">
                    <a:extLst>
                      <a:ext uri="{FF2B5EF4-FFF2-40B4-BE49-F238E27FC236}">
                        <a16:creationId xmlns:a16="http://schemas.microsoft.com/office/drawing/2014/main" id="{940DD2C2-8AAB-A043-BCBB-0CF6B6F112EF}"/>
                      </a:ext>
                    </a:extLst>
                  </p:cNvPr>
                  <p:cNvGrpSpPr>
                    <a:grpSpLocks/>
                  </p:cNvGrpSpPr>
                  <p:nvPr/>
                </p:nvGrpSpPr>
                <p:grpSpPr bwMode="auto">
                  <a:xfrm>
                    <a:off x="384" y="2112"/>
                    <a:ext cx="635" cy="227"/>
                    <a:chOff x="384" y="2112"/>
                    <a:chExt cx="635" cy="227"/>
                  </a:xfrm>
                </p:grpSpPr>
                <p:sp>
                  <p:nvSpPr>
                    <p:cNvPr id="943165" name="Rectangle 61">
                      <a:extLst>
                        <a:ext uri="{FF2B5EF4-FFF2-40B4-BE49-F238E27FC236}">
                          <a16:creationId xmlns:a16="http://schemas.microsoft.com/office/drawing/2014/main" id="{0C823B02-8691-FA4B-B4C8-36BEC6655AD9}"/>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3166" name="Line 62">
                      <a:extLst>
                        <a:ext uri="{FF2B5EF4-FFF2-40B4-BE49-F238E27FC236}">
                          <a16:creationId xmlns:a16="http://schemas.microsoft.com/office/drawing/2014/main" id="{1088B91E-A966-4145-B48C-21AAC3956808}"/>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67" name="Line 63">
                    <a:extLst>
                      <a:ext uri="{FF2B5EF4-FFF2-40B4-BE49-F238E27FC236}">
                        <a16:creationId xmlns:a16="http://schemas.microsoft.com/office/drawing/2014/main" id="{561CA7CC-1E01-7245-B9E1-795E0D04AE0B}"/>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68" name="Group 64">
                  <a:extLst>
                    <a:ext uri="{FF2B5EF4-FFF2-40B4-BE49-F238E27FC236}">
                      <a16:creationId xmlns:a16="http://schemas.microsoft.com/office/drawing/2014/main" id="{A720C47E-36B0-6047-A5E2-4EFF6868C5EB}"/>
                    </a:ext>
                  </a:extLst>
                </p:cNvPr>
                <p:cNvGrpSpPr>
                  <a:grpSpLocks/>
                </p:cNvGrpSpPr>
                <p:nvPr/>
              </p:nvGrpSpPr>
              <p:grpSpPr bwMode="auto">
                <a:xfrm>
                  <a:off x="2496" y="1632"/>
                  <a:ext cx="784" cy="227"/>
                  <a:chOff x="384" y="2112"/>
                  <a:chExt cx="784" cy="227"/>
                </a:xfrm>
              </p:grpSpPr>
              <p:grpSp>
                <p:nvGrpSpPr>
                  <p:cNvPr id="943169" name="Group 65">
                    <a:extLst>
                      <a:ext uri="{FF2B5EF4-FFF2-40B4-BE49-F238E27FC236}">
                        <a16:creationId xmlns:a16="http://schemas.microsoft.com/office/drawing/2014/main" id="{DC307411-5173-B346-A5A0-3497FE1133D6}"/>
                      </a:ext>
                    </a:extLst>
                  </p:cNvPr>
                  <p:cNvGrpSpPr>
                    <a:grpSpLocks/>
                  </p:cNvGrpSpPr>
                  <p:nvPr/>
                </p:nvGrpSpPr>
                <p:grpSpPr bwMode="auto">
                  <a:xfrm>
                    <a:off x="384" y="2112"/>
                    <a:ext cx="635" cy="227"/>
                    <a:chOff x="384" y="2112"/>
                    <a:chExt cx="635" cy="227"/>
                  </a:xfrm>
                </p:grpSpPr>
                <p:sp>
                  <p:nvSpPr>
                    <p:cNvPr id="943170" name="Rectangle 66">
                      <a:extLst>
                        <a:ext uri="{FF2B5EF4-FFF2-40B4-BE49-F238E27FC236}">
                          <a16:creationId xmlns:a16="http://schemas.microsoft.com/office/drawing/2014/main" id="{9F0F6736-B1DE-2D41-B01A-B4780B95483A}"/>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3171" name="Line 67">
                      <a:extLst>
                        <a:ext uri="{FF2B5EF4-FFF2-40B4-BE49-F238E27FC236}">
                          <a16:creationId xmlns:a16="http://schemas.microsoft.com/office/drawing/2014/main" id="{78A2D1F0-BEA7-6B4D-9925-B9714800764B}"/>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72" name="Line 68">
                    <a:extLst>
                      <a:ext uri="{FF2B5EF4-FFF2-40B4-BE49-F238E27FC236}">
                        <a16:creationId xmlns:a16="http://schemas.microsoft.com/office/drawing/2014/main" id="{30CD1CC6-5FD9-2742-ACE6-37C5923DC732}"/>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73" name="Group 69">
                  <a:extLst>
                    <a:ext uri="{FF2B5EF4-FFF2-40B4-BE49-F238E27FC236}">
                      <a16:creationId xmlns:a16="http://schemas.microsoft.com/office/drawing/2014/main" id="{6C44D7D2-8AF9-D345-A8E0-74D50DD84225}"/>
                    </a:ext>
                  </a:extLst>
                </p:cNvPr>
                <p:cNvGrpSpPr>
                  <a:grpSpLocks/>
                </p:cNvGrpSpPr>
                <p:nvPr/>
              </p:nvGrpSpPr>
              <p:grpSpPr bwMode="auto">
                <a:xfrm>
                  <a:off x="3272" y="1632"/>
                  <a:ext cx="784" cy="227"/>
                  <a:chOff x="384" y="2112"/>
                  <a:chExt cx="784" cy="227"/>
                </a:xfrm>
              </p:grpSpPr>
              <p:grpSp>
                <p:nvGrpSpPr>
                  <p:cNvPr id="943174" name="Group 70">
                    <a:extLst>
                      <a:ext uri="{FF2B5EF4-FFF2-40B4-BE49-F238E27FC236}">
                        <a16:creationId xmlns:a16="http://schemas.microsoft.com/office/drawing/2014/main" id="{EA388C72-30AC-054E-BB65-A1909988CF0F}"/>
                      </a:ext>
                    </a:extLst>
                  </p:cNvPr>
                  <p:cNvGrpSpPr>
                    <a:grpSpLocks/>
                  </p:cNvGrpSpPr>
                  <p:nvPr/>
                </p:nvGrpSpPr>
                <p:grpSpPr bwMode="auto">
                  <a:xfrm>
                    <a:off x="384" y="2112"/>
                    <a:ext cx="635" cy="227"/>
                    <a:chOff x="384" y="2112"/>
                    <a:chExt cx="635" cy="227"/>
                  </a:xfrm>
                </p:grpSpPr>
                <p:sp>
                  <p:nvSpPr>
                    <p:cNvPr id="943175" name="Rectangle 71">
                      <a:extLst>
                        <a:ext uri="{FF2B5EF4-FFF2-40B4-BE49-F238E27FC236}">
                          <a16:creationId xmlns:a16="http://schemas.microsoft.com/office/drawing/2014/main" id="{72547CFA-D734-D445-BC85-E29127D03413}"/>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3176" name="Line 72">
                      <a:extLst>
                        <a:ext uri="{FF2B5EF4-FFF2-40B4-BE49-F238E27FC236}">
                          <a16:creationId xmlns:a16="http://schemas.microsoft.com/office/drawing/2014/main" id="{EAD3EB20-8395-D54D-ADC0-89155B4AEB5F}"/>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77" name="Line 73">
                    <a:extLst>
                      <a:ext uri="{FF2B5EF4-FFF2-40B4-BE49-F238E27FC236}">
                        <a16:creationId xmlns:a16="http://schemas.microsoft.com/office/drawing/2014/main" id="{31E46229-F4D6-BD44-8362-825ED85D925B}"/>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78" name="Group 74">
                  <a:extLst>
                    <a:ext uri="{FF2B5EF4-FFF2-40B4-BE49-F238E27FC236}">
                      <a16:creationId xmlns:a16="http://schemas.microsoft.com/office/drawing/2014/main" id="{D5C27048-6013-F640-B373-7913CD742708}"/>
                    </a:ext>
                  </a:extLst>
                </p:cNvPr>
                <p:cNvGrpSpPr>
                  <a:grpSpLocks/>
                </p:cNvGrpSpPr>
                <p:nvPr/>
              </p:nvGrpSpPr>
              <p:grpSpPr bwMode="auto">
                <a:xfrm>
                  <a:off x="4056" y="1632"/>
                  <a:ext cx="784" cy="227"/>
                  <a:chOff x="384" y="2112"/>
                  <a:chExt cx="784" cy="227"/>
                </a:xfrm>
              </p:grpSpPr>
              <p:grpSp>
                <p:nvGrpSpPr>
                  <p:cNvPr id="943179" name="Group 75">
                    <a:extLst>
                      <a:ext uri="{FF2B5EF4-FFF2-40B4-BE49-F238E27FC236}">
                        <a16:creationId xmlns:a16="http://schemas.microsoft.com/office/drawing/2014/main" id="{4527EF95-5BEB-C145-AA34-736309937026}"/>
                      </a:ext>
                    </a:extLst>
                  </p:cNvPr>
                  <p:cNvGrpSpPr>
                    <a:grpSpLocks/>
                  </p:cNvGrpSpPr>
                  <p:nvPr/>
                </p:nvGrpSpPr>
                <p:grpSpPr bwMode="auto">
                  <a:xfrm>
                    <a:off x="384" y="2112"/>
                    <a:ext cx="635" cy="227"/>
                    <a:chOff x="384" y="2112"/>
                    <a:chExt cx="635" cy="227"/>
                  </a:xfrm>
                </p:grpSpPr>
                <p:sp>
                  <p:nvSpPr>
                    <p:cNvPr id="943180" name="Rectangle 76">
                      <a:extLst>
                        <a:ext uri="{FF2B5EF4-FFF2-40B4-BE49-F238E27FC236}">
                          <a16:creationId xmlns:a16="http://schemas.microsoft.com/office/drawing/2014/main" id="{51E999D6-A10B-4440-B751-4E3D2302EB1B}"/>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3181" name="Line 77">
                      <a:extLst>
                        <a:ext uri="{FF2B5EF4-FFF2-40B4-BE49-F238E27FC236}">
                          <a16:creationId xmlns:a16="http://schemas.microsoft.com/office/drawing/2014/main" id="{8DE066D8-5294-1544-A522-E27C4CF2C7C3}"/>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82" name="Line 78">
                    <a:extLst>
                      <a:ext uri="{FF2B5EF4-FFF2-40B4-BE49-F238E27FC236}">
                        <a16:creationId xmlns:a16="http://schemas.microsoft.com/office/drawing/2014/main" id="{164662C3-DF35-0342-B07E-3811037DC847}"/>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83" name="Group 79">
                  <a:extLst>
                    <a:ext uri="{FF2B5EF4-FFF2-40B4-BE49-F238E27FC236}">
                      <a16:creationId xmlns:a16="http://schemas.microsoft.com/office/drawing/2014/main" id="{EDFB6655-594A-F345-BD28-AD10E2E116C5}"/>
                    </a:ext>
                  </a:extLst>
                </p:cNvPr>
                <p:cNvGrpSpPr>
                  <a:grpSpLocks/>
                </p:cNvGrpSpPr>
                <p:nvPr/>
              </p:nvGrpSpPr>
              <p:grpSpPr bwMode="auto">
                <a:xfrm>
                  <a:off x="4840" y="1632"/>
                  <a:ext cx="716" cy="227"/>
                  <a:chOff x="4840" y="1632"/>
                  <a:chExt cx="716" cy="227"/>
                </a:xfrm>
              </p:grpSpPr>
              <p:sp>
                <p:nvSpPr>
                  <p:cNvPr id="943184" name="Rectangle 80">
                    <a:extLst>
                      <a:ext uri="{FF2B5EF4-FFF2-40B4-BE49-F238E27FC236}">
                        <a16:creationId xmlns:a16="http://schemas.microsoft.com/office/drawing/2014/main" id="{D10088C6-0BEF-9A4C-A3E8-84195DB9F94B}"/>
                      </a:ext>
                    </a:extLst>
                  </p:cNvPr>
                  <p:cNvSpPr>
                    <a:spLocks noChangeArrowheads="1"/>
                  </p:cNvSpPr>
                  <p:nvPr/>
                </p:nvSpPr>
                <p:spPr bwMode="auto">
                  <a:xfrm>
                    <a:off x="4840" y="1632"/>
                    <a:ext cx="716"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 </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43185" name="Line 81">
                    <a:extLst>
                      <a:ext uri="{FF2B5EF4-FFF2-40B4-BE49-F238E27FC236}">
                        <a16:creationId xmlns:a16="http://schemas.microsoft.com/office/drawing/2014/main" id="{5D11EA90-59FD-BD46-ADFB-54F06C068A18}"/>
                      </a:ext>
                    </a:extLst>
                  </p:cNvPr>
                  <p:cNvSpPr>
                    <a:spLocks noChangeShapeType="1"/>
                  </p:cNvSpPr>
                  <p:nvPr/>
                </p:nvSpPr>
                <p:spPr bwMode="auto">
                  <a:xfrm>
                    <a:off x="5312" y="163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186" name="Group 82">
                  <a:extLst>
                    <a:ext uri="{FF2B5EF4-FFF2-40B4-BE49-F238E27FC236}">
                      <a16:creationId xmlns:a16="http://schemas.microsoft.com/office/drawing/2014/main" id="{8D47A872-ABF8-434E-B4D4-549D4D36E10A}"/>
                    </a:ext>
                  </a:extLst>
                </p:cNvPr>
                <p:cNvGrpSpPr>
                  <a:grpSpLocks/>
                </p:cNvGrpSpPr>
                <p:nvPr/>
              </p:nvGrpSpPr>
              <p:grpSpPr bwMode="auto">
                <a:xfrm>
                  <a:off x="144" y="1632"/>
                  <a:ext cx="784" cy="227"/>
                  <a:chOff x="384" y="2112"/>
                  <a:chExt cx="784" cy="227"/>
                </a:xfrm>
              </p:grpSpPr>
              <p:grpSp>
                <p:nvGrpSpPr>
                  <p:cNvPr id="943187" name="Group 83">
                    <a:extLst>
                      <a:ext uri="{FF2B5EF4-FFF2-40B4-BE49-F238E27FC236}">
                        <a16:creationId xmlns:a16="http://schemas.microsoft.com/office/drawing/2014/main" id="{7FE55F7B-9FAF-3D49-BA0F-34B11156E39E}"/>
                      </a:ext>
                    </a:extLst>
                  </p:cNvPr>
                  <p:cNvGrpSpPr>
                    <a:grpSpLocks/>
                  </p:cNvGrpSpPr>
                  <p:nvPr/>
                </p:nvGrpSpPr>
                <p:grpSpPr bwMode="auto">
                  <a:xfrm>
                    <a:off x="384" y="2112"/>
                    <a:ext cx="635" cy="227"/>
                    <a:chOff x="384" y="2112"/>
                    <a:chExt cx="635" cy="227"/>
                  </a:xfrm>
                </p:grpSpPr>
                <p:sp>
                  <p:nvSpPr>
                    <p:cNvPr id="943188" name="Rectangle 84">
                      <a:extLst>
                        <a:ext uri="{FF2B5EF4-FFF2-40B4-BE49-F238E27FC236}">
                          <a16:creationId xmlns:a16="http://schemas.microsoft.com/office/drawing/2014/main" id="{CC278A72-DE24-BB4A-B275-A423F6DE1925}"/>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head</a:t>
                      </a:r>
                    </a:p>
                  </p:txBody>
                </p:sp>
                <p:sp>
                  <p:nvSpPr>
                    <p:cNvPr id="943189" name="Line 85">
                      <a:extLst>
                        <a:ext uri="{FF2B5EF4-FFF2-40B4-BE49-F238E27FC236}">
                          <a16:creationId xmlns:a16="http://schemas.microsoft.com/office/drawing/2014/main" id="{6D446436-B087-E941-A18E-48FFE0997968}"/>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90" name="Line 86">
                    <a:extLst>
                      <a:ext uri="{FF2B5EF4-FFF2-40B4-BE49-F238E27FC236}">
                        <a16:creationId xmlns:a16="http://schemas.microsoft.com/office/drawing/2014/main" id="{28C4D747-3C26-AC47-AD4C-D09AE0D524BB}"/>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43191" name="Rectangle 87">
                <a:extLst>
                  <a:ext uri="{FF2B5EF4-FFF2-40B4-BE49-F238E27FC236}">
                    <a16:creationId xmlns:a16="http://schemas.microsoft.com/office/drawing/2014/main" id="{7B36CAC8-2294-9848-A862-A3DFB9560A55}"/>
                  </a:ext>
                </a:extLst>
              </p:cNvPr>
              <p:cNvSpPr>
                <a:spLocks noChangeArrowheads="1"/>
              </p:cNvSpPr>
              <p:nvPr/>
            </p:nvSpPr>
            <p:spPr bwMode="auto">
              <a:xfrm>
                <a:off x="169" y="1296"/>
                <a:ext cx="154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第二趟收集结果</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grpSp>
          <p:nvGrpSpPr>
            <p:cNvPr id="943192" name="Group 88">
              <a:extLst>
                <a:ext uri="{FF2B5EF4-FFF2-40B4-BE49-F238E27FC236}">
                  <a16:creationId xmlns:a16="http://schemas.microsoft.com/office/drawing/2014/main" id="{18D229D4-54DF-1249-8291-1AABE0059DAB}"/>
                </a:ext>
              </a:extLst>
            </p:cNvPr>
            <p:cNvGrpSpPr>
              <a:grpSpLocks/>
            </p:cNvGrpSpPr>
            <p:nvPr/>
          </p:nvGrpSpPr>
          <p:grpSpPr bwMode="auto">
            <a:xfrm>
              <a:off x="96" y="1933"/>
              <a:ext cx="5520" cy="2243"/>
              <a:chOff x="96" y="1933"/>
              <a:chExt cx="5520" cy="2243"/>
            </a:xfrm>
          </p:grpSpPr>
          <p:grpSp>
            <p:nvGrpSpPr>
              <p:cNvPr id="943193" name="Group 89">
                <a:extLst>
                  <a:ext uri="{FF2B5EF4-FFF2-40B4-BE49-F238E27FC236}">
                    <a16:creationId xmlns:a16="http://schemas.microsoft.com/office/drawing/2014/main" id="{640568EB-1D76-FC44-8F2D-ED9668AC7B32}"/>
                  </a:ext>
                </a:extLst>
              </p:cNvPr>
              <p:cNvGrpSpPr>
                <a:grpSpLocks/>
              </p:cNvGrpSpPr>
              <p:nvPr/>
            </p:nvGrpSpPr>
            <p:grpSpPr bwMode="auto">
              <a:xfrm>
                <a:off x="144" y="3613"/>
                <a:ext cx="5353" cy="563"/>
                <a:chOff x="144" y="3229"/>
                <a:chExt cx="5353" cy="563"/>
              </a:xfrm>
            </p:grpSpPr>
            <p:grpSp>
              <p:nvGrpSpPr>
                <p:cNvPr id="943194" name="Group 90">
                  <a:extLst>
                    <a:ext uri="{FF2B5EF4-FFF2-40B4-BE49-F238E27FC236}">
                      <a16:creationId xmlns:a16="http://schemas.microsoft.com/office/drawing/2014/main" id="{E5AF025D-A467-DE4A-BDAC-A65D2CD50BD2}"/>
                    </a:ext>
                  </a:extLst>
                </p:cNvPr>
                <p:cNvGrpSpPr>
                  <a:grpSpLocks/>
                </p:cNvGrpSpPr>
                <p:nvPr/>
              </p:nvGrpSpPr>
              <p:grpSpPr bwMode="auto">
                <a:xfrm>
                  <a:off x="144" y="3565"/>
                  <a:ext cx="5353" cy="227"/>
                  <a:chOff x="-400" y="2112"/>
                  <a:chExt cx="5353" cy="227"/>
                </a:xfrm>
              </p:grpSpPr>
              <p:grpSp>
                <p:nvGrpSpPr>
                  <p:cNvPr id="943195" name="Group 91">
                    <a:extLst>
                      <a:ext uri="{FF2B5EF4-FFF2-40B4-BE49-F238E27FC236}">
                        <a16:creationId xmlns:a16="http://schemas.microsoft.com/office/drawing/2014/main" id="{5F56E873-942D-FB41-85C5-C2EEB64484E9}"/>
                      </a:ext>
                    </a:extLst>
                  </p:cNvPr>
                  <p:cNvGrpSpPr>
                    <a:grpSpLocks/>
                  </p:cNvGrpSpPr>
                  <p:nvPr/>
                </p:nvGrpSpPr>
                <p:grpSpPr bwMode="auto">
                  <a:xfrm>
                    <a:off x="384" y="2112"/>
                    <a:ext cx="784" cy="227"/>
                    <a:chOff x="384" y="2112"/>
                    <a:chExt cx="784" cy="227"/>
                  </a:xfrm>
                </p:grpSpPr>
                <p:grpSp>
                  <p:nvGrpSpPr>
                    <p:cNvPr id="943196" name="Group 92">
                      <a:extLst>
                        <a:ext uri="{FF2B5EF4-FFF2-40B4-BE49-F238E27FC236}">
                          <a16:creationId xmlns:a16="http://schemas.microsoft.com/office/drawing/2014/main" id="{2AFC629C-4F13-7D40-8123-2B0E38111672}"/>
                        </a:ext>
                      </a:extLst>
                    </p:cNvPr>
                    <p:cNvGrpSpPr>
                      <a:grpSpLocks/>
                    </p:cNvGrpSpPr>
                    <p:nvPr/>
                  </p:nvGrpSpPr>
                  <p:grpSpPr bwMode="auto">
                    <a:xfrm>
                      <a:off x="384" y="2112"/>
                      <a:ext cx="635" cy="227"/>
                      <a:chOff x="384" y="2112"/>
                      <a:chExt cx="635" cy="227"/>
                    </a:xfrm>
                  </p:grpSpPr>
                  <p:sp>
                    <p:nvSpPr>
                      <p:cNvPr id="943197" name="Rectangle 93">
                        <a:extLst>
                          <a:ext uri="{FF2B5EF4-FFF2-40B4-BE49-F238E27FC236}">
                            <a16:creationId xmlns:a16="http://schemas.microsoft.com/office/drawing/2014/main" id="{4147B090-4EE4-5F44-ACA8-7C359EE3B8FE}"/>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3198" name="Line 94">
                        <a:extLst>
                          <a:ext uri="{FF2B5EF4-FFF2-40B4-BE49-F238E27FC236}">
                            <a16:creationId xmlns:a16="http://schemas.microsoft.com/office/drawing/2014/main" id="{32D2AA6F-004A-F444-A4A2-1F69162F1993}"/>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199" name="Line 95">
                      <a:extLst>
                        <a:ext uri="{FF2B5EF4-FFF2-40B4-BE49-F238E27FC236}">
                          <a16:creationId xmlns:a16="http://schemas.microsoft.com/office/drawing/2014/main" id="{3F9FF0C7-4A00-1A4C-97D4-35A7C9CD54C1}"/>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00" name="Group 96">
                    <a:extLst>
                      <a:ext uri="{FF2B5EF4-FFF2-40B4-BE49-F238E27FC236}">
                        <a16:creationId xmlns:a16="http://schemas.microsoft.com/office/drawing/2014/main" id="{3BC3E981-33DE-4342-85A0-39F97E177DCD}"/>
                      </a:ext>
                    </a:extLst>
                  </p:cNvPr>
                  <p:cNvGrpSpPr>
                    <a:grpSpLocks/>
                  </p:cNvGrpSpPr>
                  <p:nvPr/>
                </p:nvGrpSpPr>
                <p:grpSpPr bwMode="auto">
                  <a:xfrm>
                    <a:off x="1168" y="2112"/>
                    <a:ext cx="784" cy="227"/>
                    <a:chOff x="384" y="2112"/>
                    <a:chExt cx="784" cy="227"/>
                  </a:xfrm>
                </p:grpSpPr>
                <p:grpSp>
                  <p:nvGrpSpPr>
                    <p:cNvPr id="943201" name="Group 97">
                      <a:extLst>
                        <a:ext uri="{FF2B5EF4-FFF2-40B4-BE49-F238E27FC236}">
                          <a16:creationId xmlns:a16="http://schemas.microsoft.com/office/drawing/2014/main" id="{C2A73AAF-0A43-2C4E-8A4F-645F40D5CED8}"/>
                        </a:ext>
                      </a:extLst>
                    </p:cNvPr>
                    <p:cNvGrpSpPr>
                      <a:grpSpLocks/>
                    </p:cNvGrpSpPr>
                    <p:nvPr/>
                  </p:nvGrpSpPr>
                  <p:grpSpPr bwMode="auto">
                    <a:xfrm>
                      <a:off x="384" y="2112"/>
                      <a:ext cx="635" cy="227"/>
                      <a:chOff x="384" y="2112"/>
                      <a:chExt cx="635" cy="227"/>
                    </a:xfrm>
                  </p:grpSpPr>
                  <p:sp>
                    <p:nvSpPr>
                      <p:cNvPr id="943202" name="Rectangle 98">
                        <a:extLst>
                          <a:ext uri="{FF2B5EF4-FFF2-40B4-BE49-F238E27FC236}">
                            <a16:creationId xmlns:a16="http://schemas.microsoft.com/office/drawing/2014/main" id="{4B33AB16-5BDF-0348-A1FE-B44E12887D59}"/>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3203" name="Line 99">
                        <a:extLst>
                          <a:ext uri="{FF2B5EF4-FFF2-40B4-BE49-F238E27FC236}">
                            <a16:creationId xmlns:a16="http://schemas.microsoft.com/office/drawing/2014/main" id="{877C1AA7-DB69-FE42-BA50-A0F3A77D4C3E}"/>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204" name="Line 100">
                      <a:extLst>
                        <a:ext uri="{FF2B5EF4-FFF2-40B4-BE49-F238E27FC236}">
                          <a16:creationId xmlns:a16="http://schemas.microsoft.com/office/drawing/2014/main" id="{24060768-EA6A-CA44-831D-A3BD399B248B}"/>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05" name="Group 101">
                    <a:extLst>
                      <a:ext uri="{FF2B5EF4-FFF2-40B4-BE49-F238E27FC236}">
                        <a16:creationId xmlns:a16="http://schemas.microsoft.com/office/drawing/2014/main" id="{76199536-90F3-9F49-B503-3CABCC9AEBEE}"/>
                      </a:ext>
                    </a:extLst>
                  </p:cNvPr>
                  <p:cNvGrpSpPr>
                    <a:grpSpLocks/>
                  </p:cNvGrpSpPr>
                  <p:nvPr/>
                </p:nvGrpSpPr>
                <p:grpSpPr bwMode="auto">
                  <a:xfrm>
                    <a:off x="1952" y="2112"/>
                    <a:ext cx="784" cy="227"/>
                    <a:chOff x="384" y="2112"/>
                    <a:chExt cx="784" cy="227"/>
                  </a:xfrm>
                </p:grpSpPr>
                <p:grpSp>
                  <p:nvGrpSpPr>
                    <p:cNvPr id="943206" name="Group 102">
                      <a:extLst>
                        <a:ext uri="{FF2B5EF4-FFF2-40B4-BE49-F238E27FC236}">
                          <a16:creationId xmlns:a16="http://schemas.microsoft.com/office/drawing/2014/main" id="{C3CD3AB5-4FCE-7245-ADDC-21D51D9F63E8}"/>
                        </a:ext>
                      </a:extLst>
                    </p:cNvPr>
                    <p:cNvGrpSpPr>
                      <a:grpSpLocks/>
                    </p:cNvGrpSpPr>
                    <p:nvPr/>
                  </p:nvGrpSpPr>
                  <p:grpSpPr bwMode="auto">
                    <a:xfrm>
                      <a:off x="384" y="2112"/>
                      <a:ext cx="635" cy="227"/>
                      <a:chOff x="384" y="2112"/>
                      <a:chExt cx="635" cy="227"/>
                    </a:xfrm>
                  </p:grpSpPr>
                  <p:sp>
                    <p:nvSpPr>
                      <p:cNvPr id="943207" name="Rectangle 103">
                        <a:extLst>
                          <a:ext uri="{FF2B5EF4-FFF2-40B4-BE49-F238E27FC236}">
                            <a16:creationId xmlns:a16="http://schemas.microsoft.com/office/drawing/2014/main" id="{E208B2E5-F6AB-D742-AC14-6D0FA7259F30}"/>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3208" name="Line 104">
                        <a:extLst>
                          <a:ext uri="{FF2B5EF4-FFF2-40B4-BE49-F238E27FC236}">
                            <a16:creationId xmlns:a16="http://schemas.microsoft.com/office/drawing/2014/main" id="{4ABCCD63-7EE7-6140-AA6B-8325E6252D6D}"/>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209" name="Line 105">
                      <a:extLst>
                        <a:ext uri="{FF2B5EF4-FFF2-40B4-BE49-F238E27FC236}">
                          <a16:creationId xmlns:a16="http://schemas.microsoft.com/office/drawing/2014/main" id="{2270833F-648F-F34E-A999-31D4F70B5844}"/>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10" name="Group 106">
                    <a:extLst>
                      <a:ext uri="{FF2B5EF4-FFF2-40B4-BE49-F238E27FC236}">
                        <a16:creationId xmlns:a16="http://schemas.microsoft.com/office/drawing/2014/main" id="{2F59EE84-BC6C-CE46-94EF-481F47736841}"/>
                      </a:ext>
                    </a:extLst>
                  </p:cNvPr>
                  <p:cNvGrpSpPr>
                    <a:grpSpLocks/>
                  </p:cNvGrpSpPr>
                  <p:nvPr/>
                </p:nvGrpSpPr>
                <p:grpSpPr bwMode="auto">
                  <a:xfrm>
                    <a:off x="2728" y="2112"/>
                    <a:ext cx="784" cy="227"/>
                    <a:chOff x="384" y="2112"/>
                    <a:chExt cx="784" cy="227"/>
                  </a:xfrm>
                </p:grpSpPr>
                <p:grpSp>
                  <p:nvGrpSpPr>
                    <p:cNvPr id="943211" name="Group 107">
                      <a:extLst>
                        <a:ext uri="{FF2B5EF4-FFF2-40B4-BE49-F238E27FC236}">
                          <a16:creationId xmlns:a16="http://schemas.microsoft.com/office/drawing/2014/main" id="{F7A3927A-1C0A-C24E-BF19-31D62C8ABF1D}"/>
                        </a:ext>
                      </a:extLst>
                    </p:cNvPr>
                    <p:cNvGrpSpPr>
                      <a:grpSpLocks/>
                    </p:cNvGrpSpPr>
                    <p:nvPr/>
                  </p:nvGrpSpPr>
                  <p:grpSpPr bwMode="auto">
                    <a:xfrm>
                      <a:off x="384" y="2112"/>
                      <a:ext cx="635" cy="227"/>
                      <a:chOff x="384" y="2112"/>
                      <a:chExt cx="635" cy="227"/>
                    </a:xfrm>
                  </p:grpSpPr>
                  <p:sp>
                    <p:nvSpPr>
                      <p:cNvPr id="943212" name="Rectangle 108">
                        <a:extLst>
                          <a:ext uri="{FF2B5EF4-FFF2-40B4-BE49-F238E27FC236}">
                            <a16:creationId xmlns:a16="http://schemas.microsoft.com/office/drawing/2014/main" id="{6CF10BD3-0083-1149-91F2-D9694B540C86}"/>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3213" name="Line 109">
                        <a:extLst>
                          <a:ext uri="{FF2B5EF4-FFF2-40B4-BE49-F238E27FC236}">
                            <a16:creationId xmlns:a16="http://schemas.microsoft.com/office/drawing/2014/main" id="{2AE594FF-A55A-4E44-91BF-E4F217DACF3E}"/>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214" name="Line 110">
                      <a:extLst>
                        <a:ext uri="{FF2B5EF4-FFF2-40B4-BE49-F238E27FC236}">
                          <a16:creationId xmlns:a16="http://schemas.microsoft.com/office/drawing/2014/main" id="{7ADD8E10-45CF-1743-AB2A-27CE2119D0C2}"/>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15" name="Group 111">
                    <a:extLst>
                      <a:ext uri="{FF2B5EF4-FFF2-40B4-BE49-F238E27FC236}">
                        <a16:creationId xmlns:a16="http://schemas.microsoft.com/office/drawing/2014/main" id="{44B1947E-FBA1-3844-B5D4-D4737D5227BD}"/>
                      </a:ext>
                    </a:extLst>
                  </p:cNvPr>
                  <p:cNvGrpSpPr>
                    <a:grpSpLocks/>
                  </p:cNvGrpSpPr>
                  <p:nvPr/>
                </p:nvGrpSpPr>
                <p:grpSpPr bwMode="auto">
                  <a:xfrm>
                    <a:off x="3512" y="2112"/>
                    <a:ext cx="784" cy="227"/>
                    <a:chOff x="384" y="2112"/>
                    <a:chExt cx="784" cy="227"/>
                  </a:xfrm>
                </p:grpSpPr>
                <p:grpSp>
                  <p:nvGrpSpPr>
                    <p:cNvPr id="943216" name="Group 112">
                      <a:extLst>
                        <a:ext uri="{FF2B5EF4-FFF2-40B4-BE49-F238E27FC236}">
                          <a16:creationId xmlns:a16="http://schemas.microsoft.com/office/drawing/2014/main" id="{C818AAE4-83D6-384A-B67E-00E0E38A86A2}"/>
                        </a:ext>
                      </a:extLst>
                    </p:cNvPr>
                    <p:cNvGrpSpPr>
                      <a:grpSpLocks/>
                    </p:cNvGrpSpPr>
                    <p:nvPr/>
                  </p:nvGrpSpPr>
                  <p:grpSpPr bwMode="auto">
                    <a:xfrm>
                      <a:off x="384" y="2112"/>
                      <a:ext cx="635" cy="227"/>
                      <a:chOff x="384" y="2112"/>
                      <a:chExt cx="635" cy="227"/>
                    </a:xfrm>
                  </p:grpSpPr>
                  <p:sp>
                    <p:nvSpPr>
                      <p:cNvPr id="943217" name="Rectangle 113">
                        <a:extLst>
                          <a:ext uri="{FF2B5EF4-FFF2-40B4-BE49-F238E27FC236}">
                            <a16:creationId xmlns:a16="http://schemas.microsoft.com/office/drawing/2014/main" id="{C2E38A7D-3F07-8B46-B423-82D4791ED453}"/>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3218" name="Line 114">
                        <a:extLst>
                          <a:ext uri="{FF2B5EF4-FFF2-40B4-BE49-F238E27FC236}">
                            <a16:creationId xmlns:a16="http://schemas.microsoft.com/office/drawing/2014/main" id="{FD3D9C50-7B6B-B946-8DBD-B4C706E8B2FE}"/>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219" name="Line 115">
                      <a:extLst>
                        <a:ext uri="{FF2B5EF4-FFF2-40B4-BE49-F238E27FC236}">
                          <a16:creationId xmlns:a16="http://schemas.microsoft.com/office/drawing/2014/main" id="{60510069-2590-0144-9FDF-13449C80A8B7}"/>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20" name="Group 116">
                    <a:extLst>
                      <a:ext uri="{FF2B5EF4-FFF2-40B4-BE49-F238E27FC236}">
                        <a16:creationId xmlns:a16="http://schemas.microsoft.com/office/drawing/2014/main" id="{629DC2C3-983C-3246-BB4E-91344AEB2162}"/>
                      </a:ext>
                    </a:extLst>
                  </p:cNvPr>
                  <p:cNvGrpSpPr>
                    <a:grpSpLocks/>
                  </p:cNvGrpSpPr>
                  <p:nvPr/>
                </p:nvGrpSpPr>
                <p:grpSpPr bwMode="auto">
                  <a:xfrm>
                    <a:off x="4296" y="2112"/>
                    <a:ext cx="657" cy="227"/>
                    <a:chOff x="4296" y="2112"/>
                    <a:chExt cx="657" cy="227"/>
                  </a:xfrm>
                </p:grpSpPr>
                <p:sp>
                  <p:nvSpPr>
                    <p:cNvPr id="943221" name="Rectangle 117">
                      <a:extLst>
                        <a:ext uri="{FF2B5EF4-FFF2-40B4-BE49-F238E27FC236}">
                          <a16:creationId xmlns:a16="http://schemas.microsoft.com/office/drawing/2014/main" id="{72EA83ED-C0E9-E748-9145-14AC32E8739B}"/>
                        </a:ext>
                      </a:extLst>
                    </p:cNvPr>
                    <p:cNvSpPr>
                      <a:spLocks noChangeArrowheads="1"/>
                    </p:cNvSpPr>
                    <p:nvPr/>
                  </p:nvSpPr>
                  <p:spPr bwMode="auto">
                    <a:xfrm>
                      <a:off x="4296" y="2112"/>
                      <a:ext cx="65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43222" name="Line 118">
                      <a:extLst>
                        <a:ext uri="{FF2B5EF4-FFF2-40B4-BE49-F238E27FC236}">
                          <a16:creationId xmlns:a16="http://schemas.microsoft.com/office/drawing/2014/main" id="{34434049-E650-2C4D-B867-55FC51136269}"/>
                        </a:ext>
                      </a:extLst>
                    </p:cNvPr>
                    <p:cNvSpPr>
                      <a:spLocks noChangeShapeType="1"/>
                    </p:cNvSpPr>
                    <p:nvPr/>
                  </p:nvSpPr>
                  <p:spPr bwMode="auto">
                    <a:xfrm>
                      <a:off x="4736"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23" name="Group 119">
                    <a:extLst>
                      <a:ext uri="{FF2B5EF4-FFF2-40B4-BE49-F238E27FC236}">
                        <a16:creationId xmlns:a16="http://schemas.microsoft.com/office/drawing/2014/main" id="{1B1F9DC6-08A8-914B-9B97-3E3215BAE482}"/>
                      </a:ext>
                    </a:extLst>
                  </p:cNvPr>
                  <p:cNvGrpSpPr>
                    <a:grpSpLocks/>
                  </p:cNvGrpSpPr>
                  <p:nvPr/>
                </p:nvGrpSpPr>
                <p:grpSpPr bwMode="auto">
                  <a:xfrm>
                    <a:off x="-400" y="2112"/>
                    <a:ext cx="784" cy="227"/>
                    <a:chOff x="384" y="2112"/>
                    <a:chExt cx="784" cy="227"/>
                  </a:xfrm>
                </p:grpSpPr>
                <p:grpSp>
                  <p:nvGrpSpPr>
                    <p:cNvPr id="943224" name="Group 120">
                      <a:extLst>
                        <a:ext uri="{FF2B5EF4-FFF2-40B4-BE49-F238E27FC236}">
                          <a16:creationId xmlns:a16="http://schemas.microsoft.com/office/drawing/2014/main" id="{F89E414C-6863-FD4F-B9B5-9F58BBC84E9C}"/>
                        </a:ext>
                      </a:extLst>
                    </p:cNvPr>
                    <p:cNvGrpSpPr>
                      <a:grpSpLocks/>
                    </p:cNvGrpSpPr>
                    <p:nvPr/>
                  </p:nvGrpSpPr>
                  <p:grpSpPr bwMode="auto">
                    <a:xfrm>
                      <a:off x="384" y="2112"/>
                      <a:ext cx="635" cy="227"/>
                      <a:chOff x="384" y="2112"/>
                      <a:chExt cx="635" cy="227"/>
                    </a:xfrm>
                  </p:grpSpPr>
                  <p:sp>
                    <p:nvSpPr>
                      <p:cNvPr id="943225" name="Rectangle 121">
                        <a:extLst>
                          <a:ext uri="{FF2B5EF4-FFF2-40B4-BE49-F238E27FC236}">
                            <a16:creationId xmlns:a16="http://schemas.microsoft.com/office/drawing/2014/main" id="{17063981-50E1-B54A-B66C-4DC317DD6929}"/>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head</a:t>
                        </a:r>
                      </a:p>
                    </p:txBody>
                  </p:sp>
                  <p:sp>
                    <p:nvSpPr>
                      <p:cNvPr id="943226" name="Line 122">
                        <a:extLst>
                          <a:ext uri="{FF2B5EF4-FFF2-40B4-BE49-F238E27FC236}">
                            <a16:creationId xmlns:a16="http://schemas.microsoft.com/office/drawing/2014/main" id="{15B702CF-72AA-D54F-89D0-14C2250F51F9}"/>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3227" name="Line 123">
                      <a:extLst>
                        <a:ext uri="{FF2B5EF4-FFF2-40B4-BE49-F238E27FC236}">
                          <a16:creationId xmlns:a16="http://schemas.microsoft.com/office/drawing/2014/main" id="{08DDBC98-5C48-DE4C-876E-2989784E0683}"/>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43228" name="Rectangle 124">
                  <a:extLst>
                    <a:ext uri="{FF2B5EF4-FFF2-40B4-BE49-F238E27FC236}">
                      <a16:creationId xmlns:a16="http://schemas.microsoft.com/office/drawing/2014/main" id="{51FC24EC-D704-3F44-9F18-E8CFE9E14F6C}"/>
                    </a:ext>
                  </a:extLst>
                </p:cNvPr>
                <p:cNvSpPr>
                  <a:spLocks noChangeArrowheads="1"/>
                </p:cNvSpPr>
                <p:nvPr/>
              </p:nvSpPr>
              <p:spPr bwMode="auto">
                <a:xfrm>
                  <a:off x="169" y="3229"/>
                  <a:ext cx="154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第三趟收集结果</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grpSp>
            <p:nvGrpSpPr>
              <p:cNvPr id="943229" name="Group 125">
                <a:extLst>
                  <a:ext uri="{FF2B5EF4-FFF2-40B4-BE49-F238E27FC236}">
                    <a16:creationId xmlns:a16="http://schemas.microsoft.com/office/drawing/2014/main" id="{D57A64ED-0B28-2345-BAA1-913DB8E9601D}"/>
                  </a:ext>
                </a:extLst>
              </p:cNvPr>
              <p:cNvGrpSpPr>
                <a:grpSpLocks/>
              </p:cNvGrpSpPr>
              <p:nvPr/>
            </p:nvGrpSpPr>
            <p:grpSpPr bwMode="auto">
              <a:xfrm>
                <a:off x="96" y="1933"/>
                <a:ext cx="5520" cy="1635"/>
                <a:chOff x="96" y="1933"/>
                <a:chExt cx="5520" cy="1635"/>
              </a:xfrm>
            </p:grpSpPr>
            <p:grpSp>
              <p:nvGrpSpPr>
                <p:cNvPr id="943230" name="Group 126">
                  <a:extLst>
                    <a:ext uri="{FF2B5EF4-FFF2-40B4-BE49-F238E27FC236}">
                      <a16:creationId xmlns:a16="http://schemas.microsoft.com/office/drawing/2014/main" id="{8119A46E-F0AD-1748-9F83-AC1665B75A6E}"/>
                    </a:ext>
                  </a:extLst>
                </p:cNvPr>
                <p:cNvGrpSpPr>
                  <a:grpSpLocks/>
                </p:cNvGrpSpPr>
                <p:nvPr/>
              </p:nvGrpSpPr>
              <p:grpSpPr bwMode="auto">
                <a:xfrm>
                  <a:off x="1088" y="2235"/>
                  <a:ext cx="469" cy="1109"/>
                  <a:chOff x="1088" y="2259"/>
                  <a:chExt cx="469" cy="1109"/>
                </a:xfrm>
              </p:grpSpPr>
              <p:sp>
                <p:nvSpPr>
                  <p:cNvPr id="943231" name="Rectangle 127">
                    <a:extLst>
                      <a:ext uri="{FF2B5EF4-FFF2-40B4-BE49-F238E27FC236}">
                        <a16:creationId xmlns:a16="http://schemas.microsoft.com/office/drawing/2014/main" id="{995E53D5-9667-C340-B77E-CAC97ACE8CA4}"/>
                      </a:ext>
                    </a:extLst>
                  </p:cNvPr>
                  <p:cNvSpPr>
                    <a:spLocks noChangeArrowheads="1"/>
                  </p:cNvSpPr>
                  <p:nvPr/>
                </p:nvSpPr>
                <p:spPr bwMode="auto">
                  <a:xfrm>
                    <a:off x="1088" y="2451"/>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3232" name="Line 128">
                    <a:extLst>
                      <a:ext uri="{FF2B5EF4-FFF2-40B4-BE49-F238E27FC236}">
                        <a16:creationId xmlns:a16="http://schemas.microsoft.com/office/drawing/2014/main" id="{A9E82F85-84FF-C448-9707-DD0FB78A4442}"/>
                      </a:ext>
                    </a:extLst>
                  </p:cNvPr>
                  <p:cNvSpPr>
                    <a:spLocks noChangeShapeType="1"/>
                  </p:cNvSpPr>
                  <p:nvPr/>
                </p:nvSpPr>
                <p:spPr bwMode="auto">
                  <a:xfrm>
                    <a:off x="1328" y="2259"/>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233" name="Line 129">
                    <a:extLst>
                      <a:ext uri="{FF2B5EF4-FFF2-40B4-BE49-F238E27FC236}">
                        <a16:creationId xmlns:a16="http://schemas.microsoft.com/office/drawing/2014/main" id="{B2B6C6B5-A53B-4440-A10A-D586927D71ED}"/>
                      </a:ext>
                    </a:extLst>
                  </p:cNvPr>
                  <p:cNvSpPr>
                    <a:spLocks noChangeShapeType="1"/>
                  </p:cNvSpPr>
                  <p:nvPr/>
                </p:nvSpPr>
                <p:spPr bwMode="auto">
                  <a:xfrm flipV="1">
                    <a:off x="1328" y="2683"/>
                    <a:ext cx="0" cy="22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234" name="Rectangle 130">
                    <a:extLst>
                      <a:ext uri="{FF2B5EF4-FFF2-40B4-BE49-F238E27FC236}">
                        <a16:creationId xmlns:a16="http://schemas.microsoft.com/office/drawing/2014/main" id="{5C7AEE88-F147-FA4F-B07C-B217AAECE51E}"/>
                      </a:ext>
                    </a:extLst>
                  </p:cNvPr>
                  <p:cNvSpPr>
                    <a:spLocks noChangeArrowheads="1"/>
                  </p:cNvSpPr>
                  <p:nvPr/>
                </p:nvSpPr>
                <p:spPr bwMode="auto">
                  <a:xfrm>
                    <a:off x="1104" y="2912"/>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3235" name="Line 131">
                    <a:extLst>
                      <a:ext uri="{FF2B5EF4-FFF2-40B4-BE49-F238E27FC236}">
                        <a16:creationId xmlns:a16="http://schemas.microsoft.com/office/drawing/2014/main" id="{1897072E-2CF1-4F47-8193-8685E36F1E99}"/>
                      </a:ext>
                    </a:extLst>
                  </p:cNvPr>
                  <p:cNvSpPr>
                    <a:spLocks noChangeShapeType="1"/>
                  </p:cNvSpPr>
                  <p:nvPr/>
                </p:nvSpPr>
                <p:spPr bwMode="auto">
                  <a:xfrm flipV="1">
                    <a:off x="1344" y="3128"/>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36" name="Group 132">
                  <a:extLst>
                    <a:ext uri="{FF2B5EF4-FFF2-40B4-BE49-F238E27FC236}">
                      <a16:creationId xmlns:a16="http://schemas.microsoft.com/office/drawing/2014/main" id="{D189FBE8-5738-094C-AEBD-9E3EF1B9A50F}"/>
                    </a:ext>
                  </a:extLst>
                </p:cNvPr>
                <p:cNvGrpSpPr>
                  <a:grpSpLocks/>
                </p:cNvGrpSpPr>
                <p:nvPr/>
              </p:nvGrpSpPr>
              <p:grpSpPr bwMode="auto">
                <a:xfrm>
                  <a:off x="672" y="1968"/>
                  <a:ext cx="4944" cy="227"/>
                  <a:chOff x="96" y="2016"/>
                  <a:chExt cx="4944" cy="227"/>
                </a:xfrm>
              </p:grpSpPr>
              <p:sp>
                <p:nvSpPr>
                  <p:cNvPr id="943237" name="Rectangle 133">
                    <a:extLst>
                      <a:ext uri="{FF2B5EF4-FFF2-40B4-BE49-F238E27FC236}">
                        <a16:creationId xmlns:a16="http://schemas.microsoft.com/office/drawing/2014/main" id="{5B9056DA-0AEB-4C4E-8DF1-9CD258916370}"/>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f[1]</a:t>
                    </a:r>
                  </a:p>
                </p:txBody>
              </p:sp>
              <p:sp>
                <p:nvSpPr>
                  <p:cNvPr id="943238" name="Rectangle 134">
                    <a:extLst>
                      <a:ext uri="{FF2B5EF4-FFF2-40B4-BE49-F238E27FC236}">
                        <a16:creationId xmlns:a16="http://schemas.microsoft.com/office/drawing/2014/main" id="{5B2F1DBE-9067-9E4B-B23C-99FBD41A9816}"/>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f[0]</a:t>
                    </a:r>
                  </a:p>
                </p:txBody>
              </p:sp>
              <p:sp>
                <p:nvSpPr>
                  <p:cNvPr id="943239" name="Rectangle 135">
                    <a:extLst>
                      <a:ext uri="{FF2B5EF4-FFF2-40B4-BE49-F238E27FC236}">
                        <a16:creationId xmlns:a16="http://schemas.microsoft.com/office/drawing/2014/main" id="{C91FF53F-D273-A749-B127-ABACD729B275}"/>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f[2]</a:t>
                    </a:r>
                  </a:p>
                </p:txBody>
              </p:sp>
              <p:sp>
                <p:nvSpPr>
                  <p:cNvPr id="943240" name="Rectangle 136">
                    <a:extLst>
                      <a:ext uri="{FF2B5EF4-FFF2-40B4-BE49-F238E27FC236}">
                        <a16:creationId xmlns:a16="http://schemas.microsoft.com/office/drawing/2014/main" id="{84B258BD-9536-0D49-B0CF-BD0FD7D537A0}"/>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f[4]</a:t>
                    </a:r>
                  </a:p>
                </p:txBody>
              </p:sp>
              <p:sp>
                <p:nvSpPr>
                  <p:cNvPr id="943241" name="Rectangle 137">
                    <a:extLst>
                      <a:ext uri="{FF2B5EF4-FFF2-40B4-BE49-F238E27FC236}">
                        <a16:creationId xmlns:a16="http://schemas.microsoft.com/office/drawing/2014/main" id="{43ECAC62-C41D-1642-BABA-CC43FDAFBB8C}"/>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f[3]</a:t>
                    </a:r>
                  </a:p>
                </p:txBody>
              </p:sp>
              <p:sp>
                <p:nvSpPr>
                  <p:cNvPr id="943242" name="Rectangle 138">
                    <a:extLst>
                      <a:ext uri="{FF2B5EF4-FFF2-40B4-BE49-F238E27FC236}">
                        <a16:creationId xmlns:a16="http://schemas.microsoft.com/office/drawing/2014/main" id="{42AC58DE-0D23-2F47-8282-4C258D7FA777}"/>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f[5]</a:t>
                    </a:r>
                  </a:p>
                </p:txBody>
              </p:sp>
              <p:sp>
                <p:nvSpPr>
                  <p:cNvPr id="943243" name="Rectangle 139">
                    <a:extLst>
                      <a:ext uri="{FF2B5EF4-FFF2-40B4-BE49-F238E27FC236}">
                        <a16:creationId xmlns:a16="http://schemas.microsoft.com/office/drawing/2014/main" id="{7FBD02E6-8ACC-2E49-8AE2-54EF137F021C}"/>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f[7]</a:t>
                    </a:r>
                  </a:p>
                </p:txBody>
              </p:sp>
              <p:sp>
                <p:nvSpPr>
                  <p:cNvPr id="943244" name="Rectangle 140">
                    <a:extLst>
                      <a:ext uri="{FF2B5EF4-FFF2-40B4-BE49-F238E27FC236}">
                        <a16:creationId xmlns:a16="http://schemas.microsoft.com/office/drawing/2014/main" id="{FAE62FCB-6091-A444-9963-5110E2B7F080}"/>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f[6]</a:t>
                    </a:r>
                  </a:p>
                </p:txBody>
              </p:sp>
              <p:sp>
                <p:nvSpPr>
                  <p:cNvPr id="943245" name="Rectangle 141">
                    <a:extLst>
                      <a:ext uri="{FF2B5EF4-FFF2-40B4-BE49-F238E27FC236}">
                        <a16:creationId xmlns:a16="http://schemas.microsoft.com/office/drawing/2014/main" id="{45A2EE0A-22C6-9140-B474-83CAF23D215B}"/>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f[8]</a:t>
                    </a:r>
                  </a:p>
                </p:txBody>
              </p:sp>
              <p:sp>
                <p:nvSpPr>
                  <p:cNvPr id="943246" name="Rectangle 142">
                    <a:extLst>
                      <a:ext uri="{FF2B5EF4-FFF2-40B4-BE49-F238E27FC236}">
                        <a16:creationId xmlns:a16="http://schemas.microsoft.com/office/drawing/2014/main" id="{D159C552-B093-334F-9C19-F2B1BFAFCC3C}"/>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f[9]</a:t>
                    </a:r>
                  </a:p>
                </p:txBody>
              </p:sp>
            </p:grpSp>
            <p:grpSp>
              <p:nvGrpSpPr>
                <p:cNvPr id="943247" name="Group 143">
                  <a:extLst>
                    <a:ext uri="{FF2B5EF4-FFF2-40B4-BE49-F238E27FC236}">
                      <a16:creationId xmlns:a16="http://schemas.microsoft.com/office/drawing/2014/main" id="{FF0A87CF-DEE9-0F46-AC2C-CB8CA8991F25}"/>
                    </a:ext>
                  </a:extLst>
                </p:cNvPr>
                <p:cNvGrpSpPr>
                  <a:grpSpLocks/>
                </p:cNvGrpSpPr>
                <p:nvPr/>
              </p:nvGrpSpPr>
              <p:grpSpPr bwMode="auto">
                <a:xfrm>
                  <a:off x="624" y="3341"/>
                  <a:ext cx="4944" cy="227"/>
                  <a:chOff x="96" y="2016"/>
                  <a:chExt cx="4944" cy="227"/>
                </a:xfrm>
              </p:grpSpPr>
              <p:sp>
                <p:nvSpPr>
                  <p:cNvPr id="943248" name="Rectangle 144">
                    <a:extLst>
                      <a:ext uri="{FF2B5EF4-FFF2-40B4-BE49-F238E27FC236}">
                        <a16:creationId xmlns:a16="http://schemas.microsoft.com/office/drawing/2014/main" id="{B16BA5A4-BB09-A849-972A-F97BBD692950}"/>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e[1]</a:t>
                    </a:r>
                  </a:p>
                </p:txBody>
              </p:sp>
              <p:sp>
                <p:nvSpPr>
                  <p:cNvPr id="943249" name="Rectangle 145">
                    <a:extLst>
                      <a:ext uri="{FF2B5EF4-FFF2-40B4-BE49-F238E27FC236}">
                        <a16:creationId xmlns:a16="http://schemas.microsoft.com/office/drawing/2014/main" id="{F3842542-B552-CC40-80AD-B44239E836B1}"/>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e[0]</a:t>
                    </a:r>
                  </a:p>
                </p:txBody>
              </p:sp>
              <p:sp>
                <p:nvSpPr>
                  <p:cNvPr id="943250" name="Rectangle 146">
                    <a:extLst>
                      <a:ext uri="{FF2B5EF4-FFF2-40B4-BE49-F238E27FC236}">
                        <a16:creationId xmlns:a16="http://schemas.microsoft.com/office/drawing/2014/main" id="{AC5F0DF2-C1B0-834C-8E54-8F8862DB9DB0}"/>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e[2]</a:t>
                    </a:r>
                  </a:p>
                </p:txBody>
              </p:sp>
              <p:sp>
                <p:nvSpPr>
                  <p:cNvPr id="943251" name="Rectangle 147">
                    <a:extLst>
                      <a:ext uri="{FF2B5EF4-FFF2-40B4-BE49-F238E27FC236}">
                        <a16:creationId xmlns:a16="http://schemas.microsoft.com/office/drawing/2014/main" id="{05E9E512-34BB-BF4C-9B1E-4D7C714711AA}"/>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e[4]</a:t>
                    </a:r>
                  </a:p>
                </p:txBody>
              </p:sp>
              <p:sp>
                <p:nvSpPr>
                  <p:cNvPr id="943252" name="Rectangle 148">
                    <a:extLst>
                      <a:ext uri="{FF2B5EF4-FFF2-40B4-BE49-F238E27FC236}">
                        <a16:creationId xmlns:a16="http://schemas.microsoft.com/office/drawing/2014/main" id="{F70C2316-3AA0-274E-9E14-6CF2B09DEE23}"/>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e[3]</a:t>
                    </a:r>
                  </a:p>
                </p:txBody>
              </p:sp>
              <p:sp>
                <p:nvSpPr>
                  <p:cNvPr id="943253" name="Rectangle 149">
                    <a:extLst>
                      <a:ext uri="{FF2B5EF4-FFF2-40B4-BE49-F238E27FC236}">
                        <a16:creationId xmlns:a16="http://schemas.microsoft.com/office/drawing/2014/main" id="{67581BA2-617B-0449-B27B-B38737A64FE1}"/>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e[5]</a:t>
                    </a:r>
                  </a:p>
                </p:txBody>
              </p:sp>
              <p:sp>
                <p:nvSpPr>
                  <p:cNvPr id="943254" name="Rectangle 150">
                    <a:extLst>
                      <a:ext uri="{FF2B5EF4-FFF2-40B4-BE49-F238E27FC236}">
                        <a16:creationId xmlns:a16="http://schemas.microsoft.com/office/drawing/2014/main" id="{CA3537C3-ED30-344F-A349-650CB9B1E254}"/>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e[7]</a:t>
                    </a:r>
                  </a:p>
                </p:txBody>
              </p:sp>
              <p:sp>
                <p:nvSpPr>
                  <p:cNvPr id="943255" name="Rectangle 151">
                    <a:extLst>
                      <a:ext uri="{FF2B5EF4-FFF2-40B4-BE49-F238E27FC236}">
                        <a16:creationId xmlns:a16="http://schemas.microsoft.com/office/drawing/2014/main" id="{6E203237-A0FB-EC4D-8329-B2EEB442C869}"/>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e[6]</a:t>
                    </a:r>
                  </a:p>
                </p:txBody>
              </p:sp>
              <p:sp>
                <p:nvSpPr>
                  <p:cNvPr id="943256" name="Rectangle 152">
                    <a:extLst>
                      <a:ext uri="{FF2B5EF4-FFF2-40B4-BE49-F238E27FC236}">
                        <a16:creationId xmlns:a16="http://schemas.microsoft.com/office/drawing/2014/main" id="{A08E6BF9-69F5-6C4A-923B-8B05C8367A8C}"/>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e[8]</a:t>
                    </a:r>
                  </a:p>
                </p:txBody>
              </p:sp>
              <p:sp>
                <p:nvSpPr>
                  <p:cNvPr id="943257" name="Rectangle 153">
                    <a:extLst>
                      <a:ext uri="{FF2B5EF4-FFF2-40B4-BE49-F238E27FC236}">
                        <a16:creationId xmlns:a16="http://schemas.microsoft.com/office/drawing/2014/main" id="{993967E7-2055-B242-86C9-AB4ADBF039DD}"/>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e[9]</a:t>
                    </a:r>
                  </a:p>
                </p:txBody>
              </p:sp>
            </p:grpSp>
            <p:sp>
              <p:nvSpPr>
                <p:cNvPr id="943258" name="Rectangle 154">
                  <a:extLst>
                    <a:ext uri="{FF2B5EF4-FFF2-40B4-BE49-F238E27FC236}">
                      <a16:creationId xmlns:a16="http://schemas.microsoft.com/office/drawing/2014/main" id="{B1CDB576-63C3-1C4E-9B20-FA0BF5026F31}"/>
                    </a:ext>
                  </a:extLst>
                </p:cNvPr>
                <p:cNvSpPr>
                  <a:spLocks noChangeArrowheads="1"/>
                </p:cNvSpPr>
                <p:nvPr/>
              </p:nvSpPr>
              <p:spPr bwMode="auto">
                <a:xfrm>
                  <a:off x="96" y="1933"/>
                  <a:ext cx="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分配</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nvGrpSpPr>
                <p:cNvPr id="943259" name="Group 155">
                  <a:extLst>
                    <a:ext uri="{FF2B5EF4-FFF2-40B4-BE49-F238E27FC236}">
                      <a16:creationId xmlns:a16="http://schemas.microsoft.com/office/drawing/2014/main" id="{D076EE91-70C3-0740-89E5-94C57D48301F}"/>
                    </a:ext>
                  </a:extLst>
                </p:cNvPr>
                <p:cNvGrpSpPr>
                  <a:grpSpLocks/>
                </p:cNvGrpSpPr>
                <p:nvPr/>
              </p:nvGrpSpPr>
              <p:grpSpPr bwMode="auto">
                <a:xfrm>
                  <a:off x="2075" y="2235"/>
                  <a:ext cx="469" cy="1109"/>
                  <a:chOff x="1088" y="2259"/>
                  <a:chExt cx="469" cy="1109"/>
                </a:xfrm>
              </p:grpSpPr>
              <p:sp>
                <p:nvSpPr>
                  <p:cNvPr id="943260" name="Rectangle 156">
                    <a:extLst>
                      <a:ext uri="{FF2B5EF4-FFF2-40B4-BE49-F238E27FC236}">
                        <a16:creationId xmlns:a16="http://schemas.microsoft.com/office/drawing/2014/main" id="{0374680E-8600-7E40-B6C2-2CA68D2509B2}"/>
                      </a:ext>
                    </a:extLst>
                  </p:cNvPr>
                  <p:cNvSpPr>
                    <a:spLocks noChangeArrowheads="1"/>
                  </p:cNvSpPr>
                  <p:nvPr/>
                </p:nvSpPr>
                <p:spPr bwMode="auto">
                  <a:xfrm>
                    <a:off x="1088" y="2451"/>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3261" name="Line 157">
                    <a:extLst>
                      <a:ext uri="{FF2B5EF4-FFF2-40B4-BE49-F238E27FC236}">
                        <a16:creationId xmlns:a16="http://schemas.microsoft.com/office/drawing/2014/main" id="{9EDDE86C-55BD-4F4B-A725-435E4A6B57C4}"/>
                      </a:ext>
                    </a:extLst>
                  </p:cNvPr>
                  <p:cNvSpPr>
                    <a:spLocks noChangeShapeType="1"/>
                  </p:cNvSpPr>
                  <p:nvPr/>
                </p:nvSpPr>
                <p:spPr bwMode="auto">
                  <a:xfrm>
                    <a:off x="1328" y="2259"/>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262" name="Line 158">
                    <a:extLst>
                      <a:ext uri="{FF2B5EF4-FFF2-40B4-BE49-F238E27FC236}">
                        <a16:creationId xmlns:a16="http://schemas.microsoft.com/office/drawing/2014/main" id="{AD1A939D-C09B-8145-8EEC-932A01A0065E}"/>
                      </a:ext>
                    </a:extLst>
                  </p:cNvPr>
                  <p:cNvSpPr>
                    <a:spLocks noChangeShapeType="1"/>
                  </p:cNvSpPr>
                  <p:nvPr/>
                </p:nvSpPr>
                <p:spPr bwMode="auto">
                  <a:xfrm flipV="1">
                    <a:off x="1328" y="2683"/>
                    <a:ext cx="0" cy="22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263" name="Rectangle 159">
                    <a:extLst>
                      <a:ext uri="{FF2B5EF4-FFF2-40B4-BE49-F238E27FC236}">
                        <a16:creationId xmlns:a16="http://schemas.microsoft.com/office/drawing/2014/main" id="{61B36FB4-ED70-044A-A349-37BDFC37AAB6}"/>
                      </a:ext>
                    </a:extLst>
                  </p:cNvPr>
                  <p:cNvSpPr>
                    <a:spLocks noChangeArrowheads="1"/>
                  </p:cNvSpPr>
                  <p:nvPr/>
                </p:nvSpPr>
                <p:spPr bwMode="auto">
                  <a:xfrm>
                    <a:off x="1104" y="2912"/>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p>
                </p:txBody>
              </p:sp>
              <p:sp>
                <p:nvSpPr>
                  <p:cNvPr id="943264" name="Line 160">
                    <a:extLst>
                      <a:ext uri="{FF2B5EF4-FFF2-40B4-BE49-F238E27FC236}">
                        <a16:creationId xmlns:a16="http://schemas.microsoft.com/office/drawing/2014/main" id="{B65018BC-D7AB-F242-9E82-0A104B7A59D0}"/>
                      </a:ext>
                    </a:extLst>
                  </p:cNvPr>
                  <p:cNvSpPr>
                    <a:spLocks noChangeShapeType="1"/>
                  </p:cNvSpPr>
                  <p:nvPr/>
                </p:nvSpPr>
                <p:spPr bwMode="auto">
                  <a:xfrm flipV="1">
                    <a:off x="1344" y="3128"/>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3265" name="Group 161">
                  <a:extLst>
                    <a:ext uri="{FF2B5EF4-FFF2-40B4-BE49-F238E27FC236}">
                      <a16:creationId xmlns:a16="http://schemas.microsoft.com/office/drawing/2014/main" id="{97F4BA83-82B5-4442-8C68-ECBD3C81AAFB}"/>
                    </a:ext>
                  </a:extLst>
                </p:cNvPr>
                <p:cNvGrpSpPr>
                  <a:grpSpLocks/>
                </p:cNvGrpSpPr>
                <p:nvPr/>
              </p:nvGrpSpPr>
              <p:grpSpPr bwMode="auto">
                <a:xfrm>
                  <a:off x="576" y="2232"/>
                  <a:ext cx="469" cy="1109"/>
                  <a:chOff x="1088" y="2259"/>
                  <a:chExt cx="469" cy="1109"/>
                </a:xfrm>
              </p:grpSpPr>
              <p:sp>
                <p:nvSpPr>
                  <p:cNvPr id="943266" name="Rectangle 162">
                    <a:extLst>
                      <a:ext uri="{FF2B5EF4-FFF2-40B4-BE49-F238E27FC236}">
                        <a16:creationId xmlns:a16="http://schemas.microsoft.com/office/drawing/2014/main" id="{4E8ECA77-F11C-4B47-9503-E0CDB2C4ADAA}"/>
                      </a:ext>
                    </a:extLst>
                  </p:cNvPr>
                  <p:cNvSpPr>
                    <a:spLocks noChangeArrowheads="1"/>
                  </p:cNvSpPr>
                  <p:nvPr/>
                </p:nvSpPr>
                <p:spPr bwMode="auto">
                  <a:xfrm>
                    <a:off x="1088" y="2451"/>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3267" name="Line 163">
                    <a:extLst>
                      <a:ext uri="{FF2B5EF4-FFF2-40B4-BE49-F238E27FC236}">
                        <a16:creationId xmlns:a16="http://schemas.microsoft.com/office/drawing/2014/main" id="{F0B12F09-3109-B94C-B3A1-4C0EB52F1B24}"/>
                      </a:ext>
                    </a:extLst>
                  </p:cNvPr>
                  <p:cNvSpPr>
                    <a:spLocks noChangeShapeType="1"/>
                  </p:cNvSpPr>
                  <p:nvPr/>
                </p:nvSpPr>
                <p:spPr bwMode="auto">
                  <a:xfrm>
                    <a:off x="1328" y="2259"/>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268" name="Line 164">
                    <a:extLst>
                      <a:ext uri="{FF2B5EF4-FFF2-40B4-BE49-F238E27FC236}">
                        <a16:creationId xmlns:a16="http://schemas.microsoft.com/office/drawing/2014/main" id="{F5257C46-0B86-AC43-84EE-C29A1B39F10E}"/>
                      </a:ext>
                    </a:extLst>
                  </p:cNvPr>
                  <p:cNvSpPr>
                    <a:spLocks noChangeShapeType="1"/>
                  </p:cNvSpPr>
                  <p:nvPr/>
                </p:nvSpPr>
                <p:spPr bwMode="auto">
                  <a:xfrm flipV="1">
                    <a:off x="1328" y="2683"/>
                    <a:ext cx="0" cy="22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3269" name="Rectangle 165">
                    <a:extLst>
                      <a:ext uri="{FF2B5EF4-FFF2-40B4-BE49-F238E27FC236}">
                        <a16:creationId xmlns:a16="http://schemas.microsoft.com/office/drawing/2014/main" id="{9AFBEBD9-A8E3-B141-AC01-72A38C9E8D50}"/>
                      </a:ext>
                    </a:extLst>
                  </p:cNvPr>
                  <p:cNvSpPr>
                    <a:spLocks noChangeArrowheads="1"/>
                  </p:cNvSpPr>
                  <p:nvPr/>
                </p:nvSpPr>
                <p:spPr bwMode="auto">
                  <a:xfrm>
                    <a:off x="1104" y="2912"/>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3270" name="Line 166">
                    <a:extLst>
                      <a:ext uri="{FF2B5EF4-FFF2-40B4-BE49-F238E27FC236}">
                        <a16:creationId xmlns:a16="http://schemas.microsoft.com/office/drawing/2014/main" id="{5A9174E2-DA74-DF41-BFA4-51BD4A919D73}"/>
                      </a:ext>
                    </a:extLst>
                  </p:cNvPr>
                  <p:cNvSpPr>
                    <a:spLocks noChangeShapeType="1"/>
                  </p:cNvSpPr>
                  <p:nvPr/>
                </p:nvSpPr>
                <p:spPr bwMode="auto">
                  <a:xfrm flipV="1">
                    <a:off x="1344" y="3128"/>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grpSp>
    </p:spTree>
    <p:extLst>
      <p:ext uri="{BB962C8B-B14F-4D97-AF65-F5344CB8AC3E}">
        <p14:creationId xmlns:p14="http://schemas.microsoft.com/office/powerpoint/2010/main" val="417999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ACA7E6C5-1634-CA48-9101-7006D2A2FB81}"/>
              </a:ext>
            </a:extLst>
          </p:cNvPr>
          <p:cNvSpPr>
            <a:spLocks noGrp="1" noChangeArrowheads="1"/>
          </p:cNvSpPr>
          <p:nvPr>
            <p:ph type="title"/>
          </p:nvPr>
        </p:nvSpPr>
        <p:spPr>
          <a:xfrm>
            <a:off x="2286000" y="152400"/>
            <a:ext cx="6115050" cy="914400"/>
          </a:xfrm>
        </p:spPr>
        <p:txBody>
          <a:bodyPr/>
          <a:lstStyle/>
          <a:p>
            <a:r>
              <a:rPr lang="en-US" altLang="zh-CN" sz="5400" b="1">
                <a:latin typeface="Times New Roman" panose="02020603050405020304" pitchFamily="18" charset="0"/>
              </a:rPr>
              <a:t>10.2</a:t>
            </a:r>
            <a:r>
              <a:rPr lang="en-US" altLang="zh-CN" sz="5400" b="1"/>
              <a:t>   </a:t>
            </a:r>
            <a:r>
              <a:rPr lang="zh-CN" altLang="en-US" sz="5400" b="1">
                <a:ea typeface="楷体_GB2312" pitchFamily="49" charset="-122"/>
              </a:rPr>
              <a:t>插入排序</a:t>
            </a:r>
          </a:p>
        </p:txBody>
      </p:sp>
      <p:sp>
        <p:nvSpPr>
          <p:cNvPr id="870403" name="Rectangle 3">
            <a:extLst>
              <a:ext uri="{FF2B5EF4-FFF2-40B4-BE49-F238E27FC236}">
                <a16:creationId xmlns:a16="http://schemas.microsoft.com/office/drawing/2014/main" id="{1015A2D2-68D2-D743-9B2C-8FEA84E59087}"/>
              </a:ext>
            </a:extLst>
          </p:cNvPr>
          <p:cNvSpPr>
            <a:spLocks noChangeArrowheads="1"/>
          </p:cNvSpPr>
          <p:nvPr/>
        </p:nvSpPr>
        <p:spPr bwMode="auto">
          <a:xfrm>
            <a:off x="1676401" y="1268413"/>
            <a:ext cx="8812213" cy="3126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lnSpc>
                <a:spcPct val="110000"/>
              </a:lnSpc>
              <a:spcBef>
                <a:spcPct val="20000"/>
              </a:spcBef>
              <a:spcAft>
                <a:spcPct val="0"/>
              </a:spcAft>
            </a:pPr>
            <a:r>
              <a:rPr lang="zh-CN" altLang="en-US" sz="2800">
                <a:solidFill>
                  <a:srgbClr val="FFFFFF"/>
                </a:solidFill>
                <a:latin typeface="Times New Roman" panose="02020603050405020304" pitchFamily="18" charset="0"/>
                <a:ea typeface="宋体" panose="02010600030101010101" pitchFamily="2" charset="-122"/>
              </a:rPr>
              <a:t>        </a:t>
            </a:r>
            <a:r>
              <a:rPr lang="zh-CN" altLang="en-US" sz="2800" b="1">
                <a:solidFill>
                  <a:srgbClr val="FFFFFF"/>
                </a:solidFill>
                <a:latin typeface="Times New Roman" panose="02020603050405020304" pitchFamily="18" charset="0"/>
                <a:ea typeface="宋体" panose="02010600030101010101" pitchFamily="2" charset="-122"/>
              </a:rPr>
              <a:t>采用的是以 “</a:t>
            </a:r>
            <a:r>
              <a:rPr lang="zh-CN" altLang="en-US" sz="2800" b="1">
                <a:solidFill>
                  <a:srgbClr val="FFCC66"/>
                </a:solidFill>
                <a:latin typeface="Times New Roman" panose="02020603050405020304" pitchFamily="18" charset="0"/>
                <a:ea typeface="宋体" panose="02010600030101010101" pitchFamily="2" charset="-122"/>
              </a:rPr>
              <a:t>玩桥牌者</a:t>
            </a:r>
            <a:r>
              <a:rPr lang="zh-CN" altLang="en-US" sz="2800" b="1">
                <a:solidFill>
                  <a:srgbClr val="FFFFFF"/>
                </a:solidFill>
                <a:latin typeface="Times New Roman" panose="02020603050405020304" pitchFamily="18" charset="0"/>
                <a:ea typeface="宋体" panose="02010600030101010101" pitchFamily="2" charset="-122"/>
              </a:rPr>
              <a:t>”的方法为基础的</a:t>
            </a:r>
            <a:r>
              <a:rPr lang="zh-CN" altLang="en-US" sz="2800" b="1">
                <a:solidFill>
                  <a:srgbClr val="FFFFFF"/>
                </a:solidFill>
                <a:latin typeface="宋体" panose="02010600030101010101" pitchFamily="2" charset="-122"/>
                <a:ea typeface="宋体" panose="02010600030101010101" pitchFamily="2" charset="-122"/>
              </a:rPr>
              <a:t>。即在考察记录</a:t>
            </a:r>
            <a:r>
              <a:rPr lang="en-US" altLang="zh-CN" sz="2800" b="1">
                <a:solidFill>
                  <a:srgbClr val="FFFFFF"/>
                </a:solidFill>
                <a:latin typeface="Times New Roman" panose="02020603050405020304" pitchFamily="18" charset="0"/>
                <a:ea typeface="宋体" panose="02010600030101010101" pitchFamily="2" charset="-122"/>
              </a:rPr>
              <a:t>R</a:t>
            </a:r>
            <a:r>
              <a:rPr lang="en-US" altLang="zh-CN" sz="2800" b="1" baseline="-20000">
                <a:solidFill>
                  <a:srgbClr val="FFFFFF"/>
                </a:solidFill>
                <a:latin typeface="Times New Roman" panose="02020603050405020304" pitchFamily="18" charset="0"/>
                <a:ea typeface="宋体" panose="02010600030101010101" pitchFamily="2" charset="-122"/>
              </a:rPr>
              <a:t>i</a:t>
            </a:r>
            <a:r>
              <a:rPr lang="zh-CN" altLang="en-US" sz="2800" b="1">
                <a:solidFill>
                  <a:srgbClr val="FFFFFF"/>
                </a:solidFill>
                <a:latin typeface="宋体" panose="02010600030101010101" pitchFamily="2" charset="-122"/>
                <a:ea typeface="宋体" panose="02010600030101010101" pitchFamily="2" charset="-122"/>
              </a:rPr>
              <a:t>之前</a:t>
            </a:r>
            <a:r>
              <a:rPr kumimoji="1" lang="zh-CN" altLang="en-US" sz="2800" b="1">
                <a:solidFill>
                  <a:srgbClr val="FFFFFF"/>
                </a:solidFill>
                <a:latin typeface="Times New Roman" panose="02020603050405020304" pitchFamily="18" charset="0"/>
                <a:ea typeface="宋体" panose="02010600030101010101" pitchFamily="2" charset="-122"/>
              </a:rPr>
              <a:t>，设以前的所有记录</a:t>
            </a:r>
            <a:r>
              <a:rPr lang="en-US" altLang="zh-CN" sz="2800" b="1">
                <a:solidFill>
                  <a:srgbClr val="FFFFFF"/>
                </a:solidFill>
                <a:latin typeface="Times New Roman" panose="02020603050405020304" pitchFamily="18" charset="0"/>
                <a:ea typeface="宋体" panose="02010600030101010101" pitchFamily="2" charset="-122"/>
              </a:rPr>
              <a:t>R</a:t>
            </a:r>
            <a:r>
              <a:rPr lang="en-US" altLang="zh-CN" sz="2800" b="1" baseline="-20000">
                <a:solidFill>
                  <a:srgbClr val="FFFFFF"/>
                </a:solidFill>
                <a:latin typeface="Times New Roman" panose="02020603050405020304" pitchFamily="18" charset="0"/>
                <a:ea typeface="宋体" panose="02010600030101010101" pitchFamily="2" charset="-122"/>
              </a:rPr>
              <a:t>1</a:t>
            </a:r>
            <a:r>
              <a:rPr kumimoji="1" lang="en-US" altLang="zh-CN" sz="2800" b="1">
                <a:solidFill>
                  <a:srgbClr val="FFFFFF"/>
                </a:solidFill>
                <a:latin typeface="Times New Roman" panose="02020603050405020304" pitchFamily="18" charset="0"/>
                <a:ea typeface="宋体" panose="02010600030101010101" pitchFamily="2" charset="-122"/>
              </a:rPr>
              <a:t>, </a:t>
            </a:r>
            <a:r>
              <a:rPr lang="en-US" altLang="zh-CN" sz="2800" b="1">
                <a:solidFill>
                  <a:srgbClr val="FFFFFF"/>
                </a:solidFill>
                <a:latin typeface="Times New Roman" panose="02020603050405020304" pitchFamily="18" charset="0"/>
                <a:ea typeface="宋体" panose="02010600030101010101" pitchFamily="2" charset="-122"/>
              </a:rPr>
              <a:t>R</a:t>
            </a:r>
            <a:r>
              <a:rPr lang="en-US" altLang="zh-CN" sz="2800" b="1" baseline="-20000">
                <a:solidFill>
                  <a:srgbClr val="FFFFFF"/>
                </a:solidFill>
                <a:latin typeface="Times New Roman" panose="02020603050405020304" pitchFamily="18" charset="0"/>
                <a:ea typeface="宋体" panose="02010600030101010101" pitchFamily="2" charset="-122"/>
              </a:rPr>
              <a:t>2</a:t>
            </a:r>
            <a:r>
              <a:rPr kumimoji="1" lang="en-US" altLang="zh-CN" sz="2800" b="1">
                <a:solidFill>
                  <a:srgbClr val="FFFFFF"/>
                </a:solidFill>
                <a:latin typeface="Times New Roman" panose="02020603050405020304" pitchFamily="18" charset="0"/>
                <a:ea typeface="宋体" panose="02010600030101010101" pitchFamily="2" charset="-122"/>
              </a:rPr>
              <a:t> ,…., </a:t>
            </a:r>
            <a:r>
              <a:rPr lang="en-US" altLang="zh-CN" sz="2800" b="1">
                <a:solidFill>
                  <a:srgbClr val="FFFFFF"/>
                </a:solidFill>
                <a:latin typeface="Times New Roman" panose="02020603050405020304" pitchFamily="18" charset="0"/>
                <a:ea typeface="宋体" panose="02010600030101010101" pitchFamily="2" charset="-122"/>
              </a:rPr>
              <a:t>R</a:t>
            </a:r>
            <a:r>
              <a:rPr lang="en-US" altLang="zh-CN" sz="2800" b="1" baseline="-20000">
                <a:solidFill>
                  <a:srgbClr val="FFFFFF"/>
                </a:solidFill>
                <a:latin typeface="Times New Roman" panose="02020603050405020304" pitchFamily="18" charset="0"/>
                <a:ea typeface="宋体" panose="02010600030101010101" pitchFamily="2" charset="-122"/>
              </a:rPr>
              <a:t>i-1</a:t>
            </a:r>
            <a:r>
              <a:rPr lang="zh-CN" altLang="en-US" sz="2800" b="1">
                <a:solidFill>
                  <a:srgbClr val="FFFFFF"/>
                </a:solidFill>
                <a:latin typeface="Times New Roman" panose="02020603050405020304" pitchFamily="18" charset="0"/>
                <a:ea typeface="宋体" panose="02010600030101010101" pitchFamily="2" charset="-122"/>
              </a:rPr>
              <a:t>已排好序</a:t>
            </a:r>
            <a:r>
              <a:rPr kumimoji="1" lang="zh-CN" altLang="en-US" sz="2800" b="1">
                <a:solidFill>
                  <a:srgbClr val="FFFFFF"/>
                </a:solidFill>
                <a:latin typeface="Times New Roman" panose="02020603050405020304" pitchFamily="18" charset="0"/>
                <a:ea typeface="宋体" panose="02010600030101010101" pitchFamily="2" charset="-122"/>
              </a:rPr>
              <a:t>，然后将</a:t>
            </a:r>
            <a:r>
              <a:rPr lang="en-US" altLang="zh-CN" sz="2800" b="1">
                <a:solidFill>
                  <a:srgbClr val="FFFFFF"/>
                </a:solidFill>
                <a:latin typeface="Times New Roman" panose="02020603050405020304" pitchFamily="18" charset="0"/>
                <a:ea typeface="宋体" panose="02010600030101010101" pitchFamily="2" charset="-122"/>
              </a:rPr>
              <a:t>R</a:t>
            </a:r>
            <a:r>
              <a:rPr lang="en-US" altLang="zh-CN" sz="2800" b="1" baseline="-20000">
                <a:solidFill>
                  <a:srgbClr val="FFFFFF"/>
                </a:solidFill>
                <a:latin typeface="Times New Roman" panose="02020603050405020304" pitchFamily="18" charset="0"/>
                <a:ea typeface="宋体" panose="02010600030101010101" pitchFamily="2" charset="-122"/>
              </a:rPr>
              <a:t>i</a:t>
            </a:r>
            <a:r>
              <a:rPr kumimoji="1" lang="zh-CN" altLang="en-US" sz="2800" b="1">
                <a:solidFill>
                  <a:srgbClr val="FFFFFF"/>
                </a:solidFill>
                <a:latin typeface="Times New Roman" panose="02020603050405020304" pitchFamily="18" charset="0"/>
                <a:ea typeface="宋体" panose="02010600030101010101" pitchFamily="2" charset="-122"/>
              </a:rPr>
              <a:t>插入到</a:t>
            </a:r>
            <a:r>
              <a:rPr lang="zh-CN" altLang="en-US" sz="2800" b="1">
                <a:solidFill>
                  <a:srgbClr val="FFFFFF"/>
                </a:solidFill>
                <a:latin typeface="Times New Roman" panose="02020603050405020304" pitchFamily="18" charset="0"/>
                <a:ea typeface="宋体" panose="02010600030101010101" pitchFamily="2" charset="-122"/>
              </a:rPr>
              <a:t>已排好序的诸记录的适当位置</a:t>
            </a:r>
            <a:r>
              <a:rPr lang="zh-CN" altLang="en-US" sz="2800" b="1">
                <a:solidFill>
                  <a:srgbClr val="FFFFFF"/>
                </a:solidFill>
                <a:latin typeface="宋体" panose="02010600030101010101" pitchFamily="2" charset="-122"/>
                <a:ea typeface="宋体" panose="02010600030101010101" pitchFamily="2" charset="-122"/>
              </a:rPr>
              <a:t>。</a:t>
            </a:r>
          </a:p>
          <a:p>
            <a:pPr eaLnBrk="0" fontAlgn="base" hangingPunct="0">
              <a:lnSpc>
                <a:spcPct val="110000"/>
              </a:lnSpc>
              <a:spcBef>
                <a:spcPct val="20000"/>
              </a:spcBef>
              <a:spcAft>
                <a:spcPct val="0"/>
              </a:spcAft>
            </a:pPr>
            <a:r>
              <a:rPr kumimoji="1" lang="zh-CN" altLang="en-US" sz="2800" b="1">
                <a:solidFill>
                  <a:srgbClr val="FFFFFF"/>
                </a:solidFill>
                <a:latin typeface="Times New Roman" panose="02020603050405020304" pitchFamily="18" charset="0"/>
                <a:ea typeface="宋体" panose="02010600030101010101" pitchFamily="2" charset="-122"/>
              </a:rPr>
              <a:t>        最基本的插入排序是</a:t>
            </a:r>
            <a:r>
              <a:rPr kumimoji="1" lang="zh-CN" altLang="en-US" sz="3200" b="1">
                <a:solidFill>
                  <a:srgbClr val="FFFF00"/>
                </a:solidFill>
                <a:latin typeface="Times New Roman" panose="02020603050405020304" pitchFamily="18" charset="0"/>
                <a:ea typeface="宋体" panose="02010600030101010101" pitchFamily="2" charset="-122"/>
              </a:rPr>
              <a:t>直接插入排序</a:t>
            </a:r>
            <a:r>
              <a:rPr kumimoji="1" lang="en-US" altLang="zh-CN" sz="3200" b="1">
                <a:solidFill>
                  <a:srgbClr val="FFFFFF"/>
                </a:solidFill>
                <a:latin typeface="Times New Roman" panose="02020603050405020304" pitchFamily="18" charset="0"/>
                <a:ea typeface="宋体" panose="02010600030101010101" pitchFamily="2" charset="-122"/>
              </a:rPr>
              <a:t>(</a:t>
            </a:r>
            <a:r>
              <a:rPr kumimoji="1" lang="en-US" altLang="zh-CN" sz="3200" b="1">
                <a:solidFill>
                  <a:srgbClr val="00FFFF"/>
                </a:solidFill>
                <a:latin typeface="Times New Roman" panose="02020603050405020304" pitchFamily="18" charset="0"/>
                <a:ea typeface="宋体" panose="02010600030101010101" pitchFamily="2" charset="-122"/>
              </a:rPr>
              <a:t>Straight Insertion Sort</a:t>
            </a:r>
            <a:r>
              <a:rPr kumimoji="1" lang="en-US" altLang="zh-CN" sz="3200" b="1">
                <a:solidFill>
                  <a:srgbClr val="FFFFFF"/>
                </a:solidFill>
                <a:latin typeface="Times New Roman" panose="02020603050405020304" pitchFamily="18" charset="0"/>
                <a:ea typeface="宋体" panose="02010600030101010101" pitchFamily="2" charset="-122"/>
              </a:rPr>
              <a:t>) </a:t>
            </a:r>
            <a:r>
              <a:rPr kumimoji="1" lang="zh-CN" altLang="en-US" sz="3200" b="1">
                <a:solidFill>
                  <a:srgbClr val="FFFFFF"/>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2263640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44130" name="Group 2">
            <a:extLst>
              <a:ext uri="{FF2B5EF4-FFF2-40B4-BE49-F238E27FC236}">
                <a16:creationId xmlns:a16="http://schemas.microsoft.com/office/drawing/2014/main" id="{71DE17DE-B799-1348-B2F5-F352B1EB9284}"/>
              </a:ext>
            </a:extLst>
          </p:cNvPr>
          <p:cNvGrpSpPr>
            <a:grpSpLocks/>
          </p:cNvGrpSpPr>
          <p:nvPr/>
        </p:nvGrpSpPr>
        <p:grpSpPr bwMode="auto">
          <a:xfrm>
            <a:off x="1676400" y="195263"/>
            <a:ext cx="8763000" cy="4170362"/>
            <a:chOff x="96" y="48"/>
            <a:chExt cx="5520" cy="2627"/>
          </a:xfrm>
        </p:grpSpPr>
        <p:grpSp>
          <p:nvGrpSpPr>
            <p:cNvPr id="944131" name="Group 3">
              <a:extLst>
                <a:ext uri="{FF2B5EF4-FFF2-40B4-BE49-F238E27FC236}">
                  <a16:creationId xmlns:a16="http://schemas.microsoft.com/office/drawing/2014/main" id="{A96C1EB8-488E-AB4A-8B56-41A343E9D014}"/>
                </a:ext>
              </a:extLst>
            </p:cNvPr>
            <p:cNvGrpSpPr>
              <a:grpSpLocks/>
            </p:cNvGrpSpPr>
            <p:nvPr/>
          </p:nvGrpSpPr>
          <p:grpSpPr bwMode="auto">
            <a:xfrm>
              <a:off x="96" y="48"/>
              <a:ext cx="5520" cy="2243"/>
              <a:chOff x="96" y="1933"/>
              <a:chExt cx="5520" cy="2243"/>
            </a:xfrm>
          </p:grpSpPr>
          <p:grpSp>
            <p:nvGrpSpPr>
              <p:cNvPr id="944132" name="Group 4">
                <a:extLst>
                  <a:ext uri="{FF2B5EF4-FFF2-40B4-BE49-F238E27FC236}">
                    <a16:creationId xmlns:a16="http://schemas.microsoft.com/office/drawing/2014/main" id="{8946F778-884F-EA49-BDE1-46EE3C116906}"/>
                  </a:ext>
                </a:extLst>
              </p:cNvPr>
              <p:cNvGrpSpPr>
                <a:grpSpLocks/>
              </p:cNvGrpSpPr>
              <p:nvPr/>
            </p:nvGrpSpPr>
            <p:grpSpPr bwMode="auto">
              <a:xfrm>
                <a:off x="144" y="3613"/>
                <a:ext cx="5353" cy="563"/>
                <a:chOff x="144" y="3229"/>
                <a:chExt cx="5353" cy="563"/>
              </a:xfrm>
            </p:grpSpPr>
            <p:grpSp>
              <p:nvGrpSpPr>
                <p:cNvPr id="944133" name="Group 5">
                  <a:extLst>
                    <a:ext uri="{FF2B5EF4-FFF2-40B4-BE49-F238E27FC236}">
                      <a16:creationId xmlns:a16="http://schemas.microsoft.com/office/drawing/2014/main" id="{3D290ACE-D7FA-7240-A9CB-205C56F8BFEB}"/>
                    </a:ext>
                  </a:extLst>
                </p:cNvPr>
                <p:cNvGrpSpPr>
                  <a:grpSpLocks/>
                </p:cNvGrpSpPr>
                <p:nvPr/>
              </p:nvGrpSpPr>
              <p:grpSpPr bwMode="auto">
                <a:xfrm>
                  <a:off x="144" y="3565"/>
                  <a:ext cx="5353" cy="227"/>
                  <a:chOff x="-400" y="2112"/>
                  <a:chExt cx="5353" cy="227"/>
                </a:xfrm>
              </p:grpSpPr>
              <p:grpSp>
                <p:nvGrpSpPr>
                  <p:cNvPr id="944134" name="Group 6">
                    <a:extLst>
                      <a:ext uri="{FF2B5EF4-FFF2-40B4-BE49-F238E27FC236}">
                        <a16:creationId xmlns:a16="http://schemas.microsoft.com/office/drawing/2014/main" id="{602C7ED5-4E93-5345-8C91-D2A16A31EACF}"/>
                      </a:ext>
                    </a:extLst>
                  </p:cNvPr>
                  <p:cNvGrpSpPr>
                    <a:grpSpLocks/>
                  </p:cNvGrpSpPr>
                  <p:nvPr/>
                </p:nvGrpSpPr>
                <p:grpSpPr bwMode="auto">
                  <a:xfrm>
                    <a:off x="384" y="2112"/>
                    <a:ext cx="784" cy="227"/>
                    <a:chOff x="384" y="2112"/>
                    <a:chExt cx="784" cy="227"/>
                  </a:xfrm>
                </p:grpSpPr>
                <p:grpSp>
                  <p:nvGrpSpPr>
                    <p:cNvPr id="944135" name="Group 7">
                      <a:extLst>
                        <a:ext uri="{FF2B5EF4-FFF2-40B4-BE49-F238E27FC236}">
                          <a16:creationId xmlns:a16="http://schemas.microsoft.com/office/drawing/2014/main" id="{02750B98-1C89-CD43-AADC-E2557A82B335}"/>
                        </a:ext>
                      </a:extLst>
                    </p:cNvPr>
                    <p:cNvGrpSpPr>
                      <a:grpSpLocks/>
                    </p:cNvGrpSpPr>
                    <p:nvPr/>
                  </p:nvGrpSpPr>
                  <p:grpSpPr bwMode="auto">
                    <a:xfrm>
                      <a:off x="384" y="2112"/>
                      <a:ext cx="635" cy="227"/>
                      <a:chOff x="384" y="2112"/>
                      <a:chExt cx="635" cy="227"/>
                    </a:xfrm>
                  </p:grpSpPr>
                  <p:sp>
                    <p:nvSpPr>
                      <p:cNvPr id="944136" name="Rectangle 8">
                        <a:extLst>
                          <a:ext uri="{FF2B5EF4-FFF2-40B4-BE49-F238E27FC236}">
                            <a16:creationId xmlns:a16="http://schemas.microsoft.com/office/drawing/2014/main" id="{FEB70C57-C7FF-0E4D-82C5-02D777293B18}"/>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4137" name="Line 9">
                        <a:extLst>
                          <a:ext uri="{FF2B5EF4-FFF2-40B4-BE49-F238E27FC236}">
                            <a16:creationId xmlns:a16="http://schemas.microsoft.com/office/drawing/2014/main" id="{CF69BD47-F671-774C-9395-68C5AE637FD7}"/>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4138" name="Line 10">
                      <a:extLst>
                        <a:ext uri="{FF2B5EF4-FFF2-40B4-BE49-F238E27FC236}">
                          <a16:creationId xmlns:a16="http://schemas.microsoft.com/office/drawing/2014/main" id="{76737D1F-E980-644A-B449-F9647807AA2F}"/>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39" name="Group 11">
                    <a:extLst>
                      <a:ext uri="{FF2B5EF4-FFF2-40B4-BE49-F238E27FC236}">
                        <a16:creationId xmlns:a16="http://schemas.microsoft.com/office/drawing/2014/main" id="{8C109F50-FA2B-3547-90F4-FD2BE67CB047}"/>
                      </a:ext>
                    </a:extLst>
                  </p:cNvPr>
                  <p:cNvGrpSpPr>
                    <a:grpSpLocks/>
                  </p:cNvGrpSpPr>
                  <p:nvPr/>
                </p:nvGrpSpPr>
                <p:grpSpPr bwMode="auto">
                  <a:xfrm>
                    <a:off x="1168" y="2112"/>
                    <a:ext cx="784" cy="227"/>
                    <a:chOff x="384" y="2112"/>
                    <a:chExt cx="784" cy="227"/>
                  </a:xfrm>
                </p:grpSpPr>
                <p:grpSp>
                  <p:nvGrpSpPr>
                    <p:cNvPr id="944140" name="Group 12">
                      <a:extLst>
                        <a:ext uri="{FF2B5EF4-FFF2-40B4-BE49-F238E27FC236}">
                          <a16:creationId xmlns:a16="http://schemas.microsoft.com/office/drawing/2014/main" id="{F433B765-265F-FC49-B3F8-E22F7AE85B44}"/>
                        </a:ext>
                      </a:extLst>
                    </p:cNvPr>
                    <p:cNvGrpSpPr>
                      <a:grpSpLocks/>
                    </p:cNvGrpSpPr>
                    <p:nvPr/>
                  </p:nvGrpSpPr>
                  <p:grpSpPr bwMode="auto">
                    <a:xfrm>
                      <a:off x="384" y="2112"/>
                      <a:ext cx="635" cy="227"/>
                      <a:chOff x="384" y="2112"/>
                      <a:chExt cx="635" cy="227"/>
                    </a:xfrm>
                  </p:grpSpPr>
                  <p:sp>
                    <p:nvSpPr>
                      <p:cNvPr id="944141" name="Rectangle 13">
                        <a:extLst>
                          <a:ext uri="{FF2B5EF4-FFF2-40B4-BE49-F238E27FC236}">
                            <a16:creationId xmlns:a16="http://schemas.microsoft.com/office/drawing/2014/main" id="{C8E7311E-A528-E248-B869-5F67E4724250}"/>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4142" name="Line 14">
                        <a:extLst>
                          <a:ext uri="{FF2B5EF4-FFF2-40B4-BE49-F238E27FC236}">
                            <a16:creationId xmlns:a16="http://schemas.microsoft.com/office/drawing/2014/main" id="{A2029E8F-3429-DF4F-B9A2-1B777FF7586D}"/>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4143" name="Line 15">
                      <a:extLst>
                        <a:ext uri="{FF2B5EF4-FFF2-40B4-BE49-F238E27FC236}">
                          <a16:creationId xmlns:a16="http://schemas.microsoft.com/office/drawing/2014/main" id="{D564000F-64DA-A242-9327-0D966BEF80C3}"/>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44" name="Group 16">
                    <a:extLst>
                      <a:ext uri="{FF2B5EF4-FFF2-40B4-BE49-F238E27FC236}">
                        <a16:creationId xmlns:a16="http://schemas.microsoft.com/office/drawing/2014/main" id="{506422FE-933E-3245-81E9-43081DCA811F}"/>
                      </a:ext>
                    </a:extLst>
                  </p:cNvPr>
                  <p:cNvGrpSpPr>
                    <a:grpSpLocks/>
                  </p:cNvGrpSpPr>
                  <p:nvPr/>
                </p:nvGrpSpPr>
                <p:grpSpPr bwMode="auto">
                  <a:xfrm>
                    <a:off x="1952" y="2112"/>
                    <a:ext cx="784" cy="227"/>
                    <a:chOff x="384" y="2112"/>
                    <a:chExt cx="784" cy="227"/>
                  </a:xfrm>
                </p:grpSpPr>
                <p:grpSp>
                  <p:nvGrpSpPr>
                    <p:cNvPr id="944145" name="Group 17">
                      <a:extLst>
                        <a:ext uri="{FF2B5EF4-FFF2-40B4-BE49-F238E27FC236}">
                          <a16:creationId xmlns:a16="http://schemas.microsoft.com/office/drawing/2014/main" id="{FE4C7492-7F09-0B44-A432-6FBD1B595AA9}"/>
                        </a:ext>
                      </a:extLst>
                    </p:cNvPr>
                    <p:cNvGrpSpPr>
                      <a:grpSpLocks/>
                    </p:cNvGrpSpPr>
                    <p:nvPr/>
                  </p:nvGrpSpPr>
                  <p:grpSpPr bwMode="auto">
                    <a:xfrm>
                      <a:off x="384" y="2112"/>
                      <a:ext cx="635" cy="227"/>
                      <a:chOff x="384" y="2112"/>
                      <a:chExt cx="635" cy="227"/>
                    </a:xfrm>
                  </p:grpSpPr>
                  <p:sp>
                    <p:nvSpPr>
                      <p:cNvPr id="944146" name="Rectangle 18">
                        <a:extLst>
                          <a:ext uri="{FF2B5EF4-FFF2-40B4-BE49-F238E27FC236}">
                            <a16:creationId xmlns:a16="http://schemas.microsoft.com/office/drawing/2014/main" id="{94376C3B-0BF5-E846-A477-03E48FC3C007}"/>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4147" name="Line 19">
                        <a:extLst>
                          <a:ext uri="{FF2B5EF4-FFF2-40B4-BE49-F238E27FC236}">
                            <a16:creationId xmlns:a16="http://schemas.microsoft.com/office/drawing/2014/main" id="{D500A090-0CB4-7342-8C2A-99E30814961A}"/>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4148" name="Line 20">
                      <a:extLst>
                        <a:ext uri="{FF2B5EF4-FFF2-40B4-BE49-F238E27FC236}">
                          <a16:creationId xmlns:a16="http://schemas.microsoft.com/office/drawing/2014/main" id="{23237F28-5654-C94B-A11C-FF384ADF2385}"/>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49" name="Group 21">
                    <a:extLst>
                      <a:ext uri="{FF2B5EF4-FFF2-40B4-BE49-F238E27FC236}">
                        <a16:creationId xmlns:a16="http://schemas.microsoft.com/office/drawing/2014/main" id="{26DDB8E2-FDE2-B541-A9EA-678ECA6C9F94}"/>
                      </a:ext>
                    </a:extLst>
                  </p:cNvPr>
                  <p:cNvGrpSpPr>
                    <a:grpSpLocks/>
                  </p:cNvGrpSpPr>
                  <p:nvPr/>
                </p:nvGrpSpPr>
                <p:grpSpPr bwMode="auto">
                  <a:xfrm>
                    <a:off x="2728" y="2112"/>
                    <a:ext cx="784" cy="227"/>
                    <a:chOff x="384" y="2112"/>
                    <a:chExt cx="784" cy="227"/>
                  </a:xfrm>
                </p:grpSpPr>
                <p:grpSp>
                  <p:nvGrpSpPr>
                    <p:cNvPr id="944150" name="Group 22">
                      <a:extLst>
                        <a:ext uri="{FF2B5EF4-FFF2-40B4-BE49-F238E27FC236}">
                          <a16:creationId xmlns:a16="http://schemas.microsoft.com/office/drawing/2014/main" id="{602E2B56-061A-6C45-BA8E-D106BCA6AAE7}"/>
                        </a:ext>
                      </a:extLst>
                    </p:cNvPr>
                    <p:cNvGrpSpPr>
                      <a:grpSpLocks/>
                    </p:cNvGrpSpPr>
                    <p:nvPr/>
                  </p:nvGrpSpPr>
                  <p:grpSpPr bwMode="auto">
                    <a:xfrm>
                      <a:off x="384" y="2112"/>
                      <a:ext cx="635" cy="227"/>
                      <a:chOff x="384" y="2112"/>
                      <a:chExt cx="635" cy="227"/>
                    </a:xfrm>
                  </p:grpSpPr>
                  <p:sp>
                    <p:nvSpPr>
                      <p:cNvPr id="944151" name="Rectangle 23">
                        <a:extLst>
                          <a:ext uri="{FF2B5EF4-FFF2-40B4-BE49-F238E27FC236}">
                            <a16:creationId xmlns:a16="http://schemas.microsoft.com/office/drawing/2014/main" id="{C639A296-8281-AB4C-857C-820C1342F6DF}"/>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4152" name="Line 24">
                        <a:extLst>
                          <a:ext uri="{FF2B5EF4-FFF2-40B4-BE49-F238E27FC236}">
                            <a16:creationId xmlns:a16="http://schemas.microsoft.com/office/drawing/2014/main" id="{E664820E-64DD-4A49-BC56-FE6A497BEC6C}"/>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4153" name="Line 25">
                      <a:extLst>
                        <a:ext uri="{FF2B5EF4-FFF2-40B4-BE49-F238E27FC236}">
                          <a16:creationId xmlns:a16="http://schemas.microsoft.com/office/drawing/2014/main" id="{6DCC2045-8554-8949-9280-271B9E085DF5}"/>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54" name="Group 26">
                    <a:extLst>
                      <a:ext uri="{FF2B5EF4-FFF2-40B4-BE49-F238E27FC236}">
                        <a16:creationId xmlns:a16="http://schemas.microsoft.com/office/drawing/2014/main" id="{C7488CBD-8705-3E4F-8246-BA719D8AA816}"/>
                      </a:ext>
                    </a:extLst>
                  </p:cNvPr>
                  <p:cNvGrpSpPr>
                    <a:grpSpLocks/>
                  </p:cNvGrpSpPr>
                  <p:nvPr/>
                </p:nvGrpSpPr>
                <p:grpSpPr bwMode="auto">
                  <a:xfrm>
                    <a:off x="3512" y="2112"/>
                    <a:ext cx="784" cy="227"/>
                    <a:chOff x="384" y="2112"/>
                    <a:chExt cx="784" cy="227"/>
                  </a:xfrm>
                </p:grpSpPr>
                <p:grpSp>
                  <p:nvGrpSpPr>
                    <p:cNvPr id="944155" name="Group 27">
                      <a:extLst>
                        <a:ext uri="{FF2B5EF4-FFF2-40B4-BE49-F238E27FC236}">
                          <a16:creationId xmlns:a16="http://schemas.microsoft.com/office/drawing/2014/main" id="{897D0277-170A-5E4D-A07C-7284CBDBD90E}"/>
                        </a:ext>
                      </a:extLst>
                    </p:cNvPr>
                    <p:cNvGrpSpPr>
                      <a:grpSpLocks/>
                    </p:cNvGrpSpPr>
                    <p:nvPr/>
                  </p:nvGrpSpPr>
                  <p:grpSpPr bwMode="auto">
                    <a:xfrm>
                      <a:off x="384" y="2112"/>
                      <a:ext cx="635" cy="227"/>
                      <a:chOff x="384" y="2112"/>
                      <a:chExt cx="635" cy="227"/>
                    </a:xfrm>
                  </p:grpSpPr>
                  <p:sp>
                    <p:nvSpPr>
                      <p:cNvPr id="944156" name="Rectangle 28">
                        <a:extLst>
                          <a:ext uri="{FF2B5EF4-FFF2-40B4-BE49-F238E27FC236}">
                            <a16:creationId xmlns:a16="http://schemas.microsoft.com/office/drawing/2014/main" id="{B234D3EA-CEAB-9849-8D49-B80B792F1F25}"/>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4157" name="Line 29">
                        <a:extLst>
                          <a:ext uri="{FF2B5EF4-FFF2-40B4-BE49-F238E27FC236}">
                            <a16:creationId xmlns:a16="http://schemas.microsoft.com/office/drawing/2014/main" id="{3D6FBA88-2C58-304E-B346-69279699784E}"/>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4158" name="Line 30">
                      <a:extLst>
                        <a:ext uri="{FF2B5EF4-FFF2-40B4-BE49-F238E27FC236}">
                          <a16:creationId xmlns:a16="http://schemas.microsoft.com/office/drawing/2014/main" id="{885808F1-D5CB-3B42-82D8-28A7C7A4FCF0}"/>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59" name="Group 31">
                    <a:extLst>
                      <a:ext uri="{FF2B5EF4-FFF2-40B4-BE49-F238E27FC236}">
                        <a16:creationId xmlns:a16="http://schemas.microsoft.com/office/drawing/2014/main" id="{70DDD2C0-B623-1E4A-98B6-3C9BDBA0D3E9}"/>
                      </a:ext>
                    </a:extLst>
                  </p:cNvPr>
                  <p:cNvGrpSpPr>
                    <a:grpSpLocks/>
                  </p:cNvGrpSpPr>
                  <p:nvPr/>
                </p:nvGrpSpPr>
                <p:grpSpPr bwMode="auto">
                  <a:xfrm>
                    <a:off x="4296" y="2112"/>
                    <a:ext cx="657" cy="227"/>
                    <a:chOff x="4296" y="2112"/>
                    <a:chExt cx="657" cy="227"/>
                  </a:xfrm>
                </p:grpSpPr>
                <p:sp>
                  <p:nvSpPr>
                    <p:cNvPr id="944160" name="Rectangle 32">
                      <a:extLst>
                        <a:ext uri="{FF2B5EF4-FFF2-40B4-BE49-F238E27FC236}">
                          <a16:creationId xmlns:a16="http://schemas.microsoft.com/office/drawing/2014/main" id="{E340F697-B8EC-114A-B214-DDEB56C55106}"/>
                        </a:ext>
                      </a:extLst>
                    </p:cNvPr>
                    <p:cNvSpPr>
                      <a:spLocks noChangeArrowheads="1"/>
                    </p:cNvSpPr>
                    <p:nvPr/>
                  </p:nvSpPr>
                  <p:spPr bwMode="auto">
                    <a:xfrm>
                      <a:off x="4296" y="2112"/>
                      <a:ext cx="657"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944161" name="Line 33">
                      <a:extLst>
                        <a:ext uri="{FF2B5EF4-FFF2-40B4-BE49-F238E27FC236}">
                          <a16:creationId xmlns:a16="http://schemas.microsoft.com/office/drawing/2014/main" id="{9FDF2D83-B669-AB44-9C95-B15CC82AFA10}"/>
                        </a:ext>
                      </a:extLst>
                    </p:cNvPr>
                    <p:cNvSpPr>
                      <a:spLocks noChangeShapeType="1"/>
                    </p:cNvSpPr>
                    <p:nvPr/>
                  </p:nvSpPr>
                  <p:spPr bwMode="auto">
                    <a:xfrm>
                      <a:off x="4736"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62" name="Group 34">
                    <a:extLst>
                      <a:ext uri="{FF2B5EF4-FFF2-40B4-BE49-F238E27FC236}">
                        <a16:creationId xmlns:a16="http://schemas.microsoft.com/office/drawing/2014/main" id="{A3BF0735-FF3E-FA4D-B8AB-028C102E75A0}"/>
                      </a:ext>
                    </a:extLst>
                  </p:cNvPr>
                  <p:cNvGrpSpPr>
                    <a:grpSpLocks/>
                  </p:cNvGrpSpPr>
                  <p:nvPr/>
                </p:nvGrpSpPr>
                <p:grpSpPr bwMode="auto">
                  <a:xfrm>
                    <a:off x="-400" y="2112"/>
                    <a:ext cx="784" cy="227"/>
                    <a:chOff x="384" y="2112"/>
                    <a:chExt cx="784" cy="227"/>
                  </a:xfrm>
                </p:grpSpPr>
                <p:grpSp>
                  <p:nvGrpSpPr>
                    <p:cNvPr id="944163" name="Group 35">
                      <a:extLst>
                        <a:ext uri="{FF2B5EF4-FFF2-40B4-BE49-F238E27FC236}">
                          <a16:creationId xmlns:a16="http://schemas.microsoft.com/office/drawing/2014/main" id="{7EF17268-C95A-234B-A674-71C617648CF4}"/>
                        </a:ext>
                      </a:extLst>
                    </p:cNvPr>
                    <p:cNvGrpSpPr>
                      <a:grpSpLocks/>
                    </p:cNvGrpSpPr>
                    <p:nvPr/>
                  </p:nvGrpSpPr>
                  <p:grpSpPr bwMode="auto">
                    <a:xfrm>
                      <a:off x="384" y="2112"/>
                      <a:ext cx="635" cy="227"/>
                      <a:chOff x="384" y="2112"/>
                      <a:chExt cx="635" cy="227"/>
                    </a:xfrm>
                  </p:grpSpPr>
                  <p:sp>
                    <p:nvSpPr>
                      <p:cNvPr id="944164" name="Rectangle 36">
                        <a:extLst>
                          <a:ext uri="{FF2B5EF4-FFF2-40B4-BE49-F238E27FC236}">
                            <a16:creationId xmlns:a16="http://schemas.microsoft.com/office/drawing/2014/main" id="{8283617A-CFA6-6140-8917-6BDB70FCEF9F}"/>
                          </a:ext>
                        </a:extLst>
                      </p:cNvPr>
                      <p:cNvSpPr>
                        <a:spLocks noChangeArrowheads="1"/>
                      </p:cNvSpPr>
                      <p:nvPr/>
                    </p:nvSpPr>
                    <p:spPr bwMode="auto">
                      <a:xfrm>
                        <a:off x="384" y="2112"/>
                        <a:ext cx="63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head</a:t>
                        </a:r>
                      </a:p>
                    </p:txBody>
                  </p:sp>
                  <p:sp>
                    <p:nvSpPr>
                      <p:cNvPr id="944165" name="Line 37">
                        <a:extLst>
                          <a:ext uri="{FF2B5EF4-FFF2-40B4-BE49-F238E27FC236}">
                            <a16:creationId xmlns:a16="http://schemas.microsoft.com/office/drawing/2014/main" id="{25846B71-B595-1341-A9A2-CBFF22866100}"/>
                          </a:ext>
                        </a:extLst>
                      </p:cNvPr>
                      <p:cNvSpPr>
                        <a:spLocks noChangeShapeType="1"/>
                      </p:cNvSpPr>
                      <p:nvPr/>
                    </p:nvSpPr>
                    <p:spPr bwMode="auto">
                      <a:xfrm>
                        <a:off x="864" y="2112"/>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944166" name="Line 38">
                      <a:extLst>
                        <a:ext uri="{FF2B5EF4-FFF2-40B4-BE49-F238E27FC236}">
                          <a16:creationId xmlns:a16="http://schemas.microsoft.com/office/drawing/2014/main" id="{4CDE1665-29B1-F044-BF4E-2EE3CFF3F3EE}"/>
                        </a:ext>
                      </a:extLst>
                    </p:cNvPr>
                    <p:cNvSpPr>
                      <a:spLocks noChangeShapeType="1"/>
                    </p:cNvSpPr>
                    <p:nvPr/>
                  </p:nvSpPr>
                  <p:spPr bwMode="auto">
                    <a:xfrm>
                      <a:off x="928" y="2216"/>
                      <a:ext cx="240"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944167" name="Rectangle 39">
                  <a:extLst>
                    <a:ext uri="{FF2B5EF4-FFF2-40B4-BE49-F238E27FC236}">
                      <a16:creationId xmlns:a16="http://schemas.microsoft.com/office/drawing/2014/main" id="{FBC37F1C-46F1-3E40-AC61-ACCCD37AECF4}"/>
                    </a:ext>
                  </a:extLst>
                </p:cNvPr>
                <p:cNvSpPr>
                  <a:spLocks noChangeArrowheads="1"/>
                </p:cNvSpPr>
                <p:nvPr/>
              </p:nvSpPr>
              <p:spPr bwMode="auto">
                <a:xfrm>
                  <a:off x="169" y="3229"/>
                  <a:ext cx="154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第四趟收集结果</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grpSp>
            <p:nvGrpSpPr>
              <p:cNvPr id="944168" name="Group 40">
                <a:extLst>
                  <a:ext uri="{FF2B5EF4-FFF2-40B4-BE49-F238E27FC236}">
                    <a16:creationId xmlns:a16="http://schemas.microsoft.com/office/drawing/2014/main" id="{93AF23CE-4596-9C44-8CC0-09C24D11D3E9}"/>
                  </a:ext>
                </a:extLst>
              </p:cNvPr>
              <p:cNvGrpSpPr>
                <a:grpSpLocks/>
              </p:cNvGrpSpPr>
              <p:nvPr/>
            </p:nvGrpSpPr>
            <p:grpSpPr bwMode="auto">
              <a:xfrm>
                <a:off x="96" y="1933"/>
                <a:ext cx="5520" cy="1635"/>
                <a:chOff x="96" y="1933"/>
                <a:chExt cx="5520" cy="1635"/>
              </a:xfrm>
            </p:grpSpPr>
            <p:grpSp>
              <p:nvGrpSpPr>
                <p:cNvPr id="944169" name="Group 41">
                  <a:extLst>
                    <a:ext uri="{FF2B5EF4-FFF2-40B4-BE49-F238E27FC236}">
                      <a16:creationId xmlns:a16="http://schemas.microsoft.com/office/drawing/2014/main" id="{CE5DA21B-2909-5644-AE06-268E2DC0F5C6}"/>
                    </a:ext>
                  </a:extLst>
                </p:cNvPr>
                <p:cNvGrpSpPr>
                  <a:grpSpLocks/>
                </p:cNvGrpSpPr>
                <p:nvPr/>
              </p:nvGrpSpPr>
              <p:grpSpPr bwMode="auto">
                <a:xfrm>
                  <a:off x="1088" y="2235"/>
                  <a:ext cx="453" cy="1073"/>
                  <a:chOff x="1088" y="2235"/>
                  <a:chExt cx="453" cy="1073"/>
                </a:xfrm>
              </p:grpSpPr>
              <p:sp>
                <p:nvSpPr>
                  <p:cNvPr id="944170" name="Rectangle 42">
                    <a:extLst>
                      <a:ext uri="{FF2B5EF4-FFF2-40B4-BE49-F238E27FC236}">
                        <a16:creationId xmlns:a16="http://schemas.microsoft.com/office/drawing/2014/main" id="{7B7C57CF-85C7-F249-A9A0-9083FC3591D5}"/>
                      </a:ext>
                    </a:extLst>
                  </p:cNvPr>
                  <p:cNvSpPr>
                    <a:spLocks noChangeArrowheads="1"/>
                  </p:cNvSpPr>
                  <p:nvPr/>
                </p:nvSpPr>
                <p:spPr bwMode="auto">
                  <a:xfrm>
                    <a:off x="1088" y="2605"/>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1039</a:t>
                    </a:r>
                  </a:p>
                </p:txBody>
              </p:sp>
              <p:sp>
                <p:nvSpPr>
                  <p:cNvPr id="944171" name="Line 43">
                    <a:extLst>
                      <a:ext uri="{FF2B5EF4-FFF2-40B4-BE49-F238E27FC236}">
                        <a16:creationId xmlns:a16="http://schemas.microsoft.com/office/drawing/2014/main" id="{9E208E14-D6A7-5145-A353-DF4C046BD116}"/>
                      </a:ext>
                    </a:extLst>
                  </p:cNvPr>
                  <p:cNvSpPr>
                    <a:spLocks noChangeShapeType="1"/>
                  </p:cNvSpPr>
                  <p:nvPr/>
                </p:nvSpPr>
                <p:spPr bwMode="auto">
                  <a:xfrm>
                    <a:off x="1328" y="2235"/>
                    <a:ext cx="0"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4172" name="Line 44">
                    <a:extLst>
                      <a:ext uri="{FF2B5EF4-FFF2-40B4-BE49-F238E27FC236}">
                        <a16:creationId xmlns:a16="http://schemas.microsoft.com/office/drawing/2014/main" id="{21D3A368-4AC1-5A49-BCBF-F6310EC7648F}"/>
                      </a:ext>
                    </a:extLst>
                  </p:cNvPr>
                  <p:cNvSpPr>
                    <a:spLocks noChangeShapeType="1"/>
                  </p:cNvSpPr>
                  <p:nvPr/>
                </p:nvSpPr>
                <p:spPr bwMode="auto">
                  <a:xfrm flipV="1">
                    <a:off x="1344" y="2832"/>
                    <a:ext cx="0" cy="4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173" name="Group 45">
                  <a:extLst>
                    <a:ext uri="{FF2B5EF4-FFF2-40B4-BE49-F238E27FC236}">
                      <a16:creationId xmlns:a16="http://schemas.microsoft.com/office/drawing/2014/main" id="{F90E08E0-7372-7343-B55F-29D71C0E07C8}"/>
                    </a:ext>
                  </a:extLst>
                </p:cNvPr>
                <p:cNvGrpSpPr>
                  <a:grpSpLocks/>
                </p:cNvGrpSpPr>
                <p:nvPr/>
              </p:nvGrpSpPr>
              <p:grpSpPr bwMode="auto">
                <a:xfrm>
                  <a:off x="672" y="1968"/>
                  <a:ext cx="4944" cy="227"/>
                  <a:chOff x="96" y="2016"/>
                  <a:chExt cx="4944" cy="227"/>
                </a:xfrm>
              </p:grpSpPr>
              <p:sp>
                <p:nvSpPr>
                  <p:cNvPr id="944174" name="Rectangle 46">
                    <a:extLst>
                      <a:ext uri="{FF2B5EF4-FFF2-40B4-BE49-F238E27FC236}">
                        <a16:creationId xmlns:a16="http://schemas.microsoft.com/office/drawing/2014/main" id="{33D6515C-26AD-064B-BE99-9DBE96A7B89C}"/>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f[1]</a:t>
                    </a:r>
                  </a:p>
                </p:txBody>
              </p:sp>
              <p:sp>
                <p:nvSpPr>
                  <p:cNvPr id="944175" name="Rectangle 47">
                    <a:extLst>
                      <a:ext uri="{FF2B5EF4-FFF2-40B4-BE49-F238E27FC236}">
                        <a16:creationId xmlns:a16="http://schemas.microsoft.com/office/drawing/2014/main" id="{0E0EF559-5CCD-D042-9994-612CCD1533E1}"/>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f[0]</a:t>
                    </a:r>
                  </a:p>
                </p:txBody>
              </p:sp>
              <p:sp>
                <p:nvSpPr>
                  <p:cNvPr id="944176" name="Rectangle 48">
                    <a:extLst>
                      <a:ext uri="{FF2B5EF4-FFF2-40B4-BE49-F238E27FC236}">
                        <a16:creationId xmlns:a16="http://schemas.microsoft.com/office/drawing/2014/main" id="{6B49D30E-A174-EF4D-AF83-85142502869D}"/>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f[2]</a:t>
                    </a:r>
                  </a:p>
                </p:txBody>
              </p:sp>
              <p:sp>
                <p:nvSpPr>
                  <p:cNvPr id="944177" name="Rectangle 49">
                    <a:extLst>
                      <a:ext uri="{FF2B5EF4-FFF2-40B4-BE49-F238E27FC236}">
                        <a16:creationId xmlns:a16="http://schemas.microsoft.com/office/drawing/2014/main" id="{0C53D7D6-9888-3A4A-8634-AC2008C81AEA}"/>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f[4]</a:t>
                    </a:r>
                  </a:p>
                </p:txBody>
              </p:sp>
              <p:sp>
                <p:nvSpPr>
                  <p:cNvPr id="944178" name="Rectangle 50">
                    <a:extLst>
                      <a:ext uri="{FF2B5EF4-FFF2-40B4-BE49-F238E27FC236}">
                        <a16:creationId xmlns:a16="http://schemas.microsoft.com/office/drawing/2014/main" id="{4A7A9CD9-D9A7-4244-AC05-6539F3680081}"/>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f[3]</a:t>
                    </a:r>
                  </a:p>
                </p:txBody>
              </p:sp>
              <p:sp>
                <p:nvSpPr>
                  <p:cNvPr id="944179" name="Rectangle 51">
                    <a:extLst>
                      <a:ext uri="{FF2B5EF4-FFF2-40B4-BE49-F238E27FC236}">
                        <a16:creationId xmlns:a16="http://schemas.microsoft.com/office/drawing/2014/main" id="{254F8790-94E1-BE46-B8B0-944D9DC940C6}"/>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f[5]</a:t>
                    </a:r>
                  </a:p>
                </p:txBody>
              </p:sp>
              <p:sp>
                <p:nvSpPr>
                  <p:cNvPr id="944180" name="Rectangle 52">
                    <a:extLst>
                      <a:ext uri="{FF2B5EF4-FFF2-40B4-BE49-F238E27FC236}">
                        <a16:creationId xmlns:a16="http://schemas.microsoft.com/office/drawing/2014/main" id="{90D811CF-2964-354D-9DAC-8ACAC8B89CA4}"/>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f[7]</a:t>
                    </a:r>
                  </a:p>
                </p:txBody>
              </p:sp>
              <p:sp>
                <p:nvSpPr>
                  <p:cNvPr id="944181" name="Rectangle 53">
                    <a:extLst>
                      <a:ext uri="{FF2B5EF4-FFF2-40B4-BE49-F238E27FC236}">
                        <a16:creationId xmlns:a16="http://schemas.microsoft.com/office/drawing/2014/main" id="{21720763-A7D0-2744-A17B-8219DF361975}"/>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f[6]</a:t>
                    </a:r>
                  </a:p>
                </p:txBody>
              </p:sp>
              <p:sp>
                <p:nvSpPr>
                  <p:cNvPr id="944182" name="Rectangle 54">
                    <a:extLst>
                      <a:ext uri="{FF2B5EF4-FFF2-40B4-BE49-F238E27FC236}">
                        <a16:creationId xmlns:a16="http://schemas.microsoft.com/office/drawing/2014/main" id="{6B851E37-EE84-B945-9717-23FC53FFE03B}"/>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f[8]</a:t>
                    </a:r>
                  </a:p>
                </p:txBody>
              </p:sp>
              <p:sp>
                <p:nvSpPr>
                  <p:cNvPr id="944183" name="Rectangle 55">
                    <a:extLst>
                      <a:ext uri="{FF2B5EF4-FFF2-40B4-BE49-F238E27FC236}">
                        <a16:creationId xmlns:a16="http://schemas.microsoft.com/office/drawing/2014/main" id="{9BAD453F-0AF9-524E-8854-A8D3FC94188F}"/>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f[9]</a:t>
                    </a:r>
                  </a:p>
                </p:txBody>
              </p:sp>
            </p:grpSp>
            <p:grpSp>
              <p:nvGrpSpPr>
                <p:cNvPr id="944184" name="Group 56">
                  <a:extLst>
                    <a:ext uri="{FF2B5EF4-FFF2-40B4-BE49-F238E27FC236}">
                      <a16:creationId xmlns:a16="http://schemas.microsoft.com/office/drawing/2014/main" id="{F993F888-4BEE-2745-86D0-74C5999413BC}"/>
                    </a:ext>
                  </a:extLst>
                </p:cNvPr>
                <p:cNvGrpSpPr>
                  <a:grpSpLocks/>
                </p:cNvGrpSpPr>
                <p:nvPr/>
              </p:nvGrpSpPr>
              <p:grpSpPr bwMode="auto">
                <a:xfrm>
                  <a:off x="624" y="3341"/>
                  <a:ext cx="4944" cy="227"/>
                  <a:chOff x="96" y="2016"/>
                  <a:chExt cx="4944" cy="227"/>
                </a:xfrm>
              </p:grpSpPr>
              <p:sp>
                <p:nvSpPr>
                  <p:cNvPr id="944185" name="Rectangle 57">
                    <a:extLst>
                      <a:ext uri="{FF2B5EF4-FFF2-40B4-BE49-F238E27FC236}">
                        <a16:creationId xmlns:a16="http://schemas.microsoft.com/office/drawing/2014/main" id="{7B27592A-5932-1B43-9CBA-BCC5107A3C4D}"/>
                      </a:ext>
                    </a:extLst>
                  </p:cNvPr>
                  <p:cNvSpPr>
                    <a:spLocks noChangeArrowheads="1"/>
                  </p:cNvSpPr>
                  <p:nvPr/>
                </p:nvSpPr>
                <p:spPr bwMode="auto">
                  <a:xfrm>
                    <a:off x="57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e[1]</a:t>
                    </a:r>
                  </a:p>
                </p:txBody>
              </p:sp>
              <p:sp>
                <p:nvSpPr>
                  <p:cNvPr id="944186" name="Rectangle 58">
                    <a:extLst>
                      <a:ext uri="{FF2B5EF4-FFF2-40B4-BE49-F238E27FC236}">
                        <a16:creationId xmlns:a16="http://schemas.microsoft.com/office/drawing/2014/main" id="{BDA63409-7377-6A42-8372-D3448C620D72}"/>
                      </a:ext>
                    </a:extLst>
                  </p:cNvPr>
                  <p:cNvSpPr>
                    <a:spLocks noChangeArrowheads="1"/>
                  </p:cNvSpPr>
                  <p:nvPr/>
                </p:nvSpPr>
                <p:spPr bwMode="auto">
                  <a:xfrm>
                    <a:off x="9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e[0]</a:t>
                    </a:r>
                  </a:p>
                </p:txBody>
              </p:sp>
              <p:sp>
                <p:nvSpPr>
                  <p:cNvPr id="944187" name="Rectangle 59">
                    <a:extLst>
                      <a:ext uri="{FF2B5EF4-FFF2-40B4-BE49-F238E27FC236}">
                        <a16:creationId xmlns:a16="http://schemas.microsoft.com/office/drawing/2014/main" id="{246EDE46-9AEA-6948-90C2-DB2FAC6EFFA9}"/>
                      </a:ext>
                    </a:extLst>
                  </p:cNvPr>
                  <p:cNvSpPr>
                    <a:spLocks noChangeArrowheads="1"/>
                  </p:cNvSpPr>
                  <p:nvPr/>
                </p:nvSpPr>
                <p:spPr bwMode="auto">
                  <a:xfrm>
                    <a:off x="1057"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e[2]</a:t>
                    </a:r>
                  </a:p>
                </p:txBody>
              </p:sp>
              <p:sp>
                <p:nvSpPr>
                  <p:cNvPr id="944188" name="Rectangle 60">
                    <a:extLst>
                      <a:ext uri="{FF2B5EF4-FFF2-40B4-BE49-F238E27FC236}">
                        <a16:creationId xmlns:a16="http://schemas.microsoft.com/office/drawing/2014/main" id="{72EC280E-7EDF-A149-B7BA-389073EDFB9B}"/>
                      </a:ext>
                    </a:extLst>
                  </p:cNvPr>
                  <p:cNvSpPr>
                    <a:spLocks noChangeArrowheads="1"/>
                  </p:cNvSpPr>
                  <p:nvPr/>
                </p:nvSpPr>
                <p:spPr bwMode="auto">
                  <a:xfrm>
                    <a:off x="2064"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e[4]</a:t>
                    </a:r>
                  </a:p>
                </p:txBody>
              </p:sp>
              <p:sp>
                <p:nvSpPr>
                  <p:cNvPr id="944189" name="Rectangle 61">
                    <a:extLst>
                      <a:ext uri="{FF2B5EF4-FFF2-40B4-BE49-F238E27FC236}">
                        <a16:creationId xmlns:a16="http://schemas.microsoft.com/office/drawing/2014/main" id="{CEEC10DC-0027-0441-AE94-F784B0129CB3}"/>
                      </a:ext>
                    </a:extLst>
                  </p:cNvPr>
                  <p:cNvSpPr>
                    <a:spLocks noChangeArrowheads="1"/>
                  </p:cNvSpPr>
                  <p:nvPr/>
                </p:nvSpPr>
                <p:spPr bwMode="auto">
                  <a:xfrm>
                    <a:off x="1536"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e[3]</a:t>
                    </a:r>
                  </a:p>
                </p:txBody>
              </p:sp>
              <p:sp>
                <p:nvSpPr>
                  <p:cNvPr id="944190" name="Rectangle 62">
                    <a:extLst>
                      <a:ext uri="{FF2B5EF4-FFF2-40B4-BE49-F238E27FC236}">
                        <a16:creationId xmlns:a16="http://schemas.microsoft.com/office/drawing/2014/main" id="{61F51923-57C9-854C-A9A9-DC7354064408}"/>
                      </a:ext>
                    </a:extLst>
                  </p:cNvPr>
                  <p:cNvSpPr>
                    <a:spLocks noChangeArrowheads="1"/>
                  </p:cNvSpPr>
                  <p:nvPr/>
                </p:nvSpPr>
                <p:spPr bwMode="auto">
                  <a:xfrm>
                    <a:off x="2545"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e[5]</a:t>
                    </a:r>
                  </a:p>
                </p:txBody>
              </p:sp>
              <p:sp>
                <p:nvSpPr>
                  <p:cNvPr id="944191" name="Rectangle 63">
                    <a:extLst>
                      <a:ext uri="{FF2B5EF4-FFF2-40B4-BE49-F238E27FC236}">
                        <a16:creationId xmlns:a16="http://schemas.microsoft.com/office/drawing/2014/main" id="{AFF44C95-8711-9A4D-A577-CDAFECF08DAA}"/>
                      </a:ext>
                    </a:extLst>
                  </p:cNvPr>
                  <p:cNvSpPr>
                    <a:spLocks noChangeArrowheads="1"/>
                  </p:cNvSpPr>
                  <p:nvPr/>
                </p:nvSpPr>
                <p:spPr bwMode="auto">
                  <a:xfrm>
                    <a:off x="3600"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e[7]</a:t>
                    </a:r>
                  </a:p>
                </p:txBody>
              </p:sp>
              <p:sp>
                <p:nvSpPr>
                  <p:cNvPr id="944192" name="Rectangle 64">
                    <a:extLst>
                      <a:ext uri="{FF2B5EF4-FFF2-40B4-BE49-F238E27FC236}">
                        <a16:creationId xmlns:a16="http://schemas.microsoft.com/office/drawing/2014/main" id="{9AEB1755-8C99-1E43-B0C7-4C6C66E38E3E}"/>
                      </a:ext>
                    </a:extLst>
                  </p:cNvPr>
                  <p:cNvSpPr>
                    <a:spLocks noChangeArrowheads="1"/>
                  </p:cNvSpPr>
                  <p:nvPr/>
                </p:nvSpPr>
                <p:spPr bwMode="auto">
                  <a:xfrm>
                    <a:off x="3072"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e[6]</a:t>
                    </a:r>
                  </a:p>
                </p:txBody>
              </p:sp>
              <p:sp>
                <p:nvSpPr>
                  <p:cNvPr id="944193" name="Rectangle 65">
                    <a:extLst>
                      <a:ext uri="{FF2B5EF4-FFF2-40B4-BE49-F238E27FC236}">
                        <a16:creationId xmlns:a16="http://schemas.microsoft.com/office/drawing/2014/main" id="{971B5A2D-11E8-E342-9795-B9BF4EA0D8D2}"/>
                      </a:ext>
                    </a:extLst>
                  </p:cNvPr>
                  <p:cNvSpPr>
                    <a:spLocks noChangeArrowheads="1"/>
                  </p:cNvSpPr>
                  <p:nvPr/>
                </p:nvSpPr>
                <p:spPr bwMode="auto">
                  <a:xfrm>
                    <a:off x="412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e[8]</a:t>
                    </a:r>
                  </a:p>
                </p:txBody>
              </p:sp>
              <p:sp>
                <p:nvSpPr>
                  <p:cNvPr id="944194" name="Rectangle 66">
                    <a:extLst>
                      <a:ext uri="{FF2B5EF4-FFF2-40B4-BE49-F238E27FC236}">
                        <a16:creationId xmlns:a16="http://schemas.microsoft.com/office/drawing/2014/main" id="{FCCF7BE9-E86C-1F4E-84AE-66076CC07CB6}"/>
                      </a:ext>
                    </a:extLst>
                  </p:cNvPr>
                  <p:cNvSpPr>
                    <a:spLocks noChangeArrowheads="1"/>
                  </p:cNvSpPr>
                  <p:nvPr/>
                </p:nvSpPr>
                <p:spPr bwMode="auto">
                  <a:xfrm>
                    <a:off x="4609" y="2016"/>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e[9]</a:t>
                    </a:r>
                  </a:p>
                </p:txBody>
              </p:sp>
            </p:grpSp>
            <p:sp>
              <p:nvSpPr>
                <p:cNvPr id="944195" name="Rectangle 67">
                  <a:extLst>
                    <a:ext uri="{FF2B5EF4-FFF2-40B4-BE49-F238E27FC236}">
                      <a16:creationId xmlns:a16="http://schemas.microsoft.com/office/drawing/2014/main" id="{FA2A1B07-6A7C-7F45-A609-E81B41437EFB}"/>
                    </a:ext>
                  </a:extLst>
                </p:cNvPr>
                <p:cNvSpPr>
                  <a:spLocks noChangeArrowheads="1"/>
                </p:cNvSpPr>
                <p:nvPr/>
              </p:nvSpPr>
              <p:spPr bwMode="auto">
                <a:xfrm>
                  <a:off x="96" y="1933"/>
                  <a:ext cx="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00"/>
                      </a:solidFill>
                      <a:latin typeface="Times New Roman" panose="02020603050405020304" pitchFamily="18" charset="0"/>
                      <a:ea typeface="宋体" panose="02010600030101010101" pitchFamily="2" charset="-122"/>
                    </a:rPr>
                    <a:t>分配</a:t>
                  </a:r>
                  <a:r>
                    <a:rPr kumimoji="1" lang="zh-CN" altLang="en-US" sz="2400" b="1">
                      <a:solidFill>
                        <a:srgbClr val="FFFFFF"/>
                      </a:solidFill>
                      <a:latin typeface="Times New Roman" panose="02020603050405020304" pitchFamily="18" charset="0"/>
                      <a:ea typeface="宋体" panose="02010600030101010101" pitchFamily="2" charset="-122"/>
                    </a:rPr>
                    <a:t>：</a:t>
                  </a:r>
                </a:p>
              </p:txBody>
            </p:sp>
            <p:grpSp>
              <p:nvGrpSpPr>
                <p:cNvPr id="944196" name="Group 68">
                  <a:extLst>
                    <a:ext uri="{FF2B5EF4-FFF2-40B4-BE49-F238E27FC236}">
                      <a16:creationId xmlns:a16="http://schemas.microsoft.com/office/drawing/2014/main" id="{0210269C-B664-D84D-B55C-008717D31CDE}"/>
                    </a:ext>
                  </a:extLst>
                </p:cNvPr>
                <p:cNvGrpSpPr>
                  <a:grpSpLocks/>
                </p:cNvGrpSpPr>
                <p:nvPr/>
              </p:nvGrpSpPr>
              <p:grpSpPr bwMode="auto">
                <a:xfrm>
                  <a:off x="576" y="2232"/>
                  <a:ext cx="469" cy="1109"/>
                  <a:chOff x="1088" y="2259"/>
                  <a:chExt cx="469" cy="1109"/>
                </a:xfrm>
              </p:grpSpPr>
              <p:sp>
                <p:nvSpPr>
                  <p:cNvPr id="944197" name="Rectangle 69">
                    <a:extLst>
                      <a:ext uri="{FF2B5EF4-FFF2-40B4-BE49-F238E27FC236}">
                        <a16:creationId xmlns:a16="http://schemas.microsoft.com/office/drawing/2014/main" id="{99C10362-3281-E045-BBA0-D1E5F8C9E8BA}"/>
                      </a:ext>
                    </a:extLst>
                  </p:cNvPr>
                  <p:cNvSpPr>
                    <a:spLocks noChangeArrowheads="1"/>
                  </p:cNvSpPr>
                  <p:nvPr/>
                </p:nvSpPr>
                <p:spPr bwMode="auto">
                  <a:xfrm>
                    <a:off x="1088" y="2451"/>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0066</a:t>
                    </a:r>
                  </a:p>
                </p:txBody>
              </p:sp>
              <p:sp>
                <p:nvSpPr>
                  <p:cNvPr id="944198" name="Line 70">
                    <a:extLst>
                      <a:ext uri="{FF2B5EF4-FFF2-40B4-BE49-F238E27FC236}">
                        <a16:creationId xmlns:a16="http://schemas.microsoft.com/office/drawing/2014/main" id="{5E9F0C60-8A09-824C-BC42-2AE56441DA27}"/>
                      </a:ext>
                    </a:extLst>
                  </p:cNvPr>
                  <p:cNvSpPr>
                    <a:spLocks noChangeShapeType="1"/>
                  </p:cNvSpPr>
                  <p:nvPr/>
                </p:nvSpPr>
                <p:spPr bwMode="auto">
                  <a:xfrm>
                    <a:off x="1328" y="2259"/>
                    <a:ext cx="0" cy="19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4199" name="Line 71">
                    <a:extLst>
                      <a:ext uri="{FF2B5EF4-FFF2-40B4-BE49-F238E27FC236}">
                        <a16:creationId xmlns:a16="http://schemas.microsoft.com/office/drawing/2014/main" id="{E4BB5345-EFC5-AB44-B84E-17F58668F569}"/>
                      </a:ext>
                    </a:extLst>
                  </p:cNvPr>
                  <p:cNvSpPr>
                    <a:spLocks noChangeShapeType="1"/>
                  </p:cNvSpPr>
                  <p:nvPr/>
                </p:nvSpPr>
                <p:spPr bwMode="auto">
                  <a:xfrm flipV="1">
                    <a:off x="1328" y="2683"/>
                    <a:ext cx="0" cy="227"/>
                  </a:xfrm>
                  <a:prstGeom prst="line">
                    <a:avLst/>
                  </a:prstGeom>
                  <a:noFill/>
                  <a:ln w="1905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4200" name="Rectangle 72">
                    <a:extLst>
                      <a:ext uri="{FF2B5EF4-FFF2-40B4-BE49-F238E27FC236}">
                        <a16:creationId xmlns:a16="http://schemas.microsoft.com/office/drawing/2014/main" id="{6F13EE50-3FFC-FA4D-AAFE-848FEA000E82}"/>
                      </a:ext>
                    </a:extLst>
                  </p:cNvPr>
                  <p:cNvSpPr>
                    <a:spLocks noChangeArrowheads="1"/>
                  </p:cNvSpPr>
                  <p:nvPr/>
                </p:nvSpPr>
                <p:spPr bwMode="auto">
                  <a:xfrm>
                    <a:off x="1104" y="2912"/>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0118</a:t>
                    </a:r>
                  </a:p>
                </p:txBody>
              </p:sp>
              <p:sp>
                <p:nvSpPr>
                  <p:cNvPr id="944201" name="Line 73">
                    <a:extLst>
                      <a:ext uri="{FF2B5EF4-FFF2-40B4-BE49-F238E27FC236}">
                        <a16:creationId xmlns:a16="http://schemas.microsoft.com/office/drawing/2014/main" id="{75198B60-74C6-CF4E-B7F3-743027271ADD}"/>
                      </a:ext>
                    </a:extLst>
                  </p:cNvPr>
                  <p:cNvSpPr>
                    <a:spLocks noChangeShapeType="1"/>
                  </p:cNvSpPr>
                  <p:nvPr/>
                </p:nvSpPr>
                <p:spPr bwMode="auto">
                  <a:xfrm flipV="1">
                    <a:off x="1344" y="3128"/>
                    <a:ext cx="0" cy="24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202" name="Group 74">
                  <a:extLst>
                    <a:ext uri="{FF2B5EF4-FFF2-40B4-BE49-F238E27FC236}">
                      <a16:creationId xmlns:a16="http://schemas.microsoft.com/office/drawing/2014/main" id="{17D82004-352A-0442-98B4-95551881A88B}"/>
                    </a:ext>
                  </a:extLst>
                </p:cNvPr>
                <p:cNvGrpSpPr>
                  <a:grpSpLocks/>
                </p:cNvGrpSpPr>
                <p:nvPr/>
              </p:nvGrpSpPr>
              <p:grpSpPr bwMode="auto">
                <a:xfrm>
                  <a:off x="1611" y="2239"/>
                  <a:ext cx="453" cy="1073"/>
                  <a:chOff x="1088" y="2235"/>
                  <a:chExt cx="453" cy="1073"/>
                </a:xfrm>
              </p:grpSpPr>
              <p:sp>
                <p:nvSpPr>
                  <p:cNvPr id="944203" name="Rectangle 75">
                    <a:extLst>
                      <a:ext uri="{FF2B5EF4-FFF2-40B4-BE49-F238E27FC236}">
                        <a16:creationId xmlns:a16="http://schemas.microsoft.com/office/drawing/2014/main" id="{7EB9BED3-1886-014F-A2ED-95DCDB22999D}"/>
                      </a:ext>
                    </a:extLst>
                  </p:cNvPr>
                  <p:cNvSpPr>
                    <a:spLocks noChangeArrowheads="1"/>
                  </p:cNvSpPr>
                  <p:nvPr/>
                </p:nvSpPr>
                <p:spPr bwMode="auto">
                  <a:xfrm>
                    <a:off x="1088" y="2605"/>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2121</a:t>
                    </a:r>
                  </a:p>
                </p:txBody>
              </p:sp>
              <p:sp>
                <p:nvSpPr>
                  <p:cNvPr id="944204" name="Line 76">
                    <a:extLst>
                      <a:ext uri="{FF2B5EF4-FFF2-40B4-BE49-F238E27FC236}">
                        <a16:creationId xmlns:a16="http://schemas.microsoft.com/office/drawing/2014/main" id="{8F8FCF04-21C4-DB4F-B082-850D6E62F924}"/>
                      </a:ext>
                    </a:extLst>
                  </p:cNvPr>
                  <p:cNvSpPr>
                    <a:spLocks noChangeShapeType="1"/>
                  </p:cNvSpPr>
                  <p:nvPr/>
                </p:nvSpPr>
                <p:spPr bwMode="auto">
                  <a:xfrm>
                    <a:off x="1328" y="2235"/>
                    <a:ext cx="0"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4205" name="Line 77">
                    <a:extLst>
                      <a:ext uri="{FF2B5EF4-FFF2-40B4-BE49-F238E27FC236}">
                        <a16:creationId xmlns:a16="http://schemas.microsoft.com/office/drawing/2014/main" id="{C8003E1C-7E3A-5F47-AC2F-1B1E87231B60}"/>
                      </a:ext>
                    </a:extLst>
                  </p:cNvPr>
                  <p:cNvSpPr>
                    <a:spLocks noChangeShapeType="1"/>
                  </p:cNvSpPr>
                  <p:nvPr/>
                </p:nvSpPr>
                <p:spPr bwMode="auto">
                  <a:xfrm flipV="1">
                    <a:off x="1344" y="2832"/>
                    <a:ext cx="0" cy="4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206" name="Group 78">
                  <a:extLst>
                    <a:ext uri="{FF2B5EF4-FFF2-40B4-BE49-F238E27FC236}">
                      <a16:creationId xmlns:a16="http://schemas.microsoft.com/office/drawing/2014/main" id="{9879B5C4-A138-2947-88FB-4AA0778B4275}"/>
                    </a:ext>
                  </a:extLst>
                </p:cNvPr>
                <p:cNvGrpSpPr>
                  <a:grpSpLocks/>
                </p:cNvGrpSpPr>
                <p:nvPr/>
              </p:nvGrpSpPr>
              <p:grpSpPr bwMode="auto">
                <a:xfrm>
                  <a:off x="2107" y="2239"/>
                  <a:ext cx="453" cy="1073"/>
                  <a:chOff x="1088" y="2235"/>
                  <a:chExt cx="453" cy="1073"/>
                </a:xfrm>
              </p:grpSpPr>
              <p:sp>
                <p:nvSpPr>
                  <p:cNvPr id="944207" name="Rectangle 79">
                    <a:extLst>
                      <a:ext uri="{FF2B5EF4-FFF2-40B4-BE49-F238E27FC236}">
                        <a16:creationId xmlns:a16="http://schemas.microsoft.com/office/drawing/2014/main" id="{C202A66A-13D8-6547-A4E8-50EA13B70E4C}"/>
                      </a:ext>
                    </a:extLst>
                  </p:cNvPr>
                  <p:cNvSpPr>
                    <a:spLocks noChangeArrowheads="1"/>
                  </p:cNvSpPr>
                  <p:nvPr/>
                </p:nvSpPr>
                <p:spPr bwMode="auto">
                  <a:xfrm>
                    <a:off x="1088" y="2605"/>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3355</a:t>
                    </a:r>
                  </a:p>
                </p:txBody>
              </p:sp>
              <p:sp>
                <p:nvSpPr>
                  <p:cNvPr id="944208" name="Line 80">
                    <a:extLst>
                      <a:ext uri="{FF2B5EF4-FFF2-40B4-BE49-F238E27FC236}">
                        <a16:creationId xmlns:a16="http://schemas.microsoft.com/office/drawing/2014/main" id="{2FF7582E-7D09-E84D-9DBD-E64D2DFD5741}"/>
                      </a:ext>
                    </a:extLst>
                  </p:cNvPr>
                  <p:cNvSpPr>
                    <a:spLocks noChangeShapeType="1"/>
                  </p:cNvSpPr>
                  <p:nvPr/>
                </p:nvSpPr>
                <p:spPr bwMode="auto">
                  <a:xfrm>
                    <a:off x="1328" y="2235"/>
                    <a:ext cx="0"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4209" name="Line 81">
                    <a:extLst>
                      <a:ext uri="{FF2B5EF4-FFF2-40B4-BE49-F238E27FC236}">
                        <a16:creationId xmlns:a16="http://schemas.microsoft.com/office/drawing/2014/main" id="{E56DAC42-A5DC-7649-ABD0-E97455BC5020}"/>
                      </a:ext>
                    </a:extLst>
                  </p:cNvPr>
                  <p:cNvSpPr>
                    <a:spLocks noChangeShapeType="1"/>
                  </p:cNvSpPr>
                  <p:nvPr/>
                </p:nvSpPr>
                <p:spPr bwMode="auto">
                  <a:xfrm flipV="1">
                    <a:off x="1344" y="2832"/>
                    <a:ext cx="0" cy="4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944210" name="Group 82">
                  <a:extLst>
                    <a:ext uri="{FF2B5EF4-FFF2-40B4-BE49-F238E27FC236}">
                      <a16:creationId xmlns:a16="http://schemas.microsoft.com/office/drawing/2014/main" id="{383C92EA-F6C9-6145-816F-4081B492391E}"/>
                    </a:ext>
                  </a:extLst>
                </p:cNvPr>
                <p:cNvGrpSpPr>
                  <a:grpSpLocks/>
                </p:cNvGrpSpPr>
                <p:nvPr/>
              </p:nvGrpSpPr>
              <p:grpSpPr bwMode="auto">
                <a:xfrm>
                  <a:off x="2619" y="2239"/>
                  <a:ext cx="453" cy="1073"/>
                  <a:chOff x="1088" y="2235"/>
                  <a:chExt cx="453" cy="1073"/>
                </a:xfrm>
              </p:grpSpPr>
              <p:sp>
                <p:nvSpPr>
                  <p:cNvPr id="944211" name="Rectangle 83">
                    <a:extLst>
                      <a:ext uri="{FF2B5EF4-FFF2-40B4-BE49-F238E27FC236}">
                        <a16:creationId xmlns:a16="http://schemas.microsoft.com/office/drawing/2014/main" id="{65457123-FFCC-BF4E-9310-B73F34D7F12A}"/>
                      </a:ext>
                    </a:extLst>
                  </p:cNvPr>
                  <p:cNvSpPr>
                    <a:spLocks noChangeArrowheads="1"/>
                  </p:cNvSpPr>
                  <p:nvPr/>
                </p:nvSpPr>
                <p:spPr bwMode="auto">
                  <a:xfrm>
                    <a:off x="1088" y="2605"/>
                    <a:ext cx="453"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4382</a:t>
                    </a:r>
                  </a:p>
                </p:txBody>
              </p:sp>
              <p:sp>
                <p:nvSpPr>
                  <p:cNvPr id="944212" name="Line 84">
                    <a:extLst>
                      <a:ext uri="{FF2B5EF4-FFF2-40B4-BE49-F238E27FC236}">
                        <a16:creationId xmlns:a16="http://schemas.microsoft.com/office/drawing/2014/main" id="{3D810D52-A72F-2F40-BA59-1BAB737F1BD4}"/>
                      </a:ext>
                    </a:extLst>
                  </p:cNvPr>
                  <p:cNvSpPr>
                    <a:spLocks noChangeShapeType="1"/>
                  </p:cNvSpPr>
                  <p:nvPr/>
                </p:nvSpPr>
                <p:spPr bwMode="auto">
                  <a:xfrm>
                    <a:off x="1328" y="2235"/>
                    <a:ext cx="0" cy="363"/>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944213" name="Line 85">
                    <a:extLst>
                      <a:ext uri="{FF2B5EF4-FFF2-40B4-BE49-F238E27FC236}">
                        <a16:creationId xmlns:a16="http://schemas.microsoft.com/office/drawing/2014/main" id="{ABFA381E-C83B-5648-A2D8-0DE1238CA23B}"/>
                      </a:ext>
                    </a:extLst>
                  </p:cNvPr>
                  <p:cNvSpPr>
                    <a:spLocks noChangeShapeType="1"/>
                  </p:cNvSpPr>
                  <p:nvPr/>
                </p:nvSpPr>
                <p:spPr bwMode="auto">
                  <a:xfrm flipV="1">
                    <a:off x="1344" y="2832"/>
                    <a:ext cx="0" cy="4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sp>
          <p:nvSpPr>
            <p:cNvPr id="944214" name="Rectangle 86">
              <a:extLst>
                <a:ext uri="{FF2B5EF4-FFF2-40B4-BE49-F238E27FC236}">
                  <a16:creationId xmlns:a16="http://schemas.microsoft.com/office/drawing/2014/main" id="{6A828FD8-F2D6-714A-B509-A7B586CEA3A6}"/>
                </a:ext>
              </a:extLst>
            </p:cNvPr>
            <p:cNvSpPr>
              <a:spLocks noChangeArrowheads="1"/>
            </p:cNvSpPr>
            <p:nvPr/>
          </p:nvSpPr>
          <p:spPr bwMode="auto">
            <a:xfrm>
              <a:off x="866" y="2448"/>
              <a:ext cx="331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10-12  </a:t>
              </a:r>
              <a:r>
                <a:rPr kumimoji="1" lang="zh-CN" altLang="en-US" sz="2000" b="1">
                  <a:solidFill>
                    <a:srgbClr val="FFFFFF"/>
                  </a:solidFill>
                  <a:latin typeface="Times New Roman" panose="02020603050405020304" pitchFamily="18" charset="0"/>
                  <a:ea typeface="宋体" panose="02010600030101010101" pitchFamily="2" charset="-122"/>
                </a:rPr>
                <a:t>以</a:t>
              </a:r>
              <a:r>
                <a:rPr kumimoji="1" lang="en-US" altLang="zh-CN" sz="2000" b="1">
                  <a:solidFill>
                    <a:srgbClr val="FFFFFF"/>
                  </a:solidFill>
                  <a:latin typeface="Times New Roman" panose="02020603050405020304" pitchFamily="18" charset="0"/>
                  <a:ea typeface="宋体" panose="02010600030101010101" pitchFamily="2" charset="-122"/>
                </a:rPr>
                <a:t>LSD</a:t>
              </a:r>
              <a:r>
                <a:rPr kumimoji="1" lang="zh-CN" altLang="en-US" sz="2000" b="1">
                  <a:solidFill>
                    <a:srgbClr val="FFFFFF"/>
                  </a:solidFill>
                  <a:latin typeface="Times New Roman" panose="02020603050405020304" pitchFamily="18" charset="0"/>
                  <a:ea typeface="宋体" panose="02010600030101010101" pitchFamily="2" charset="-122"/>
                </a:rPr>
                <a:t>方法进行链式基数排序的过程</a:t>
              </a:r>
            </a:p>
          </p:txBody>
        </p:sp>
      </p:grpSp>
    </p:spTree>
    <p:extLst>
      <p:ext uri="{BB962C8B-B14F-4D97-AF65-F5344CB8AC3E}">
        <p14:creationId xmlns:p14="http://schemas.microsoft.com/office/powerpoint/2010/main" val="8863158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85536ECA-E31E-3D46-9B89-E3948034E6F4}"/>
              </a:ext>
            </a:extLst>
          </p:cNvPr>
          <p:cNvSpPr>
            <a:spLocks noGrp="1" noChangeArrowheads="1"/>
          </p:cNvSpPr>
          <p:nvPr>
            <p:ph type="body" idx="1"/>
          </p:nvPr>
        </p:nvSpPr>
        <p:spPr>
          <a:xfrm>
            <a:off x="1676400" y="152400"/>
            <a:ext cx="8839200" cy="6300788"/>
          </a:xfrm>
          <a:noFill/>
          <a:ln/>
        </p:spPr>
        <p:txBody>
          <a:bodyPr/>
          <a:lstStyle/>
          <a:p>
            <a:pPr marL="0" indent="0">
              <a:lnSpc>
                <a:spcPct val="110000"/>
              </a:lnSpc>
              <a:spcBef>
                <a:spcPct val="10000"/>
              </a:spcBef>
              <a:spcAft>
                <a:spcPct val="20000"/>
              </a:spcAft>
              <a:buNone/>
            </a:pPr>
            <a:r>
              <a:rPr lang="en-US" altLang="zh-CN" sz="3600" b="1">
                <a:solidFill>
                  <a:schemeClr val="folHlink"/>
                </a:solidFill>
                <a:cs typeface="Times New Roman" panose="02020603050405020304" pitchFamily="18" charset="0"/>
              </a:rPr>
              <a:t>3</a:t>
            </a:r>
            <a:r>
              <a:rPr lang="en-US" altLang="zh-CN" sz="3600" b="1">
                <a:solidFill>
                  <a:schemeClr val="folHlink"/>
                </a:solidFill>
                <a:effectLst>
                  <a:outerShdw blurRad="38100" dist="38100" dir="2700000" algn="tl">
                    <a:srgbClr val="000000"/>
                  </a:outerShdw>
                </a:effectLst>
                <a:cs typeface="Times New Roman" panose="02020603050405020304" pitchFamily="18" charset="0"/>
              </a:rPr>
              <a:t>  </a:t>
            </a:r>
            <a:r>
              <a:rPr lang="zh-CN" altLang="en-US" sz="3600" b="1">
                <a:solidFill>
                  <a:schemeClr val="folHlink"/>
                </a:solidFill>
                <a:ea typeface="楷体_GB2312" pitchFamily="49" charset="-122"/>
              </a:rPr>
              <a:t>链式基数排序算法</a:t>
            </a:r>
            <a:endParaRPr lang="zh-CN" altLang="en-US" sz="3600" b="1">
              <a:solidFill>
                <a:schemeClr val="folHlink"/>
              </a:solidFill>
              <a:effectLst>
                <a:outerShdw blurRad="38100" dist="38100" dir="2700000" algn="tl">
                  <a:srgbClr val="000000"/>
                </a:outerShdw>
              </a:effectLst>
              <a:ea typeface="楷体_GB2312" pitchFamily="49" charset="-122"/>
            </a:endParaRPr>
          </a:p>
          <a:p>
            <a:pPr marL="0" indent="0">
              <a:lnSpc>
                <a:spcPct val="110000"/>
              </a:lnSpc>
              <a:spcBef>
                <a:spcPct val="10000"/>
              </a:spcBef>
              <a:buNone/>
            </a:pPr>
            <a:r>
              <a:rPr lang="zh-CN" altLang="en-US" sz="2800" b="1"/>
              <a:t>        为实现基数排序，用两个指针数组来分别管理所有的缓存</a:t>
            </a:r>
            <a:r>
              <a:rPr lang="en-US" altLang="zh-CN" sz="2800" b="1"/>
              <a:t>(</a:t>
            </a:r>
            <a:r>
              <a:rPr lang="zh-CN" altLang="en-US" sz="2800" b="1"/>
              <a:t>桶</a:t>
            </a:r>
            <a:r>
              <a:rPr lang="en-US" altLang="zh-CN" sz="2800" b="1"/>
              <a:t>)</a:t>
            </a:r>
            <a:r>
              <a:rPr lang="zh-CN" altLang="en-US" sz="2800" b="1"/>
              <a:t>，同时对待排序记录的数据类型进行改造，相应的数据类型定义如下：</a:t>
            </a:r>
          </a:p>
          <a:p>
            <a:pPr marL="0" indent="0">
              <a:lnSpc>
                <a:spcPct val="110000"/>
              </a:lnSpc>
              <a:spcBef>
                <a:spcPct val="10000"/>
              </a:spcBef>
              <a:buNone/>
            </a:pPr>
            <a:r>
              <a:rPr lang="en-US" altLang="zh-CN" sz="2800" b="1"/>
              <a:t>#define BIT_key  8    </a:t>
            </a:r>
            <a:r>
              <a:rPr lang="en-US" altLang="zh-CN" sz="2400" b="1"/>
              <a:t>/*  </a:t>
            </a:r>
            <a:r>
              <a:rPr lang="zh-CN" altLang="en-US" sz="2400" b="1"/>
              <a:t>指定关键字的位数</a:t>
            </a:r>
            <a:r>
              <a:rPr lang="en-US" altLang="zh-CN" sz="2400" b="1"/>
              <a:t>d  */</a:t>
            </a:r>
          </a:p>
          <a:p>
            <a:pPr marL="0" indent="0">
              <a:lnSpc>
                <a:spcPct val="110000"/>
              </a:lnSpc>
              <a:spcBef>
                <a:spcPct val="10000"/>
              </a:spcBef>
              <a:buNone/>
            </a:pPr>
            <a:r>
              <a:rPr lang="en-US" altLang="zh-CN" sz="2800" b="1"/>
              <a:t>#define RADIX  10    </a:t>
            </a:r>
            <a:r>
              <a:rPr lang="en-US" altLang="zh-CN" sz="2400" b="1"/>
              <a:t>/*  </a:t>
            </a:r>
            <a:r>
              <a:rPr lang="zh-CN" altLang="en-US" sz="2400" b="1"/>
              <a:t>指定关键字基数</a:t>
            </a:r>
            <a:r>
              <a:rPr lang="en-US" altLang="zh-CN" sz="2400" b="1"/>
              <a:t>r  */</a:t>
            </a:r>
          </a:p>
          <a:p>
            <a:pPr marL="0" indent="0">
              <a:lnSpc>
                <a:spcPct val="110000"/>
              </a:lnSpc>
              <a:spcBef>
                <a:spcPct val="10000"/>
              </a:spcBef>
              <a:buNone/>
            </a:pPr>
            <a:r>
              <a:rPr lang="en-US" altLang="zh-CN" sz="2800" b="1"/>
              <a:t>typedef  struct  RecType</a:t>
            </a:r>
          </a:p>
          <a:p>
            <a:pPr marL="355600" lvl="1" indent="0">
              <a:lnSpc>
                <a:spcPct val="110000"/>
              </a:lnSpc>
              <a:spcBef>
                <a:spcPct val="10000"/>
              </a:spcBef>
              <a:buNone/>
            </a:pPr>
            <a:r>
              <a:rPr lang="en-US" altLang="zh-CN" b="1"/>
              <a:t>{  char  key[BIT_key] ;      </a:t>
            </a:r>
            <a:r>
              <a:rPr lang="en-US" altLang="zh-CN" sz="2400" b="1"/>
              <a:t>/*  </a:t>
            </a:r>
            <a:r>
              <a:rPr lang="zh-CN" altLang="en-US" sz="2400" b="1"/>
              <a:t>关键字域  *</a:t>
            </a:r>
            <a:r>
              <a:rPr lang="en-US" altLang="zh-CN" sz="2400" b="1"/>
              <a:t>/</a:t>
            </a:r>
          </a:p>
          <a:p>
            <a:pPr marL="723900" lvl="2" indent="0">
              <a:lnSpc>
                <a:spcPct val="110000"/>
              </a:lnSpc>
              <a:spcBef>
                <a:spcPct val="10000"/>
              </a:spcBef>
              <a:buNone/>
            </a:pPr>
            <a:r>
              <a:rPr lang="en-US" altLang="zh-CN" sz="2800" b="1"/>
              <a:t>infoType  otheritems ;</a:t>
            </a:r>
          </a:p>
          <a:p>
            <a:pPr marL="723900" lvl="2" indent="0">
              <a:lnSpc>
                <a:spcPct val="110000"/>
              </a:lnSpc>
              <a:spcBef>
                <a:spcPct val="10000"/>
              </a:spcBef>
              <a:buNone/>
            </a:pPr>
            <a:r>
              <a:rPr lang="en-US" altLang="zh-CN" sz="2800" b="1"/>
              <a:t>struct  RecType  *next ;</a:t>
            </a:r>
          </a:p>
          <a:p>
            <a:pPr marL="355600" lvl="1" indent="0">
              <a:lnSpc>
                <a:spcPct val="110000"/>
              </a:lnSpc>
              <a:spcBef>
                <a:spcPct val="10000"/>
              </a:spcBef>
              <a:buNone/>
            </a:pPr>
            <a:r>
              <a:rPr lang="en-US" altLang="zh-CN" b="1"/>
              <a:t>}SRecord, </a:t>
            </a:r>
            <a:r>
              <a:rPr lang="en-US" altLang="zh-CN" sz="2400" b="1"/>
              <a:t>*f[RADIX] ,*e[RADIX] ;</a:t>
            </a:r>
          </a:p>
          <a:p>
            <a:pPr marL="723900" lvl="2" indent="0">
              <a:lnSpc>
                <a:spcPct val="110000"/>
              </a:lnSpc>
              <a:spcBef>
                <a:spcPct val="10000"/>
              </a:spcBef>
              <a:buNone/>
            </a:pPr>
            <a:r>
              <a:rPr lang="en-US" altLang="zh-CN" b="1"/>
              <a:t>/*   </a:t>
            </a:r>
            <a:r>
              <a:rPr lang="zh-CN" altLang="en-US" b="1"/>
              <a:t>桶的头尾指针数组   *</a:t>
            </a:r>
            <a:r>
              <a:rPr lang="en-US" altLang="zh-CN" b="1"/>
              <a:t>/</a:t>
            </a:r>
          </a:p>
        </p:txBody>
      </p:sp>
    </p:spTree>
    <p:extLst>
      <p:ext uri="{BB962C8B-B14F-4D97-AF65-F5344CB8AC3E}">
        <p14:creationId xmlns:p14="http://schemas.microsoft.com/office/powerpoint/2010/main" val="15213357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6178" name="Rectangle 2">
            <a:extLst>
              <a:ext uri="{FF2B5EF4-FFF2-40B4-BE49-F238E27FC236}">
                <a16:creationId xmlns:a16="http://schemas.microsoft.com/office/drawing/2014/main" id="{C6761CDA-836F-224D-9B9F-AF4C1621ADFF}"/>
              </a:ext>
            </a:extLst>
          </p:cNvPr>
          <p:cNvSpPr>
            <a:spLocks noGrp="1" noChangeArrowheads="1"/>
          </p:cNvSpPr>
          <p:nvPr>
            <p:ph type="body" idx="1"/>
          </p:nvPr>
        </p:nvSpPr>
        <p:spPr>
          <a:xfrm>
            <a:off x="1676400" y="152400"/>
            <a:ext cx="8839200" cy="6705600"/>
          </a:xfrm>
          <a:noFill/>
          <a:ln/>
        </p:spPr>
        <p:txBody>
          <a:bodyPr/>
          <a:lstStyle/>
          <a:p>
            <a:pPr marL="0" indent="0">
              <a:lnSpc>
                <a:spcPct val="110000"/>
              </a:lnSpc>
              <a:spcBef>
                <a:spcPct val="10000"/>
              </a:spcBef>
              <a:buNone/>
            </a:pPr>
            <a:r>
              <a:rPr lang="en-US" altLang="zh-CN" sz="2800" b="1"/>
              <a:t>void Radix_sort(SRecord</a:t>
            </a:r>
            <a:r>
              <a:rPr kumimoji="0" lang="en-US" altLang="zh-CN" sz="2800" b="1"/>
              <a:t> *head )</a:t>
            </a:r>
            <a:endParaRPr lang="en-US" altLang="zh-CN" sz="2800" b="1"/>
          </a:p>
          <a:p>
            <a:pPr marL="355600" lvl="1" indent="0">
              <a:lnSpc>
                <a:spcPct val="110000"/>
              </a:lnSpc>
              <a:spcBef>
                <a:spcPct val="10000"/>
              </a:spcBef>
              <a:buNone/>
            </a:pPr>
            <a:r>
              <a:rPr lang="en-US" altLang="zh-CN" b="1"/>
              <a:t>{   int j, k, m ;</a:t>
            </a:r>
          </a:p>
          <a:p>
            <a:pPr marL="723900" lvl="2" indent="0">
              <a:lnSpc>
                <a:spcPct val="110000"/>
              </a:lnSpc>
              <a:spcBef>
                <a:spcPct val="10000"/>
              </a:spcBef>
              <a:buNone/>
            </a:pPr>
            <a:r>
              <a:rPr lang="en-US" altLang="zh-CN" sz="2800" b="1"/>
              <a:t>SRecord  *p, *q, </a:t>
            </a:r>
            <a:r>
              <a:rPr kumimoji="0" lang="en-US" altLang="zh-CN" sz="2800" b="1"/>
              <a:t>*f[</a:t>
            </a:r>
            <a:r>
              <a:rPr lang="en-US" altLang="zh-CN" sz="2800" b="1"/>
              <a:t>RADIX</a:t>
            </a:r>
            <a:r>
              <a:rPr kumimoji="0" lang="en-US" altLang="zh-CN" sz="2800" b="1"/>
              <a:t>], *e[</a:t>
            </a:r>
            <a:r>
              <a:rPr lang="en-US" altLang="zh-CN" sz="2800" b="1"/>
              <a:t>RADIX</a:t>
            </a:r>
            <a:r>
              <a:rPr kumimoji="0" lang="en-US" altLang="zh-CN" sz="2800" b="1"/>
              <a:t>] </a:t>
            </a:r>
            <a:r>
              <a:rPr lang="en-US" altLang="zh-CN" sz="2800" b="1"/>
              <a:t>; </a:t>
            </a:r>
          </a:p>
          <a:p>
            <a:pPr marL="723900" lvl="2" indent="0">
              <a:lnSpc>
                <a:spcPct val="110000"/>
              </a:lnSpc>
              <a:spcBef>
                <a:spcPct val="10000"/>
              </a:spcBef>
              <a:buNone/>
            </a:pPr>
            <a:r>
              <a:rPr lang="en-US" altLang="zh-CN" sz="2800" b="1"/>
              <a:t>for (j=BIT_key-1; j&gt;=0; j--)   </a:t>
            </a:r>
          </a:p>
          <a:p>
            <a:pPr marL="1435100" lvl="4" indent="0">
              <a:lnSpc>
                <a:spcPct val="110000"/>
              </a:lnSpc>
              <a:spcBef>
                <a:spcPct val="10000"/>
              </a:spcBef>
              <a:buNone/>
            </a:pPr>
            <a:r>
              <a:rPr lang="en-US" altLang="zh-CN" sz="2400" b="1"/>
              <a:t> /*  </a:t>
            </a:r>
            <a:r>
              <a:rPr lang="zh-CN" altLang="en-US" sz="2400" b="1"/>
              <a:t>关键字的每位一趟排序  *</a:t>
            </a:r>
            <a:r>
              <a:rPr lang="en-US" altLang="zh-CN" sz="2400" b="1"/>
              <a:t>/</a:t>
            </a:r>
          </a:p>
          <a:p>
            <a:pPr marL="1079500" lvl="3" indent="0">
              <a:lnSpc>
                <a:spcPct val="110000"/>
              </a:lnSpc>
              <a:spcBef>
                <a:spcPct val="10000"/>
              </a:spcBef>
              <a:buNone/>
            </a:pPr>
            <a:r>
              <a:rPr lang="en-US" altLang="zh-CN" sz="2800" b="1"/>
              <a:t>{  for (k=0; k&lt;RADIX; k++) </a:t>
            </a:r>
          </a:p>
          <a:p>
            <a:pPr marL="1435100" lvl="4" indent="0">
              <a:lnSpc>
                <a:spcPct val="110000"/>
              </a:lnSpc>
              <a:spcBef>
                <a:spcPct val="10000"/>
              </a:spcBef>
              <a:buNone/>
            </a:pPr>
            <a:r>
              <a:rPr lang="en-US" altLang="zh-CN" sz="2800" b="1"/>
              <a:t>    f[k]=e[k]=NULL ;   </a:t>
            </a:r>
            <a:r>
              <a:rPr lang="en-US" altLang="zh-CN" sz="2400" b="1"/>
              <a:t>/*  </a:t>
            </a:r>
            <a:r>
              <a:rPr lang="zh-CN" altLang="en-US" sz="2400" b="1"/>
              <a:t>头尾指针数组初始化  *</a:t>
            </a:r>
            <a:r>
              <a:rPr lang="en-US" altLang="zh-CN" sz="2400" b="1"/>
              <a:t>/</a:t>
            </a:r>
          </a:p>
          <a:p>
            <a:pPr marL="1435100" lvl="4" indent="0">
              <a:lnSpc>
                <a:spcPct val="110000"/>
              </a:lnSpc>
              <a:spcBef>
                <a:spcPct val="10000"/>
              </a:spcBef>
              <a:buNone/>
            </a:pPr>
            <a:r>
              <a:rPr lang="en-US" altLang="zh-CN" sz="2800" b="1"/>
              <a:t>p=head ;</a:t>
            </a:r>
          </a:p>
          <a:p>
            <a:pPr marL="1435100" lvl="4" indent="0">
              <a:lnSpc>
                <a:spcPct val="110000"/>
              </a:lnSpc>
              <a:spcBef>
                <a:spcPct val="10000"/>
              </a:spcBef>
              <a:buNone/>
            </a:pPr>
            <a:r>
              <a:rPr lang="en-US" altLang="zh-CN" sz="2800" b="1"/>
              <a:t>while (p!=NULL)      </a:t>
            </a:r>
            <a:r>
              <a:rPr lang="en-US" altLang="zh-CN" sz="2400" b="1"/>
              <a:t>/*  </a:t>
            </a:r>
            <a:r>
              <a:rPr lang="zh-CN" altLang="en-US" sz="2400" b="1"/>
              <a:t>一趟基数排序的分配  *</a:t>
            </a:r>
            <a:r>
              <a:rPr lang="en-US" altLang="zh-CN" sz="2400" b="1"/>
              <a:t>/ </a:t>
            </a:r>
          </a:p>
          <a:p>
            <a:pPr marL="1435100" lvl="4" indent="0">
              <a:lnSpc>
                <a:spcPct val="110000"/>
              </a:lnSpc>
              <a:spcBef>
                <a:spcPct val="10000"/>
              </a:spcBef>
              <a:buNone/>
            </a:pPr>
            <a:r>
              <a:rPr lang="en-US" altLang="zh-CN" sz="2800" b="1"/>
              <a:t>   {   m=ord(p-&gt;key[j]) ;   </a:t>
            </a:r>
            <a:r>
              <a:rPr lang="en-US" altLang="zh-CN" sz="2400" b="1"/>
              <a:t>/*  </a:t>
            </a:r>
            <a:r>
              <a:rPr lang="zh-CN" altLang="en-US" sz="2400" b="1"/>
              <a:t>取关键字的第</a:t>
            </a:r>
            <a:r>
              <a:rPr lang="en-US" altLang="zh-CN" sz="2400" b="1"/>
              <a:t>j</a:t>
            </a:r>
            <a:r>
              <a:rPr lang="zh-CN" altLang="en-US" sz="2400" b="1"/>
              <a:t>位</a:t>
            </a:r>
            <a:r>
              <a:rPr lang="en-US" altLang="zh-CN" sz="2400" b="1"/>
              <a:t>k</a:t>
            </a:r>
            <a:r>
              <a:rPr lang="en-US" altLang="zh-CN" sz="2400" b="1" baseline="28000"/>
              <a:t>j </a:t>
            </a:r>
            <a:r>
              <a:rPr lang="en-US" altLang="zh-CN" sz="2400" b="1"/>
              <a:t>  */</a:t>
            </a:r>
          </a:p>
          <a:p>
            <a:pPr marL="1435100" lvl="4" indent="0">
              <a:lnSpc>
                <a:spcPct val="110000"/>
              </a:lnSpc>
              <a:spcBef>
                <a:spcPct val="10000"/>
              </a:spcBef>
              <a:buNone/>
            </a:pPr>
            <a:r>
              <a:rPr lang="en-US" altLang="zh-CN" sz="2800" b="1"/>
              <a:t>        if  (f[m]==NULL)  f[m]=p ;</a:t>
            </a:r>
          </a:p>
          <a:p>
            <a:pPr marL="1435100" lvl="4" indent="0">
              <a:lnSpc>
                <a:spcPct val="110000"/>
              </a:lnSpc>
              <a:spcBef>
                <a:spcPct val="10000"/>
              </a:spcBef>
              <a:buNone/>
            </a:pPr>
            <a:r>
              <a:rPr lang="en-US" altLang="zh-CN" sz="2800" b="1"/>
              <a:t>        else  e[m]-&gt;next=p ;</a:t>
            </a:r>
          </a:p>
          <a:p>
            <a:pPr marL="1435100" lvl="4" indent="0">
              <a:lnSpc>
                <a:spcPct val="110000"/>
              </a:lnSpc>
              <a:spcBef>
                <a:spcPct val="10000"/>
              </a:spcBef>
              <a:buNone/>
            </a:pPr>
            <a:r>
              <a:rPr lang="en-US" altLang="zh-CN" sz="2800" b="1"/>
              <a:t>        p=p-&gt;next ;</a:t>
            </a:r>
          </a:p>
        </p:txBody>
      </p:sp>
    </p:spTree>
    <p:extLst>
      <p:ext uri="{BB962C8B-B14F-4D97-AF65-F5344CB8AC3E}">
        <p14:creationId xmlns:p14="http://schemas.microsoft.com/office/powerpoint/2010/main" val="1178408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7202" name="Rectangle 2">
            <a:extLst>
              <a:ext uri="{FF2B5EF4-FFF2-40B4-BE49-F238E27FC236}">
                <a16:creationId xmlns:a16="http://schemas.microsoft.com/office/drawing/2014/main" id="{8AB1620B-FF1D-9A4D-B5C9-223C85B6314E}"/>
              </a:ext>
            </a:extLst>
          </p:cNvPr>
          <p:cNvSpPr>
            <a:spLocks noGrp="1" noChangeArrowheads="1"/>
          </p:cNvSpPr>
          <p:nvPr>
            <p:ph type="body" idx="1"/>
          </p:nvPr>
        </p:nvSpPr>
        <p:spPr>
          <a:xfrm>
            <a:off x="1676400" y="115888"/>
            <a:ext cx="8839200" cy="6742112"/>
          </a:xfrm>
          <a:noFill/>
          <a:ln/>
        </p:spPr>
        <p:txBody>
          <a:bodyPr/>
          <a:lstStyle/>
          <a:p>
            <a:pPr marL="1435100" lvl="4" indent="0">
              <a:lnSpc>
                <a:spcPct val="110000"/>
              </a:lnSpc>
              <a:spcBef>
                <a:spcPct val="10000"/>
              </a:spcBef>
              <a:buNone/>
            </a:pPr>
            <a:r>
              <a:rPr lang="zh-CN" altLang="en-US" sz="2800" b="1"/>
              <a:t>    </a:t>
            </a:r>
            <a:r>
              <a:rPr lang="en-US" altLang="zh-CN" sz="2800" b="1"/>
              <a:t>}</a:t>
            </a:r>
          </a:p>
          <a:p>
            <a:pPr marL="1435100" lvl="4" indent="0">
              <a:lnSpc>
                <a:spcPct val="110000"/>
              </a:lnSpc>
              <a:spcBef>
                <a:spcPct val="10000"/>
              </a:spcBef>
              <a:buNone/>
            </a:pPr>
            <a:r>
              <a:rPr lang="en-US" altLang="zh-CN" sz="2800" b="1"/>
              <a:t>head=NULL ;    </a:t>
            </a:r>
            <a:r>
              <a:rPr lang="en-US" altLang="zh-CN" sz="2400" b="1"/>
              <a:t>/*  </a:t>
            </a:r>
            <a:r>
              <a:rPr lang="zh-CN" altLang="en-US" sz="2400" b="1"/>
              <a:t>以</a:t>
            </a:r>
            <a:r>
              <a:rPr lang="en-US" altLang="zh-CN" sz="2400" b="1"/>
              <a:t>head</a:t>
            </a:r>
            <a:r>
              <a:rPr lang="zh-CN" altLang="en-US" sz="2400" b="1"/>
              <a:t>作为头指针进行收集  *</a:t>
            </a:r>
            <a:r>
              <a:rPr lang="en-US" altLang="zh-CN" sz="2400" b="1"/>
              <a:t>/ </a:t>
            </a:r>
          </a:p>
          <a:p>
            <a:pPr marL="1435100" lvl="4" indent="0">
              <a:lnSpc>
                <a:spcPct val="110000"/>
              </a:lnSpc>
              <a:spcBef>
                <a:spcPct val="10000"/>
              </a:spcBef>
              <a:buNone/>
            </a:pPr>
            <a:r>
              <a:rPr lang="en-US" altLang="zh-CN" sz="2800" b="1"/>
              <a:t>q=head ;      </a:t>
            </a:r>
            <a:r>
              <a:rPr lang="en-US" altLang="zh-CN" sz="2400" b="1"/>
              <a:t>/*  q</a:t>
            </a:r>
            <a:r>
              <a:rPr lang="zh-CN" altLang="en-US" sz="2400" b="1"/>
              <a:t>作为收集后的尾指针  *</a:t>
            </a:r>
            <a:r>
              <a:rPr lang="en-US" altLang="zh-CN" sz="2400" b="1"/>
              <a:t>/</a:t>
            </a:r>
          </a:p>
          <a:p>
            <a:pPr marL="1435100" lvl="4" indent="0">
              <a:lnSpc>
                <a:spcPct val="110000"/>
              </a:lnSpc>
              <a:spcBef>
                <a:spcPct val="10000"/>
              </a:spcBef>
              <a:buNone/>
            </a:pPr>
            <a:r>
              <a:rPr lang="en-US" altLang="zh-CN" sz="2800" b="1"/>
              <a:t>for (k=0; k&lt;RADIX; k++) </a:t>
            </a:r>
          </a:p>
          <a:p>
            <a:pPr marL="1435100" lvl="4" indent="0">
              <a:lnSpc>
                <a:spcPct val="110000"/>
              </a:lnSpc>
              <a:spcBef>
                <a:spcPct val="10000"/>
              </a:spcBef>
              <a:buNone/>
            </a:pPr>
            <a:r>
              <a:rPr lang="en-US" altLang="zh-CN" sz="2800" b="1"/>
              <a:t>   {  if  (f[k]!=NULL)   </a:t>
            </a:r>
            <a:r>
              <a:rPr lang="en-US" altLang="zh-CN" sz="2400" b="1"/>
              <a:t>/*  </a:t>
            </a:r>
            <a:r>
              <a:rPr lang="zh-CN" altLang="en-US" sz="2400" b="1"/>
              <a:t>第</a:t>
            </a:r>
            <a:r>
              <a:rPr lang="en-US" altLang="zh-CN" sz="2400" b="1"/>
              <a:t>k</a:t>
            </a:r>
            <a:r>
              <a:rPr lang="zh-CN" altLang="en-US" sz="2400" b="1"/>
              <a:t>个队列不空则收集  *</a:t>
            </a:r>
            <a:r>
              <a:rPr lang="en-US" altLang="zh-CN" sz="2400" b="1"/>
              <a:t>/</a:t>
            </a:r>
          </a:p>
          <a:p>
            <a:pPr marL="1435100" lvl="4" indent="0">
              <a:lnSpc>
                <a:spcPct val="110000"/>
              </a:lnSpc>
              <a:spcBef>
                <a:spcPct val="10000"/>
              </a:spcBef>
              <a:buNone/>
            </a:pPr>
            <a:r>
              <a:rPr lang="en-US" altLang="zh-CN" sz="2800" b="1"/>
              <a:t>         {  if  (head!=NULL)  q-&gt;next=f[k] ;</a:t>
            </a:r>
          </a:p>
          <a:p>
            <a:pPr marL="1435100" lvl="4" indent="0">
              <a:lnSpc>
                <a:spcPct val="110000"/>
              </a:lnSpc>
              <a:spcBef>
                <a:spcPct val="10000"/>
              </a:spcBef>
              <a:buNone/>
            </a:pPr>
            <a:r>
              <a:rPr lang="en-US" altLang="zh-CN" sz="2800" b="1"/>
              <a:t>            else  head=f[k] ;</a:t>
            </a:r>
          </a:p>
          <a:p>
            <a:pPr marL="1435100" lvl="4" indent="0">
              <a:lnSpc>
                <a:spcPct val="110000"/>
              </a:lnSpc>
              <a:spcBef>
                <a:spcPct val="10000"/>
              </a:spcBef>
              <a:buNone/>
            </a:pPr>
            <a:r>
              <a:rPr lang="en-US" altLang="zh-CN" sz="2800" b="1"/>
              <a:t>            q=e[k] ;</a:t>
            </a:r>
          </a:p>
          <a:p>
            <a:pPr marL="1435100" lvl="4" indent="0">
              <a:lnSpc>
                <a:spcPct val="110000"/>
              </a:lnSpc>
              <a:spcBef>
                <a:spcPct val="10000"/>
              </a:spcBef>
              <a:buNone/>
            </a:pPr>
            <a:r>
              <a:rPr lang="en-US" altLang="zh-CN" sz="2800" b="1"/>
              <a:t>         }</a:t>
            </a:r>
          </a:p>
          <a:p>
            <a:pPr marL="1435100" lvl="4" indent="0">
              <a:lnSpc>
                <a:spcPct val="110000"/>
              </a:lnSpc>
              <a:spcBef>
                <a:spcPct val="10000"/>
              </a:spcBef>
              <a:buNone/>
            </a:pPr>
            <a:r>
              <a:rPr lang="en-US" altLang="zh-CN" sz="2800" b="1"/>
              <a:t>    } </a:t>
            </a:r>
            <a:r>
              <a:rPr lang="en-US" altLang="zh-CN" sz="1800" b="1"/>
              <a:t>     </a:t>
            </a:r>
            <a:r>
              <a:rPr lang="en-US" altLang="zh-CN" sz="2400" b="1"/>
              <a:t>/*  </a:t>
            </a:r>
            <a:r>
              <a:rPr lang="zh-CN" altLang="en-US" sz="2400" b="1"/>
              <a:t>完成一趟排序的收集</a:t>
            </a:r>
            <a:r>
              <a:rPr lang="zh-CN" altLang="en-US" sz="2400" b="1" baseline="28000"/>
              <a:t> </a:t>
            </a:r>
            <a:r>
              <a:rPr lang="zh-CN" altLang="en-US" sz="2400" b="1"/>
              <a:t>  *</a:t>
            </a:r>
            <a:r>
              <a:rPr lang="en-US" altLang="zh-CN" sz="2400" b="1"/>
              <a:t>/</a:t>
            </a:r>
          </a:p>
          <a:p>
            <a:pPr marL="1435100" lvl="4" indent="0">
              <a:lnSpc>
                <a:spcPct val="110000"/>
              </a:lnSpc>
              <a:spcBef>
                <a:spcPct val="10000"/>
              </a:spcBef>
              <a:buNone/>
            </a:pPr>
            <a:r>
              <a:rPr lang="en-US" altLang="zh-CN" sz="2800" b="1"/>
              <a:t>q-&gt;next=NULL ;     </a:t>
            </a:r>
            <a:r>
              <a:rPr lang="en-US" altLang="zh-CN" sz="2400" b="1"/>
              <a:t>/*  </a:t>
            </a:r>
            <a:r>
              <a:rPr lang="zh-CN" altLang="en-US" sz="2400" b="1"/>
              <a:t>修改收集链尾指针</a:t>
            </a:r>
            <a:r>
              <a:rPr lang="zh-CN" altLang="en-US" sz="2400" b="1" baseline="28000"/>
              <a:t> </a:t>
            </a:r>
            <a:r>
              <a:rPr lang="zh-CN" altLang="en-US" sz="2400" b="1"/>
              <a:t>  *</a:t>
            </a:r>
            <a:r>
              <a:rPr lang="en-US" altLang="zh-CN" sz="2400" b="1"/>
              <a:t>/</a:t>
            </a:r>
          </a:p>
          <a:p>
            <a:pPr marL="1079500" lvl="3" indent="0">
              <a:lnSpc>
                <a:spcPct val="110000"/>
              </a:lnSpc>
              <a:spcBef>
                <a:spcPct val="10000"/>
              </a:spcBef>
              <a:buNone/>
            </a:pPr>
            <a:r>
              <a:rPr lang="en-US" altLang="zh-CN" sz="2800" b="1"/>
              <a:t>}</a:t>
            </a:r>
          </a:p>
          <a:p>
            <a:pPr marL="355600" lvl="1" indent="0">
              <a:lnSpc>
                <a:spcPct val="110000"/>
              </a:lnSpc>
              <a:spcBef>
                <a:spcPct val="10000"/>
              </a:spcBef>
              <a:buNone/>
            </a:pPr>
            <a:r>
              <a:rPr lang="en-US" altLang="zh-CN" b="1"/>
              <a:t>}</a:t>
            </a:r>
          </a:p>
        </p:txBody>
      </p:sp>
    </p:spTree>
    <p:extLst>
      <p:ext uri="{BB962C8B-B14F-4D97-AF65-F5344CB8AC3E}">
        <p14:creationId xmlns:p14="http://schemas.microsoft.com/office/powerpoint/2010/main" val="13568195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8226" name="Rectangle 2">
            <a:extLst>
              <a:ext uri="{FF2B5EF4-FFF2-40B4-BE49-F238E27FC236}">
                <a16:creationId xmlns:a16="http://schemas.microsoft.com/office/drawing/2014/main" id="{0E858F09-F5A5-D348-9BD7-D9F0BBB1DF09}"/>
              </a:ext>
            </a:extLst>
          </p:cNvPr>
          <p:cNvSpPr>
            <a:spLocks noGrp="1" noChangeArrowheads="1"/>
          </p:cNvSpPr>
          <p:nvPr>
            <p:ph type="body" idx="1"/>
          </p:nvPr>
        </p:nvSpPr>
        <p:spPr>
          <a:xfrm>
            <a:off x="1676401" y="152400"/>
            <a:ext cx="8812213" cy="5868988"/>
          </a:xfrm>
          <a:noFill/>
          <a:ln/>
        </p:spPr>
        <p:txBody>
          <a:bodyPr/>
          <a:lstStyle/>
          <a:p>
            <a:pPr marL="0" indent="0">
              <a:lnSpc>
                <a:spcPct val="110000"/>
              </a:lnSpc>
              <a:spcAft>
                <a:spcPct val="10000"/>
              </a:spcAft>
              <a:buNone/>
            </a:pPr>
            <a:r>
              <a:rPr lang="en-US" altLang="zh-CN" sz="3600" b="1">
                <a:solidFill>
                  <a:schemeClr val="folHlink"/>
                </a:solidFill>
                <a:cs typeface="Times New Roman" panose="02020603050405020304" pitchFamily="18" charset="0"/>
              </a:rPr>
              <a:t>4  </a:t>
            </a:r>
            <a:r>
              <a:rPr kumimoji="0" lang="zh-CN" altLang="en-US" sz="3600" b="1">
                <a:solidFill>
                  <a:schemeClr val="folHlink"/>
                </a:solidFill>
                <a:ea typeface="楷体_GB2312" pitchFamily="49" charset="-122"/>
              </a:rPr>
              <a:t>算法分析</a:t>
            </a:r>
            <a:endParaRPr lang="zh-CN" altLang="en-US" sz="3600" b="1">
              <a:solidFill>
                <a:schemeClr val="folHlink"/>
              </a:solidFill>
              <a:ea typeface="楷体_GB2312" pitchFamily="49" charset="-122"/>
            </a:endParaRPr>
          </a:p>
          <a:p>
            <a:pPr marL="0" indent="0">
              <a:lnSpc>
                <a:spcPct val="110000"/>
              </a:lnSpc>
              <a:buNone/>
            </a:pPr>
            <a:r>
              <a:rPr lang="zh-CN" altLang="en-US" b="1"/>
              <a:t>        </a:t>
            </a:r>
            <a:r>
              <a:rPr lang="zh-CN" altLang="en-US" sz="2800" b="1"/>
              <a:t>设有</a:t>
            </a:r>
            <a:r>
              <a:rPr lang="en-US" altLang="zh-CN" sz="2800" b="1"/>
              <a:t>n</a:t>
            </a:r>
            <a:r>
              <a:rPr lang="zh-CN" altLang="en-US" sz="2800" b="1"/>
              <a:t>个待排序记录</a:t>
            </a:r>
            <a:r>
              <a:rPr lang="zh-CN" altLang="en-US" sz="2800" b="1">
                <a:latin typeface="宋体" panose="02010600030101010101" pitchFamily="2" charset="-122"/>
              </a:rPr>
              <a:t>，关键字位数为</a:t>
            </a:r>
            <a:r>
              <a:rPr lang="en-US" altLang="zh-CN" sz="2800" b="1"/>
              <a:t>d</a:t>
            </a:r>
            <a:r>
              <a:rPr lang="zh-CN" altLang="en-US" sz="2800" b="1">
                <a:latin typeface="宋体" panose="02010600030101010101" pitchFamily="2" charset="-122"/>
              </a:rPr>
              <a:t>，</a:t>
            </a:r>
            <a:r>
              <a:rPr lang="zh-CN" altLang="zh-CN" sz="2800" b="1"/>
              <a:t>每位有</a:t>
            </a:r>
            <a:r>
              <a:rPr lang="en-US" altLang="zh-CN" sz="2800" b="1"/>
              <a:t>r</a:t>
            </a:r>
            <a:r>
              <a:rPr lang="zh-CN" altLang="en-US" sz="2800" b="1"/>
              <a:t>种取值。</a:t>
            </a:r>
            <a:r>
              <a:rPr lang="zh-CN" altLang="en-US" sz="2800" b="1">
                <a:latin typeface="宋体" panose="02010600030101010101" pitchFamily="2" charset="-122"/>
              </a:rPr>
              <a:t>则排序的趟数是</a:t>
            </a:r>
            <a:r>
              <a:rPr lang="en-US" altLang="zh-CN" sz="2800" b="1"/>
              <a:t>d</a:t>
            </a:r>
            <a:r>
              <a:rPr lang="zh-CN" altLang="zh-CN" sz="2800" b="1"/>
              <a:t>；</a:t>
            </a:r>
            <a:r>
              <a:rPr lang="zh-CN" altLang="en-US" sz="2800" b="1">
                <a:latin typeface="宋体" panose="02010600030101010101" pitchFamily="2" charset="-122"/>
              </a:rPr>
              <a:t>在每</a:t>
            </a:r>
            <a:r>
              <a:rPr lang="zh-CN" altLang="en-US" sz="2800" b="1"/>
              <a:t>一趟中：</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cs typeface="Times New Roman" panose="02020603050405020304" pitchFamily="18" charset="0"/>
              </a:rPr>
              <a:t>  </a:t>
            </a:r>
            <a:r>
              <a:rPr lang="zh-CN" altLang="en-US" b="1"/>
              <a:t>链表初始化的时间复杂度：</a:t>
            </a:r>
            <a:r>
              <a:rPr lang="en-US" altLang="zh-CN" b="1"/>
              <a:t>O(r) </a:t>
            </a:r>
            <a:r>
              <a:rPr lang="zh-CN" altLang="zh-CN" b="1"/>
              <a:t>；</a:t>
            </a:r>
            <a:r>
              <a:rPr lang="zh-CN" altLang="en-US" b="1"/>
              <a:t> </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cs typeface="Times New Roman" panose="02020603050405020304" pitchFamily="18" charset="0"/>
              </a:rPr>
              <a:t> </a:t>
            </a:r>
            <a:r>
              <a:rPr lang="zh-CN" altLang="en-US" b="1"/>
              <a:t>分配的时间复杂度：</a:t>
            </a:r>
            <a:r>
              <a:rPr lang="en-US" altLang="zh-CN" b="1"/>
              <a:t>O(n) </a:t>
            </a:r>
            <a:r>
              <a:rPr lang="zh-CN" altLang="zh-CN" b="1"/>
              <a:t>；</a:t>
            </a:r>
            <a:r>
              <a:rPr lang="zh-CN" altLang="en-US" b="1"/>
              <a:t> </a:t>
            </a:r>
          </a:p>
          <a:p>
            <a:pPr marL="533400" lvl="1" indent="0">
              <a:lnSpc>
                <a:spcPct val="110000"/>
              </a:lnSpc>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cs typeface="Times New Roman" panose="02020603050405020304" pitchFamily="18" charset="0"/>
              </a:rPr>
              <a:t> </a:t>
            </a:r>
            <a:r>
              <a:rPr lang="zh-CN" altLang="en-US" b="1"/>
              <a:t>分配后收集的时间复杂度：</a:t>
            </a:r>
            <a:r>
              <a:rPr lang="en-US" altLang="zh-CN" b="1"/>
              <a:t>O(r) </a:t>
            </a:r>
            <a:r>
              <a:rPr lang="zh-CN" altLang="zh-CN" b="1"/>
              <a:t>；</a:t>
            </a:r>
            <a:r>
              <a:rPr lang="zh-CN" altLang="en-US" b="1"/>
              <a:t> </a:t>
            </a:r>
          </a:p>
          <a:p>
            <a:pPr marL="0" indent="0">
              <a:lnSpc>
                <a:spcPct val="110000"/>
              </a:lnSpc>
              <a:buNone/>
            </a:pPr>
            <a:r>
              <a:rPr lang="zh-CN" altLang="en-US" sz="2800" b="1">
                <a:latin typeface="宋体" panose="02010600030101010101" pitchFamily="2" charset="-122"/>
              </a:rPr>
              <a:t>    则链式基数排序的</a:t>
            </a:r>
            <a:r>
              <a:rPr lang="zh-CN" altLang="en-US" sz="2800" b="1"/>
              <a:t>时间复杂度为： </a:t>
            </a:r>
            <a:r>
              <a:rPr lang="en-US" altLang="zh-CN" b="1">
                <a:solidFill>
                  <a:schemeClr val="folHlink"/>
                </a:solidFill>
              </a:rPr>
              <a:t>O(d(n+r))</a:t>
            </a:r>
            <a:endParaRPr kumimoji="0" lang="en-US" altLang="zh-CN" sz="2800" b="1">
              <a:latin typeface="宋体" panose="02010600030101010101" pitchFamily="2" charset="-122"/>
            </a:endParaRPr>
          </a:p>
          <a:p>
            <a:pPr marL="0" indent="0">
              <a:lnSpc>
                <a:spcPct val="110000"/>
              </a:lnSpc>
              <a:buNone/>
            </a:pPr>
            <a:r>
              <a:rPr lang="en-US" altLang="zh-CN" sz="2800" b="1">
                <a:latin typeface="宋体" panose="02010600030101010101" pitchFamily="2" charset="-122"/>
              </a:rPr>
              <a:t>    </a:t>
            </a:r>
            <a:r>
              <a:rPr lang="zh-CN" altLang="en-US" sz="2800" b="1">
                <a:latin typeface="宋体" panose="02010600030101010101" pitchFamily="2" charset="-122"/>
              </a:rPr>
              <a:t>在排序过程中使用的辅助空间是</a:t>
            </a:r>
            <a:r>
              <a:rPr lang="zh-CN" altLang="en-US" sz="2800" b="1"/>
              <a:t>：</a:t>
            </a:r>
            <a:r>
              <a:rPr lang="en-US" altLang="zh-CN" sz="2800" b="1"/>
              <a:t>2r</a:t>
            </a:r>
            <a:r>
              <a:rPr lang="zh-CN" altLang="en-US" sz="2800" b="1"/>
              <a:t>个链表指针</a:t>
            </a:r>
            <a:r>
              <a:rPr lang="zh-CN" altLang="en-US" sz="2800" b="1">
                <a:latin typeface="宋体" panose="02010600030101010101" pitchFamily="2" charset="-122"/>
              </a:rPr>
              <a:t>， </a:t>
            </a:r>
            <a:r>
              <a:rPr lang="en-US" altLang="zh-CN" sz="2800" b="1"/>
              <a:t>n</a:t>
            </a:r>
            <a:r>
              <a:rPr lang="zh-CN" altLang="en-US" sz="2800" b="1"/>
              <a:t>个指针域</a:t>
            </a:r>
            <a:r>
              <a:rPr lang="zh-CN" altLang="en-US" sz="2800" b="1">
                <a:latin typeface="宋体" panose="02010600030101010101" pitchFamily="2" charset="-122"/>
              </a:rPr>
              <a:t>空间，则空</a:t>
            </a:r>
            <a:r>
              <a:rPr lang="zh-CN" altLang="en-US" sz="2800" b="1"/>
              <a:t>间复杂度为：</a:t>
            </a:r>
            <a:r>
              <a:rPr lang="en-US" altLang="zh-CN" b="1">
                <a:solidFill>
                  <a:schemeClr val="folHlink"/>
                </a:solidFill>
              </a:rPr>
              <a:t>O(n+r)</a:t>
            </a:r>
            <a:endParaRPr lang="en-US" altLang="zh-CN" sz="2800" b="1">
              <a:solidFill>
                <a:schemeClr val="folHlink"/>
              </a:solidFill>
            </a:endParaRPr>
          </a:p>
          <a:p>
            <a:pPr marL="0" indent="0">
              <a:lnSpc>
                <a:spcPct val="110000"/>
              </a:lnSpc>
              <a:buNone/>
            </a:pPr>
            <a:r>
              <a:rPr lang="en-US" altLang="zh-CN" sz="2800" b="1"/>
              <a:t>        </a:t>
            </a:r>
            <a:r>
              <a:rPr lang="zh-CN" altLang="en-US" sz="2800" b="1"/>
              <a:t>基数排序是稳定的。</a:t>
            </a:r>
          </a:p>
        </p:txBody>
      </p:sp>
    </p:spTree>
    <p:extLst>
      <p:ext uri="{BB962C8B-B14F-4D97-AF65-F5344CB8AC3E}">
        <p14:creationId xmlns:p14="http://schemas.microsoft.com/office/powerpoint/2010/main" val="1563893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9250" name="Rectangle 2">
            <a:extLst>
              <a:ext uri="{FF2B5EF4-FFF2-40B4-BE49-F238E27FC236}">
                <a16:creationId xmlns:a16="http://schemas.microsoft.com/office/drawing/2014/main" id="{9C056399-66DB-FE4F-9F0F-B461BD76BDD1}"/>
              </a:ext>
            </a:extLst>
          </p:cNvPr>
          <p:cNvSpPr>
            <a:spLocks noGrp="1" noChangeArrowheads="1"/>
          </p:cNvSpPr>
          <p:nvPr>
            <p:ph type="title"/>
          </p:nvPr>
        </p:nvSpPr>
        <p:spPr>
          <a:xfrm>
            <a:off x="1752601" y="152400"/>
            <a:ext cx="8664575" cy="838200"/>
          </a:xfrm>
        </p:spPr>
        <p:txBody>
          <a:bodyPr/>
          <a:lstStyle/>
          <a:p>
            <a:r>
              <a:rPr lang="en-US" altLang="zh-CN" sz="5400" b="1">
                <a:latin typeface="Times New Roman" panose="02020603050405020304" pitchFamily="18" charset="0"/>
              </a:rPr>
              <a:t>10. 7</a:t>
            </a:r>
            <a:r>
              <a:rPr lang="en-US" altLang="zh-CN" sz="5400" b="1"/>
              <a:t>   </a:t>
            </a:r>
            <a:r>
              <a:rPr lang="zh-CN" altLang="en-US" sz="5400" b="1">
                <a:ea typeface="楷体_GB2312" pitchFamily="49" charset="-122"/>
              </a:rPr>
              <a:t>各种内部排序的比较</a:t>
            </a:r>
          </a:p>
        </p:txBody>
      </p:sp>
      <p:sp>
        <p:nvSpPr>
          <p:cNvPr id="949251" name="Rectangle 3">
            <a:extLst>
              <a:ext uri="{FF2B5EF4-FFF2-40B4-BE49-F238E27FC236}">
                <a16:creationId xmlns:a16="http://schemas.microsoft.com/office/drawing/2014/main" id="{260A0349-2305-1B4B-B9D4-EA44F07BE9B9}"/>
              </a:ext>
            </a:extLst>
          </p:cNvPr>
          <p:cNvSpPr>
            <a:spLocks noChangeArrowheads="1"/>
          </p:cNvSpPr>
          <p:nvPr/>
        </p:nvSpPr>
        <p:spPr bwMode="auto">
          <a:xfrm>
            <a:off x="1676400" y="1208088"/>
            <a:ext cx="88392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indent="355600" eaLnBrk="0" hangingPunct="0">
              <a:defRPr kumimoji="1" sz="2400">
                <a:solidFill>
                  <a:schemeClr val="tx1"/>
                </a:solidFill>
                <a:latin typeface="Times New Roman" panose="02020603050405020304" pitchFamily="18" charset="0"/>
                <a:ea typeface="宋体" panose="02010600030101010101" pitchFamily="2" charset="-122"/>
              </a:defRPr>
            </a:lvl1pPr>
            <a:lvl2pPr marL="534988"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zh-CN" altLang="en-US" sz="2800" b="1">
                <a:solidFill>
                  <a:srgbClr val="FF0033"/>
                </a:solidFill>
              </a:rPr>
              <a:t>        </a:t>
            </a:r>
            <a:r>
              <a:rPr lang="zh-CN" altLang="en-US" sz="2800" b="1">
                <a:solidFill>
                  <a:srgbClr val="FFFFFF"/>
                </a:solidFill>
              </a:rPr>
              <a:t>各种内部排序按所采用的基本思想</a:t>
            </a:r>
            <a:r>
              <a:rPr lang="en-US" altLang="zh-CN" sz="2800" b="1">
                <a:solidFill>
                  <a:srgbClr val="FFFFFF"/>
                </a:solidFill>
              </a:rPr>
              <a:t>(</a:t>
            </a:r>
            <a:r>
              <a:rPr lang="zh-CN" altLang="en-US" sz="2800" b="1">
                <a:solidFill>
                  <a:srgbClr val="FFFFFF"/>
                </a:solidFill>
              </a:rPr>
              <a:t>策略</a:t>
            </a:r>
            <a:r>
              <a:rPr lang="en-US" altLang="zh-CN" sz="2800" b="1">
                <a:solidFill>
                  <a:srgbClr val="FFFFFF"/>
                </a:solidFill>
              </a:rPr>
              <a:t>)</a:t>
            </a:r>
            <a:r>
              <a:rPr lang="zh-CN" altLang="en-US" sz="2800" b="1">
                <a:solidFill>
                  <a:srgbClr val="FFFFFF"/>
                </a:solidFill>
              </a:rPr>
              <a:t>可分为：</a:t>
            </a:r>
            <a:r>
              <a:rPr lang="zh-CN" altLang="en-US" sz="3200" b="1">
                <a:solidFill>
                  <a:srgbClr val="FFFF00"/>
                </a:solidFill>
              </a:rPr>
              <a:t>插入排序</a:t>
            </a:r>
            <a:r>
              <a:rPr lang="zh-CN" altLang="en-US" sz="2800" b="1">
                <a:solidFill>
                  <a:srgbClr val="FFFFFF"/>
                </a:solidFill>
                <a:latin typeface="Arial" panose="020B0604020202020204" pitchFamily="34" charset="0"/>
              </a:rPr>
              <a:t>、</a:t>
            </a:r>
            <a:r>
              <a:rPr lang="zh-CN" altLang="en-US" sz="3200" b="1">
                <a:solidFill>
                  <a:srgbClr val="FFFF00"/>
                </a:solidFill>
                <a:latin typeface="Arial" panose="020B0604020202020204" pitchFamily="34" charset="0"/>
              </a:rPr>
              <a:t>交换</a:t>
            </a:r>
            <a:r>
              <a:rPr lang="zh-CN" altLang="en-US" sz="3200" b="1">
                <a:solidFill>
                  <a:srgbClr val="FFFF00"/>
                </a:solidFill>
              </a:rPr>
              <a:t>排序</a:t>
            </a:r>
            <a:r>
              <a:rPr lang="zh-CN" altLang="en-US" sz="2800" b="1">
                <a:solidFill>
                  <a:srgbClr val="FFFFFF"/>
                </a:solidFill>
                <a:latin typeface="Arial" panose="020B0604020202020204" pitchFamily="34" charset="0"/>
              </a:rPr>
              <a:t>、</a:t>
            </a:r>
            <a:r>
              <a:rPr lang="zh-CN" altLang="en-US" sz="3200" b="1">
                <a:solidFill>
                  <a:srgbClr val="FFFF00"/>
                </a:solidFill>
                <a:latin typeface="Arial" panose="020B0604020202020204" pitchFamily="34" charset="0"/>
              </a:rPr>
              <a:t>选择</a:t>
            </a:r>
            <a:r>
              <a:rPr lang="zh-CN" altLang="en-US" sz="3200" b="1">
                <a:solidFill>
                  <a:srgbClr val="FFFF00"/>
                </a:solidFill>
              </a:rPr>
              <a:t>排序</a:t>
            </a:r>
            <a:r>
              <a:rPr lang="zh-CN" altLang="en-US" sz="2800" b="1">
                <a:solidFill>
                  <a:srgbClr val="FFFFFF"/>
                </a:solidFill>
                <a:latin typeface="Arial" panose="020B0604020202020204" pitchFamily="34" charset="0"/>
              </a:rPr>
              <a:t>、</a:t>
            </a:r>
            <a:r>
              <a:rPr lang="zh-CN" altLang="en-US" sz="3200" b="1">
                <a:solidFill>
                  <a:srgbClr val="FFFF00"/>
                </a:solidFill>
                <a:latin typeface="Arial" panose="020B0604020202020204" pitchFamily="34" charset="0"/>
              </a:rPr>
              <a:t>归并</a:t>
            </a:r>
            <a:r>
              <a:rPr lang="zh-CN" altLang="en-US" sz="3200" b="1">
                <a:solidFill>
                  <a:srgbClr val="FFFF00"/>
                </a:solidFill>
              </a:rPr>
              <a:t>排序</a:t>
            </a:r>
            <a:r>
              <a:rPr lang="zh-CN" altLang="en-US" sz="2800" b="1">
                <a:solidFill>
                  <a:srgbClr val="FFFFFF"/>
                </a:solidFill>
                <a:latin typeface="Arial" panose="020B0604020202020204" pitchFamily="34" charset="0"/>
              </a:rPr>
              <a:t>和</a:t>
            </a:r>
            <a:r>
              <a:rPr lang="zh-CN" altLang="en-US" sz="3200" b="1">
                <a:solidFill>
                  <a:srgbClr val="FFFF00"/>
                </a:solidFill>
                <a:latin typeface="Arial" panose="020B0604020202020204" pitchFamily="34" charset="0"/>
              </a:rPr>
              <a:t>基数</a:t>
            </a:r>
            <a:r>
              <a:rPr lang="zh-CN" altLang="en-US" sz="3200" b="1">
                <a:solidFill>
                  <a:srgbClr val="FFFF00"/>
                </a:solidFill>
              </a:rPr>
              <a:t>排序</a:t>
            </a:r>
            <a:r>
              <a:rPr lang="zh-CN" altLang="en-US" sz="2800" b="1">
                <a:solidFill>
                  <a:srgbClr val="FFFFFF"/>
                </a:solidFill>
              </a:rPr>
              <a:t>，它们的基本策略分别是：</a:t>
            </a:r>
          </a:p>
          <a:p>
            <a:pPr eaLnBrk="1" fontAlgn="base" hangingPunct="1">
              <a:lnSpc>
                <a:spcPct val="110000"/>
              </a:lnSpc>
              <a:spcBef>
                <a:spcPct val="20000"/>
              </a:spcBef>
              <a:spcAft>
                <a:spcPct val="0"/>
              </a:spcAft>
              <a:buClr>
                <a:srgbClr val="FFFFFF"/>
              </a:buClr>
              <a:buSzPct val="90000"/>
            </a:pPr>
            <a:r>
              <a:rPr lang="en-US" altLang="zh-CN" sz="3200" b="1">
                <a:solidFill>
                  <a:srgbClr val="FFFF00"/>
                </a:solidFill>
                <a:cs typeface="Times New Roman" panose="02020603050405020304" pitchFamily="18" charset="0"/>
              </a:rPr>
              <a:t>1  </a:t>
            </a:r>
            <a:r>
              <a:rPr lang="zh-CN" altLang="en-US" sz="3200" b="1">
                <a:solidFill>
                  <a:srgbClr val="FFFF00"/>
                </a:solidFill>
              </a:rPr>
              <a:t>插入排序</a:t>
            </a:r>
            <a:r>
              <a:rPr lang="zh-CN" altLang="en-US" sz="3200" b="1">
                <a:solidFill>
                  <a:srgbClr val="FFFFFF"/>
                </a:solidFill>
              </a:rPr>
              <a:t>：</a:t>
            </a:r>
            <a:r>
              <a:rPr lang="zh-CN" altLang="en-US" sz="2800" b="1">
                <a:solidFill>
                  <a:srgbClr val="FFFFFF"/>
                </a:solidFill>
              </a:rPr>
              <a:t>依次将无序序列中的一个</a:t>
            </a:r>
            <a:r>
              <a:rPr kumimoji="0" lang="zh-CN" altLang="en-US" sz="2800" b="1">
                <a:solidFill>
                  <a:srgbClr val="FFFFFF"/>
                </a:solidFill>
                <a:latin typeface="宋体" panose="02010600030101010101" pitchFamily="2" charset="-122"/>
              </a:rPr>
              <a:t>记录</a:t>
            </a:r>
            <a:r>
              <a:rPr lang="zh-CN" altLang="en-US" sz="2800" b="1">
                <a:solidFill>
                  <a:srgbClr val="FFFFFF"/>
                </a:solidFill>
              </a:rPr>
              <a:t>，按关键字值的大小插入到已</a:t>
            </a:r>
            <a:r>
              <a:rPr kumimoji="0" lang="zh-CN" altLang="en-US" sz="2800" b="1">
                <a:solidFill>
                  <a:srgbClr val="FFFFFF"/>
                </a:solidFill>
              </a:rPr>
              <a:t>排好序</a:t>
            </a:r>
            <a:r>
              <a:rPr lang="zh-CN" altLang="en-US" sz="2800" b="1">
                <a:solidFill>
                  <a:srgbClr val="FFFFFF"/>
                </a:solidFill>
              </a:rPr>
              <a:t>一个子序列的适当位置，直到所有的记录都插入为止</a:t>
            </a:r>
            <a:r>
              <a:rPr kumimoji="0" lang="zh-CN" altLang="en-US" sz="2800" b="1">
                <a:solidFill>
                  <a:srgbClr val="FFFFFF"/>
                </a:solidFill>
                <a:latin typeface="宋体" panose="02010600030101010101" pitchFamily="2" charset="-122"/>
              </a:rPr>
              <a:t>。具体的方法有</a:t>
            </a:r>
            <a:r>
              <a:rPr lang="zh-CN" altLang="en-US" sz="2800" b="1">
                <a:solidFill>
                  <a:srgbClr val="FFFFFF"/>
                </a:solidFill>
              </a:rPr>
              <a:t>：直接插入</a:t>
            </a:r>
            <a:r>
              <a:rPr lang="zh-CN" altLang="en-US" sz="2800" b="1">
                <a:solidFill>
                  <a:srgbClr val="FFFFFF"/>
                </a:solidFill>
                <a:latin typeface="Arial" panose="020B0604020202020204" pitchFamily="34" charset="0"/>
              </a:rPr>
              <a:t>、表</a:t>
            </a:r>
            <a:r>
              <a:rPr lang="zh-CN" altLang="en-US" sz="2800" b="1">
                <a:solidFill>
                  <a:srgbClr val="FFFFFF"/>
                </a:solidFill>
              </a:rPr>
              <a:t>插入</a:t>
            </a:r>
            <a:r>
              <a:rPr lang="zh-CN" altLang="en-US" sz="2800" b="1">
                <a:solidFill>
                  <a:srgbClr val="FFFFFF"/>
                </a:solidFill>
                <a:latin typeface="Arial" panose="020B0604020202020204" pitchFamily="34" charset="0"/>
              </a:rPr>
              <a:t>、</a:t>
            </a:r>
            <a:r>
              <a:rPr lang="en-US" altLang="zh-CN" sz="2800" b="1">
                <a:solidFill>
                  <a:srgbClr val="FFFFFF"/>
                </a:solidFill>
              </a:rPr>
              <a:t>2-</a:t>
            </a:r>
            <a:r>
              <a:rPr lang="zh-CN" altLang="en-US" sz="2800" b="1">
                <a:solidFill>
                  <a:srgbClr val="FFFFFF"/>
                </a:solidFill>
                <a:latin typeface="宋体" panose="02010600030101010101" pitchFamily="2" charset="-122"/>
              </a:rPr>
              <a:t>路</a:t>
            </a:r>
            <a:r>
              <a:rPr lang="zh-CN" altLang="en-US" sz="2800" b="1">
                <a:solidFill>
                  <a:srgbClr val="FFFFFF"/>
                </a:solidFill>
              </a:rPr>
              <a:t>插入和</a:t>
            </a:r>
            <a:r>
              <a:rPr lang="en-US" altLang="zh-CN" sz="2800" b="1">
                <a:solidFill>
                  <a:srgbClr val="FFFFFF"/>
                </a:solidFill>
              </a:rPr>
              <a:t>shell</a:t>
            </a:r>
            <a:r>
              <a:rPr lang="zh-CN" altLang="en-US" sz="2800" b="1">
                <a:solidFill>
                  <a:srgbClr val="FFFFFF"/>
                </a:solidFill>
              </a:rPr>
              <a:t>排序</a:t>
            </a:r>
            <a:r>
              <a:rPr kumimoji="0" lang="zh-CN" altLang="en-US" sz="2800" b="1">
                <a:solidFill>
                  <a:srgbClr val="FFFFFF"/>
                </a:solidFill>
                <a:latin typeface="宋体" panose="02010600030101010101" pitchFamily="2" charset="-122"/>
              </a:rPr>
              <a:t>。</a:t>
            </a:r>
            <a:endParaRPr lang="zh-CN" altLang="en-US" sz="3200" b="1">
              <a:solidFill>
                <a:srgbClr val="FFFFFF"/>
              </a:solidFill>
            </a:endParaRPr>
          </a:p>
          <a:p>
            <a:pPr eaLnBrk="1" fontAlgn="base" hangingPunct="1">
              <a:lnSpc>
                <a:spcPct val="110000"/>
              </a:lnSpc>
              <a:spcBef>
                <a:spcPct val="20000"/>
              </a:spcBef>
              <a:spcAft>
                <a:spcPct val="0"/>
              </a:spcAft>
              <a:buClr>
                <a:srgbClr val="FFFFFF"/>
              </a:buClr>
              <a:buSzPct val="90000"/>
            </a:pPr>
            <a:r>
              <a:rPr lang="en-US" altLang="zh-CN" sz="3200" b="1">
                <a:solidFill>
                  <a:srgbClr val="FFFF00"/>
                </a:solidFill>
                <a:cs typeface="Times New Roman" panose="02020603050405020304" pitchFamily="18" charset="0"/>
              </a:rPr>
              <a:t>2  </a:t>
            </a:r>
            <a:r>
              <a:rPr lang="zh-CN" altLang="en-US" sz="3200" b="1">
                <a:solidFill>
                  <a:srgbClr val="FFFF00"/>
                </a:solidFill>
                <a:latin typeface="Arial" panose="020B0604020202020204" pitchFamily="34" charset="0"/>
              </a:rPr>
              <a:t>交换</a:t>
            </a:r>
            <a:r>
              <a:rPr lang="zh-CN" altLang="en-US" sz="3200" b="1">
                <a:solidFill>
                  <a:srgbClr val="FFFF00"/>
                </a:solidFill>
              </a:rPr>
              <a:t>排序</a:t>
            </a:r>
            <a:r>
              <a:rPr lang="zh-CN" altLang="en-US" sz="3200" b="1">
                <a:solidFill>
                  <a:srgbClr val="FFFFFF"/>
                </a:solidFill>
              </a:rPr>
              <a:t>：</a:t>
            </a:r>
            <a:r>
              <a:rPr lang="zh-CN" altLang="en-US" sz="2800" b="1">
                <a:solidFill>
                  <a:srgbClr val="FFFFFF"/>
                </a:solidFill>
              </a:rPr>
              <a:t>对于待排序记录序列中的记录，两两比较记录的关键字</a:t>
            </a:r>
            <a:r>
              <a:rPr lang="zh-CN" altLang="en-US" sz="2800" b="1">
                <a:solidFill>
                  <a:srgbClr val="FFFFFF"/>
                </a:solidFill>
                <a:latin typeface="宋体" panose="02010600030101010101" pitchFamily="2" charset="-122"/>
              </a:rPr>
              <a:t>，并对反序的两个记录进行交换，直到整个序列中没有反序的记录偶对为止。</a:t>
            </a:r>
            <a:r>
              <a:rPr kumimoji="0" lang="zh-CN" altLang="en-US" sz="2800" b="1">
                <a:solidFill>
                  <a:srgbClr val="FFFFFF"/>
                </a:solidFill>
                <a:latin typeface="宋体" panose="02010600030101010101" pitchFamily="2" charset="-122"/>
              </a:rPr>
              <a:t>具体的方法有</a:t>
            </a:r>
            <a:r>
              <a:rPr lang="zh-CN" altLang="en-US" sz="2800" b="1">
                <a:solidFill>
                  <a:srgbClr val="FFFFFF"/>
                </a:solidFill>
              </a:rPr>
              <a:t>：冒泡排序</a:t>
            </a:r>
            <a:r>
              <a:rPr lang="zh-CN" altLang="en-US" sz="2800" b="1">
                <a:solidFill>
                  <a:srgbClr val="FFFFFF"/>
                </a:solidFill>
                <a:latin typeface="Arial" panose="020B0604020202020204" pitchFamily="34" charset="0"/>
              </a:rPr>
              <a:t>、快速</a:t>
            </a:r>
            <a:r>
              <a:rPr lang="zh-CN" altLang="en-US" sz="2800" b="1">
                <a:solidFill>
                  <a:srgbClr val="FFFFFF"/>
                </a:solidFill>
              </a:rPr>
              <a:t>排序</a:t>
            </a:r>
            <a:r>
              <a:rPr kumimoji="0"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15486129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0274" name="Rectangle 2">
            <a:extLst>
              <a:ext uri="{FF2B5EF4-FFF2-40B4-BE49-F238E27FC236}">
                <a16:creationId xmlns:a16="http://schemas.microsoft.com/office/drawing/2014/main" id="{DE999D75-1FE4-6543-8D8F-AA1E2F1FF30E}"/>
              </a:ext>
            </a:extLst>
          </p:cNvPr>
          <p:cNvSpPr>
            <a:spLocks noChangeArrowheads="1"/>
          </p:cNvSpPr>
          <p:nvPr/>
        </p:nvSpPr>
        <p:spPr bwMode="auto">
          <a:xfrm>
            <a:off x="1676400" y="152400"/>
            <a:ext cx="8839200" cy="621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indent="355600" eaLnBrk="0" hangingPunct="0">
              <a:defRPr kumimoji="1" sz="2400">
                <a:solidFill>
                  <a:schemeClr val="tx1"/>
                </a:solidFill>
                <a:latin typeface="Times New Roman" panose="02020603050405020304" pitchFamily="18" charset="0"/>
                <a:ea typeface="宋体" panose="02010600030101010101" pitchFamily="2" charset="-122"/>
              </a:defRPr>
            </a:lvl1pPr>
            <a:lvl2pPr marL="534988"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FFFFFF"/>
              </a:buClr>
              <a:buSzPct val="90000"/>
            </a:pPr>
            <a:r>
              <a:rPr lang="en-US" altLang="zh-CN" sz="3200" b="1">
                <a:solidFill>
                  <a:srgbClr val="FFFF00"/>
                </a:solidFill>
                <a:cs typeface="Times New Roman" panose="02020603050405020304" pitchFamily="18" charset="0"/>
              </a:rPr>
              <a:t>3  </a:t>
            </a:r>
            <a:r>
              <a:rPr lang="zh-CN" altLang="en-US" sz="3200" b="1">
                <a:solidFill>
                  <a:srgbClr val="FFFF00"/>
                </a:solidFill>
                <a:latin typeface="Arial" panose="020B0604020202020204" pitchFamily="34" charset="0"/>
              </a:rPr>
              <a:t>选择</a:t>
            </a:r>
            <a:r>
              <a:rPr lang="zh-CN" altLang="en-US" sz="3200" b="1">
                <a:solidFill>
                  <a:srgbClr val="FFFF00"/>
                </a:solidFill>
              </a:rPr>
              <a:t>排序</a:t>
            </a:r>
            <a:r>
              <a:rPr lang="zh-CN" altLang="en-US" sz="3200" b="1">
                <a:solidFill>
                  <a:srgbClr val="FFFFFF"/>
                </a:solidFill>
              </a:rPr>
              <a:t>：</a:t>
            </a:r>
            <a:r>
              <a:rPr lang="zh-CN" altLang="en-US" sz="2800" b="1">
                <a:solidFill>
                  <a:srgbClr val="FFFFFF"/>
                </a:solidFill>
              </a:rPr>
              <a:t>不断地从</a:t>
            </a:r>
            <a:r>
              <a:rPr kumimoji="0" lang="zh-CN" altLang="en-US" sz="2800" b="1">
                <a:solidFill>
                  <a:srgbClr val="FFFFFF"/>
                </a:solidFill>
                <a:latin typeface="宋体" panose="02010600030101010101" pitchFamily="2" charset="-122"/>
              </a:rPr>
              <a:t>待排序的记录序列</a:t>
            </a:r>
            <a:r>
              <a:rPr kumimoji="0" lang="zh-CN" altLang="en-US" sz="2800" b="1">
                <a:solidFill>
                  <a:srgbClr val="FFFFFF"/>
                </a:solidFill>
              </a:rPr>
              <a:t>中选取关键字最小的</a:t>
            </a:r>
            <a:r>
              <a:rPr lang="zh-CN" altLang="en-US" sz="2800" b="1">
                <a:solidFill>
                  <a:srgbClr val="FFFFFF"/>
                </a:solidFill>
              </a:rPr>
              <a:t>记录，放在已</a:t>
            </a:r>
            <a:r>
              <a:rPr kumimoji="0" lang="zh-CN" altLang="en-US" sz="2800" b="1">
                <a:solidFill>
                  <a:srgbClr val="FFFFFF"/>
                </a:solidFill>
                <a:latin typeface="宋体" panose="02010600030101010101" pitchFamily="2" charset="-122"/>
              </a:rPr>
              <a:t>排好序的序列</a:t>
            </a:r>
            <a:r>
              <a:rPr kumimoji="0" lang="zh-CN" altLang="en-US" sz="2800" b="1">
                <a:solidFill>
                  <a:srgbClr val="FFFFFF"/>
                </a:solidFill>
              </a:rPr>
              <a:t>的最后</a:t>
            </a:r>
            <a:r>
              <a:rPr lang="zh-CN" altLang="en-US" sz="2800" b="1">
                <a:solidFill>
                  <a:srgbClr val="FFFFFF"/>
                </a:solidFill>
              </a:rPr>
              <a:t>，直到所有记录都被选取为止</a:t>
            </a:r>
            <a:r>
              <a:rPr kumimoji="0" lang="zh-CN" altLang="en-US" sz="2800" b="1">
                <a:solidFill>
                  <a:srgbClr val="FFFFFF"/>
                </a:solidFill>
                <a:latin typeface="宋体" panose="02010600030101010101" pitchFamily="2" charset="-122"/>
              </a:rPr>
              <a:t>。具体的方法有</a:t>
            </a:r>
            <a:r>
              <a:rPr lang="zh-CN" altLang="en-US" sz="2800" b="1">
                <a:solidFill>
                  <a:srgbClr val="FFFFFF"/>
                </a:solidFill>
              </a:rPr>
              <a:t>：简单选择排序</a:t>
            </a:r>
            <a:r>
              <a:rPr lang="zh-CN" altLang="en-US" sz="2800" b="1">
                <a:solidFill>
                  <a:srgbClr val="FFFFFF"/>
                </a:solidFill>
                <a:latin typeface="Arial" panose="020B0604020202020204" pitchFamily="34" charset="0"/>
              </a:rPr>
              <a:t>、堆</a:t>
            </a:r>
            <a:r>
              <a:rPr lang="zh-CN" altLang="en-US" sz="2800" b="1">
                <a:solidFill>
                  <a:srgbClr val="FFFFFF"/>
                </a:solidFill>
              </a:rPr>
              <a:t>排序</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FFFFFF"/>
              </a:buClr>
              <a:buSzPct val="90000"/>
            </a:pPr>
            <a:r>
              <a:rPr lang="en-US" altLang="zh-CN" sz="3200" b="1">
                <a:solidFill>
                  <a:srgbClr val="FFFF00"/>
                </a:solidFill>
                <a:cs typeface="Times New Roman" panose="02020603050405020304" pitchFamily="18" charset="0"/>
              </a:rPr>
              <a:t>4  </a:t>
            </a:r>
            <a:r>
              <a:rPr lang="zh-CN" altLang="en-US" sz="3200" b="1">
                <a:solidFill>
                  <a:srgbClr val="FFFF00"/>
                </a:solidFill>
                <a:latin typeface="Arial" panose="020B0604020202020204" pitchFamily="34" charset="0"/>
              </a:rPr>
              <a:t>归并</a:t>
            </a:r>
            <a:r>
              <a:rPr lang="zh-CN" altLang="en-US" sz="3200" b="1">
                <a:solidFill>
                  <a:srgbClr val="FFFF00"/>
                </a:solidFill>
              </a:rPr>
              <a:t>排序</a:t>
            </a:r>
            <a:r>
              <a:rPr lang="zh-CN" altLang="en-US" sz="3200" b="1">
                <a:solidFill>
                  <a:srgbClr val="FFFFFF"/>
                </a:solidFill>
              </a:rPr>
              <a:t>：</a:t>
            </a:r>
            <a:r>
              <a:rPr lang="zh-CN" altLang="en-US" sz="2800" b="1">
                <a:solidFill>
                  <a:srgbClr val="FFFFFF"/>
                </a:solidFill>
              </a:rPr>
              <a:t>利用“归并”技术不断地对待排序记录序列中的有序子序列进行合并，直到合并为一个有序序列为止</a:t>
            </a:r>
            <a:r>
              <a:rPr kumimoji="0"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FFFFFF"/>
              </a:buClr>
              <a:buSzPct val="90000"/>
            </a:pPr>
            <a:r>
              <a:rPr lang="en-US" altLang="zh-CN" sz="3200" b="1">
                <a:solidFill>
                  <a:srgbClr val="FFFF00"/>
                </a:solidFill>
                <a:cs typeface="Times New Roman" panose="02020603050405020304" pitchFamily="18" charset="0"/>
              </a:rPr>
              <a:t>5  </a:t>
            </a:r>
            <a:r>
              <a:rPr lang="zh-CN" altLang="en-US" sz="3200" b="1">
                <a:solidFill>
                  <a:srgbClr val="FFFF00"/>
                </a:solidFill>
              </a:rPr>
              <a:t>基数排序</a:t>
            </a:r>
            <a:r>
              <a:rPr lang="zh-CN" altLang="en-US" sz="3200" b="1">
                <a:solidFill>
                  <a:srgbClr val="FFFFFF"/>
                </a:solidFill>
              </a:rPr>
              <a:t>：</a:t>
            </a:r>
            <a:r>
              <a:rPr lang="zh-CN" altLang="en-US" sz="2800" b="1">
                <a:solidFill>
                  <a:srgbClr val="FFFFFF"/>
                </a:solidFill>
              </a:rPr>
              <a:t>按待排序记录的关键字的组成成分</a:t>
            </a:r>
            <a:r>
              <a:rPr lang="en-US" altLang="zh-CN" sz="2800" b="1">
                <a:solidFill>
                  <a:srgbClr val="FFFFFF"/>
                </a:solidFill>
              </a:rPr>
              <a:t>(“</a:t>
            </a:r>
            <a:r>
              <a:rPr lang="zh-CN" altLang="en-US" sz="2800" b="1">
                <a:solidFill>
                  <a:srgbClr val="FFFFFF"/>
                </a:solidFill>
              </a:rPr>
              <a:t>位”</a:t>
            </a:r>
            <a:r>
              <a:rPr lang="en-US" altLang="zh-CN" sz="2800" b="1">
                <a:solidFill>
                  <a:srgbClr val="FFFFFF"/>
                </a:solidFill>
              </a:rPr>
              <a:t>)</a:t>
            </a:r>
            <a:r>
              <a:rPr lang="zh-CN" altLang="en-US" sz="2800" b="1">
                <a:solidFill>
                  <a:srgbClr val="FFFFFF"/>
                </a:solidFill>
              </a:rPr>
              <a:t>从低到高</a:t>
            </a:r>
            <a:r>
              <a:rPr lang="en-US" altLang="zh-CN" sz="2800" b="1">
                <a:solidFill>
                  <a:srgbClr val="FFFFFF"/>
                </a:solidFill>
              </a:rPr>
              <a:t>(</a:t>
            </a:r>
            <a:r>
              <a:rPr lang="zh-CN" altLang="en-US" sz="2800" b="1">
                <a:solidFill>
                  <a:srgbClr val="FFFFFF"/>
                </a:solidFill>
              </a:rPr>
              <a:t>或从高到低</a:t>
            </a:r>
            <a:r>
              <a:rPr lang="en-US" altLang="zh-CN" sz="2800" b="1">
                <a:solidFill>
                  <a:srgbClr val="FFFFFF"/>
                </a:solidFill>
              </a:rPr>
              <a:t>)</a:t>
            </a:r>
            <a:r>
              <a:rPr lang="zh-CN" altLang="en-US" sz="2800" b="1">
                <a:solidFill>
                  <a:srgbClr val="FFFFFF"/>
                </a:solidFill>
              </a:rPr>
              <a:t>进行</a:t>
            </a:r>
            <a:r>
              <a:rPr lang="zh-CN" altLang="en-US" sz="2800" b="1">
                <a:solidFill>
                  <a:srgbClr val="FFFFFF"/>
                </a:solidFill>
                <a:latin typeface="宋体" panose="02010600030101010101" pitchFamily="2" charset="-122"/>
              </a:rPr>
              <a:t>。每次是按记录关键字某一</a:t>
            </a:r>
            <a:r>
              <a:rPr lang="zh-CN" altLang="en-US" sz="2800" b="1">
                <a:solidFill>
                  <a:srgbClr val="FFFFFF"/>
                </a:solidFill>
              </a:rPr>
              <a:t>“</a:t>
            </a:r>
            <a:r>
              <a:rPr lang="zh-CN" altLang="en-US" sz="2800" b="1">
                <a:solidFill>
                  <a:srgbClr val="FFFFFF"/>
                </a:solidFill>
                <a:latin typeface="宋体" panose="02010600030101010101" pitchFamily="2" charset="-122"/>
              </a:rPr>
              <a:t>位</a:t>
            </a:r>
            <a:r>
              <a:rPr lang="zh-CN" altLang="en-US" sz="2800" b="1">
                <a:solidFill>
                  <a:srgbClr val="FFFFFF"/>
                </a:solidFill>
              </a:rPr>
              <a:t>”</a:t>
            </a:r>
            <a:r>
              <a:rPr lang="zh-CN" altLang="en-US" sz="2800" b="1">
                <a:solidFill>
                  <a:srgbClr val="FFFFFF"/>
                </a:solidFill>
                <a:latin typeface="宋体" panose="02010600030101010101" pitchFamily="2" charset="-122"/>
              </a:rPr>
              <a:t>的值将所有记录分配到相应的</a:t>
            </a:r>
            <a:r>
              <a:rPr lang="zh-CN" altLang="en-US" sz="2800" b="1">
                <a:solidFill>
                  <a:srgbClr val="FFFFFF"/>
                </a:solidFill>
              </a:rPr>
              <a:t>桶中，再按桶的编号依次将记录进行收集，最后得到一个有序序列</a:t>
            </a:r>
            <a:r>
              <a:rPr lang="zh-CN" altLang="en-US" sz="2800" b="1">
                <a:solidFill>
                  <a:srgbClr val="FFFFFF"/>
                </a:solidFill>
                <a:latin typeface="宋体" panose="02010600030101010101" pitchFamily="2" charset="-122"/>
              </a:rPr>
              <a:t>。</a:t>
            </a:r>
          </a:p>
          <a:p>
            <a:pPr eaLnBrk="1" fontAlgn="base" hangingPunct="1">
              <a:lnSpc>
                <a:spcPct val="110000"/>
              </a:lnSpc>
              <a:spcBef>
                <a:spcPct val="20000"/>
              </a:spcBef>
              <a:spcAft>
                <a:spcPct val="0"/>
              </a:spcAft>
              <a:buClr>
                <a:srgbClr val="FFFFFF"/>
              </a:buClr>
              <a:buSzPct val="90000"/>
            </a:pPr>
            <a:r>
              <a:rPr lang="zh-CN" altLang="en-US" sz="2800" b="1">
                <a:solidFill>
                  <a:srgbClr val="FFFFFF"/>
                </a:solidFill>
                <a:latin typeface="宋体" panose="02010600030101010101" pitchFamily="2" charset="-122"/>
              </a:rPr>
              <a:t>  各种内部排序方法的性能比较如下表</a:t>
            </a:r>
            <a:r>
              <a:rPr kumimoji="0" lang="zh-CN" altLang="en-US" sz="2800" b="1">
                <a:solidFill>
                  <a:srgbClr val="FFFFFF"/>
                </a:solidFill>
                <a:latin typeface="宋体" panose="02010600030101010101" pitchFamily="2" charset="-122"/>
              </a:rPr>
              <a:t>。</a:t>
            </a:r>
          </a:p>
        </p:txBody>
      </p:sp>
    </p:spTree>
    <p:extLst>
      <p:ext uri="{BB962C8B-B14F-4D97-AF65-F5344CB8AC3E}">
        <p14:creationId xmlns:p14="http://schemas.microsoft.com/office/powerpoint/2010/main" val="42167511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51298" name="Group 2">
            <a:extLst>
              <a:ext uri="{FF2B5EF4-FFF2-40B4-BE49-F238E27FC236}">
                <a16:creationId xmlns:a16="http://schemas.microsoft.com/office/drawing/2014/main" id="{48537DF5-2A0E-EB4F-B540-AD540A4CCE4A}"/>
              </a:ext>
            </a:extLst>
          </p:cNvPr>
          <p:cNvGraphicFramePr>
            <a:graphicFrameLocks noGrp="1"/>
          </p:cNvGraphicFramePr>
          <p:nvPr/>
        </p:nvGraphicFramePr>
        <p:xfrm>
          <a:off x="1676400" y="866775"/>
          <a:ext cx="8915400" cy="4175760"/>
        </p:xfrm>
        <a:graphic>
          <a:graphicData uri="http://schemas.openxmlformats.org/drawingml/2006/table">
            <a:tbl>
              <a:tblPr/>
              <a:tblGrid>
                <a:gridCol w="1447800">
                  <a:extLst>
                    <a:ext uri="{9D8B030D-6E8A-4147-A177-3AD203B41FA5}">
                      <a16:colId xmlns:a16="http://schemas.microsoft.com/office/drawing/2014/main" val="860183296"/>
                    </a:ext>
                  </a:extLst>
                </a:gridCol>
                <a:gridCol w="1752600">
                  <a:extLst>
                    <a:ext uri="{9D8B030D-6E8A-4147-A177-3AD203B41FA5}">
                      <a16:colId xmlns:a16="http://schemas.microsoft.com/office/drawing/2014/main" val="2759390267"/>
                    </a:ext>
                  </a:extLst>
                </a:gridCol>
                <a:gridCol w="2433638">
                  <a:extLst>
                    <a:ext uri="{9D8B030D-6E8A-4147-A177-3AD203B41FA5}">
                      <a16:colId xmlns:a16="http://schemas.microsoft.com/office/drawing/2014/main" val="3512713675"/>
                    </a:ext>
                  </a:extLst>
                </a:gridCol>
                <a:gridCol w="1720850">
                  <a:extLst>
                    <a:ext uri="{9D8B030D-6E8A-4147-A177-3AD203B41FA5}">
                      <a16:colId xmlns:a16="http://schemas.microsoft.com/office/drawing/2014/main" val="854016583"/>
                    </a:ext>
                  </a:extLst>
                </a:gridCol>
                <a:gridCol w="1560512">
                  <a:extLst>
                    <a:ext uri="{9D8B030D-6E8A-4147-A177-3AD203B41FA5}">
                      <a16:colId xmlns:a16="http://schemas.microsoft.com/office/drawing/2014/main" val="224975298"/>
                    </a:ext>
                  </a:extLst>
                </a:gridCol>
              </a:tblGrid>
              <a:tr h="4508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方法</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平均时间</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最坏所需时间</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附加空间</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稳定性</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31021265"/>
                  </a:ext>
                </a:extLst>
              </a:tr>
              <a:tr h="45243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直接插入</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11737884"/>
                  </a:ext>
                </a:extLst>
              </a:tr>
              <a:tr h="4508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Shell</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1.3</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98299606"/>
                  </a:ext>
                </a:extLst>
              </a:tr>
              <a:tr h="45243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直接选择</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34114882"/>
                  </a:ext>
                </a:extLst>
              </a:tr>
              <a:tr h="4508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堆排序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79193905"/>
                  </a:ext>
                </a:extLst>
              </a:tr>
              <a:tr h="45243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冒泡排序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0169215"/>
                  </a:ext>
                </a:extLst>
              </a:tr>
              <a:tr h="4508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快速排序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8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不稳定的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7819376"/>
                  </a:ext>
                </a:extLst>
              </a:tr>
              <a:tr h="452438">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归并排序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09996948"/>
                  </a:ext>
                </a:extLst>
              </a:tr>
              <a:tr h="450850">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基数排序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O(d(n+r))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O(d(n+r))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a:spcBef>
                          <a:spcPct val="20000"/>
                        </a:spcBef>
                        <a:buClr>
                          <a:schemeClr val="accent1"/>
                        </a:buClr>
                        <a:buSzPct val="60000"/>
                        <a:buFont typeface="Wingdings" pitchFamily="2" charset="2"/>
                        <a:defRPr kumimoji="1" sz="2000">
                          <a:solidFill>
                            <a:schemeClr val="tx1"/>
                          </a:solidFill>
                          <a:latin typeface="Times New Roman" panose="02020603050405020304" pitchFamily="18" charset="0"/>
                          <a:ea typeface="宋体" panose="02010600030101010101" pitchFamily="2" charset="-122"/>
                        </a:defRPr>
                      </a:lvl3pPr>
                      <a:lvl4pPr>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稳定的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13807121"/>
                  </a:ext>
                </a:extLst>
              </a:tr>
            </a:tbl>
          </a:graphicData>
        </a:graphic>
      </p:graphicFrame>
      <p:sp>
        <p:nvSpPr>
          <p:cNvPr id="951362" name="Rectangle 66">
            <a:extLst>
              <a:ext uri="{FF2B5EF4-FFF2-40B4-BE49-F238E27FC236}">
                <a16:creationId xmlns:a16="http://schemas.microsoft.com/office/drawing/2014/main" id="{853B24B0-8244-5646-8496-5F876A4BC992}"/>
              </a:ext>
            </a:extLst>
          </p:cNvPr>
          <p:cNvSpPr>
            <a:spLocks noChangeArrowheads="1"/>
          </p:cNvSpPr>
          <p:nvPr/>
        </p:nvSpPr>
        <p:spPr bwMode="auto">
          <a:xfrm>
            <a:off x="3581400" y="254000"/>
            <a:ext cx="4533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表</a:t>
            </a:r>
            <a:r>
              <a:rPr kumimoji="1" lang="en-US" altLang="zh-CN" sz="2400" b="1">
                <a:solidFill>
                  <a:srgbClr val="FFFFFF"/>
                </a:solidFill>
                <a:latin typeface="Times New Roman" panose="02020603050405020304" pitchFamily="18" charset="0"/>
                <a:ea typeface="宋体" panose="02010600030101010101" pitchFamily="2" charset="-122"/>
              </a:rPr>
              <a:t>7-1  </a:t>
            </a:r>
            <a:r>
              <a:rPr kumimoji="1" lang="zh-CN" altLang="en-US" sz="2400" b="1">
                <a:solidFill>
                  <a:srgbClr val="FFFFFF"/>
                </a:solidFill>
                <a:latin typeface="Times New Roman" panose="02020603050405020304" pitchFamily="18" charset="0"/>
                <a:ea typeface="宋体" panose="02010600030101010101" pitchFamily="2" charset="-122"/>
              </a:rPr>
              <a:t>主要内部排序方法的性能</a:t>
            </a:r>
          </a:p>
        </p:txBody>
      </p:sp>
    </p:spTree>
    <p:extLst>
      <p:ext uri="{BB962C8B-B14F-4D97-AF65-F5344CB8AC3E}">
        <p14:creationId xmlns:p14="http://schemas.microsoft.com/office/powerpoint/2010/main" val="28826811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2322" name="Rectangle 2">
            <a:extLst>
              <a:ext uri="{FF2B5EF4-FFF2-40B4-BE49-F238E27FC236}">
                <a16:creationId xmlns:a16="http://schemas.microsoft.com/office/drawing/2014/main" id="{FFF56107-A1C6-E24B-BD50-2CD930FE0B5B}"/>
              </a:ext>
            </a:extLst>
          </p:cNvPr>
          <p:cNvSpPr>
            <a:spLocks noGrp="1" noChangeArrowheads="1"/>
          </p:cNvSpPr>
          <p:nvPr>
            <p:ph type="body" idx="1"/>
          </p:nvPr>
        </p:nvSpPr>
        <p:spPr>
          <a:xfrm>
            <a:off x="1676401" y="152400"/>
            <a:ext cx="8740775" cy="6553200"/>
          </a:xfrm>
        </p:spPr>
        <p:txBody>
          <a:bodyPr/>
          <a:lstStyle/>
          <a:p>
            <a:pPr marL="0" indent="0">
              <a:lnSpc>
                <a:spcPct val="110000"/>
              </a:lnSpc>
              <a:spcBef>
                <a:spcPct val="10000"/>
              </a:spcBef>
              <a:buNone/>
            </a:pPr>
            <a:r>
              <a:rPr lang="zh-CN" altLang="en-US" sz="2800" b="1">
                <a:latin typeface="宋体" panose="02010600030101010101" pitchFamily="2" charset="-122"/>
              </a:rPr>
              <a:t>    讲稿中讨论的排序方法是在顺序存储结构上实现的</a:t>
            </a:r>
            <a:r>
              <a:rPr lang="zh-CN" altLang="en-US" sz="2800" b="1"/>
              <a:t>，</a:t>
            </a:r>
            <a:r>
              <a:rPr lang="zh-CN" altLang="en-US" sz="2800" b="1">
                <a:latin typeface="宋体" panose="02010600030101010101" pitchFamily="2" charset="-122"/>
              </a:rPr>
              <a:t>在排序过程中需要移动大量记录。当记录数很多、</a:t>
            </a:r>
            <a:r>
              <a:rPr lang="zh-CN" altLang="en-US" sz="2800" b="1"/>
              <a:t>时间耗费很大</a:t>
            </a:r>
            <a:r>
              <a:rPr lang="zh-CN" altLang="en-US" sz="2800" b="1">
                <a:latin typeface="宋体" panose="02010600030101010101" pitchFamily="2" charset="-122"/>
              </a:rPr>
              <a:t>时</a:t>
            </a:r>
            <a:r>
              <a:rPr lang="zh-CN" altLang="en-US" sz="2800" b="1"/>
              <a:t>，可以采用静态链表作为存储结构</a:t>
            </a:r>
            <a:r>
              <a:rPr lang="zh-CN" altLang="en-US" sz="2800" b="1">
                <a:latin typeface="宋体" panose="02010600030101010101" pitchFamily="2" charset="-122"/>
              </a:rPr>
              <a:t>。但有些排序方法</a:t>
            </a:r>
            <a:r>
              <a:rPr lang="zh-CN" altLang="en-US" sz="2800" b="1"/>
              <a:t>，若采用静态链表作存储结构，则无法实现表排序</a:t>
            </a:r>
            <a:r>
              <a:rPr lang="zh-CN" altLang="en-US" sz="2800" b="1">
                <a:latin typeface="宋体" panose="02010600030101010101" pitchFamily="2" charset="-122"/>
              </a:rPr>
              <a:t>。</a:t>
            </a:r>
          </a:p>
          <a:p>
            <a:pPr marL="0" indent="0">
              <a:lnSpc>
                <a:spcPct val="110000"/>
              </a:lnSpc>
              <a:spcBef>
                <a:spcPct val="10000"/>
              </a:spcBef>
              <a:buNone/>
            </a:pPr>
            <a:r>
              <a:rPr lang="zh-CN" altLang="en-US" b="1"/>
              <a:t>选取排序方法的主要考虑因素：</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待排序的记录数目</a:t>
            </a:r>
            <a:r>
              <a:rPr lang="en-US" altLang="zh-CN" b="1"/>
              <a:t>n</a:t>
            </a:r>
            <a:r>
              <a:rPr lang="zh-CN" altLang="en-US" b="1"/>
              <a:t>；</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每个记录的大小；</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关键字的结构及其初始状态；</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是否要求排序的稳定性；</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语言工具的特性；</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solidFill>
                  <a:schemeClr val="hlink"/>
                </a:solidFill>
                <a:cs typeface="Times New Roman" panose="02020603050405020304" pitchFamily="18" charset="0"/>
              </a:rPr>
              <a:t> </a:t>
            </a:r>
            <a:r>
              <a:rPr lang="zh-CN" altLang="en-US" b="1"/>
              <a:t>存储结构的初始条件和要求； </a:t>
            </a:r>
          </a:p>
          <a:p>
            <a:pPr marL="533400" lvl="1" indent="0">
              <a:lnSpc>
                <a:spcPct val="110000"/>
              </a:lnSpc>
              <a:spcBef>
                <a:spcPct val="10000"/>
              </a:spcBef>
              <a:buNone/>
            </a:pPr>
            <a:r>
              <a:rPr lang="zh-CN" altLang="en-US" b="1">
                <a:solidFill>
                  <a:schemeClr val="folHlink"/>
                </a:solidFill>
                <a:latin typeface="宋体" panose="02010600030101010101" pitchFamily="2" charset="-122"/>
                <a:cs typeface="Times New Roman" panose="02020603050405020304" pitchFamily="18" charset="0"/>
              </a:rPr>
              <a:t>◆</a:t>
            </a:r>
            <a:r>
              <a:rPr lang="zh-CN" altLang="en-US" b="1">
                <a:latin typeface="宋体" panose="02010600030101010101" pitchFamily="2" charset="-122"/>
              </a:rPr>
              <a:t> 时间复杂度</a:t>
            </a:r>
            <a:r>
              <a:rPr lang="zh-CN" altLang="en-US" b="1">
                <a:latin typeface="Arial" panose="020B0604020202020204" pitchFamily="34" charset="0"/>
              </a:rPr>
              <a:t>、</a:t>
            </a:r>
            <a:r>
              <a:rPr lang="zh-CN" altLang="en-US" b="1">
                <a:latin typeface="宋体" panose="02010600030101010101" pitchFamily="2" charset="-122"/>
              </a:rPr>
              <a:t>空间复杂度和开发工作的复杂程度的平衡点等。</a:t>
            </a:r>
          </a:p>
        </p:txBody>
      </p:sp>
    </p:spTree>
    <p:extLst>
      <p:ext uri="{BB962C8B-B14F-4D97-AF65-F5344CB8AC3E}">
        <p14:creationId xmlns:p14="http://schemas.microsoft.com/office/powerpoint/2010/main" val="2383470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22">
                                            <p:txEl>
                                              <p:pRg st="0" end="0"/>
                                            </p:txEl>
                                          </p:spTgt>
                                        </p:tgtEl>
                                        <p:attrNameLst>
                                          <p:attrName>style.visibility</p:attrName>
                                        </p:attrNameLst>
                                      </p:cBhvr>
                                      <p:to>
                                        <p:strVal val="visible"/>
                                      </p:to>
                                    </p:set>
                                    <p:anim calcmode="lin" valueType="num">
                                      <p:cBhvr additive="base">
                                        <p:cTn id="7" dur="500" fill="hold"/>
                                        <p:tgtEl>
                                          <p:spTgt spid="9523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22">
                                            <p:txEl>
                                              <p:pRg st="1" end="1"/>
                                            </p:txEl>
                                          </p:spTgt>
                                        </p:tgtEl>
                                        <p:attrNameLst>
                                          <p:attrName>style.visibility</p:attrName>
                                        </p:attrNameLst>
                                      </p:cBhvr>
                                      <p:to>
                                        <p:strVal val="visible"/>
                                      </p:to>
                                    </p:set>
                                    <p:anim calcmode="lin" valueType="num">
                                      <p:cBhvr additive="base">
                                        <p:cTn id="13" dur="500" fill="hold"/>
                                        <p:tgtEl>
                                          <p:spTgt spid="9523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2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22">
                                            <p:txEl>
                                              <p:pRg st="2" end="2"/>
                                            </p:txEl>
                                          </p:spTgt>
                                        </p:tgtEl>
                                        <p:attrNameLst>
                                          <p:attrName>style.visibility</p:attrName>
                                        </p:attrNameLst>
                                      </p:cBhvr>
                                      <p:to>
                                        <p:strVal val="visible"/>
                                      </p:to>
                                    </p:set>
                                    <p:anim calcmode="lin" valueType="num">
                                      <p:cBhvr additive="base">
                                        <p:cTn id="19" dur="500" fill="hold"/>
                                        <p:tgtEl>
                                          <p:spTgt spid="9523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232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52322">
                                            <p:txEl>
                                              <p:pRg st="3" end="3"/>
                                            </p:txEl>
                                          </p:spTgt>
                                        </p:tgtEl>
                                        <p:attrNameLst>
                                          <p:attrName>style.visibility</p:attrName>
                                        </p:attrNameLst>
                                      </p:cBhvr>
                                      <p:to>
                                        <p:strVal val="visible"/>
                                      </p:to>
                                    </p:set>
                                    <p:anim calcmode="lin" valueType="num">
                                      <p:cBhvr additive="base">
                                        <p:cTn id="25" dur="500" fill="hold"/>
                                        <p:tgtEl>
                                          <p:spTgt spid="9523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5232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52322">
                                            <p:txEl>
                                              <p:pRg st="4" end="4"/>
                                            </p:txEl>
                                          </p:spTgt>
                                        </p:tgtEl>
                                        <p:attrNameLst>
                                          <p:attrName>style.visibility</p:attrName>
                                        </p:attrNameLst>
                                      </p:cBhvr>
                                      <p:to>
                                        <p:strVal val="visible"/>
                                      </p:to>
                                    </p:set>
                                    <p:anim calcmode="lin" valueType="num">
                                      <p:cBhvr additive="base">
                                        <p:cTn id="31" dur="500" fill="hold"/>
                                        <p:tgtEl>
                                          <p:spTgt spid="95232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5232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52322">
                                            <p:txEl>
                                              <p:pRg st="5" end="5"/>
                                            </p:txEl>
                                          </p:spTgt>
                                        </p:tgtEl>
                                        <p:attrNameLst>
                                          <p:attrName>style.visibility</p:attrName>
                                        </p:attrNameLst>
                                      </p:cBhvr>
                                      <p:to>
                                        <p:strVal val="visible"/>
                                      </p:to>
                                    </p:set>
                                    <p:anim calcmode="lin" valueType="num">
                                      <p:cBhvr additive="base">
                                        <p:cTn id="37" dur="500" fill="hold"/>
                                        <p:tgtEl>
                                          <p:spTgt spid="95232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5232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52322">
                                            <p:txEl>
                                              <p:pRg st="6" end="6"/>
                                            </p:txEl>
                                          </p:spTgt>
                                        </p:tgtEl>
                                        <p:attrNameLst>
                                          <p:attrName>style.visibility</p:attrName>
                                        </p:attrNameLst>
                                      </p:cBhvr>
                                      <p:to>
                                        <p:strVal val="visible"/>
                                      </p:to>
                                    </p:set>
                                    <p:anim calcmode="lin" valueType="num">
                                      <p:cBhvr additive="base">
                                        <p:cTn id="43" dur="500" fill="hold"/>
                                        <p:tgtEl>
                                          <p:spTgt spid="95232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5232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52322">
                                            <p:txEl>
                                              <p:pRg st="7" end="7"/>
                                            </p:txEl>
                                          </p:spTgt>
                                        </p:tgtEl>
                                        <p:attrNameLst>
                                          <p:attrName>style.visibility</p:attrName>
                                        </p:attrNameLst>
                                      </p:cBhvr>
                                      <p:to>
                                        <p:strVal val="visible"/>
                                      </p:to>
                                    </p:set>
                                    <p:anim calcmode="lin" valueType="num">
                                      <p:cBhvr additive="base">
                                        <p:cTn id="49" dur="500" fill="hold"/>
                                        <p:tgtEl>
                                          <p:spTgt spid="95232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52322">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52322">
                                            <p:txEl>
                                              <p:pRg st="8" end="8"/>
                                            </p:txEl>
                                          </p:spTgt>
                                        </p:tgtEl>
                                        <p:attrNameLst>
                                          <p:attrName>style.visibility</p:attrName>
                                        </p:attrNameLst>
                                      </p:cBhvr>
                                      <p:to>
                                        <p:strVal val="visible"/>
                                      </p:to>
                                    </p:set>
                                    <p:anim calcmode="lin" valueType="num">
                                      <p:cBhvr additive="base">
                                        <p:cTn id="55" dur="500" fill="hold"/>
                                        <p:tgtEl>
                                          <p:spTgt spid="95232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52322">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2" grpId="0" build="p" bldLvl="5"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3346" name="Rectangle 2">
            <a:extLst>
              <a:ext uri="{FF2B5EF4-FFF2-40B4-BE49-F238E27FC236}">
                <a16:creationId xmlns:a16="http://schemas.microsoft.com/office/drawing/2014/main" id="{9667F142-073E-4B43-B407-B6A108DDC32E}"/>
              </a:ext>
            </a:extLst>
          </p:cNvPr>
          <p:cNvSpPr>
            <a:spLocks noGrp="1" noChangeArrowheads="1"/>
          </p:cNvSpPr>
          <p:nvPr>
            <p:ph type="title"/>
          </p:nvPr>
        </p:nvSpPr>
        <p:spPr>
          <a:xfrm>
            <a:off x="3657600" y="76200"/>
            <a:ext cx="4343400" cy="838200"/>
          </a:xfrm>
          <a:noFill/>
          <a:ln/>
        </p:spPr>
        <p:txBody>
          <a:bodyPr/>
          <a:lstStyle/>
          <a:p>
            <a:r>
              <a:rPr lang="zh-CN" altLang="en-US" sz="5400" b="1">
                <a:ea typeface="楷体_GB2312" pitchFamily="49" charset="-122"/>
              </a:rPr>
              <a:t>习 题 十</a:t>
            </a:r>
          </a:p>
        </p:txBody>
      </p:sp>
      <p:sp>
        <p:nvSpPr>
          <p:cNvPr id="953347" name="Rectangle 3">
            <a:extLst>
              <a:ext uri="{FF2B5EF4-FFF2-40B4-BE49-F238E27FC236}">
                <a16:creationId xmlns:a16="http://schemas.microsoft.com/office/drawing/2014/main" id="{B6E9D4CD-4941-6545-ABFA-AB8714D4C793}"/>
              </a:ext>
            </a:extLst>
          </p:cNvPr>
          <p:cNvSpPr>
            <a:spLocks noGrp="1" noChangeArrowheads="1"/>
          </p:cNvSpPr>
          <p:nvPr>
            <p:ph type="body" idx="1"/>
          </p:nvPr>
        </p:nvSpPr>
        <p:spPr>
          <a:xfrm>
            <a:off x="1676401" y="1017588"/>
            <a:ext cx="8812213" cy="5148262"/>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t>⑴  回答下列各题：</a:t>
            </a:r>
          </a:p>
          <a:p>
            <a:pPr marL="723900" lvl="1" indent="0">
              <a:lnSpc>
                <a:spcPct val="110000"/>
              </a:lnSpc>
              <a:buNone/>
            </a:pPr>
            <a:r>
              <a:rPr lang="zh-CN" altLang="en-US" b="1"/>
              <a:t>① 从未排序序列中挑选元素，并将其依次放入到已排序序列中</a:t>
            </a:r>
            <a:r>
              <a:rPr lang="en-US" altLang="zh-CN" b="1"/>
              <a:t>(</a:t>
            </a:r>
            <a:r>
              <a:rPr lang="zh-CN" altLang="en-US" b="1"/>
              <a:t>初始时为空</a:t>
            </a:r>
            <a:r>
              <a:rPr lang="en-US" altLang="zh-CN" b="1"/>
              <a:t>)</a:t>
            </a:r>
            <a:r>
              <a:rPr lang="zh-CN" altLang="en-US" b="1"/>
              <a:t>的一端的方法是什么？</a:t>
            </a:r>
          </a:p>
          <a:p>
            <a:pPr marL="723900" lvl="1" indent="0">
              <a:lnSpc>
                <a:spcPct val="110000"/>
              </a:lnSpc>
              <a:buNone/>
            </a:pPr>
            <a:r>
              <a:rPr lang="zh-CN" altLang="en-US" b="1"/>
              <a:t>② 在待排序的元素基本有序的前提下，效率最高的排序方法是什么</a:t>
            </a:r>
            <a:r>
              <a:rPr lang="en-US" altLang="zh-CN" b="1"/>
              <a:t>?</a:t>
            </a:r>
          </a:p>
          <a:p>
            <a:pPr marL="723900" lvl="1" indent="0">
              <a:lnSpc>
                <a:spcPct val="110000"/>
              </a:lnSpc>
              <a:buNone/>
            </a:pPr>
            <a:r>
              <a:rPr lang="en-US" altLang="zh-CN" b="1"/>
              <a:t>③ </a:t>
            </a:r>
            <a:r>
              <a:rPr lang="zh-CN" altLang="en-US" b="1"/>
              <a:t>从未排序序列中依次取出元素与已排序序列 </a:t>
            </a:r>
            <a:r>
              <a:rPr lang="en-US" altLang="zh-CN" b="1"/>
              <a:t>(</a:t>
            </a:r>
            <a:r>
              <a:rPr lang="zh-CN" altLang="en-US" b="1"/>
              <a:t>初始时为空</a:t>
            </a:r>
            <a:r>
              <a:rPr lang="en-US" altLang="zh-CN" b="1"/>
              <a:t>)</a:t>
            </a:r>
            <a:r>
              <a:rPr lang="zh-CN" altLang="en-US" b="1"/>
              <a:t>中的元素进行比较，将其放入已排序序列的正确位置方法是什么？</a:t>
            </a:r>
          </a:p>
          <a:p>
            <a:pPr marL="723900" lvl="1" indent="0">
              <a:lnSpc>
                <a:spcPct val="110000"/>
              </a:lnSpc>
              <a:buNone/>
            </a:pPr>
            <a:r>
              <a:rPr lang="zh-CN" altLang="en-US" b="1"/>
              <a:t>④ 设有</a:t>
            </a:r>
            <a:r>
              <a:rPr lang="en-US" altLang="zh-CN" b="1"/>
              <a:t>1000</a:t>
            </a:r>
            <a:r>
              <a:rPr lang="zh-CN" altLang="en-US" b="1"/>
              <a:t>个元素， 希望采用最快的速度挑选出其中前</a:t>
            </a:r>
            <a:r>
              <a:rPr lang="en-US" altLang="zh-CN" b="1"/>
              <a:t>10</a:t>
            </a:r>
            <a:r>
              <a:rPr lang="zh-CN" altLang="en-US" b="1"/>
              <a:t>个最大的元素， 最好的方法是什么</a:t>
            </a:r>
            <a:r>
              <a:rPr lang="en-US" altLang="zh-CN" b="1"/>
              <a:t>?</a:t>
            </a:r>
          </a:p>
        </p:txBody>
      </p:sp>
    </p:spTree>
    <p:extLst>
      <p:ext uri="{BB962C8B-B14F-4D97-AF65-F5344CB8AC3E}">
        <p14:creationId xmlns:p14="http://schemas.microsoft.com/office/powerpoint/2010/main" val="338398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1426" name="Rectangle 2">
            <a:extLst>
              <a:ext uri="{FF2B5EF4-FFF2-40B4-BE49-F238E27FC236}">
                <a16:creationId xmlns:a16="http://schemas.microsoft.com/office/drawing/2014/main" id="{1EAF4E12-6114-7C46-A844-E9BE67CCEA15}"/>
              </a:ext>
            </a:extLst>
          </p:cNvPr>
          <p:cNvSpPr>
            <a:spLocks noGrp="1" noChangeArrowheads="1"/>
          </p:cNvSpPr>
          <p:nvPr>
            <p:ph type="title"/>
          </p:nvPr>
        </p:nvSpPr>
        <p:spPr>
          <a:xfrm>
            <a:off x="2286000" y="152401"/>
            <a:ext cx="6834188" cy="828675"/>
          </a:xfrm>
        </p:spPr>
        <p:txBody>
          <a:bodyPr/>
          <a:lstStyle/>
          <a:p>
            <a:r>
              <a:rPr lang="en-US" altLang="zh-CN" b="1">
                <a:latin typeface="Times New Roman" panose="02020603050405020304" pitchFamily="18" charset="0"/>
              </a:rPr>
              <a:t>10.2.1</a:t>
            </a:r>
            <a:r>
              <a:rPr lang="en-US" altLang="zh-CN" b="1"/>
              <a:t>   </a:t>
            </a:r>
            <a:r>
              <a:rPr lang="zh-CN" altLang="en-US" b="1">
                <a:ea typeface="楷体_GB2312" pitchFamily="49" charset="-122"/>
              </a:rPr>
              <a:t>直接插入排序</a:t>
            </a:r>
          </a:p>
        </p:txBody>
      </p:sp>
      <p:sp>
        <p:nvSpPr>
          <p:cNvPr id="871427" name="Rectangle 3">
            <a:extLst>
              <a:ext uri="{FF2B5EF4-FFF2-40B4-BE49-F238E27FC236}">
                <a16:creationId xmlns:a16="http://schemas.microsoft.com/office/drawing/2014/main" id="{5321955A-9BF1-0740-BD91-00C7D9FA8B74}"/>
              </a:ext>
            </a:extLst>
          </p:cNvPr>
          <p:cNvSpPr>
            <a:spLocks noChangeArrowheads="1"/>
          </p:cNvSpPr>
          <p:nvPr/>
        </p:nvSpPr>
        <p:spPr bwMode="auto">
          <a:xfrm>
            <a:off x="1676401" y="1196975"/>
            <a:ext cx="8812213"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53340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pPr>
            <a:r>
              <a:rPr lang="en-US" altLang="zh-CN" sz="3600" b="1">
                <a:solidFill>
                  <a:srgbClr val="FFFF00"/>
                </a:solidFill>
              </a:rPr>
              <a:t>1  </a:t>
            </a:r>
            <a:r>
              <a:rPr lang="zh-CN" altLang="en-US" sz="3600" b="1">
                <a:solidFill>
                  <a:srgbClr val="FFFF00"/>
                </a:solidFill>
                <a:ea typeface="楷体_GB2312" pitchFamily="49" charset="-122"/>
              </a:rPr>
              <a:t>排序思想</a:t>
            </a:r>
          </a:p>
          <a:p>
            <a:pPr fontAlgn="base">
              <a:lnSpc>
                <a:spcPct val="110000"/>
              </a:lnSpc>
              <a:spcBef>
                <a:spcPct val="20000"/>
              </a:spcBef>
              <a:spcAft>
                <a:spcPct val="0"/>
              </a:spcAft>
            </a:pPr>
            <a:r>
              <a:rPr kumimoji="0" lang="zh-CN" altLang="en-US" sz="2800" b="1">
                <a:solidFill>
                  <a:srgbClr val="FFFFFF"/>
                </a:solidFill>
                <a:latin typeface="宋体" panose="02010600030101010101" pitchFamily="2" charset="-122"/>
              </a:rPr>
              <a:t>    将待排序的记录</a:t>
            </a:r>
            <a:r>
              <a:rPr kumimoji="0" lang="en-US" altLang="zh-CN" sz="2800" b="1">
                <a:solidFill>
                  <a:srgbClr val="FFFFFF"/>
                </a:solidFill>
              </a:rPr>
              <a:t>R</a:t>
            </a:r>
            <a:r>
              <a:rPr kumimoji="0" lang="en-US" altLang="zh-CN" sz="2800" b="1" baseline="-20000">
                <a:solidFill>
                  <a:srgbClr val="FFFFFF"/>
                </a:solidFill>
              </a:rPr>
              <a:t>i</a:t>
            </a:r>
            <a:r>
              <a:rPr lang="zh-CN" altLang="en-US" sz="2800" b="1">
                <a:solidFill>
                  <a:srgbClr val="FFFFFF"/>
                </a:solidFill>
              </a:rPr>
              <a:t>，插入到已</a:t>
            </a:r>
            <a:r>
              <a:rPr kumimoji="0" lang="zh-CN" altLang="en-US" sz="2800" b="1">
                <a:solidFill>
                  <a:srgbClr val="FFFFFF"/>
                </a:solidFill>
              </a:rPr>
              <a:t>排好序的</a:t>
            </a:r>
            <a:r>
              <a:rPr lang="zh-CN" altLang="en-US" sz="2800" b="1">
                <a:solidFill>
                  <a:srgbClr val="FFFFFF"/>
                </a:solidFill>
              </a:rPr>
              <a:t>记录表</a:t>
            </a:r>
            <a:r>
              <a:rPr kumimoji="0" lang="en-US" altLang="zh-CN" sz="2800" b="1">
                <a:solidFill>
                  <a:srgbClr val="FFFFFF"/>
                </a:solidFill>
              </a:rPr>
              <a:t>R</a:t>
            </a:r>
            <a:r>
              <a:rPr kumimoji="0" lang="en-US" altLang="zh-CN" sz="2800" b="1" baseline="-20000">
                <a:solidFill>
                  <a:srgbClr val="FFFFFF"/>
                </a:solidFill>
              </a:rPr>
              <a:t>1</a:t>
            </a:r>
            <a:r>
              <a:rPr lang="en-US" altLang="zh-CN" sz="2800" b="1">
                <a:solidFill>
                  <a:srgbClr val="FFFFFF"/>
                </a:solidFill>
              </a:rPr>
              <a:t>, </a:t>
            </a:r>
            <a:r>
              <a:rPr kumimoji="0" lang="en-US" altLang="zh-CN" sz="2800" b="1">
                <a:solidFill>
                  <a:srgbClr val="FFFFFF"/>
                </a:solidFill>
              </a:rPr>
              <a:t>R</a:t>
            </a:r>
            <a:r>
              <a:rPr kumimoji="0" lang="en-US" altLang="zh-CN" sz="2800" b="1" baseline="-20000">
                <a:solidFill>
                  <a:srgbClr val="FFFFFF"/>
                </a:solidFill>
              </a:rPr>
              <a:t>2</a:t>
            </a:r>
            <a:r>
              <a:rPr lang="en-US" altLang="zh-CN" sz="2800" b="1">
                <a:solidFill>
                  <a:srgbClr val="FFFFFF"/>
                </a:solidFill>
              </a:rPr>
              <a:t> ,…., </a:t>
            </a:r>
            <a:r>
              <a:rPr kumimoji="0" lang="en-US" altLang="zh-CN" sz="2800" b="1">
                <a:solidFill>
                  <a:srgbClr val="FFFFFF"/>
                </a:solidFill>
              </a:rPr>
              <a:t>R</a:t>
            </a:r>
            <a:r>
              <a:rPr kumimoji="0" lang="en-US" altLang="zh-CN" sz="2800" b="1" baseline="-20000">
                <a:solidFill>
                  <a:srgbClr val="FFFFFF"/>
                </a:solidFill>
              </a:rPr>
              <a:t>i-1</a:t>
            </a:r>
            <a:r>
              <a:rPr kumimoji="0" lang="zh-CN" altLang="en-US" sz="2800" b="1">
                <a:solidFill>
                  <a:srgbClr val="FFFFFF"/>
                </a:solidFill>
              </a:rPr>
              <a:t>中</a:t>
            </a:r>
            <a:r>
              <a:rPr lang="zh-CN" altLang="en-US" sz="2800" b="1">
                <a:solidFill>
                  <a:srgbClr val="FFFFFF"/>
                </a:solidFill>
              </a:rPr>
              <a:t>，得到一个新的、记录数增加</a:t>
            </a:r>
            <a:r>
              <a:rPr lang="en-US" altLang="zh-CN" sz="2800" b="1">
                <a:solidFill>
                  <a:srgbClr val="FFFFFF"/>
                </a:solidFill>
              </a:rPr>
              <a:t>1</a:t>
            </a:r>
            <a:r>
              <a:rPr lang="zh-CN" altLang="en-US" sz="2800" b="1">
                <a:solidFill>
                  <a:srgbClr val="FFFFFF"/>
                </a:solidFill>
              </a:rPr>
              <a:t>的有序表</a:t>
            </a:r>
            <a:r>
              <a:rPr kumimoji="0" lang="zh-CN" altLang="en-US" sz="2800" b="1">
                <a:solidFill>
                  <a:srgbClr val="FFFFFF"/>
                </a:solidFill>
                <a:latin typeface="宋体" panose="02010600030101010101" pitchFamily="2" charset="-122"/>
              </a:rPr>
              <a:t>。</a:t>
            </a:r>
            <a:r>
              <a:rPr lang="zh-CN" altLang="en-US" sz="2800" b="1">
                <a:solidFill>
                  <a:srgbClr val="FFFFFF"/>
                </a:solidFill>
              </a:rPr>
              <a:t> 直到所有的记录都插入完为止</a:t>
            </a:r>
            <a:r>
              <a:rPr kumimoji="0" lang="zh-CN" altLang="en-US" sz="2800" b="1">
                <a:solidFill>
                  <a:srgbClr val="FFFFFF"/>
                </a:solidFill>
                <a:latin typeface="宋体" panose="02010600030101010101" pitchFamily="2" charset="-122"/>
              </a:rPr>
              <a:t>。</a:t>
            </a:r>
            <a:endParaRPr lang="zh-CN" altLang="en-US" sz="2800" b="1">
              <a:solidFill>
                <a:srgbClr val="FFFFFF"/>
              </a:solidFill>
            </a:endParaRPr>
          </a:p>
          <a:p>
            <a:pPr fontAlgn="base">
              <a:lnSpc>
                <a:spcPct val="110000"/>
              </a:lnSpc>
              <a:spcBef>
                <a:spcPct val="20000"/>
              </a:spcBef>
              <a:spcAft>
                <a:spcPct val="0"/>
              </a:spcAft>
            </a:pPr>
            <a:r>
              <a:rPr lang="zh-CN" altLang="en-US" sz="2800" b="1">
                <a:solidFill>
                  <a:srgbClr val="FFFFFF"/>
                </a:solidFill>
              </a:rPr>
              <a:t>       设</a:t>
            </a:r>
            <a:r>
              <a:rPr kumimoji="0" lang="zh-CN" altLang="en-US" sz="2800" b="1">
                <a:solidFill>
                  <a:srgbClr val="FFFFFF"/>
                </a:solidFill>
                <a:latin typeface="宋体" panose="02010600030101010101" pitchFamily="2" charset="-122"/>
              </a:rPr>
              <a:t>待排序的记录顺序存放在数组</a:t>
            </a:r>
            <a:r>
              <a:rPr kumimoji="0" lang="en-US" altLang="zh-CN" sz="2800" b="1">
                <a:solidFill>
                  <a:srgbClr val="FFFFFF"/>
                </a:solidFill>
              </a:rPr>
              <a:t>R[1</a:t>
            </a:r>
            <a:r>
              <a:rPr lang="en-US" altLang="zh-CN" sz="2800" b="1">
                <a:solidFill>
                  <a:srgbClr val="FFFFFF"/>
                </a:solidFill>
              </a:rPr>
              <a:t>…n]</a:t>
            </a:r>
            <a:r>
              <a:rPr lang="zh-CN" altLang="en-US" sz="2800" b="1">
                <a:solidFill>
                  <a:srgbClr val="FFFFFF"/>
                </a:solidFill>
              </a:rPr>
              <a:t>中，在排序的某一时刻，将记录序列分成两部分：</a:t>
            </a:r>
          </a:p>
          <a:p>
            <a:pPr lvl="1" fontAlgn="base">
              <a:lnSpc>
                <a:spcPct val="110000"/>
              </a:lnSpc>
              <a:spcBef>
                <a:spcPct val="20000"/>
              </a:spcBef>
              <a:spcAft>
                <a:spcPct val="0"/>
              </a:spcAft>
            </a:pPr>
            <a:r>
              <a:rPr lang="zh-CN" altLang="en-US" sz="2800" b="1">
                <a:solidFill>
                  <a:srgbClr val="FFFF00"/>
                </a:solidFill>
                <a:latin typeface="宋体" panose="02010600030101010101" pitchFamily="2" charset="-122"/>
              </a:rPr>
              <a:t>◆</a:t>
            </a:r>
            <a:r>
              <a:rPr kumimoji="0" lang="zh-CN" altLang="en-US" sz="2800" b="1">
                <a:solidFill>
                  <a:srgbClr val="FFFFFF"/>
                </a:solidFill>
              </a:rPr>
              <a:t> </a:t>
            </a:r>
            <a:r>
              <a:rPr kumimoji="0" lang="en-US" altLang="zh-CN" sz="2800" b="1">
                <a:solidFill>
                  <a:srgbClr val="FFFFFF"/>
                </a:solidFill>
              </a:rPr>
              <a:t>R[1</a:t>
            </a:r>
            <a:r>
              <a:rPr lang="en-US" altLang="zh-CN" sz="2800" b="1">
                <a:solidFill>
                  <a:srgbClr val="FFFFFF"/>
                </a:solidFill>
              </a:rPr>
              <a:t>…i-1]</a:t>
            </a:r>
            <a:r>
              <a:rPr lang="zh-CN" altLang="en-US" sz="2800" b="1">
                <a:solidFill>
                  <a:srgbClr val="FFFFFF"/>
                </a:solidFill>
              </a:rPr>
              <a:t>：已</a:t>
            </a:r>
            <a:r>
              <a:rPr kumimoji="0" lang="zh-CN" altLang="en-US" sz="2800" b="1">
                <a:solidFill>
                  <a:srgbClr val="FFFFFF"/>
                </a:solidFill>
              </a:rPr>
              <a:t>排好序的有序部分</a:t>
            </a:r>
            <a:r>
              <a:rPr lang="zh-CN" altLang="en-US" sz="2800" b="1">
                <a:solidFill>
                  <a:srgbClr val="FFFFFF"/>
                </a:solidFill>
              </a:rPr>
              <a:t>；</a:t>
            </a:r>
          </a:p>
          <a:p>
            <a:pPr lvl="1" fontAlgn="base">
              <a:lnSpc>
                <a:spcPct val="110000"/>
              </a:lnSpc>
              <a:spcBef>
                <a:spcPct val="20000"/>
              </a:spcBef>
              <a:spcAft>
                <a:spcPct val="0"/>
              </a:spcAft>
            </a:pPr>
            <a:r>
              <a:rPr lang="zh-CN" altLang="en-US" sz="2800" b="1">
                <a:solidFill>
                  <a:srgbClr val="FFFF00"/>
                </a:solidFill>
                <a:latin typeface="宋体" panose="02010600030101010101" pitchFamily="2" charset="-122"/>
              </a:rPr>
              <a:t>◆</a:t>
            </a:r>
            <a:r>
              <a:rPr kumimoji="0" lang="zh-CN" altLang="en-US" sz="2800" b="1">
                <a:solidFill>
                  <a:srgbClr val="FFFFFF"/>
                </a:solidFill>
              </a:rPr>
              <a:t> </a:t>
            </a:r>
            <a:r>
              <a:rPr kumimoji="0" lang="en-US" altLang="zh-CN" sz="2800" b="1">
                <a:solidFill>
                  <a:srgbClr val="FFFFFF"/>
                </a:solidFill>
              </a:rPr>
              <a:t>R[i</a:t>
            </a:r>
            <a:r>
              <a:rPr lang="en-US" altLang="zh-CN" sz="2800" b="1">
                <a:solidFill>
                  <a:srgbClr val="FFFFFF"/>
                </a:solidFill>
              </a:rPr>
              <a:t>…n]</a:t>
            </a:r>
            <a:r>
              <a:rPr lang="zh-CN" altLang="en-US" sz="2800" b="1">
                <a:solidFill>
                  <a:srgbClr val="FFFFFF"/>
                </a:solidFill>
              </a:rPr>
              <a:t>：未</a:t>
            </a:r>
            <a:r>
              <a:rPr kumimoji="0" lang="zh-CN" altLang="en-US" sz="2800" b="1">
                <a:solidFill>
                  <a:srgbClr val="FFFFFF"/>
                </a:solidFill>
              </a:rPr>
              <a:t>排好序的无序部分。</a:t>
            </a:r>
            <a:endParaRPr lang="zh-CN" altLang="en-US" sz="2800" b="1">
              <a:solidFill>
                <a:srgbClr val="FFFFFF"/>
              </a:solidFill>
            </a:endParaRPr>
          </a:p>
          <a:p>
            <a:pPr eaLnBrk="1" fontAlgn="base" hangingPunct="1">
              <a:lnSpc>
                <a:spcPct val="110000"/>
              </a:lnSpc>
              <a:spcBef>
                <a:spcPct val="20000"/>
              </a:spcBef>
              <a:spcAft>
                <a:spcPct val="0"/>
              </a:spcAft>
            </a:pPr>
            <a:r>
              <a:rPr lang="zh-CN" altLang="en-US" sz="2800" b="1">
                <a:solidFill>
                  <a:srgbClr val="FFFFFF"/>
                </a:solidFill>
              </a:rPr>
              <a:t>       显然，在刚开始排序时，</a:t>
            </a:r>
            <a:r>
              <a:rPr lang="en-US" altLang="zh-CN" sz="2800" b="1">
                <a:solidFill>
                  <a:srgbClr val="FFFFFF"/>
                </a:solidFill>
              </a:rPr>
              <a:t>R[1]</a:t>
            </a:r>
            <a:r>
              <a:rPr lang="zh-CN" altLang="en-US" sz="2800" b="1">
                <a:solidFill>
                  <a:srgbClr val="FFFFFF"/>
                </a:solidFill>
              </a:rPr>
              <a:t>是已经</a:t>
            </a:r>
            <a:r>
              <a:rPr kumimoji="0" lang="zh-CN" altLang="en-US" sz="2800" b="1">
                <a:solidFill>
                  <a:srgbClr val="FFFFFF"/>
                </a:solidFill>
              </a:rPr>
              <a:t>排好序的。</a:t>
            </a:r>
          </a:p>
        </p:txBody>
      </p:sp>
    </p:spTree>
    <p:extLst>
      <p:ext uri="{BB962C8B-B14F-4D97-AF65-F5344CB8AC3E}">
        <p14:creationId xmlns:p14="http://schemas.microsoft.com/office/powerpoint/2010/main" val="32555009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5394" name="Rectangle 2">
            <a:extLst>
              <a:ext uri="{FF2B5EF4-FFF2-40B4-BE49-F238E27FC236}">
                <a16:creationId xmlns:a16="http://schemas.microsoft.com/office/drawing/2014/main" id="{C9974A03-42D0-B649-9B62-CD2D9BA8F3B0}"/>
              </a:ext>
            </a:extLst>
          </p:cNvPr>
          <p:cNvSpPr>
            <a:spLocks noGrp="1" noChangeArrowheads="1"/>
          </p:cNvSpPr>
          <p:nvPr>
            <p:ph type="body" idx="1"/>
          </p:nvPr>
        </p:nvSpPr>
        <p:spPr>
          <a:xfrm>
            <a:off x="1676401" y="152400"/>
            <a:ext cx="8812213" cy="6553200"/>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latin typeface="宋体" panose="02010600030101010101" pitchFamily="2" charset="-122"/>
              </a:rPr>
              <a:t>⑵ 若对关键字序列为</a:t>
            </a:r>
            <a:r>
              <a:rPr lang="en-US" altLang="zh-CN" sz="2800" b="1"/>
              <a:t>(54, 37, 93, 25, 17, 68, 58, 41, 76)</a:t>
            </a:r>
            <a:r>
              <a:rPr lang="zh-CN" altLang="en-US" sz="2800" b="1"/>
              <a:t>的</a:t>
            </a:r>
            <a:r>
              <a:rPr lang="zh-CN" altLang="en-US" sz="2800" b="1">
                <a:latin typeface="宋体" panose="02010600030101010101" pitchFamily="2" charset="-122"/>
              </a:rPr>
              <a:t>一组记录进行快速排序时，递归调用使用的栈所能到达的最大深度是多少</a:t>
            </a:r>
            <a:r>
              <a:rPr lang="en-US" altLang="zh-CN" sz="2800" b="1">
                <a:latin typeface="宋体" panose="02010600030101010101" pitchFamily="2" charset="-122"/>
              </a:rPr>
              <a:t>?</a:t>
            </a:r>
            <a:r>
              <a:rPr lang="zh-CN" altLang="en-US" sz="2800" b="1">
                <a:latin typeface="宋体" panose="02010600030101010101" pitchFamily="2" charset="-122"/>
              </a:rPr>
              <a:t>共需递归调用多少次</a:t>
            </a:r>
            <a:r>
              <a:rPr lang="en-US" altLang="zh-CN" sz="2800" b="1">
                <a:latin typeface="宋体" panose="02010600030101010101" pitchFamily="2" charset="-122"/>
              </a:rPr>
              <a:t>?</a:t>
            </a:r>
            <a:r>
              <a:rPr lang="zh-CN" altLang="en-US" sz="2800" b="1">
                <a:latin typeface="宋体" panose="02010600030101010101" pitchFamily="2" charset="-122"/>
              </a:rPr>
              <a:t>其中第二次递归调用是对哪组记录进行排序</a:t>
            </a:r>
            <a:r>
              <a:rPr lang="en-US" altLang="zh-CN" sz="2800" b="1">
                <a:latin typeface="宋体" panose="02010600030101010101" pitchFamily="2" charset="-122"/>
              </a:rPr>
              <a:t>?</a:t>
            </a:r>
          </a:p>
          <a:p>
            <a:pPr marL="0" indent="355600">
              <a:lnSpc>
                <a:spcPct val="110000"/>
              </a:lnSpc>
              <a:buNone/>
            </a:pPr>
            <a:r>
              <a:rPr lang="en-US" altLang="zh-CN" sz="2800" b="1">
                <a:latin typeface="宋体" panose="02010600030101010101" pitchFamily="2" charset="-122"/>
              </a:rPr>
              <a:t>⑶ </a:t>
            </a:r>
            <a:r>
              <a:rPr lang="zh-CN" altLang="en-US" sz="2800" b="1">
                <a:latin typeface="宋体" panose="02010600030101010101" pitchFamily="2" charset="-122"/>
              </a:rPr>
              <a:t>在堆排序，快速排序和归并排序中，若只从存储空间考虑，应选择哪种方法；若只从排序结果的稳定性考虑，应选择哪种方法；若只从平均情况下排序最快考虑，应选择哪种方法；</a:t>
            </a:r>
          </a:p>
          <a:p>
            <a:pPr marL="0" indent="355600">
              <a:lnSpc>
                <a:spcPct val="110000"/>
              </a:lnSpc>
              <a:buNone/>
            </a:pPr>
            <a:r>
              <a:rPr lang="zh-CN" altLang="en-US" sz="2800" b="1">
                <a:latin typeface="宋体" panose="02010600030101010101" pitchFamily="2" charset="-122"/>
              </a:rPr>
              <a:t>⑷ 设有关键字序列为</a:t>
            </a:r>
            <a:r>
              <a:rPr lang="en-US" altLang="zh-CN" sz="2800" b="1"/>
              <a:t>(14, 17, 53, 35, 9, 32, 68, 41, 76, 23)</a:t>
            </a:r>
            <a:r>
              <a:rPr lang="zh-CN" altLang="en-US" sz="2800" b="1"/>
              <a:t>的</a:t>
            </a:r>
            <a:r>
              <a:rPr lang="zh-CN" altLang="en-US" sz="2800" b="1">
                <a:latin typeface="宋体" panose="02010600030101010101" pitchFamily="2" charset="-122"/>
              </a:rPr>
              <a:t>一组记录，请给出用希尔排序法</a:t>
            </a:r>
            <a:r>
              <a:rPr lang="en-US" altLang="zh-CN" sz="2800" b="1"/>
              <a:t>(</a:t>
            </a:r>
            <a:r>
              <a:rPr lang="zh-CN" altLang="zh-CN" sz="2800" b="1"/>
              <a:t>增量序列是</a:t>
            </a:r>
            <a:r>
              <a:rPr lang="en-US" altLang="zh-CN" sz="2800" b="1"/>
              <a:t>5, 3, 1)</a:t>
            </a:r>
            <a:r>
              <a:rPr lang="zh-CN" altLang="en-US" sz="2800" b="1">
                <a:latin typeface="宋体" panose="02010600030101010101" pitchFamily="2" charset="-122"/>
              </a:rPr>
              <a:t>排序时的每一躺结果。</a:t>
            </a:r>
          </a:p>
          <a:p>
            <a:pPr marL="0" indent="355600">
              <a:lnSpc>
                <a:spcPct val="110000"/>
              </a:lnSpc>
              <a:buNone/>
            </a:pPr>
            <a:r>
              <a:rPr lang="zh-CN" altLang="en-US" sz="2800" b="1">
                <a:latin typeface="宋体" panose="02010600030101010101" pitchFamily="2" charset="-122"/>
              </a:rPr>
              <a:t>⑸ 设有关键字序列为</a:t>
            </a:r>
            <a:r>
              <a:rPr lang="en-US" altLang="zh-CN" sz="2800" b="1"/>
              <a:t>(14, 17, 53, 35, 9, 37, 68, 21, 46)</a:t>
            </a:r>
            <a:r>
              <a:rPr lang="zh-CN" altLang="en-US" sz="2800" b="1"/>
              <a:t>的</a:t>
            </a:r>
            <a:r>
              <a:rPr lang="zh-CN" altLang="en-US" sz="2800" b="1">
                <a:latin typeface="宋体" panose="02010600030101010101" pitchFamily="2" charset="-122"/>
              </a:rPr>
              <a:t>一组记录，请给出冒泡排序法排序时的每一躺结果。</a:t>
            </a:r>
          </a:p>
        </p:txBody>
      </p:sp>
    </p:spTree>
    <p:extLst>
      <p:ext uri="{BB962C8B-B14F-4D97-AF65-F5344CB8AC3E}">
        <p14:creationId xmlns:p14="http://schemas.microsoft.com/office/powerpoint/2010/main" val="31705842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7442" name="Rectangle 2">
            <a:extLst>
              <a:ext uri="{FF2B5EF4-FFF2-40B4-BE49-F238E27FC236}">
                <a16:creationId xmlns:a16="http://schemas.microsoft.com/office/drawing/2014/main" id="{76FCE44C-C8C5-F44A-8271-E4B195C093F8}"/>
              </a:ext>
            </a:extLst>
          </p:cNvPr>
          <p:cNvSpPr>
            <a:spLocks noGrp="1" noChangeArrowheads="1"/>
          </p:cNvSpPr>
          <p:nvPr>
            <p:ph type="body" idx="1"/>
          </p:nvPr>
        </p:nvSpPr>
        <p:spPr>
          <a:xfrm>
            <a:off x="1676401" y="152401"/>
            <a:ext cx="8812213" cy="6156325"/>
          </a:xfrm>
          <a:noFill/>
          <a:ln/>
        </p:spPr>
        <p:txBody>
          <a:bodyPr vert="horz" wrap="square" lIns="92075" tIns="46038" rIns="92075" bIns="46038" numCol="1" anchor="t" anchorCtr="0" compatLnSpc="1">
            <a:prstTxWarp prst="textNoShape">
              <a:avLst/>
            </a:prstTxWarp>
          </a:bodyPr>
          <a:lstStyle/>
          <a:p>
            <a:pPr marL="0" indent="355600">
              <a:lnSpc>
                <a:spcPct val="110000"/>
              </a:lnSpc>
              <a:buNone/>
            </a:pPr>
            <a:r>
              <a:rPr lang="zh-CN" altLang="en-US" sz="2800" b="1">
                <a:latin typeface="宋体" panose="02010600030101010101" pitchFamily="2" charset="-122"/>
              </a:rPr>
              <a:t>⑹ 设有关键字序列为</a:t>
            </a:r>
            <a:r>
              <a:rPr lang="en-US" altLang="zh-CN" sz="2800" b="1"/>
              <a:t>(14, 17, 53, 35, 9, 37, 68, 21, 46)</a:t>
            </a:r>
            <a:r>
              <a:rPr lang="zh-CN" altLang="en-US" sz="2800" b="1"/>
              <a:t>的</a:t>
            </a:r>
            <a:r>
              <a:rPr lang="zh-CN" altLang="en-US" sz="2800" b="1">
                <a:latin typeface="宋体" panose="02010600030101010101" pitchFamily="2" charset="-122"/>
              </a:rPr>
              <a:t>一组记录，利用快速排序法进行排序时，请给出以第一个记录为基准得到的一次划分结果。</a:t>
            </a:r>
          </a:p>
          <a:p>
            <a:pPr marL="0" indent="355600">
              <a:lnSpc>
                <a:spcPct val="110000"/>
              </a:lnSpc>
              <a:buNone/>
            </a:pPr>
            <a:r>
              <a:rPr lang="zh-CN" altLang="en-US" sz="2800" b="1">
                <a:latin typeface="宋体" panose="02010600030101010101" pitchFamily="2" charset="-122"/>
              </a:rPr>
              <a:t>⑺ 设关键字序列为</a:t>
            </a:r>
            <a:r>
              <a:rPr lang="en-US" altLang="zh-CN" sz="2800" b="1"/>
              <a:t>(14, 17, 53, 35, 9, 37, 68, 21)</a:t>
            </a:r>
            <a:r>
              <a:rPr lang="zh-CN" altLang="en-US" sz="2800" b="1"/>
              <a:t>的</a:t>
            </a:r>
            <a:r>
              <a:rPr lang="zh-CN" altLang="en-US" sz="2800" b="1">
                <a:latin typeface="宋体" panose="02010600030101010101" pitchFamily="2" charset="-122"/>
              </a:rPr>
              <a:t>一组记录，请给出按非递增采用堆排序时的每一躺结果。</a:t>
            </a:r>
          </a:p>
          <a:p>
            <a:pPr marL="0" indent="355600">
              <a:lnSpc>
                <a:spcPct val="110000"/>
              </a:lnSpc>
              <a:buNone/>
            </a:pPr>
            <a:r>
              <a:rPr lang="zh-CN" altLang="en-US" sz="2800" b="1">
                <a:latin typeface="宋体" panose="02010600030101010101" pitchFamily="2" charset="-122"/>
              </a:rPr>
              <a:t>⑻ 设关键字序列为</a:t>
            </a:r>
            <a:r>
              <a:rPr lang="en-US" altLang="zh-CN" sz="2800" b="1"/>
              <a:t>(314, 617, 253, 335, 19, 237, 464, 121, 46, 231, 176, 344)</a:t>
            </a:r>
            <a:r>
              <a:rPr lang="zh-CN" altLang="en-US" sz="2800" b="1"/>
              <a:t>的</a:t>
            </a:r>
            <a:r>
              <a:rPr lang="zh-CN" altLang="en-US" sz="2800" b="1">
                <a:latin typeface="宋体" panose="02010600030101010101" pitchFamily="2" charset="-122"/>
              </a:rPr>
              <a:t>一组记录，请给出采用基数排序时的每一躺结果。</a:t>
            </a:r>
          </a:p>
          <a:p>
            <a:pPr marL="0" indent="355600">
              <a:lnSpc>
                <a:spcPct val="110000"/>
              </a:lnSpc>
              <a:buNone/>
            </a:pPr>
            <a:r>
              <a:rPr lang="zh-CN" altLang="en-US" sz="2800" b="1">
                <a:latin typeface="宋体" panose="02010600030101010101" pitchFamily="2" charset="-122"/>
              </a:rPr>
              <a:t>⑼ 将哨兵放在</a:t>
            </a:r>
            <a:r>
              <a:rPr lang="en-US" altLang="zh-CN" sz="2800" b="1"/>
              <a:t>R[n]</a:t>
            </a:r>
            <a:r>
              <a:rPr lang="zh-CN" altLang="en-US" sz="2800" b="1">
                <a:latin typeface="宋体" panose="02010600030101010101" pitchFamily="2" charset="-122"/>
              </a:rPr>
              <a:t>中，被排序的记录存放在</a:t>
            </a:r>
            <a:r>
              <a:rPr lang="en-US" altLang="zh-CN" sz="2800" b="1"/>
              <a:t>R[1…n-1]</a:t>
            </a:r>
            <a:r>
              <a:rPr lang="zh-CN" altLang="en-US" sz="2800" b="1"/>
              <a:t>中</a:t>
            </a:r>
            <a:r>
              <a:rPr lang="zh-CN" altLang="en-US" sz="2800" b="1">
                <a:latin typeface="宋体" panose="02010600030101010101" pitchFamily="2" charset="-122"/>
              </a:rPr>
              <a:t>，重写直接插入排序算法。</a:t>
            </a:r>
          </a:p>
          <a:p>
            <a:pPr marL="0" indent="355600">
              <a:lnSpc>
                <a:spcPct val="110000"/>
              </a:lnSpc>
              <a:buNone/>
            </a:pPr>
            <a:r>
              <a:rPr lang="zh-CN" altLang="en-US" sz="2800" b="1">
                <a:latin typeface="宋体" panose="02010600030101010101" pitchFamily="2" charset="-122"/>
              </a:rPr>
              <a:t>⑽ 实际中常采用单链表存储数据记录，请写出排序记录的结构的定义并修改。</a:t>
            </a:r>
          </a:p>
        </p:txBody>
      </p:sp>
    </p:spTree>
    <p:extLst>
      <p:ext uri="{BB962C8B-B14F-4D97-AF65-F5344CB8AC3E}">
        <p14:creationId xmlns:p14="http://schemas.microsoft.com/office/powerpoint/2010/main" val="2254588930"/>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12516</Words>
  <Application>Microsoft Macintosh PowerPoint</Application>
  <PresentationFormat>宽屏</PresentationFormat>
  <Paragraphs>1018</Paragraphs>
  <Slides>91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91</vt:i4>
      </vt:variant>
    </vt:vector>
  </HeadingPairs>
  <TitlesOfParts>
    <vt:vector size="100" baseType="lpstr">
      <vt:lpstr>等线</vt:lpstr>
      <vt:lpstr>楷体_GB2312</vt:lpstr>
      <vt:lpstr>宋体</vt:lpstr>
      <vt:lpstr>Arial Unicode MS</vt:lpstr>
      <vt:lpstr>Arial</vt:lpstr>
      <vt:lpstr>Symbol</vt:lpstr>
      <vt:lpstr>Times New Roman</vt:lpstr>
      <vt:lpstr>Wingdings</vt:lpstr>
      <vt:lpstr>3_Soaring</vt:lpstr>
      <vt:lpstr>第10章  内部排序</vt:lpstr>
      <vt:lpstr>10.1  排序的基本概念</vt:lpstr>
      <vt:lpstr>PowerPoint 演示文稿</vt:lpstr>
      <vt:lpstr>PowerPoint 演示文稿</vt:lpstr>
      <vt:lpstr>PowerPoint 演示文稿</vt:lpstr>
      <vt:lpstr>PowerPoint 演示文稿</vt:lpstr>
      <vt:lpstr>PowerPoint 演示文稿</vt:lpstr>
      <vt:lpstr>10.2   插入排序</vt:lpstr>
      <vt:lpstr>10.2.1   直接插入排序</vt:lpstr>
      <vt:lpstr>PowerPoint 演示文稿</vt:lpstr>
      <vt:lpstr>PowerPoint 演示文稿</vt:lpstr>
      <vt:lpstr>PowerPoint 演示文稿</vt:lpstr>
      <vt:lpstr>PowerPoint 演示文稿</vt:lpstr>
      <vt:lpstr>PowerPoint 演示文稿</vt:lpstr>
      <vt:lpstr>10.2.2   其它插入排序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10.2.3   希尔排序</vt:lpstr>
      <vt:lpstr>PowerPoint 演示文稿</vt:lpstr>
      <vt:lpstr>PowerPoint 演示文稿</vt:lpstr>
      <vt:lpstr>PowerPoint 演示文稿</vt:lpstr>
      <vt:lpstr>PowerPoint 演示文稿</vt:lpstr>
      <vt:lpstr>10.3   快速排序</vt:lpstr>
      <vt:lpstr>10.3.1   冒泡排序</vt:lpstr>
      <vt:lpstr>PowerPoint 演示文稿</vt:lpstr>
      <vt:lpstr>PowerPoint 演示文稿</vt:lpstr>
      <vt:lpstr>PowerPoint 演示文稿</vt:lpstr>
      <vt:lpstr>PowerPoint 演示文稿</vt:lpstr>
      <vt:lpstr>10.3.2   快速排序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4   选择排序</vt:lpstr>
      <vt:lpstr>10.4.1   简单选择排序</vt:lpstr>
      <vt:lpstr>PowerPoint 演示文稿</vt:lpstr>
      <vt:lpstr>PowerPoint 演示文稿</vt:lpstr>
      <vt:lpstr>PowerPoint 演示文稿</vt:lpstr>
      <vt:lpstr>10.4.2   树形选择排序</vt:lpstr>
      <vt:lpstr>PowerPoint 演示文稿</vt:lpstr>
      <vt:lpstr>10.4.3    堆排序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5   归并排序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6   基数排序</vt:lpstr>
      <vt:lpstr>10.6.1   多关键字排序</vt:lpstr>
      <vt:lpstr>PowerPoint 演示文稿</vt:lpstr>
      <vt:lpstr>10.6.2   链式基数排序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 7   各种内部排序的比较</vt:lpstr>
      <vt:lpstr>PowerPoint 演示文稿</vt:lpstr>
      <vt:lpstr>PowerPoint 演示文稿</vt:lpstr>
      <vt:lpstr>PowerPoint 演示文稿</vt:lpstr>
      <vt:lpstr>习 题 十</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内部排序</dc:title>
  <dc:creator>何 其平</dc:creator>
  <cp:lastModifiedBy>何 其平</cp:lastModifiedBy>
  <cp:revision>1</cp:revision>
  <dcterms:created xsi:type="dcterms:W3CDTF">2019-11-08T02:22:13Z</dcterms:created>
  <dcterms:modified xsi:type="dcterms:W3CDTF">2019-11-08T02:28:39Z</dcterms:modified>
</cp:coreProperties>
</file>