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sldIdLst>
    <p:sldId id="465" r:id="rId2"/>
    <p:sldId id="466"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504" r:id="rId41"/>
    <p:sldId id="505" r:id="rId42"/>
    <p:sldId id="506" r:id="rId43"/>
    <p:sldId id="507" r:id="rId44"/>
    <p:sldId id="508" r:id="rId45"/>
    <p:sldId id="509" r:id="rId46"/>
    <p:sldId id="510" r:id="rId47"/>
    <p:sldId id="511" r:id="rId48"/>
    <p:sldId id="512" r:id="rId49"/>
    <p:sldId id="513" r:id="rId50"/>
    <p:sldId id="514" r:id="rId51"/>
    <p:sldId id="515" r:id="rId52"/>
    <p:sldId id="516" r:id="rId53"/>
    <p:sldId id="517" r:id="rId54"/>
    <p:sldId id="518" r:id="rId55"/>
    <p:sldId id="519" r:id="rId56"/>
    <p:sldId id="520"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94662"/>
  </p:normalViewPr>
  <p:slideViewPr>
    <p:cSldViewPr snapToGrid="0" snapToObjects="1">
      <p:cViewPr varScale="1">
        <p:scale>
          <a:sx n="82" d="100"/>
          <a:sy n="82" d="100"/>
        </p:scale>
        <p:origin x="16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81DB7-399F-2146-85A2-B6CBADB24721}" type="datetimeFigureOut">
              <a:rPr kumimoji="1" lang="zh-CN" altLang="en-US" smtClean="0"/>
              <a:t>2019/11/8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BE170-F565-E541-9D0F-C8106F45E762}" type="slidenum">
              <a:rPr kumimoji="1" lang="zh-CN" altLang="en-US" smtClean="0"/>
              <a:t>‹#›</a:t>
            </a:fld>
            <a:endParaRPr kumimoji="1" lang="zh-CN" altLang="en-US"/>
          </a:p>
        </p:txBody>
      </p:sp>
    </p:spTree>
    <p:extLst>
      <p:ext uri="{BB962C8B-B14F-4D97-AF65-F5344CB8AC3E}">
        <p14:creationId xmlns:p14="http://schemas.microsoft.com/office/powerpoint/2010/main" val="1038076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B805E323-AE1E-2643-9BAC-A0065719E1CD}"/>
              </a:ext>
            </a:extLst>
          </p:cNvPr>
          <p:cNvSpPr>
            <a:spLocks noChangeArrowheads="1" noTextEdit="1"/>
          </p:cNvSpPr>
          <p:nvPr>
            <p:ph type="sldImg"/>
          </p:nvPr>
        </p:nvSpPr>
        <p:spPr>
          <a:ln/>
        </p:spPr>
      </p:sp>
      <p:sp>
        <p:nvSpPr>
          <p:cNvPr id="324611" name="Rectangle 3">
            <a:extLst>
              <a:ext uri="{FF2B5EF4-FFF2-40B4-BE49-F238E27FC236}">
                <a16:creationId xmlns:a16="http://schemas.microsoft.com/office/drawing/2014/main" id="{EA1C60A1-94D7-C042-A804-890DABF00246}"/>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itchFamily="2" charset="2"/>
              <a:buNone/>
            </a:pPr>
            <a:r>
              <a:rPr lang="zh-CN" altLang="en-US" sz="2000">
                <a:latin typeface="宋体" panose="02010600030101010101" pitchFamily="2" charset="-122"/>
              </a:rPr>
              <a:t>  </a:t>
            </a:r>
            <a:endParaRPr lang="zh-CN" altLang="en-US"/>
          </a:p>
        </p:txBody>
      </p:sp>
    </p:spTree>
    <p:extLst>
      <p:ext uri="{BB962C8B-B14F-4D97-AF65-F5344CB8AC3E}">
        <p14:creationId xmlns:p14="http://schemas.microsoft.com/office/powerpoint/2010/main" val="79436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94551D1-8CB3-4344-82ED-B481FB93C527}"/>
              </a:ext>
            </a:extLst>
          </p:cNvPr>
          <p:cNvSpPr>
            <a:spLocks noChangeArrowheads="1" noTextEdit="1"/>
          </p:cNvSpPr>
          <p:nvPr>
            <p:ph type="sldImg"/>
          </p:nvPr>
        </p:nvSpPr>
        <p:spPr>
          <a:ln/>
        </p:spPr>
      </p:sp>
      <p:sp>
        <p:nvSpPr>
          <p:cNvPr id="369667" name="Rectangle 3">
            <a:extLst>
              <a:ext uri="{FF2B5EF4-FFF2-40B4-BE49-F238E27FC236}">
                <a16:creationId xmlns:a16="http://schemas.microsoft.com/office/drawing/2014/main" id="{A37E96EB-73A6-B044-A9CF-EE19468A5EE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宋体" panose="02010600030101010101" pitchFamily="2" charset="-122"/>
            </a:endParaRPr>
          </a:p>
        </p:txBody>
      </p:sp>
    </p:spTree>
    <p:extLst>
      <p:ext uri="{BB962C8B-B14F-4D97-AF65-F5344CB8AC3E}">
        <p14:creationId xmlns:p14="http://schemas.microsoft.com/office/powerpoint/2010/main" val="252127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8254115E-C259-4541-AF59-B79F7B885001}"/>
              </a:ext>
            </a:extLst>
          </p:cNvPr>
          <p:cNvSpPr>
            <a:spLocks noChangeArrowheads="1" noTextEdit="1"/>
          </p:cNvSpPr>
          <p:nvPr>
            <p:ph type="sldImg"/>
          </p:nvPr>
        </p:nvSpPr>
        <p:spPr>
          <a:ln/>
        </p:spPr>
      </p:sp>
      <p:sp>
        <p:nvSpPr>
          <p:cNvPr id="371715" name="Rectangle 3">
            <a:extLst>
              <a:ext uri="{FF2B5EF4-FFF2-40B4-BE49-F238E27FC236}">
                <a16:creationId xmlns:a16="http://schemas.microsoft.com/office/drawing/2014/main" id="{034402B4-2733-B849-8C5F-72FCD52C8B9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t>在</a:t>
            </a:r>
            <a:r>
              <a:rPr lang="zh-CN" altLang="en-US" sz="1800">
                <a:latin typeface="宋体" panose="02010600030101010101" pitchFamily="2" charset="-122"/>
              </a:rPr>
              <a:t>经典算法中， 无论</a:t>
            </a:r>
            <a:r>
              <a:rPr lang="en-US" altLang="zh-CN" sz="1800"/>
              <a:t>a[i][k]</a:t>
            </a:r>
            <a:r>
              <a:rPr lang="zh-CN" altLang="en-US" sz="1800"/>
              <a:t>或</a:t>
            </a:r>
            <a:r>
              <a:rPr lang="en-US" altLang="zh-CN" sz="1800"/>
              <a:t>b[k][j]</a:t>
            </a:r>
            <a:r>
              <a:rPr lang="zh-CN" altLang="en-US" sz="1800"/>
              <a:t>的值是否为</a:t>
            </a:r>
            <a:r>
              <a:rPr lang="en-US" altLang="zh-CN" sz="1800"/>
              <a:t>0 </a:t>
            </a:r>
            <a:r>
              <a:rPr lang="zh-CN" altLang="en-US" sz="1800">
                <a:latin typeface="宋体" panose="02010600030101010101" pitchFamily="2" charset="-122"/>
              </a:rPr>
              <a:t>，都要进行一次乘法运算，而实际上，两个中只要有一个为</a:t>
            </a:r>
            <a:r>
              <a:rPr lang="en-US" altLang="zh-CN" sz="1800">
                <a:latin typeface="宋体" panose="02010600030101010101" pitchFamily="2" charset="-122"/>
              </a:rPr>
              <a:t>0 </a:t>
            </a:r>
            <a:r>
              <a:rPr lang="zh-CN" altLang="en-US" sz="1800">
                <a:latin typeface="宋体" panose="02010600030101010101" pitchFamily="2" charset="-122"/>
              </a:rPr>
              <a:t>，其积为</a:t>
            </a:r>
            <a:r>
              <a:rPr lang="en-US" altLang="zh-CN" sz="1800">
                <a:latin typeface="宋体" panose="02010600030101010101" pitchFamily="2" charset="-122"/>
              </a:rPr>
              <a:t>0 </a:t>
            </a:r>
            <a:r>
              <a:rPr lang="zh-CN" altLang="en-US" sz="1800">
                <a:latin typeface="宋体" panose="02010600030101010101" pitchFamily="2" charset="-122"/>
              </a:rPr>
              <a:t>。特别是当</a:t>
            </a:r>
            <a:r>
              <a:rPr lang="en-US" altLang="zh-CN" sz="1800">
                <a:latin typeface="宋体" panose="02010600030101010101" pitchFamily="2" charset="-122"/>
              </a:rPr>
              <a:t>m </a:t>
            </a:r>
            <a:r>
              <a:rPr lang="zh-CN" altLang="en-US" sz="1000"/>
              <a:t>、</a:t>
            </a:r>
            <a:r>
              <a:rPr lang="zh-CN" altLang="en-US" sz="1800">
                <a:latin typeface="宋体" panose="02010600030101010101" pitchFamily="2" charset="-122"/>
              </a:rPr>
              <a:t> </a:t>
            </a:r>
            <a:r>
              <a:rPr lang="en-US" altLang="zh-CN" sz="1800">
                <a:latin typeface="宋体" panose="02010600030101010101" pitchFamily="2" charset="-122"/>
              </a:rPr>
              <a:t>n </a:t>
            </a:r>
            <a:r>
              <a:rPr lang="zh-CN" altLang="en-US" sz="1000"/>
              <a:t>、</a:t>
            </a:r>
            <a:r>
              <a:rPr lang="zh-CN" altLang="en-US" sz="1800">
                <a:latin typeface="宋体" panose="02010600030101010101" pitchFamily="2" charset="-122"/>
              </a:rPr>
              <a:t> </a:t>
            </a:r>
            <a:r>
              <a:rPr lang="en-US" altLang="zh-CN" sz="1800">
                <a:latin typeface="宋体" panose="02010600030101010101" pitchFamily="2" charset="-122"/>
              </a:rPr>
              <a:t>p</a:t>
            </a:r>
            <a:r>
              <a:rPr lang="zh-CN" altLang="en-US" sz="1800">
                <a:latin typeface="宋体" panose="02010600030101010101" pitchFamily="2" charset="-122"/>
              </a:rPr>
              <a:t>很大且</a:t>
            </a:r>
            <a:r>
              <a:rPr lang="zh-CN" altLang="en-US">
                <a:latin typeface="宋体" panose="02010600030101010101" pitchFamily="2" charset="-122"/>
              </a:rPr>
              <a:t>矩阵</a:t>
            </a:r>
            <a:r>
              <a:rPr lang="zh-CN" altLang="en-US" sz="1800">
                <a:latin typeface="宋体" panose="02010600030101010101" pitchFamily="2" charset="-122"/>
              </a:rPr>
              <a:t>又是</a:t>
            </a:r>
            <a:r>
              <a:rPr lang="zh-CN" altLang="en-US">
                <a:latin typeface="宋体" panose="02010600030101010101" pitchFamily="2" charset="-122"/>
              </a:rPr>
              <a:t>稀疏矩阵时</a:t>
            </a:r>
            <a:r>
              <a:rPr lang="zh-CN" altLang="en-US" sz="1800">
                <a:latin typeface="宋体" panose="02010600030101010101" pitchFamily="2" charset="-122"/>
              </a:rPr>
              <a:t>，上述经典算法做了许多无效的运算。</a:t>
            </a:r>
          </a:p>
        </p:txBody>
      </p:sp>
    </p:spTree>
    <p:extLst>
      <p:ext uri="{BB962C8B-B14F-4D97-AF65-F5344CB8AC3E}">
        <p14:creationId xmlns:p14="http://schemas.microsoft.com/office/powerpoint/2010/main" val="3251808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C6546FB0-0726-E14C-9E92-95B0E7395188}"/>
              </a:ext>
            </a:extLst>
          </p:cNvPr>
          <p:cNvSpPr>
            <a:spLocks noChangeArrowheads="1" noTextEdit="1"/>
          </p:cNvSpPr>
          <p:nvPr>
            <p:ph type="sldImg"/>
          </p:nvPr>
        </p:nvSpPr>
        <p:spPr>
          <a:ln/>
        </p:spPr>
      </p:sp>
      <p:sp>
        <p:nvSpPr>
          <p:cNvPr id="378883" name="Rectangle 3">
            <a:extLst>
              <a:ext uri="{FF2B5EF4-FFF2-40B4-BE49-F238E27FC236}">
                <a16:creationId xmlns:a16="http://schemas.microsoft.com/office/drawing/2014/main" id="{C536EF65-24E9-5146-A304-FCB72B8A6C1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宋体" panose="02010600030101010101" pitchFamily="2" charset="-122"/>
            </a:endParaRPr>
          </a:p>
        </p:txBody>
      </p:sp>
    </p:spTree>
    <p:extLst>
      <p:ext uri="{BB962C8B-B14F-4D97-AF65-F5344CB8AC3E}">
        <p14:creationId xmlns:p14="http://schemas.microsoft.com/office/powerpoint/2010/main" val="4276259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31BBD5C3-4FB5-7F42-A96A-0654AE06724A}"/>
              </a:ext>
            </a:extLst>
          </p:cNvPr>
          <p:cNvSpPr>
            <a:spLocks noChangeArrowheads="1" noTextEdit="1"/>
          </p:cNvSpPr>
          <p:nvPr>
            <p:ph type="sldImg"/>
          </p:nvPr>
        </p:nvSpPr>
        <p:spPr>
          <a:ln/>
        </p:spPr>
      </p:sp>
      <p:sp>
        <p:nvSpPr>
          <p:cNvPr id="382979" name="Rectangle 3">
            <a:extLst>
              <a:ext uri="{FF2B5EF4-FFF2-40B4-BE49-F238E27FC236}">
                <a16:creationId xmlns:a16="http://schemas.microsoft.com/office/drawing/2014/main" id="{CBD0217C-BCD5-6C49-A275-37A6E398768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itchFamily="2" charset="2"/>
              <a:buNone/>
            </a:pPr>
            <a:r>
              <a:rPr lang="zh-CN" altLang="en-US" sz="2000">
                <a:latin typeface="宋体" panose="02010600030101010101" pitchFamily="2" charset="-122"/>
              </a:rPr>
              <a:t>  </a:t>
            </a:r>
            <a:endParaRPr lang="zh-CN" altLang="en-US"/>
          </a:p>
        </p:txBody>
      </p:sp>
    </p:spTree>
    <p:extLst>
      <p:ext uri="{BB962C8B-B14F-4D97-AF65-F5344CB8AC3E}">
        <p14:creationId xmlns:p14="http://schemas.microsoft.com/office/powerpoint/2010/main" val="378808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FB137049-91CE-7D45-80B5-E835D7B9172D}"/>
              </a:ext>
            </a:extLst>
          </p:cNvPr>
          <p:cNvSpPr>
            <a:spLocks noChangeArrowheads="1" noTextEdit="1"/>
          </p:cNvSpPr>
          <p:nvPr>
            <p:ph type="sldImg"/>
          </p:nvPr>
        </p:nvSpPr>
        <p:spPr>
          <a:ln/>
        </p:spPr>
      </p:sp>
      <p:sp>
        <p:nvSpPr>
          <p:cNvPr id="388099" name="Rectangle 3">
            <a:extLst>
              <a:ext uri="{FF2B5EF4-FFF2-40B4-BE49-F238E27FC236}">
                <a16:creationId xmlns:a16="http://schemas.microsoft.com/office/drawing/2014/main" id="{8AEE2163-FD83-3E4B-8FB4-BF91A4FD0401}"/>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宋体" panose="02010600030101010101" pitchFamily="2" charset="-122"/>
            </a:endParaRPr>
          </a:p>
        </p:txBody>
      </p:sp>
    </p:spTree>
    <p:extLst>
      <p:ext uri="{BB962C8B-B14F-4D97-AF65-F5344CB8AC3E}">
        <p14:creationId xmlns:p14="http://schemas.microsoft.com/office/powerpoint/2010/main" val="366731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5072748B-12F6-3A40-B402-4CD95B53A537}"/>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3219" name="Rectangle 3">
            <a:extLst>
              <a:ext uri="{FF2B5EF4-FFF2-40B4-BE49-F238E27FC236}">
                <a16:creationId xmlns:a16="http://schemas.microsoft.com/office/drawing/2014/main" id="{642AA045-2176-5144-906C-2811E34FA9F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191990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208DE2C5-F8DD-8D41-9C2E-2A6EDE6A9D46}"/>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5267" name="Rectangle 3">
            <a:extLst>
              <a:ext uri="{FF2B5EF4-FFF2-40B4-BE49-F238E27FC236}">
                <a16:creationId xmlns:a16="http://schemas.microsoft.com/office/drawing/2014/main" id="{7CD25628-ACAD-5F48-8446-E3C8AE3CAC7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2555947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963A559B-EFCD-D242-87AF-6B6B2F928451}"/>
              </a:ext>
            </a:extLst>
          </p:cNvPr>
          <p:cNvSpPr>
            <a:spLocks noChangeArrowheads="1" noTextEdit="1"/>
          </p:cNvSpPr>
          <p:nvPr>
            <p:ph type="sldImg"/>
          </p:nvPr>
        </p:nvSpPr>
        <p:spPr>
          <a:ln/>
        </p:spPr>
      </p:sp>
      <p:sp>
        <p:nvSpPr>
          <p:cNvPr id="326659" name="Rectangle 3">
            <a:extLst>
              <a:ext uri="{FF2B5EF4-FFF2-40B4-BE49-F238E27FC236}">
                <a16:creationId xmlns:a16="http://schemas.microsoft.com/office/drawing/2014/main" id="{76D06D98-B5EB-4247-9E88-B1C0E23B17BF}"/>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a:latin typeface="宋体" panose="02010600030101010101" pitchFamily="2" charset="-122"/>
              </a:rPr>
              <a:t>在每个关系中，元素</a:t>
            </a:r>
            <a:r>
              <a:rPr lang="en-US" altLang="zh-CN" sz="1400"/>
              <a:t>a</a:t>
            </a:r>
            <a:r>
              <a:rPr lang="en-US" altLang="zh-CN" sz="1400" baseline="-8000"/>
              <a:t>j</a:t>
            </a:r>
            <a:r>
              <a:rPr lang="en-US" altLang="zh-CN" sz="1400" baseline="-40000"/>
              <a:t>1</a:t>
            </a:r>
            <a:r>
              <a:rPr lang="en-US" altLang="zh-CN" sz="1400" baseline="-8000"/>
              <a:t>j</a:t>
            </a:r>
            <a:r>
              <a:rPr lang="en-US" altLang="zh-CN" sz="1400" baseline="-40000"/>
              <a:t>2</a:t>
            </a:r>
            <a:r>
              <a:rPr lang="en-US" altLang="zh-CN" sz="1400" baseline="-25000"/>
              <a:t>…</a:t>
            </a:r>
            <a:r>
              <a:rPr lang="en-US" altLang="zh-CN" sz="1400" baseline="-8000"/>
              <a:t>j</a:t>
            </a:r>
            <a:r>
              <a:rPr lang="en-US" altLang="zh-CN" sz="1400" baseline="-40000"/>
              <a:t>n</a:t>
            </a:r>
            <a:r>
              <a:rPr lang="en-US" altLang="zh-CN" sz="1400"/>
              <a:t>(</a:t>
            </a:r>
            <a:r>
              <a:rPr lang="en-US" altLang="zh-CN" sz="1400">
                <a:latin typeface="宋体" panose="02010600030101010101" pitchFamily="2" charset="-122"/>
              </a:rPr>
              <a:t>0</a:t>
            </a:r>
            <a:r>
              <a:rPr lang="en-US" altLang="zh-CN" sz="1400">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1400">
                <a:latin typeface="宋体" panose="02010600030101010101" pitchFamily="2" charset="-122"/>
              </a:rPr>
              <a:t>j</a:t>
            </a:r>
            <a:r>
              <a:rPr lang="en-US" altLang="zh-CN" sz="1400" baseline="-25000">
                <a:latin typeface="宋体" panose="02010600030101010101" pitchFamily="2" charset="-122"/>
              </a:rPr>
              <a:t>i</a:t>
            </a:r>
            <a:r>
              <a:rPr lang="en-US" altLang="zh-CN" sz="1400">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1400">
                <a:latin typeface="宋体" panose="02010600030101010101" pitchFamily="2" charset="-122"/>
              </a:rPr>
              <a:t>b</a:t>
            </a:r>
            <a:r>
              <a:rPr lang="en-US" altLang="zh-CN" sz="1400" baseline="-25000">
                <a:latin typeface="宋体" panose="02010600030101010101" pitchFamily="2" charset="-122"/>
              </a:rPr>
              <a:t>i</a:t>
            </a:r>
            <a:r>
              <a:rPr lang="en-US" altLang="zh-CN" sz="1400">
                <a:latin typeface="宋体" panose="02010600030101010101" pitchFamily="2" charset="-122"/>
              </a:rPr>
              <a:t>-2</a:t>
            </a:r>
            <a:r>
              <a:rPr lang="en-US" altLang="zh-CN" sz="1400"/>
              <a:t>)</a:t>
            </a:r>
            <a:r>
              <a:rPr lang="zh-CN" altLang="en-US" sz="1400"/>
              <a:t>都有一个直接后继</a:t>
            </a:r>
            <a:r>
              <a:rPr lang="zh-CN" altLang="en-US" sz="1400">
                <a:latin typeface="宋体" panose="02010600030101010101" pitchFamily="2" charset="-122"/>
              </a:rPr>
              <a:t>。因此，就单个关系而言，这</a:t>
            </a:r>
            <a:r>
              <a:rPr lang="en-US" altLang="zh-CN" sz="1400" b="1"/>
              <a:t>n</a:t>
            </a:r>
            <a:r>
              <a:rPr lang="zh-CN" altLang="en-US" sz="1400" b="1">
                <a:latin typeface="宋体" panose="02010600030101010101" pitchFamily="2" charset="-122"/>
              </a:rPr>
              <a:t>个关系仍是线性表</a:t>
            </a:r>
            <a:r>
              <a:rPr lang="zh-CN" altLang="en-US" sz="1400">
                <a:latin typeface="宋体" panose="02010600030101010101" pitchFamily="2" charset="-122"/>
              </a:rPr>
              <a:t>。</a:t>
            </a:r>
          </a:p>
          <a:p>
            <a:r>
              <a:rPr lang="zh-CN" altLang="en-US" sz="1400">
                <a:latin typeface="宋体" panose="02010600030101010101" pitchFamily="2" charset="-122"/>
              </a:rPr>
              <a:t>显然当</a:t>
            </a:r>
            <a:r>
              <a:rPr lang="en-US" altLang="zh-CN" sz="1400"/>
              <a:t>n=1</a:t>
            </a:r>
            <a:r>
              <a:rPr lang="zh-CN" altLang="en-US" sz="1400"/>
              <a:t>时</a:t>
            </a:r>
            <a:r>
              <a:rPr lang="zh-CN" altLang="en-US" sz="1400">
                <a:latin typeface="宋体" panose="02010600030101010101" pitchFamily="2" charset="-122"/>
              </a:rPr>
              <a:t>，</a:t>
            </a:r>
            <a:r>
              <a:rPr lang="zh-CN" altLang="en-US" sz="1400"/>
              <a:t> </a:t>
            </a:r>
            <a:r>
              <a:rPr lang="en-US" altLang="zh-CN" sz="1400"/>
              <a:t>n</a:t>
            </a:r>
            <a:r>
              <a:rPr lang="zh-CN" altLang="en-US" sz="1400"/>
              <a:t>维数组就退化为定长的线性表</a:t>
            </a:r>
            <a:r>
              <a:rPr lang="zh-CN" altLang="en-US" sz="1400">
                <a:latin typeface="宋体" panose="02010600030101010101" pitchFamily="2" charset="-122"/>
              </a:rPr>
              <a:t>。反之，</a:t>
            </a:r>
            <a:r>
              <a:rPr lang="zh-CN" altLang="en-US" sz="1400"/>
              <a:t> </a:t>
            </a:r>
            <a:r>
              <a:rPr lang="en-US" altLang="zh-CN" sz="1400"/>
              <a:t>n</a:t>
            </a:r>
            <a:r>
              <a:rPr lang="zh-CN" altLang="en-US" sz="1400"/>
              <a:t>维数组也可以看成是线性表的推广</a:t>
            </a:r>
            <a:r>
              <a:rPr lang="zh-CN" altLang="en-US" sz="1400">
                <a:latin typeface="宋体" panose="02010600030101010101" pitchFamily="2" charset="-122"/>
              </a:rPr>
              <a:t>。</a:t>
            </a:r>
          </a:p>
        </p:txBody>
      </p:sp>
    </p:spTree>
    <p:extLst>
      <p:ext uri="{BB962C8B-B14F-4D97-AF65-F5344CB8AC3E}">
        <p14:creationId xmlns:p14="http://schemas.microsoft.com/office/powerpoint/2010/main" val="1801310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86D2C73B-D5C6-2F4A-8989-0B3102C45060}"/>
              </a:ext>
            </a:extLst>
          </p:cNvPr>
          <p:cNvSpPr>
            <a:spLocks noChangeArrowheads="1" noTextEdit="1"/>
          </p:cNvSpPr>
          <p:nvPr>
            <p:ph type="sldImg"/>
          </p:nvPr>
        </p:nvSpPr>
        <p:spPr>
          <a:ln/>
        </p:spPr>
      </p:sp>
      <p:sp>
        <p:nvSpPr>
          <p:cNvPr id="330755" name="Rectangle 3">
            <a:extLst>
              <a:ext uri="{FF2B5EF4-FFF2-40B4-BE49-F238E27FC236}">
                <a16:creationId xmlns:a16="http://schemas.microsoft.com/office/drawing/2014/main" id="{34305E29-0511-7F46-8791-DF479DE3778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itchFamily="2" charset="2"/>
              <a:buNone/>
            </a:pPr>
            <a:r>
              <a:rPr lang="zh-CN" altLang="en-US" sz="2000">
                <a:latin typeface="宋体" panose="02010600030101010101" pitchFamily="2" charset="-122"/>
              </a:rPr>
              <a:t>  </a:t>
            </a:r>
            <a:endParaRPr lang="zh-CN" altLang="en-US"/>
          </a:p>
        </p:txBody>
      </p:sp>
    </p:spTree>
    <p:extLst>
      <p:ext uri="{BB962C8B-B14F-4D97-AF65-F5344CB8AC3E}">
        <p14:creationId xmlns:p14="http://schemas.microsoft.com/office/powerpoint/2010/main" val="274546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BB0D70EB-4B6D-904E-B050-796FF7BF4E5D}"/>
              </a:ext>
            </a:extLst>
          </p:cNvPr>
          <p:cNvSpPr>
            <a:spLocks noChangeArrowheads="1" noTextEdit="1"/>
          </p:cNvSpPr>
          <p:nvPr>
            <p:ph type="sldImg"/>
          </p:nvPr>
        </p:nvSpPr>
        <p:spPr>
          <a:ln/>
        </p:spPr>
      </p:sp>
      <p:sp>
        <p:nvSpPr>
          <p:cNvPr id="338947" name="Rectangle 3">
            <a:extLst>
              <a:ext uri="{FF2B5EF4-FFF2-40B4-BE49-F238E27FC236}">
                <a16:creationId xmlns:a16="http://schemas.microsoft.com/office/drawing/2014/main" id="{CCDB19B6-DF12-004A-BA67-5672A9DD0F4E}"/>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itchFamily="2" charset="2"/>
              <a:buNone/>
            </a:pPr>
            <a:r>
              <a:rPr lang="zh-CN" altLang="en-US" sz="2000">
                <a:latin typeface="宋体" panose="02010600030101010101" pitchFamily="2" charset="-122"/>
              </a:rPr>
              <a:t>  </a:t>
            </a:r>
            <a:endParaRPr lang="zh-CN" altLang="en-US"/>
          </a:p>
        </p:txBody>
      </p:sp>
    </p:spTree>
    <p:extLst>
      <p:ext uri="{BB962C8B-B14F-4D97-AF65-F5344CB8AC3E}">
        <p14:creationId xmlns:p14="http://schemas.microsoft.com/office/powerpoint/2010/main" val="3089466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280F6ED2-3A83-CB41-932E-E9ED78EF303C}"/>
              </a:ext>
            </a:extLst>
          </p:cNvPr>
          <p:cNvSpPr>
            <a:spLocks noChangeArrowheads="1" noTextEdit="1"/>
          </p:cNvSpPr>
          <p:nvPr>
            <p:ph type="sldImg"/>
          </p:nvPr>
        </p:nvSpPr>
        <p:spPr>
          <a:ln/>
        </p:spPr>
      </p:sp>
      <p:sp>
        <p:nvSpPr>
          <p:cNvPr id="340995" name="Rectangle 3">
            <a:extLst>
              <a:ext uri="{FF2B5EF4-FFF2-40B4-BE49-F238E27FC236}">
                <a16:creationId xmlns:a16="http://schemas.microsoft.com/office/drawing/2014/main" id="{05DC9FB0-0239-CF41-AACD-4E7DAD9825D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宋体" panose="02010600030101010101" pitchFamily="2" charset="-122"/>
            </a:endParaRPr>
          </a:p>
        </p:txBody>
      </p:sp>
    </p:spTree>
    <p:extLst>
      <p:ext uri="{BB962C8B-B14F-4D97-AF65-F5344CB8AC3E}">
        <p14:creationId xmlns:p14="http://schemas.microsoft.com/office/powerpoint/2010/main" val="399119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166E9800-3721-534A-B194-24FF1E0B85CA}"/>
              </a:ext>
            </a:extLst>
          </p:cNvPr>
          <p:cNvSpPr>
            <a:spLocks noChangeArrowheads="1" noTextEdit="1"/>
          </p:cNvSpPr>
          <p:nvPr>
            <p:ph type="sldImg"/>
          </p:nvPr>
        </p:nvSpPr>
        <p:spPr>
          <a:ln/>
        </p:spPr>
      </p:sp>
      <p:sp>
        <p:nvSpPr>
          <p:cNvPr id="351235" name="Rectangle 3">
            <a:extLst>
              <a:ext uri="{FF2B5EF4-FFF2-40B4-BE49-F238E27FC236}">
                <a16:creationId xmlns:a16="http://schemas.microsoft.com/office/drawing/2014/main" id="{F0D92A21-BA3A-8C40-9971-DB4FD2759872}"/>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宋体" panose="02010600030101010101" pitchFamily="2" charset="-122"/>
            </a:endParaRPr>
          </a:p>
        </p:txBody>
      </p:sp>
    </p:spTree>
    <p:extLst>
      <p:ext uri="{BB962C8B-B14F-4D97-AF65-F5344CB8AC3E}">
        <p14:creationId xmlns:p14="http://schemas.microsoft.com/office/powerpoint/2010/main" val="1932140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B0CE7963-93EB-8746-AF34-45DD8DC9D4B2}"/>
              </a:ext>
            </a:extLst>
          </p:cNvPr>
          <p:cNvSpPr>
            <a:spLocks noChangeArrowheads="1" noTextEdit="1"/>
          </p:cNvSpPr>
          <p:nvPr>
            <p:ph type="sldImg"/>
          </p:nvPr>
        </p:nvSpPr>
        <p:spPr>
          <a:ln/>
        </p:spPr>
      </p:sp>
      <p:sp>
        <p:nvSpPr>
          <p:cNvPr id="353283" name="Rectangle 3">
            <a:extLst>
              <a:ext uri="{FF2B5EF4-FFF2-40B4-BE49-F238E27FC236}">
                <a16:creationId xmlns:a16="http://schemas.microsoft.com/office/drawing/2014/main" id="{B6561E2A-BA33-164A-965E-2182A438EDC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宋体" panose="02010600030101010101" pitchFamily="2" charset="-122"/>
            </a:endParaRPr>
          </a:p>
        </p:txBody>
      </p:sp>
    </p:spTree>
    <p:extLst>
      <p:ext uri="{BB962C8B-B14F-4D97-AF65-F5344CB8AC3E}">
        <p14:creationId xmlns:p14="http://schemas.microsoft.com/office/powerpoint/2010/main" val="221811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3A10E91C-CA9C-064F-9205-38B317ADA7B7}"/>
              </a:ext>
            </a:extLst>
          </p:cNvPr>
          <p:cNvSpPr>
            <a:spLocks noChangeArrowheads="1" noTextEdit="1"/>
          </p:cNvSpPr>
          <p:nvPr>
            <p:ph type="sldImg"/>
          </p:nvPr>
        </p:nvSpPr>
        <p:spPr>
          <a:ln/>
        </p:spPr>
      </p:sp>
      <p:sp>
        <p:nvSpPr>
          <p:cNvPr id="355331" name="Rectangle 3">
            <a:extLst>
              <a:ext uri="{FF2B5EF4-FFF2-40B4-BE49-F238E27FC236}">
                <a16:creationId xmlns:a16="http://schemas.microsoft.com/office/drawing/2014/main" id="{DB818D59-EC8F-954C-922A-AD9291037DD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宋体" panose="02010600030101010101" pitchFamily="2" charset="-122"/>
            </a:endParaRPr>
          </a:p>
        </p:txBody>
      </p:sp>
    </p:spTree>
    <p:extLst>
      <p:ext uri="{BB962C8B-B14F-4D97-AF65-F5344CB8AC3E}">
        <p14:creationId xmlns:p14="http://schemas.microsoft.com/office/powerpoint/2010/main" val="125373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7784F3F2-AA2C-3747-BB11-B6AF7FE44AB0}"/>
              </a:ext>
            </a:extLst>
          </p:cNvPr>
          <p:cNvSpPr>
            <a:spLocks noChangeArrowheads="1" noTextEdit="1"/>
          </p:cNvSpPr>
          <p:nvPr>
            <p:ph type="sldImg"/>
          </p:nvPr>
        </p:nvSpPr>
        <p:spPr>
          <a:ln/>
        </p:spPr>
      </p:sp>
      <p:sp>
        <p:nvSpPr>
          <p:cNvPr id="359427" name="Rectangle 3">
            <a:extLst>
              <a:ext uri="{FF2B5EF4-FFF2-40B4-BE49-F238E27FC236}">
                <a16:creationId xmlns:a16="http://schemas.microsoft.com/office/drawing/2014/main" id="{01623363-52D2-E04C-8A00-F63D2650BD1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宋体" panose="02010600030101010101" pitchFamily="2" charset="-122"/>
            </a:endParaRPr>
          </a:p>
        </p:txBody>
      </p:sp>
    </p:spTree>
    <p:extLst>
      <p:ext uri="{BB962C8B-B14F-4D97-AF65-F5344CB8AC3E}">
        <p14:creationId xmlns:p14="http://schemas.microsoft.com/office/powerpoint/2010/main" val="336796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12994" name="Group 2">
            <a:extLst>
              <a:ext uri="{FF2B5EF4-FFF2-40B4-BE49-F238E27FC236}">
                <a16:creationId xmlns:a16="http://schemas.microsoft.com/office/drawing/2014/main" id="{9ED1C025-3BAD-024C-9A3F-2FD3751AFB73}"/>
              </a:ext>
            </a:extLst>
          </p:cNvPr>
          <p:cNvGrpSpPr>
            <a:grpSpLocks/>
          </p:cNvGrpSpPr>
          <p:nvPr/>
        </p:nvGrpSpPr>
        <p:grpSpPr bwMode="auto">
          <a:xfrm>
            <a:off x="-1380067" y="1552576"/>
            <a:ext cx="13572067" cy="5305425"/>
            <a:chOff x="-652" y="978"/>
            <a:chExt cx="6412" cy="3342"/>
          </a:xfrm>
        </p:grpSpPr>
        <p:sp>
          <p:nvSpPr>
            <p:cNvPr id="212995" name="Freeform 3">
              <a:extLst>
                <a:ext uri="{FF2B5EF4-FFF2-40B4-BE49-F238E27FC236}">
                  <a16:creationId xmlns:a16="http://schemas.microsoft.com/office/drawing/2014/main" id="{BDF3C49D-4B4B-5247-ABC1-0847501387B1}"/>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2996" name="Arc 4">
              <a:extLst>
                <a:ext uri="{FF2B5EF4-FFF2-40B4-BE49-F238E27FC236}">
                  <a16:creationId xmlns:a16="http://schemas.microsoft.com/office/drawing/2014/main" id="{CF3B5BCC-571F-EB4D-8010-3AE010649D7D}"/>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2997" name="Rectangle 5">
            <a:extLst>
              <a:ext uri="{FF2B5EF4-FFF2-40B4-BE49-F238E27FC236}">
                <a16:creationId xmlns:a16="http://schemas.microsoft.com/office/drawing/2014/main" id="{DDA52D9F-AF20-0F47-AC54-4B1AC8322828}"/>
              </a:ext>
            </a:extLst>
          </p:cNvPr>
          <p:cNvSpPr>
            <a:spLocks noGrp="1" noChangeArrowheads="1"/>
          </p:cNvSpPr>
          <p:nvPr>
            <p:ph type="ctrTitle" sz="quarter"/>
          </p:nvPr>
        </p:nvSpPr>
        <p:spPr>
          <a:xfrm>
            <a:off x="1725084" y="762000"/>
            <a:ext cx="10363200" cy="1143000"/>
          </a:xfrm>
        </p:spPr>
        <p:txBody>
          <a:bodyPr anchor="b"/>
          <a:lstStyle>
            <a:lvl1pPr>
              <a:defRPr/>
            </a:lvl1pPr>
          </a:lstStyle>
          <a:p>
            <a:pPr lvl="0"/>
            <a:r>
              <a:rPr lang="zh-CN" altLang="en-US" noProof="0"/>
              <a:t>单击此处编辑母版标题样式</a:t>
            </a:r>
          </a:p>
        </p:txBody>
      </p:sp>
      <p:sp>
        <p:nvSpPr>
          <p:cNvPr id="212998" name="Rectangle 6">
            <a:extLst>
              <a:ext uri="{FF2B5EF4-FFF2-40B4-BE49-F238E27FC236}">
                <a16:creationId xmlns:a16="http://schemas.microsoft.com/office/drawing/2014/main" id="{2DF22B87-A034-2E4A-AE75-3F49250238D6}"/>
              </a:ext>
            </a:extLst>
          </p:cNvPr>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212999" name="Rectangle 7">
            <a:extLst>
              <a:ext uri="{FF2B5EF4-FFF2-40B4-BE49-F238E27FC236}">
                <a16:creationId xmlns:a16="http://schemas.microsoft.com/office/drawing/2014/main" id="{7B8E8196-DA29-FB40-9134-D88C4290121C}"/>
              </a:ext>
            </a:extLst>
          </p:cNvPr>
          <p:cNvSpPr>
            <a:spLocks noGrp="1" noChangeArrowheads="1"/>
          </p:cNvSpPr>
          <p:nvPr>
            <p:ph type="dt" sz="quarter" idx="2"/>
          </p:nvPr>
        </p:nvSpPr>
        <p:spPr/>
        <p:txBody>
          <a:bodyPr/>
          <a:lstStyle>
            <a:lvl1pPr>
              <a:defRPr/>
            </a:lvl1pPr>
          </a:lstStyle>
          <a:p>
            <a:fld id="{0A992A39-E769-9F4A-9873-8D8F0CA18E9B}" type="datetimeFigureOut">
              <a:rPr lang="zh-CN" altLang="en-US"/>
              <a:pPr/>
              <a:t>2019/11/8</a:t>
            </a:fld>
            <a:endParaRPr lang="en-US" altLang="zh-CN"/>
          </a:p>
        </p:txBody>
      </p:sp>
      <p:sp>
        <p:nvSpPr>
          <p:cNvPr id="213000" name="Rectangle 8">
            <a:extLst>
              <a:ext uri="{FF2B5EF4-FFF2-40B4-BE49-F238E27FC236}">
                <a16:creationId xmlns:a16="http://schemas.microsoft.com/office/drawing/2014/main" id="{CAB8866A-E806-CC40-B4FC-E13FD8EA01A2}"/>
              </a:ext>
            </a:extLst>
          </p:cNvPr>
          <p:cNvSpPr>
            <a:spLocks noGrp="1" noChangeArrowheads="1"/>
          </p:cNvSpPr>
          <p:nvPr>
            <p:ph type="ftr" sz="quarter" idx="3"/>
          </p:nvPr>
        </p:nvSpPr>
        <p:spPr/>
        <p:txBody>
          <a:bodyPr/>
          <a:lstStyle>
            <a:lvl1pPr>
              <a:defRPr/>
            </a:lvl1pPr>
          </a:lstStyle>
          <a:p>
            <a:endParaRPr lang="en-US" altLang="zh-CN"/>
          </a:p>
        </p:txBody>
      </p:sp>
      <p:sp>
        <p:nvSpPr>
          <p:cNvPr id="213001" name="Rectangle 9">
            <a:extLst>
              <a:ext uri="{FF2B5EF4-FFF2-40B4-BE49-F238E27FC236}">
                <a16:creationId xmlns:a16="http://schemas.microsoft.com/office/drawing/2014/main" id="{C9E4C5E7-B9BD-0D4D-B047-03512ED36610}"/>
              </a:ext>
            </a:extLst>
          </p:cNvPr>
          <p:cNvSpPr>
            <a:spLocks noGrp="1" noChangeArrowheads="1"/>
          </p:cNvSpPr>
          <p:nvPr>
            <p:ph type="sldNum" sz="quarter" idx="4"/>
          </p:nvPr>
        </p:nvSpPr>
        <p:spPr/>
        <p:txBody>
          <a:bodyPr/>
          <a:lstStyle>
            <a:lvl1pPr>
              <a:defRPr/>
            </a:lvl1pPr>
          </a:lstStyle>
          <a:p>
            <a:fld id="{842A60AF-67B5-D244-96E7-2162D80A64E3}" type="slidenum">
              <a:rPr lang="zh-CN" altLang="en-US"/>
              <a:pPr/>
              <a:t>‹#›</a:t>
            </a:fld>
            <a:endParaRPr lang="en-US" altLang="zh-CN"/>
          </a:p>
        </p:txBody>
      </p:sp>
    </p:spTree>
    <p:extLst>
      <p:ext uri="{BB962C8B-B14F-4D97-AF65-F5344CB8AC3E}">
        <p14:creationId xmlns:p14="http://schemas.microsoft.com/office/powerpoint/2010/main" val="264036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C373-705C-D047-9446-340D967268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AB1993-E6DF-C042-BFA7-D0F9C3A53CD3}"/>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93A09EA6-F079-924D-8816-6B10D2B85251}"/>
              </a:ext>
            </a:extLst>
          </p:cNvPr>
          <p:cNvSpPr>
            <a:spLocks noGrp="1"/>
          </p:cNvSpPr>
          <p:nvPr>
            <p:ph type="dt" sz="half" idx="10"/>
          </p:nvPr>
        </p:nvSpPr>
        <p:spPr/>
        <p:txBody>
          <a:bodyPr/>
          <a:lstStyle>
            <a:lvl1pPr>
              <a:defRPr/>
            </a:lvl1pPr>
          </a:lstStyle>
          <a:p>
            <a:fld id="{A286AA13-0562-8B42-AA1D-FBDB65AC1F7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A7066DA6-5EF2-E441-AEDC-1DAE2C67650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662F5A0-B742-E14D-A7E3-E80AD2F96076}"/>
              </a:ext>
            </a:extLst>
          </p:cNvPr>
          <p:cNvSpPr>
            <a:spLocks noGrp="1"/>
          </p:cNvSpPr>
          <p:nvPr>
            <p:ph type="sldNum" sz="quarter" idx="12"/>
          </p:nvPr>
        </p:nvSpPr>
        <p:spPr/>
        <p:txBody>
          <a:bodyPr/>
          <a:lstStyle>
            <a:lvl1pPr>
              <a:defRPr/>
            </a:lvl1pPr>
          </a:lstStyle>
          <a:p>
            <a:fld id="{AAFF2A92-E925-9F45-B0BD-D835F3F6606C}" type="slidenum">
              <a:rPr lang="zh-CN" altLang="en-US"/>
              <a:pPr/>
              <a:t>‹#›</a:t>
            </a:fld>
            <a:endParaRPr lang="en-US" altLang="zh-CN"/>
          </a:p>
        </p:txBody>
      </p:sp>
    </p:spTree>
    <p:extLst>
      <p:ext uri="{BB962C8B-B14F-4D97-AF65-F5344CB8AC3E}">
        <p14:creationId xmlns:p14="http://schemas.microsoft.com/office/powerpoint/2010/main" val="363546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BFD9B1-EB76-AE48-B8EF-6BD08C27FD69}"/>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A1DC4-7C91-A849-832F-3491DAD3CBE4}"/>
              </a:ext>
            </a:extLst>
          </p:cNvPr>
          <p:cNvSpPr>
            <a:spLocks noGrp="1"/>
          </p:cNvSpPr>
          <p:nvPr>
            <p:ph type="body" orient="vert" idx="1"/>
          </p:nvPr>
        </p:nvSpPr>
        <p:spPr>
          <a:xfrm>
            <a:off x="914400" y="609600"/>
            <a:ext cx="7569200" cy="54864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836EBD2-29C5-204F-9CBF-9535D000117B}"/>
              </a:ext>
            </a:extLst>
          </p:cNvPr>
          <p:cNvSpPr>
            <a:spLocks noGrp="1"/>
          </p:cNvSpPr>
          <p:nvPr>
            <p:ph type="dt" sz="half" idx="10"/>
          </p:nvPr>
        </p:nvSpPr>
        <p:spPr/>
        <p:txBody>
          <a:bodyPr/>
          <a:lstStyle>
            <a:lvl1pPr>
              <a:defRPr/>
            </a:lvl1pPr>
          </a:lstStyle>
          <a:p>
            <a:fld id="{973BE848-3558-7E47-8CE1-C4DC1FAE7DA3}"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13366687-CF56-F04B-BB35-934BEA861E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D6F8B3-283A-A846-8BA1-C414CF5C812C}"/>
              </a:ext>
            </a:extLst>
          </p:cNvPr>
          <p:cNvSpPr>
            <a:spLocks noGrp="1"/>
          </p:cNvSpPr>
          <p:nvPr>
            <p:ph type="sldNum" sz="quarter" idx="12"/>
          </p:nvPr>
        </p:nvSpPr>
        <p:spPr/>
        <p:txBody>
          <a:bodyPr/>
          <a:lstStyle>
            <a:lvl1pPr>
              <a:defRPr/>
            </a:lvl1pPr>
          </a:lstStyle>
          <a:p>
            <a:fld id="{B34E63D6-8E82-2643-BB26-C7150ECED01A}" type="slidenum">
              <a:rPr lang="zh-CN" altLang="en-US"/>
              <a:pPr/>
              <a:t>‹#›</a:t>
            </a:fld>
            <a:endParaRPr lang="en-US" altLang="zh-CN"/>
          </a:p>
        </p:txBody>
      </p:sp>
    </p:spTree>
    <p:extLst>
      <p:ext uri="{BB962C8B-B14F-4D97-AF65-F5344CB8AC3E}">
        <p14:creationId xmlns:p14="http://schemas.microsoft.com/office/powerpoint/2010/main" val="1660633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8443DB-F616-8540-A1CF-DFA2D40D3D44}"/>
              </a:ext>
            </a:extLst>
          </p:cNvPr>
          <p:cNvSpPr>
            <a:spLocks noGrp="1"/>
          </p:cNvSpPr>
          <p:nvPr>
            <p:ph/>
          </p:nvPr>
        </p:nvSpPr>
        <p:spPr>
          <a:xfrm>
            <a:off x="914400" y="609600"/>
            <a:ext cx="10363200" cy="5486400"/>
          </a:xfrm>
        </p:spPr>
        <p:txBody>
          <a:bodyPr/>
          <a:lstStyle/>
          <a:p>
            <a:r>
              <a:rPr lang="zh-CN" altLang="en-US"/>
              <a:t>编辑母版文本样式
第二级
第三级
第四级
第五级</a:t>
            </a:r>
          </a:p>
        </p:txBody>
      </p:sp>
      <p:sp>
        <p:nvSpPr>
          <p:cNvPr id="3" name="日期占位符 2">
            <a:extLst>
              <a:ext uri="{FF2B5EF4-FFF2-40B4-BE49-F238E27FC236}">
                <a16:creationId xmlns:a16="http://schemas.microsoft.com/office/drawing/2014/main" id="{2B86886A-85F8-E24B-B91C-7A705FAC38BD}"/>
              </a:ext>
            </a:extLst>
          </p:cNvPr>
          <p:cNvSpPr>
            <a:spLocks noGrp="1"/>
          </p:cNvSpPr>
          <p:nvPr>
            <p:ph type="dt" sz="half" idx="10"/>
          </p:nvPr>
        </p:nvSpPr>
        <p:spPr>
          <a:xfrm>
            <a:off x="914400" y="6248400"/>
            <a:ext cx="2540000" cy="457200"/>
          </a:xfrm>
        </p:spPr>
        <p:txBody>
          <a:bodyPr/>
          <a:lstStyle>
            <a:lvl1pPr>
              <a:defRPr/>
            </a:lvl1pPr>
          </a:lstStyle>
          <a:p>
            <a:fld id="{2F562BD3-1CB2-D345-9395-DA1662451D9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C0E63571-99D2-2C45-95F2-37C895A4D0D2}"/>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A0EA1D9-CB2D-D749-8CB4-B37DBB4368B7}"/>
              </a:ext>
            </a:extLst>
          </p:cNvPr>
          <p:cNvSpPr>
            <a:spLocks noGrp="1"/>
          </p:cNvSpPr>
          <p:nvPr>
            <p:ph type="sldNum" sz="quarter" idx="12"/>
          </p:nvPr>
        </p:nvSpPr>
        <p:spPr>
          <a:xfrm>
            <a:off x="8737600" y="6248400"/>
            <a:ext cx="2540000" cy="457200"/>
          </a:xfrm>
        </p:spPr>
        <p:txBody>
          <a:bodyPr/>
          <a:lstStyle>
            <a:lvl1pPr>
              <a:defRPr/>
            </a:lvl1pPr>
          </a:lstStyle>
          <a:p>
            <a:fld id="{9047FAB3-FF99-894A-BFD0-D9E63326D2F0}" type="slidenum">
              <a:rPr lang="zh-CN" altLang="en-US"/>
              <a:pPr/>
              <a:t>‹#›</a:t>
            </a:fld>
            <a:endParaRPr lang="en-US" altLang="zh-CN"/>
          </a:p>
        </p:txBody>
      </p:sp>
    </p:spTree>
    <p:extLst>
      <p:ext uri="{BB962C8B-B14F-4D97-AF65-F5344CB8AC3E}">
        <p14:creationId xmlns:p14="http://schemas.microsoft.com/office/powerpoint/2010/main" val="175289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5D0D-190C-9447-8A32-527FB0C6547B}"/>
              </a:ext>
            </a:extLst>
          </p:cNvPr>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670677-4EC7-5E43-9D59-84588710F620}"/>
              </a:ext>
            </a:extLst>
          </p:cNvPr>
          <p:cNvSpPr>
            <a:spLocks noGrp="1"/>
          </p:cNvSpPr>
          <p:nvPr>
            <p:ph type="body"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4A82D47F-662F-374D-AB8F-F1ED38BCDF22}"/>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C4D2964-47C1-E54F-81BD-4339702FE6F7}"/>
              </a:ext>
            </a:extLst>
          </p:cNvPr>
          <p:cNvSpPr>
            <a:spLocks noGrp="1"/>
          </p:cNvSpPr>
          <p:nvPr>
            <p:ph type="dt" sz="half" idx="10"/>
          </p:nvPr>
        </p:nvSpPr>
        <p:spPr>
          <a:xfrm>
            <a:off x="914400" y="6248400"/>
            <a:ext cx="2540000" cy="457200"/>
          </a:xfrm>
        </p:spPr>
        <p:txBody>
          <a:bodyPr/>
          <a:lstStyle>
            <a:lvl1pPr>
              <a:defRPr/>
            </a:lvl1pPr>
          </a:lstStyle>
          <a:p>
            <a:fld id="{4EDBFD2B-58CF-E247-94E0-2BBCB4A66DAB}"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89DE92D3-1218-E14B-AA0D-2584DCE3860E}"/>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2BCD4E-7E40-D246-B6B5-668AB3B2A24F}"/>
              </a:ext>
            </a:extLst>
          </p:cNvPr>
          <p:cNvSpPr>
            <a:spLocks noGrp="1"/>
          </p:cNvSpPr>
          <p:nvPr>
            <p:ph type="sldNum" sz="quarter" idx="12"/>
          </p:nvPr>
        </p:nvSpPr>
        <p:spPr>
          <a:xfrm>
            <a:off x="8737600" y="6248400"/>
            <a:ext cx="2540000" cy="457200"/>
          </a:xfrm>
        </p:spPr>
        <p:txBody>
          <a:bodyPr/>
          <a:lstStyle>
            <a:lvl1pPr>
              <a:defRPr/>
            </a:lvl1pPr>
          </a:lstStyle>
          <a:p>
            <a:fld id="{1AD83B51-0117-F944-89F4-C67E9378CC34}" type="slidenum">
              <a:rPr lang="zh-CN" altLang="en-US"/>
              <a:pPr/>
              <a:t>‹#›</a:t>
            </a:fld>
            <a:endParaRPr lang="en-US" altLang="zh-CN"/>
          </a:p>
        </p:txBody>
      </p:sp>
    </p:spTree>
    <p:extLst>
      <p:ext uri="{BB962C8B-B14F-4D97-AF65-F5344CB8AC3E}">
        <p14:creationId xmlns:p14="http://schemas.microsoft.com/office/powerpoint/2010/main" val="266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3BFD-7BE5-664F-83D6-303CB453A7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B2582-C1F3-A943-936A-02DD9819E7AC}"/>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7E4EB6F-2A81-F44D-B87E-92BF5C1F1995}"/>
              </a:ext>
            </a:extLst>
          </p:cNvPr>
          <p:cNvSpPr>
            <a:spLocks noGrp="1"/>
          </p:cNvSpPr>
          <p:nvPr>
            <p:ph type="dt" sz="half" idx="10"/>
          </p:nvPr>
        </p:nvSpPr>
        <p:spPr/>
        <p:txBody>
          <a:bodyPr/>
          <a:lstStyle>
            <a:lvl1pPr>
              <a:defRPr/>
            </a:lvl1pPr>
          </a:lstStyle>
          <a:p>
            <a:fld id="{4433FF5F-1BAD-B447-AE07-55E65FC8D877}"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B79EF15C-2DD6-DC48-9D91-0F3193DAFF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502F72-6297-594C-B700-3A77D8320FA6}"/>
              </a:ext>
            </a:extLst>
          </p:cNvPr>
          <p:cNvSpPr>
            <a:spLocks noGrp="1"/>
          </p:cNvSpPr>
          <p:nvPr>
            <p:ph type="sldNum" sz="quarter" idx="12"/>
          </p:nvPr>
        </p:nvSpPr>
        <p:spPr/>
        <p:txBody>
          <a:bodyPr/>
          <a:lstStyle>
            <a:lvl1pPr>
              <a:defRPr/>
            </a:lvl1pPr>
          </a:lstStyle>
          <a:p>
            <a:fld id="{F5606E65-F89D-084E-AC60-19D55D25375A}" type="slidenum">
              <a:rPr lang="zh-CN" altLang="en-US"/>
              <a:pPr/>
              <a:t>‹#›</a:t>
            </a:fld>
            <a:endParaRPr lang="en-US" altLang="zh-CN"/>
          </a:p>
        </p:txBody>
      </p:sp>
    </p:spTree>
    <p:extLst>
      <p:ext uri="{BB962C8B-B14F-4D97-AF65-F5344CB8AC3E}">
        <p14:creationId xmlns:p14="http://schemas.microsoft.com/office/powerpoint/2010/main" val="143928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DB063-B11D-DF4C-885B-AF44982F6A4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5B441-F112-1F4E-ACE0-8E21E88B86E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70A4583E-EFFC-0344-AE7A-6855FB35C7BF}"/>
              </a:ext>
            </a:extLst>
          </p:cNvPr>
          <p:cNvSpPr>
            <a:spLocks noGrp="1"/>
          </p:cNvSpPr>
          <p:nvPr>
            <p:ph type="dt" sz="half" idx="10"/>
          </p:nvPr>
        </p:nvSpPr>
        <p:spPr/>
        <p:txBody>
          <a:bodyPr/>
          <a:lstStyle>
            <a:lvl1pPr>
              <a:defRPr/>
            </a:lvl1pPr>
          </a:lstStyle>
          <a:p>
            <a:fld id="{52AA4324-B033-5C44-95C8-EAF05F57B0F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E76F8482-ECC7-2446-8C11-DFC58FBF31D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B9C31C-4FDD-2241-91C5-2CD7099232A5}"/>
              </a:ext>
            </a:extLst>
          </p:cNvPr>
          <p:cNvSpPr>
            <a:spLocks noGrp="1"/>
          </p:cNvSpPr>
          <p:nvPr>
            <p:ph type="sldNum" sz="quarter" idx="12"/>
          </p:nvPr>
        </p:nvSpPr>
        <p:spPr/>
        <p:txBody>
          <a:bodyPr/>
          <a:lstStyle>
            <a:lvl1pPr>
              <a:defRPr/>
            </a:lvl1pPr>
          </a:lstStyle>
          <a:p>
            <a:fld id="{EF86A03B-0D8E-C64F-8882-D03B43CF78DE}" type="slidenum">
              <a:rPr lang="zh-CN" altLang="en-US"/>
              <a:pPr/>
              <a:t>‹#›</a:t>
            </a:fld>
            <a:endParaRPr lang="en-US" altLang="zh-CN"/>
          </a:p>
        </p:txBody>
      </p:sp>
    </p:spTree>
    <p:extLst>
      <p:ext uri="{BB962C8B-B14F-4D97-AF65-F5344CB8AC3E}">
        <p14:creationId xmlns:p14="http://schemas.microsoft.com/office/powerpoint/2010/main" val="404491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8913-AF7E-2641-A378-592C0BF600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AA3FAD-E4D0-094A-A1AF-9D157714A2A3}"/>
              </a:ext>
            </a:extLst>
          </p:cNvPr>
          <p:cNvSpPr>
            <a:spLocks noGrp="1"/>
          </p:cNvSpPr>
          <p:nvPr>
            <p:ph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9AAE5E74-708F-4A48-BFEB-3D0FF712E69E}"/>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354EA685-4DEE-0543-8078-F262FC1307B4}"/>
              </a:ext>
            </a:extLst>
          </p:cNvPr>
          <p:cNvSpPr>
            <a:spLocks noGrp="1"/>
          </p:cNvSpPr>
          <p:nvPr>
            <p:ph type="dt" sz="half" idx="10"/>
          </p:nvPr>
        </p:nvSpPr>
        <p:spPr/>
        <p:txBody>
          <a:bodyPr/>
          <a:lstStyle>
            <a:lvl1pPr>
              <a:defRPr/>
            </a:lvl1pPr>
          </a:lstStyle>
          <a:p>
            <a:fld id="{E24DD9F1-800A-C946-BA0D-E482D3A5E90C}"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52A41EB8-36A1-3A41-AF0E-8DFE6448E75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48452F-C240-CC44-925E-1074E2C0DC6E}"/>
              </a:ext>
            </a:extLst>
          </p:cNvPr>
          <p:cNvSpPr>
            <a:spLocks noGrp="1"/>
          </p:cNvSpPr>
          <p:nvPr>
            <p:ph type="sldNum" sz="quarter" idx="12"/>
          </p:nvPr>
        </p:nvSpPr>
        <p:spPr/>
        <p:txBody>
          <a:bodyPr/>
          <a:lstStyle>
            <a:lvl1pPr>
              <a:defRPr/>
            </a:lvl1pPr>
          </a:lstStyle>
          <a:p>
            <a:fld id="{5A2E8383-7F36-FD45-AACF-7C10077DCCF5}" type="slidenum">
              <a:rPr lang="zh-CN" altLang="en-US"/>
              <a:pPr/>
              <a:t>‹#›</a:t>
            </a:fld>
            <a:endParaRPr lang="en-US" altLang="zh-CN"/>
          </a:p>
        </p:txBody>
      </p:sp>
    </p:spTree>
    <p:extLst>
      <p:ext uri="{BB962C8B-B14F-4D97-AF65-F5344CB8AC3E}">
        <p14:creationId xmlns:p14="http://schemas.microsoft.com/office/powerpoint/2010/main" val="1978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018F4-754A-F245-B87F-AC605A2F0DB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7FB49A-2F87-2742-ABD9-65573330A39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8CB65251-1A5A-9243-BC13-FE31B642D606}"/>
              </a:ext>
            </a:extLst>
          </p:cNvPr>
          <p:cNvSpPr>
            <a:spLocks noGrp="1"/>
          </p:cNvSpPr>
          <p:nvPr>
            <p:ph sz="half" idx="2"/>
          </p:nvPr>
        </p:nvSpPr>
        <p:spPr>
          <a:xfrm>
            <a:off x="840318" y="2505075"/>
            <a:ext cx="5158316"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84BA1E2C-4E3E-2542-A0A9-3D7367430A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7C9EB221-3312-8F49-955E-06FD5CC48860}"/>
              </a:ext>
            </a:extLst>
          </p:cNvPr>
          <p:cNvSpPr>
            <a:spLocks noGrp="1"/>
          </p:cNvSpPr>
          <p:nvPr>
            <p:ph sz="quarter" idx="4"/>
          </p:nvPr>
        </p:nvSpPr>
        <p:spPr>
          <a:xfrm>
            <a:off x="6172200" y="2505075"/>
            <a:ext cx="5183717"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2B94CD88-9488-3042-BD61-3D0F00151908}"/>
              </a:ext>
            </a:extLst>
          </p:cNvPr>
          <p:cNvSpPr>
            <a:spLocks noGrp="1"/>
          </p:cNvSpPr>
          <p:nvPr>
            <p:ph type="dt" sz="half" idx="10"/>
          </p:nvPr>
        </p:nvSpPr>
        <p:spPr/>
        <p:txBody>
          <a:bodyPr/>
          <a:lstStyle>
            <a:lvl1pPr>
              <a:defRPr/>
            </a:lvl1pPr>
          </a:lstStyle>
          <a:p>
            <a:fld id="{44F20B3E-F0F5-5747-A7EB-8CA18118FBD3}" type="datetimeFigureOut">
              <a:rPr lang="zh-CN" altLang="en-US"/>
              <a:pPr/>
              <a:t>2019/11/8</a:t>
            </a:fld>
            <a:endParaRPr lang="en-US" altLang="zh-CN"/>
          </a:p>
        </p:txBody>
      </p:sp>
      <p:sp>
        <p:nvSpPr>
          <p:cNvPr id="8" name="页脚占位符 7">
            <a:extLst>
              <a:ext uri="{FF2B5EF4-FFF2-40B4-BE49-F238E27FC236}">
                <a16:creationId xmlns:a16="http://schemas.microsoft.com/office/drawing/2014/main" id="{60F64789-CF70-CC40-B615-FE05A0ACC7C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25A5953-54E5-164B-B31B-0321CA3EA2B7}"/>
              </a:ext>
            </a:extLst>
          </p:cNvPr>
          <p:cNvSpPr>
            <a:spLocks noGrp="1"/>
          </p:cNvSpPr>
          <p:nvPr>
            <p:ph type="sldNum" sz="quarter" idx="12"/>
          </p:nvPr>
        </p:nvSpPr>
        <p:spPr/>
        <p:txBody>
          <a:bodyPr/>
          <a:lstStyle>
            <a:lvl1pPr>
              <a:defRPr/>
            </a:lvl1pPr>
          </a:lstStyle>
          <a:p>
            <a:fld id="{DA5D8A57-A04D-DF41-89EB-2D2C943D58F8}" type="slidenum">
              <a:rPr lang="zh-CN" altLang="en-US"/>
              <a:pPr/>
              <a:t>‹#›</a:t>
            </a:fld>
            <a:endParaRPr lang="en-US" altLang="zh-CN"/>
          </a:p>
        </p:txBody>
      </p:sp>
    </p:spTree>
    <p:extLst>
      <p:ext uri="{BB962C8B-B14F-4D97-AF65-F5344CB8AC3E}">
        <p14:creationId xmlns:p14="http://schemas.microsoft.com/office/powerpoint/2010/main" val="180582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36D8-01BB-3249-B9D8-DFB888747F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A8CDD4-00D4-8B4D-B694-D80B07293451}"/>
              </a:ext>
            </a:extLst>
          </p:cNvPr>
          <p:cNvSpPr>
            <a:spLocks noGrp="1"/>
          </p:cNvSpPr>
          <p:nvPr>
            <p:ph type="dt" sz="half" idx="10"/>
          </p:nvPr>
        </p:nvSpPr>
        <p:spPr/>
        <p:txBody>
          <a:bodyPr/>
          <a:lstStyle>
            <a:lvl1pPr>
              <a:defRPr/>
            </a:lvl1pPr>
          </a:lstStyle>
          <a:p>
            <a:fld id="{602FA0CF-6880-6A49-8707-0EF9D6B999A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7AB872F1-321E-3143-A886-9F182DBB652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A9B236F-4926-C943-BB8C-15DEEBF72A76}"/>
              </a:ext>
            </a:extLst>
          </p:cNvPr>
          <p:cNvSpPr>
            <a:spLocks noGrp="1"/>
          </p:cNvSpPr>
          <p:nvPr>
            <p:ph type="sldNum" sz="quarter" idx="12"/>
          </p:nvPr>
        </p:nvSpPr>
        <p:spPr/>
        <p:txBody>
          <a:bodyPr/>
          <a:lstStyle>
            <a:lvl1pPr>
              <a:defRPr/>
            </a:lvl1pPr>
          </a:lstStyle>
          <a:p>
            <a:fld id="{6B51618D-63AF-C841-8F97-1BDC04710549}" type="slidenum">
              <a:rPr lang="zh-CN" altLang="en-US"/>
              <a:pPr/>
              <a:t>‹#›</a:t>
            </a:fld>
            <a:endParaRPr lang="en-US" altLang="zh-CN"/>
          </a:p>
        </p:txBody>
      </p:sp>
    </p:spTree>
    <p:extLst>
      <p:ext uri="{BB962C8B-B14F-4D97-AF65-F5344CB8AC3E}">
        <p14:creationId xmlns:p14="http://schemas.microsoft.com/office/powerpoint/2010/main" val="289349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87644-51EE-7842-9539-BE8BCBA13B8B}"/>
              </a:ext>
            </a:extLst>
          </p:cNvPr>
          <p:cNvSpPr>
            <a:spLocks noGrp="1"/>
          </p:cNvSpPr>
          <p:nvPr>
            <p:ph type="dt" sz="half" idx="10"/>
          </p:nvPr>
        </p:nvSpPr>
        <p:spPr/>
        <p:txBody>
          <a:bodyPr/>
          <a:lstStyle>
            <a:lvl1pPr>
              <a:defRPr/>
            </a:lvl1pPr>
          </a:lstStyle>
          <a:p>
            <a:fld id="{E1E5D529-EED9-FA44-93C1-B648CFA91B5B}" type="datetimeFigureOut">
              <a:rPr lang="zh-CN" altLang="en-US"/>
              <a:pPr/>
              <a:t>2019/11/8</a:t>
            </a:fld>
            <a:endParaRPr lang="en-US" altLang="zh-CN"/>
          </a:p>
        </p:txBody>
      </p:sp>
      <p:sp>
        <p:nvSpPr>
          <p:cNvPr id="3" name="页脚占位符 2">
            <a:extLst>
              <a:ext uri="{FF2B5EF4-FFF2-40B4-BE49-F238E27FC236}">
                <a16:creationId xmlns:a16="http://schemas.microsoft.com/office/drawing/2014/main" id="{2C740937-401E-4447-A131-B75587AD6EF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8F14431-4A02-EF42-B73C-47DF88350E6A}"/>
              </a:ext>
            </a:extLst>
          </p:cNvPr>
          <p:cNvSpPr>
            <a:spLocks noGrp="1"/>
          </p:cNvSpPr>
          <p:nvPr>
            <p:ph type="sldNum" sz="quarter" idx="12"/>
          </p:nvPr>
        </p:nvSpPr>
        <p:spPr/>
        <p:txBody>
          <a:bodyPr/>
          <a:lstStyle>
            <a:lvl1pPr>
              <a:defRPr/>
            </a:lvl1pPr>
          </a:lstStyle>
          <a:p>
            <a:fld id="{6E310085-D425-7247-BCFB-73C0437D2643}" type="slidenum">
              <a:rPr lang="zh-CN" altLang="en-US"/>
              <a:pPr/>
              <a:t>‹#›</a:t>
            </a:fld>
            <a:endParaRPr lang="en-US" altLang="zh-CN"/>
          </a:p>
        </p:txBody>
      </p:sp>
    </p:spTree>
    <p:extLst>
      <p:ext uri="{BB962C8B-B14F-4D97-AF65-F5344CB8AC3E}">
        <p14:creationId xmlns:p14="http://schemas.microsoft.com/office/powerpoint/2010/main" val="3827252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278CE-53C7-4D4E-AB91-91564EE61537}"/>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9C313B-E9AE-0F4D-818C-2BF83C45574C}"/>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FC833239-DF7B-7247-B834-D509F0619EB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26791C9C-D13B-464C-ABA8-76E8F51C7411}"/>
              </a:ext>
            </a:extLst>
          </p:cNvPr>
          <p:cNvSpPr>
            <a:spLocks noGrp="1"/>
          </p:cNvSpPr>
          <p:nvPr>
            <p:ph type="dt" sz="half" idx="10"/>
          </p:nvPr>
        </p:nvSpPr>
        <p:spPr/>
        <p:txBody>
          <a:bodyPr/>
          <a:lstStyle>
            <a:lvl1pPr>
              <a:defRPr/>
            </a:lvl1pPr>
          </a:lstStyle>
          <a:p>
            <a:fld id="{1239B70F-9F12-134A-95A9-FE3D5FE014ED}"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1B03BC4D-611C-194E-9D6F-D3B33DE72BE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A97629B-6080-6441-8D14-BB2E8644BA75}"/>
              </a:ext>
            </a:extLst>
          </p:cNvPr>
          <p:cNvSpPr>
            <a:spLocks noGrp="1"/>
          </p:cNvSpPr>
          <p:nvPr>
            <p:ph type="sldNum" sz="quarter" idx="12"/>
          </p:nvPr>
        </p:nvSpPr>
        <p:spPr/>
        <p:txBody>
          <a:bodyPr/>
          <a:lstStyle>
            <a:lvl1pPr>
              <a:defRPr/>
            </a:lvl1pPr>
          </a:lstStyle>
          <a:p>
            <a:fld id="{2DD7B557-6DDE-5747-8616-344E692A6CD0}" type="slidenum">
              <a:rPr lang="zh-CN" altLang="en-US"/>
              <a:pPr/>
              <a:t>‹#›</a:t>
            </a:fld>
            <a:endParaRPr lang="en-US" altLang="zh-CN"/>
          </a:p>
        </p:txBody>
      </p:sp>
    </p:spTree>
    <p:extLst>
      <p:ext uri="{BB962C8B-B14F-4D97-AF65-F5344CB8AC3E}">
        <p14:creationId xmlns:p14="http://schemas.microsoft.com/office/powerpoint/2010/main" val="352503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404A-0711-0E47-BFC6-890C23A41844}"/>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21391-7DD5-2848-BF8F-5AFB33501FE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D04E52-9AE4-D245-AF13-7326B8A5CDE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8F8A2F2-B792-D940-8EE5-E3750EEE18AE}"/>
              </a:ext>
            </a:extLst>
          </p:cNvPr>
          <p:cNvSpPr>
            <a:spLocks noGrp="1"/>
          </p:cNvSpPr>
          <p:nvPr>
            <p:ph type="dt" sz="half" idx="10"/>
          </p:nvPr>
        </p:nvSpPr>
        <p:spPr/>
        <p:txBody>
          <a:bodyPr/>
          <a:lstStyle>
            <a:lvl1pPr>
              <a:defRPr/>
            </a:lvl1pPr>
          </a:lstStyle>
          <a:p>
            <a:fld id="{418F85D8-3690-624E-9F3F-7123438F5E90}"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BC469439-6640-074D-A871-E9E95ADA68F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681D4A7-9E30-A547-A84F-39E880182126}"/>
              </a:ext>
            </a:extLst>
          </p:cNvPr>
          <p:cNvSpPr>
            <a:spLocks noGrp="1"/>
          </p:cNvSpPr>
          <p:nvPr>
            <p:ph type="sldNum" sz="quarter" idx="12"/>
          </p:nvPr>
        </p:nvSpPr>
        <p:spPr/>
        <p:txBody>
          <a:bodyPr/>
          <a:lstStyle>
            <a:lvl1pPr>
              <a:defRPr/>
            </a:lvl1pPr>
          </a:lstStyle>
          <a:p>
            <a:fld id="{C1601380-836A-9344-99CD-D766DC391FAD}" type="slidenum">
              <a:rPr lang="zh-CN" altLang="en-US"/>
              <a:pPr/>
              <a:t>‹#›</a:t>
            </a:fld>
            <a:endParaRPr lang="en-US" altLang="zh-CN"/>
          </a:p>
        </p:txBody>
      </p:sp>
    </p:spTree>
    <p:extLst>
      <p:ext uri="{BB962C8B-B14F-4D97-AF65-F5344CB8AC3E}">
        <p14:creationId xmlns:p14="http://schemas.microsoft.com/office/powerpoint/2010/main" val="400866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211970" name="Group 2">
            <a:extLst>
              <a:ext uri="{FF2B5EF4-FFF2-40B4-BE49-F238E27FC236}">
                <a16:creationId xmlns:a16="http://schemas.microsoft.com/office/drawing/2014/main" id="{94F4B19D-FDE8-BB4C-8D0C-E096F64D0093}"/>
              </a:ext>
            </a:extLst>
          </p:cNvPr>
          <p:cNvGrpSpPr>
            <a:grpSpLocks/>
          </p:cNvGrpSpPr>
          <p:nvPr/>
        </p:nvGrpSpPr>
        <p:grpSpPr bwMode="auto">
          <a:xfrm>
            <a:off x="0" y="1588"/>
            <a:ext cx="12177184" cy="6845300"/>
            <a:chOff x="0" y="1"/>
            <a:chExt cx="5753" cy="4312"/>
          </a:xfrm>
        </p:grpSpPr>
        <p:sp>
          <p:nvSpPr>
            <p:cNvPr id="211971" name="Freeform 3">
              <a:extLst>
                <a:ext uri="{FF2B5EF4-FFF2-40B4-BE49-F238E27FC236}">
                  <a16:creationId xmlns:a16="http://schemas.microsoft.com/office/drawing/2014/main" id="{1FC8C05D-1F4F-CC44-BCFA-CF002524782B}"/>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1972" name="Arc 4">
              <a:extLst>
                <a:ext uri="{FF2B5EF4-FFF2-40B4-BE49-F238E27FC236}">
                  <a16:creationId xmlns:a16="http://schemas.microsoft.com/office/drawing/2014/main" id="{5C1EF528-0604-B946-AF6C-2E438081D885}"/>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1973" name="Rectangle 5">
            <a:extLst>
              <a:ext uri="{FF2B5EF4-FFF2-40B4-BE49-F238E27FC236}">
                <a16:creationId xmlns:a16="http://schemas.microsoft.com/office/drawing/2014/main" id="{8F08FC95-3DEC-264A-896D-C56B493C3166}"/>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11974" name="Rectangle 6">
            <a:extLst>
              <a:ext uri="{FF2B5EF4-FFF2-40B4-BE49-F238E27FC236}">
                <a16:creationId xmlns:a16="http://schemas.microsoft.com/office/drawing/2014/main" id="{31FCF642-6B65-F343-B0FB-3B9FC52F2364}"/>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fld id="{8B3C02D9-AB1C-2442-9A9F-7A9285D1D4BF}" type="datetimeFigureOut">
              <a:rPr lang="zh-CN" altLang="en-US"/>
              <a:pPr/>
              <a:t>2019/11/8</a:t>
            </a:fld>
            <a:endParaRPr lang="en-US" altLang="zh-CN"/>
          </a:p>
        </p:txBody>
      </p:sp>
      <p:sp>
        <p:nvSpPr>
          <p:cNvPr id="211975" name="Rectangle 7">
            <a:extLst>
              <a:ext uri="{FF2B5EF4-FFF2-40B4-BE49-F238E27FC236}">
                <a16:creationId xmlns:a16="http://schemas.microsoft.com/office/drawing/2014/main" id="{61CD0F0D-E8D5-8444-9501-CC8B50C043C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11976" name="Rectangle 8">
            <a:extLst>
              <a:ext uri="{FF2B5EF4-FFF2-40B4-BE49-F238E27FC236}">
                <a16:creationId xmlns:a16="http://schemas.microsoft.com/office/drawing/2014/main" id="{99C830FC-91BD-874E-B5B7-7255C31A6BE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8AA3A5E2-FCF2-2044-B552-24447043B576}" type="slidenum">
              <a:rPr lang="zh-CN" altLang="en-US"/>
              <a:pPr/>
              <a:t>‹#›</a:t>
            </a:fld>
            <a:endParaRPr lang="en-US" altLang="zh-CN"/>
          </a:p>
        </p:txBody>
      </p:sp>
      <p:sp>
        <p:nvSpPr>
          <p:cNvPr id="211977" name="Rectangle 9">
            <a:extLst>
              <a:ext uri="{FF2B5EF4-FFF2-40B4-BE49-F238E27FC236}">
                <a16:creationId xmlns:a16="http://schemas.microsoft.com/office/drawing/2014/main" id="{FC0D7409-AA31-FC4E-A003-B24421A90CA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7781619"/>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892A21A2-39E5-E84E-B449-303DBE94BD00}"/>
              </a:ext>
            </a:extLst>
          </p:cNvPr>
          <p:cNvSpPr>
            <a:spLocks noGrp="1" noChangeArrowheads="1"/>
          </p:cNvSpPr>
          <p:nvPr>
            <p:ph type="title"/>
          </p:nvPr>
        </p:nvSpPr>
        <p:spPr>
          <a:xfrm>
            <a:off x="1828800" y="188914"/>
            <a:ext cx="8458200" cy="936625"/>
          </a:xfrm>
        </p:spPr>
        <p:txBody>
          <a:bodyPr/>
          <a:lstStyle/>
          <a:p>
            <a:r>
              <a:rPr lang="zh-CN" altLang="en-US" sz="6000" b="1">
                <a:latin typeface="楷体_GB2312" pitchFamily="49" charset="-122"/>
                <a:ea typeface="楷体_GB2312" pitchFamily="49" charset="-122"/>
              </a:rPr>
              <a:t>第</a:t>
            </a:r>
            <a:r>
              <a:rPr lang="en-US" altLang="zh-CN" sz="6000" b="1">
                <a:latin typeface="Times New Roman" panose="02020603050405020304" pitchFamily="18" charset="0"/>
                <a:ea typeface="楷体_GB2312" pitchFamily="49" charset="-122"/>
              </a:rPr>
              <a:t>5</a:t>
            </a:r>
            <a:r>
              <a:rPr lang="zh-CN" altLang="en-US" sz="6000" b="1">
                <a:latin typeface="楷体_GB2312" pitchFamily="49" charset="-122"/>
                <a:ea typeface="楷体_GB2312" pitchFamily="49" charset="-122"/>
              </a:rPr>
              <a:t>章 数组和广义表</a:t>
            </a:r>
          </a:p>
        </p:txBody>
      </p:sp>
      <p:sp>
        <p:nvSpPr>
          <p:cNvPr id="322563" name="Rectangle 3">
            <a:extLst>
              <a:ext uri="{FF2B5EF4-FFF2-40B4-BE49-F238E27FC236}">
                <a16:creationId xmlns:a16="http://schemas.microsoft.com/office/drawing/2014/main" id="{DD3C86B0-F21F-C449-A409-0B4A5DFD354D}"/>
              </a:ext>
            </a:extLst>
          </p:cNvPr>
          <p:cNvSpPr>
            <a:spLocks noGrp="1" noChangeArrowheads="1"/>
          </p:cNvSpPr>
          <p:nvPr>
            <p:ph type="body" idx="1"/>
          </p:nvPr>
        </p:nvSpPr>
        <p:spPr>
          <a:xfrm>
            <a:off x="1752601" y="1268414"/>
            <a:ext cx="8736013" cy="5589587"/>
          </a:xfrm>
        </p:spPr>
        <p:txBody>
          <a:bodyPr/>
          <a:lstStyle/>
          <a:p>
            <a:pPr marL="0" indent="0">
              <a:lnSpc>
                <a:spcPct val="110000"/>
              </a:lnSpc>
              <a:buNone/>
            </a:pPr>
            <a:r>
              <a:rPr lang="zh-CN" altLang="en-US" sz="1800"/>
              <a:t>           </a:t>
            </a:r>
            <a:r>
              <a:rPr lang="zh-CN" altLang="en-US" sz="2800" b="1"/>
              <a:t>数组是一种人们非常熟悉的数据结构，几乎所有的程序设计语言都支持这种数据结构或将这种数据结构设定为语言的固有类型。</a:t>
            </a:r>
            <a:r>
              <a:rPr lang="zh-CN" altLang="en-US" sz="2800" b="1">
                <a:solidFill>
                  <a:schemeClr val="folHlink"/>
                </a:solidFill>
              </a:rPr>
              <a:t>数组</a:t>
            </a:r>
            <a:r>
              <a:rPr lang="zh-CN" altLang="en-US" sz="2800" b="1"/>
              <a:t>这种数据结构可以看成</a:t>
            </a:r>
            <a:r>
              <a:rPr lang="zh-CN" altLang="en-US" sz="2800" b="1">
                <a:solidFill>
                  <a:schemeClr val="folHlink"/>
                </a:solidFill>
              </a:rPr>
              <a:t>是线性表的推广</a:t>
            </a:r>
            <a:r>
              <a:rPr lang="zh-CN" altLang="en-US" sz="2800" b="1"/>
              <a:t>。 </a:t>
            </a:r>
          </a:p>
          <a:p>
            <a:pPr marL="0" indent="0">
              <a:lnSpc>
                <a:spcPct val="110000"/>
              </a:lnSpc>
              <a:buNone/>
            </a:pPr>
            <a:r>
              <a:rPr lang="zh-CN" altLang="en-US" sz="2800" b="1"/>
              <a:t>        科学计算中涉及到大量的矩阵问题，在程序设计语言中一般都采用数组来存储，被描述成一个二维数组。但</a:t>
            </a:r>
            <a:r>
              <a:rPr lang="zh-CN" altLang="en-US" sz="2800" b="1">
                <a:solidFill>
                  <a:schemeClr val="folHlink"/>
                </a:solidFill>
              </a:rPr>
              <a:t>当矩阵规模很大且具有特殊结构</a:t>
            </a:r>
            <a:r>
              <a:rPr lang="en-US" altLang="zh-CN" sz="2800" b="1"/>
              <a:t>(</a:t>
            </a:r>
            <a:r>
              <a:rPr lang="zh-CN" altLang="en-US" sz="2800" b="1"/>
              <a:t>对角矩阵、三角矩阵、对称矩阵、稀疏矩阵等</a:t>
            </a:r>
            <a:r>
              <a:rPr lang="en-US" altLang="zh-CN" sz="2800" b="1"/>
              <a:t>)</a:t>
            </a:r>
            <a:r>
              <a:rPr lang="zh-CN" altLang="en-US" sz="2800" b="1"/>
              <a:t>，为减少程序的时间和空间需求，</a:t>
            </a:r>
            <a:r>
              <a:rPr lang="zh-CN" altLang="en-US" sz="2800" b="1">
                <a:solidFill>
                  <a:schemeClr val="accent1"/>
                </a:solidFill>
              </a:rPr>
              <a:t>采用自定义的描述方式</a:t>
            </a:r>
            <a:r>
              <a:rPr lang="zh-CN" altLang="en-US" sz="2800" b="1"/>
              <a:t>。 </a:t>
            </a:r>
          </a:p>
          <a:p>
            <a:pPr marL="0" indent="0">
              <a:lnSpc>
                <a:spcPct val="110000"/>
              </a:lnSpc>
              <a:buNone/>
            </a:pPr>
            <a:r>
              <a:rPr lang="zh-CN" altLang="en-US" sz="2800" b="1"/>
              <a:t>        </a:t>
            </a:r>
            <a:r>
              <a:rPr lang="zh-CN" altLang="en-US" sz="2800" b="1">
                <a:solidFill>
                  <a:schemeClr val="folHlink"/>
                </a:solidFill>
              </a:rPr>
              <a:t>广义表</a:t>
            </a:r>
            <a:r>
              <a:rPr lang="zh-CN" altLang="en-US" sz="2800" b="1"/>
              <a:t>是另一种推广形式的线性表，是一种灵活的数据结构，在许多方面有广泛的应用。</a:t>
            </a:r>
          </a:p>
        </p:txBody>
      </p:sp>
    </p:spTree>
    <p:extLst>
      <p:ext uri="{BB962C8B-B14F-4D97-AF65-F5344CB8AC3E}">
        <p14:creationId xmlns:p14="http://schemas.microsoft.com/office/powerpoint/2010/main" val="1963189228"/>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2"/>
                                        </p:tgtEl>
                                        <p:attrNameLst>
                                          <p:attrName>style.visibility</p:attrName>
                                        </p:attrNameLst>
                                      </p:cBhvr>
                                      <p:to>
                                        <p:strVal val="visible"/>
                                      </p:to>
                                    </p:set>
                                    <p:anim calcmode="lin" valueType="num">
                                      <p:cBhvr additive="base">
                                        <p:cTn id="7" dur="500" fill="hold"/>
                                        <p:tgtEl>
                                          <p:spTgt spid="322562"/>
                                        </p:tgtEl>
                                        <p:attrNameLst>
                                          <p:attrName>ppt_x</p:attrName>
                                        </p:attrNameLst>
                                      </p:cBhvr>
                                      <p:tavLst>
                                        <p:tav tm="0">
                                          <p:val>
                                            <p:strVal val="0-#ppt_w/2"/>
                                          </p:val>
                                        </p:tav>
                                        <p:tav tm="100000">
                                          <p:val>
                                            <p:strVal val="#ppt_x"/>
                                          </p:val>
                                        </p:tav>
                                      </p:tavLst>
                                    </p:anim>
                                    <p:anim calcmode="lin" valueType="num">
                                      <p:cBhvr additive="base">
                                        <p:cTn id="8" dur="500" fill="hold"/>
                                        <p:tgtEl>
                                          <p:spTgt spid="3225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2563">
                                            <p:txEl>
                                              <p:pRg st="0" end="0"/>
                                            </p:txEl>
                                          </p:spTgt>
                                        </p:tgtEl>
                                        <p:attrNameLst>
                                          <p:attrName>style.visibility</p:attrName>
                                        </p:attrNameLst>
                                      </p:cBhvr>
                                      <p:to>
                                        <p:strVal val="visible"/>
                                      </p:to>
                                    </p:set>
                                    <p:anim calcmode="lin" valueType="num">
                                      <p:cBhvr additive="base">
                                        <p:cTn id="13" dur="500" fill="hold"/>
                                        <p:tgtEl>
                                          <p:spTgt spid="3225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256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2563">
                                            <p:txEl>
                                              <p:pRg st="0" end="0"/>
                                            </p:txEl>
                                          </p:spTgt>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2563">
                                            <p:txEl>
                                              <p:pRg st="1" end="1"/>
                                            </p:txEl>
                                          </p:spTgt>
                                        </p:tgtEl>
                                        <p:attrNameLst>
                                          <p:attrName>style.visibility</p:attrName>
                                        </p:attrNameLst>
                                      </p:cBhvr>
                                      <p:to>
                                        <p:strVal val="visible"/>
                                      </p:to>
                                    </p:set>
                                    <p:anim calcmode="lin" valueType="num">
                                      <p:cBhvr additive="base">
                                        <p:cTn id="19" dur="500" fill="hold"/>
                                        <p:tgtEl>
                                          <p:spTgt spid="3225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256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2563">
                                            <p:txEl>
                                              <p:pRg st="1" end="1"/>
                                            </p:txEl>
                                          </p:spTgt>
                                        </p:tgtEl>
                                        <p:attrNameLst>
                                          <p:attrName>ppt_c</p:attrName>
                                        </p:attrNameLst>
                                      </p:cBhvr>
                                      <p:to>
                                        <a:schemeClr va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2563">
                                            <p:txEl>
                                              <p:pRg st="2" end="2"/>
                                            </p:txEl>
                                          </p:spTgt>
                                        </p:tgtEl>
                                        <p:attrNameLst>
                                          <p:attrName>style.visibility</p:attrName>
                                        </p:attrNameLst>
                                      </p:cBhvr>
                                      <p:to>
                                        <p:strVal val="visible"/>
                                      </p:to>
                                    </p:set>
                                    <p:anim calcmode="lin" valueType="num">
                                      <p:cBhvr additive="base">
                                        <p:cTn id="25" dur="500" fill="hold"/>
                                        <p:tgtEl>
                                          <p:spTgt spid="3225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256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256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autoUpdateAnimBg="0"/>
      <p:bldP spid="32256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79BB1FB3-7D11-B648-AAB8-0FFCC2DF0C0B}"/>
              </a:ext>
            </a:extLst>
          </p:cNvPr>
          <p:cNvSpPr>
            <a:spLocks noGrp="1" noChangeArrowheads="1"/>
          </p:cNvSpPr>
          <p:nvPr>
            <p:ph/>
          </p:nvPr>
        </p:nvSpPr>
        <p:spPr>
          <a:xfrm>
            <a:off x="1676401" y="219076"/>
            <a:ext cx="8812213" cy="6234113"/>
          </a:xfrm>
        </p:spPr>
        <p:txBody>
          <a:bodyPr/>
          <a:lstStyle/>
          <a:p>
            <a:pPr marL="0" indent="0">
              <a:lnSpc>
                <a:spcPct val="110000"/>
              </a:lnSpc>
              <a:buNone/>
            </a:pPr>
            <a:r>
              <a:rPr lang="zh-CN" altLang="en-US" sz="2800" b="1"/>
              <a:t>        由此可知</a:t>
            </a:r>
            <a:r>
              <a:rPr lang="zh-CN" altLang="en-US" sz="2800" b="1">
                <a:latin typeface="宋体" panose="02010600030101010101" pitchFamily="2" charset="-122"/>
              </a:rPr>
              <a:t>，二维数组中</a:t>
            </a:r>
            <a:r>
              <a:rPr lang="zh-CN" altLang="en-US" sz="2800" b="1">
                <a:solidFill>
                  <a:schemeClr val="folHlink"/>
                </a:solidFill>
                <a:latin typeface="宋体" panose="02010600030101010101" pitchFamily="2" charset="-122"/>
              </a:rPr>
              <a:t>任一元素</a:t>
            </a:r>
            <a:r>
              <a:rPr lang="en-US" altLang="zh-CN" sz="2800" b="1">
                <a:solidFill>
                  <a:schemeClr val="folHlink"/>
                </a:solidFill>
              </a:rPr>
              <a:t>a</a:t>
            </a:r>
            <a:r>
              <a:rPr lang="en-US" altLang="zh-CN" sz="2800" b="1" baseline="-25000">
                <a:solidFill>
                  <a:schemeClr val="folHlink"/>
                </a:solidFill>
              </a:rPr>
              <a:t>ij</a:t>
            </a:r>
            <a:r>
              <a:rPr lang="zh-CN" altLang="en-US" sz="2800" b="1">
                <a:solidFill>
                  <a:schemeClr val="folHlink"/>
                </a:solidFill>
                <a:latin typeface="宋体" panose="02010600030101010101" pitchFamily="2" charset="-122"/>
              </a:rPr>
              <a:t>的</a:t>
            </a:r>
            <a:r>
              <a:rPr lang="en-US" altLang="zh-CN"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rPr>
              <a:t>首</a:t>
            </a:r>
            <a:r>
              <a:rPr lang="en-US" altLang="zh-CN"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rPr>
              <a:t>地址</a:t>
            </a:r>
            <a:r>
              <a:rPr lang="zh-CN" altLang="en-US" sz="2800" b="1">
                <a:latin typeface="宋体" panose="02010600030101010101" pitchFamily="2" charset="-122"/>
              </a:rPr>
              <a:t>是：</a:t>
            </a:r>
          </a:p>
          <a:p>
            <a:pPr marL="533400" lvl="1" indent="0">
              <a:lnSpc>
                <a:spcPct val="110000"/>
              </a:lnSpc>
              <a:buNone/>
            </a:pPr>
            <a:r>
              <a:rPr lang="en-US" altLang="zh-CN" b="1"/>
              <a:t>LOC[a</a:t>
            </a:r>
            <a:r>
              <a:rPr lang="en-US" altLang="zh-CN" b="1" baseline="-25000"/>
              <a:t>ij</a:t>
            </a:r>
            <a:r>
              <a:rPr lang="en-US" altLang="zh-CN" b="1"/>
              <a:t>]=LOC[a</a:t>
            </a:r>
            <a:r>
              <a:rPr lang="en-US" altLang="zh-CN" b="1" baseline="-25000"/>
              <a:t>11</a:t>
            </a:r>
            <a:r>
              <a:rPr lang="en-US" altLang="zh-CN" b="1"/>
              <a:t>]+[(i-1)</a:t>
            </a:r>
            <a:r>
              <a:rPr lang="en-US" altLang="zh-CN" b="1">
                <a:sym typeface="Symbol" pitchFamily="2" charset="2"/>
              </a:rPr>
              <a:t></a:t>
            </a:r>
            <a:r>
              <a:rPr lang="en-US" altLang="zh-CN" b="1"/>
              <a:t>n</a:t>
            </a:r>
            <a:r>
              <a:rPr lang="en-US" altLang="zh-CN" b="1" i="1"/>
              <a:t> </a:t>
            </a:r>
            <a:r>
              <a:rPr lang="en-US" altLang="zh-CN" b="1"/>
              <a:t>+(j-1)]</a:t>
            </a:r>
            <a:r>
              <a:rPr lang="en-US" altLang="zh-CN" b="1">
                <a:sym typeface="Symbol" pitchFamily="2" charset="2"/>
              </a:rPr>
              <a:t></a:t>
            </a:r>
            <a:r>
              <a:rPr lang="en-US" altLang="zh-CN" b="1" i="1"/>
              <a:t>l </a:t>
            </a:r>
            <a:r>
              <a:rPr lang="en-US" altLang="zh-CN" b="1"/>
              <a:t>         (5-1)</a:t>
            </a:r>
          </a:p>
          <a:p>
            <a:pPr marL="533400" lvl="1" indent="0">
              <a:lnSpc>
                <a:spcPct val="110000"/>
              </a:lnSpc>
              <a:buNone/>
            </a:pPr>
            <a:r>
              <a:rPr lang="en-US" altLang="zh-CN" b="1"/>
              <a:t>i=1,2,</a:t>
            </a:r>
            <a:r>
              <a:rPr lang="en-US" altLang="zh-CN" b="1" baseline="-25000"/>
              <a:t> </a:t>
            </a:r>
            <a:r>
              <a:rPr lang="en-US" altLang="zh-CN" b="1">
                <a:ea typeface="Arial Unicode MS" panose="020B0604020202020204" pitchFamily="34" charset="-128"/>
                <a:cs typeface="Arial Unicode MS" panose="020B0604020202020204" pitchFamily="34" charset="-128"/>
              </a:rPr>
              <a:t>…</a:t>
            </a:r>
            <a:r>
              <a:rPr lang="en-US" altLang="zh-CN" b="1"/>
              <a:t>,m    j=1,2,</a:t>
            </a:r>
            <a:r>
              <a:rPr lang="en-US" altLang="zh-CN" b="1" baseline="-25000"/>
              <a:t> </a:t>
            </a:r>
            <a:r>
              <a:rPr lang="en-US" altLang="zh-CN" b="1">
                <a:ea typeface="Arial Unicode MS" panose="020B0604020202020204" pitchFamily="34" charset="-128"/>
                <a:cs typeface="Arial Unicode MS" panose="020B0604020202020204" pitchFamily="34" charset="-128"/>
              </a:rPr>
              <a:t>…</a:t>
            </a:r>
            <a:r>
              <a:rPr lang="en-US" altLang="zh-CN" b="1"/>
              <a:t>,n</a:t>
            </a:r>
          </a:p>
          <a:p>
            <a:pPr marL="0" indent="0">
              <a:lnSpc>
                <a:spcPct val="110000"/>
              </a:lnSpc>
              <a:buNone/>
            </a:pPr>
            <a:r>
              <a:rPr lang="en-US" altLang="zh-CN" sz="2800" b="1"/>
              <a:t>        </a:t>
            </a:r>
            <a:r>
              <a:rPr lang="zh-CN" altLang="en-US" sz="2800" b="1"/>
              <a:t>根据</a:t>
            </a:r>
            <a:r>
              <a:rPr lang="en-US" altLang="zh-CN" sz="2800" b="1"/>
              <a:t>(5-1)</a:t>
            </a:r>
            <a:r>
              <a:rPr lang="zh-CN" altLang="en-US" sz="2800" b="1"/>
              <a:t>式</a:t>
            </a:r>
            <a:r>
              <a:rPr lang="zh-CN" altLang="en-US" sz="2800" b="1">
                <a:latin typeface="宋体" panose="02010600030101010101" pitchFamily="2" charset="-122"/>
              </a:rPr>
              <a:t>，对于三维数组</a:t>
            </a:r>
            <a:r>
              <a:rPr lang="en-US" altLang="zh-CN" sz="2800" b="1"/>
              <a:t>A=(a</a:t>
            </a:r>
            <a:r>
              <a:rPr lang="en-US" altLang="zh-CN" sz="2800" b="1" baseline="-18000"/>
              <a:t>ijk</a:t>
            </a:r>
            <a:r>
              <a:rPr lang="en-US" altLang="zh-CN" sz="2800" b="1"/>
              <a:t>)</a:t>
            </a:r>
            <a:r>
              <a:rPr lang="en-US" altLang="zh-CN" sz="2800" b="1" baseline="-25000"/>
              <a:t>m</a:t>
            </a:r>
            <a:r>
              <a:rPr lang="en-US" altLang="zh-CN" sz="2800" b="1" baseline="-25000">
                <a:sym typeface="Symbol" pitchFamily="2" charset="2"/>
              </a:rPr>
              <a:t></a:t>
            </a:r>
            <a:r>
              <a:rPr lang="en-US" altLang="zh-CN" sz="2800" b="1" baseline="-25000"/>
              <a:t>n</a:t>
            </a:r>
            <a:r>
              <a:rPr lang="en-US" altLang="zh-CN" sz="2800" b="1" baseline="-25000">
                <a:sym typeface="Symbol" pitchFamily="2" charset="2"/>
              </a:rPr>
              <a:t></a:t>
            </a:r>
            <a:r>
              <a:rPr lang="en-US" altLang="zh-CN" sz="2800" b="1" baseline="-25000"/>
              <a:t>p</a:t>
            </a:r>
            <a:r>
              <a:rPr lang="zh-CN" altLang="en-US" sz="2800" b="1">
                <a:latin typeface="宋体" panose="02010600030101010101" pitchFamily="2" charset="-122"/>
              </a:rPr>
              <a:t>，若每个元素占用的存储单元数为</a:t>
            </a:r>
            <a:r>
              <a:rPr lang="en-US" altLang="zh-CN" sz="2800" b="1" i="1"/>
              <a:t>l</a:t>
            </a:r>
            <a:r>
              <a:rPr lang="en-US" altLang="zh-CN" sz="2800" b="1">
                <a:latin typeface="宋体" panose="02010600030101010101" pitchFamily="2" charset="-122"/>
              </a:rPr>
              <a:t>(</a:t>
            </a:r>
            <a:r>
              <a:rPr lang="zh-CN" altLang="en-US" sz="2800" b="1">
                <a:latin typeface="宋体" panose="02010600030101010101" pitchFamily="2" charset="-122"/>
              </a:rPr>
              <a:t>个</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t>LOC[a</a:t>
            </a:r>
            <a:r>
              <a:rPr lang="en-US" altLang="zh-CN" sz="2800" b="1" baseline="-25000"/>
              <a:t>111</a:t>
            </a:r>
            <a:r>
              <a:rPr lang="en-US" altLang="zh-CN" sz="2800" b="1"/>
              <a:t>]</a:t>
            </a:r>
            <a:r>
              <a:rPr lang="zh-CN" altLang="en-US" sz="2800" b="1"/>
              <a:t>表示元素</a:t>
            </a:r>
            <a:r>
              <a:rPr lang="en-US" altLang="zh-CN" sz="2800" b="1"/>
              <a:t>a</a:t>
            </a:r>
            <a:r>
              <a:rPr lang="en-US" altLang="zh-CN" sz="2800" b="1" baseline="-25000"/>
              <a:t>111</a:t>
            </a:r>
            <a:r>
              <a:rPr lang="zh-CN" altLang="en-US" sz="2800" b="1"/>
              <a:t>的首地址</a:t>
            </a:r>
            <a:r>
              <a:rPr lang="zh-CN" altLang="en-US" sz="2800" b="1">
                <a:latin typeface="宋体" panose="02010600030101010101" pitchFamily="2" charset="-122"/>
              </a:rPr>
              <a:t>，即</a:t>
            </a:r>
            <a:r>
              <a:rPr lang="zh-CN" altLang="en-US" sz="2800" b="1">
                <a:solidFill>
                  <a:schemeClr val="accent1"/>
                </a:solidFill>
                <a:latin typeface="宋体" panose="02010600030101010101" pitchFamily="2" charset="-122"/>
              </a:rPr>
              <a:t>数组的</a:t>
            </a:r>
            <a:r>
              <a:rPr lang="zh-CN" altLang="en-US" sz="2800" b="1">
                <a:solidFill>
                  <a:schemeClr val="accent1"/>
                </a:solidFill>
              </a:rPr>
              <a:t>首地址</a:t>
            </a:r>
            <a:r>
              <a:rPr lang="zh-CN" altLang="en-US" sz="2800" b="1">
                <a:latin typeface="宋体" panose="02010600030101010101" pitchFamily="2" charset="-122"/>
              </a:rPr>
              <a:t>。</a:t>
            </a:r>
            <a:r>
              <a:rPr lang="zh-CN" altLang="en-US" sz="2800" b="1">
                <a:latin typeface="楷体_GB2312" pitchFamily="49" charset="-122"/>
              </a:rPr>
              <a:t>以</a:t>
            </a:r>
            <a:r>
              <a:rPr lang="zh-CN" altLang="en-US" sz="2800" b="1"/>
              <a:t>“</a:t>
            </a:r>
            <a:r>
              <a:rPr lang="zh-CN" altLang="en-US" sz="2800" b="1">
                <a:solidFill>
                  <a:schemeClr val="folHlink"/>
                </a:solidFill>
                <a:latin typeface="楷体_GB2312" pitchFamily="49" charset="-122"/>
              </a:rPr>
              <a:t>行优先顺序</a:t>
            </a:r>
            <a:r>
              <a:rPr lang="zh-CN" altLang="en-US" sz="2800" b="1"/>
              <a:t>”</a:t>
            </a:r>
            <a:r>
              <a:rPr lang="zh-CN" altLang="en-US" sz="2800" b="1">
                <a:latin typeface="楷体_GB2312" pitchFamily="49" charset="-122"/>
              </a:rPr>
              <a:t>存储在内存中</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三维数组中任一元素</a:t>
            </a:r>
            <a:r>
              <a:rPr lang="en-US" altLang="zh-CN" sz="2800" b="1"/>
              <a:t>a</a:t>
            </a:r>
            <a:r>
              <a:rPr lang="en-US" altLang="zh-CN" sz="2800" b="1" baseline="-25000"/>
              <a:t>ijk</a:t>
            </a:r>
            <a:r>
              <a:rPr lang="zh-CN" altLang="en-US" sz="2800" b="1">
                <a:latin typeface="宋体" panose="02010600030101010101" pitchFamily="2" charset="-122"/>
              </a:rPr>
              <a:t>的</a:t>
            </a:r>
            <a:r>
              <a:rPr lang="en-US" altLang="zh-CN" sz="2800" b="1">
                <a:latin typeface="宋体" panose="02010600030101010101" pitchFamily="2" charset="-122"/>
              </a:rPr>
              <a:t>(</a:t>
            </a:r>
            <a:r>
              <a:rPr lang="zh-CN" altLang="en-US" sz="2800" b="1">
                <a:latin typeface="宋体" panose="02010600030101010101" pitchFamily="2" charset="-122"/>
              </a:rPr>
              <a:t>首</a:t>
            </a:r>
            <a:r>
              <a:rPr lang="en-US" altLang="zh-CN" sz="2800" b="1">
                <a:latin typeface="宋体" panose="02010600030101010101" pitchFamily="2" charset="-122"/>
              </a:rPr>
              <a:t>)</a:t>
            </a:r>
            <a:r>
              <a:rPr lang="zh-CN" altLang="en-US" sz="2800" b="1">
                <a:latin typeface="宋体" panose="02010600030101010101" pitchFamily="2" charset="-122"/>
              </a:rPr>
              <a:t>地址是：</a:t>
            </a:r>
          </a:p>
          <a:p>
            <a:pPr marL="0" indent="0">
              <a:lnSpc>
                <a:spcPct val="110000"/>
              </a:lnSpc>
              <a:buNone/>
            </a:pPr>
            <a:r>
              <a:rPr lang="zh-CN" altLang="en-US" sz="2800" b="1"/>
              <a:t>  </a:t>
            </a:r>
            <a:r>
              <a:rPr lang="en-US" altLang="zh-CN" sz="2800" b="1"/>
              <a:t>LOC(a</a:t>
            </a:r>
            <a:r>
              <a:rPr lang="en-US" altLang="zh-CN" sz="2800" b="1" baseline="-20000"/>
              <a:t>ijk</a:t>
            </a:r>
            <a:r>
              <a:rPr lang="en-US" altLang="zh-CN" sz="2800" b="1"/>
              <a:t>)=LOC[a</a:t>
            </a:r>
            <a:r>
              <a:rPr lang="en-US" altLang="zh-CN" sz="2800" b="1" baseline="-20000"/>
              <a:t>111</a:t>
            </a:r>
            <a:r>
              <a:rPr lang="en-US" altLang="zh-CN" sz="2800" b="1"/>
              <a:t>]+[(i-1)</a:t>
            </a:r>
            <a:r>
              <a:rPr lang="en-US" altLang="zh-CN" sz="2800" b="1">
                <a:sym typeface="Symbol" pitchFamily="2" charset="2"/>
              </a:rPr>
              <a:t></a:t>
            </a:r>
            <a:r>
              <a:rPr lang="en-US" altLang="zh-CN" sz="2800" b="1"/>
              <a:t>n</a:t>
            </a:r>
            <a:r>
              <a:rPr lang="en-US" altLang="zh-CN" sz="2800" b="1">
                <a:sym typeface="Symbol" pitchFamily="2" charset="2"/>
              </a:rPr>
              <a:t></a:t>
            </a:r>
            <a:r>
              <a:rPr lang="en-US" altLang="zh-CN" sz="2800" b="1"/>
              <a:t>p+(j-1)</a:t>
            </a:r>
            <a:r>
              <a:rPr lang="en-US" altLang="zh-CN" sz="2800" b="1">
                <a:sym typeface="Symbol" pitchFamily="2" charset="2"/>
              </a:rPr>
              <a:t></a:t>
            </a:r>
            <a:r>
              <a:rPr lang="en-US" altLang="zh-CN" sz="2800" b="1"/>
              <a:t>p+(k-1)]</a:t>
            </a:r>
            <a:r>
              <a:rPr lang="en-US" altLang="zh-CN" sz="2800" b="1">
                <a:sym typeface="Symbol" pitchFamily="2" charset="2"/>
              </a:rPr>
              <a:t></a:t>
            </a:r>
            <a:r>
              <a:rPr lang="en-US" altLang="zh-CN" sz="2800" b="1" i="1"/>
              <a:t>l   </a:t>
            </a:r>
            <a:r>
              <a:rPr lang="en-US" altLang="zh-CN" sz="2800" b="1"/>
              <a:t>(5-2)</a:t>
            </a:r>
          </a:p>
          <a:p>
            <a:pPr marL="0" indent="0">
              <a:lnSpc>
                <a:spcPct val="110000"/>
              </a:lnSpc>
              <a:buNone/>
            </a:pPr>
            <a:r>
              <a:rPr lang="en-US" altLang="zh-CN" sz="2800" b="1"/>
              <a:t>        </a:t>
            </a:r>
            <a:r>
              <a:rPr lang="zh-CN" altLang="en-US" sz="2800" b="1"/>
              <a:t>推而广之</a:t>
            </a:r>
            <a:r>
              <a:rPr lang="zh-CN" altLang="en-US" sz="2800" b="1">
                <a:latin typeface="宋体" panose="02010600030101010101" pitchFamily="2" charset="-122"/>
              </a:rPr>
              <a:t>，对</a:t>
            </a:r>
            <a:r>
              <a:rPr lang="en-US" altLang="zh-CN" sz="2800" b="1"/>
              <a:t>n</a:t>
            </a:r>
            <a:r>
              <a:rPr lang="zh-CN" altLang="en-US" sz="2800" b="1">
                <a:latin typeface="宋体" panose="02010600030101010101" pitchFamily="2" charset="-122"/>
              </a:rPr>
              <a:t>维数组</a:t>
            </a:r>
            <a:r>
              <a:rPr lang="en-US" altLang="zh-CN" sz="2800" b="1"/>
              <a:t>A=(a</a:t>
            </a:r>
            <a:r>
              <a:rPr lang="en-US" altLang="zh-CN" sz="2800" b="1" baseline="-8000"/>
              <a:t>j</a:t>
            </a:r>
            <a:r>
              <a:rPr lang="en-US" altLang="zh-CN" sz="2800" b="1" baseline="-40000"/>
              <a:t>1</a:t>
            </a:r>
            <a:r>
              <a:rPr lang="en-US" altLang="zh-CN" sz="2800" b="1" baseline="-8000"/>
              <a:t>j</a:t>
            </a:r>
            <a:r>
              <a:rPr lang="en-US" altLang="zh-CN" sz="2800" b="1" baseline="-40000"/>
              <a:t>2</a:t>
            </a:r>
            <a:r>
              <a:rPr lang="en-US" altLang="zh-CN" sz="2800" b="1" baseline="-25000"/>
              <a:t>…</a:t>
            </a:r>
            <a:r>
              <a:rPr lang="en-US" altLang="zh-CN" sz="2800" b="1" baseline="-8000"/>
              <a:t>j</a:t>
            </a:r>
            <a:r>
              <a:rPr lang="en-US" altLang="zh-CN" sz="2800" b="1" baseline="-40000"/>
              <a:t>n</a:t>
            </a:r>
            <a:r>
              <a:rPr lang="en-US" altLang="zh-CN" sz="2800" b="1"/>
              <a:t>) </a:t>
            </a:r>
            <a:r>
              <a:rPr lang="zh-CN" altLang="en-US" sz="2800" b="1">
                <a:latin typeface="宋体" panose="02010600030101010101" pitchFamily="2" charset="-122"/>
              </a:rPr>
              <a:t>，若每个元素占用的存储单元数为</a:t>
            </a:r>
            <a:r>
              <a:rPr lang="en-US" altLang="zh-CN" sz="2800" b="1" i="1"/>
              <a:t>l</a:t>
            </a:r>
            <a:r>
              <a:rPr lang="en-US" altLang="zh-CN" sz="2800" b="1">
                <a:latin typeface="宋体" panose="02010600030101010101" pitchFamily="2" charset="-122"/>
              </a:rPr>
              <a:t>(</a:t>
            </a:r>
            <a:r>
              <a:rPr lang="zh-CN" altLang="en-US" sz="2800" b="1">
                <a:latin typeface="宋体" panose="02010600030101010101" pitchFamily="2" charset="-122"/>
              </a:rPr>
              <a:t>个</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t>LOC[a</a:t>
            </a:r>
            <a:r>
              <a:rPr lang="en-US" altLang="zh-CN" sz="2800" b="1" baseline="-25000"/>
              <a:t>11 …1</a:t>
            </a:r>
            <a:r>
              <a:rPr lang="en-US" altLang="zh-CN" sz="2800" b="1"/>
              <a:t>]</a:t>
            </a:r>
            <a:r>
              <a:rPr lang="zh-CN" altLang="en-US" sz="2800" b="1"/>
              <a:t>表示元素</a:t>
            </a:r>
            <a:r>
              <a:rPr lang="en-US" altLang="zh-CN" sz="2800" b="1"/>
              <a:t>a</a:t>
            </a:r>
            <a:r>
              <a:rPr lang="en-US" altLang="zh-CN" sz="2800" b="1" baseline="-25000"/>
              <a:t>11 …1</a:t>
            </a:r>
            <a:r>
              <a:rPr lang="zh-CN" altLang="en-US" sz="2800" b="1"/>
              <a:t>的首地址</a:t>
            </a:r>
            <a:r>
              <a:rPr lang="zh-CN" altLang="en-US" sz="2800" b="1">
                <a:latin typeface="宋体" panose="02010600030101010101" pitchFamily="2" charset="-122"/>
              </a:rPr>
              <a:t>。则</a:t>
            </a:r>
            <a:r>
              <a:rPr lang="zh-CN" altLang="en-US" sz="2800" b="1">
                <a:solidFill>
                  <a:schemeClr val="hlink"/>
                </a:solidFill>
              </a:rPr>
              <a:t> </a:t>
            </a:r>
            <a:r>
              <a:rPr lang="zh-CN" altLang="en-US" sz="2800" b="1">
                <a:latin typeface="楷体_GB2312" pitchFamily="49" charset="-122"/>
              </a:rPr>
              <a:t>以</a:t>
            </a:r>
            <a:r>
              <a:rPr lang="zh-CN" altLang="en-US" sz="2800" b="1"/>
              <a:t>“</a:t>
            </a:r>
            <a:r>
              <a:rPr lang="zh-CN" altLang="en-US" sz="2800" b="1">
                <a:solidFill>
                  <a:schemeClr val="folHlink"/>
                </a:solidFill>
                <a:latin typeface="楷体_GB2312" pitchFamily="49" charset="-122"/>
              </a:rPr>
              <a:t>行优先顺序</a:t>
            </a:r>
            <a:r>
              <a:rPr lang="zh-CN" altLang="en-US" sz="2800" b="1"/>
              <a:t>”</a:t>
            </a:r>
            <a:r>
              <a:rPr lang="zh-CN" altLang="en-US" sz="2800" b="1">
                <a:latin typeface="楷体_GB2312" pitchFamily="49" charset="-122"/>
              </a:rPr>
              <a:t>存储在内存中</a:t>
            </a:r>
            <a:r>
              <a:rPr lang="zh-CN" altLang="en-US" sz="2800" b="1">
                <a:latin typeface="宋体" panose="02010600030101010101" pitchFamily="2" charset="-122"/>
              </a:rPr>
              <a:t>。</a:t>
            </a:r>
          </a:p>
        </p:txBody>
      </p:sp>
    </p:spTree>
    <p:extLst>
      <p:ext uri="{BB962C8B-B14F-4D97-AF65-F5344CB8AC3E}">
        <p14:creationId xmlns:p14="http://schemas.microsoft.com/office/powerpoint/2010/main" val="364852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C387603E-0A54-0747-9FCC-19D1D69A433A}"/>
              </a:ext>
            </a:extLst>
          </p:cNvPr>
          <p:cNvSpPr>
            <a:spLocks noGrp="1" noChangeArrowheads="1"/>
          </p:cNvSpPr>
          <p:nvPr>
            <p:ph/>
          </p:nvPr>
        </p:nvSpPr>
        <p:spPr>
          <a:xfrm>
            <a:off x="1676401" y="152400"/>
            <a:ext cx="8812213" cy="6516688"/>
          </a:xfrm>
        </p:spPr>
        <p:txBody>
          <a:bodyPr/>
          <a:lstStyle/>
          <a:p>
            <a:pPr marL="0" indent="0">
              <a:lnSpc>
                <a:spcPct val="110000"/>
              </a:lnSpc>
              <a:buNone/>
            </a:pPr>
            <a:r>
              <a:rPr lang="zh-CN" altLang="en-US" sz="2800" b="1"/>
              <a:t>       </a:t>
            </a:r>
            <a:r>
              <a:rPr lang="en-US" altLang="zh-CN" sz="2800" b="1"/>
              <a:t>n</a:t>
            </a:r>
            <a:r>
              <a:rPr lang="zh-CN" altLang="en-US" sz="2800" b="1">
                <a:latin typeface="宋体" panose="02010600030101010101" pitchFamily="2" charset="-122"/>
              </a:rPr>
              <a:t>维数组中任一元素</a:t>
            </a:r>
            <a:r>
              <a:rPr lang="en-US" altLang="zh-CN" sz="2800" b="1"/>
              <a:t>a</a:t>
            </a:r>
            <a:r>
              <a:rPr lang="en-US" altLang="zh-CN" sz="2800" b="1" baseline="-8000"/>
              <a:t>j</a:t>
            </a:r>
            <a:r>
              <a:rPr lang="en-US" altLang="zh-CN" sz="2800" b="1" baseline="-40000"/>
              <a:t>1</a:t>
            </a:r>
            <a:r>
              <a:rPr lang="en-US" altLang="zh-CN" sz="2800" b="1" baseline="-8000"/>
              <a:t>j</a:t>
            </a:r>
            <a:r>
              <a:rPr lang="en-US" altLang="zh-CN" sz="2800" b="1" baseline="-40000"/>
              <a:t>2</a:t>
            </a:r>
            <a:r>
              <a:rPr lang="en-US" altLang="zh-CN" sz="2800" b="1" baseline="-25000"/>
              <a:t>…</a:t>
            </a:r>
            <a:r>
              <a:rPr lang="en-US" altLang="zh-CN" sz="2800" b="1" baseline="-8000"/>
              <a:t>j</a:t>
            </a:r>
            <a:r>
              <a:rPr lang="en-US" altLang="zh-CN" sz="2800" b="1" baseline="-40000"/>
              <a:t>n</a:t>
            </a:r>
            <a:r>
              <a:rPr lang="zh-CN" altLang="en-US" sz="2800" b="1">
                <a:latin typeface="宋体" panose="02010600030101010101" pitchFamily="2" charset="-122"/>
              </a:rPr>
              <a:t>的</a:t>
            </a:r>
            <a:r>
              <a:rPr lang="en-US" altLang="zh-CN" sz="2800" b="1">
                <a:latin typeface="宋体" panose="02010600030101010101" pitchFamily="2" charset="-122"/>
              </a:rPr>
              <a:t>(</a:t>
            </a:r>
            <a:r>
              <a:rPr lang="zh-CN" altLang="en-US" sz="2800" b="1">
                <a:latin typeface="宋体" panose="02010600030101010101" pitchFamily="2" charset="-122"/>
              </a:rPr>
              <a:t>首</a:t>
            </a:r>
            <a:r>
              <a:rPr lang="en-US" altLang="zh-CN" sz="2800" b="1">
                <a:latin typeface="宋体" panose="02010600030101010101" pitchFamily="2" charset="-122"/>
              </a:rPr>
              <a:t>)</a:t>
            </a:r>
            <a:r>
              <a:rPr lang="zh-CN" altLang="en-US" sz="2800" b="1">
                <a:latin typeface="宋体" panose="02010600030101010101" pitchFamily="2" charset="-122"/>
              </a:rPr>
              <a:t>地址是：</a:t>
            </a:r>
          </a:p>
          <a:p>
            <a:pPr marL="0" indent="0">
              <a:lnSpc>
                <a:spcPct val="110000"/>
              </a:lnSpc>
              <a:buNone/>
            </a:pPr>
            <a:r>
              <a:rPr lang="zh-CN" altLang="en-US" sz="2800" b="1"/>
              <a:t>     </a:t>
            </a:r>
            <a:r>
              <a:rPr lang="en-US" altLang="zh-CN" sz="2800" b="1"/>
              <a:t>LOC[a</a:t>
            </a:r>
            <a:r>
              <a:rPr lang="en-US" altLang="zh-CN" sz="2800" b="1" baseline="-8000"/>
              <a:t>j</a:t>
            </a:r>
            <a:r>
              <a:rPr lang="en-US" altLang="zh-CN" sz="2800" b="1" baseline="-40000"/>
              <a:t>1</a:t>
            </a:r>
            <a:r>
              <a:rPr lang="en-US" altLang="zh-CN" sz="2800" b="1" baseline="-8000"/>
              <a:t>j</a:t>
            </a:r>
            <a:r>
              <a:rPr lang="en-US" altLang="zh-CN" sz="2800" b="1" baseline="-40000"/>
              <a:t>2</a:t>
            </a:r>
            <a:r>
              <a:rPr lang="en-US" altLang="zh-CN" sz="2800" b="1" baseline="-25000"/>
              <a:t>…</a:t>
            </a:r>
            <a:r>
              <a:rPr lang="en-US" altLang="zh-CN" sz="2800" b="1" baseline="-8000"/>
              <a:t>j</a:t>
            </a:r>
            <a:r>
              <a:rPr lang="en-US" altLang="zh-CN" sz="2800" b="1" baseline="-40000"/>
              <a:t>n</a:t>
            </a:r>
            <a:r>
              <a:rPr lang="en-US" altLang="zh-CN" sz="2800" b="1"/>
              <a:t>]=LOC[a</a:t>
            </a:r>
            <a:r>
              <a:rPr lang="en-US" altLang="zh-CN" sz="2800" b="1" baseline="-25000"/>
              <a:t>11 …1</a:t>
            </a:r>
            <a:r>
              <a:rPr lang="en-US" altLang="zh-CN" sz="2800" b="1"/>
              <a:t>]+[(b</a:t>
            </a:r>
            <a:r>
              <a:rPr lang="en-US" altLang="zh-CN" sz="2800" b="1" baseline="-25000"/>
              <a:t>2</a:t>
            </a:r>
            <a:r>
              <a:rPr lang="en-US" altLang="zh-CN" sz="2800" b="1">
                <a:sym typeface="Symbol" pitchFamily="2" charset="2"/>
              </a:rPr>
              <a:t></a:t>
            </a:r>
            <a:r>
              <a:rPr lang="en-US" altLang="zh-CN" sz="2800" b="1">
                <a:ea typeface="Arial Unicode MS" panose="020B0604020202020204" pitchFamily="34" charset="-128"/>
                <a:cs typeface="Arial Unicode MS" panose="020B0604020202020204" pitchFamily="34" charset="-128"/>
              </a:rPr>
              <a:t>…</a:t>
            </a:r>
            <a:r>
              <a:rPr lang="en-US" altLang="zh-CN" sz="2800" b="1">
                <a:sym typeface="Symbol" pitchFamily="2" charset="2"/>
              </a:rPr>
              <a:t></a:t>
            </a:r>
            <a:r>
              <a:rPr lang="en-US" altLang="zh-CN" sz="2800" b="1"/>
              <a:t>b</a:t>
            </a:r>
            <a:r>
              <a:rPr lang="en-US" altLang="zh-CN" sz="2800" b="1" baseline="-25000"/>
              <a:t>n</a:t>
            </a:r>
            <a:r>
              <a:rPr lang="en-US" altLang="zh-CN" sz="2800" b="1"/>
              <a:t>)</a:t>
            </a:r>
            <a:r>
              <a:rPr lang="en-US" altLang="zh-CN" sz="2800" b="1">
                <a:sym typeface="Symbol" pitchFamily="2" charset="2"/>
              </a:rPr>
              <a:t>(j</a:t>
            </a:r>
            <a:r>
              <a:rPr lang="en-US" altLang="zh-CN" sz="2800" b="1" baseline="-25000">
                <a:sym typeface="Symbol" pitchFamily="2" charset="2"/>
              </a:rPr>
              <a:t>1</a:t>
            </a:r>
            <a:r>
              <a:rPr lang="en-US" altLang="zh-CN" sz="2800" b="1">
                <a:sym typeface="Symbol" pitchFamily="2" charset="2"/>
              </a:rPr>
              <a:t>-1)</a:t>
            </a:r>
          </a:p>
          <a:p>
            <a:pPr marL="0" indent="0">
              <a:lnSpc>
                <a:spcPct val="110000"/>
              </a:lnSpc>
              <a:buNone/>
            </a:pPr>
            <a:r>
              <a:rPr lang="en-US" altLang="zh-CN" sz="2800" b="1"/>
              <a:t>                             + (b</a:t>
            </a:r>
            <a:r>
              <a:rPr lang="en-US" altLang="zh-CN" sz="2800" b="1" baseline="-25000"/>
              <a:t>3</a:t>
            </a:r>
            <a:r>
              <a:rPr lang="en-US" altLang="zh-CN" sz="2800" b="1">
                <a:sym typeface="Symbol" pitchFamily="2" charset="2"/>
              </a:rPr>
              <a:t></a:t>
            </a:r>
            <a:r>
              <a:rPr lang="en-US" altLang="zh-CN" sz="2800" b="1">
                <a:ea typeface="Arial Unicode MS" panose="020B0604020202020204" pitchFamily="34" charset="-128"/>
                <a:cs typeface="Arial Unicode MS" panose="020B0604020202020204" pitchFamily="34" charset="-128"/>
              </a:rPr>
              <a:t>…</a:t>
            </a:r>
            <a:r>
              <a:rPr lang="en-US" altLang="zh-CN" sz="2800" b="1">
                <a:sym typeface="Symbol" pitchFamily="2" charset="2"/>
              </a:rPr>
              <a:t></a:t>
            </a:r>
            <a:r>
              <a:rPr lang="en-US" altLang="zh-CN" sz="2800" b="1"/>
              <a:t>b</a:t>
            </a:r>
            <a:r>
              <a:rPr lang="en-US" altLang="zh-CN" sz="2800" b="1" baseline="-25000"/>
              <a:t>n</a:t>
            </a:r>
            <a:r>
              <a:rPr lang="en-US" altLang="zh-CN" sz="2800" b="1"/>
              <a:t>)</a:t>
            </a:r>
            <a:r>
              <a:rPr lang="en-US" altLang="zh-CN" sz="2800" b="1">
                <a:sym typeface="Symbol" pitchFamily="2" charset="2"/>
              </a:rPr>
              <a:t>(j</a:t>
            </a:r>
            <a:r>
              <a:rPr lang="en-US" altLang="zh-CN" sz="2800" b="1" baseline="-25000">
                <a:sym typeface="Symbol" pitchFamily="2" charset="2"/>
              </a:rPr>
              <a:t>2</a:t>
            </a:r>
            <a:r>
              <a:rPr lang="en-US" altLang="zh-CN" sz="2800" b="1">
                <a:sym typeface="Symbol" pitchFamily="2" charset="2"/>
              </a:rPr>
              <a:t>-1)+ </a:t>
            </a:r>
            <a:r>
              <a:rPr lang="en-US" altLang="zh-CN" sz="2800" b="1">
                <a:ea typeface="Arial Unicode MS" panose="020B0604020202020204" pitchFamily="34" charset="-128"/>
                <a:cs typeface="Arial Unicode MS" panose="020B0604020202020204" pitchFamily="34" charset="-128"/>
              </a:rPr>
              <a:t>…</a:t>
            </a:r>
            <a:r>
              <a:rPr lang="en-US" altLang="zh-CN" sz="2800" b="1">
                <a:sym typeface="Symbol" pitchFamily="2" charset="2"/>
              </a:rPr>
              <a:t> </a:t>
            </a:r>
          </a:p>
          <a:p>
            <a:pPr marL="0" indent="0">
              <a:lnSpc>
                <a:spcPct val="110000"/>
              </a:lnSpc>
              <a:buNone/>
            </a:pPr>
            <a:r>
              <a:rPr lang="en-US" altLang="zh-CN" sz="2800" b="1">
                <a:sym typeface="Symbol" pitchFamily="2" charset="2"/>
              </a:rPr>
              <a:t>                             + </a:t>
            </a:r>
            <a:r>
              <a:rPr lang="en-US" altLang="zh-CN" sz="2800" b="1"/>
              <a:t>b</a:t>
            </a:r>
            <a:r>
              <a:rPr lang="en-US" altLang="zh-CN" sz="2800" b="1" baseline="-25000"/>
              <a:t>n</a:t>
            </a:r>
            <a:r>
              <a:rPr lang="en-US" altLang="zh-CN" sz="2800" b="1">
                <a:sym typeface="Symbol" pitchFamily="2" charset="2"/>
              </a:rPr>
              <a:t>(j</a:t>
            </a:r>
            <a:r>
              <a:rPr lang="en-US" altLang="zh-CN" sz="2800" b="1" baseline="-25000">
                <a:sym typeface="Symbol" pitchFamily="2" charset="2"/>
              </a:rPr>
              <a:t>n-1</a:t>
            </a:r>
            <a:r>
              <a:rPr lang="en-US" altLang="zh-CN" sz="2800" b="1">
                <a:sym typeface="Symbol" pitchFamily="2" charset="2"/>
              </a:rPr>
              <a:t>-1)+ (j</a:t>
            </a:r>
            <a:r>
              <a:rPr lang="en-US" altLang="zh-CN" sz="2800" b="1" baseline="-25000">
                <a:sym typeface="Symbol" pitchFamily="2" charset="2"/>
              </a:rPr>
              <a:t>n</a:t>
            </a:r>
            <a:r>
              <a:rPr lang="en-US" altLang="zh-CN" sz="2800" b="1">
                <a:sym typeface="Symbol" pitchFamily="2" charset="2"/>
              </a:rPr>
              <a:t>-1)] </a:t>
            </a:r>
            <a:r>
              <a:rPr lang="en-US" altLang="zh-CN" sz="2800" b="1" i="1"/>
              <a:t>l                  </a:t>
            </a:r>
            <a:r>
              <a:rPr lang="en-US" altLang="zh-CN" sz="2800" b="1"/>
              <a:t>(5-3)</a:t>
            </a:r>
          </a:p>
        </p:txBody>
      </p:sp>
    </p:spTree>
    <p:extLst>
      <p:ext uri="{BB962C8B-B14F-4D97-AF65-F5344CB8AC3E}">
        <p14:creationId xmlns:p14="http://schemas.microsoft.com/office/powerpoint/2010/main" val="226729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5C16A2F0-692E-4744-A710-12D9CE65D6FA}"/>
              </a:ext>
            </a:extLst>
          </p:cNvPr>
          <p:cNvSpPr>
            <a:spLocks noGrp="1" noChangeArrowheads="1"/>
          </p:cNvSpPr>
          <p:nvPr>
            <p:ph/>
          </p:nvPr>
        </p:nvSpPr>
        <p:spPr>
          <a:xfrm>
            <a:off x="1676401" y="179388"/>
            <a:ext cx="8812213" cy="6489700"/>
          </a:xfrm>
        </p:spPr>
        <p:txBody>
          <a:bodyPr/>
          <a:lstStyle/>
          <a:p>
            <a:pPr marL="0" indent="0">
              <a:lnSpc>
                <a:spcPct val="110000"/>
              </a:lnSpc>
              <a:buNone/>
            </a:pPr>
            <a:r>
              <a:rPr lang="en-US" altLang="zh-CN" b="1"/>
              <a:t>2</a:t>
            </a:r>
            <a:r>
              <a:rPr lang="en-US" altLang="zh-CN" b="1">
                <a:latin typeface="楷体_GB2312" pitchFamily="49" charset="-122"/>
              </a:rPr>
              <a:t>  </a:t>
            </a:r>
            <a:r>
              <a:rPr lang="zh-CN" altLang="en-US" b="1">
                <a:latin typeface="楷体_GB2312" pitchFamily="49" charset="-122"/>
              </a:rPr>
              <a:t>以</a:t>
            </a:r>
            <a:r>
              <a:rPr lang="zh-CN" altLang="en-US" b="1"/>
              <a:t>“</a:t>
            </a:r>
            <a:r>
              <a:rPr lang="zh-CN" altLang="en-US" b="1">
                <a:solidFill>
                  <a:schemeClr val="folHlink"/>
                </a:solidFill>
                <a:latin typeface="楷体_GB2312" pitchFamily="49" charset="-122"/>
              </a:rPr>
              <a:t>列优先顺序</a:t>
            </a:r>
            <a:r>
              <a:rPr lang="zh-CN" altLang="en-US" b="1"/>
              <a:t>”</a:t>
            </a:r>
            <a:r>
              <a:rPr lang="zh-CN" altLang="en-US" b="1">
                <a:latin typeface="楷体_GB2312" pitchFamily="49" charset="-122"/>
              </a:rPr>
              <a:t>存储</a:t>
            </a:r>
            <a:endParaRPr lang="zh-CN" altLang="en-US" b="1">
              <a:latin typeface="宋体" panose="02010600030101010101" pitchFamily="2" charset="-122"/>
            </a:endParaRPr>
          </a:p>
          <a:p>
            <a:pPr marL="533400" lvl="1" indent="0">
              <a:lnSpc>
                <a:spcPct val="110000"/>
              </a:lnSpc>
              <a:buNone/>
            </a:pPr>
            <a:r>
              <a:rPr lang="zh-CN" altLang="en-US" b="1">
                <a:latin typeface="宋体" panose="02010600030101010101" pitchFamily="2" charset="-122"/>
              </a:rPr>
              <a:t>⑴ </a:t>
            </a:r>
            <a:r>
              <a:rPr lang="zh-CN" altLang="en-US" b="1"/>
              <a:t>第</a:t>
            </a:r>
            <a:r>
              <a:rPr lang="en-US" altLang="zh-CN" b="1"/>
              <a:t>1</a:t>
            </a:r>
            <a:r>
              <a:rPr lang="zh-CN" altLang="en-US" b="1"/>
              <a:t>列中的</a:t>
            </a:r>
            <a:r>
              <a:rPr lang="zh-CN" altLang="en-US" b="1">
                <a:latin typeface="宋体" panose="02010600030101010101" pitchFamily="2" charset="-122"/>
              </a:rPr>
              <a:t>每个元素对应的</a:t>
            </a:r>
            <a:r>
              <a:rPr lang="en-US" altLang="zh-CN" b="1">
                <a:latin typeface="宋体" panose="02010600030101010101" pitchFamily="2" charset="-122"/>
              </a:rPr>
              <a:t>(</a:t>
            </a:r>
            <a:r>
              <a:rPr lang="zh-CN" altLang="en-US" b="1">
                <a:latin typeface="宋体" panose="02010600030101010101" pitchFamily="2" charset="-122"/>
              </a:rPr>
              <a:t>首</a:t>
            </a:r>
            <a:r>
              <a:rPr lang="en-US" altLang="zh-CN" b="1">
                <a:latin typeface="宋体" panose="02010600030101010101" pitchFamily="2" charset="-122"/>
              </a:rPr>
              <a:t>)</a:t>
            </a:r>
            <a:r>
              <a:rPr lang="zh-CN" altLang="en-US" b="1">
                <a:latin typeface="宋体" panose="02010600030101010101" pitchFamily="2" charset="-122"/>
              </a:rPr>
              <a:t>地址是：</a:t>
            </a:r>
          </a:p>
          <a:p>
            <a:pPr marL="1079500" lvl="2" indent="0">
              <a:lnSpc>
                <a:spcPct val="110000"/>
              </a:lnSpc>
              <a:buNone/>
            </a:pPr>
            <a:r>
              <a:rPr lang="zh-CN" altLang="en-US" sz="2800" b="1"/>
              <a:t>      </a:t>
            </a:r>
            <a:r>
              <a:rPr lang="en-US" altLang="zh-CN" sz="2800" b="1"/>
              <a:t>LOC[a</a:t>
            </a:r>
            <a:r>
              <a:rPr lang="en-US" altLang="zh-CN" sz="2800" b="1" baseline="-25000"/>
              <a:t>j1</a:t>
            </a:r>
            <a:r>
              <a:rPr lang="en-US" altLang="zh-CN" sz="2800" b="1"/>
              <a:t>]=LOC[a</a:t>
            </a:r>
            <a:r>
              <a:rPr lang="en-US" altLang="zh-CN" sz="2800" b="1" baseline="-25000"/>
              <a:t>11</a:t>
            </a:r>
            <a:r>
              <a:rPr lang="en-US" altLang="zh-CN" sz="2800" b="1"/>
              <a:t>]+(j-1)</a:t>
            </a:r>
            <a:r>
              <a:rPr lang="en-US" altLang="zh-CN" sz="2800" b="1">
                <a:sym typeface="Symbol" pitchFamily="2" charset="2"/>
              </a:rPr>
              <a:t></a:t>
            </a:r>
            <a:r>
              <a:rPr lang="en-US" altLang="zh-CN" sz="2800" b="1" i="1"/>
              <a:t>l        </a:t>
            </a:r>
            <a:r>
              <a:rPr lang="en-US" altLang="zh-CN" sz="2800" b="1"/>
              <a:t>j=1,2,</a:t>
            </a:r>
            <a:r>
              <a:rPr lang="en-US" altLang="zh-CN" sz="2800" b="1" baseline="-25000"/>
              <a:t> </a:t>
            </a:r>
            <a:r>
              <a:rPr lang="en-US" altLang="zh-CN" sz="2800" b="1">
                <a:ea typeface="Arial Unicode MS" panose="020B0604020202020204" pitchFamily="34" charset="-128"/>
                <a:cs typeface="Arial Unicode MS" panose="020B0604020202020204" pitchFamily="34" charset="-128"/>
              </a:rPr>
              <a:t>…</a:t>
            </a:r>
            <a:r>
              <a:rPr lang="en-US" altLang="zh-CN" sz="2800" b="1"/>
              <a:t>,m</a:t>
            </a:r>
          </a:p>
          <a:p>
            <a:pPr marL="533400" lvl="1" indent="0">
              <a:lnSpc>
                <a:spcPct val="110000"/>
              </a:lnSpc>
              <a:buNone/>
            </a:pPr>
            <a:r>
              <a:rPr lang="en-US" altLang="zh-CN" b="1"/>
              <a:t>(2)  </a:t>
            </a:r>
            <a:r>
              <a:rPr lang="zh-CN" altLang="en-US" b="1"/>
              <a:t>第</a:t>
            </a:r>
            <a:r>
              <a:rPr lang="en-US" altLang="zh-CN" b="1"/>
              <a:t>2</a:t>
            </a:r>
            <a:r>
              <a:rPr lang="zh-CN" altLang="en-US" b="1"/>
              <a:t>列中的</a:t>
            </a:r>
            <a:r>
              <a:rPr lang="zh-CN" altLang="en-US" b="1">
                <a:latin typeface="宋体" panose="02010600030101010101" pitchFamily="2" charset="-122"/>
              </a:rPr>
              <a:t>每个元素对应的</a:t>
            </a:r>
            <a:r>
              <a:rPr lang="en-US" altLang="zh-CN" b="1">
                <a:latin typeface="宋体" panose="02010600030101010101" pitchFamily="2" charset="-122"/>
              </a:rPr>
              <a:t>(</a:t>
            </a:r>
            <a:r>
              <a:rPr lang="zh-CN" altLang="en-US" b="1">
                <a:latin typeface="宋体" panose="02010600030101010101" pitchFamily="2" charset="-122"/>
              </a:rPr>
              <a:t>首</a:t>
            </a:r>
            <a:r>
              <a:rPr lang="en-US" altLang="zh-CN" b="1">
                <a:latin typeface="宋体" panose="02010600030101010101" pitchFamily="2" charset="-122"/>
              </a:rPr>
              <a:t>)</a:t>
            </a:r>
            <a:r>
              <a:rPr lang="zh-CN" altLang="en-US" b="1">
                <a:latin typeface="宋体" panose="02010600030101010101" pitchFamily="2" charset="-122"/>
              </a:rPr>
              <a:t>地址是：</a:t>
            </a:r>
          </a:p>
          <a:p>
            <a:pPr marL="533400" lvl="1" indent="0">
              <a:lnSpc>
                <a:spcPct val="110000"/>
              </a:lnSpc>
              <a:buNone/>
            </a:pPr>
            <a:r>
              <a:rPr lang="zh-CN" altLang="en-US" b="1"/>
              <a:t>       </a:t>
            </a:r>
            <a:r>
              <a:rPr lang="en-US" altLang="zh-CN" b="1"/>
              <a:t>LOC[a</a:t>
            </a:r>
            <a:r>
              <a:rPr lang="en-US" altLang="zh-CN" b="1" baseline="-25000"/>
              <a:t>j2</a:t>
            </a:r>
            <a:r>
              <a:rPr lang="en-US" altLang="zh-CN" b="1"/>
              <a:t>]=LOC[a</a:t>
            </a:r>
            <a:r>
              <a:rPr lang="en-US" altLang="zh-CN" b="1" baseline="-25000"/>
              <a:t>11</a:t>
            </a:r>
            <a:r>
              <a:rPr lang="en-US" altLang="zh-CN" b="1"/>
              <a:t>]+m</a:t>
            </a:r>
            <a:r>
              <a:rPr lang="en-US" altLang="zh-CN" b="1">
                <a:sym typeface="Symbol" pitchFamily="2" charset="2"/>
              </a:rPr>
              <a:t></a:t>
            </a:r>
            <a:r>
              <a:rPr lang="en-US" altLang="zh-CN" b="1" i="1"/>
              <a:t>l </a:t>
            </a:r>
            <a:r>
              <a:rPr lang="en-US" altLang="zh-CN" b="1"/>
              <a:t>+(j-1)</a:t>
            </a:r>
            <a:r>
              <a:rPr lang="en-US" altLang="zh-CN" b="1">
                <a:sym typeface="Symbol" pitchFamily="2" charset="2"/>
              </a:rPr>
              <a:t></a:t>
            </a:r>
            <a:r>
              <a:rPr lang="en-US" altLang="zh-CN" b="1" i="1"/>
              <a:t>l      </a:t>
            </a:r>
            <a:r>
              <a:rPr lang="en-US" altLang="zh-CN" b="1"/>
              <a:t>j=1,2,</a:t>
            </a:r>
            <a:r>
              <a:rPr lang="en-US" altLang="zh-CN" b="1" baseline="-25000"/>
              <a:t> </a:t>
            </a:r>
            <a:r>
              <a:rPr lang="en-US" altLang="zh-CN" b="1">
                <a:ea typeface="Arial Unicode MS" panose="020B0604020202020204" pitchFamily="34" charset="-128"/>
                <a:cs typeface="Arial Unicode MS" panose="020B0604020202020204" pitchFamily="34" charset="-128"/>
              </a:rPr>
              <a:t>…</a:t>
            </a:r>
            <a:r>
              <a:rPr lang="en-US" altLang="zh-CN" b="1"/>
              <a:t>,m</a:t>
            </a:r>
          </a:p>
          <a:p>
            <a:pPr marL="533400" lvl="1" indent="0">
              <a:lnSpc>
                <a:spcPct val="110000"/>
              </a:lnSpc>
              <a:buNone/>
            </a:pPr>
            <a:r>
              <a:rPr lang="en-US" altLang="zh-CN" b="1">
                <a:ea typeface="Arial Unicode MS" panose="020B0604020202020204" pitchFamily="34" charset="-128"/>
                <a:cs typeface="Arial Unicode MS" panose="020B0604020202020204" pitchFamily="34" charset="-128"/>
              </a:rPr>
              <a:t>… … …</a:t>
            </a:r>
            <a:endParaRPr lang="en-US" altLang="zh-CN" b="1"/>
          </a:p>
          <a:p>
            <a:pPr marL="533400" lvl="1" indent="0">
              <a:lnSpc>
                <a:spcPct val="110000"/>
              </a:lnSpc>
              <a:buNone/>
            </a:pPr>
            <a:r>
              <a:rPr lang="en-US" altLang="zh-CN" b="1">
                <a:latin typeface="宋体" panose="02010600030101010101" pitchFamily="2" charset="-122"/>
              </a:rPr>
              <a:t>⑶ </a:t>
            </a:r>
            <a:r>
              <a:rPr lang="zh-CN" altLang="en-US" b="1"/>
              <a:t>第</a:t>
            </a:r>
            <a:r>
              <a:rPr lang="en-US" altLang="zh-CN" b="1"/>
              <a:t>n</a:t>
            </a:r>
            <a:r>
              <a:rPr lang="zh-CN" altLang="en-US" b="1"/>
              <a:t>列中的</a:t>
            </a:r>
            <a:r>
              <a:rPr lang="zh-CN" altLang="en-US" b="1">
                <a:latin typeface="宋体" panose="02010600030101010101" pitchFamily="2" charset="-122"/>
              </a:rPr>
              <a:t>每个元素对应的</a:t>
            </a:r>
            <a:r>
              <a:rPr lang="en-US" altLang="zh-CN" b="1">
                <a:latin typeface="宋体" panose="02010600030101010101" pitchFamily="2" charset="-122"/>
              </a:rPr>
              <a:t>(</a:t>
            </a:r>
            <a:r>
              <a:rPr lang="zh-CN" altLang="en-US" b="1">
                <a:latin typeface="宋体" panose="02010600030101010101" pitchFamily="2" charset="-122"/>
              </a:rPr>
              <a:t>首</a:t>
            </a:r>
            <a:r>
              <a:rPr lang="en-US" altLang="zh-CN" b="1">
                <a:latin typeface="宋体" panose="02010600030101010101" pitchFamily="2" charset="-122"/>
              </a:rPr>
              <a:t>)</a:t>
            </a:r>
            <a:r>
              <a:rPr lang="zh-CN" altLang="en-US" b="1">
                <a:latin typeface="宋体" panose="02010600030101010101" pitchFamily="2" charset="-122"/>
              </a:rPr>
              <a:t>地址是：</a:t>
            </a:r>
          </a:p>
          <a:p>
            <a:pPr marL="1079500" lvl="2" indent="0">
              <a:lnSpc>
                <a:spcPct val="110000"/>
              </a:lnSpc>
              <a:buNone/>
            </a:pPr>
            <a:r>
              <a:rPr lang="en-US" altLang="zh-CN" sz="2800" b="1"/>
              <a:t>LOC[a</a:t>
            </a:r>
            <a:r>
              <a:rPr lang="en-US" altLang="zh-CN" sz="2800" b="1" baseline="-25000"/>
              <a:t>jn</a:t>
            </a:r>
            <a:r>
              <a:rPr lang="en-US" altLang="zh-CN" sz="2800" b="1"/>
              <a:t>]=LOC[a</a:t>
            </a:r>
            <a:r>
              <a:rPr lang="en-US" altLang="zh-CN" sz="2800" b="1" baseline="-25000"/>
              <a:t>11</a:t>
            </a:r>
            <a:r>
              <a:rPr lang="en-US" altLang="zh-CN" sz="2800" b="1"/>
              <a:t>]+ </a:t>
            </a:r>
            <a:r>
              <a:rPr lang="en-US" altLang="zh-CN" sz="2800" b="1">
                <a:sym typeface="Symbol" pitchFamily="2" charset="2"/>
              </a:rPr>
              <a:t>(</a:t>
            </a:r>
            <a:r>
              <a:rPr lang="en-US" altLang="zh-CN" sz="2800" b="1"/>
              <a:t>n-1)</a:t>
            </a:r>
            <a:r>
              <a:rPr lang="en-US" altLang="zh-CN" sz="2800" b="1">
                <a:sym typeface="Symbol" pitchFamily="2" charset="2"/>
              </a:rPr>
              <a:t></a:t>
            </a:r>
            <a:r>
              <a:rPr lang="en-US" altLang="zh-CN" sz="2800" b="1"/>
              <a:t>m</a:t>
            </a:r>
            <a:r>
              <a:rPr lang="en-US" altLang="zh-CN" sz="2800" b="1">
                <a:sym typeface="Symbol" pitchFamily="2" charset="2"/>
              </a:rPr>
              <a:t></a:t>
            </a:r>
            <a:r>
              <a:rPr lang="en-US" altLang="zh-CN" sz="2800" b="1" i="1"/>
              <a:t>l </a:t>
            </a:r>
            <a:r>
              <a:rPr lang="en-US" altLang="zh-CN" sz="2800" b="1"/>
              <a:t>+(j-1)</a:t>
            </a:r>
            <a:r>
              <a:rPr lang="en-US" altLang="zh-CN" sz="2800" b="1">
                <a:sym typeface="Symbol" pitchFamily="2" charset="2"/>
              </a:rPr>
              <a:t></a:t>
            </a:r>
            <a:r>
              <a:rPr lang="en-US" altLang="zh-CN" sz="2800" b="1" i="1"/>
              <a:t>l     </a:t>
            </a:r>
            <a:r>
              <a:rPr lang="en-US" altLang="zh-CN" sz="2800" b="1"/>
              <a:t>j=1,2,</a:t>
            </a:r>
            <a:r>
              <a:rPr lang="en-US" altLang="zh-CN" sz="2800" b="1" baseline="-25000"/>
              <a:t> </a:t>
            </a:r>
            <a:r>
              <a:rPr lang="en-US" altLang="zh-CN" sz="2800" b="1">
                <a:ea typeface="Arial Unicode MS" panose="020B0604020202020204" pitchFamily="34" charset="-128"/>
                <a:cs typeface="Arial Unicode MS" panose="020B0604020202020204" pitchFamily="34" charset="-128"/>
              </a:rPr>
              <a:t>…</a:t>
            </a:r>
            <a:r>
              <a:rPr lang="en-US" altLang="zh-CN" sz="2800" b="1"/>
              <a:t>,m</a:t>
            </a:r>
            <a:r>
              <a:rPr lang="en-US" altLang="zh-CN" sz="2000" b="1"/>
              <a:t> </a:t>
            </a:r>
          </a:p>
          <a:p>
            <a:pPr marL="0" indent="0">
              <a:lnSpc>
                <a:spcPct val="110000"/>
              </a:lnSpc>
              <a:buNone/>
            </a:pPr>
            <a:r>
              <a:rPr lang="en-US" altLang="zh-CN" sz="2800" b="1"/>
              <a:t>      </a:t>
            </a:r>
            <a:r>
              <a:rPr lang="zh-CN" altLang="en-US" sz="2800" b="1"/>
              <a:t>由此可知</a:t>
            </a:r>
            <a:r>
              <a:rPr lang="zh-CN" altLang="en-US" sz="2800" b="1">
                <a:latin typeface="宋体" panose="02010600030101010101" pitchFamily="2" charset="-122"/>
              </a:rPr>
              <a:t>，二维数组中</a:t>
            </a:r>
            <a:r>
              <a:rPr lang="zh-CN" altLang="en-US" sz="2800" b="1">
                <a:solidFill>
                  <a:schemeClr val="folHlink"/>
                </a:solidFill>
                <a:latin typeface="宋体" panose="02010600030101010101" pitchFamily="2" charset="-122"/>
              </a:rPr>
              <a:t>任一元素</a:t>
            </a:r>
            <a:r>
              <a:rPr lang="en-US" altLang="zh-CN" sz="2800" b="1">
                <a:solidFill>
                  <a:schemeClr val="folHlink"/>
                </a:solidFill>
              </a:rPr>
              <a:t>a</a:t>
            </a:r>
            <a:r>
              <a:rPr lang="en-US" altLang="zh-CN" sz="2800" b="1" baseline="-25000">
                <a:solidFill>
                  <a:schemeClr val="folHlink"/>
                </a:solidFill>
              </a:rPr>
              <a:t>ij</a:t>
            </a:r>
            <a:r>
              <a:rPr lang="zh-CN" altLang="en-US" sz="2800" b="1">
                <a:solidFill>
                  <a:schemeClr val="folHlink"/>
                </a:solidFill>
                <a:latin typeface="宋体" panose="02010600030101010101" pitchFamily="2" charset="-122"/>
              </a:rPr>
              <a:t>的</a:t>
            </a:r>
            <a:r>
              <a:rPr lang="en-US" altLang="zh-CN"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rPr>
              <a:t>首</a:t>
            </a:r>
            <a:r>
              <a:rPr lang="en-US" altLang="zh-CN"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rPr>
              <a:t>地址</a:t>
            </a:r>
            <a:r>
              <a:rPr lang="zh-CN" altLang="en-US" sz="2800" b="1">
                <a:latin typeface="宋体" panose="02010600030101010101" pitchFamily="2" charset="-122"/>
              </a:rPr>
              <a:t>是：</a:t>
            </a:r>
          </a:p>
          <a:p>
            <a:pPr marL="533400" lvl="1" indent="0">
              <a:lnSpc>
                <a:spcPct val="110000"/>
              </a:lnSpc>
              <a:buNone/>
            </a:pPr>
            <a:r>
              <a:rPr lang="en-US" altLang="zh-CN" b="1"/>
              <a:t>LOC[a</a:t>
            </a:r>
            <a:r>
              <a:rPr lang="en-US" altLang="zh-CN" b="1" baseline="-25000"/>
              <a:t>ij</a:t>
            </a:r>
            <a:r>
              <a:rPr lang="en-US" altLang="zh-CN" b="1"/>
              <a:t>]=LOC[a</a:t>
            </a:r>
            <a:r>
              <a:rPr lang="en-US" altLang="zh-CN" b="1" baseline="-25000"/>
              <a:t>11</a:t>
            </a:r>
            <a:r>
              <a:rPr lang="en-US" altLang="zh-CN" b="1"/>
              <a:t>]+[(i-1)</a:t>
            </a:r>
            <a:r>
              <a:rPr lang="en-US" altLang="zh-CN" b="1">
                <a:sym typeface="Symbol" pitchFamily="2" charset="2"/>
              </a:rPr>
              <a:t></a:t>
            </a:r>
            <a:r>
              <a:rPr lang="en-US" altLang="zh-CN" b="1"/>
              <a:t>m+(j-1)]</a:t>
            </a:r>
            <a:r>
              <a:rPr lang="en-US" altLang="zh-CN" b="1">
                <a:sym typeface="Symbol" pitchFamily="2" charset="2"/>
              </a:rPr>
              <a:t></a:t>
            </a:r>
            <a:r>
              <a:rPr lang="en-US" altLang="zh-CN" b="1" i="1"/>
              <a:t>l </a:t>
            </a:r>
            <a:r>
              <a:rPr lang="en-US" altLang="zh-CN" b="1"/>
              <a:t>         (5-1)</a:t>
            </a:r>
          </a:p>
          <a:p>
            <a:pPr marL="533400" lvl="1" indent="0">
              <a:lnSpc>
                <a:spcPct val="110000"/>
              </a:lnSpc>
              <a:buNone/>
            </a:pPr>
            <a:r>
              <a:rPr lang="en-US" altLang="zh-CN" b="1"/>
              <a:t>i=1,2,</a:t>
            </a:r>
            <a:r>
              <a:rPr lang="en-US" altLang="zh-CN" b="1" baseline="-25000"/>
              <a:t> </a:t>
            </a:r>
            <a:r>
              <a:rPr lang="en-US" altLang="zh-CN" b="1">
                <a:ea typeface="Arial Unicode MS" panose="020B0604020202020204" pitchFamily="34" charset="-128"/>
                <a:cs typeface="Arial Unicode MS" panose="020B0604020202020204" pitchFamily="34" charset="-128"/>
              </a:rPr>
              <a:t>…</a:t>
            </a:r>
            <a:r>
              <a:rPr lang="en-US" altLang="zh-CN" b="1"/>
              <a:t>,n    j=1,2,</a:t>
            </a:r>
            <a:r>
              <a:rPr lang="en-US" altLang="zh-CN" b="1" baseline="-25000"/>
              <a:t> </a:t>
            </a:r>
            <a:r>
              <a:rPr lang="en-US" altLang="zh-CN" b="1">
                <a:ea typeface="Arial Unicode MS" panose="020B0604020202020204" pitchFamily="34" charset="-128"/>
                <a:cs typeface="Arial Unicode MS" panose="020B0604020202020204" pitchFamily="34" charset="-128"/>
              </a:rPr>
              <a:t>…</a:t>
            </a:r>
            <a:r>
              <a:rPr lang="en-US" altLang="zh-CN" b="1"/>
              <a:t>,m</a:t>
            </a:r>
            <a:r>
              <a:rPr lang="en-US" altLang="zh-CN" sz="2400" b="1"/>
              <a:t>    </a:t>
            </a:r>
          </a:p>
        </p:txBody>
      </p:sp>
    </p:spTree>
    <p:extLst>
      <p:ext uri="{BB962C8B-B14F-4D97-AF65-F5344CB8AC3E}">
        <p14:creationId xmlns:p14="http://schemas.microsoft.com/office/powerpoint/2010/main" val="15485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6B27D3C3-33FC-7D43-BDCC-A642BAD3CD0E}"/>
              </a:ext>
            </a:extLst>
          </p:cNvPr>
          <p:cNvSpPr>
            <a:spLocks noGrp="1" noChangeArrowheads="1"/>
          </p:cNvSpPr>
          <p:nvPr>
            <p:ph type="title" idx="4294967295"/>
          </p:nvPr>
        </p:nvSpPr>
        <p:spPr>
          <a:xfrm>
            <a:off x="2667000" y="211138"/>
            <a:ext cx="6705600" cy="914400"/>
          </a:xfrm>
        </p:spPr>
        <p:txBody>
          <a:bodyPr/>
          <a:lstStyle/>
          <a:p>
            <a:r>
              <a:rPr lang="en-US" altLang="zh-CN" sz="5400" b="1">
                <a:effectLst/>
                <a:latin typeface="Times New Roman" panose="02020603050405020304" pitchFamily="18" charset="0"/>
                <a:cs typeface="Arial" panose="020B0604020202020204" pitchFamily="34" charset="0"/>
              </a:rPr>
              <a:t>5.3</a:t>
            </a:r>
            <a:r>
              <a:rPr lang="en-US" altLang="zh-CN" sz="5400" b="1">
                <a:effectLst/>
                <a:cs typeface="Arial" panose="020B0604020202020204" pitchFamily="34" charset="0"/>
              </a:rPr>
              <a:t>  </a:t>
            </a:r>
            <a:r>
              <a:rPr lang="zh-CN" altLang="en-US" sz="5400" b="1">
                <a:effectLst/>
                <a:latin typeface="楷体_GB2312" pitchFamily="49" charset="-122"/>
                <a:ea typeface="楷体_GB2312" pitchFamily="49" charset="-122"/>
              </a:rPr>
              <a:t>矩阵的压缩存储</a:t>
            </a:r>
          </a:p>
        </p:txBody>
      </p:sp>
      <p:sp>
        <p:nvSpPr>
          <p:cNvPr id="337923" name="Rectangle 3">
            <a:extLst>
              <a:ext uri="{FF2B5EF4-FFF2-40B4-BE49-F238E27FC236}">
                <a16:creationId xmlns:a16="http://schemas.microsoft.com/office/drawing/2014/main" id="{515D3203-5DD7-F94C-BF31-FC62C72622FF}"/>
              </a:ext>
            </a:extLst>
          </p:cNvPr>
          <p:cNvSpPr>
            <a:spLocks noGrp="1" noChangeArrowheads="1"/>
          </p:cNvSpPr>
          <p:nvPr>
            <p:ph/>
          </p:nvPr>
        </p:nvSpPr>
        <p:spPr>
          <a:xfrm>
            <a:off x="1676400" y="1287464"/>
            <a:ext cx="8839200" cy="5165725"/>
          </a:xfrm>
          <a:noFill/>
          <a:ln/>
        </p:spPr>
        <p:txBody>
          <a:bodyPr/>
          <a:lstStyle/>
          <a:p>
            <a:pPr marL="0" indent="0">
              <a:lnSpc>
                <a:spcPct val="110000"/>
              </a:lnSpc>
              <a:buNone/>
            </a:pPr>
            <a:r>
              <a:rPr lang="zh-CN" altLang="en-US">
                <a:latin typeface="宋体" panose="02010600030101010101" pitchFamily="2" charset="-122"/>
              </a:rPr>
              <a:t>    </a:t>
            </a:r>
            <a:r>
              <a:rPr lang="zh-CN" altLang="en-US" sz="2800" b="1">
                <a:latin typeface="宋体" panose="02010600030101010101" pitchFamily="2" charset="-122"/>
              </a:rPr>
              <a:t>在科学与工程计算问题中，矩阵是一种常用的数学对象，在高级语言编程时，通常将一个矩阵描述为一个二维数组。这样，可以对其元素进行随机存取，各种矩阵运算也非常简单。</a:t>
            </a:r>
          </a:p>
          <a:p>
            <a:pPr marL="0" indent="0">
              <a:lnSpc>
                <a:spcPct val="110000"/>
              </a:lnSpc>
              <a:buNone/>
            </a:pPr>
            <a:r>
              <a:rPr lang="zh-CN" altLang="en-US" sz="2800">
                <a:latin typeface="宋体" panose="02010600030101010101" pitchFamily="2" charset="-122"/>
              </a:rPr>
              <a:t>    </a:t>
            </a:r>
            <a:r>
              <a:rPr lang="zh-CN" altLang="en-US" sz="2800" b="1">
                <a:latin typeface="宋体" panose="02010600030101010101" pitchFamily="2" charset="-122"/>
              </a:rPr>
              <a:t>对于</a:t>
            </a:r>
            <a:r>
              <a:rPr lang="zh-CN" altLang="en-US" sz="2800" b="1">
                <a:solidFill>
                  <a:schemeClr val="folHlink"/>
                </a:solidFill>
                <a:latin typeface="宋体" panose="02010600030101010101" pitchFamily="2" charset="-122"/>
              </a:rPr>
              <a:t>高阶矩阵</a:t>
            </a:r>
            <a:r>
              <a:rPr lang="zh-CN" altLang="en-US" sz="2800" b="1">
                <a:latin typeface="宋体" panose="02010600030101010101" pitchFamily="2" charset="-122"/>
              </a:rPr>
              <a:t>，若其中</a:t>
            </a:r>
            <a:r>
              <a:rPr lang="zh-CN" altLang="en-US" sz="2800" b="1">
                <a:solidFill>
                  <a:schemeClr val="accent1"/>
                </a:solidFill>
                <a:latin typeface="宋体" panose="02010600030101010101" pitchFamily="2" charset="-122"/>
              </a:rPr>
              <a:t>非零元素呈某种规律分布</a:t>
            </a:r>
            <a:r>
              <a:rPr lang="zh-CN" altLang="en-US" sz="2800" b="1">
                <a:latin typeface="宋体" panose="02010600030101010101" pitchFamily="2" charset="-122"/>
              </a:rPr>
              <a:t>或者</a:t>
            </a:r>
            <a:r>
              <a:rPr lang="zh-CN" altLang="en-US" sz="2800" b="1">
                <a:solidFill>
                  <a:schemeClr val="accent1"/>
                </a:solidFill>
                <a:latin typeface="宋体" panose="02010600030101010101" pitchFamily="2" charset="-122"/>
              </a:rPr>
              <a:t>矩阵中有大量的零元素</a:t>
            </a:r>
            <a:r>
              <a:rPr lang="zh-CN" altLang="en-US" sz="2800" b="1">
                <a:latin typeface="宋体" panose="02010600030101010101" pitchFamily="2" charset="-122"/>
              </a:rPr>
              <a:t>，若仍然用常规方法存储，可能存储重复的非零元素或零元素，将造成存储空间的大量浪费。对这类矩阵进行压缩存储：</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多个相同的非零元素只分配一个存储空间</a:t>
            </a:r>
            <a:r>
              <a:rPr lang="zh-CN" altLang="en-US">
                <a:latin typeface="宋体" panose="02010600030101010101" pitchFamily="2" charset="-122"/>
                <a:cs typeface="Times New Roman" panose="02020603050405020304" pitchFamily="18" charset="0"/>
              </a:rPr>
              <a:t>；</a:t>
            </a:r>
            <a:endParaRPr lang="zh-CN" altLang="en-US">
              <a:latin typeface="宋体" panose="02010600030101010101" pitchFamily="2" charset="-122"/>
            </a:endParaRP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零元素不分配空间。</a:t>
            </a:r>
          </a:p>
        </p:txBody>
      </p:sp>
    </p:spTree>
    <p:extLst>
      <p:ext uri="{BB962C8B-B14F-4D97-AF65-F5344CB8AC3E}">
        <p14:creationId xmlns:p14="http://schemas.microsoft.com/office/powerpoint/2010/main" val="901478679"/>
      </p:ext>
    </p:extLst>
  </p:cSld>
  <p:clrMapOvr>
    <a:masterClrMapping/>
  </p:clrMapOvr>
  <p:transition spd="slow">
    <p:blinds/>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11ECF4F1-063D-E74B-8327-592DFC595953}"/>
              </a:ext>
            </a:extLst>
          </p:cNvPr>
          <p:cNvSpPr>
            <a:spLocks noGrp="1" noChangeArrowheads="1"/>
          </p:cNvSpPr>
          <p:nvPr>
            <p:ph type="title" idx="4294967295"/>
          </p:nvPr>
        </p:nvSpPr>
        <p:spPr>
          <a:xfrm>
            <a:off x="2833688" y="147639"/>
            <a:ext cx="5638800" cy="833437"/>
          </a:xfrm>
        </p:spPr>
        <p:txBody>
          <a:bodyPr/>
          <a:lstStyle/>
          <a:p>
            <a:r>
              <a:rPr lang="en-US" altLang="zh-CN" b="1">
                <a:effectLst/>
                <a:latin typeface="Times New Roman" panose="02020603050405020304" pitchFamily="18" charset="0"/>
              </a:rPr>
              <a:t>5.3.1</a:t>
            </a:r>
            <a:r>
              <a:rPr lang="en-US" altLang="zh-CN" b="1">
                <a:effectLst/>
              </a:rPr>
              <a:t>   </a:t>
            </a:r>
            <a:r>
              <a:rPr lang="zh-CN" altLang="en-US" b="1">
                <a:effectLst/>
                <a:latin typeface="楷体_GB2312" pitchFamily="49" charset="-122"/>
                <a:ea typeface="楷体_GB2312" pitchFamily="49" charset="-122"/>
              </a:rPr>
              <a:t>特殊矩阵</a:t>
            </a:r>
            <a:endParaRPr lang="zh-CN" altLang="en-US" b="1">
              <a:solidFill>
                <a:schemeClr val="tx1"/>
              </a:solidFill>
              <a:effectLst/>
              <a:latin typeface="楷体_GB2312" pitchFamily="49" charset="-122"/>
              <a:ea typeface="楷体_GB2312" pitchFamily="49" charset="-122"/>
            </a:endParaRPr>
          </a:p>
        </p:txBody>
      </p:sp>
      <p:sp>
        <p:nvSpPr>
          <p:cNvPr id="339971" name="Rectangle 3">
            <a:extLst>
              <a:ext uri="{FF2B5EF4-FFF2-40B4-BE49-F238E27FC236}">
                <a16:creationId xmlns:a16="http://schemas.microsoft.com/office/drawing/2014/main" id="{1AE92F65-7045-BA4C-A4BD-CC3326CAE994}"/>
              </a:ext>
            </a:extLst>
          </p:cNvPr>
          <p:cNvSpPr>
            <a:spLocks noGrp="1" noChangeArrowheads="1"/>
          </p:cNvSpPr>
          <p:nvPr>
            <p:ph/>
          </p:nvPr>
        </p:nvSpPr>
        <p:spPr>
          <a:xfrm>
            <a:off x="1752601" y="908050"/>
            <a:ext cx="8664575" cy="3384550"/>
          </a:xfrm>
          <a:noFill/>
          <a:ln/>
        </p:spPr>
        <p:txBody>
          <a:bodyPr/>
          <a:lstStyle/>
          <a:p>
            <a:pPr marL="0" indent="0">
              <a:lnSpc>
                <a:spcPct val="110000"/>
              </a:lnSpc>
              <a:spcBef>
                <a:spcPct val="10000"/>
              </a:spcBef>
              <a:buNone/>
            </a:pPr>
            <a:r>
              <a:rPr lang="zh-CN" altLang="en-US" b="1">
                <a:solidFill>
                  <a:schemeClr val="folHlink"/>
                </a:solidFill>
                <a:latin typeface="宋体" panose="02010600030101010101" pitchFamily="2" charset="-122"/>
              </a:rPr>
              <a:t>特殊矩阵</a:t>
            </a:r>
            <a:r>
              <a:rPr lang="zh-CN" altLang="en-US" b="1">
                <a:latin typeface="宋体" panose="02010600030101010101" pitchFamily="2" charset="-122"/>
              </a:rPr>
              <a:t>：</a:t>
            </a:r>
            <a:r>
              <a:rPr lang="zh-CN" altLang="en-US" sz="2800" b="1">
                <a:latin typeface="宋体" panose="02010600030101010101" pitchFamily="2" charset="-122"/>
              </a:rPr>
              <a:t>是指非零元素或零元素的分布有一定规律的矩阵。</a:t>
            </a:r>
          </a:p>
          <a:p>
            <a:pPr marL="0" indent="0">
              <a:lnSpc>
                <a:spcPct val="110000"/>
              </a:lnSpc>
              <a:spcBef>
                <a:spcPct val="10000"/>
              </a:spcBef>
              <a:buNone/>
            </a:pPr>
            <a:r>
              <a:rPr lang="en-US" altLang="zh-CN" sz="3600" b="1">
                <a:solidFill>
                  <a:schemeClr val="folHlink"/>
                </a:solidFill>
              </a:rPr>
              <a:t>1</a:t>
            </a:r>
            <a:r>
              <a:rPr lang="en-US" altLang="zh-CN" sz="3600" b="1">
                <a:solidFill>
                  <a:schemeClr val="folHlink"/>
                </a:solidFill>
                <a:latin typeface="宋体" panose="02010600030101010101" pitchFamily="2" charset="-122"/>
              </a:rPr>
              <a:t>  </a:t>
            </a:r>
            <a:r>
              <a:rPr lang="zh-CN" altLang="en-US" sz="3600" b="1">
                <a:solidFill>
                  <a:schemeClr val="folHlink"/>
                </a:solidFill>
                <a:latin typeface="楷体_GB2312" pitchFamily="49" charset="-122"/>
                <a:ea typeface="楷体_GB2312" pitchFamily="49" charset="-122"/>
              </a:rPr>
              <a:t>对称矩阵</a:t>
            </a:r>
            <a:r>
              <a:rPr lang="zh-CN" altLang="en-US">
                <a:latin typeface="宋体" panose="02010600030101010101" pitchFamily="2" charset="-122"/>
              </a:rPr>
              <a:t> </a:t>
            </a:r>
          </a:p>
          <a:p>
            <a:pPr marL="0" indent="0">
              <a:lnSpc>
                <a:spcPct val="110000"/>
              </a:lnSpc>
              <a:spcBef>
                <a:spcPct val="10000"/>
              </a:spcBef>
              <a:buNone/>
            </a:pPr>
            <a:r>
              <a:rPr lang="zh-CN" altLang="en-US">
                <a:latin typeface="宋体" panose="02010600030101010101" pitchFamily="2" charset="-122"/>
              </a:rPr>
              <a:t>   </a:t>
            </a:r>
            <a:r>
              <a:rPr lang="zh-CN" altLang="en-US" sz="2800" b="1">
                <a:latin typeface="宋体" panose="02010600030101010101" pitchFamily="2" charset="-122"/>
              </a:rPr>
              <a:t>若一个</a:t>
            </a:r>
            <a:r>
              <a:rPr lang="en-US" altLang="zh-CN" sz="2800" b="1"/>
              <a:t>n</a:t>
            </a:r>
            <a:r>
              <a:rPr lang="zh-CN" altLang="en-US" sz="2800" b="1">
                <a:latin typeface="宋体" panose="02010600030101010101" pitchFamily="2" charset="-122"/>
              </a:rPr>
              <a:t>阶方阵</a:t>
            </a:r>
            <a:r>
              <a:rPr lang="en-US" altLang="zh-CN" sz="2800" b="1"/>
              <a:t>A=(a</a:t>
            </a:r>
            <a:r>
              <a:rPr lang="en-US" altLang="zh-CN" sz="2800" b="1" baseline="-18000"/>
              <a:t>ij</a:t>
            </a:r>
            <a:r>
              <a:rPr lang="en-US" altLang="zh-CN" sz="2800" b="1"/>
              <a:t>)</a:t>
            </a:r>
            <a:r>
              <a:rPr lang="en-US" altLang="zh-CN" sz="2800" b="1" baseline="-25000"/>
              <a:t>n</a:t>
            </a:r>
            <a:r>
              <a:rPr lang="en-US" altLang="zh-CN" sz="2800" b="1" baseline="-25000">
                <a:sym typeface="Symbol" pitchFamily="2" charset="2"/>
              </a:rPr>
              <a:t></a:t>
            </a:r>
            <a:r>
              <a:rPr lang="en-US" altLang="zh-CN" sz="2800" b="1" baseline="-25000"/>
              <a:t>n</a:t>
            </a:r>
            <a:r>
              <a:rPr lang="zh-CN" altLang="en-US" sz="2800" b="1">
                <a:latin typeface="宋体" panose="02010600030101010101" pitchFamily="2" charset="-122"/>
              </a:rPr>
              <a:t>中的元素满足性质：</a:t>
            </a:r>
          </a:p>
          <a:p>
            <a:pPr marL="1079500" lvl="2" indent="0">
              <a:lnSpc>
                <a:spcPct val="110000"/>
              </a:lnSpc>
              <a:spcBef>
                <a:spcPct val="10000"/>
              </a:spcBef>
              <a:buNone/>
            </a:pPr>
            <a:r>
              <a:rPr lang="en-US" altLang="zh-CN" sz="2800" b="1"/>
              <a:t>a</a:t>
            </a:r>
            <a:r>
              <a:rPr lang="en-US" altLang="zh-CN" sz="2800" b="1" baseline="-18000"/>
              <a:t>ij</a:t>
            </a:r>
            <a:r>
              <a:rPr lang="en-US" altLang="zh-CN" sz="2800" b="1"/>
              <a:t>=a</a:t>
            </a:r>
            <a:r>
              <a:rPr lang="en-US" altLang="zh-CN" sz="2800" b="1" baseline="-18000"/>
              <a:t>ji</a:t>
            </a:r>
            <a:r>
              <a:rPr lang="en-US" altLang="zh-CN" sz="2800" b="1"/>
              <a:t>   1≦i,j≦n</a:t>
            </a:r>
            <a:r>
              <a:rPr lang="zh-CN" altLang="en-US" sz="2800" b="1"/>
              <a:t>且</a:t>
            </a:r>
            <a:r>
              <a:rPr lang="en-US" altLang="zh-CN" sz="2800" b="1"/>
              <a:t>i</a:t>
            </a:r>
            <a:r>
              <a:rPr lang="en-US" altLang="zh-CN" sz="2800" b="1">
                <a:ea typeface="Arial Unicode MS" panose="020B0604020202020204" pitchFamily="34" charset="-128"/>
                <a:cs typeface="Arial Unicode MS" panose="020B0604020202020204" pitchFamily="34" charset="-128"/>
              </a:rPr>
              <a:t>≠</a:t>
            </a:r>
            <a:r>
              <a:rPr lang="en-US" altLang="zh-CN" sz="2800" b="1"/>
              <a:t>j</a:t>
            </a:r>
          </a:p>
          <a:p>
            <a:pPr marL="0" indent="0">
              <a:lnSpc>
                <a:spcPct val="110000"/>
              </a:lnSpc>
              <a:spcBef>
                <a:spcPct val="10000"/>
              </a:spcBef>
              <a:buNone/>
            </a:pPr>
            <a:r>
              <a:rPr lang="zh-CN" altLang="en-US" sz="2800" b="1">
                <a:latin typeface="宋体" panose="02010600030101010101" pitchFamily="2" charset="-122"/>
              </a:rPr>
              <a:t>则称</a:t>
            </a:r>
            <a:r>
              <a:rPr lang="en-US" altLang="zh-CN" sz="2800" b="1"/>
              <a:t>A</a:t>
            </a:r>
            <a:r>
              <a:rPr lang="zh-CN" altLang="en-US" sz="2800" b="1">
                <a:latin typeface="宋体" panose="02010600030101010101" pitchFamily="2" charset="-122"/>
              </a:rPr>
              <a:t>为对称矩阵，如图</a:t>
            </a:r>
            <a:r>
              <a:rPr lang="en-US" altLang="zh-CN" sz="2800" b="1"/>
              <a:t>5-3</a:t>
            </a:r>
            <a:r>
              <a:rPr lang="zh-CN" altLang="en-US" sz="2800" b="1">
                <a:latin typeface="宋体" panose="02010600030101010101" pitchFamily="2" charset="-122"/>
              </a:rPr>
              <a:t>所示。</a:t>
            </a:r>
            <a:endParaRPr lang="zh-CN" altLang="en-US" sz="2800">
              <a:latin typeface="宋体" panose="02010600030101010101" pitchFamily="2" charset="-122"/>
            </a:endParaRPr>
          </a:p>
        </p:txBody>
      </p:sp>
      <p:grpSp>
        <p:nvGrpSpPr>
          <p:cNvPr id="339972" name="Group 4">
            <a:extLst>
              <a:ext uri="{FF2B5EF4-FFF2-40B4-BE49-F238E27FC236}">
                <a16:creationId xmlns:a16="http://schemas.microsoft.com/office/drawing/2014/main" id="{EC8E2E19-BB7C-CD48-ABC1-84CAA7904145}"/>
              </a:ext>
            </a:extLst>
          </p:cNvPr>
          <p:cNvGrpSpPr>
            <a:grpSpLocks/>
          </p:cNvGrpSpPr>
          <p:nvPr/>
        </p:nvGrpSpPr>
        <p:grpSpPr bwMode="auto">
          <a:xfrm>
            <a:off x="2209800" y="4292600"/>
            <a:ext cx="6610350" cy="2471738"/>
            <a:chOff x="432" y="2748"/>
            <a:chExt cx="4164" cy="1557"/>
          </a:xfrm>
        </p:grpSpPr>
        <p:sp>
          <p:nvSpPr>
            <p:cNvPr id="339973" name="Rectangle 5">
              <a:extLst>
                <a:ext uri="{FF2B5EF4-FFF2-40B4-BE49-F238E27FC236}">
                  <a16:creationId xmlns:a16="http://schemas.microsoft.com/office/drawing/2014/main" id="{3E220DA6-7AC0-C144-9A0C-C536B231482A}"/>
                </a:ext>
              </a:extLst>
            </p:cNvPr>
            <p:cNvSpPr>
              <a:spLocks noChangeArrowheads="1"/>
            </p:cNvSpPr>
            <p:nvPr/>
          </p:nvSpPr>
          <p:spPr bwMode="auto">
            <a:xfrm>
              <a:off x="1728" y="4065"/>
              <a:ext cx="16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5-3</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对称矩阵示例</a:t>
              </a:r>
              <a:endParaRPr lang="zh-CN" altLang="en-US" sz="2000" b="1">
                <a:solidFill>
                  <a:srgbClr val="FFFFFF"/>
                </a:solidFill>
                <a:latin typeface="Times New Roman" panose="02020603050405020304" pitchFamily="18" charset="0"/>
                <a:ea typeface="宋体" panose="02010600030101010101" pitchFamily="2" charset="-122"/>
              </a:endParaRPr>
            </a:p>
          </p:txBody>
        </p:sp>
        <p:grpSp>
          <p:nvGrpSpPr>
            <p:cNvPr id="339974" name="Group 6">
              <a:extLst>
                <a:ext uri="{FF2B5EF4-FFF2-40B4-BE49-F238E27FC236}">
                  <a16:creationId xmlns:a16="http://schemas.microsoft.com/office/drawing/2014/main" id="{8B13DB7D-D847-BD43-8E99-277A9E1F9825}"/>
                </a:ext>
              </a:extLst>
            </p:cNvPr>
            <p:cNvGrpSpPr>
              <a:grpSpLocks/>
            </p:cNvGrpSpPr>
            <p:nvPr/>
          </p:nvGrpSpPr>
          <p:grpSpPr bwMode="auto">
            <a:xfrm>
              <a:off x="432" y="2748"/>
              <a:ext cx="4164" cy="1272"/>
              <a:chOff x="432" y="2856"/>
              <a:chExt cx="4164" cy="1272"/>
            </a:xfrm>
          </p:grpSpPr>
          <p:grpSp>
            <p:nvGrpSpPr>
              <p:cNvPr id="339975" name="Group 7">
                <a:extLst>
                  <a:ext uri="{FF2B5EF4-FFF2-40B4-BE49-F238E27FC236}">
                    <a16:creationId xmlns:a16="http://schemas.microsoft.com/office/drawing/2014/main" id="{C56ED52B-5122-9549-94CA-EB4661389933}"/>
                  </a:ext>
                </a:extLst>
              </p:cNvPr>
              <p:cNvGrpSpPr>
                <a:grpSpLocks/>
              </p:cNvGrpSpPr>
              <p:nvPr/>
            </p:nvGrpSpPr>
            <p:grpSpPr bwMode="auto">
              <a:xfrm>
                <a:off x="432" y="2904"/>
                <a:ext cx="1653" cy="1224"/>
                <a:chOff x="287" y="2904"/>
                <a:chExt cx="1653" cy="1362"/>
              </a:xfrm>
            </p:grpSpPr>
            <p:sp>
              <p:nvSpPr>
                <p:cNvPr id="339976" name="AutoShape 8">
                  <a:extLst>
                    <a:ext uri="{FF2B5EF4-FFF2-40B4-BE49-F238E27FC236}">
                      <a16:creationId xmlns:a16="http://schemas.microsoft.com/office/drawing/2014/main" id="{73E5D0B8-D6A2-E14D-8EAE-18CDF36EEBB3}"/>
                    </a:ext>
                  </a:extLst>
                </p:cNvPr>
                <p:cNvSpPr>
                  <a:spLocks/>
                </p:cNvSpPr>
                <p:nvPr/>
              </p:nvSpPr>
              <p:spPr bwMode="auto">
                <a:xfrm>
                  <a:off x="624" y="2976"/>
                  <a:ext cx="68" cy="1270"/>
                </a:xfrm>
                <a:prstGeom prst="leftBracket">
                  <a:avLst>
                    <a:gd name="adj" fmla="val 1556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9977" name="AutoShape 9">
                  <a:extLst>
                    <a:ext uri="{FF2B5EF4-FFF2-40B4-BE49-F238E27FC236}">
                      <a16:creationId xmlns:a16="http://schemas.microsoft.com/office/drawing/2014/main" id="{3838454A-0A66-8A42-9FA5-F3C58F51FD4B}"/>
                    </a:ext>
                  </a:extLst>
                </p:cNvPr>
                <p:cNvSpPr>
                  <a:spLocks/>
                </p:cNvSpPr>
                <p:nvPr/>
              </p:nvSpPr>
              <p:spPr bwMode="auto">
                <a:xfrm>
                  <a:off x="1872" y="2976"/>
                  <a:ext cx="68" cy="1270"/>
                </a:xfrm>
                <a:prstGeom prst="rightBracket">
                  <a:avLst>
                    <a:gd name="adj" fmla="val 1556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9978" name="Rectangle 10">
                  <a:extLst>
                    <a:ext uri="{FF2B5EF4-FFF2-40B4-BE49-F238E27FC236}">
                      <a16:creationId xmlns:a16="http://schemas.microsoft.com/office/drawing/2014/main" id="{8F2A56C5-ECBB-2840-B90D-3557AFEB0F23}"/>
                    </a:ext>
                  </a:extLst>
                </p:cNvPr>
                <p:cNvSpPr>
                  <a:spLocks noChangeArrowheads="1"/>
                </p:cNvSpPr>
                <p:nvPr/>
              </p:nvSpPr>
              <p:spPr bwMode="auto">
                <a:xfrm>
                  <a:off x="699" y="2904"/>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1   5   1   3   7</a:t>
                  </a:r>
                </a:p>
              </p:txBody>
            </p:sp>
            <p:sp>
              <p:nvSpPr>
                <p:cNvPr id="339979" name="Rectangle 11">
                  <a:extLst>
                    <a:ext uri="{FF2B5EF4-FFF2-40B4-BE49-F238E27FC236}">
                      <a16:creationId xmlns:a16="http://schemas.microsoft.com/office/drawing/2014/main" id="{C2CBC707-FABB-AA49-BAF1-77FE2574C80F}"/>
                    </a:ext>
                  </a:extLst>
                </p:cNvPr>
                <p:cNvSpPr>
                  <a:spLocks noChangeArrowheads="1"/>
                </p:cNvSpPr>
                <p:nvPr/>
              </p:nvSpPr>
              <p:spPr bwMode="auto">
                <a:xfrm>
                  <a:off x="702" y="3768"/>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3   0   2   5   1</a:t>
                  </a:r>
                </a:p>
              </p:txBody>
            </p:sp>
            <p:sp>
              <p:nvSpPr>
                <p:cNvPr id="339980" name="Rectangle 12">
                  <a:extLst>
                    <a:ext uri="{FF2B5EF4-FFF2-40B4-BE49-F238E27FC236}">
                      <a16:creationId xmlns:a16="http://schemas.microsoft.com/office/drawing/2014/main" id="{489BA86E-8401-A342-82A6-97884318BB44}"/>
                    </a:ext>
                  </a:extLst>
                </p:cNvPr>
                <p:cNvSpPr>
                  <a:spLocks noChangeArrowheads="1"/>
                </p:cNvSpPr>
                <p:nvPr/>
              </p:nvSpPr>
              <p:spPr bwMode="auto">
                <a:xfrm>
                  <a:off x="699" y="4039"/>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7   0   6   1   3</a:t>
                  </a:r>
                </a:p>
              </p:txBody>
            </p:sp>
            <p:sp>
              <p:nvSpPr>
                <p:cNvPr id="339981" name="Rectangle 13">
                  <a:extLst>
                    <a:ext uri="{FF2B5EF4-FFF2-40B4-BE49-F238E27FC236}">
                      <a16:creationId xmlns:a16="http://schemas.microsoft.com/office/drawing/2014/main" id="{AB5E30E2-E5D2-6741-9345-0BE375380346}"/>
                    </a:ext>
                  </a:extLst>
                </p:cNvPr>
                <p:cNvSpPr>
                  <a:spLocks noChangeArrowheads="1"/>
                </p:cNvSpPr>
                <p:nvPr/>
              </p:nvSpPr>
              <p:spPr bwMode="auto">
                <a:xfrm>
                  <a:off x="699" y="3192"/>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5   0   8   0   0</a:t>
                  </a:r>
                </a:p>
              </p:txBody>
            </p:sp>
            <p:sp>
              <p:nvSpPr>
                <p:cNvPr id="339982" name="Rectangle 14">
                  <a:extLst>
                    <a:ext uri="{FF2B5EF4-FFF2-40B4-BE49-F238E27FC236}">
                      <a16:creationId xmlns:a16="http://schemas.microsoft.com/office/drawing/2014/main" id="{898491A0-91FD-D14C-9538-C7414281EB6C}"/>
                    </a:ext>
                  </a:extLst>
                </p:cNvPr>
                <p:cNvSpPr>
                  <a:spLocks noChangeArrowheads="1"/>
                </p:cNvSpPr>
                <p:nvPr/>
              </p:nvSpPr>
              <p:spPr bwMode="auto">
                <a:xfrm>
                  <a:off x="699" y="3480"/>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1   8   9   2   6</a:t>
                  </a:r>
                </a:p>
              </p:txBody>
            </p:sp>
            <p:sp>
              <p:nvSpPr>
                <p:cNvPr id="339983" name="Rectangle 15">
                  <a:extLst>
                    <a:ext uri="{FF2B5EF4-FFF2-40B4-BE49-F238E27FC236}">
                      <a16:creationId xmlns:a16="http://schemas.microsoft.com/office/drawing/2014/main" id="{CF2A3BA2-0590-3644-99AB-953BAB2C7B1D}"/>
                    </a:ext>
                  </a:extLst>
                </p:cNvPr>
                <p:cNvSpPr>
                  <a:spLocks noChangeArrowheads="1"/>
                </p:cNvSpPr>
                <p:nvPr/>
              </p:nvSpPr>
              <p:spPr bwMode="auto">
                <a:xfrm>
                  <a:off x="287" y="3469"/>
                  <a:ext cx="38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grpSp>
          <p:grpSp>
            <p:nvGrpSpPr>
              <p:cNvPr id="339984" name="Group 16">
                <a:extLst>
                  <a:ext uri="{FF2B5EF4-FFF2-40B4-BE49-F238E27FC236}">
                    <a16:creationId xmlns:a16="http://schemas.microsoft.com/office/drawing/2014/main" id="{E919D073-EC68-1C43-9453-A74032EFF0BD}"/>
                  </a:ext>
                </a:extLst>
              </p:cNvPr>
              <p:cNvGrpSpPr>
                <a:grpSpLocks/>
              </p:cNvGrpSpPr>
              <p:nvPr/>
            </p:nvGrpSpPr>
            <p:grpSpPr bwMode="auto">
              <a:xfrm>
                <a:off x="2645" y="2856"/>
                <a:ext cx="1951" cy="1224"/>
                <a:chOff x="2645" y="2832"/>
                <a:chExt cx="1951" cy="1230"/>
              </a:xfrm>
            </p:grpSpPr>
            <p:sp>
              <p:nvSpPr>
                <p:cNvPr id="339985" name="Rectangle 17">
                  <a:extLst>
                    <a:ext uri="{FF2B5EF4-FFF2-40B4-BE49-F238E27FC236}">
                      <a16:creationId xmlns:a16="http://schemas.microsoft.com/office/drawing/2014/main" id="{B8D6452D-65B2-8740-B9F0-E9C8EFF6F863}"/>
                    </a:ext>
                  </a:extLst>
                </p:cNvPr>
                <p:cNvSpPr>
                  <a:spLocks noChangeArrowheads="1"/>
                </p:cNvSpPr>
                <p:nvPr/>
              </p:nvSpPr>
              <p:spPr bwMode="auto">
                <a:xfrm>
                  <a:off x="3075" y="2832"/>
                  <a:ext cx="1437" cy="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11</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21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22</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31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32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33</a:t>
                  </a:r>
                  <a:endPar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  …</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n1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n2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nn</a:t>
                  </a:r>
                </a:p>
              </p:txBody>
            </p:sp>
            <p:sp>
              <p:nvSpPr>
                <p:cNvPr id="339986" name="Rectangle 18">
                  <a:extLst>
                    <a:ext uri="{FF2B5EF4-FFF2-40B4-BE49-F238E27FC236}">
                      <a16:creationId xmlns:a16="http://schemas.microsoft.com/office/drawing/2014/main" id="{6CED1372-B69E-434B-B3AD-1BA0726EAF25}"/>
                    </a:ext>
                  </a:extLst>
                </p:cNvPr>
                <p:cNvSpPr>
                  <a:spLocks noChangeArrowheads="1"/>
                </p:cNvSpPr>
                <p:nvPr/>
              </p:nvSpPr>
              <p:spPr bwMode="auto">
                <a:xfrm>
                  <a:off x="2645" y="3312"/>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339987" name="AutoShape 19">
                  <a:extLst>
                    <a:ext uri="{FF2B5EF4-FFF2-40B4-BE49-F238E27FC236}">
                      <a16:creationId xmlns:a16="http://schemas.microsoft.com/office/drawing/2014/main" id="{0D83CC22-31B0-EF4E-A426-F0423BF04C29}"/>
                    </a:ext>
                  </a:extLst>
                </p:cNvPr>
                <p:cNvSpPr>
                  <a:spLocks/>
                </p:cNvSpPr>
                <p:nvPr/>
              </p:nvSpPr>
              <p:spPr bwMode="auto">
                <a:xfrm>
                  <a:off x="3024" y="2898"/>
                  <a:ext cx="45" cy="1134"/>
                </a:xfrm>
                <a:prstGeom prst="leftBracket">
                  <a:avLst>
                    <a:gd name="adj" fmla="val 21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9988" name="AutoShape 20">
                  <a:extLst>
                    <a:ext uri="{FF2B5EF4-FFF2-40B4-BE49-F238E27FC236}">
                      <a16:creationId xmlns:a16="http://schemas.microsoft.com/office/drawing/2014/main" id="{F0CB360B-16D5-0648-8E44-C7C6338D9B6C}"/>
                    </a:ext>
                  </a:extLst>
                </p:cNvPr>
                <p:cNvSpPr>
                  <a:spLocks/>
                </p:cNvSpPr>
                <p:nvPr/>
              </p:nvSpPr>
              <p:spPr bwMode="auto">
                <a:xfrm>
                  <a:off x="4551" y="2928"/>
                  <a:ext cx="45" cy="1134"/>
                </a:xfrm>
                <a:prstGeom prst="rightBracket">
                  <a:avLst>
                    <a:gd name="adj" fmla="val 21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233119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ED32827D-7755-9447-9719-74155CB013AB}"/>
              </a:ext>
            </a:extLst>
          </p:cNvPr>
          <p:cNvSpPr>
            <a:spLocks noGrp="1" noChangeArrowheads="1"/>
          </p:cNvSpPr>
          <p:nvPr>
            <p:ph/>
          </p:nvPr>
        </p:nvSpPr>
        <p:spPr>
          <a:xfrm>
            <a:off x="1752601" y="147639"/>
            <a:ext cx="8736013" cy="5081587"/>
          </a:xfrm>
        </p:spPr>
        <p:txBody>
          <a:bodyPr/>
          <a:lstStyle/>
          <a:p>
            <a:pPr marL="0" indent="0">
              <a:lnSpc>
                <a:spcPct val="110000"/>
              </a:lnSpc>
              <a:buNone/>
            </a:pPr>
            <a:r>
              <a:rPr lang="zh-CN" altLang="en-US">
                <a:latin typeface="宋体" panose="02010600030101010101" pitchFamily="2" charset="-122"/>
              </a:rPr>
              <a:t>    </a:t>
            </a:r>
            <a:r>
              <a:rPr lang="zh-CN" altLang="en-US" sz="2800" b="1">
                <a:latin typeface="宋体" panose="02010600030101010101" pitchFamily="2" charset="-122"/>
              </a:rPr>
              <a:t>对称矩阵中的</a:t>
            </a:r>
            <a:r>
              <a:rPr lang="zh-CN" altLang="en-US" sz="2800" b="1">
                <a:solidFill>
                  <a:schemeClr val="folHlink"/>
                </a:solidFill>
                <a:latin typeface="宋体" panose="02010600030101010101" pitchFamily="2" charset="-122"/>
              </a:rPr>
              <a:t>元素关于主对角线对称</a:t>
            </a:r>
            <a:r>
              <a:rPr lang="zh-CN" altLang="en-US" sz="2800" b="1">
                <a:latin typeface="宋体" panose="02010600030101010101" pitchFamily="2" charset="-122"/>
              </a:rPr>
              <a:t>，因此，让每一对对称元素</a:t>
            </a:r>
            <a:r>
              <a:rPr lang="en-US" altLang="zh-CN" sz="2800" b="1"/>
              <a:t>a</a:t>
            </a:r>
            <a:r>
              <a:rPr lang="en-US" altLang="zh-CN" sz="2800" b="1" baseline="-18000"/>
              <a:t>ij</a:t>
            </a:r>
            <a:r>
              <a:rPr lang="zh-CN" altLang="en-US" sz="2800" b="1"/>
              <a:t>和</a:t>
            </a:r>
            <a:r>
              <a:rPr lang="en-US" altLang="zh-CN" sz="2800" b="1"/>
              <a:t>a</a:t>
            </a:r>
            <a:r>
              <a:rPr lang="en-US" altLang="zh-CN" sz="2800" b="1" baseline="-18000"/>
              <a:t>ji</a:t>
            </a:r>
            <a:r>
              <a:rPr lang="en-US" altLang="zh-CN" sz="2800" b="1"/>
              <a:t>(i</a:t>
            </a:r>
            <a:r>
              <a:rPr lang="en-US" altLang="zh-CN" sz="2800" b="1">
                <a:ea typeface="Arial Unicode MS" panose="020B0604020202020204" pitchFamily="34" charset="-128"/>
                <a:cs typeface="Arial Unicode MS" panose="020B0604020202020204" pitchFamily="34" charset="-128"/>
              </a:rPr>
              <a:t>≠</a:t>
            </a:r>
            <a:r>
              <a:rPr lang="en-US" altLang="zh-CN" sz="2800" b="1"/>
              <a:t>j)</a:t>
            </a:r>
            <a:r>
              <a:rPr lang="zh-CN" altLang="en-US" sz="2800" b="1">
                <a:latin typeface="宋体" panose="02010600030101010101" pitchFamily="2" charset="-122"/>
              </a:rPr>
              <a:t>分配一个存储空间，则</a:t>
            </a:r>
            <a:r>
              <a:rPr lang="en-US" altLang="zh-CN" sz="2800" b="1"/>
              <a:t>n</a:t>
            </a:r>
            <a:r>
              <a:rPr lang="en-US" altLang="zh-CN" sz="2800" b="1" baseline="30000"/>
              <a:t>2</a:t>
            </a:r>
            <a:r>
              <a:rPr lang="zh-CN" altLang="en-US" sz="2800" b="1"/>
              <a:t>个元素压缩存储到</a:t>
            </a:r>
            <a:r>
              <a:rPr lang="en-US" altLang="zh-CN" sz="2800" b="1"/>
              <a:t>n(n+1)/2</a:t>
            </a:r>
            <a:r>
              <a:rPr lang="zh-CN" altLang="en-US" sz="2800" b="1">
                <a:latin typeface="宋体" panose="02010600030101010101" pitchFamily="2" charset="-122"/>
              </a:rPr>
              <a:t>个存储空间，能节约近一半的存储空间。</a:t>
            </a:r>
          </a:p>
          <a:p>
            <a:pPr marL="0" indent="0">
              <a:lnSpc>
                <a:spcPct val="110000"/>
              </a:lnSpc>
              <a:buNone/>
            </a:pPr>
            <a:r>
              <a:rPr lang="zh-CN" altLang="en-US" sz="2800" b="1">
                <a:latin typeface="宋体" panose="02010600030101010101" pitchFamily="2" charset="-122"/>
              </a:rPr>
              <a:t>    不失一般性，假设按</a:t>
            </a:r>
            <a:r>
              <a:rPr lang="zh-CN" altLang="en-US" sz="2800" b="1"/>
              <a:t>“</a:t>
            </a:r>
            <a:r>
              <a:rPr lang="zh-CN" altLang="en-US" sz="2800" b="1">
                <a:solidFill>
                  <a:schemeClr val="folHlink"/>
                </a:solidFill>
                <a:latin typeface="宋体" panose="02010600030101010101" pitchFamily="2" charset="-122"/>
              </a:rPr>
              <a:t>行优先顺序</a:t>
            </a:r>
            <a:r>
              <a:rPr lang="zh-CN" altLang="en-US" sz="2800" b="1"/>
              <a:t>”</a:t>
            </a:r>
            <a:r>
              <a:rPr lang="zh-CN" altLang="en-US" sz="2800" b="1">
                <a:latin typeface="宋体" panose="02010600030101010101" pitchFamily="2" charset="-122"/>
              </a:rPr>
              <a:t>存储下三角形</a:t>
            </a:r>
            <a:r>
              <a:rPr lang="en-US" altLang="zh-CN" sz="2800" b="1">
                <a:latin typeface="宋体" panose="02010600030101010101" pitchFamily="2" charset="-122"/>
              </a:rPr>
              <a:t>(</a:t>
            </a:r>
            <a:r>
              <a:rPr lang="zh-CN" altLang="en-US" sz="2800" b="1">
                <a:latin typeface="宋体" panose="02010600030101010101" pitchFamily="2" charset="-122"/>
              </a:rPr>
              <a:t>包括对角线</a:t>
            </a:r>
            <a:r>
              <a:rPr lang="en-US" altLang="zh-CN" sz="2800" b="1">
                <a:latin typeface="宋体" panose="02010600030101010101" pitchFamily="2" charset="-122"/>
              </a:rPr>
              <a:t>)</a:t>
            </a:r>
            <a:r>
              <a:rPr lang="zh-CN" altLang="en-US" sz="2800" b="1">
                <a:latin typeface="宋体" panose="02010600030101010101" pitchFamily="2" charset="-122"/>
              </a:rPr>
              <a:t>中的元素。</a:t>
            </a:r>
          </a:p>
          <a:p>
            <a:pPr marL="0" indent="0">
              <a:lnSpc>
                <a:spcPct val="110000"/>
              </a:lnSpc>
              <a:buNone/>
            </a:pPr>
            <a:r>
              <a:rPr lang="zh-CN" altLang="en-US" sz="2800" b="1">
                <a:latin typeface="宋体" panose="02010600030101010101" pitchFamily="2" charset="-122"/>
              </a:rPr>
              <a:t>    设用一维数组</a:t>
            </a:r>
            <a:r>
              <a:rPr lang="en-US" altLang="zh-CN" sz="2800" b="1">
                <a:latin typeface="宋体" panose="02010600030101010101" pitchFamily="2" charset="-122"/>
              </a:rPr>
              <a:t>(</a:t>
            </a:r>
            <a:r>
              <a:rPr lang="zh-CN" altLang="en-US" sz="2800" b="1">
                <a:latin typeface="宋体" panose="02010600030101010101" pitchFamily="2" charset="-122"/>
              </a:rPr>
              <a:t>向量</a:t>
            </a:r>
            <a:r>
              <a:rPr lang="en-US" altLang="zh-CN" sz="2800" b="1">
                <a:latin typeface="宋体" panose="02010600030101010101" pitchFamily="2" charset="-122"/>
              </a:rPr>
              <a:t>)</a:t>
            </a:r>
            <a:r>
              <a:rPr lang="en-US" altLang="zh-CN" sz="2800" b="1"/>
              <a:t>sa[0</a:t>
            </a:r>
            <a:r>
              <a:rPr lang="en-US" altLang="zh-CN" sz="2800" b="1">
                <a:ea typeface="Arial Unicode MS" panose="020B0604020202020204" pitchFamily="34" charset="-128"/>
                <a:cs typeface="Arial Unicode MS" panose="020B0604020202020204" pitchFamily="34" charset="-128"/>
              </a:rPr>
              <a:t>…</a:t>
            </a:r>
            <a:r>
              <a:rPr lang="en-US" altLang="zh-CN" sz="2800" b="1"/>
              <a:t>n(n+1)/2]</a:t>
            </a:r>
            <a:r>
              <a:rPr lang="zh-CN" altLang="en-US" sz="2800" b="1"/>
              <a:t>存储</a:t>
            </a:r>
            <a:r>
              <a:rPr lang="en-US" altLang="zh-CN" sz="2800" b="1"/>
              <a:t>n</a:t>
            </a:r>
            <a:r>
              <a:rPr lang="zh-CN" altLang="en-US" sz="2800" b="1">
                <a:latin typeface="宋体" panose="02010600030101010101" pitchFamily="2" charset="-122"/>
              </a:rPr>
              <a:t>阶对称矩阵，如图</a:t>
            </a:r>
            <a:r>
              <a:rPr lang="en-US" altLang="zh-CN" sz="2800" b="1"/>
              <a:t>5-4</a:t>
            </a:r>
            <a:r>
              <a:rPr lang="zh-CN" altLang="en-US" sz="2800" b="1">
                <a:latin typeface="宋体" panose="02010600030101010101" pitchFamily="2" charset="-122"/>
              </a:rPr>
              <a:t>所示。为了便于访问，必须找出矩阵</a:t>
            </a:r>
            <a:r>
              <a:rPr lang="en-US" altLang="zh-CN" sz="2800" b="1"/>
              <a:t>A</a:t>
            </a:r>
            <a:r>
              <a:rPr lang="zh-CN" altLang="en-US" sz="2800" b="1">
                <a:latin typeface="宋体" panose="02010600030101010101" pitchFamily="2" charset="-122"/>
              </a:rPr>
              <a:t>中的元素的下标值</a:t>
            </a:r>
            <a:r>
              <a:rPr lang="zh-CN" altLang="en-US" sz="2800" b="1"/>
              <a:t>（</a:t>
            </a:r>
            <a:r>
              <a:rPr lang="en-US" altLang="zh-CN" sz="2800" b="1"/>
              <a:t>i,j</a:t>
            </a:r>
            <a:r>
              <a:rPr lang="zh-CN" altLang="en-US" sz="2800" b="1"/>
              <a:t>）</a:t>
            </a:r>
            <a:r>
              <a:rPr lang="zh-CN" altLang="en-US" sz="2800" b="1">
                <a:latin typeface="宋体" panose="02010600030101010101" pitchFamily="2" charset="-122"/>
              </a:rPr>
              <a:t>和向量</a:t>
            </a:r>
            <a:r>
              <a:rPr lang="en-US" altLang="zh-CN" sz="2800" b="1"/>
              <a:t>sa[k]</a:t>
            </a:r>
            <a:r>
              <a:rPr lang="zh-CN" altLang="en-US" sz="2800" b="1"/>
              <a:t>的</a:t>
            </a:r>
            <a:r>
              <a:rPr lang="zh-CN" altLang="en-US" sz="2800" b="1">
                <a:latin typeface="宋体" panose="02010600030101010101" pitchFamily="2" charset="-122"/>
              </a:rPr>
              <a:t>下标值</a:t>
            </a:r>
            <a:r>
              <a:rPr lang="en-US" altLang="zh-CN" sz="2800" b="1"/>
              <a:t>k</a:t>
            </a:r>
            <a:r>
              <a:rPr lang="zh-CN" altLang="en-US" sz="2800" b="1"/>
              <a:t>之间的对应关系。</a:t>
            </a:r>
          </a:p>
        </p:txBody>
      </p:sp>
      <p:grpSp>
        <p:nvGrpSpPr>
          <p:cNvPr id="342019" name="Group 3">
            <a:extLst>
              <a:ext uri="{FF2B5EF4-FFF2-40B4-BE49-F238E27FC236}">
                <a16:creationId xmlns:a16="http://schemas.microsoft.com/office/drawing/2014/main" id="{7AF74CD5-0B5D-6C4A-BE41-231F5C99A5C8}"/>
              </a:ext>
            </a:extLst>
          </p:cNvPr>
          <p:cNvGrpSpPr>
            <a:grpSpLocks/>
          </p:cNvGrpSpPr>
          <p:nvPr/>
        </p:nvGrpSpPr>
        <p:grpSpPr bwMode="auto">
          <a:xfrm>
            <a:off x="2362201" y="5157788"/>
            <a:ext cx="7038975" cy="1579562"/>
            <a:chOff x="528" y="3249"/>
            <a:chExt cx="4434" cy="995"/>
          </a:xfrm>
        </p:grpSpPr>
        <p:grpSp>
          <p:nvGrpSpPr>
            <p:cNvPr id="342020" name="Group 4">
              <a:extLst>
                <a:ext uri="{FF2B5EF4-FFF2-40B4-BE49-F238E27FC236}">
                  <a16:creationId xmlns:a16="http://schemas.microsoft.com/office/drawing/2014/main" id="{794C025B-1EE1-D045-99A8-5CF3B0A7AD73}"/>
                </a:ext>
              </a:extLst>
            </p:cNvPr>
            <p:cNvGrpSpPr>
              <a:grpSpLocks/>
            </p:cNvGrpSpPr>
            <p:nvPr/>
          </p:nvGrpSpPr>
          <p:grpSpPr bwMode="auto">
            <a:xfrm>
              <a:off x="528" y="3249"/>
              <a:ext cx="4434" cy="659"/>
              <a:chOff x="787" y="3185"/>
              <a:chExt cx="4434" cy="659"/>
            </a:xfrm>
          </p:grpSpPr>
          <p:sp>
            <p:nvSpPr>
              <p:cNvPr id="342021" name="Rectangle 5">
                <a:extLst>
                  <a:ext uri="{FF2B5EF4-FFF2-40B4-BE49-F238E27FC236}">
                    <a16:creationId xmlns:a16="http://schemas.microsoft.com/office/drawing/2014/main" id="{26BF10F8-E774-C34B-A9CE-924AE32D2728}"/>
                  </a:ext>
                </a:extLst>
              </p:cNvPr>
              <p:cNvSpPr>
                <a:spLocks noChangeArrowheads="1"/>
              </p:cNvSpPr>
              <p:nvPr/>
            </p:nvSpPr>
            <p:spPr bwMode="auto">
              <a:xfrm>
                <a:off x="787" y="3527"/>
                <a:ext cx="31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sa</a:t>
                </a:r>
                <a:endParaRPr kumimoji="1" lang="en-US" altLang="zh-CN" sz="2400" b="1" baseline="-18000">
                  <a:solidFill>
                    <a:srgbClr val="FFFFFF"/>
                  </a:solidFill>
                  <a:latin typeface="Times New Roman" panose="02020603050405020304" pitchFamily="18" charset="0"/>
                  <a:ea typeface="宋体" panose="02010600030101010101" pitchFamily="2" charset="-122"/>
                </a:endParaRPr>
              </a:p>
            </p:txBody>
          </p:sp>
          <p:grpSp>
            <p:nvGrpSpPr>
              <p:cNvPr id="342022" name="Group 6">
                <a:extLst>
                  <a:ext uri="{FF2B5EF4-FFF2-40B4-BE49-F238E27FC236}">
                    <a16:creationId xmlns:a16="http://schemas.microsoft.com/office/drawing/2014/main" id="{417841E4-DD64-AF46-9D91-DDC0409C6266}"/>
                  </a:ext>
                </a:extLst>
              </p:cNvPr>
              <p:cNvGrpSpPr>
                <a:grpSpLocks/>
              </p:cNvGrpSpPr>
              <p:nvPr/>
            </p:nvGrpSpPr>
            <p:grpSpPr bwMode="auto">
              <a:xfrm>
                <a:off x="1152" y="3504"/>
                <a:ext cx="3899" cy="340"/>
                <a:chOff x="1152" y="3504"/>
                <a:chExt cx="3899" cy="340"/>
              </a:xfrm>
            </p:grpSpPr>
            <p:sp>
              <p:nvSpPr>
                <p:cNvPr id="342023" name="Rectangle 7">
                  <a:extLst>
                    <a:ext uri="{FF2B5EF4-FFF2-40B4-BE49-F238E27FC236}">
                      <a16:creationId xmlns:a16="http://schemas.microsoft.com/office/drawing/2014/main" id="{65BAB66C-6623-A64F-82C9-544447EB1ACB}"/>
                    </a:ext>
                  </a:extLst>
                </p:cNvPr>
                <p:cNvSpPr>
                  <a:spLocks noChangeArrowheads="1"/>
                </p:cNvSpPr>
                <p:nvPr/>
              </p:nvSpPr>
              <p:spPr bwMode="auto">
                <a:xfrm>
                  <a:off x="1152" y="3504"/>
                  <a:ext cx="3899"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11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21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22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31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32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33    </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baseline="-18000">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n1 </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baseline="-18000">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n2     </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b="1" baseline="-18000">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a</a:t>
                  </a:r>
                  <a:r>
                    <a:rPr kumimoji="1" lang="en-US" altLang="zh-CN" sz="2400" b="1" baseline="-18000">
                      <a:solidFill>
                        <a:srgbClr val="FFFFFF"/>
                      </a:solidFill>
                      <a:latin typeface="Times New Roman" panose="02020603050405020304" pitchFamily="18" charset="0"/>
                      <a:ea typeface="宋体" panose="02010600030101010101" pitchFamily="2" charset="-122"/>
                    </a:rPr>
                    <a:t>nn</a:t>
                  </a:r>
                </a:p>
              </p:txBody>
            </p:sp>
            <p:sp>
              <p:nvSpPr>
                <p:cNvPr id="342024" name="Line 8">
                  <a:extLst>
                    <a:ext uri="{FF2B5EF4-FFF2-40B4-BE49-F238E27FC236}">
                      <a16:creationId xmlns:a16="http://schemas.microsoft.com/office/drawing/2014/main" id="{A68DBA7F-E8DE-2D4D-BF04-4636F22C48F5}"/>
                    </a:ext>
                  </a:extLst>
                </p:cNvPr>
                <p:cNvSpPr>
                  <a:spLocks noChangeShapeType="1"/>
                </p:cNvSpPr>
                <p:nvPr/>
              </p:nvSpPr>
              <p:spPr bwMode="auto">
                <a:xfrm>
                  <a:off x="1536"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25" name="Line 9">
                  <a:extLst>
                    <a:ext uri="{FF2B5EF4-FFF2-40B4-BE49-F238E27FC236}">
                      <a16:creationId xmlns:a16="http://schemas.microsoft.com/office/drawing/2014/main" id="{1A16A120-BD02-0F46-B7E3-6AC41680540D}"/>
                    </a:ext>
                  </a:extLst>
                </p:cNvPr>
                <p:cNvSpPr>
                  <a:spLocks noChangeShapeType="1"/>
                </p:cNvSpPr>
                <p:nvPr/>
              </p:nvSpPr>
              <p:spPr bwMode="auto">
                <a:xfrm>
                  <a:off x="1872"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26" name="Line 10">
                  <a:extLst>
                    <a:ext uri="{FF2B5EF4-FFF2-40B4-BE49-F238E27FC236}">
                      <a16:creationId xmlns:a16="http://schemas.microsoft.com/office/drawing/2014/main" id="{F9CE578A-0F8F-BD49-BC42-8BF6D97C92C2}"/>
                    </a:ext>
                  </a:extLst>
                </p:cNvPr>
                <p:cNvSpPr>
                  <a:spLocks noChangeShapeType="1"/>
                </p:cNvSpPr>
                <p:nvPr/>
              </p:nvSpPr>
              <p:spPr bwMode="auto">
                <a:xfrm>
                  <a:off x="2208"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27" name="Line 11">
                  <a:extLst>
                    <a:ext uri="{FF2B5EF4-FFF2-40B4-BE49-F238E27FC236}">
                      <a16:creationId xmlns:a16="http://schemas.microsoft.com/office/drawing/2014/main" id="{DBAAD129-6ED2-A440-9642-E04F3B98705E}"/>
                    </a:ext>
                  </a:extLst>
                </p:cNvPr>
                <p:cNvSpPr>
                  <a:spLocks noChangeShapeType="1"/>
                </p:cNvSpPr>
                <p:nvPr/>
              </p:nvSpPr>
              <p:spPr bwMode="auto">
                <a:xfrm>
                  <a:off x="2592"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28" name="Line 12">
                  <a:extLst>
                    <a:ext uri="{FF2B5EF4-FFF2-40B4-BE49-F238E27FC236}">
                      <a16:creationId xmlns:a16="http://schemas.microsoft.com/office/drawing/2014/main" id="{DE92D004-FE26-1A4A-84DE-8C90E98299DA}"/>
                    </a:ext>
                  </a:extLst>
                </p:cNvPr>
                <p:cNvSpPr>
                  <a:spLocks noChangeShapeType="1"/>
                </p:cNvSpPr>
                <p:nvPr/>
              </p:nvSpPr>
              <p:spPr bwMode="auto">
                <a:xfrm>
                  <a:off x="2928"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29" name="Line 13">
                  <a:extLst>
                    <a:ext uri="{FF2B5EF4-FFF2-40B4-BE49-F238E27FC236}">
                      <a16:creationId xmlns:a16="http://schemas.microsoft.com/office/drawing/2014/main" id="{F4DFFD0D-2DB3-6940-8911-4205B4ABD19F}"/>
                    </a:ext>
                  </a:extLst>
                </p:cNvPr>
                <p:cNvSpPr>
                  <a:spLocks noChangeShapeType="1"/>
                </p:cNvSpPr>
                <p:nvPr/>
              </p:nvSpPr>
              <p:spPr bwMode="auto">
                <a:xfrm>
                  <a:off x="3282"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30" name="Line 14">
                  <a:extLst>
                    <a:ext uri="{FF2B5EF4-FFF2-40B4-BE49-F238E27FC236}">
                      <a16:creationId xmlns:a16="http://schemas.microsoft.com/office/drawing/2014/main" id="{080B2275-D728-EC47-9701-9FB1CAE96879}"/>
                    </a:ext>
                  </a:extLst>
                </p:cNvPr>
                <p:cNvSpPr>
                  <a:spLocks noChangeShapeType="1"/>
                </p:cNvSpPr>
                <p:nvPr/>
              </p:nvSpPr>
              <p:spPr bwMode="auto">
                <a:xfrm>
                  <a:off x="3618"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31" name="Line 15">
                  <a:extLst>
                    <a:ext uri="{FF2B5EF4-FFF2-40B4-BE49-F238E27FC236}">
                      <a16:creationId xmlns:a16="http://schemas.microsoft.com/office/drawing/2014/main" id="{94866CC7-6E39-2945-8B2B-F1B408B6C740}"/>
                    </a:ext>
                  </a:extLst>
                </p:cNvPr>
                <p:cNvSpPr>
                  <a:spLocks noChangeShapeType="1"/>
                </p:cNvSpPr>
                <p:nvPr/>
              </p:nvSpPr>
              <p:spPr bwMode="auto">
                <a:xfrm>
                  <a:off x="3954"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32" name="Line 16">
                  <a:extLst>
                    <a:ext uri="{FF2B5EF4-FFF2-40B4-BE49-F238E27FC236}">
                      <a16:creationId xmlns:a16="http://schemas.microsoft.com/office/drawing/2014/main" id="{04B3C88D-B2BA-9B41-9F2C-86DA1ABF39EC}"/>
                    </a:ext>
                  </a:extLst>
                </p:cNvPr>
                <p:cNvSpPr>
                  <a:spLocks noChangeShapeType="1"/>
                </p:cNvSpPr>
                <p:nvPr/>
              </p:nvSpPr>
              <p:spPr bwMode="auto">
                <a:xfrm>
                  <a:off x="4338"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2033" name="Line 17">
                  <a:extLst>
                    <a:ext uri="{FF2B5EF4-FFF2-40B4-BE49-F238E27FC236}">
                      <a16:creationId xmlns:a16="http://schemas.microsoft.com/office/drawing/2014/main" id="{595F4C72-69A6-0442-BAA9-DD16DEA3AAB3}"/>
                    </a:ext>
                  </a:extLst>
                </p:cNvPr>
                <p:cNvSpPr>
                  <a:spLocks noChangeShapeType="1"/>
                </p:cNvSpPr>
                <p:nvPr/>
              </p:nvSpPr>
              <p:spPr bwMode="auto">
                <a:xfrm>
                  <a:off x="4674" y="3504"/>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42034" name="Rectangle 18">
                <a:extLst>
                  <a:ext uri="{FF2B5EF4-FFF2-40B4-BE49-F238E27FC236}">
                    <a16:creationId xmlns:a16="http://schemas.microsoft.com/office/drawing/2014/main" id="{8BD4D804-B78F-DE45-B723-1CD6A05EF7DC}"/>
                  </a:ext>
                </a:extLst>
              </p:cNvPr>
              <p:cNvSpPr>
                <a:spLocks noChangeArrowheads="1"/>
              </p:cNvSpPr>
              <p:nvPr/>
            </p:nvSpPr>
            <p:spPr bwMode="auto">
              <a:xfrm>
                <a:off x="914" y="3185"/>
                <a:ext cx="43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K    1      2     3     4        </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a:solidFill>
                      <a:srgbClr val="FFFFFF"/>
                    </a:solidFill>
                    <a:latin typeface="Times New Roman" panose="02020603050405020304" pitchFamily="18" charset="0"/>
                    <a:ea typeface="宋体" panose="02010600030101010101" pitchFamily="2" charset="-122"/>
                  </a:rPr>
                  <a:t>         n(n-1)/2  </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a:solidFill>
                      <a:srgbClr val="FFFFFF"/>
                    </a:solidFill>
                    <a:latin typeface="Times New Roman" panose="02020603050405020304" pitchFamily="18" charset="0"/>
                    <a:ea typeface="宋体" panose="02010600030101010101" pitchFamily="2" charset="-122"/>
                  </a:rPr>
                  <a:t>   n(n+1)/2</a:t>
                </a:r>
              </a:p>
            </p:txBody>
          </p:sp>
        </p:grpSp>
        <p:sp>
          <p:nvSpPr>
            <p:cNvPr id="342035" name="Rectangle 19">
              <a:extLst>
                <a:ext uri="{FF2B5EF4-FFF2-40B4-BE49-F238E27FC236}">
                  <a16:creationId xmlns:a16="http://schemas.microsoft.com/office/drawing/2014/main" id="{D88230A8-1684-B646-9166-F1C25A611BE3}"/>
                </a:ext>
              </a:extLst>
            </p:cNvPr>
            <p:cNvSpPr>
              <a:spLocks noChangeArrowheads="1"/>
            </p:cNvSpPr>
            <p:nvPr/>
          </p:nvSpPr>
          <p:spPr bwMode="auto">
            <a:xfrm>
              <a:off x="1536" y="4004"/>
              <a:ext cx="244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5-4 </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对称矩阵的</a:t>
              </a:r>
              <a:r>
                <a:rPr kumimoji="1" lang="zh-CN" altLang="en-US" sz="2000" b="1">
                  <a:solidFill>
                    <a:srgbClr val="FFFFFF"/>
                  </a:solidFill>
                  <a:latin typeface="Times New Roman" panose="02020603050405020304" pitchFamily="18" charset="0"/>
                  <a:ea typeface="宋体" panose="02010600030101010101" pitchFamily="2" charset="-122"/>
                </a:rPr>
                <a:t>压缩存储示例</a:t>
              </a:r>
            </a:p>
          </p:txBody>
        </p:sp>
      </p:grpSp>
    </p:spTree>
    <p:extLst>
      <p:ext uri="{BB962C8B-B14F-4D97-AF65-F5344CB8AC3E}">
        <p14:creationId xmlns:p14="http://schemas.microsoft.com/office/powerpoint/2010/main" val="403518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3042" name="Text Box 2">
            <a:extLst>
              <a:ext uri="{FF2B5EF4-FFF2-40B4-BE49-F238E27FC236}">
                <a16:creationId xmlns:a16="http://schemas.microsoft.com/office/drawing/2014/main" id="{7817BE85-0916-1D4F-8BDA-C0D5779B8E8F}"/>
              </a:ext>
            </a:extLst>
          </p:cNvPr>
          <p:cNvSpPr txBox="1">
            <a:spLocks noChangeArrowheads="1"/>
          </p:cNvSpPr>
          <p:nvPr/>
        </p:nvSpPr>
        <p:spPr bwMode="auto">
          <a:xfrm>
            <a:off x="1676401" y="152400"/>
            <a:ext cx="8812213"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00"/>
                </a:solidFill>
              </a:rPr>
              <a:t>       </a:t>
            </a:r>
            <a:r>
              <a:rPr lang="zh-CN" altLang="en-US" sz="2800" b="1">
                <a:solidFill>
                  <a:srgbClr val="FFFFFF"/>
                </a:solidFill>
                <a:latin typeface="宋体" panose="02010600030101010101" pitchFamily="2" charset="-122"/>
              </a:rPr>
              <a:t>若</a:t>
            </a:r>
            <a:r>
              <a:rPr lang="en-US" altLang="zh-CN" sz="2800" b="1">
                <a:solidFill>
                  <a:srgbClr val="FFFFFF"/>
                </a:solidFill>
              </a:rPr>
              <a:t>i≧j</a:t>
            </a:r>
            <a:r>
              <a:rPr lang="zh-CN" altLang="en-US" sz="2800" b="1">
                <a:solidFill>
                  <a:srgbClr val="FFFFFF"/>
                </a:solidFill>
                <a:latin typeface="宋体" panose="02010600030101010101" pitchFamily="2" charset="-122"/>
              </a:rPr>
              <a:t>：</a:t>
            </a:r>
            <a:r>
              <a:rPr lang="en-US" altLang="zh-CN" sz="2800" b="1">
                <a:solidFill>
                  <a:srgbClr val="FFFFFF"/>
                </a:solidFill>
              </a:rPr>
              <a:t>a</a:t>
            </a:r>
            <a:r>
              <a:rPr lang="en-US" altLang="zh-CN" sz="2800" b="1" baseline="-18000">
                <a:solidFill>
                  <a:srgbClr val="FFFFFF"/>
                </a:solidFill>
              </a:rPr>
              <a:t>i j</a:t>
            </a:r>
            <a:r>
              <a:rPr lang="zh-CN" altLang="en-US" sz="2800" b="1">
                <a:solidFill>
                  <a:srgbClr val="FFFFFF"/>
                </a:solidFill>
                <a:latin typeface="宋体" panose="02010600030101010101" pitchFamily="2" charset="-122"/>
              </a:rPr>
              <a:t>在下三角形中，直接保存在</a:t>
            </a:r>
            <a:r>
              <a:rPr lang="en-US" altLang="zh-CN" sz="2800" b="1">
                <a:solidFill>
                  <a:srgbClr val="FFFFFF"/>
                </a:solidFill>
              </a:rPr>
              <a:t>sa</a:t>
            </a:r>
            <a:r>
              <a:rPr lang="zh-CN" altLang="en-US" sz="2800" b="1">
                <a:solidFill>
                  <a:srgbClr val="FFFFFF"/>
                </a:solidFill>
                <a:latin typeface="宋体" panose="02010600030101010101" pitchFamily="2" charset="-122"/>
              </a:rPr>
              <a:t>中。</a:t>
            </a:r>
            <a:r>
              <a:rPr lang="en-US" altLang="zh-CN" sz="2800" b="1">
                <a:solidFill>
                  <a:srgbClr val="FFFFFF"/>
                </a:solidFill>
              </a:rPr>
              <a:t>a</a:t>
            </a:r>
            <a:r>
              <a:rPr lang="en-US" altLang="zh-CN" sz="2800" b="1" baseline="-18000">
                <a:solidFill>
                  <a:srgbClr val="FFFFFF"/>
                </a:solidFill>
              </a:rPr>
              <a:t>i j</a:t>
            </a:r>
            <a:r>
              <a:rPr lang="zh-CN" altLang="en-US" sz="2800" b="1">
                <a:solidFill>
                  <a:srgbClr val="FFFFFF"/>
                </a:solidFill>
                <a:latin typeface="宋体" panose="02010600030101010101" pitchFamily="2" charset="-122"/>
              </a:rPr>
              <a:t>之前的</a:t>
            </a:r>
            <a:r>
              <a:rPr lang="en-US" altLang="zh-CN" sz="2800" b="1">
                <a:solidFill>
                  <a:srgbClr val="FFFFFF"/>
                </a:solidFill>
              </a:rPr>
              <a:t>i-1</a:t>
            </a:r>
            <a:r>
              <a:rPr lang="zh-CN" altLang="en-US" sz="2800" b="1">
                <a:solidFill>
                  <a:srgbClr val="FFFFFF"/>
                </a:solidFill>
                <a:latin typeface="宋体" panose="02010600030101010101" pitchFamily="2" charset="-122"/>
              </a:rPr>
              <a:t>行共有元素个数：</a:t>
            </a:r>
            <a:r>
              <a:rPr lang="zh-CN" altLang="en-US" sz="2800" b="1">
                <a:solidFill>
                  <a:srgbClr val="FFFFFF"/>
                </a:solidFill>
              </a:rPr>
              <a:t> </a:t>
            </a:r>
            <a:r>
              <a:rPr lang="en-US" altLang="zh-CN" sz="2800" b="1">
                <a:solidFill>
                  <a:srgbClr val="FFFFFF"/>
                </a:solidFill>
              </a:rPr>
              <a:t>1+2+</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+(i-1)=i</a:t>
            </a:r>
            <a:r>
              <a:rPr lang="en-US" altLang="zh-CN" sz="2800" b="1">
                <a:solidFill>
                  <a:srgbClr val="FFFFFF"/>
                </a:solidFill>
                <a:sym typeface="Symbol" pitchFamily="2" charset="2"/>
              </a:rPr>
              <a:t></a:t>
            </a:r>
            <a:r>
              <a:rPr lang="en-US" altLang="zh-CN" sz="2800" b="1">
                <a:solidFill>
                  <a:srgbClr val="FFFFFF"/>
                </a:solidFill>
              </a:rPr>
              <a:t>(i-1)/2</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而在第</a:t>
            </a:r>
            <a:r>
              <a:rPr lang="en-US" altLang="zh-CN" sz="2800" b="1">
                <a:solidFill>
                  <a:srgbClr val="FFFFFF"/>
                </a:solidFill>
              </a:rPr>
              <a:t>i</a:t>
            </a:r>
            <a:r>
              <a:rPr lang="zh-CN" altLang="en-US" sz="2800" b="1">
                <a:solidFill>
                  <a:srgbClr val="FFFFFF"/>
                </a:solidFill>
                <a:latin typeface="宋体" panose="02010600030101010101" pitchFamily="2" charset="-122"/>
              </a:rPr>
              <a:t>行上，</a:t>
            </a:r>
            <a:r>
              <a:rPr lang="en-US" altLang="zh-CN" sz="2800" b="1">
                <a:solidFill>
                  <a:srgbClr val="FFFFFF"/>
                </a:solidFill>
              </a:rPr>
              <a:t>a</a:t>
            </a:r>
            <a:r>
              <a:rPr lang="en-US" altLang="zh-CN" sz="2800" b="1" baseline="-18000">
                <a:solidFill>
                  <a:srgbClr val="FFFFFF"/>
                </a:solidFill>
              </a:rPr>
              <a:t>i j</a:t>
            </a:r>
            <a:r>
              <a:rPr lang="zh-CN" altLang="en-US" sz="2800" b="1">
                <a:solidFill>
                  <a:srgbClr val="FFFFFF"/>
                </a:solidFill>
                <a:latin typeface="宋体" panose="02010600030101010101" pitchFamily="2" charset="-122"/>
              </a:rPr>
              <a:t>之前恰有</a:t>
            </a:r>
            <a:r>
              <a:rPr lang="en-US" altLang="zh-CN" sz="2800" b="1">
                <a:solidFill>
                  <a:srgbClr val="FFFFFF"/>
                </a:solidFill>
              </a:rPr>
              <a:t>j-1</a:t>
            </a:r>
            <a:r>
              <a:rPr lang="zh-CN" altLang="en-US" sz="2800" b="1">
                <a:solidFill>
                  <a:srgbClr val="FFFFFF"/>
                </a:solidFill>
                <a:latin typeface="宋体" panose="02010600030101010101" pitchFamily="2" charset="-122"/>
              </a:rPr>
              <a:t>个元素，因此，元素</a:t>
            </a:r>
            <a:r>
              <a:rPr lang="en-US" altLang="zh-CN" sz="2800" b="1">
                <a:solidFill>
                  <a:srgbClr val="FFFFFF"/>
                </a:solidFill>
              </a:rPr>
              <a:t>a</a:t>
            </a:r>
            <a:r>
              <a:rPr lang="en-US" altLang="zh-CN" sz="2800" b="1" baseline="-18000">
                <a:solidFill>
                  <a:srgbClr val="FFFFFF"/>
                </a:solidFill>
              </a:rPr>
              <a:t>i j</a:t>
            </a:r>
            <a:r>
              <a:rPr lang="zh-CN" altLang="en-US" sz="2800" b="1">
                <a:solidFill>
                  <a:srgbClr val="FFFFFF"/>
                </a:solidFill>
              </a:rPr>
              <a:t>保存</a:t>
            </a:r>
            <a:r>
              <a:rPr lang="zh-CN" altLang="en-US" sz="2800" b="1">
                <a:solidFill>
                  <a:srgbClr val="FFFFFF"/>
                </a:solidFill>
                <a:latin typeface="宋体" panose="02010600030101010101" pitchFamily="2" charset="-122"/>
              </a:rPr>
              <a:t>在向量</a:t>
            </a:r>
            <a:r>
              <a:rPr lang="en-US" altLang="zh-CN" sz="2800" b="1">
                <a:solidFill>
                  <a:srgbClr val="FFFFFF"/>
                </a:solidFill>
              </a:rPr>
              <a:t>sa</a:t>
            </a:r>
            <a:r>
              <a:rPr lang="zh-CN" altLang="en-US" sz="2800" b="1">
                <a:solidFill>
                  <a:srgbClr val="FFFFFF"/>
                </a:solidFill>
              </a:rPr>
              <a:t>中时的</a:t>
            </a:r>
            <a:r>
              <a:rPr lang="zh-CN" altLang="en-US" sz="2800" b="1">
                <a:solidFill>
                  <a:srgbClr val="FFFFFF"/>
                </a:solidFill>
                <a:latin typeface="宋体" panose="02010600030101010101" pitchFamily="2" charset="-122"/>
              </a:rPr>
              <a:t>下标值</a:t>
            </a:r>
            <a:r>
              <a:rPr lang="en-US" altLang="zh-CN" sz="2800" b="1">
                <a:solidFill>
                  <a:srgbClr val="FFFFFF"/>
                </a:solidFill>
              </a:rPr>
              <a:t>k</a:t>
            </a:r>
            <a:r>
              <a:rPr lang="zh-CN" altLang="en-US" sz="2800" b="1">
                <a:solidFill>
                  <a:srgbClr val="FFFFFF"/>
                </a:solidFill>
              </a:rPr>
              <a:t>之间的对应关系</a:t>
            </a:r>
            <a:r>
              <a:rPr lang="zh-CN" altLang="en-US" sz="2800" b="1">
                <a:solidFill>
                  <a:srgbClr val="FFFFFF"/>
                </a:solidFill>
                <a:latin typeface="宋体" panose="02010600030101010101" pitchFamily="2" charset="-122"/>
              </a:rPr>
              <a:t>是：</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a:t>
            </a:r>
            <a:r>
              <a:rPr lang="en-US" altLang="zh-CN" sz="2800" b="1">
                <a:solidFill>
                  <a:srgbClr val="FFFFFF"/>
                </a:solidFill>
              </a:rPr>
              <a:t>k=i</a:t>
            </a:r>
            <a:r>
              <a:rPr lang="en-US" altLang="zh-CN" sz="2800" b="1">
                <a:solidFill>
                  <a:srgbClr val="FFFFFF"/>
                </a:solidFill>
                <a:sym typeface="Symbol" pitchFamily="2" charset="2"/>
              </a:rPr>
              <a:t>(</a:t>
            </a:r>
            <a:r>
              <a:rPr lang="en-US" altLang="zh-CN" sz="2800" b="1">
                <a:solidFill>
                  <a:srgbClr val="FFFFFF"/>
                </a:solidFill>
              </a:rPr>
              <a:t>i-1)/2+j-1          i≧j</a:t>
            </a:r>
            <a:endParaRPr lang="en-US" altLang="zh-CN" sz="2800" b="1">
              <a:solidFill>
                <a:srgbClr val="FFFFFF"/>
              </a:solidFill>
              <a:latin typeface="宋体" panose="02010600030101010101" pitchFamily="2" charset="-122"/>
            </a:endParaRPr>
          </a:p>
          <a:p>
            <a:pPr eaLnBrk="1" fontAlgn="base" hangingPunct="1">
              <a:lnSpc>
                <a:spcPct val="110000"/>
              </a:lnSpc>
              <a:spcBef>
                <a:spcPct val="20000"/>
              </a:spcBef>
              <a:spcAft>
                <a:spcPct val="0"/>
              </a:spcAft>
            </a:pPr>
            <a:r>
              <a:rPr lang="en-US" altLang="zh-CN" sz="28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若</a:t>
            </a:r>
            <a:r>
              <a:rPr lang="en-US" altLang="zh-CN" sz="2800" b="1">
                <a:solidFill>
                  <a:srgbClr val="FFFFFF"/>
                </a:solidFill>
              </a:rPr>
              <a:t>i&lt;j</a:t>
            </a:r>
            <a:r>
              <a:rPr lang="zh-CN" altLang="en-US" sz="2800" b="1">
                <a:solidFill>
                  <a:srgbClr val="FFFFFF"/>
                </a:solidFill>
                <a:latin typeface="宋体" panose="02010600030101010101" pitchFamily="2" charset="-122"/>
              </a:rPr>
              <a:t>：则</a:t>
            </a:r>
            <a:r>
              <a:rPr lang="en-US" altLang="zh-CN" sz="2800" b="1">
                <a:solidFill>
                  <a:srgbClr val="FFFFFF"/>
                </a:solidFill>
              </a:rPr>
              <a:t>a</a:t>
            </a:r>
            <a:r>
              <a:rPr lang="en-US" altLang="zh-CN" sz="2800" b="1" baseline="-20000">
                <a:solidFill>
                  <a:srgbClr val="FFFFFF"/>
                </a:solidFill>
              </a:rPr>
              <a:t>ij</a:t>
            </a:r>
            <a:r>
              <a:rPr lang="zh-CN" altLang="en-US" sz="2800" b="1">
                <a:solidFill>
                  <a:srgbClr val="FFFFFF"/>
                </a:solidFill>
                <a:latin typeface="宋体" panose="02010600030101010101" pitchFamily="2" charset="-122"/>
              </a:rPr>
              <a:t>是在上三角矩阵中。因为</a:t>
            </a:r>
            <a:r>
              <a:rPr lang="en-US" altLang="zh-CN" sz="2800" b="1">
                <a:solidFill>
                  <a:srgbClr val="FFFFFF"/>
                </a:solidFill>
              </a:rPr>
              <a:t>a</a:t>
            </a:r>
            <a:r>
              <a:rPr lang="en-US" altLang="zh-CN" sz="2800" b="1" baseline="-20000">
                <a:solidFill>
                  <a:srgbClr val="FFFFFF"/>
                </a:solidFill>
              </a:rPr>
              <a:t>ij</a:t>
            </a:r>
            <a:r>
              <a:rPr lang="en-US" altLang="zh-CN" sz="2800" b="1">
                <a:solidFill>
                  <a:srgbClr val="FFFFFF"/>
                </a:solidFill>
              </a:rPr>
              <a:t>=a</a:t>
            </a:r>
            <a:r>
              <a:rPr lang="en-US" altLang="zh-CN" sz="2800" b="1" baseline="-20000">
                <a:solidFill>
                  <a:srgbClr val="FFFFFF"/>
                </a:solidFill>
              </a:rPr>
              <a:t>ji</a:t>
            </a:r>
            <a:r>
              <a:rPr lang="zh-CN" altLang="en-US" sz="2800" b="1">
                <a:solidFill>
                  <a:srgbClr val="FFFFFF"/>
                </a:solidFill>
                <a:latin typeface="宋体" panose="02010600030101010101" pitchFamily="2" charset="-122"/>
              </a:rPr>
              <a:t>，在向量</a:t>
            </a:r>
            <a:r>
              <a:rPr lang="en-US" altLang="zh-CN" sz="2800" b="1">
                <a:solidFill>
                  <a:srgbClr val="FFFFFF"/>
                </a:solidFill>
              </a:rPr>
              <a:t>sa</a:t>
            </a:r>
            <a:r>
              <a:rPr lang="zh-CN" altLang="en-US" sz="2800" b="1">
                <a:solidFill>
                  <a:srgbClr val="FFFFFF"/>
                </a:solidFill>
              </a:rPr>
              <a:t>中保存的是</a:t>
            </a:r>
            <a:r>
              <a:rPr lang="en-US" altLang="zh-CN" sz="2800" b="1">
                <a:solidFill>
                  <a:srgbClr val="FFFFFF"/>
                </a:solidFill>
              </a:rPr>
              <a:t>a</a:t>
            </a:r>
            <a:r>
              <a:rPr lang="en-US" altLang="zh-CN" sz="2800" b="1" baseline="-20000">
                <a:solidFill>
                  <a:srgbClr val="FFFFFF"/>
                </a:solidFill>
              </a:rPr>
              <a:t>ji </a:t>
            </a:r>
            <a:r>
              <a:rPr lang="zh-CN" altLang="en-US" sz="2800" b="1">
                <a:solidFill>
                  <a:srgbClr val="FFFFFF"/>
                </a:solidFill>
                <a:latin typeface="宋体" panose="02010600030101010101" pitchFamily="2" charset="-122"/>
              </a:rPr>
              <a:t>。依上述分析可得：</a:t>
            </a:r>
          </a:p>
          <a:p>
            <a:pPr eaLnBrk="1" fontAlgn="base" hangingPunct="1">
              <a:lnSpc>
                <a:spcPct val="110000"/>
              </a:lnSpc>
              <a:spcBef>
                <a:spcPct val="20000"/>
              </a:spcBef>
              <a:spcAft>
                <a:spcPct val="0"/>
              </a:spcAft>
            </a:pPr>
            <a:r>
              <a:rPr lang="zh-CN" altLang="en-US" sz="2800" b="1">
                <a:solidFill>
                  <a:srgbClr val="FFFFFF"/>
                </a:solidFill>
                <a:latin typeface="宋体" panose="02010600030101010101" pitchFamily="2" charset="-122"/>
              </a:rPr>
              <a:t>          </a:t>
            </a:r>
            <a:r>
              <a:rPr lang="en-US" altLang="zh-CN" sz="2800" b="1">
                <a:solidFill>
                  <a:srgbClr val="FFFFFF"/>
                </a:solidFill>
              </a:rPr>
              <a:t>k=j</a:t>
            </a:r>
            <a:r>
              <a:rPr lang="en-US" altLang="zh-CN" sz="2800" b="1">
                <a:solidFill>
                  <a:srgbClr val="FFFFFF"/>
                </a:solidFill>
                <a:sym typeface="Symbol" pitchFamily="2" charset="2"/>
              </a:rPr>
              <a:t>(</a:t>
            </a:r>
            <a:r>
              <a:rPr lang="en-US" altLang="zh-CN" sz="2800" b="1">
                <a:solidFill>
                  <a:srgbClr val="FFFFFF"/>
                </a:solidFill>
              </a:rPr>
              <a:t>j-1)/2+i-1         i&lt;j</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对称矩阵元素</a:t>
            </a:r>
            <a:r>
              <a:rPr lang="en-US" altLang="zh-CN" sz="2800" b="1">
                <a:solidFill>
                  <a:srgbClr val="FFFFFF"/>
                </a:solidFill>
              </a:rPr>
              <a:t>a</a:t>
            </a:r>
            <a:r>
              <a:rPr lang="en-US" altLang="zh-CN" sz="2800" b="1" baseline="-18000">
                <a:solidFill>
                  <a:srgbClr val="FFFFFF"/>
                </a:solidFill>
              </a:rPr>
              <a:t>i j</a:t>
            </a:r>
            <a:r>
              <a:rPr lang="zh-CN" altLang="en-US" sz="2800" b="1">
                <a:solidFill>
                  <a:srgbClr val="FFFFFF"/>
                </a:solidFill>
              </a:rPr>
              <a:t>保存</a:t>
            </a:r>
            <a:r>
              <a:rPr lang="zh-CN" altLang="en-US" sz="2800" b="1">
                <a:solidFill>
                  <a:srgbClr val="FFFFFF"/>
                </a:solidFill>
                <a:latin typeface="宋体" panose="02010600030101010101" pitchFamily="2" charset="-122"/>
              </a:rPr>
              <a:t>在向量</a:t>
            </a:r>
            <a:r>
              <a:rPr lang="en-US" altLang="zh-CN" sz="2800" b="1">
                <a:solidFill>
                  <a:srgbClr val="FFFFFF"/>
                </a:solidFill>
              </a:rPr>
              <a:t>sa</a:t>
            </a:r>
            <a:r>
              <a:rPr lang="zh-CN" altLang="en-US" sz="2800" b="1">
                <a:solidFill>
                  <a:srgbClr val="FFFFFF"/>
                </a:solidFill>
              </a:rPr>
              <a:t>中时的</a:t>
            </a:r>
            <a:r>
              <a:rPr lang="zh-CN" altLang="en-US" sz="2800" b="1">
                <a:solidFill>
                  <a:srgbClr val="FFFFFF"/>
                </a:solidFill>
                <a:latin typeface="宋体" panose="02010600030101010101" pitchFamily="2" charset="-122"/>
              </a:rPr>
              <a:t>下标值</a:t>
            </a:r>
            <a:r>
              <a:rPr lang="en-US" altLang="zh-CN" sz="2800" b="1">
                <a:solidFill>
                  <a:srgbClr val="FFFFFF"/>
                </a:solidFill>
              </a:rPr>
              <a:t>k</a:t>
            </a:r>
            <a:r>
              <a:rPr lang="zh-CN" altLang="en-US" sz="2800" b="1">
                <a:solidFill>
                  <a:srgbClr val="FFFFFF"/>
                </a:solidFill>
              </a:rPr>
              <a:t>与（</a:t>
            </a:r>
            <a:r>
              <a:rPr lang="en-US" altLang="zh-CN" sz="2800" b="1">
                <a:solidFill>
                  <a:srgbClr val="FFFFFF"/>
                </a:solidFill>
              </a:rPr>
              <a:t>i,j</a:t>
            </a:r>
            <a:r>
              <a:rPr lang="zh-CN" altLang="en-US" sz="2800" b="1">
                <a:solidFill>
                  <a:srgbClr val="FFFFFF"/>
                </a:solidFill>
              </a:rPr>
              <a:t>）之间的对应关系</a:t>
            </a:r>
            <a:r>
              <a:rPr lang="zh-CN" altLang="en-US" sz="2800" b="1">
                <a:solidFill>
                  <a:srgbClr val="FFFFFF"/>
                </a:solidFill>
                <a:latin typeface="宋体" panose="02010600030101010101" pitchFamily="2" charset="-122"/>
              </a:rPr>
              <a:t>是：</a:t>
            </a:r>
            <a:r>
              <a:rPr lang="zh-CN" altLang="en-US" sz="2800">
                <a:solidFill>
                  <a:srgbClr val="FFFFFF"/>
                </a:solidFill>
                <a:latin typeface="宋体" panose="02010600030101010101" pitchFamily="2" charset="-122"/>
              </a:rPr>
              <a:t>   </a:t>
            </a:r>
          </a:p>
        </p:txBody>
      </p:sp>
      <p:grpSp>
        <p:nvGrpSpPr>
          <p:cNvPr id="343043" name="Group 3">
            <a:extLst>
              <a:ext uri="{FF2B5EF4-FFF2-40B4-BE49-F238E27FC236}">
                <a16:creationId xmlns:a16="http://schemas.microsoft.com/office/drawing/2014/main" id="{FD0DCA32-F086-9848-8778-0F64F8229F68}"/>
              </a:ext>
            </a:extLst>
          </p:cNvPr>
          <p:cNvGrpSpPr>
            <a:grpSpLocks/>
          </p:cNvGrpSpPr>
          <p:nvPr/>
        </p:nvGrpSpPr>
        <p:grpSpPr bwMode="auto">
          <a:xfrm>
            <a:off x="2782888" y="5373688"/>
            <a:ext cx="7391400" cy="1219200"/>
            <a:chOff x="912" y="3312"/>
            <a:chExt cx="4656" cy="768"/>
          </a:xfrm>
        </p:grpSpPr>
        <p:sp>
          <p:nvSpPr>
            <p:cNvPr id="343044" name="Rectangle 4">
              <a:extLst>
                <a:ext uri="{FF2B5EF4-FFF2-40B4-BE49-F238E27FC236}">
                  <a16:creationId xmlns:a16="http://schemas.microsoft.com/office/drawing/2014/main" id="{5749DB8D-D9CB-1D46-9B4B-236F664036FF}"/>
                </a:ext>
              </a:extLst>
            </p:cNvPr>
            <p:cNvSpPr>
              <a:spLocks noChangeArrowheads="1"/>
            </p:cNvSpPr>
            <p:nvPr/>
          </p:nvSpPr>
          <p:spPr bwMode="auto">
            <a:xfrm>
              <a:off x="1348" y="3312"/>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i-1)/2+j-1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343045" name="Rectangle 5">
              <a:extLst>
                <a:ext uri="{FF2B5EF4-FFF2-40B4-BE49-F238E27FC236}">
                  <a16:creationId xmlns:a16="http://schemas.microsoft.com/office/drawing/2014/main" id="{39E27B6D-6242-4E48-93A4-1A084A124772}"/>
                </a:ext>
              </a:extLst>
            </p:cNvPr>
            <p:cNvSpPr>
              <a:spLocks noChangeArrowheads="1"/>
            </p:cNvSpPr>
            <p:nvPr/>
          </p:nvSpPr>
          <p:spPr bwMode="auto">
            <a:xfrm>
              <a:off x="1348" y="3763"/>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j</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j-1)/2+i-1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i&lt;j</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343046" name="AutoShape 6">
              <a:extLst>
                <a:ext uri="{FF2B5EF4-FFF2-40B4-BE49-F238E27FC236}">
                  <a16:creationId xmlns:a16="http://schemas.microsoft.com/office/drawing/2014/main" id="{9CCDAAB0-DF95-9649-9788-BB297549E6C0}"/>
                </a:ext>
              </a:extLst>
            </p:cNvPr>
            <p:cNvSpPr>
              <a:spLocks/>
            </p:cNvSpPr>
            <p:nvPr/>
          </p:nvSpPr>
          <p:spPr bwMode="auto">
            <a:xfrm>
              <a:off x="1252" y="3456"/>
              <a:ext cx="68" cy="453"/>
            </a:xfrm>
            <a:prstGeom prst="leftBrace">
              <a:avLst>
                <a:gd name="adj1" fmla="val 55515"/>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3047" name="Rectangle 7">
              <a:extLst>
                <a:ext uri="{FF2B5EF4-FFF2-40B4-BE49-F238E27FC236}">
                  <a16:creationId xmlns:a16="http://schemas.microsoft.com/office/drawing/2014/main" id="{3E57CE16-B9E9-D343-8044-7D3CE9D34D0F}"/>
                </a:ext>
              </a:extLst>
            </p:cNvPr>
            <p:cNvSpPr>
              <a:spLocks noChangeArrowheads="1"/>
            </p:cNvSpPr>
            <p:nvPr/>
          </p:nvSpPr>
          <p:spPr bwMode="auto">
            <a:xfrm>
              <a:off x="912" y="3531"/>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K=</a:t>
              </a:r>
            </a:p>
          </p:txBody>
        </p:sp>
        <p:sp>
          <p:nvSpPr>
            <p:cNvPr id="343048" name="Rectangle 8">
              <a:extLst>
                <a:ext uri="{FF2B5EF4-FFF2-40B4-BE49-F238E27FC236}">
                  <a16:creationId xmlns:a16="http://schemas.microsoft.com/office/drawing/2014/main" id="{1D5639F4-732A-6A48-B9E6-7F4AECF5140C}"/>
                </a:ext>
              </a:extLst>
            </p:cNvPr>
            <p:cNvSpPr>
              <a:spLocks noChangeArrowheads="1"/>
            </p:cNvSpPr>
            <p:nvPr/>
          </p:nvSpPr>
          <p:spPr bwMode="auto">
            <a:xfrm>
              <a:off x="3892" y="3456"/>
              <a:ext cx="167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a:solidFill>
                    <a:srgbClr val="FFFFFF"/>
                  </a:solidFill>
                  <a:latin typeface="Times New Roman" panose="02020603050405020304" pitchFamily="18" charset="0"/>
                  <a:ea typeface="宋体" panose="02010600030101010101" pitchFamily="2" charset="-122"/>
                </a:rPr>
                <a:t>i,j</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a:solidFill>
                    <a:srgbClr val="FFFFFF"/>
                  </a:solidFill>
                  <a:latin typeface="Times New Roman" panose="02020603050405020304" pitchFamily="18" charset="0"/>
                  <a:ea typeface="宋体" panose="02010600030101010101" pitchFamily="2" charset="-122"/>
                </a:rPr>
                <a:t> n</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en-US" altLang="zh-CN" sz="3200">
                  <a:solidFill>
                    <a:srgbClr val="FFFFFF"/>
                  </a:solidFill>
                  <a:latin typeface="Times New Roman" panose="02020603050405020304" pitchFamily="18" charset="0"/>
                  <a:ea typeface="宋体" panose="02010600030101010101" pitchFamily="2" charset="-122"/>
                </a:rPr>
                <a:t>(5-4)</a:t>
              </a:r>
            </a:p>
          </p:txBody>
        </p:sp>
      </p:grpSp>
    </p:spTree>
    <p:extLst>
      <p:ext uri="{BB962C8B-B14F-4D97-AF65-F5344CB8AC3E}">
        <p14:creationId xmlns:p14="http://schemas.microsoft.com/office/powerpoint/2010/main" val="156621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6" name="Text Box 2">
            <a:extLst>
              <a:ext uri="{FF2B5EF4-FFF2-40B4-BE49-F238E27FC236}">
                <a16:creationId xmlns:a16="http://schemas.microsoft.com/office/drawing/2014/main" id="{9412472B-BCD4-C04D-8CDB-CFF37001867F}"/>
              </a:ext>
            </a:extLst>
          </p:cNvPr>
          <p:cNvSpPr txBox="1">
            <a:spLocks noChangeArrowheads="1"/>
          </p:cNvSpPr>
          <p:nvPr/>
        </p:nvSpPr>
        <p:spPr bwMode="auto">
          <a:xfrm>
            <a:off x="1676401" y="177800"/>
            <a:ext cx="8740775" cy="590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20000"/>
              </a:spcBef>
              <a:spcAft>
                <a:spcPct val="0"/>
              </a:spcAft>
            </a:pPr>
            <a:r>
              <a:rPr kumimoji="1" lang="zh-CN" altLang="en-US" sz="3200">
                <a:solidFill>
                  <a:srgbClr val="FFFFFF"/>
                </a:solidFill>
                <a:latin typeface="宋体" panose="02010600030101010101" pitchFamily="2" charset="-122"/>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根据上述的下标对应关系，对于矩阵中的任意元素</a:t>
            </a:r>
            <a:r>
              <a:rPr kumimoji="1" lang="en-US" altLang="zh-CN" sz="2800" b="1">
                <a:solidFill>
                  <a:srgbClr val="FFFFFF"/>
                </a:solidFill>
                <a:latin typeface="Times New Roman" panose="02020603050405020304" pitchFamily="18" charset="0"/>
                <a:ea typeface="宋体" panose="02010600030101010101" pitchFamily="2" charset="-122"/>
              </a:rPr>
              <a:t>a</a:t>
            </a:r>
            <a:r>
              <a:rPr kumimoji="1" lang="en-US" altLang="zh-CN" sz="2800" b="1" baseline="-20000">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宋体" panose="02010600030101010101" pitchFamily="2" charset="-122"/>
                <a:ea typeface="宋体" panose="02010600030101010101" pitchFamily="2" charset="-122"/>
              </a:rPr>
              <a:t>，均可在一维数组</a:t>
            </a:r>
            <a:r>
              <a:rPr kumimoji="1" lang="en-US" altLang="zh-CN" sz="2800" b="1">
                <a:solidFill>
                  <a:srgbClr val="FFFFFF"/>
                </a:solidFill>
                <a:latin typeface="Times New Roman" panose="02020603050405020304" pitchFamily="18" charset="0"/>
                <a:ea typeface="宋体" panose="02010600030101010101" pitchFamily="2" charset="-122"/>
              </a:rPr>
              <a:t>sa</a:t>
            </a:r>
            <a:r>
              <a:rPr kumimoji="1" lang="zh-CN" altLang="en-US" sz="2800" b="1">
                <a:solidFill>
                  <a:srgbClr val="FFFFFF"/>
                </a:solidFill>
                <a:latin typeface="宋体" panose="02010600030101010101" pitchFamily="2" charset="-122"/>
                <a:ea typeface="宋体" panose="02010600030101010101" pitchFamily="2" charset="-122"/>
              </a:rPr>
              <a:t>中唯一确定其位置</a:t>
            </a:r>
            <a:r>
              <a:rPr kumimoji="1" lang="en-US" altLang="zh-CN" sz="2800" b="1">
                <a:solidFill>
                  <a:srgbClr val="FFFFFF"/>
                </a:solidFill>
                <a:latin typeface="Times New Roman" panose="02020603050405020304" pitchFamily="18" charset="0"/>
                <a:ea typeface="宋体" panose="02010600030101010101" pitchFamily="2" charset="-122"/>
              </a:rPr>
              <a:t>k</a:t>
            </a: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800" b="1">
                <a:solidFill>
                  <a:srgbClr val="FFFFFF"/>
                </a:solidFill>
                <a:latin typeface="宋体" panose="02010600030101010101" pitchFamily="2" charset="-122"/>
                <a:ea typeface="宋体" panose="02010600030101010101" pitchFamily="2" charset="-122"/>
              </a:rPr>
              <a:t>反之，对所有</a:t>
            </a:r>
            <a:r>
              <a:rPr kumimoji="1" lang="en-US" altLang="zh-CN" sz="2800" b="1">
                <a:solidFill>
                  <a:srgbClr val="FFFFFF"/>
                </a:solidFill>
                <a:latin typeface="Times New Roman" panose="02020603050405020304" pitchFamily="18" charset="0"/>
                <a:ea typeface="宋体" panose="02010600030101010101" pitchFamily="2" charset="-122"/>
              </a:rPr>
              <a:t>k=1,2, </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800" b="1">
                <a:solidFill>
                  <a:srgbClr val="FFFFFF"/>
                </a:solidFill>
                <a:latin typeface="Times New Roman" panose="02020603050405020304" pitchFamily="18" charset="0"/>
                <a:ea typeface="宋体" panose="02010600030101010101" pitchFamily="2" charset="-122"/>
              </a:rPr>
              <a:t>,n(n+1)/2</a:t>
            </a:r>
            <a:r>
              <a:rPr kumimoji="1" lang="zh-CN" altLang="en-US" sz="2800" b="1">
                <a:solidFill>
                  <a:srgbClr val="FFFFFF"/>
                </a:solidFill>
                <a:latin typeface="宋体" panose="02010600030101010101" pitchFamily="2" charset="-122"/>
                <a:ea typeface="宋体" panose="02010600030101010101" pitchFamily="2" charset="-122"/>
              </a:rPr>
              <a:t>，都能确定</a:t>
            </a:r>
            <a:r>
              <a:rPr kumimoji="1" lang="en-US" altLang="zh-CN" sz="2800" b="1">
                <a:solidFill>
                  <a:srgbClr val="FFFFFF"/>
                </a:solidFill>
                <a:latin typeface="Times New Roman" panose="02020603050405020304" pitchFamily="18" charset="0"/>
                <a:ea typeface="宋体" panose="02010600030101010101" pitchFamily="2" charset="-122"/>
              </a:rPr>
              <a:t>sa[k]</a:t>
            </a:r>
            <a:r>
              <a:rPr kumimoji="1" lang="zh-CN" altLang="en-US" sz="2800" b="1">
                <a:solidFill>
                  <a:srgbClr val="FFFFFF"/>
                </a:solidFill>
                <a:latin typeface="宋体" panose="02010600030101010101" pitchFamily="2" charset="-122"/>
                <a:ea typeface="宋体" panose="02010600030101010101" pitchFamily="2" charset="-122"/>
              </a:rPr>
              <a:t>中的元素在矩阵中的位置</a:t>
            </a:r>
            <a:r>
              <a:rPr kumimoji="1" lang="en-US" altLang="zh-CN" sz="2800" b="1">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宋体" panose="02010600030101010101" pitchFamily="2" charset="-122"/>
                <a:ea typeface="宋体" panose="02010600030101010101" pitchFamily="2" charset="-122"/>
              </a:rPr>
              <a:t>。</a:t>
            </a:r>
          </a:p>
          <a:p>
            <a:pPr fontAlgn="base">
              <a:lnSpc>
                <a:spcPct val="110000"/>
              </a:lnSpc>
              <a:spcBef>
                <a:spcPct val="2000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    称</a:t>
            </a:r>
            <a:r>
              <a:rPr kumimoji="1" lang="en-US" altLang="zh-CN" sz="2800" b="1">
                <a:solidFill>
                  <a:srgbClr val="FFFFFF"/>
                </a:solidFill>
                <a:latin typeface="Times New Roman" panose="02020603050405020304" pitchFamily="18" charset="0"/>
                <a:ea typeface="宋体" panose="02010600030101010101" pitchFamily="2" charset="-122"/>
              </a:rPr>
              <a:t>sa[0</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800" b="1">
                <a:solidFill>
                  <a:srgbClr val="FFFFFF"/>
                </a:solidFill>
                <a:latin typeface="Times New Roman" panose="02020603050405020304" pitchFamily="18" charset="0"/>
                <a:ea typeface="宋体" panose="02010600030101010101" pitchFamily="2" charset="-122"/>
              </a:rPr>
              <a:t>n(n+1)/2]</a:t>
            </a:r>
            <a:r>
              <a:rPr kumimoji="1" lang="zh-CN" altLang="en-US" sz="2800" b="1">
                <a:solidFill>
                  <a:srgbClr val="FFFFFF"/>
                </a:solidFill>
                <a:latin typeface="宋体" panose="02010600030101010101" pitchFamily="2" charset="-122"/>
                <a:ea typeface="宋体" panose="02010600030101010101" pitchFamily="2" charset="-122"/>
              </a:rPr>
              <a:t>为</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zh-CN" altLang="en-US" sz="2800" b="1">
                <a:solidFill>
                  <a:srgbClr val="FFFFFF"/>
                </a:solidFill>
                <a:latin typeface="宋体" panose="02010600030101010101" pitchFamily="2" charset="-122"/>
                <a:ea typeface="宋体" panose="02010600030101010101" pitchFamily="2" charset="-122"/>
              </a:rPr>
              <a:t>阶对称矩阵</a:t>
            </a:r>
            <a:r>
              <a:rPr kumimoji="1" lang="en-US" altLang="zh-CN" sz="2800" b="1">
                <a:solidFill>
                  <a:srgbClr val="FFFFFF"/>
                </a:solidFill>
                <a:latin typeface="Times New Roman" panose="02020603050405020304" pitchFamily="18" charset="0"/>
                <a:ea typeface="宋体" panose="02010600030101010101" pitchFamily="2" charset="-122"/>
              </a:rPr>
              <a:t>A</a:t>
            </a:r>
            <a:r>
              <a:rPr kumimoji="1" lang="zh-CN" altLang="en-US" sz="2800" b="1">
                <a:solidFill>
                  <a:srgbClr val="FFFFFF"/>
                </a:solidFill>
                <a:latin typeface="宋体" panose="02010600030101010101" pitchFamily="2" charset="-122"/>
                <a:ea typeface="宋体" panose="02010600030101010101" pitchFamily="2" charset="-122"/>
              </a:rPr>
              <a:t>的压缩存储。</a:t>
            </a:r>
          </a:p>
          <a:p>
            <a:pPr fontAlgn="base">
              <a:lnSpc>
                <a:spcPct val="110000"/>
              </a:lnSpc>
              <a:spcBef>
                <a:spcPct val="20000"/>
              </a:spcBef>
              <a:spcAft>
                <a:spcPct val="0"/>
              </a:spcAft>
            </a:pPr>
            <a:r>
              <a:rPr kumimoji="1" lang="en-US" altLang="zh-CN" sz="3600" b="1">
                <a:solidFill>
                  <a:srgbClr val="FFFF00"/>
                </a:solidFill>
                <a:latin typeface="Times New Roman" panose="02020603050405020304" pitchFamily="18" charset="0"/>
                <a:ea typeface="宋体" panose="02010600030101010101" pitchFamily="2" charset="-122"/>
              </a:rPr>
              <a:t>2</a:t>
            </a:r>
            <a:r>
              <a:rPr kumimoji="1" lang="en-US" altLang="zh-CN" sz="3600" b="1">
                <a:solidFill>
                  <a:srgbClr val="FFFF00"/>
                </a:solidFill>
                <a:latin typeface="宋体" panose="02010600030101010101" pitchFamily="2" charset="-122"/>
                <a:ea typeface="宋体" panose="02010600030101010101" pitchFamily="2" charset="-122"/>
              </a:rPr>
              <a:t>  </a:t>
            </a:r>
            <a:r>
              <a:rPr kumimoji="1" lang="zh-CN" altLang="en-US" sz="3600" b="1">
                <a:solidFill>
                  <a:srgbClr val="FFFF00"/>
                </a:solidFill>
                <a:latin typeface="楷体_GB2312" pitchFamily="49" charset="-122"/>
                <a:ea typeface="楷体_GB2312" pitchFamily="49" charset="-122"/>
              </a:rPr>
              <a:t>三角矩阵</a:t>
            </a:r>
          </a:p>
          <a:p>
            <a:pPr fontAlgn="base">
              <a:lnSpc>
                <a:spcPct val="110000"/>
              </a:lnSpc>
              <a:spcBef>
                <a:spcPct val="20000"/>
              </a:spcBef>
              <a:spcAft>
                <a:spcPct val="0"/>
              </a:spcAft>
            </a:pPr>
            <a:r>
              <a:rPr kumimoji="1" lang="zh-CN" altLang="en-US" sz="3200">
                <a:solidFill>
                  <a:srgbClr val="FFFFFF"/>
                </a:solidFill>
                <a:latin typeface="宋体" panose="02010600030101010101" pitchFamily="2" charset="-122"/>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以主对角线划分，三角矩阵有上三角和下三角两种。</a:t>
            </a:r>
          </a:p>
          <a:p>
            <a:pPr fontAlgn="base">
              <a:lnSpc>
                <a:spcPct val="110000"/>
              </a:lnSpc>
              <a:spcBef>
                <a:spcPct val="20000"/>
              </a:spcBef>
              <a:spcAft>
                <a:spcPct val="0"/>
              </a:spcAft>
            </a:pPr>
            <a:r>
              <a:rPr kumimoji="1" lang="zh-CN" altLang="en-US" sz="2800" b="1">
                <a:solidFill>
                  <a:srgbClr val="FFFFFF"/>
                </a:solidFill>
                <a:latin typeface="宋体" panose="02010600030101010101" pitchFamily="2" charset="-122"/>
                <a:ea typeface="宋体" panose="02010600030101010101" pitchFamily="2" charset="-122"/>
              </a:rPr>
              <a:t>    上三角矩阵的下三角（不包括主对角线）中的元素均为常数</a:t>
            </a:r>
            <a:r>
              <a:rPr kumimoji="1" lang="en-US" altLang="zh-CN" sz="2800" b="1">
                <a:solidFill>
                  <a:srgbClr val="FFFFFF"/>
                </a:solidFill>
                <a:latin typeface="Times New Roman" panose="02020603050405020304" pitchFamily="18" charset="0"/>
                <a:ea typeface="宋体" panose="02010600030101010101" pitchFamily="2" charset="-122"/>
              </a:rPr>
              <a:t>c</a:t>
            </a:r>
            <a:r>
              <a:rPr kumimoji="1" lang="en-US" altLang="zh-CN" sz="2800" b="1">
                <a:solidFill>
                  <a:srgbClr val="FFFFFF"/>
                </a:solidFill>
                <a:latin typeface="宋体" panose="02010600030101010101" pitchFamily="2" charset="-122"/>
                <a:ea typeface="宋体" panose="02010600030101010101" pitchFamily="2" charset="-122"/>
              </a:rPr>
              <a:t>(</a:t>
            </a:r>
            <a:r>
              <a:rPr kumimoji="1" lang="zh-CN" altLang="en-US" sz="2800" b="1">
                <a:solidFill>
                  <a:srgbClr val="FFFFFF"/>
                </a:solidFill>
                <a:latin typeface="宋体" panose="02010600030101010101" pitchFamily="2" charset="-122"/>
                <a:ea typeface="宋体" panose="02010600030101010101" pitchFamily="2" charset="-122"/>
              </a:rPr>
              <a:t>一般为</a:t>
            </a:r>
            <a:r>
              <a:rPr kumimoji="1" lang="en-US" altLang="zh-CN" sz="2800" b="1">
                <a:solidFill>
                  <a:srgbClr val="FFFFFF"/>
                </a:solidFill>
                <a:latin typeface="Times New Roman" panose="02020603050405020304" pitchFamily="18" charset="0"/>
                <a:ea typeface="宋体" panose="02010600030101010101" pitchFamily="2" charset="-122"/>
              </a:rPr>
              <a:t>0</a:t>
            </a:r>
            <a:r>
              <a:rPr kumimoji="1" lang="en-US" altLang="zh-CN" sz="2800" b="1">
                <a:solidFill>
                  <a:srgbClr val="FFFFFF"/>
                </a:solidFill>
                <a:latin typeface="宋体" panose="02010600030101010101" pitchFamily="2" charset="-122"/>
                <a:ea typeface="宋体" panose="02010600030101010101" pitchFamily="2" charset="-122"/>
              </a:rPr>
              <a:t>)</a:t>
            </a:r>
            <a:r>
              <a:rPr kumimoji="1" lang="zh-CN" altLang="en-US" sz="2800" b="1">
                <a:solidFill>
                  <a:srgbClr val="FFFFFF"/>
                </a:solidFill>
                <a:latin typeface="宋体" panose="02010600030101010101" pitchFamily="2" charset="-122"/>
                <a:ea typeface="宋体" panose="02010600030101010101" pitchFamily="2" charset="-122"/>
              </a:rPr>
              <a:t>。下三角矩阵正好相反，它的主对角线上方均为常数，如图</a:t>
            </a:r>
            <a:r>
              <a:rPr kumimoji="1" lang="en-US" altLang="zh-CN" sz="2800" b="1">
                <a:solidFill>
                  <a:srgbClr val="FFFFFF"/>
                </a:solidFill>
                <a:latin typeface="Times New Roman" panose="02020603050405020304" pitchFamily="18" charset="0"/>
                <a:ea typeface="宋体" panose="02010600030101010101" pitchFamily="2" charset="-122"/>
              </a:rPr>
              <a:t>5-5</a:t>
            </a:r>
            <a:r>
              <a:rPr kumimoji="1" lang="zh-CN" altLang="en-US" sz="2800" b="1">
                <a:solidFill>
                  <a:srgbClr val="FFFFFF"/>
                </a:solidFill>
                <a:latin typeface="宋体" panose="02010600030101010101" pitchFamily="2" charset="-122"/>
                <a:ea typeface="宋体" panose="02010600030101010101" pitchFamily="2" charset="-122"/>
              </a:rPr>
              <a:t>所示。</a:t>
            </a:r>
          </a:p>
        </p:txBody>
      </p:sp>
    </p:spTree>
    <p:extLst>
      <p:ext uri="{BB962C8B-B14F-4D97-AF65-F5344CB8AC3E}">
        <p14:creationId xmlns:p14="http://schemas.microsoft.com/office/powerpoint/2010/main" val="45023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5090" name="Group 2">
            <a:extLst>
              <a:ext uri="{FF2B5EF4-FFF2-40B4-BE49-F238E27FC236}">
                <a16:creationId xmlns:a16="http://schemas.microsoft.com/office/drawing/2014/main" id="{08590BC6-8DD1-9D48-9B7A-6BEDA559E9D2}"/>
              </a:ext>
            </a:extLst>
          </p:cNvPr>
          <p:cNvGrpSpPr>
            <a:grpSpLocks/>
          </p:cNvGrpSpPr>
          <p:nvPr/>
        </p:nvGrpSpPr>
        <p:grpSpPr bwMode="auto">
          <a:xfrm>
            <a:off x="3124200" y="144464"/>
            <a:ext cx="5638800" cy="2924175"/>
            <a:chOff x="1008" y="46"/>
            <a:chExt cx="3552" cy="1842"/>
          </a:xfrm>
        </p:grpSpPr>
        <p:grpSp>
          <p:nvGrpSpPr>
            <p:cNvPr id="345091" name="Group 3">
              <a:extLst>
                <a:ext uri="{FF2B5EF4-FFF2-40B4-BE49-F238E27FC236}">
                  <a16:creationId xmlns:a16="http://schemas.microsoft.com/office/drawing/2014/main" id="{C5D88038-7350-1840-A4C4-121106672684}"/>
                </a:ext>
              </a:extLst>
            </p:cNvPr>
            <p:cNvGrpSpPr>
              <a:grpSpLocks/>
            </p:cNvGrpSpPr>
            <p:nvPr/>
          </p:nvGrpSpPr>
          <p:grpSpPr bwMode="auto">
            <a:xfrm>
              <a:off x="1152" y="46"/>
              <a:ext cx="3264" cy="1161"/>
              <a:chOff x="1152" y="2295"/>
              <a:chExt cx="3264" cy="1161"/>
            </a:xfrm>
          </p:grpSpPr>
          <p:grpSp>
            <p:nvGrpSpPr>
              <p:cNvPr id="345092" name="Group 4">
                <a:extLst>
                  <a:ext uri="{FF2B5EF4-FFF2-40B4-BE49-F238E27FC236}">
                    <a16:creationId xmlns:a16="http://schemas.microsoft.com/office/drawing/2014/main" id="{FF0F594F-B871-084A-A2A4-7C18CF902880}"/>
                  </a:ext>
                </a:extLst>
              </p:cNvPr>
              <p:cNvGrpSpPr>
                <a:grpSpLocks/>
              </p:cNvGrpSpPr>
              <p:nvPr/>
            </p:nvGrpSpPr>
            <p:grpSpPr bwMode="auto">
              <a:xfrm>
                <a:off x="1152" y="2304"/>
                <a:ext cx="1412" cy="1152"/>
                <a:chOff x="1152" y="3024"/>
                <a:chExt cx="1412" cy="1152"/>
              </a:xfrm>
            </p:grpSpPr>
            <p:sp>
              <p:nvSpPr>
                <p:cNvPr id="345093" name="AutoShape 5">
                  <a:extLst>
                    <a:ext uri="{FF2B5EF4-FFF2-40B4-BE49-F238E27FC236}">
                      <a16:creationId xmlns:a16="http://schemas.microsoft.com/office/drawing/2014/main" id="{7A497AE0-9328-8747-913B-51F16562C90C}"/>
                    </a:ext>
                  </a:extLst>
                </p:cNvPr>
                <p:cNvSpPr>
                  <a:spLocks/>
                </p:cNvSpPr>
                <p:nvPr/>
              </p:nvSpPr>
              <p:spPr bwMode="auto">
                <a:xfrm>
                  <a:off x="1152" y="3120"/>
                  <a:ext cx="68" cy="1043"/>
                </a:xfrm>
                <a:prstGeom prst="leftBracket">
                  <a:avLst>
                    <a:gd name="adj" fmla="val 1278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5094" name="AutoShape 6">
                  <a:extLst>
                    <a:ext uri="{FF2B5EF4-FFF2-40B4-BE49-F238E27FC236}">
                      <a16:creationId xmlns:a16="http://schemas.microsoft.com/office/drawing/2014/main" id="{CC5A5FCE-448F-4C4A-8C11-8AE79971BDC5}"/>
                    </a:ext>
                  </a:extLst>
                </p:cNvPr>
                <p:cNvSpPr>
                  <a:spLocks/>
                </p:cNvSpPr>
                <p:nvPr/>
              </p:nvSpPr>
              <p:spPr bwMode="auto">
                <a:xfrm>
                  <a:off x="2496" y="3133"/>
                  <a:ext cx="68" cy="1043"/>
                </a:xfrm>
                <a:prstGeom prst="rightBracket">
                  <a:avLst>
                    <a:gd name="adj" fmla="val 1278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5095" name="Rectangle 7">
                  <a:extLst>
                    <a:ext uri="{FF2B5EF4-FFF2-40B4-BE49-F238E27FC236}">
                      <a16:creationId xmlns:a16="http://schemas.microsoft.com/office/drawing/2014/main" id="{DB6A57BC-6581-834E-B997-6E3EB5704147}"/>
                    </a:ext>
                  </a:extLst>
                </p:cNvPr>
                <p:cNvSpPr>
                  <a:spLocks noChangeArrowheads="1"/>
                </p:cNvSpPr>
                <p:nvPr/>
              </p:nvSpPr>
              <p:spPr bwMode="auto">
                <a:xfrm>
                  <a:off x="1230" y="3024"/>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a</a:t>
                  </a:r>
                  <a:r>
                    <a:rPr kumimoji="1" lang="en-US" altLang="zh-CN" sz="2400" baseline="-25000">
                      <a:solidFill>
                        <a:srgbClr val="FFFFFF"/>
                      </a:solidFill>
                      <a:latin typeface="Times New Roman" panose="02020603050405020304" pitchFamily="18" charset="0"/>
                      <a:ea typeface="楷体_GB2312" pitchFamily="49" charset="-122"/>
                    </a:rPr>
                    <a:t>11</a:t>
                  </a:r>
                  <a:r>
                    <a:rPr kumimoji="1" lang="en-US" altLang="zh-CN" sz="2400">
                      <a:solidFill>
                        <a:srgbClr val="FFFFFF"/>
                      </a:solidFill>
                      <a:latin typeface="Times New Roman" panose="02020603050405020304" pitchFamily="18" charset="0"/>
                      <a:ea typeface="楷体_GB2312" pitchFamily="49" charset="-122"/>
                    </a:rPr>
                    <a:t>   a</a:t>
                  </a:r>
                  <a:r>
                    <a:rPr kumimoji="1" lang="en-US" altLang="zh-CN" sz="2400" baseline="-25000">
                      <a:solidFill>
                        <a:srgbClr val="FFFFFF"/>
                      </a:solidFill>
                      <a:latin typeface="Times New Roman" panose="02020603050405020304" pitchFamily="18" charset="0"/>
                      <a:ea typeface="楷体_GB2312" pitchFamily="49" charset="-122"/>
                    </a:rPr>
                    <a:t>12</a:t>
                  </a:r>
                  <a:r>
                    <a:rPr kumimoji="1" lang="en-US" altLang="zh-CN" sz="2400">
                      <a:solidFill>
                        <a:srgbClr val="FFFFFF"/>
                      </a:solidFill>
                      <a:latin typeface="Times New Roman" panose="02020603050405020304" pitchFamily="18" charset="0"/>
                      <a:ea typeface="楷体_GB2312" pitchFamily="49" charset="-122"/>
                    </a:rPr>
                    <a:t>  …  a</a:t>
                  </a:r>
                  <a:r>
                    <a:rPr kumimoji="1" lang="en-US" altLang="zh-CN" sz="2400" baseline="-25000">
                      <a:solidFill>
                        <a:srgbClr val="FFFFFF"/>
                      </a:solidFill>
                      <a:latin typeface="Times New Roman" panose="02020603050405020304" pitchFamily="18" charset="0"/>
                      <a:ea typeface="楷体_GB2312" pitchFamily="49" charset="-122"/>
                    </a:rPr>
                    <a:t>1n</a:t>
                  </a:r>
                </a:p>
              </p:txBody>
            </p:sp>
            <p:sp>
              <p:nvSpPr>
                <p:cNvPr id="345096" name="Rectangle 8">
                  <a:extLst>
                    <a:ext uri="{FF2B5EF4-FFF2-40B4-BE49-F238E27FC236}">
                      <a16:creationId xmlns:a16="http://schemas.microsoft.com/office/drawing/2014/main" id="{6D32759C-FC26-9D4D-83E9-499B64C1F35D}"/>
                    </a:ext>
                  </a:extLst>
                </p:cNvPr>
                <p:cNvSpPr>
                  <a:spLocks noChangeArrowheads="1"/>
                </p:cNvSpPr>
                <p:nvPr/>
              </p:nvSpPr>
              <p:spPr bwMode="auto">
                <a:xfrm>
                  <a:off x="1227" y="3360"/>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c     a</a:t>
                  </a:r>
                  <a:r>
                    <a:rPr kumimoji="1" lang="en-US" altLang="zh-CN" sz="2400" baseline="-25000">
                      <a:solidFill>
                        <a:srgbClr val="FFFFFF"/>
                      </a:solidFill>
                      <a:latin typeface="Times New Roman" panose="02020603050405020304" pitchFamily="18" charset="0"/>
                      <a:ea typeface="楷体_GB2312" pitchFamily="49" charset="-122"/>
                    </a:rPr>
                    <a:t>22</a:t>
                  </a:r>
                  <a:r>
                    <a:rPr kumimoji="1" lang="en-US" altLang="zh-CN" sz="2400">
                      <a:solidFill>
                        <a:srgbClr val="FFFFFF"/>
                      </a:solidFill>
                      <a:latin typeface="Times New Roman" panose="02020603050405020304" pitchFamily="18" charset="0"/>
                      <a:ea typeface="楷体_GB2312" pitchFamily="49" charset="-122"/>
                    </a:rPr>
                    <a:t>  …  a</a:t>
                  </a:r>
                  <a:r>
                    <a:rPr kumimoji="1" lang="en-US" altLang="zh-CN" sz="2400" baseline="-25000">
                      <a:solidFill>
                        <a:srgbClr val="FFFFFF"/>
                      </a:solidFill>
                      <a:latin typeface="Times New Roman" panose="02020603050405020304" pitchFamily="18" charset="0"/>
                      <a:ea typeface="楷体_GB2312" pitchFamily="49" charset="-122"/>
                    </a:rPr>
                    <a:t>2n</a:t>
                  </a:r>
                </a:p>
              </p:txBody>
            </p:sp>
            <p:sp>
              <p:nvSpPr>
                <p:cNvPr id="345097" name="Rectangle 9">
                  <a:extLst>
                    <a:ext uri="{FF2B5EF4-FFF2-40B4-BE49-F238E27FC236}">
                      <a16:creationId xmlns:a16="http://schemas.microsoft.com/office/drawing/2014/main" id="{4F75156E-7357-AC47-8C98-6BCCC56BC62F}"/>
                    </a:ext>
                  </a:extLst>
                </p:cNvPr>
                <p:cNvSpPr>
                  <a:spLocks noChangeArrowheads="1"/>
                </p:cNvSpPr>
                <p:nvPr/>
              </p:nvSpPr>
              <p:spPr bwMode="auto">
                <a:xfrm>
                  <a:off x="1227" y="3919"/>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c       c  …   a</a:t>
                  </a:r>
                  <a:r>
                    <a:rPr kumimoji="1" lang="en-US" altLang="zh-CN" sz="2400" baseline="-25000">
                      <a:solidFill>
                        <a:srgbClr val="FFFFFF"/>
                      </a:solidFill>
                      <a:latin typeface="Times New Roman" panose="02020603050405020304" pitchFamily="18" charset="0"/>
                      <a:ea typeface="楷体_GB2312" pitchFamily="49" charset="-122"/>
                    </a:rPr>
                    <a:t>nn</a:t>
                  </a:r>
                </a:p>
              </p:txBody>
            </p:sp>
            <p:sp>
              <p:nvSpPr>
                <p:cNvPr id="345098" name="Rectangle 10">
                  <a:extLst>
                    <a:ext uri="{FF2B5EF4-FFF2-40B4-BE49-F238E27FC236}">
                      <a16:creationId xmlns:a16="http://schemas.microsoft.com/office/drawing/2014/main" id="{58C64FAC-96A6-6447-A614-05F8D1ACD9B8}"/>
                    </a:ext>
                  </a:extLst>
                </p:cNvPr>
                <p:cNvSpPr>
                  <a:spLocks noChangeArrowheads="1"/>
                </p:cNvSpPr>
                <p:nvPr/>
              </p:nvSpPr>
              <p:spPr bwMode="auto">
                <a:xfrm>
                  <a:off x="1227" y="364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    …    …</a:t>
                  </a:r>
                </a:p>
              </p:txBody>
            </p:sp>
          </p:grpSp>
          <p:grpSp>
            <p:nvGrpSpPr>
              <p:cNvPr id="345099" name="Group 11">
                <a:extLst>
                  <a:ext uri="{FF2B5EF4-FFF2-40B4-BE49-F238E27FC236}">
                    <a16:creationId xmlns:a16="http://schemas.microsoft.com/office/drawing/2014/main" id="{9A8EB52B-DFCA-8542-ADC3-EEFEA954E262}"/>
                  </a:ext>
                </a:extLst>
              </p:cNvPr>
              <p:cNvGrpSpPr>
                <a:grpSpLocks/>
              </p:cNvGrpSpPr>
              <p:nvPr/>
            </p:nvGrpSpPr>
            <p:grpSpPr bwMode="auto">
              <a:xfrm>
                <a:off x="3004" y="2295"/>
                <a:ext cx="1412" cy="1152"/>
                <a:chOff x="1152" y="3024"/>
                <a:chExt cx="1412" cy="1152"/>
              </a:xfrm>
            </p:grpSpPr>
            <p:sp>
              <p:nvSpPr>
                <p:cNvPr id="345100" name="AutoShape 12">
                  <a:extLst>
                    <a:ext uri="{FF2B5EF4-FFF2-40B4-BE49-F238E27FC236}">
                      <a16:creationId xmlns:a16="http://schemas.microsoft.com/office/drawing/2014/main" id="{20139150-518E-594E-8C6B-51C3E8B790D6}"/>
                    </a:ext>
                  </a:extLst>
                </p:cNvPr>
                <p:cNvSpPr>
                  <a:spLocks/>
                </p:cNvSpPr>
                <p:nvPr/>
              </p:nvSpPr>
              <p:spPr bwMode="auto">
                <a:xfrm>
                  <a:off x="1152" y="3120"/>
                  <a:ext cx="68" cy="1043"/>
                </a:xfrm>
                <a:prstGeom prst="leftBracket">
                  <a:avLst>
                    <a:gd name="adj" fmla="val 1278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5101" name="AutoShape 13">
                  <a:extLst>
                    <a:ext uri="{FF2B5EF4-FFF2-40B4-BE49-F238E27FC236}">
                      <a16:creationId xmlns:a16="http://schemas.microsoft.com/office/drawing/2014/main" id="{A6C31D40-DC5E-AB42-9E7C-D7D9DCECCF8E}"/>
                    </a:ext>
                  </a:extLst>
                </p:cNvPr>
                <p:cNvSpPr>
                  <a:spLocks/>
                </p:cNvSpPr>
                <p:nvPr/>
              </p:nvSpPr>
              <p:spPr bwMode="auto">
                <a:xfrm>
                  <a:off x="2496" y="3133"/>
                  <a:ext cx="68" cy="1043"/>
                </a:xfrm>
                <a:prstGeom prst="rightBracket">
                  <a:avLst>
                    <a:gd name="adj" fmla="val 1278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5102" name="Rectangle 14">
                  <a:extLst>
                    <a:ext uri="{FF2B5EF4-FFF2-40B4-BE49-F238E27FC236}">
                      <a16:creationId xmlns:a16="http://schemas.microsoft.com/office/drawing/2014/main" id="{A66A0593-DC42-BB45-8D19-2E6778A5C93B}"/>
                    </a:ext>
                  </a:extLst>
                </p:cNvPr>
                <p:cNvSpPr>
                  <a:spLocks noChangeArrowheads="1"/>
                </p:cNvSpPr>
                <p:nvPr/>
              </p:nvSpPr>
              <p:spPr bwMode="auto">
                <a:xfrm>
                  <a:off x="1230" y="3024"/>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a</a:t>
                  </a:r>
                  <a:r>
                    <a:rPr kumimoji="1" lang="en-US" altLang="zh-CN" sz="2400" baseline="-25000">
                      <a:solidFill>
                        <a:srgbClr val="FFFFFF"/>
                      </a:solidFill>
                      <a:latin typeface="Times New Roman" panose="02020603050405020304" pitchFamily="18" charset="0"/>
                      <a:ea typeface="楷体_GB2312" pitchFamily="49" charset="-122"/>
                    </a:rPr>
                    <a:t>11</a:t>
                  </a:r>
                  <a:r>
                    <a:rPr kumimoji="1" lang="en-US" altLang="zh-CN" sz="2400">
                      <a:solidFill>
                        <a:srgbClr val="FFFFFF"/>
                      </a:solidFill>
                      <a:latin typeface="Times New Roman" panose="02020603050405020304" pitchFamily="18" charset="0"/>
                      <a:ea typeface="楷体_GB2312" pitchFamily="49" charset="-122"/>
                    </a:rPr>
                    <a:t>    c    …  c</a:t>
                  </a:r>
                  <a:endParaRPr kumimoji="1" lang="en-US" altLang="zh-CN" sz="2400" baseline="-25000">
                    <a:solidFill>
                      <a:srgbClr val="FFFFFF"/>
                    </a:solidFill>
                    <a:latin typeface="Times New Roman" panose="02020603050405020304" pitchFamily="18" charset="0"/>
                    <a:ea typeface="楷体_GB2312" pitchFamily="49" charset="-122"/>
                  </a:endParaRPr>
                </a:p>
              </p:txBody>
            </p:sp>
            <p:sp>
              <p:nvSpPr>
                <p:cNvPr id="345103" name="Rectangle 15">
                  <a:extLst>
                    <a:ext uri="{FF2B5EF4-FFF2-40B4-BE49-F238E27FC236}">
                      <a16:creationId xmlns:a16="http://schemas.microsoft.com/office/drawing/2014/main" id="{8A85E870-A7F9-2F4F-A729-7582C3C80044}"/>
                    </a:ext>
                  </a:extLst>
                </p:cNvPr>
                <p:cNvSpPr>
                  <a:spLocks noChangeArrowheads="1"/>
                </p:cNvSpPr>
                <p:nvPr/>
              </p:nvSpPr>
              <p:spPr bwMode="auto">
                <a:xfrm>
                  <a:off x="1227" y="3360"/>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a</a:t>
                  </a:r>
                  <a:r>
                    <a:rPr kumimoji="1" lang="en-US" altLang="zh-CN" sz="2400" baseline="-25000">
                      <a:solidFill>
                        <a:srgbClr val="FFFFFF"/>
                      </a:solidFill>
                      <a:latin typeface="Times New Roman" panose="02020603050405020304" pitchFamily="18" charset="0"/>
                      <a:ea typeface="楷体_GB2312" pitchFamily="49" charset="-122"/>
                    </a:rPr>
                    <a:t>21</a:t>
                  </a:r>
                  <a:r>
                    <a:rPr kumimoji="1" lang="en-US" altLang="zh-CN" sz="2400">
                      <a:solidFill>
                        <a:srgbClr val="FFFFFF"/>
                      </a:solidFill>
                      <a:latin typeface="Times New Roman" panose="02020603050405020304" pitchFamily="18" charset="0"/>
                      <a:ea typeface="楷体_GB2312" pitchFamily="49" charset="-122"/>
                    </a:rPr>
                    <a:t>    a</a:t>
                  </a:r>
                  <a:r>
                    <a:rPr kumimoji="1" lang="en-US" altLang="zh-CN" sz="2400" baseline="-25000">
                      <a:solidFill>
                        <a:srgbClr val="FFFFFF"/>
                      </a:solidFill>
                      <a:latin typeface="Times New Roman" panose="02020603050405020304" pitchFamily="18" charset="0"/>
                      <a:ea typeface="楷体_GB2312" pitchFamily="49" charset="-122"/>
                    </a:rPr>
                    <a:t>22</a:t>
                  </a:r>
                  <a:r>
                    <a:rPr kumimoji="1" lang="en-US" altLang="zh-CN" sz="2400">
                      <a:solidFill>
                        <a:srgbClr val="FFFFFF"/>
                      </a:solidFill>
                      <a:latin typeface="Times New Roman" panose="02020603050405020304" pitchFamily="18" charset="0"/>
                      <a:ea typeface="楷体_GB2312" pitchFamily="49" charset="-122"/>
                    </a:rPr>
                    <a:t>  …  c</a:t>
                  </a:r>
                  <a:endParaRPr kumimoji="1" lang="en-US" altLang="zh-CN" sz="2400" baseline="-25000">
                    <a:solidFill>
                      <a:srgbClr val="FFFFFF"/>
                    </a:solidFill>
                    <a:latin typeface="Times New Roman" panose="02020603050405020304" pitchFamily="18" charset="0"/>
                    <a:ea typeface="楷体_GB2312" pitchFamily="49" charset="-122"/>
                  </a:endParaRPr>
                </a:p>
              </p:txBody>
            </p:sp>
            <p:sp>
              <p:nvSpPr>
                <p:cNvPr id="345104" name="Rectangle 16">
                  <a:extLst>
                    <a:ext uri="{FF2B5EF4-FFF2-40B4-BE49-F238E27FC236}">
                      <a16:creationId xmlns:a16="http://schemas.microsoft.com/office/drawing/2014/main" id="{BB840C02-5C0C-F44A-8F6E-21AC711B4B44}"/>
                    </a:ext>
                  </a:extLst>
                </p:cNvPr>
                <p:cNvSpPr>
                  <a:spLocks noChangeArrowheads="1"/>
                </p:cNvSpPr>
                <p:nvPr/>
              </p:nvSpPr>
              <p:spPr bwMode="auto">
                <a:xfrm>
                  <a:off x="1227" y="3919"/>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a</a:t>
                  </a:r>
                  <a:r>
                    <a:rPr kumimoji="1" lang="en-US" altLang="zh-CN" sz="2400" baseline="-25000">
                      <a:solidFill>
                        <a:srgbClr val="FFFFFF"/>
                      </a:solidFill>
                      <a:latin typeface="Times New Roman" panose="02020603050405020304" pitchFamily="18" charset="0"/>
                      <a:ea typeface="楷体_GB2312" pitchFamily="49" charset="-122"/>
                    </a:rPr>
                    <a:t>n1</a:t>
                  </a:r>
                  <a:r>
                    <a:rPr kumimoji="1" lang="en-US" altLang="zh-CN" sz="2400">
                      <a:solidFill>
                        <a:srgbClr val="FFFFFF"/>
                      </a:solidFill>
                      <a:latin typeface="Times New Roman" panose="02020603050405020304" pitchFamily="18" charset="0"/>
                      <a:ea typeface="楷体_GB2312" pitchFamily="49" charset="-122"/>
                    </a:rPr>
                    <a:t>    a</a:t>
                  </a:r>
                  <a:r>
                    <a:rPr kumimoji="1" lang="en-US" altLang="zh-CN" sz="2400" baseline="-25000">
                      <a:solidFill>
                        <a:srgbClr val="FFFFFF"/>
                      </a:solidFill>
                      <a:latin typeface="Times New Roman" panose="02020603050405020304" pitchFamily="18" charset="0"/>
                      <a:ea typeface="楷体_GB2312" pitchFamily="49" charset="-122"/>
                    </a:rPr>
                    <a:t>n2</a:t>
                  </a:r>
                  <a:r>
                    <a:rPr kumimoji="1" lang="en-US" altLang="zh-CN" sz="2400">
                      <a:solidFill>
                        <a:srgbClr val="FFFFFF"/>
                      </a:solidFill>
                      <a:latin typeface="Times New Roman" panose="02020603050405020304" pitchFamily="18" charset="0"/>
                      <a:ea typeface="楷体_GB2312" pitchFamily="49" charset="-122"/>
                    </a:rPr>
                    <a:t>  …  a</a:t>
                  </a:r>
                  <a:r>
                    <a:rPr kumimoji="1" lang="en-US" altLang="zh-CN" sz="2400" baseline="-25000">
                      <a:solidFill>
                        <a:srgbClr val="FFFFFF"/>
                      </a:solidFill>
                      <a:latin typeface="Times New Roman" panose="02020603050405020304" pitchFamily="18" charset="0"/>
                      <a:ea typeface="楷体_GB2312" pitchFamily="49" charset="-122"/>
                    </a:rPr>
                    <a:t>nn</a:t>
                  </a:r>
                </a:p>
              </p:txBody>
            </p:sp>
            <p:sp>
              <p:nvSpPr>
                <p:cNvPr id="345105" name="Rectangle 17">
                  <a:extLst>
                    <a:ext uri="{FF2B5EF4-FFF2-40B4-BE49-F238E27FC236}">
                      <a16:creationId xmlns:a16="http://schemas.microsoft.com/office/drawing/2014/main" id="{831A4544-66ED-8D43-A821-8E5CABE24770}"/>
                    </a:ext>
                  </a:extLst>
                </p:cNvPr>
                <p:cNvSpPr>
                  <a:spLocks noChangeArrowheads="1"/>
                </p:cNvSpPr>
                <p:nvPr/>
              </p:nvSpPr>
              <p:spPr bwMode="auto">
                <a:xfrm>
                  <a:off x="1227" y="364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楷体_GB2312" pitchFamily="49" charset="-122"/>
                    </a:rPr>
                    <a:t>…    …    …</a:t>
                  </a:r>
                </a:p>
              </p:txBody>
            </p:sp>
          </p:grpSp>
        </p:grpSp>
        <p:sp>
          <p:nvSpPr>
            <p:cNvPr id="345106" name="Rectangle 18">
              <a:extLst>
                <a:ext uri="{FF2B5EF4-FFF2-40B4-BE49-F238E27FC236}">
                  <a16:creationId xmlns:a16="http://schemas.microsoft.com/office/drawing/2014/main" id="{FE453124-D176-7B4E-AA98-6C21164ADFF3}"/>
                </a:ext>
              </a:extLst>
            </p:cNvPr>
            <p:cNvSpPr>
              <a:spLocks noChangeArrowheads="1"/>
            </p:cNvSpPr>
            <p:nvPr/>
          </p:nvSpPr>
          <p:spPr bwMode="auto">
            <a:xfrm>
              <a:off x="1632" y="1648"/>
              <a:ext cx="18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5-5 </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三角矩阵</a:t>
              </a:r>
              <a:r>
                <a:rPr kumimoji="1" lang="zh-CN" altLang="en-US" sz="2000" b="1">
                  <a:solidFill>
                    <a:srgbClr val="FFFFFF"/>
                  </a:solidFill>
                  <a:latin typeface="Times New Roman" panose="02020603050405020304" pitchFamily="18" charset="0"/>
                  <a:ea typeface="宋体" panose="02010600030101010101" pitchFamily="2" charset="-122"/>
                </a:rPr>
                <a:t>示例</a:t>
              </a:r>
            </a:p>
          </p:txBody>
        </p:sp>
        <p:sp>
          <p:nvSpPr>
            <p:cNvPr id="345107" name="Rectangle 19">
              <a:extLst>
                <a:ext uri="{FF2B5EF4-FFF2-40B4-BE49-F238E27FC236}">
                  <a16:creationId xmlns:a16="http://schemas.microsoft.com/office/drawing/2014/main" id="{E1151B8B-D344-944B-8FF2-44C8F6536E67}"/>
                </a:ext>
              </a:extLst>
            </p:cNvPr>
            <p:cNvSpPr>
              <a:spLocks noChangeArrowheads="1"/>
            </p:cNvSpPr>
            <p:nvPr/>
          </p:nvSpPr>
          <p:spPr bwMode="auto">
            <a:xfrm>
              <a:off x="2880" y="1285"/>
              <a:ext cx="16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下</a:t>
              </a:r>
              <a:r>
                <a:rPr kumimoji="1" lang="zh-CN" altLang="en-US" sz="2000" b="1">
                  <a:solidFill>
                    <a:srgbClr val="FFFFFF"/>
                  </a:solidFill>
                  <a:latin typeface="宋体" panose="02010600030101010101" pitchFamily="2" charset="-122"/>
                  <a:ea typeface="宋体" panose="02010600030101010101" pitchFamily="2" charset="-122"/>
                </a:rPr>
                <a:t>三角矩阵</a:t>
              </a:r>
              <a:r>
                <a:rPr kumimoji="1" lang="zh-CN" altLang="en-US" sz="2000" b="1">
                  <a:solidFill>
                    <a:srgbClr val="FFFFFF"/>
                  </a:solidFill>
                  <a:latin typeface="Times New Roman" panose="02020603050405020304" pitchFamily="18" charset="0"/>
                  <a:ea typeface="宋体" panose="02010600030101010101" pitchFamily="2" charset="-122"/>
                </a:rPr>
                <a:t>示例</a:t>
              </a:r>
            </a:p>
          </p:txBody>
        </p:sp>
        <p:sp>
          <p:nvSpPr>
            <p:cNvPr id="345108" name="Rectangle 20">
              <a:extLst>
                <a:ext uri="{FF2B5EF4-FFF2-40B4-BE49-F238E27FC236}">
                  <a16:creationId xmlns:a16="http://schemas.microsoft.com/office/drawing/2014/main" id="{E1319D49-95F4-EF4C-B400-9B1CCFDC0DD2}"/>
                </a:ext>
              </a:extLst>
            </p:cNvPr>
            <p:cNvSpPr>
              <a:spLocks noChangeArrowheads="1"/>
            </p:cNvSpPr>
            <p:nvPr/>
          </p:nvSpPr>
          <p:spPr bwMode="auto">
            <a:xfrm>
              <a:off x="1008" y="1285"/>
              <a:ext cx="16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上</a:t>
              </a:r>
              <a:r>
                <a:rPr kumimoji="1" lang="zh-CN" altLang="en-US" sz="2000" b="1">
                  <a:solidFill>
                    <a:srgbClr val="FFFFFF"/>
                  </a:solidFill>
                  <a:latin typeface="宋体" panose="02010600030101010101" pitchFamily="2" charset="-122"/>
                  <a:ea typeface="宋体" panose="02010600030101010101" pitchFamily="2" charset="-122"/>
                </a:rPr>
                <a:t>三角矩阵</a:t>
              </a:r>
              <a:r>
                <a:rPr kumimoji="1" lang="zh-CN" altLang="en-US" sz="2000" b="1">
                  <a:solidFill>
                    <a:srgbClr val="FFFFFF"/>
                  </a:solidFill>
                  <a:latin typeface="Times New Roman" panose="02020603050405020304" pitchFamily="18" charset="0"/>
                  <a:ea typeface="宋体" panose="02010600030101010101" pitchFamily="2" charset="-122"/>
                </a:rPr>
                <a:t>示例</a:t>
              </a:r>
            </a:p>
          </p:txBody>
        </p:sp>
      </p:grpSp>
      <p:sp>
        <p:nvSpPr>
          <p:cNvPr id="345109" name="Rectangle 21">
            <a:extLst>
              <a:ext uri="{FF2B5EF4-FFF2-40B4-BE49-F238E27FC236}">
                <a16:creationId xmlns:a16="http://schemas.microsoft.com/office/drawing/2014/main" id="{05EF1444-33D7-114A-87CF-66EAAF5F0ED0}"/>
              </a:ext>
            </a:extLst>
          </p:cNvPr>
          <p:cNvSpPr>
            <a:spLocks noChangeArrowheads="1"/>
          </p:cNvSpPr>
          <p:nvPr/>
        </p:nvSpPr>
        <p:spPr bwMode="auto">
          <a:xfrm>
            <a:off x="1676401" y="3276600"/>
            <a:ext cx="88122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572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a:solidFill>
                  <a:srgbClr val="FFFFFF"/>
                </a:solidFill>
              </a:rPr>
              <a:t>          </a:t>
            </a:r>
            <a:r>
              <a:rPr lang="zh-CN" altLang="en-US" sz="2800" b="1">
                <a:solidFill>
                  <a:srgbClr val="FFFFFF"/>
                </a:solidFill>
                <a:latin typeface="宋体" panose="02010600030101010101" pitchFamily="2" charset="-122"/>
              </a:rPr>
              <a:t>三角矩阵中的重复元素</a:t>
            </a:r>
            <a:r>
              <a:rPr lang="en-US" altLang="zh-CN" sz="2800" b="1">
                <a:solidFill>
                  <a:srgbClr val="FFFFFF"/>
                </a:solidFill>
              </a:rPr>
              <a:t>c</a:t>
            </a:r>
            <a:r>
              <a:rPr lang="zh-CN" altLang="en-US" sz="2800" b="1">
                <a:solidFill>
                  <a:srgbClr val="FFFFFF"/>
                </a:solidFill>
                <a:latin typeface="宋体" panose="02010600030101010101" pitchFamily="2" charset="-122"/>
              </a:rPr>
              <a:t>可共享一个存储空间，其余的元素正好有</a:t>
            </a:r>
            <a:r>
              <a:rPr lang="en-US" altLang="zh-CN" sz="2800" b="1">
                <a:solidFill>
                  <a:srgbClr val="FFFFFF"/>
                </a:solidFill>
              </a:rPr>
              <a:t>n(n+1)/2</a:t>
            </a:r>
            <a:r>
              <a:rPr lang="zh-CN" altLang="en-US" sz="2800" b="1">
                <a:solidFill>
                  <a:srgbClr val="FFFFFF"/>
                </a:solidFill>
                <a:latin typeface="宋体" panose="02010600030101010101" pitchFamily="2" charset="-122"/>
              </a:rPr>
              <a:t>个，因此，三角矩阵可压缩存储到向量</a:t>
            </a:r>
            <a:r>
              <a:rPr lang="en-US" altLang="zh-CN" sz="2800" b="1">
                <a:solidFill>
                  <a:srgbClr val="FFFFFF"/>
                </a:solidFill>
              </a:rPr>
              <a:t>sa[0</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n(n+1)/2]</a:t>
            </a:r>
            <a:r>
              <a:rPr lang="zh-CN" altLang="en-US" sz="2800" b="1">
                <a:solidFill>
                  <a:srgbClr val="FFFFFF"/>
                </a:solidFill>
                <a:latin typeface="宋体" panose="02010600030101010101" pitchFamily="2" charset="-122"/>
              </a:rPr>
              <a:t>中，其中</a:t>
            </a:r>
            <a:r>
              <a:rPr lang="en-US" altLang="zh-CN" sz="2800" b="1">
                <a:solidFill>
                  <a:srgbClr val="FFFFFF"/>
                </a:solidFill>
              </a:rPr>
              <a:t>c</a:t>
            </a:r>
            <a:r>
              <a:rPr lang="zh-CN" altLang="en-US" sz="2800" b="1">
                <a:solidFill>
                  <a:srgbClr val="FFFFFF"/>
                </a:solidFill>
                <a:latin typeface="宋体" panose="02010600030101010101" pitchFamily="2" charset="-122"/>
              </a:rPr>
              <a:t>存放在向量的第</a:t>
            </a:r>
            <a:r>
              <a:rPr lang="en-US" altLang="zh-CN" sz="2800" b="1">
                <a:solidFill>
                  <a:srgbClr val="FFFFFF"/>
                </a:solidFill>
              </a:rPr>
              <a:t>1</a:t>
            </a:r>
            <a:r>
              <a:rPr lang="zh-CN" altLang="en-US" sz="2800" b="1">
                <a:solidFill>
                  <a:srgbClr val="FFFFFF"/>
                </a:solidFill>
                <a:latin typeface="宋体" panose="02010600030101010101" pitchFamily="2" charset="-122"/>
              </a:rPr>
              <a:t>个分量中。</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上三角矩阵元素</a:t>
            </a:r>
            <a:r>
              <a:rPr lang="en-US" altLang="zh-CN" sz="2800" b="1">
                <a:solidFill>
                  <a:srgbClr val="FFFFFF"/>
                </a:solidFill>
              </a:rPr>
              <a:t>a</a:t>
            </a:r>
            <a:r>
              <a:rPr lang="en-US" altLang="zh-CN" sz="2800" b="1" baseline="-18000">
                <a:solidFill>
                  <a:srgbClr val="FFFFFF"/>
                </a:solidFill>
              </a:rPr>
              <a:t>i j</a:t>
            </a:r>
            <a:r>
              <a:rPr lang="zh-CN" altLang="en-US" sz="2800" b="1">
                <a:solidFill>
                  <a:srgbClr val="FFFFFF"/>
                </a:solidFill>
              </a:rPr>
              <a:t>保存</a:t>
            </a:r>
            <a:r>
              <a:rPr lang="zh-CN" altLang="en-US" sz="2800" b="1">
                <a:solidFill>
                  <a:srgbClr val="FFFFFF"/>
                </a:solidFill>
                <a:latin typeface="宋体" panose="02010600030101010101" pitchFamily="2" charset="-122"/>
              </a:rPr>
              <a:t>在向量</a:t>
            </a:r>
            <a:r>
              <a:rPr lang="en-US" altLang="zh-CN" sz="2800" b="1">
                <a:solidFill>
                  <a:srgbClr val="FFFFFF"/>
                </a:solidFill>
              </a:rPr>
              <a:t>sa</a:t>
            </a:r>
            <a:r>
              <a:rPr lang="zh-CN" altLang="en-US" sz="2800" b="1">
                <a:solidFill>
                  <a:srgbClr val="FFFFFF"/>
                </a:solidFill>
              </a:rPr>
              <a:t>中时的</a:t>
            </a:r>
            <a:r>
              <a:rPr lang="zh-CN" altLang="en-US" sz="2800" b="1">
                <a:solidFill>
                  <a:srgbClr val="FFFFFF"/>
                </a:solidFill>
                <a:latin typeface="宋体" panose="02010600030101010101" pitchFamily="2" charset="-122"/>
              </a:rPr>
              <a:t>下标值</a:t>
            </a:r>
            <a:r>
              <a:rPr lang="en-US" altLang="zh-CN" sz="2800" b="1">
                <a:solidFill>
                  <a:srgbClr val="FFFFFF"/>
                </a:solidFill>
              </a:rPr>
              <a:t>k</a:t>
            </a:r>
            <a:r>
              <a:rPr lang="zh-CN" altLang="en-US" sz="2800" b="1">
                <a:solidFill>
                  <a:srgbClr val="FFFFFF"/>
                </a:solidFill>
              </a:rPr>
              <a:t>与（</a:t>
            </a:r>
            <a:r>
              <a:rPr lang="en-US" altLang="zh-CN" sz="2800" b="1">
                <a:solidFill>
                  <a:srgbClr val="FFFFFF"/>
                </a:solidFill>
              </a:rPr>
              <a:t>i,j</a:t>
            </a:r>
            <a:r>
              <a:rPr lang="zh-CN" altLang="en-US" sz="2800" b="1">
                <a:solidFill>
                  <a:srgbClr val="FFFFFF"/>
                </a:solidFill>
              </a:rPr>
              <a:t>）之间的对应关系</a:t>
            </a:r>
            <a:r>
              <a:rPr lang="zh-CN" altLang="en-US" sz="2800" b="1">
                <a:solidFill>
                  <a:srgbClr val="FFFFFF"/>
                </a:solidFill>
                <a:latin typeface="宋体" panose="02010600030101010101" pitchFamily="2" charset="-122"/>
              </a:rPr>
              <a:t>是：</a:t>
            </a:r>
          </a:p>
        </p:txBody>
      </p:sp>
    </p:spTree>
    <p:extLst>
      <p:ext uri="{BB962C8B-B14F-4D97-AF65-F5344CB8AC3E}">
        <p14:creationId xmlns:p14="http://schemas.microsoft.com/office/powerpoint/2010/main" val="409069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FA1BCB76-9AD1-FA49-8A87-5396008C74DF}"/>
              </a:ext>
            </a:extLst>
          </p:cNvPr>
          <p:cNvSpPr>
            <a:spLocks noGrp="1" noChangeArrowheads="1"/>
          </p:cNvSpPr>
          <p:nvPr>
            <p:ph/>
          </p:nvPr>
        </p:nvSpPr>
        <p:spPr>
          <a:xfrm>
            <a:off x="1676400" y="1600200"/>
            <a:ext cx="8915400" cy="1066800"/>
          </a:xfrm>
        </p:spPr>
        <p:txBody>
          <a:bodyPr/>
          <a:lstStyle/>
          <a:p>
            <a:pPr marL="0" indent="0">
              <a:lnSpc>
                <a:spcPct val="110000"/>
              </a:lnSpc>
              <a:buNone/>
            </a:pPr>
            <a:r>
              <a:rPr lang="zh-CN" altLang="en-US">
                <a:latin typeface="宋体" panose="02010600030101010101" pitchFamily="2" charset="-122"/>
              </a:rPr>
              <a:t>   </a:t>
            </a:r>
            <a:r>
              <a:rPr lang="zh-CN" altLang="en-US" sz="2800" b="1">
                <a:latin typeface="宋体" panose="02010600030101010101" pitchFamily="2" charset="-122"/>
              </a:rPr>
              <a:t>下三角矩阵元素</a:t>
            </a:r>
            <a:r>
              <a:rPr lang="en-US" altLang="zh-CN" sz="2800" b="1"/>
              <a:t>a</a:t>
            </a:r>
            <a:r>
              <a:rPr lang="en-US" altLang="zh-CN" sz="2800" b="1" baseline="-18000"/>
              <a:t>i j</a:t>
            </a:r>
            <a:r>
              <a:rPr lang="zh-CN" altLang="en-US" sz="2800" b="1"/>
              <a:t>保存</a:t>
            </a:r>
            <a:r>
              <a:rPr lang="zh-CN" altLang="en-US" sz="2800" b="1">
                <a:latin typeface="宋体" panose="02010600030101010101" pitchFamily="2" charset="-122"/>
              </a:rPr>
              <a:t>在向量</a:t>
            </a:r>
            <a:r>
              <a:rPr lang="en-US" altLang="zh-CN" sz="2800" b="1"/>
              <a:t>sa</a:t>
            </a:r>
            <a:r>
              <a:rPr lang="zh-CN" altLang="en-US" sz="2800" b="1"/>
              <a:t>中时的</a:t>
            </a:r>
            <a:r>
              <a:rPr lang="zh-CN" altLang="en-US" sz="2800" b="1">
                <a:latin typeface="宋体" panose="02010600030101010101" pitchFamily="2" charset="-122"/>
              </a:rPr>
              <a:t>下标值</a:t>
            </a:r>
            <a:r>
              <a:rPr lang="en-US" altLang="zh-CN" sz="2800" b="1"/>
              <a:t>k</a:t>
            </a:r>
            <a:r>
              <a:rPr lang="zh-CN" altLang="en-US" sz="2800" b="1"/>
              <a:t>与（</a:t>
            </a:r>
            <a:r>
              <a:rPr lang="en-US" altLang="zh-CN" sz="2800" b="1"/>
              <a:t>i,j</a:t>
            </a:r>
            <a:r>
              <a:rPr lang="zh-CN" altLang="en-US" sz="2800" b="1"/>
              <a:t>）之间的对应关系</a:t>
            </a:r>
            <a:r>
              <a:rPr lang="zh-CN" altLang="en-US" sz="2800" b="1">
                <a:latin typeface="宋体" panose="02010600030101010101" pitchFamily="2" charset="-122"/>
              </a:rPr>
              <a:t>是：</a:t>
            </a:r>
          </a:p>
        </p:txBody>
      </p:sp>
      <p:grpSp>
        <p:nvGrpSpPr>
          <p:cNvPr id="346115" name="Group 3">
            <a:extLst>
              <a:ext uri="{FF2B5EF4-FFF2-40B4-BE49-F238E27FC236}">
                <a16:creationId xmlns:a16="http://schemas.microsoft.com/office/drawing/2014/main" id="{F3FBB680-33E9-0743-B561-007B9A3CA987}"/>
              </a:ext>
            </a:extLst>
          </p:cNvPr>
          <p:cNvGrpSpPr>
            <a:grpSpLocks/>
          </p:cNvGrpSpPr>
          <p:nvPr/>
        </p:nvGrpSpPr>
        <p:grpSpPr bwMode="auto">
          <a:xfrm>
            <a:off x="2325688" y="152400"/>
            <a:ext cx="7802562" cy="1219200"/>
            <a:chOff x="505" y="96"/>
            <a:chExt cx="4915" cy="768"/>
          </a:xfrm>
        </p:grpSpPr>
        <p:sp>
          <p:nvSpPr>
            <p:cNvPr id="346116" name="Rectangle 4">
              <a:extLst>
                <a:ext uri="{FF2B5EF4-FFF2-40B4-BE49-F238E27FC236}">
                  <a16:creationId xmlns:a16="http://schemas.microsoft.com/office/drawing/2014/main" id="{46D28FBD-5EAF-E549-A329-F0AAC90F0041}"/>
                </a:ext>
              </a:extLst>
            </p:cNvPr>
            <p:cNvSpPr>
              <a:spLocks noChangeArrowheads="1"/>
            </p:cNvSpPr>
            <p:nvPr/>
          </p:nvSpPr>
          <p:spPr bwMode="auto">
            <a:xfrm>
              <a:off x="1012" y="96"/>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i-1)/2+j-1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346117" name="Rectangle 5">
              <a:extLst>
                <a:ext uri="{FF2B5EF4-FFF2-40B4-BE49-F238E27FC236}">
                  <a16:creationId xmlns:a16="http://schemas.microsoft.com/office/drawing/2014/main" id="{DACE129D-7EF4-C047-A11E-D9893E110374}"/>
                </a:ext>
              </a:extLst>
            </p:cNvPr>
            <p:cNvSpPr>
              <a:spLocks noChangeArrowheads="1"/>
            </p:cNvSpPr>
            <p:nvPr/>
          </p:nvSpPr>
          <p:spPr bwMode="auto">
            <a:xfrm>
              <a:off x="1012" y="547"/>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n</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n+1)/2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i&lt;j</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346118" name="AutoShape 6">
              <a:extLst>
                <a:ext uri="{FF2B5EF4-FFF2-40B4-BE49-F238E27FC236}">
                  <a16:creationId xmlns:a16="http://schemas.microsoft.com/office/drawing/2014/main" id="{76B1DB0B-139F-BB41-8B38-AC12E69220DC}"/>
                </a:ext>
              </a:extLst>
            </p:cNvPr>
            <p:cNvSpPr>
              <a:spLocks/>
            </p:cNvSpPr>
            <p:nvPr/>
          </p:nvSpPr>
          <p:spPr bwMode="auto">
            <a:xfrm>
              <a:off x="916" y="240"/>
              <a:ext cx="68" cy="453"/>
            </a:xfrm>
            <a:prstGeom prst="leftBrace">
              <a:avLst>
                <a:gd name="adj1" fmla="val 55515"/>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6119" name="Rectangle 7">
              <a:extLst>
                <a:ext uri="{FF2B5EF4-FFF2-40B4-BE49-F238E27FC236}">
                  <a16:creationId xmlns:a16="http://schemas.microsoft.com/office/drawing/2014/main" id="{109F97EC-21C2-2D4E-A821-CA673D4B60BE}"/>
                </a:ext>
              </a:extLst>
            </p:cNvPr>
            <p:cNvSpPr>
              <a:spLocks noChangeArrowheads="1"/>
            </p:cNvSpPr>
            <p:nvPr/>
          </p:nvSpPr>
          <p:spPr bwMode="auto">
            <a:xfrm>
              <a:off x="505" y="315"/>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a:t>
              </a:r>
            </a:p>
          </p:txBody>
        </p:sp>
        <p:sp>
          <p:nvSpPr>
            <p:cNvPr id="346120" name="Rectangle 8">
              <a:extLst>
                <a:ext uri="{FF2B5EF4-FFF2-40B4-BE49-F238E27FC236}">
                  <a16:creationId xmlns:a16="http://schemas.microsoft.com/office/drawing/2014/main" id="{E88CEB44-A492-C046-A439-5E43C17655BC}"/>
                </a:ext>
              </a:extLst>
            </p:cNvPr>
            <p:cNvSpPr>
              <a:spLocks noChangeArrowheads="1"/>
            </p:cNvSpPr>
            <p:nvPr/>
          </p:nvSpPr>
          <p:spPr bwMode="auto">
            <a:xfrm>
              <a:off x="3556" y="240"/>
              <a:ext cx="1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a:solidFill>
                    <a:srgbClr val="FFFFFF"/>
                  </a:solidFill>
                  <a:latin typeface="Times New Roman" panose="02020603050405020304" pitchFamily="18" charset="0"/>
                  <a:ea typeface="宋体" panose="02010600030101010101" pitchFamily="2" charset="-122"/>
                </a:rPr>
                <a:t>i,j</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a:solidFill>
                    <a:srgbClr val="FFFFFF"/>
                  </a:solidFill>
                  <a:latin typeface="Times New Roman" panose="02020603050405020304" pitchFamily="18" charset="0"/>
                  <a:ea typeface="宋体" panose="02010600030101010101" pitchFamily="2" charset="-122"/>
                </a:rPr>
                <a:t> n         </a:t>
              </a:r>
              <a:r>
                <a:rPr kumimoji="1" lang="en-US" altLang="zh-CN" sz="3200" b="1">
                  <a:solidFill>
                    <a:srgbClr val="FFFFFF"/>
                  </a:solidFill>
                  <a:latin typeface="Times New Roman" panose="02020603050405020304" pitchFamily="18" charset="0"/>
                  <a:ea typeface="宋体" panose="02010600030101010101" pitchFamily="2" charset="-122"/>
                </a:rPr>
                <a:t>(5-5)</a:t>
              </a:r>
            </a:p>
          </p:txBody>
        </p:sp>
      </p:grpSp>
      <p:grpSp>
        <p:nvGrpSpPr>
          <p:cNvPr id="346121" name="Group 9">
            <a:extLst>
              <a:ext uri="{FF2B5EF4-FFF2-40B4-BE49-F238E27FC236}">
                <a16:creationId xmlns:a16="http://schemas.microsoft.com/office/drawing/2014/main" id="{64C3A5A3-DCD0-8240-9614-F2E0AA500143}"/>
              </a:ext>
            </a:extLst>
          </p:cNvPr>
          <p:cNvGrpSpPr>
            <a:grpSpLocks/>
          </p:cNvGrpSpPr>
          <p:nvPr/>
        </p:nvGrpSpPr>
        <p:grpSpPr bwMode="auto">
          <a:xfrm>
            <a:off x="2460625" y="2743200"/>
            <a:ext cx="7812088" cy="1219200"/>
            <a:chOff x="590" y="1728"/>
            <a:chExt cx="4921" cy="768"/>
          </a:xfrm>
        </p:grpSpPr>
        <p:sp>
          <p:nvSpPr>
            <p:cNvPr id="346122" name="Rectangle 10">
              <a:extLst>
                <a:ext uri="{FF2B5EF4-FFF2-40B4-BE49-F238E27FC236}">
                  <a16:creationId xmlns:a16="http://schemas.microsoft.com/office/drawing/2014/main" id="{5E3A14B6-BB72-254F-BF61-C6F18050057D}"/>
                </a:ext>
              </a:extLst>
            </p:cNvPr>
            <p:cNvSpPr>
              <a:spLocks noChangeArrowheads="1"/>
            </p:cNvSpPr>
            <p:nvPr/>
          </p:nvSpPr>
          <p:spPr bwMode="auto">
            <a:xfrm>
              <a:off x="1108" y="1728"/>
              <a:ext cx="245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i-1)/2+j-1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i</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800" b="1">
                  <a:solidFill>
                    <a:srgbClr val="FFFFFF"/>
                  </a:solidFill>
                  <a:latin typeface="Times New Roman" panose="02020603050405020304" pitchFamily="18" charset="0"/>
                  <a:ea typeface="宋体" panose="02010600030101010101" pitchFamily="2" charset="-122"/>
                </a:rPr>
                <a:t>j</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346123" name="Rectangle 11">
              <a:extLst>
                <a:ext uri="{FF2B5EF4-FFF2-40B4-BE49-F238E27FC236}">
                  <a16:creationId xmlns:a16="http://schemas.microsoft.com/office/drawing/2014/main" id="{203BB182-A916-0D48-8A12-62D13983A95E}"/>
                </a:ext>
              </a:extLst>
            </p:cNvPr>
            <p:cNvSpPr>
              <a:spLocks noChangeArrowheads="1"/>
            </p:cNvSpPr>
            <p:nvPr/>
          </p:nvSpPr>
          <p:spPr bwMode="auto">
            <a:xfrm>
              <a:off x="1108" y="2179"/>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n</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n+1)/2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i&gt;j</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346124" name="AutoShape 12">
              <a:extLst>
                <a:ext uri="{FF2B5EF4-FFF2-40B4-BE49-F238E27FC236}">
                  <a16:creationId xmlns:a16="http://schemas.microsoft.com/office/drawing/2014/main" id="{3A06EBE5-E7F4-5146-84F6-D16ABCFCDC70}"/>
                </a:ext>
              </a:extLst>
            </p:cNvPr>
            <p:cNvSpPr>
              <a:spLocks/>
            </p:cNvSpPr>
            <p:nvPr/>
          </p:nvSpPr>
          <p:spPr bwMode="auto">
            <a:xfrm>
              <a:off x="1012" y="1872"/>
              <a:ext cx="68" cy="453"/>
            </a:xfrm>
            <a:prstGeom prst="leftBrace">
              <a:avLst>
                <a:gd name="adj1" fmla="val 55515"/>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6125" name="Rectangle 13">
              <a:extLst>
                <a:ext uri="{FF2B5EF4-FFF2-40B4-BE49-F238E27FC236}">
                  <a16:creationId xmlns:a16="http://schemas.microsoft.com/office/drawing/2014/main" id="{E9F0A879-2CF9-8147-A1E8-2ABD4493E736}"/>
                </a:ext>
              </a:extLst>
            </p:cNvPr>
            <p:cNvSpPr>
              <a:spLocks noChangeArrowheads="1"/>
            </p:cNvSpPr>
            <p:nvPr/>
          </p:nvSpPr>
          <p:spPr bwMode="auto">
            <a:xfrm>
              <a:off x="590" y="1947"/>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a:t>
              </a:r>
            </a:p>
          </p:txBody>
        </p:sp>
        <p:sp>
          <p:nvSpPr>
            <p:cNvPr id="346126" name="Rectangle 14">
              <a:extLst>
                <a:ext uri="{FF2B5EF4-FFF2-40B4-BE49-F238E27FC236}">
                  <a16:creationId xmlns:a16="http://schemas.microsoft.com/office/drawing/2014/main" id="{C907D393-F671-6E40-982C-76A38D326856}"/>
                </a:ext>
              </a:extLst>
            </p:cNvPr>
            <p:cNvSpPr>
              <a:spLocks noChangeArrowheads="1"/>
            </p:cNvSpPr>
            <p:nvPr/>
          </p:nvSpPr>
          <p:spPr bwMode="auto">
            <a:xfrm>
              <a:off x="3652" y="1917"/>
              <a:ext cx="1859"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a:solidFill>
                    <a:srgbClr val="FFFFFF"/>
                  </a:solidFill>
                  <a:latin typeface="Times New Roman" panose="02020603050405020304" pitchFamily="18" charset="0"/>
                  <a:ea typeface="宋体" panose="02010600030101010101" pitchFamily="2" charset="-122"/>
                </a:rPr>
                <a:t>i,j</a:t>
              </a:r>
              <a:r>
                <a:rPr kumimoji="1" lang="en-US" altLang="zh-CN" sz="24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1">
                  <a:solidFill>
                    <a:srgbClr val="FFFFFF"/>
                  </a:solidFill>
                  <a:latin typeface="Times New Roman" panose="02020603050405020304" pitchFamily="18" charset="0"/>
                  <a:ea typeface="宋体" panose="02010600030101010101" pitchFamily="2" charset="-122"/>
                </a:rPr>
                <a:t>n         </a:t>
              </a:r>
              <a:r>
                <a:rPr kumimoji="1" lang="en-US" altLang="zh-CN" sz="3200" b="1">
                  <a:solidFill>
                    <a:srgbClr val="FFFFFF"/>
                  </a:solidFill>
                  <a:latin typeface="Times New Roman" panose="02020603050405020304" pitchFamily="18" charset="0"/>
                  <a:ea typeface="宋体" panose="02010600030101010101" pitchFamily="2" charset="-122"/>
                </a:rPr>
                <a:t>(5-6)</a:t>
              </a:r>
            </a:p>
          </p:txBody>
        </p:sp>
      </p:grpSp>
      <p:sp>
        <p:nvSpPr>
          <p:cNvPr id="346127" name="Rectangle 15">
            <a:extLst>
              <a:ext uri="{FF2B5EF4-FFF2-40B4-BE49-F238E27FC236}">
                <a16:creationId xmlns:a16="http://schemas.microsoft.com/office/drawing/2014/main" id="{9F35C0B8-36EB-C943-B605-5EB3BB35DC25}"/>
              </a:ext>
            </a:extLst>
          </p:cNvPr>
          <p:cNvSpPr>
            <a:spLocks noChangeArrowheads="1"/>
          </p:cNvSpPr>
          <p:nvPr/>
        </p:nvSpPr>
        <p:spPr bwMode="auto">
          <a:xfrm>
            <a:off x="1676401" y="4191000"/>
            <a:ext cx="88122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683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3600" b="1">
                <a:solidFill>
                  <a:srgbClr val="FFFF00"/>
                </a:solidFill>
              </a:rPr>
              <a:t>3   </a:t>
            </a:r>
            <a:r>
              <a:rPr lang="en-US" altLang="zh-CN" sz="3600" b="1">
                <a:solidFill>
                  <a:srgbClr val="FFFF00"/>
                </a:solidFill>
                <a:latin typeface="楷体_GB2312" pitchFamily="49" charset="-122"/>
                <a:ea typeface="楷体_GB2312" pitchFamily="49" charset="-122"/>
              </a:rPr>
              <a:t> </a:t>
            </a:r>
            <a:r>
              <a:rPr lang="zh-CN" altLang="en-US" sz="3600" b="1">
                <a:solidFill>
                  <a:srgbClr val="FFFF00"/>
                </a:solidFill>
                <a:latin typeface="楷体_GB2312" pitchFamily="49" charset="-122"/>
                <a:ea typeface="楷体_GB2312" pitchFamily="49" charset="-122"/>
              </a:rPr>
              <a:t>对角矩阵</a:t>
            </a:r>
          </a:p>
          <a:p>
            <a:pPr eaLnBrk="1" fontAlgn="base" hangingPunct="1">
              <a:lnSpc>
                <a:spcPct val="110000"/>
              </a:lnSpc>
              <a:spcBef>
                <a:spcPct val="20000"/>
              </a:spcBef>
              <a:spcAft>
                <a:spcPct val="0"/>
              </a:spcAft>
              <a:buClr>
                <a:srgbClr val="3366FF"/>
              </a:buClr>
              <a:buSzPct val="80000"/>
            </a:pPr>
            <a:r>
              <a:rPr lang="zh-CN" altLang="en-US" sz="32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矩阵中，除了主对角线和主对角线上或下方若干条对角线上的元素之外，其余元素皆为零。即所有的非零元素集中在以主对角线为了中心的带状区域中，如图</a:t>
            </a:r>
            <a:r>
              <a:rPr lang="en-US" altLang="zh-CN" sz="2800" b="1">
                <a:solidFill>
                  <a:srgbClr val="FFFFFF"/>
                </a:solidFill>
              </a:rPr>
              <a:t>5-6</a:t>
            </a:r>
            <a:r>
              <a:rPr lang="zh-CN" altLang="en-US" sz="2800" b="1">
                <a:solidFill>
                  <a:srgbClr val="FFFFFF"/>
                </a:solidFill>
                <a:latin typeface="宋体" panose="02010600030101010101" pitchFamily="2" charset="-122"/>
              </a:rPr>
              <a:t>所示。</a:t>
            </a:r>
          </a:p>
        </p:txBody>
      </p:sp>
    </p:spTree>
    <p:extLst>
      <p:ext uri="{BB962C8B-B14F-4D97-AF65-F5344CB8AC3E}">
        <p14:creationId xmlns:p14="http://schemas.microsoft.com/office/powerpoint/2010/main" val="206914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5BEA9FB8-4D13-F944-8899-9D41DC0ECD01}"/>
              </a:ext>
            </a:extLst>
          </p:cNvPr>
          <p:cNvSpPr>
            <a:spLocks noGrp="1" noChangeArrowheads="1"/>
          </p:cNvSpPr>
          <p:nvPr>
            <p:ph type="title" idx="4294967295"/>
          </p:nvPr>
        </p:nvSpPr>
        <p:spPr>
          <a:xfrm>
            <a:off x="2667000" y="152400"/>
            <a:ext cx="5949950" cy="914400"/>
          </a:xfrm>
        </p:spPr>
        <p:txBody>
          <a:bodyPr/>
          <a:lstStyle/>
          <a:p>
            <a:r>
              <a:rPr lang="en-US" altLang="zh-CN" sz="5400" b="1">
                <a:effectLst/>
                <a:latin typeface="Times New Roman" panose="02020603050405020304" pitchFamily="18" charset="0"/>
                <a:cs typeface="Arial" panose="020B0604020202020204" pitchFamily="34" charset="0"/>
              </a:rPr>
              <a:t>5.1</a:t>
            </a:r>
            <a:r>
              <a:rPr lang="en-US" altLang="zh-CN" sz="5400" b="1">
                <a:cs typeface="Arial" panose="020B0604020202020204" pitchFamily="34" charset="0"/>
              </a:rPr>
              <a:t>   </a:t>
            </a:r>
            <a:r>
              <a:rPr lang="zh-CN" altLang="en-US" sz="5400" b="1">
                <a:effectLst/>
                <a:ea typeface="楷体_GB2312" pitchFamily="49" charset="-122"/>
              </a:rPr>
              <a:t>数组的定义</a:t>
            </a:r>
          </a:p>
        </p:txBody>
      </p:sp>
      <p:sp>
        <p:nvSpPr>
          <p:cNvPr id="323587" name="Rectangle 3">
            <a:extLst>
              <a:ext uri="{FF2B5EF4-FFF2-40B4-BE49-F238E27FC236}">
                <a16:creationId xmlns:a16="http://schemas.microsoft.com/office/drawing/2014/main" id="{D40865B4-0A23-8545-B5DB-2FD3ABDF36B3}"/>
              </a:ext>
            </a:extLst>
          </p:cNvPr>
          <p:cNvSpPr>
            <a:spLocks noGrp="1" noChangeArrowheads="1"/>
          </p:cNvSpPr>
          <p:nvPr>
            <p:ph/>
          </p:nvPr>
        </p:nvSpPr>
        <p:spPr>
          <a:xfrm>
            <a:off x="1676401" y="1219200"/>
            <a:ext cx="8812213" cy="5562600"/>
          </a:xfrm>
          <a:noFill/>
          <a:ln/>
        </p:spPr>
        <p:txBody>
          <a:bodyPr/>
          <a:lstStyle/>
          <a:p>
            <a:pPr marL="0" indent="0">
              <a:lnSpc>
                <a:spcPct val="110000"/>
              </a:lnSpc>
              <a:buNone/>
            </a:pPr>
            <a:r>
              <a:rPr lang="zh-CN" altLang="en-US" b="1">
                <a:solidFill>
                  <a:schemeClr val="hlink"/>
                </a:solidFill>
                <a:latin typeface="宋体" panose="02010600030101010101" pitchFamily="2" charset="-122"/>
              </a:rPr>
              <a:t>    </a:t>
            </a:r>
            <a:r>
              <a:rPr lang="zh-CN" altLang="en-US" sz="2800" b="1">
                <a:solidFill>
                  <a:schemeClr val="folHlink"/>
                </a:solidFill>
                <a:latin typeface="宋体" panose="02010600030101010101" pitchFamily="2" charset="-122"/>
              </a:rPr>
              <a:t>数组</a:t>
            </a:r>
            <a:r>
              <a:rPr lang="zh-CN" altLang="en-US" sz="2800" b="1">
                <a:latin typeface="宋体" panose="02010600030101010101" pitchFamily="2" charset="-122"/>
              </a:rPr>
              <a:t>是一组偶对</a:t>
            </a:r>
            <a:r>
              <a:rPr lang="en-US" altLang="zh-CN" sz="2800" b="1">
                <a:latin typeface="宋体" panose="02010600030101010101" pitchFamily="2" charset="-122"/>
              </a:rPr>
              <a:t>(</a:t>
            </a:r>
            <a:r>
              <a:rPr lang="zh-CN" altLang="en-US" sz="2800" b="1">
                <a:latin typeface="宋体" panose="02010600030101010101" pitchFamily="2" charset="-122"/>
              </a:rPr>
              <a:t>下标值，数据元素值</a:t>
            </a:r>
            <a:r>
              <a:rPr lang="en-US" altLang="zh-CN" sz="2800" b="1">
                <a:latin typeface="宋体" panose="02010600030101010101" pitchFamily="2" charset="-122"/>
              </a:rPr>
              <a:t>)</a:t>
            </a:r>
            <a:r>
              <a:rPr lang="zh-CN" altLang="en-US" sz="2800" b="1">
                <a:latin typeface="宋体" panose="02010600030101010101" pitchFamily="2" charset="-122"/>
              </a:rPr>
              <a:t>的集合。在数组中，对于一组有意义的下标，都存在一个与其对应的值。一维数组对应着一个下标值，二维数组对应着两个下标值，如此类推。</a:t>
            </a:r>
          </a:p>
          <a:p>
            <a:pPr marL="0" indent="0">
              <a:lnSpc>
                <a:spcPct val="110000"/>
              </a:lnSpc>
              <a:buNone/>
            </a:pPr>
            <a:r>
              <a:rPr lang="zh-CN" altLang="en-US" sz="2800" b="1">
                <a:solidFill>
                  <a:schemeClr val="hlink"/>
                </a:solidFill>
                <a:latin typeface="宋体" panose="02010600030101010101" pitchFamily="2" charset="-122"/>
              </a:rPr>
              <a:t>    </a:t>
            </a:r>
            <a:r>
              <a:rPr lang="zh-CN" altLang="en-US" sz="2800" b="1">
                <a:solidFill>
                  <a:schemeClr val="folHlink"/>
                </a:solidFill>
                <a:latin typeface="宋体" panose="02010600030101010101" pitchFamily="2" charset="-122"/>
              </a:rPr>
              <a:t>数组</a:t>
            </a:r>
            <a:r>
              <a:rPr lang="zh-CN" altLang="en-US" sz="2800" b="1">
                <a:latin typeface="宋体" panose="02010600030101010101" pitchFamily="2" charset="-122"/>
              </a:rPr>
              <a:t>是由</a:t>
            </a:r>
            <a:r>
              <a:rPr lang="en-US" altLang="zh-CN" sz="2800" b="1"/>
              <a:t>n(n&gt;1)</a:t>
            </a:r>
            <a:r>
              <a:rPr lang="zh-CN" altLang="en-US" sz="2800" b="1"/>
              <a:t>个具有相同数据类型的数据元素</a:t>
            </a:r>
            <a:r>
              <a:rPr lang="en-US" altLang="zh-CN" sz="2800" b="1"/>
              <a:t>a</a:t>
            </a:r>
            <a:r>
              <a:rPr lang="en-US" altLang="zh-CN" sz="2800" b="1" baseline="-20000"/>
              <a:t>1</a:t>
            </a:r>
            <a:r>
              <a:rPr lang="zh-CN" altLang="en-US" sz="2800" b="1">
                <a:latin typeface="宋体" panose="02010600030101010101" pitchFamily="2" charset="-122"/>
              </a:rPr>
              <a:t>，</a:t>
            </a:r>
            <a:r>
              <a:rPr lang="en-US" altLang="zh-CN" sz="2800" b="1"/>
              <a:t>a</a:t>
            </a:r>
            <a:r>
              <a:rPr lang="en-US" altLang="zh-CN" sz="2800" b="1" baseline="-20000"/>
              <a:t>2</a:t>
            </a:r>
            <a:r>
              <a:rPr lang="zh-CN" altLang="en-US" sz="2800" b="1">
                <a:latin typeface="宋体" panose="02010600030101010101" pitchFamily="2" charset="-122"/>
              </a:rPr>
              <a:t>，</a:t>
            </a:r>
            <a:r>
              <a:rPr lang="en-US" altLang="zh-CN" sz="2800" b="1" baseline="-20000">
                <a:ea typeface="Arial Unicode MS" panose="020B0604020202020204" pitchFamily="34" charset="-128"/>
                <a:cs typeface="Arial Unicode MS" panose="020B0604020202020204" pitchFamily="34" charset="-128"/>
              </a:rPr>
              <a:t>…</a:t>
            </a:r>
            <a:r>
              <a:rPr lang="zh-CN" altLang="en-US" sz="2800" b="1">
                <a:latin typeface="宋体" panose="02010600030101010101" pitchFamily="2" charset="-122"/>
              </a:rPr>
              <a:t>，</a:t>
            </a:r>
            <a:r>
              <a:rPr lang="en-US" altLang="zh-CN" sz="2800" b="1"/>
              <a:t>a</a:t>
            </a:r>
            <a:r>
              <a:rPr lang="en-US" altLang="zh-CN" sz="2800" b="1" baseline="-20000"/>
              <a:t>n</a:t>
            </a:r>
            <a:r>
              <a:rPr lang="zh-CN" altLang="en-US" sz="2800" b="1"/>
              <a:t>组成的有序序列</a:t>
            </a:r>
            <a:r>
              <a:rPr lang="zh-CN" altLang="en-US" sz="2800" b="1">
                <a:latin typeface="宋体" panose="02010600030101010101" pitchFamily="2" charset="-122"/>
              </a:rPr>
              <a:t>，且该</a:t>
            </a:r>
            <a:r>
              <a:rPr lang="zh-CN" altLang="en-US" sz="2800" b="1"/>
              <a:t>序列必须存储在一块地址连续的存储单元中</a:t>
            </a:r>
            <a:r>
              <a:rPr lang="zh-CN" altLang="en-US" sz="2800" b="1">
                <a:latin typeface="宋体" panose="02010600030101010101" pitchFamily="2" charset="-122"/>
              </a:rPr>
              <a:t>。</a:t>
            </a:r>
          </a:p>
          <a:p>
            <a:pPr marL="3556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数组中的数据元素</a:t>
            </a:r>
            <a:r>
              <a:rPr lang="zh-CN" altLang="en-US" b="1"/>
              <a:t>具有相同数据类型</a:t>
            </a:r>
            <a:r>
              <a:rPr lang="zh-CN" altLang="en-US" b="1">
                <a:latin typeface="宋体" panose="02010600030101010101" pitchFamily="2" charset="-122"/>
              </a:rPr>
              <a:t>。</a:t>
            </a:r>
          </a:p>
          <a:p>
            <a:pPr marL="3556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数组是一种随机存取结构，给定一组下标，就可以访问与其对应的数据元素。</a:t>
            </a:r>
          </a:p>
          <a:p>
            <a:pPr marL="3556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数组中的数据元素个数是固定的。</a:t>
            </a:r>
          </a:p>
        </p:txBody>
      </p:sp>
    </p:spTree>
    <p:extLst>
      <p:ext uri="{BB962C8B-B14F-4D97-AF65-F5344CB8AC3E}">
        <p14:creationId xmlns:p14="http://schemas.microsoft.com/office/powerpoint/2010/main" val="3726439733"/>
      </p:ext>
    </p:extLst>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7138" name="Group 2">
            <a:extLst>
              <a:ext uri="{FF2B5EF4-FFF2-40B4-BE49-F238E27FC236}">
                <a16:creationId xmlns:a16="http://schemas.microsoft.com/office/drawing/2014/main" id="{EB2C6513-9728-554B-9A3D-DE82BC021AFA}"/>
              </a:ext>
            </a:extLst>
          </p:cNvPr>
          <p:cNvGrpSpPr>
            <a:grpSpLocks/>
          </p:cNvGrpSpPr>
          <p:nvPr/>
        </p:nvGrpSpPr>
        <p:grpSpPr bwMode="auto">
          <a:xfrm>
            <a:off x="2590800" y="92076"/>
            <a:ext cx="4965700" cy="3413125"/>
            <a:chOff x="672" y="58"/>
            <a:chExt cx="3128" cy="2150"/>
          </a:xfrm>
        </p:grpSpPr>
        <p:grpSp>
          <p:nvGrpSpPr>
            <p:cNvPr id="347139" name="Group 3">
              <a:extLst>
                <a:ext uri="{FF2B5EF4-FFF2-40B4-BE49-F238E27FC236}">
                  <a16:creationId xmlns:a16="http://schemas.microsoft.com/office/drawing/2014/main" id="{CA02B8B9-6D42-9345-8AE7-1AB11CC6E36C}"/>
                </a:ext>
              </a:extLst>
            </p:cNvPr>
            <p:cNvGrpSpPr>
              <a:grpSpLocks/>
            </p:cNvGrpSpPr>
            <p:nvPr/>
          </p:nvGrpSpPr>
          <p:grpSpPr bwMode="auto">
            <a:xfrm>
              <a:off x="672" y="58"/>
              <a:ext cx="3128" cy="1814"/>
              <a:chOff x="693" y="2394"/>
              <a:chExt cx="3147" cy="1840"/>
            </a:xfrm>
          </p:grpSpPr>
          <p:sp>
            <p:nvSpPr>
              <p:cNvPr id="347140" name="AutoShape 4">
                <a:extLst>
                  <a:ext uri="{FF2B5EF4-FFF2-40B4-BE49-F238E27FC236}">
                    <a16:creationId xmlns:a16="http://schemas.microsoft.com/office/drawing/2014/main" id="{7994CA2E-5A5B-2D43-B225-39C7C4E0107F}"/>
                  </a:ext>
                </a:extLst>
              </p:cNvPr>
              <p:cNvSpPr>
                <a:spLocks/>
              </p:cNvSpPr>
              <p:nvPr/>
            </p:nvSpPr>
            <p:spPr bwMode="auto">
              <a:xfrm>
                <a:off x="1084" y="2413"/>
                <a:ext cx="68" cy="1768"/>
              </a:xfrm>
              <a:prstGeom prst="leftBracket">
                <a:avLst>
                  <a:gd name="adj" fmla="val 2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7141" name="AutoShape 5">
                <a:extLst>
                  <a:ext uri="{FF2B5EF4-FFF2-40B4-BE49-F238E27FC236}">
                    <a16:creationId xmlns:a16="http://schemas.microsoft.com/office/drawing/2014/main" id="{9388B4F0-AF40-044B-81B5-04DEE5969D9F}"/>
                  </a:ext>
                </a:extLst>
              </p:cNvPr>
              <p:cNvSpPr>
                <a:spLocks/>
              </p:cNvSpPr>
              <p:nvPr/>
            </p:nvSpPr>
            <p:spPr bwMode="auto">
              <a:xfrm>
                <a:off x="3772" y="2466"/>
                <a:ext cx="68" cy="1768"/>
              </a:xfrm>
              <a:prstGeom prst="rightBracket">
                <a:avLst>
                  <a:gd name="adj" fmla="val 2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7142" name="Rectangle 6">
                <a:extLst>
                  <a:ext uri="{FF2B5EF4-FFF2-40B4-BE49-F238E27FC236}">
                    <a16:creationId xmlns:a16="http://schemas.microsoft.com/office/drawing/2014/main" id="{394AD658-AD56-DE4A-9E0C-B04D3CAD7B84}"/>
                  </a:ext>
                </a:extLst>
              </p:cNvPr>
              <p:cNvSpPr>
                <a:spLocks noChangeArrowheads="1"/>
              </p:cNvSpPr>
              <p:nvPr/>
            </p:nvSpPr>
            <p:spPr bwMode="auto">
              <a:xfrm>
                <a:off x="1232" y="2394"/>
                <a:ext cx="149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11</a:t>
                </a: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12    </a:t>
                </a:r>
                <a:r>
                  <a:rPr kumimoji="1" lang="en-US" altLang="zh-CN" sz="2400">
                    <a:solidFill>
                      <a:srgbClr val="FFFFFF"/>
                    </a:solidFill>
                    <a:latin typeface="Times New Roman" panose="02020603050405020304" pitchFamily="18" charset="0"/>
                    <a:ea typeface="宋体" panose="02010600030101010101" pitchFamily="2" charset="-122"/>
                  </a:rPr>
                  <a:t>0  </a:t>
                </a:r>
                <a:r>
                  <a:rPr kumimoji="1" lang="en-US" altLang="zh-CN" sz="2400">
                    <a:solidFill>
                      <a:srgbClr val="FFFFFF"/>
                    </a:solidFill>
                    <a:latin typeface="Times New Roman" panose="02020603050405020304" pitchFamily="18" charset="0"/>
                    <a:ea typeface="楷体_GB2312" pitchFamily="49" charset="-122"/>
                  </a:rPr>
                  <a:t>…</a:t>
                </a:r>
                <a:r>
                  <a:rPr kumimoji="1" lang="en-US" altLang="zh-CN" sz="2000">
                    <a:solidFill>
                      <a:srgbClr val="FFFFFF"/>
                    </a:solidFill>
                    <a:latin typeface="Times New Roman" panose="02020603050405020304" pitchFamily="18" charset="0"/>
                    <a:ea typeface="楷体_GB2312" pitchFamily="49" charset="-122"/>
                  </a:rPr>
                  <a:t>.  </a:t>
                </a:r>
                <a:r>
                  <a:rPr kumimoji="1" lang="en-US" altLang="zh-CN" sz="2400">
                    <a:solidFill>
                      <a:srgbClr val="FFFFFF"/>
                    </a:solidFill>
                    <a:latin typeface="Times New Roman" panose="02020603050405020304" pitchFamily="18" charset="0"/>
                    <a:ea typeface="宋体" panose="02010600030101010101" pitchFamily="2" charset="-122"/>
                  </a:rPr>
                  <a:t>0</a:t>
                </a:r>
              </a:p>
            </p:txBody>
          </p:sp>
          <p:sp>
            <p:nvSpPr>
              <p:cNvPr id="347143" name="Rectangle 7">
                <a:extLst>
                  <a:ext uri="{FF2B5EF4-FFF2-40B4-BE49-F238E27FC236}">
                    <a16:creationId xmlns:a16="http://schemas.microsoft.com/office/drawing/2014/main" id="{31FA5DD9-FAF1-C943-B5D4-BC53F62724A7}"/>
                  </a:ext>
                </a:extLst>
              </p:cNvPr>
              <p:cNvSpPr>
                <a:spLocks noChangeArrowheads="1"/>
              </p:cNvSpPr>
              <p:nvPr/>
            </p:nvSpPr>
            <p:spPr bwMode="auto">
              <a:xfrm>
                <a:off x="1248" y="2688"/>
                <a:ext cx="167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21</a:t>
                </a: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22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23</a:t>
                </a:r>
                <a:r>
                  <a:rPr kumimoji="1" lang="en-US" altLang="zh-CN" sz="2400">
                    <a:solidFill>
                      <a:srgbClr val="FFFFFF"/>
                    </a:solidFill>
                    <a:latin typeface="Times New Roman" panose="02020603050405020304" pitchFamily="18" charset="0"/>
                    <a:ea typeface="宋体" panose="02010600030101010101" pitchFamily="2" charset="-122"/>
                  </a:rPr>
                  <a:t>    0 </a:t>
                </a:r>
                <a:r>
                  <a:rPr kumimoji="1" lang="en-US" altLang="zh-CN" sz="2400">
                    <a:solidFill>
                      <a:srgbClr val="FFFFFF"/>
                    </a:solidFill>
                    <a:latin typeface="Times New Roman" panose="02020603050405020304" pitchFamily="18" charset="0"/>
                    <a:ea typeface="楷体_GB2312" pitchFamily="49" charset="-122"/>
                  </a:rPr>
                  <a:t>…</a:t>
                </a:r>
                <a:r>
                  <a:rPr kumimoji="1" lang="en-US" altLang="zh-CN" sz="2000">
                    <a:solidFill>
                      <a:srgbClr val="FFFFFF"/>
                    </a:solidFill>
                    <a:latin typeface="Times New Roman" panose="02020603050405020304" pitchFamily="18" charset="0"/>
                    <a:ea typeface="楷体_GB2312" pitchFamily="49" charset="-122"/>
                  </a:rPr>
                  <a:t>.  </a:t>
                </a:r>
                <a:r>
                  <a:rPr kumimoji="1" lang="en-US" altLang="zh-CN" sz="2400">
                    <a:solidFill>
                      <a:srgbClr val="FFFFFF"/>
                    </a:solidFill>
                    <a:latin typeface="Times New Roman" panose="02020603050405020304" pitchFamily="18" charset="0"/>
                    <a:ea typeface="宋体" panose="02010600030101010101" pitchFamily="2" charset="-122"/>
                  </a:rPr>
                  <a:t>0</a:t>
                </a:r>
              </a:p>
            </p:txBody>
          </p:sp>
          <p:sp>
            <p:nvSpPr>
              <p:cNvPr id="347144" name="Rectangle 8">
                <a:extLst>
                  <a:ext uri="{FF2B5EF4-FFF2-40B4-BE49-F238E27FC236}">
                    <a16:creationId xmlns:a16="http://schemas.microsoft.com/office/drawing/2014/main" id="{6203BFC0-8CB4-2E4C-9C98-F49109425DAF}"/>
                  </a:ext>
                </a:extLst>
              </p:cNvPr>
              <p:cNvSpPr>
                <a:spLocks noChangeArrowheads="1"/>
              </p:cNvSpPr>
              <p:nvPr/>
            </p:nvSpPr>
            <p:spPr bwMode="auto">
              <a:xfrm>
                <a:off x="1248" y="2979"/>
                <a:ext cx="20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a</a:t>
                </a:r>
                <a:r>
                  <a:rPr kumimoji="1" lang="en-US" altLang="zh-CN" sz="2400" baseline="-25000">
                    <a:solidFill>
                      <a:srgbClr val="FFFFFF"/>
                    </a:solidFill>
                    <a:latin typeface="Times New Roman" panose="02020603050405020304" pitchFamily="18" charset="0"/>
                    <a:ea typeface="宋体" panose="02010600030101010101" pitchFamily="2" charset="-122"/>
                  </a:rPr>
                  <a:t>32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33</a:t>
                </a: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34</a:t>
                </a:r>
                <a:r>
                  <a:rPr kumimoji="1" lang="en-US" altLang="zh-CN" sz="2400">
                    <a:solidFill>
                      <a:srgbClr val="FFFFFF"/>
                    </a:solidFill>
                    <a:latin typeface="Times New Roman" panose="02020603050405020304" pitchFamily="18" charset="0"/>
                    <a:ea typeface="宋体" panose="02010600030101010101" pitchFamily="2" charset="-122"/>
                  </a:rPr>
                  <a:t>   0 </a:t>
                </a:r>
                <a:r>
                  <a:rPr kumimoji="1" lang="en-US" altLang="zh-CN" sz="2400">
                    <a:solidFill>
                      <a:srgbClr val="FFFFFF"/>
                    </a:solidFill>
                    <a:latin typeface="Times New Roman" panose="02020603050405020304" pitchFamily="18" charset="0"/>
                    <a:ea typeface="楷体_GB2312" pitchFamily="49" charset="-122"/>
                  </a:rPr>
                  <a:t>…</a:t>
                </a:r>
                <a:r>
                  <a:rPr kumimoji="1" lang="en-US" altLang="zh-CN" sz="2000">
                    <a:solidFill>
                      <a:srgbClr val="FFFFFF"/>
                    </a:solidFill>
                    <a:latin typeface="Times New Roman" panose="02020603050405020304" pitchFamily="18" charset="0"/>
                    <a:ea typeface="楷体_GB2312" pitchFamily="49" charset="-122"/>
                  </a:rPr>
                  <a:t>.  </a:t>
                </a:r>
                <a:r>
                  <a:rPr kumimoji="1" lang="en-US" altLang="zh-CN" sz="2400">
                    <a:solidFill>
                      <a:srgbClr val="FFFFFF"/>
                    </a:solidFill>
                    <a:latin typeface="Times New Roman" panose="02020603050405020304" pitchFamily="18" charset="0"/>
                    <a:ea typeface="宋体" panose="02010600030101010101" pitchFamily="2" charset="-122"/>
                  </a:rPr>
                  <a:t>0</a:t>
                </a:r>
              </a:p>
            </p:txBody>
          </p:sp>
          <p:sp>
            <p:nvSpPr>
              <p:cNvPr id="347145" name="Rectangle 9">
                <a:extLst>
                  <a:ext uri="{FF2B5EF4-FFF2-40B4-BE49-F238E27FC236}">
                    <a16:creationId xmlns:a16="http://schemas.microsoft.com/office/drawing/2014/main" id="{AFD4CF7C-745D-AF4A-A82D-3D509D847508}"/>
                  </a:ext>
                </a:extLst>
              </p:cNvPr>
              <p:cNvSpPr>
                <a:spLocks noChangeArrowheads="1"/>
              </p:cNvSpPr>
              <p:nvPr/>
            </p:nvSpPr>
            <p:spPr bwMode="auto">
              <a:xfrm>
                <a:off x="1248" y="3270"/>
                <a:ext cx="167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楷体_GB2312" pitchFamily="49" charset="-122"/>
                  </a:rPr>
                  <a:t>   </a:t>
                </a:r>
                <a:r>
                  <a:rPr kumimoji="1" lang="en-US" altLang="zh-CN" sz="2400">
                    <a:solidFill>
                      <a:srgbClr val="FFFFFF"/>
                    </a:solidFill>
                    <a:latin typeface="Times New Roman" panose="02020603050405020304" pitchFamily="18" charset="0"/>
                    <a:ea typeface="楷体_GB2312" pitchFamily="49" charset="-122"/>
                  </a:rPr>
                  <a:t>…    …     …    …</a:t>
                </a:r>
                <a:r>
                  <a:rPr kumimoji="1" lang="en-US" altLang="zh-CN" sz="2000">
                    <a:solidFill>
                      <a:srgbClr val="FFFFFF"/>
                    </a:solidFill>
                    <a:latin typeface="Times New Roman" panose="02020603050405020304" pitchFamily="18" charset="0"/>
                    <a:ea typeface="楷体_GB2312" pitchFamily="49" charset="-122"/>
                  </a:rPr>
                  <a:t>.  </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47146" name="Rectangle 10">
                <a:extLst>
                  <a:ext uri="{FF2B5EF4-FFF2-40B4-BE49-F238E27FC236}">
                    <a16:creationId xmlns:a16="http://schemas.microsoft.com/office/drawing/2014/main" id="{C35F2F21-B9E8-994A-AD60-0E61CA8B865F}"/>
                  </a:ext>
                </a:extLst>
              </p:cNvPr>
              <p:cNvSpPr>
                <a:spLocks noChangeArrowheads="1"/>
              </p:cNvSpPr>
              <p:nvPr/>
            </p:nvSpPr>
            <p:spPr bwMode="auto">
              <a:xfrm>
                <a:off x="1248" y="3916"/>
                <a:ext cx="249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a:t>
                </a:r>
                <a:r>
                  <a:rPr kumimoji="1" lang="en-US" altLang="zh-CN" sz="2400">
                    <a:solidFill>
                      <a:srgbClr val="FFFFFF"/>
                    </a:solidFill>
                    <a:latin typeface="Times New Roman" panose="02020603050405020304" pitchFamily="18" charset="0"/>
                    <a:ea typeface="楷体_GB2312" pitchFamily="49" charset="-122"/>
                  </a:rPr>
                  <a:t>…</a:t>
                </a:r>
                <a:r>
                  <a:rPr kumimoji="1" lang="en-US" altLang="zh-CN" sz="2000">
                    <a:solidFill>
                      <a:srgbClr val="FFFFFF"/>
                    </a:solidFill>
                    <a:latin typeface="Times New Roman" panose="02020603050405020304" pitchFamily="18" charset="0"/>
                    <a:ea typeface="楷体_GB2312" pitchFamily="49" charset="-122"/>
                  </a:rPr>
                  <a:t>.     </a:t>
                </a:r>
                <a:r>
                  <a:rPr kumimoji="1" lang="en-US" altLang="zh-CN" sz="2400">
                    <a:solidFill>
                      <a:srgbClr val="FFFFFF"/>
                    </a:solidFill>
                    <a:latin typeface="Times New Roman" panose="02020603050405020304" pitchFamily="18" charset="0"/>
                    <a:ea typeface="宋体" panose="02010600030101010101" pitchFamily="2" charset="-122"/>
                  </a:rPr>
                  <a:t>0     0         a</a:t>
                </a:r>
                <a:r>
                  <a:rPr kumimoji="1" lang="en-US" altLang="zh-CN" sz="2400" baseline="-25000">
                    <a:solidFill>
                      <a:srgbClr val="FFFFFF"/>
                    </a:solidFill>
                    <a:latin typeface="Times New Roman" panose="02020603050405020304" pitchFamily="18" charset="0"/>
                    <a:ea typeface="宋体" panose="02010600030101010101" pitchFamily="2" charset="-122"/>
                  </a:rPr>
                  <a:t>n n-1</a:t>
                </a: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n n</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47147" name="Rectangle 11">
                <a:extLst>
                  <a:ext uri="{FF2B5EF4-FFF2-40B4-BE49-F238E27FC236}">
                    <a16:creationId xmlns:a16="http://schemas.microsoft.com/office/drawing/2014/main" id="{7E207F57-5FCA-2244-947A-67D489F8C90D}"/>
                  </a:ext>
                </a:extLst>
              </p:cNvPr>
              <p:cNvSpPr>
                <a:spLocks noChangeArrowheads="1"/>
              </p:cNvSpPr>
              <p:nvPr/>
            </p:nvSpPr>
            <p:spPr bwMode="auto">
              <a:xfrm>
                <a:off x="1248" y="3592"/>
                <a:ext cx="249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a:t>
                </a:r>
                <a:r>
                  <a:rPr kumimoji="1" lang="en-US" altLang="zh-CN" sz="2400">
                    <a:solidFill>
                      <a:srgbClr val="FFFFFF"/>
                    </a:solidFill>
                    <a:latin typeface="Times New Roman" panose="02020603050405020304" pitchFamily="18" charset="0"/>
                    <a:ea typeface="楷体_GB2312" pitchFamily="49" charset="-122"/>
                  </a:rPr>
                  <a:t>…</a:t>
                </a:r>
                <a:r>
                  <a:rPr kumimoji="1" lang="en-US" altLang="zh-CN" sz="2000">
                    <a:solidFill>
                      <a:srgbClr val="FFFFFF"/>
                    </a:solidFill>
                    <a:latin typeface="Times New Roman" panose="02020603050405020304" pitchFamily="18" charset="0"/>
                    <a:ea typeface="楷体_GB2312" pitchFamily="49" charset="-122"/>
                  </a:rPr>
                  <a:t>.     </a:t>
                </a:r>
                <a:r>
                  <a:rPr kumimoji="1" lang="en-US" altLang="zh-CN" sz="2400">
                    <a:solidFill>
                      <a:srgbClr val="FFFFFF"/>
                    </a:solidFill>
                    <a:latin typeface="Times New Roman" panose="02020603050405020304" pitchFamily="18" charset="0"/>
                    <a:ea typeface="宋体" panose="02010600030101010101" pitchFamily="2" charset="-122"/>
                  </a:rPr>
                  <a:t>0   a</a:t>
                </a:r>
                <a:r>
                  <a:rPr kumimoji="1" lang="en-US" altLang="zh-CN" sz="2400" baseline="-25000">
                    <a:solidFill>
                      <a:srgbClr val="FFFFFF"/>
                    </a:solidFill>
                    <a:latin typeface="Times New Roman" panose="02020603050405020304" pitchFamily="18" charset="0"/>
                    <a:ea typeface="宋体" panose="02010600030101010101" pitchFamily="2" charset="-122"/>
                  </a:rPr>
                  <a:t>n-1 n-2</a:t>
                </a: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n-1 n-1</a:t>
                </a:r>
                <a:r>
                  <a:rPr kumimoji="1" lang="en-US" altLang="zh-CN" sz="2400">
                    <a:solidFill>
                      <a:srgbClr val="FFFFFF"/>
                    </a:solidFill>
                    <a:latin typeface="Times New Roman" panose="02020603050405020304" pitchFamily="18" charset="0"/>
                    <a:ea typeface="宋体" panose="02010600030101010101" pitchFamily="2" charset="-122"/>
                  </a:rPr>
                  <a:t>  a</a:t>
                </a:r>
                <a:r>
                  <a:rPr kumimoji="1" lang="en-US" altLang="zh-CN" sz="2400" baseline="-25000">
                    <a:solidFill>
                      <a:srgbClr val="FFFFFF"/>
                    </a:solidFill>
                    <a:latin typeface="Times New Roman" panose="02020603050405020304" pitchFamily="18" charset="0"/>
                    <a:ea typeface="宋体" panose="02010600030101010101" pitchFamily="2" charset="-122"/>
                  </a:rPr>
                  <a:t>n-1 n</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47148" name="Rectangle 12">
                <a:extLst>
                  <a:ext uri="{FF2B5EF4-FFF2-40B4-BE49-F238E27FC236}">
                    <a16:creationId xmlns:a16="http://schemas.microsoft.com/office/drawing/2014/main" id="{0023DC51-D2C7-4341-9820-BE567555FAAD}"/>
                  </a:ext>
                </a:extLst>
              </p:cNvPr>
              <p:cNvSpPr>
                <a:spLocks noChangeArrowheads="1"/>
              </p:cNvSpPr>
              <p:nvPr/>
            </p:nvSpPr>
            <p:spPr bwMode="auto">
              <a:xfrm>
                <a:off x="693" y="3280"/>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grpSp>
        <p:sp>
          <p:nvSpPr>
            <p:cNvPr id="347149" name="Rectangle 13">
              <a:extLst>
                <a:ext uri="{FF2B5EF4-FFF2-40B4-BE49-F238E27FC236}">
                  <a16:creationId xmlns:a16="http://schemas.microsoft.com/office/drawing/2014/main" id="{D103E871-F019-AF4F-9932-C9F20B5E4441}"/>
                </a:ext>
              </a:extLst>
            </p:cNvPr>
            <p:cNvSpPr>
              <a:spLocks noChangeArrowheads="1"/>
            </p:cNvSpPr>
            <p:nvPr/>
          </p:nvSpPr>
          <p:spPr bwMode="auto">
            <a:xfrm>
              <a:off x="1440" y="1968"/>
              <a:ext cx="18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5-6 </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三对角矩阵</a:t>
              </a:r>
              <a:r>
                <a:rPr kumimoji="1" lang="zh-CN" altLang="en-US" sz="2000" b="1">
                  <a:solidFill>
                    <a:srgbClr val="FFFFFF"/>
                  </a:solidFill>
                  <a:latin typeface="Times New Roman" panose="02020603050405020304" pitchFamily="18" charset="0"/>
                  <a:ea typeface="宋体" panose="02010600030101010101" pitchFamily="2" charset="-122"/>
                </a:rPr>
                <a:t>示例</a:t>
              </a:r>
            </a:p>
          </p:txBody>
        </p:sp>
      </p:grpSp>
      <p:sp>
        <p:nvSpPr>
          <p:cNvPr id="347150" name="Rectangle 14">
            <a:extLst>
              <a:ext uri="{FF2B5EF4-FFF2-40B4-BE49-F238E27FC236}">
                <a16:creationId xmlns:a16="http://schemas.microsoft.com/office/drawing/2014/main" id="{BF842E69-11DD-6E4A-A049-416D43623708}"/>
              </a:ext>
            </a:extLst>
          </p:cNvPr>
          <p:cNvSpPr>
            <a:spLocks noGrp="1" noChangeArrowheads="1"/>
          </p:cNvSpPr>
          <p:nvPr>
            <p:ph/>
          </p:nvPr>
        </p:nvSpPr>
        <p:spPr>
          <a:xfrm>
            <a:off x="1676401" y="3573463"/>
            <a:ext cx="8812213" cy="3048000"/>
          </a:xfrm>
          <a:noFill/>
          <a:ln/>
        </p:spPr>
        <p:txBody>
          <a:bodyPr/>
          <a:lstStyle/>
          <a:p>
            <a:pPr marL="0" indent="0">
              <a:lnSpc>
                <a:spcPct val="110000"/>
              </a:lnSpc>
              <a:buNone/>
            </a:pPr>
            <a:r>
              <a:rPr lang="zh-CN" altLang="en-US">
                <a:latin typeface="宋体" panose="02010600030101010101" pitchFamily="2" charset="-122"/>
              </a:rPr>
              <a:t>    </a:t>
            </a:r>
            <a:r>
              <a:rPr lang="zh-CN" altLang="en-US" sz="2800" b="1"/>
              <a:t>如上图三对角矩阵，非零元素仅出现在主对角</a:t>
            </a:r>
            <a:r>
              <a:rPr lang="en-US" altLang="zh-CN" sz="2800" b="1"/>
              <a:t>(a</a:t>
            </a:r>
            <a:r>
              <a:rPr lang="en-US" altLang="zh-CN" sz="2800" b="1" baseline="-18000"/>
              <a:t>i i</a:t>
            </a:r>
            <a:r>
              <a:rPr lang="en-US" altLang="zh-CN" sz="2800" b="1"/>
              <a:t>,1≦i≦n)</a:t>
            </a:r>
            <a:r>
              <a:rPr lang="zh-CN" altLang="en-US" sz="2800" b="1"/>
              <a:t>上、主对角线上的那条对角线</a:t>
            </a:r>
            <a:r>
              <a:rPr lang="en-US" altLang="zh-CN" sz="2800" b="1"/>
              <a:t>(a</a:t>
            </a:r>
            <a:r>
              <a:rPr lang="en-US" altLang="zh-CN" sz="2800" b="1" baseline="-18000"/>
              <a:t>i i+1</a:t>
            </a:r>
            <a:r>
              <a:rPr lang="en-US" altLang="zh-CN" sz="2800" b="1"/>
              <a:t>,1≦i≦n-1) </a:t>
            </a:r>
            <a:r>
              <a:rPr lang="zh-CN" altLang="en-US" sz="2800" b="1"/>
              <a:t>、主对角线下的那条对角线上</a:t>
            </a:r>
            <a:r>
              <a:rPr lang="en-US" altLang="zh-CN" sz="2800" b="1"/>
              <a:t>(a</a:t>
            </a:r>
            <a:r>
              <a:rPr lang="en-US" altLang="zh-CN" sz="2800" b="1" baseline="-18000"/>
              <a:t>i+1 i</a:t>
            </a:r>
            <a:r>
              <a:rPr lang="en-US" altLang="zh-CN" sz="2800" b="1"/>
              <a:t>,1≦i≦n-1)</a:t>
            </a:r>
            <a:r>
              <a:rPr lang="zh-CN" altLang="en-US" sz="2800" b="1"/>
              <a:t>。显然，当</a:t>
            </a:r>
            <a:r>
              <a:rPr lang="en-US" altLang="zh-CN" sz="2800" b="1"/>
              <a:t>| i-j |&gt;1</a:t>
            </a:r>
            <a:r>
              <a:rPr lang="zh-CN" altLang="en-US" sz="2800" b="1"/>
              <a:t>时，元素</a:t>
            </a:r>
            <a:r>
              <a:rPr lang="en-US" altLang="zh-CN" sz="2800" b="1"/>
              <a:t>a</a:t>
            </a:r>
            <a:r>
              <a:rPr lang="en-US" altLang="zh-CN" sz="2800" b="1" baseline="-18000"/>
              <a:t>ij</a:t>
            </a:r>
            <a:r>
              <a:rPr lang="en-US" altLang="zh-CN" sz="2800" b="1"/>
              <a:t>=0</a:t>
            </a:r>
            <a:r>
              <a:rPr lang="zh-CN" altLang="en-US" sz="2800" b="1"/>
              <a:t>。</a:t>
            </a:r>
          </a:p>
          <a:p>
            <a:pPr marL="0" indent="0">
              <a:lnSpc>
                <a:spcPct val="110000"/>
              </a:lnSpc>
              <a:buNone/>
            </a:pPr>
            <a:r>
              <a:rPr lang="zh-CN" altLang="en-US" sz="2800" b="1">
                <a:latin typeface="宋体" panose="02010600030101010101" pitchFamily="2" charset="-122"/>
              </a:rPr>
              <a:t>    由此可知，一个</a:t>
            </a:r>
            <a:r>
              <a:rPr lang="en-US" altLang="zh-CN" sz="2800" b="1"/>
              <a:t>k</a:t>
            </a:r>
            <a:r>
              <a:rPr lang="zh-CN" altLang="en-US" sz="2800" b="1">
                <a:latin typeface="宋体" panose="02010600030101010101" pitchFamily="2" charset="-122"/>
              </a:rPr>
              <a:t>对角矩阵</a:t>
            </a:r>
            <a:r>
              <a:rPr lang="en-US" altLang="zh-CN" sz="2800" b="1">
                <a:latin typeface="宋体" panose="02010600030101010101" pitchFamily="2" charset="-122"/>
              </a:rPr>
              <a:t>(</a:t>
            </a:r>
            <a:r>
              <a:rPr lang="en-US" altLang="zh-CN" sz="2800" b="1"/>
              <a:t>k</a:t>
            </a:r>
            <a:r>
              <a:rPr lang="zh-CN" altLang="en-US" sz="2800" b="1">
                <a:latin typeface="宋体" panose="02010600030101010101" pitchFamily="2" charset="-122"/>
              </a:rPr>
              <a:t>为奇数</a:t>
            </a:r>
            <a:r>
              <a:rPr lang="en-US" altLang="zh-CN" sz="2800" b="1">
                <a:latin typeface="宋体" panose="02010600030101010101" pitchFamily="2" charset="-122"/>
              </a:rPr>
              <a:t>)</a:t>
            </a:r>
            <a:r>
              <a:rPr lang="en-US" altLang="zh-CN" sz="2800" b="1"/>
              <a:t>A</a:t>
            </a:r>
            <a:r>
              <a:rPr lang="zh-CN" altLang="en-US" sz="2800" b="1">
                <a:latin typeface="宋体" panose="02010600030101010101" pitchFamily="2" charset="-122"/>
              </a:rPr>
              <a:t>是满足下述条件：</a:t>
            </a:r>
            <a:r>
              <a:rPr lang="zh-CN" altLang="en-US" sz="2800" b="1"/>
              <a:t> </a:t>
            </a:r>
            <a:r>
              <a:rPr lang="zh-CN" altLang="en-US" sz="2800" b="1">
                <a:latin typeface="宋体" panose="02010600030101010101" pitchFamily="2" charset="-122"/>
              </a:rPr>
              <a:t>当</a:t>
            </a:r>
            <a:r>
              <a:rPr lang="en-US" altLang="zh-CN" sz="2800" b="1"/>
              <a:t>| i-j |&gt;(k-1)/2</a:t>
            </a:r>
            <a:r>
              <a:rPr lang="zh-CN" altLang="en-US" sz="2800" b="1">
                <a:latin typeface="宋体" panose="02010600030101010101" pitchFamily="2" charset="-122"/>
              </a:rPr>
              <a:t>时， </a:t>
            </a:r>
            <a:r>
              <a:rPr lang="en-US" altLang="zh-CN" sz="2800" b="1"/>
              <a:t>a</a:t>
            </a:r>
            <a:r>
              <a:rPr lang="en-US" altLang="zh-CN" sz="2800" b="1" baseline="-18000"/>
              <a:t>i j</a:t>
            </a:r>
            <a:r>
              <a:rPr lang="en-US" altLang="zh-CN" sz="2800" b="1"/>
              <a:t>=0 </a:t>
            </a:r>
          </a:p>
        </p:txBody>
      </p:sp>
    </p:spTree>
    <p:extLst>
      <p:ext uri="{BB962C8B-B14F-4D97-AF65-F5344CB8AC3E}">
        <p14:creationId xmlns:p14="http://schemas.microsoft.com/office/powerpoint/2010/main" val="3729674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12B282A6-F560-764B-B927-226FB76FCDDE}"/>
              </a:ext>
            </a:extLst>
          </p:cNvPr>
          <p:cNvSpPr>
            <a:spLocks noGrp="1" noChangeArrowheads="1"/>
          </p:cNvSpPr>
          <p:nvPr>
            <p:ph/>
          </p:nvPr>
        </p:nvSpPr>
        <p:spPr>
          <a:xfrm>
            <a:off x="1676401" y="223838"/>
            <a:ext cx="8812213" cy="4718050"/>
          </a:xfrm>
        </p:spPr>
        <p:txBody>
          <a:bodyPr/>
          <a:lstStyle/>
          <a:p>
            <a:pPr marL="0" indent="0">
              <a:lnSpc>
                <a:spcPct val="110000"/>
              </a:lnSpc>
              <a:buNone/>
            </a:pPr>
            <a:r>
              <a:rPr lang="zh-CN" altLang="en-US" sz="2800" b="1">
                <a:latin typeface="宋体" panose="02010600030101010101" pitchFamily="2" charset="-122"/>
              </a:rPr>
              <a:t>    对角矩阵可按</a:t>
            </a:r>
            <a:r>
              <a:rPr lang="zh-CN" altLang="en-US" sz="2800" b="1">
                <a:solidFill>
                  <a:schemeClr val="folHlink"/>
                </a:solidFill>
                <a:latin typeface="宋体" panose="02010600030101010101" pitchFamily="2" charset="-122"/>
              </a:rPr>
              <a:t>行优先顺序</a:t>
            </a:r>
            <a:r>
              <a:rPr lang="zh-CN" altLang="en-US" sz="2800" b="1">
                <a:latin typeface="宋体" panose="02010600030101010101" pitchFamily="2" charset="-122"/>
              </a:rPr>
              <a:t>或</a:t>
            </a:r>
            <a:r>
              <a:rPr lang="zh-CN" altLang="en-US" sz="2800" b="1">
                <a:solidFill>
                  <a:schemeClr val="folHlink"/>
                </a:solidFill>
                <a:latin typeface="宋体" panose="02010600030101010101" pitchFamily="2" charset="-122"/>
              </a:rPr>
              <a:t>对角线顺序</a:t>
            </a:r>
            <a:r>
              <a:rPr lang="zh-CN" altLang="en-US" sz="2800" b="1">
                <a:latin typeface="宋体" panose="02010600030101010101" pitchFamily="2" charset="-122"/>
              </a:rPr>
              <a:t>，将其压缩存储到一个向量中，并且也能找到每个非零元素和向量下标的对应关系。</a:t>
            </a:r>
          </a:p>
          <a:p>
            <a:pPr marL="0" indent="0">
              <a:lnSpc>
                <a:spcPct val="110000"/>
              </a:lnSpc>
              <a:buNone/>
            </a:pPr>
            <a:r>
              <a:rPr lang="zh-CN" altLang="en-US" sz="2800" b="1">
                <a:latin typeface="宋体" panose="02010600030101010101" pitchFamily="2" charset="-122"/>
              </a:rPr>
              <a:t>    仍然以三对角矩阵为例讨论。</a:t>
            </a:r>
          </a:p>
          <a:p>
            <a:pPr marL="533400" lvl="1" indent="0">
              <a:lnSpc>
                <a:spcPct val="110000"/>
              </a:lnSpc>
              <a:buNone/>
            </a:pPr>
            <a:r>
              <a:rPr lang="zh-CN" altLang="en-US" b="1">
                <a:latin typeface="宋体" panose="02010600030101010101" pitchFamily="2" charset="-122"/>
              </a:rPr>
              <a:t>当</a:t>
            </a:r>
            <a:r>
              <a:rPr lang="en-US" altLang="zh-CN" b="1"/>
              <a:t>i=1</a:t>
            </a:r>
            <a:r>
              <a:rPr lang="zh-CN" altLang="en-US" b="1"/>
              <a:t>，</a:t>
            </a:r>
            <a:r>
              <a:rPr lang="en-US" altLang="zh-CN" b="1"/>
              <a:t>j=1</a:t>
            </a:r>
            <a:r>
              <a:rPr lang="zh-CN" altLang="en-US" b="1"/>
              <a:t>、</a:t>
            </a:r>
            <a:r>
              <a:rPr lang="en-US" altLang="zh-CN" b="1"/>
              <a:t>2</a:t>
            </a:r>
            <a:r>
              <a:rPr lang="zh-CN" altLang="en-US" b="1"/>
              <a:t>，</a:t>
            </a:r>
            <a:r>
              <a:rPr lang="zh-CN" altLang="en-US" b="1">
                <a:latin typeface="宋体" panose="02010600030101010101" pitchFamily="2" charset="-122"/>
              </a:rPr>
              <a:t>或</a:t>
            </a:r>
            <a:r>
              <a:rPr lang="en-US" altLang="zh-CN" b="1"/>
              <a:t>i=n</a:t>
            </a:r>
            <a:r>
              <a:rPr lang="zh-CN" altLang="en-US" b="1"/>
              <a:t>， </a:t>
            </a:r>
            <a:r>
              <a:rPr lang="en-US" altLang="zh-CN" b="1"/>
              <a:t>j=n-1</a:t>
            </a:r>
            <a:r>
              <a:rPr lang="zh-CN" altLang="en-US" b="1"/>
              <a:t>、</a:t>
            </a:r>
            <a:r>
              <a:rPr lang="en-US" altLang="zh-CN" b="1"/>
              <a:t>n</a:t>
            </a:r>
            <a:r>
              <a:rPr lang="zh-CN" altLang="en-US" b="1">
                <a:latin typeface="宋体" panose="02010600030101010101" pitchFamily="2" charset="-122"/>
              </a:rPr>
              <a:t>或</a:t>
            </a:r>
            <a:endParaRPr lang="zh-CN" altLang="en-US" b="1"/>
          </a:p>
          <a:p>
            <a:pPr marL="0" indent="0">
              <a:lnSpc>
                <a:spcPct val="110000"/>
              </a:lnSpc>
              <a:buNone/>
            </a:pPr>
            <a:r>
              <a:rPr lang="en-US" altLang="zh-CN" sz="2800" b="1"/>
              <a:t>1&lt;i&lt;n-1,j=i-1</a:t>
            </a:r>
            <a:r>
              <a:rPr lang="zh-CN" altLang="en-US" sz="2800" b="1"/>
              <a:t>、</a:t>
            </a:r>
            <a:r>
              <a:rPr lang="en-US" altLang="zh-CN" sz="2800" b="1"/>
              <a:t>i</a:t>
            </a:r>
            <a:r>
              <a:rPr lang="zh-CN" altLang="en-US" sz="2800" b="1"/>
              <a:t>、</a:t>
            </a:r>
            <a:r>
              <a:rPr lang="en-US" altLang="zh-CN" sz="2800" b="1"/>
              <a:t>i+1</a:t>
            </a:r>
            <a:r>
              <a:rPr lang="zh-CN" altLang="en-US" sz="2800" b="1">
                <a:latin typeface="宋体" panose="02010600030101010101" pitchFamily="2" charset="-122"/>
              </a:rPr>
              <a:t>的元素</a:t>
            </a:r>
            <a:r>
              <a:rPr lang="en-US" altLang="zh-CN" sz="2800" b="1"/>
              <a:t>a</a:t>
            </a:r>
            <a:r>
              <a:rPr lang="en-US" altLang="zh-CN" sz="2800" b="1" baseline="-18000"/>
              <a:t>ij</a:t>
            </a:r>
            <a:r>
              <a:rPr lang="zh-CN" altLang="en-US" sz="2800" b="1">
                <a:latin typeface="宋体" panose="02010600030101010101" pitchFamily="2" charset="-122"/>
              </a:rPr>
              <a:t>外，其余元素都是</a:t>
            </a:r>
            <a:r>
              <a:rPr lang="en-US" altLang="zh-CN" sz="2800" b="1"/>
              <a:t>0</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对这种矩阵，当以按</a:t>
            </a:r>
            <a:r>
              <a:rPr lang="zh-CN" altLang="en-US" sz="2800" b="1"/>
              <a:t>“</a:t>
            </a:r>
            <a:r>
              <a:rPr lang="zh-CN" altLang="en-US" sz="2800" b="1">
                <a:solidFill>
                  <a:schemeClr val="folHlink"/>
                </a:solidFill>
                <a:latin typeface="宋体" panose="02010600030101010101" pitchFamily="2" charset="-122"/>
              </a:rPr>
              <a:t>行优先顺序</a:t>
            </a:r>
            <a:r>
              <a:rPr lang="zh-CN" altLang="en-US" sz="2800" b="1"/>
              <a:t>”</a:t>
            </a:r>
            <a:r>
              <a:rPr lang="zh-CN" altLang="en-US" sz="2800" b="1">
                <a:latin typeface="宋体" panose="02010600030101010101" pitchFamily="2" charset="-122"/>
              </a:rPr>
              <a:t>存储时， 第</a:t>
            </a:r>
            <a:r>
              <a:rPr lang="en-US" altLang="zh-CN" sz="2800" b="1"/>
              <a:t>1</a:t>
            </a:r>
            <a:r>
              <a:rPr lang="zh-CN" altLang="en-US" sz="2800" b="1">
                <a:latin typeface="宋体" panose="02010600030101010101" pitchFamily="2" charset="-122"/>
              </a:rPr>
              <a:t>行和第</a:t>
            </a:r>
            <a:r>
              <a:rPr lang="en-US" altLang="zh-CN" sz="2800" b="1"/>
              <a:t>n</a:t>
            </a:r>
            <a:r>
              <a:rPr lang="zh-CN" altLang="en-US" sz="2800" b="1">
                <a:latin typeface="宋体" panose="02010600030101010101" pitchFamily="2" charset="-122"/>
              </a:rPr>
              <a:t>行是</a:t>
            </a:r>
            <a:r>
              <a:rPr lang="en-US" altLang="zh-CN" sz="2800" b="1"/>
              <a:t>2</a:t>
            </a:r>
            <a:r>
              <a:rPr lang="zh-CN" altLang="en-US" sz="2800" b="1">
                <a:latin typeface="宋体" panose="02010600030101010101" pitchFamily="2" charset="-122"/>
              </a:rPr>
              <a:t>个非零元素，其余每行的非零元素都要是</a:t>
            </a:r>
            <a:r>
              <a:rPr lang="en-US" altLang="zh-CN" sz="2800" b="1"/>
              <a:t>3</a:t>
            </a:r>
            <a:r>
              <a:rPr lang="zh-CN" altLang="en-US" sz="2800" b="1">
                <a:latin typeface="宋体" panose="02010600030101010101" pitchFamily="2" charset="-122"/>
              </a:rPr>
              <a:t>个，则需存储的元素个数为</a:t>
            </a:r>
            <a:r>
              <a:rPr lang="en-US" altLang="zh-CN" sz="2800" b="1"/>
              <a:t>3n-2</a:t>
            </a:r>
            <a:r>
              <a:rPr lang="zh-CN" altLang="en-US" sz="2800" b="1">
                <a:latin typeface="宋体" panose="02010600030101010101" pitchFamily="2" charset="-122"/>
              </a:rPr>
              <a:t>。</a:t>
            </a:r>
          </a:p>
        </p:txBody>
      </p:sp>
      <p:grpSp>
        <p:nvGrpSpPr>
          <p:cNvPr id="348163" name="Group 3">
            <a:extLst>
              <a:ext uri="{FF2B5EF4-FFF2-40B4-BE49-F238E27FC236}">
                <a16:creationId xmlns:a16="http://schemas.microsoft.com/office/drawing/2014/main" id="{A9209C84-F4E3-6945-92B4-870C410F3F30}"/>
              </a:ext>
            </a:extLst>
          </p:cNvPr>
          <p:cNvGrpSpPr>
            <a:grpSpLocks/>
          </p:cNvGrpSpPr>
          <p:nvPr/>
        </p:nvGrpSpPr>
        <p:grpSpPr bwMode="auto">
          <a:xfrm>
            <a:off x="2362201" y="5018088"/>
            <a:ext cx="7038975" cy="1579562"/>
            <a:chOff x="528" y="48"/>
            <a:chExt cx="4434" cy="995"/>
          </a:xfrm>
        </p:grpSpPr>
        <p:grpSp>
          <p:nvGrpSpPr>
            <p:cNvPr id="348164" name="Group 4">
              <a:extLst>
                <a:ext uri="{FF2B5EF4-FFF2-40B4-BE49-F238E27FC236}">
                  <a16:creationId xmlns:a16="http://schemas.microsoft.com/office/drawing/2014/main" id="{5BC5D24C-B1DB-824A-945B-23587FA60DCB}"/>
                </a:ext>
              </a:extLst>
            </p:cNvPr>
            <p:cNvGrpSpPr>
              <a:grpSpLocks/>
            </p:cNvGrpSpPr>
            <p:nvPr/>
          </p:nvGrpSpPr>
          <p:grpSpPr bwMode="auto">
            <a:xfrm>
              <a:off x="528" y="48"/>
              <a:ext cx="4434" cy="659"/>
              <a:chOff x="528" y="48"/>
              <a:chExt cx="4434" cy="659"/>
            </a:xfrm>
          </p:grpSpPr>
          <p:sp>
            <p:nvSpPr>
              <p:cNvPr id="348165" name="Rectangle 5">
                <a:extLst>
                  <a:ext uri="{FF2B5EF4-FFF2-40B4-BE49-F238E27FC236}">
                    <a16:creationId xmlns:a16="http://schemas.microsoft.com/office/drawing/2014/main" id="{0065E731-F788-4544-9F59-C94E6DBDA65A}"/>
                  </a:ext>
                </a:extLst>
              </p:cNvPr>
              <p:cNvSpPr>
                <a:spLocks noChangeArrowheads="1"/>
              </p:cNvSpPr>
              <p:nvPr/>
            </p:nvSpPr>
            <p:spPr bwMode="auto">
              <a:xfrm>
                <a:off x="528" y="390"/>
                <a:ext cx="31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sa</a:t>
                </a:r>
                <a:endParaRPr kumimoji="1" lang="en-US" altLang="zh-CN" sz="2400" baseline="-18000">
                  <a:solidFill>
                    <a:srgbClr val="FFFFFF"/>
                  </a:solidFill>
                  <a:latin typeface="Times New Roman" panose="02020603050405020304" pitchFamily="18" charset="0"/>
                  <a:ea typeface="宋体" panose="02010600030101010101" pitchFamily="2" charset="-122"/>
                </a:endParaRPr>
              </a:p>
            </p:txBody>
          </p:sp>
          <p:grpSp>
            <p:nvGrpSpPr>
              <p:cNvPr id="348166" name="Group 6">
                <a:extLst>
                  <a:ext uri="{FF2B5EF4-FFF2-40B4-BE49-F238E27FC236}">
                    <a16:creationId xmlns:a16="http://schemas.microsoft.com/office/drawing/2014/main" id="{775191E6-1201-8447-804D-BF29802B98F4}"/>
                  </a:ext>
                </a:extLst>
              </p:cNvPr>
              <p:cNvGrpSpPr>
                <a:grpSpLocks/>
              </p:cNvGrpSpPr>
              <p:nvPr/>
            </p:nvGrpSpPr>
            <p:grpSpPr bwMode="auto">
              <a:xfrm>
                <a:off x="893" y="367"/>
                <a:ext cx="4035" cy="340"/>
                <a:chOff x="893" y="367"/>
                <a:chExt cx="4035" cy="340"/>
              </a:xfrm>
            </p:grpSpPr>
            <p:sp>
              <p:nvSpPr>
                <p:cNvPr id="348167" name="Rectangle 7">
                  <a:extLst>
                    <a:ext uri="{FF2B5EF4-FFF2-40B4-BE49-F238E27FC236}">
                      <a16:creationId xmlns:a16="http://schemas.microsoft.com/office/drawing/2014/main" id="{5032E3E9-7CE9-7F46-A45D-75FA7692EAA6}"/>
                    </a:ext>
                  </a:extLst>
                </p:cNvPr>
                <p:cNvSpPr>
                  <a:spLocks noChangeArrowheads="1"/>
                </p:cNvSpPr>
                <p:nvPr/>
              </p:nvSpPr>
              <p:spPr bwMode="auto">
                <a:xfrm>
                  <a:off x="893" y="367"/>
                  <a:ext cx="4035"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11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12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21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22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23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32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33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34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baseline="-180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n n-1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400" baseline="-180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18000">
                      <a:solidFill>
                        <a:srgbClr val="FFFFFF"/>
                      </a:solidFill>
                      <a:latin typeface="Times New Roman" panose="02020603050405020304" pitchFamily="18" charset="0"/>
                      <a:ea typeface="宋体" panose="02010600030101010101" pitchFamily="2" charset="-122"/>
                    </a:rPr>
                    <a:t>nn</a:t>
                  </a:r>
                </a:p>
              </p:txBody>
            </p:sp>
            <p:sp>
              <p:nvSpPr>
                <p:cNvPr id="348168" name="Line 8">
                  <a:extLst>
                    <a:ext uri="{FF2B5EF4-FFF2-40B4-BE49-F238E27FC236}">
                      <a16:creationId xmlns:a16="http://schemas.microsoft.com/office/drawing/2014/main" id="{C9402E8A-96BC-2C4D-B655-FC49729F9DAD}"/>
                    </a:ext>
                  </a:extLst>
                </p:cNvPr>
                <p:cNvSpPr>
                  <a:spLocks noChangeShapeType="1"/>
                </p:cNvSpPr>
                <p:nvPr/>
              </p:nvSpPr>
              <p:spPr bwMode="auto">
                <a:xfrm>
                  <a:off x="1277"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69" name="Line 9">
                  <a:extLst>
                    <a:ext uri="{FF2B5EF4-FFF2-40B4-BE49-F238E27FC236}">
                      <a16:creationId xmlns:a16="http://schemas.microsoft.com/office/drawing/2014/main" id="{AE416047-921C-A147-A85D-CA2050F89D7A}"/>
                    </a:ext>
                  </a:extLst>
                </p:cNvPr>
                <p:cNvSpPr>
                  <a:spLocks noChangeShapeType="1"/>
                </p:cNvSpPr>
                <p:nvPr/>
              </p:nvSpPr>
              <p:spPr bwMode="auto">
                <a:xfrm>
                  <a:off x="1613"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70" name="Line 10">
                  <a:extLst>
                    <a:ext uri="{FF2B5EF4-FFF2-40B4-BE49-F238E27FC236}">
                      <a16:creationId xmlns:a16="http://schemas.microsoft.com/office/drawing/2014/main" id="{B22D58AB-D648-894A-9B69-40A1B7628D22}"/>
                    </a:ext>
                  </a:extLst>
                </p:cNvPr>
                <p:cNvSpPr>
                  <a:spLocks noChangeShapeType="1"/>
                </p:cNvSpPr>
                <p:nvPr/>
              </p:nvSpPr>
              <p:spPr bwMode="auto">
                <a:xfrm>
                  <a:off x="1949"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71" name="Line 11">
                  <a:extLst>
                    <a:ext uri="{FF2B5EF4-FFF2-40B4-BE49-F238E27FC236}">
                      <a16:creationId xmlns:a16="http://schemas.microsoft.com/office/drawing/2014/main" id="{C5F4D96A-E307-8247-A613-801FA3D801BE}"/>
                    </a:ext>
                  </a:extLst>
                </p:cNvPr>
                <p:cNvSpPr>
                  <a:spLocks noChangeShapeType="1"/>
                </p:cNvSpPr>
                <p:nvPr/>
              </p:nvSpPr>
              <p:spPr bwMode="auto">
                <a:xfrm>
                  <a:off x="2333"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72" name="Line 12">
                  <a:extLst>
                    <a:ext uri="{FF2B5EF4-FFF2-40B4-BE49-F238E27FC236}">
                      <a16:creationId xmlns:a16="http://schemas.microsoft.com/office/drawing/2014/main" id="{106C9802-FE6E-A249-B8EA-CE872A6B7B0A}"/>
                    </a:ext>
                  </a:extLst>
                </p:cNvPr>
                <p:cNvSpPr>
                  <a:spLocks noChangeShapeType="1"/>
                </p:cNvSpPr>
                <p:nvPr/>
              </p:nvSpPr>
              <p:spPr bwMode="auto">
                <a:xfrm>
                  <a:off x="2669"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73" name="Line 13">
                  <a:extLst>
                    <a:ext uri="{FF2B5EF4-FFF2-40B4-BE49-F238E27FC236}">
                      <a16:creationId xmlns:a16="http://schemas.microsoft.com/office/drawing/2014/main" id="{9EAD5346-B34A-D64F-81B5-E30D0CBD0FE0}"/>
                    </a:ext>
                  </a:extLst>
                </p:cNvPr>
                <p:cNvSpPr>
                  <a:spLocks noChangeShapeType="1"/>
                </p:cNvSpPr>
                <p:nvPr/>
              </p:nvSpPr>
              <p:spPr bwMode="auto">
                <a:xfrm>
                  <a:off x="3023"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74" name="Line 14">
                  <a:extLst>
                    <a:ext uri="{FF2B5EF4-FFF2-40B4-BE49-F238E27FC236}">
                      <a16:creationId xmlns:a16="http://schemas.microsoft.com/office/drawing/2014/main" id="{0C784DE8-F9A6-074A-9114-A7406E1445C7}"/>
                    </a:ext>
                  </a:extLst>
                </p:cNvPr>
                <p:cNvSpPr>
                  <a:spLocks noChangeShapeType="1"/>
                </p:cNvSpPr>
                <p:nvPr/>
              </p:nvSpPr>
              <p:spPr bwMode="auto">
                <a:xfrm>
                  <a:off x="3359"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75" name="Line 15">
                  <a:extLst>
                    <a:ext uri="{FF2B5EF4-FFF2-40B4-BE49-F238E27FC236}">
                      <a16:creationId xmlns:a16="http://schemas.microsoft.com/office/drawing/2014/main" id="{7F150CF2-1B40-CB49-965E-4594AD26868E}"/>
                    </a:ext>
                  </a:extLst>
                </p:cNvPr>
                <p:cNvSpPr>
                  <a:spLocks noChangeShapeType="1"/>
                </p:cNvSpPr>
                <p:nvPr/>
              </p:nvSpPr>
              <p:spPr bwMode="auto">
                <a:xfrm>
                  <a:off x="3695"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76" name="Line 16">
                  <a:extLst>
                    <a:ext uri="{FF2B5EF4-FFF2-40B4-BE49-F238E27FC236}">
                      <a16:creationId xmlns:a16="http://schemas.microsoft.com/office/drawing/2014/main" id="{E4664B29-6ED2-B04D-B988-A9C3FDACE963}"/>
                    </a:ext>
                  </a:extLst>
                </p:cNvPr>
                <p:cNvSpPr>
                  <a:spLocks noChangeShapeType="1"/>
                </p:cNvSpPr>
                <p:nvPr/>
              </p:nvSpPr>
              <p:spPr bwMode="auto">
                <a:xfrm>
                  <a:off x="4079"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48177" name="Line 17">
                  <a:extLst>
                    <a:ext uri="{FF2B5EF4-FFF2-40B4-BE49-F238E27FC236}">
                      <a16:creationId xmlns:a16="http://schemas.microsoft.com/office/drawing/2014/main" id="{FF0A2E21-62E2-EF47-9D29-3F00B5C7C5F9}"/>
                    </a:ext>
                  </a:extLst>
                </p:cNvPr>
                <p:cNvSpPr>
                  <a:spLocks noChangeShapeType="1"/>
                </p:cNvSpPr>
                <p:nvPr/>
              </p:nvSpPr>
              <p:spPr bwMode="auto">
                <a:xfrm>
                  <a:off x="4512" y="367"/>
                  <a:ext cx="0" cy="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48178" name="Rectangle 18">
                <a:extLst>
                  <a:ext uri="{FF2B5EF4-FFF2-40B4-BE49-F238E27FC236}">
                    <a16:creationId xmlns:a16="http://schemas.microsoft.com/office/drawing/2014/main" id="{82ACD449-4DB9-F046-B033-901EA54D9690}"/>
                  </a:ext>
                </a:extLst>
              </p:cNvPr>
              <p:cNvSpPr>
                <a:spLocks noChangeArrowheads="1"/>
              </p:cNvSpPr>
              <p:nvPr/>
            </p:nvSpPr>
            <p:spPr bwMode="auto">
              <a:xfrm>
                <a:off x="655" y="48"/>
                <a:ext cx="43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K    1      2     3     4     5     6     7      8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400">
                    <a:solidFill>
                      <a:srgbClr val="FFFFFF"/>
                    </a:solidFill>
                    <a:latin typeface="Times New Roman" panose="02020603050405020304" pitchFamily="18" charset="0"/>
                    <a:ea typeface="宋体" panose="02010600030101010101" pitchFamily="2" charset="-122"/>
                  </a:rPr>
                  <a:t>  3n-3   3n-2</a:t>
                </a:r>
              </a:p>
            </p:txBody>
          </p:sp>
        </p:grpSp>
        <p:sp>
          <p:nvSpPr>
            <p:cNvPr id="348179" name="Rectangle 19">
              <a:extLst>
                <a:ext uri="{FF2B5EF4-FFF2-40B4-BE49-F238E27FC236}">
                  <a16:creationId xmlns:a16="http://schemas.microsoft.com/office/drawing/2014/main" id="{124D3E61-4D54-7341-97B3-C7094DD40F15}"/>
                </a:ext>
              </a:extLst>
            </p:cNvPr>
            <p:cNvSpPr>
              <a:spLocks noChangeArrowheads="1"/>
            </p:cNvSpPr>
            <p:nvPr/>
          </p:nvSpPr>
          <p:spPr bwMode="auto">
            <a:xfrm>
              <a:off x="1536" y="803"/>
              <a:ext cx="25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5-7</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三</a:t>
              </a:r>
              <a:r>
                <a:rPr kumimoji="1" lang="zh-CN" altLang="en-US" sz="2000" b="1">
                  <a:solidFill>
                    <a:srgbClr val="FFFFFF"/>
                  </a:solidFill>
                  <a:latin typeface="宋体" panose="02010600030101010101" pitchFamily="2" charset="-122"/>
                  <a:ea typeface="宋体" panose="02010600030101010101" pitchFamily="2" charset="-122"/>
                </a:rPr>
                <a:t>对角矩阵的</a:t>
              </a:r>
              <a:r>
                <a:rPr kumimoji="1" lang="zh-CN" altLang="en-US" sz="2000" b="1">
                  <a:solidFill>
                    <a:srgbClr val="FFFFFF"/>
                  </a:solidFill>
                  <a:latin typeface="Times New Roman" panose="02020603050405020304" pitchFamily="18" charset="0"/>
                  <a:ea typeface="宋体" panose="02010600030101010101" pitchFamily="2" charset="-122"/>
                </a:rPr>
                <a:t>压缩存储示例</a:t>
              </a:r>
            </a:p>
          </p:txBody>
        </p:sp>
      </p:grpSp>
    </p:spTree>
    <p:extLst>
      <p:ext uri="{BB962C8B-B14F-4D97-AF65-F5344CB8AC3E}">
        <p14:creationId xmlns:p14="http://schemas.microsoft.com/office/powerpoint/2010/main" val="417179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186" name="Text Box 2">
            <a:extLst>
              <a:ext uri="{FF2B5EF4-FFF2-40B4-BE49-F238E27FC236}">
                <a16:creationId xmlns:a16="http://schemas.microsoft.com/office/drawing/2014/main" id="{42A0DECA-1267-E24F-AB0C-82E5035630E0}"/>
              </a:ext>
            </a:extLst>
          </p:cNvPr>
          <p:cNvSpPr txBox="1">
            <a:spLocks noChangeArrowheads="1"/>
          </p:cNvSpPr>
          <p:nvPr/>
        </p:nvSpPr>
        <p:spPr bwMode="auto">
          <a:xfrm>
            <a:off x="1676401" y="169863"/>
            <a:ext cx="8812213" cy="629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20000"/>
              </a:spcBef>
              <a:spcAft>
                <a:spcPct val="0"/>
              </a:spcAft>
            </a:pPr>
            <a:r>
              <a:rPr kumimoji="1" lang="zh-CN" altLang="en-US" sz="3200">
                <a:solidFill>
                  <a:srgbClr val="FFFFFF"/>
                </a:solidFill>
                <a:latin typeface="宋体" panose="02010600030101010101" pitchFamily="2" charset="-122"/>
                <a:ea typeface="宋体" panose="02010600030101010101" pitchFamily="2" charset="-122"/>
              </a:rPr>
              <a:t>    </a:t>
            </a:r>
            <a:r>
              <a:rPr kumimoji="1" lang="zh-CN" altLang="en-US" sz="2800" b="1">
                <a:solidFill>
                  <a:srgbClr val="FFFFFF"/>
                </a:solidFill>
                <a:latin typeface="宋体" panose="02010600030101010101" pitchFamily="2" charset="-122"/>
                <a:ea typeface="宋体" panose="02010600030101010101" pitchFamily="2" charset="-122"/>
              </a:rPr>
              <a:t>如图</a:t>
            </a:r>
            <a:r>
              <a:rPr kumimoji="1" lang="en-US" altLang="zh-CN" sz="2800" b="1">
                <a:solidFill>
                  <a:srgbClr val="FFFFFF"/>
                </a:solidFill>
                <a:latin typeface="Times New Roman" panose="02020603050405020304" pitchFamily="18" charset="0"/>
                <a:ea typeface="宋体" panose="02010600030101010101" pitchFamily="2" charset="-122"/>
              </a:rPr>
              <a:t>5-7</a:t>
            </a:r>
            <a:r>
              <a:rPr kumimoji="1" lang="zh-CN" altLang="en-US" sz="2800" b="1">
                <a:solidFill>
                  <a:srgbClr val="FFFFFF"/>
                </a:solidFill>
                <a:latin typeface="宋体" panose="02010600030101010101" pitchFamily="2" charset="-122"/>
                <a:ea typeface="宋体" panose="02010600030101010101" pitchFamily="2" charset="-122"/>
              </a:rPr>
              <a:t>所示</a:t>
            </a:r>
            <a:r>
              <a:rPr lang="zh-CN" altLang="en-US" sz="2800" b="1">
                <a:solidFill>
                  <a:srgbClr val="FFFFFF"/>
                </a:solidFill>
                <a:latin typeface="Arial" panose="020B0604020202020204" pitchFamily="34" charset="0"/>
                <a:ea typeface="宋体" panose="02010600030101010101" pitchFamily="2" charset="-122"/>
              </a:rPr>
              <a:t>三</a:t>
            </a:r>
            <a:r>
              <a:rPr kumimoji="1" lang="zh-CN" altLang="en-US" sz="2800" b="1">
                <a:solidFill>
                  <a:srgbClr val="FFFFFF"/>
                </a:solidFill>
                <a:latin typeface="宋体" panose="02010600030101010101" pitchFamily="2" charset="-122"/>
                <a:ea typeface="宋体" panose="02010600030101010101" pitchFamily="2" charset="-122"/>
              </a:rPr>
              <a:t>对角矩阵的</a:t>
            </a:r>
            <a:r>
              <a:rPr kumimoji="1" lang="zh-CN" altLang="en-US" sz="2800" b="1">
                <a:solidFill>
                  <a:srgbClr val="FFFFFF"/>
                </a:solidFill>
                <a:latin typeface="Times New Roman" panose="02020603050405020304" pitchFamily="18" charset="0"/>
                <a:ea typeface="宋体" panose="02010600030101010101" pitchFamily="2" charset="-122"/>
              </a:rPr>
              <a:t>压缩存储形式</a:t>
            </a:r>
            <a:r>
              <a:rPr kumimoji="1" lang="zh-CN" altLang="en-US" sz="2800" b="1">
                <a:solidFill>
                  <a:srgbClr val="FFFFFF"/>
                </a:solidFill>
                <a:latin typeface="宋体" panose="02010600030101010101" pitchFamily="2" charset="-122"/>
                <a:ea typeface="宋体" panose="02010600030101010101" pitchFamily="2" charset="-122"/>
              </a:rPr>
              <a:t>。数组</a:t>
            </a:r>
            <a:r>
              <a:rPr kumimoji="1" lang="en-US" altLang="zh-CN" sz="2800" b="1">
                <a:solidFill>
                  <a:srgbClr val="FFFFFF"/>
                </a:solidFill>
                <a:latin typeface="Times New Roman" panose="02020603050405020304" pitchFamily="18" charset="0"/>
                <a:ea typeface="宋体" panose="02010600030101010101" pitchFamily="2" charset="-122"/>
              </a:rPr>
              <a:t>sa</a:t>
            </a:r>
            <a:r>
              <a:rPr kumimoji="1" lang="zh-CN" altLang="en-US" sz="2800" b="1">
                <a:solidFill>
                  <a:srgbClr val="FFFFFF"/>
                </a:solidFill>
                <a:latin typeface="宋体" panose="02010600030101010101" pitchFamily="2" charset="-122"/>
                <a:ea typeface="宋体" panose="02010600030101010101" pitchFamily="2" charset="-122"/>
              </a:rPr>
              <a:t>中的元素</a:t>
            </a:r>
            <a:r>
              <a:rPr kumimoji="1" lang="en-US" altLang="zh-CN" sz="2800" b="1">
                <a:solidFill>
                  <a:srgbClr val="FFFFFF"/>
                </a:solidFill>
                <a:latin typeface="Times New Roman" panose="02020603050405020304" pitchFamily="18" charset="0"/>
                <a:ea typeface="宋体" panose="02010600030101010101" pitchFamily="2" charset="-122"/>
              </a:rPr>
              <a:t>sa[k]</a:t>
            </a:r>
            <a:r>
              <a:rPr kumimoji="1" lang="zh-CN" altLang="en-US" sz="2800" b="1">
                <a:solidFill>
                  <a:srgbClr val="FFFFFF"/>
                </a:solidFill>
                <a:latin typeface="宋体" panose="02010600030101010101" pitchFamily="2" charset="-122"/>
                <a:ea typeface="宋体" panose="02010600030101010101" pitchFamily="2" charset="-122"/>
              </a:rPr>
              <a:t>与三对角矩阵中的元素</a:t>
            </a:r>
            <a:r>
              <a:rPr kumimoji="1" lang="en-US" altLang="zh-CN" sz="2800" b="1">
                <a:solidFill>
                  <a:srgbClr val="FFFFFF"/>
                </a:solidFill>
                <a:latin typeface="Times New Roman" panose="02020603050405020304" pitchFamily="18" charset="0"/>
                <a:ea typeface="宋体" panose="02010600030101010101" pitchFamily="2" charset="-122"/>
              </a:rPr>
              <a:t>a</a:t>
            </a:r>
            <a:r>
              <a:rPr kumimoji="1" lang="en-US" altLang="zh-CN" sz="2800" b="1" baseline="-18000">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宋体" panose="02010600030101010101" pitchFamily="2" charset="-122"/>
                <a:ea typeface="宋体" panose="02010600030101010101" pitchFamily="2" charset="-122"/>
              </a:rPr>
              <a:t>存在一一对应关系，在</a:t>
            </a:r>
            <a:r>
              <a:rPr kumimoji="1" lang="en-US" altLang="zh-CN" sz="2800" b="1">
                <a:solidFill>
                  <a:srgbClr val="FFFFFF"/>
                </a:solidFill>
                <a:latin typeface="Times New Roman" panose="02020603050405020304" pitchFamily="18" charset="0"/>
                <a:ea typeface="宋体" panose="02010600030101010101" pitchFamily="2" charset="-122"/>
              </a:rPr>
              <a:t>a</a:t>
            </a:r>
            <a:r>
              <a:rPr kumimoji="1" lang="en-US" altLang="zh-CN" sz="2800" b="1" baseline="-18000">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宋体" panose="02010600030101010101" pitchFamily="2" charset="-122"/>
                <a:ea typeface="宋体" panose="02010600030101010101" pitchFamily="2" charset="-122"/>
              </a:rPr>
              <a:t>之前有</a:t>
            </a:r>
            <a:r>
              <a:rPr kumimoji="1" lang="en-US" altLang="zh-CN" sz="2800" b="1">
                <a:solidFill>
                  <a:srgbClr val="FFFFFF"/>
                </a:solidFill>
                <a:latin typeface="Times New Roman" panose="02020603050405020304" pitchFamily="18" charset="0"/>
                <a:ea typeface="宋体" panose="02010600030101010101" pitchFamily="2" charset="-122"/>
              </a:rPr>
              <a:t>i-1</a:t>
            </a:r>
            <a:r>
              <a:rPr kumimoji="1" lang="zh-CN" altLang="en-US" sz="2800" b="1">
                <a:solidFill>
                  <a:srgbClr val="FFFFFF"/>
                </a:solidFill>
                <a:latin typeface="宋体" panose="02010600030101010101" pitchFamily="2" charset="-122"/>
                <a:ea typeface="宋体" panose="02010600030101010101" pitchFamily="2" charset="-122"/>
              </a:rPr>
              <a:t>行</a:t>
            </a:r>
            <a:r>
              <a:rPr kumimoji="1" lang="en-US" altLang="zh-CN" sz="2800" b="1">
                <a:solidFill>
                  <a:srgbClr val="FFFFFF"/>
                </a:solidFill>
                <a:latin typeface="宋体" panose="02010600030101010101" pitchFamily="2" charset="-122"/>
                <a:ea typeface="宋体" panose="02010600030101010101" pitchFamily="2" charset="-122"/>
              </a:rPr>
              <a:t>,</a:t>
            </a:r>
            <a:r>
              <a:rPr kumimoji="1" lang="zh-CN" altLang="en-US" sz="2800" b="1">
                <a:solidFill>
                  <a:srgbClr val="FFFFFF"/>
                </a:solidFill>
                <a:latin typeface="宋体" panose="02010600030101010101" pitchFamily="2" charset="-122"/>
                <a:ea typeface="宋体" panose="02010600030101010101" pitchFamily="2" charset="-122"/>
              </a:rPr>
              <a:t>共有</a:t>
            </a:r>
            <a:r>
              <a:rPr kumimoji="1" lang="en-US" altLang="zh-CN" sz="2800" b="1">
                <a:solidFill>
                  <a:srgbClr val="FFFFFF"/>
                </a:solidFill>
                <a:latin typeface="Times New Roman" panose="02020603050405020304" pitchFamily="18" charset="0"/>
                <a:ea typeface="宋体" panose="02010600030101010101" pitchFamily="2" charset="-122"/>
              </a:rPr>
              <a:t>3</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i-1</a:t>
            </a:r>
            <a:r>
              <a:rPr kumimoji="1" lang="zh-CN" altLang="en-US" sz="2800" b="1">
                <a:solidFill>
                  <a:srgbClr val="FFFFFF"/>
                </a:solidFill>
                <a:latin typeface="宋体" panose="02010600030101010101" pitchFamily="2" charset="-122"/>
                <a:ea typeface="宋体" panose="02010600030101010101" pitchFamily="2" charset="-122"/>
              </a:rPr>
              <a:t>个非零元素，在第</a:t>
            </a:r>
            <a:r>
              <a:rPr kumimoji="1" lang="en-US" altLang="zh-CN" sz="2800" b="1">
                <a:solidFill>
                  <a:srgbClr val="FFFFFF"/>
                </a:solidFill>
                <a:latin typeface="Times New Roman" panose="02020603050405020304" pitchFamily="18" charset="0"/>
                <a:ea typeface="宋体" panose="02010600030101010101" pitchFamily="2" charset="-122"/>
              </a:rPr>
              <a:t>i</a:t>
            </a:r>
            <a:r>
              <a:rPr kumimoji="1" lang="zh-CN" altLang="en-US" sz="2800" b="1">
                <a:solidFill>
                  <a:srgbClr val="FFFFFF"/>
                </a:solidFill>
                <a:latin typeface="宋体" panose="02010600030101010101" pitchFamily="2" charset="-122"/>
                <a:ea typeface="宋体" panose="02010600030101010101" pitchFamily="2" charset="-122"/>
              </a:rPr>
              <a:t>行，有</a:t>
            </a:r>
            <a:r>
              <a:rPr kumimoji="1" lang="en-US" altLang="zh-CN" sz="2800" b="1">
                <a:solidFill>
                  <a:srgbClr val="FFFFFF"/>
                </a:solidFill>
                <a:latin typeface="Times New Roman" panose="02020603050405020304" pitchFamily="18" charset="0"/>
                <a:ea typeface="宋体" panose="02010600030101010101" pitchFamily="2" charset="-122"/>
              </a:rPr>
              <a:t>j-i+1</a:t>
            </a:r>
            <a:r>
              <a:rPr kumimoji="1" lang="zh-CN" altLang="en-US" sz="2800" b="1">
                <a:solidFill>
                  <a:srgbClr val="FFFFFF"/>
                </a:solidFill>
                <a:latin typeface="宋体" panose="02010600030101010101" pitchFamily="2" charset="-122"/>
                <a:ea typeface="宋体" panose="02010600030101010101" pitchFamily="2" charset="-122"/>
              </a:rPr>
              <a:t>个非零元素，这样，非零元素</a:t>
            </a:r>
            <a:r>
              <a:rPr kumimoji="1" lang="en-US" altLang="zh-CN" sz="2800" b="1">
                <a:solidFill>
                  <a:srgbClr val="FFFFFF"/>
                </a:solidFill>
                <a:latin typeface="Times New Roman" panose="02020603050405020304" pitchFamily="18" charset="0"/>
                <a:ea typeface="宋体" panose="02010600030101010101" pitchFamily="2" charset="-122"/>
              </a:rPr>
              <a:t>a</a:t>
            </a:r>
            <a:r>
              <a:rPr kumimoji="1" lang="en-US" altLang="zh-CN" sz="2800" b="1" baseline="-18000">
                <a:solidFill>
                  <a:srgbClr val="FFFFFF"/>
                </a:solidFill>
                <a:latin typeface="Times New Roman" panose="02020603050405020304" pitchFamily="18" charset="0"/>
                <a:ea typeface="宋体" panose="02010600030101010101" pitchFamily="2" charset="-122"/>
              </a:rPr>
              <a:t>ij</a:t>
            </a:r>
            <a:r>
              <a:rPr kumimoji="1" lang="zh-CN" altLang="en-US" sz="2800" b="1">
                <a:solidFill>
                  <a:srgbClr val="FFFFFF"/>
                </a:solidFill>
                <a:latin typeface="宋体" panose="02010600030101010101" pitchFamily="2" charset="-122"/>
                <a:ea typeface="宋体" panose="02010600030101010101" pitchFamily="2" charset="-122"/>
              </a:rPr>
              <a:t>的地址为：</a:t>
            </a:r>
          </a:p>
          <a:p>
            <a:pPr fontAlgn="base">
              <a:lnSpc>
                <a:spcPct val="110000"/>
              </a:lnSpc>
              <a:spcBef>
                <a:spcPct val="20000"/>
              </a:spcBef>
              <a:spcAft>
                <a:spcPct val="0"/>
              </a:spcAft>
              <a:buClr>
                <a:srgbClr val="3366FF"/>
              </a:buClr>
              <a:buSzPct val="80000"/>
            </a:pP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LOC[a</a:t>
            </a:r>
            <a:r>
              <a:rPr kumimoji="1" lang="en-US" altLang="zh-CN" sz="2800" b="1" baseline="-25000">
                <a:solidFill>
                  <a:srgbClr val="FFFFFF"/>
                </a:solidFill>
                <a:latin typeface="Times New Roman" panose="02020603050405020304" pitchFamily="18" charset="0"/>
                <a:ea typeface="宋体" panose="02010600030101010101" pitchFamily="2" charset="-122"/>
              </a:rPr>
              <a:t>i j</a:t>
            </a:r>
            <a:r>
              <a:rPr kumimoji="1" lang="en-US" altLang="zh-CN" sz="2800" b="1">
                <a:solidFill>
                  <a:srgbClr val="FFFFFF"/>
                </a:solidFill>
                <a:latin typeface="Times New Roman" panose="02020603050405020304" pitchFamily="18" charset="0"/>
                <a:ea typeface="宋体" panose="02010600030101010101" pitchFamily="2" charset="-122"/>
              </a:rPr>
              <a:t>] =LOC[a</a:t>
            </a:r>
            <a:r>
              <a:rPr kumimoji="1" lang="en-US" altLang="zh-CN" sz="2800" b="1" baseline="-25000">
                <a:solidFill>
                  <a:srgbClr val="FFFFFF"/>
                </a:solidFill>
                <a:latin typeface="Times New Roman" panose="02020603050405020304" pitchFamily="18" charset="0"/>
                <a:ea typeface="宋体" panose="02010600030101010101" pitchFamily="2" charset="-122"/>
              </a:rPr>
              <a:t>11</a:t>
            </a:r>
            <a:r>
              <a:rPr kumimoji="1" lang="en-US" altLang="zh-CN" sz="2800" b="1">
                <a:solidFill>
                  <a:srgbClr val="FFFFFF"/>
                </a:solidFill>
                <a:latin typeface="Times New Roman" panose="02020603050405020304" pitchFamily="18" charset="0"/>
                <a:ea typeface="宋体" panose="02010600030101010101" pitchFamily="2" charset="-122"/>
              </a:rPr>
              <a:t>] +[3</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i-1+(j-i+1)]</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FFFFFF"/>
                </a:solidFill>
                <a:latin typeface="Times New Roman" panose="02020603050405020304" pitchFamily="18" charset="0"/>
                <a:ea typeface="宋体" panose="02010600030101010101" pitchFamily="2" charset="-122"/>
              </a:rPr>
              <a:t>l </a:t>
            </a:r>
          </a:p>
          <a:p>
            <a:pPr fontAlgn="base">
              <a:lnSpc>
                <a:spcPct val="110000"/>
              </a:lnSpc>
              <a:spcBef>
                <a:spcPct val="20000"/>
              </a:spcBef>
              <a:spcAft>
                <a:spcPct val="0"/>
              </a:spcAft>
              <a:buClr>
                <a:srgbClr val="3366FF"/>
              </a:buClr>
              <a:buSzPct val="80000"/>
            </a:pPr>
            <a:r>
              <a:rPr kumimoji="1" lang="en-US" altLang="zh-CN" sz="2800" b="1">
                <a:solidFill>
                  <a:srgbClr val="FFFFFF"/>
                </a:solidFill>
                <a:latin typeface="Times New Roman" panose="02020603050405020304" pitchFamily="18" charset="0"/>
                <a:ea typeface="宋体" panose="02010600030101010101" pitchFamily="2" charset="-122"/>
              </a:rPr>
              <a:t>                      =LOC[a</a:t>
            </a:r>
            <a:r>
              <a:rPr kumimoji="1" lang="en-US" altLang="zh-CN" sz="2800" b="1" baseline="-25000">
                <a:solidFill>
                  <a:srgbClr val="FFFFFF"/>
                </a:solidFill>
                <a:latin typeface="Times New Roman" panose="02020603050405020304" pitchFamily="18" charset="0"/>
                <a:ea typeface="宋体" panose="02010600030101010101" pitchFamily="2" charset="-122"/>
              </a:rPr>
              <a:t>11</a:t>
            </a:r>
            <a:r>
              <a:rPr kumimoji="1" lang="en-US" altLang="zh-CN" sz="2800" b="1">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i+j)</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FFFFFF"/>
                </a:solidFill>
                <a:latin typeface="Times New Roman" panose="02020603050405020304" pitchFamily="18" charset="0"/>
                <a:ea typeface="宋体" panose="02010600030101010101" pitchFamily="2" charset="-122"/>
              </a:rPr>
              <a:t>l</a:t>
            </a:r>
          </a:p>
          <a:p>
            <a:pPr fontAlgn="base">
              <a:lnSpc>
                <a:spcPct val="110000"/>
              </a:lnSpc>
              <a:spcBef>
                <a:spcPct val="20000"/>
              </a:spcBef>
              <a:spcAft>
                <a:spcPct val="0"/>
              </a:spcAft>
              <a:buClr>
                <a:srgbClr val="3366FF"/>
              </a:buClr>
              <a:buSzPct val="80000"/>
            </a:pPr>
            <a:r>
              <a:rPr kumimoji="1" lang="zh-CN" altLang="en-US" sz="2800" b="1">
                <a:solidFill>
                  <a:srgbClr val="FFFFFF"/>
                </a:solidFill>
                <a:latin typeface="宋体" panose="02010600030101010101" pitchFamily="2" charset="-122"/>
                <a:ea typeface="宋体" panose="02010600030101010101" pitchFamily="2" charset="-122"/>
              </a:rPr>
              <a:t>上例中，</a:t>
            </a:r>
            <a:r>
              <a:rPr kumimoji="1" lang="en-US" altLang="zh-CN" sz="2800" b="1">
                <a:solidFill>
                  <a:srgbClr val="FFFFFF"/>
                </a:solidFill>
                <a:latin typeface="Times New Roman" panose="02020603050405020304" pitchFamily="18" charset="0"/>
                <a:ea typeface="宋体" panose="02010600030101010101" pitchFamily="2" charset="-122"/>
              </a:rPr>
              <a:t>a</a:t>
            </a:r>
            <a:r>
              <a:rPr kumimoji="1" lang="en-US" altLang="zh-CN" sz="2800" b="1" baseline="-18000">
                <a:solidFill>
                  <a:srgbClr val="FFFFFF"/>
                </a:solidFill>
                <a:latin typeface="Times New Roman" panose="02020603050405020304" pitchFamily="18" charset="0"/>
                <a:ea typeface="宋体" panose="02010600030101010101" pitchFamily="2" charset="-122"/>
              </a:rPr>
              <a:t>34</a:t>
            </a:r>
            <a:r>
              <a:rPr kumimoji="1" lang="zh-CN" altLang="en-US" sz="2800" b="1">
                <a:solidFill>
                  <a:srgbClr val="FFFFFF"/>
                </a:solidFill>
                <a:latin typeface="宋体" panose="02010600030101010101" pitchFamily="2" charset="-122"/>
                <a:ea typeface="宋体" panose="02010600030101010101" pitchFamily="2" charset="-122"/>
              </a:rPr>
              <a:t>对应着</a:t>
            </a:r>
            <a:r>
              <a:rPr kumimoji="1" lang="en-US" altLang="zh-CN" sz="2800" b="1">
                <a:solidFill>
                  <a:srgbClr val="FFFFFF"/>
                </a:solidFill>
                <a:latin typeface="Times New Roman" panose="02020603050405020304" pitchFamily="18" charset="0"/>
                <a:ea typeface="宋体" panose="02010600030101010101" pitchFamily="2" charset="-122"/>
              </a:rPr>
              <a:t>sa[10] </a:t>
            </a:r>
            <a:r>
              <a:rPr kumimoji="1" lang="en-US" altLang="zh-CN" sz="2800" b="1">
                <a:solidFill>
                  <a:srgbClr val="FFFFFF"/>
                </a:solidFill>
                <a:latin typeface="宋体" panose="02010600030101010101" pitchFamily="2" charset="-122"/>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宋体" panose="02010600030101010101" pitchFamily="2" charset="-122"/>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k=2</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i+j=2</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3+4=10</a:t>
            </a:r>
          </a:p>
          <a:p>
            <a:pPr fontAlgn="base">
              <a:lnSpc>
                <a:spcPct val="110000"/>
              </a:lnSpc>
              <a:spcBef>
                <a:spcPct val="20000"/>
              </a:spcBef>
              <a:spcAft>
                <a:spcPct val="0"/>
              </a:spcAft>
              <a:buClr>
                <a:srgbClr val="3366FF"/>
              </a:buClr>
              <a:buSzPct val="80000"/>
            </a:pPr>
            <a:r>
              <a:rPr kumimoji="1" lang="zh-CN" altLang="en-US" sz="2800" b="1">
                <a:solidFill>
                  <a:srgbClr val="FFFFFF"/>
                </a:solidFill>
                <a:latin typeface="宋体" panose="02010600030101010101" pitchFamily="2" charset="-122"/>
                <a:ea typeface="宋体" panose="02010600030101010101" pitchFamily="2" charset="-122"/>
              </a:rPr>
              <a:t>称</a:t>
            </a:r>
            <a:r>
              <a:rPr kumimoji="1" lang="en-US" altLang="zh-CN" sz="2800" b="1">
                <a:solidFill>
                  <a:srgbClr val="FFFFFF"/>
                </a:solidFill>
                <a:latin typeface="Times New Roman" panose="02020603050405020304" pitchFamily="18" charset="0"/>
                <a:ea typeface="宋体" panose="02010600030101010101" pitchFamily="2" charset="-122"/>
              </a:rPr>
              <a:t>sa[0</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r>
              <a:rPr kumimoji="1" lang="en-US" altLang="zh-CN" sz="2800" b="1">
                <a:solidFill>
                  <a:srgbClr val="FFFFFF"/>
                </a:solidFill>
                <a:latin typeface="Times New Roman" panose="02020603050405020304" pitchFamily="18" charset="0"/>
                <a:ea typeface="宋体" panose="02010600030101010101" pitchFamily="2" charset="-122"/>
              </a:rPr>
              <a:t>3</a:t>
            </a:r>
            <a:r>
              <a:rPr kumimoji="1" lang="en-US" altLang="zh-CN" sz="2800" b="1">
                <a:solidFill>
                  <a:srgbClr val="FFFFFF"/>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n-2]</a:t>
            </a:r>
            <a:r>
              <a:rPr kumimoji="1" lang="zh-CN" altLang="en-US" sz="2800" b="1">
                <a:solidFill>
                  <a:srgbClr val="FFFFFF"/>
                </a:solidFill>
                <a:latin typeface="宋体" panose="02010600030101010101" pitchFamily="2" charset="-122"/>
                <a:ea typeface="宋体" panose="02010600030101010101" pitchFamily="2" charset="-122"/>
              </a:rPr>
              <a:t>是</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zh-CN" altLang="en-US" sz="2800" b="1">
                <a:solidFill>
                  <a:srgbClr val="FFFFFF"/>
                </a:solidFill>
                <a:latin typeface="宋体" panose="02010600030101010101" pitchFamily="2" charset="-122"/>
                <a:ea typeface="宋体" panose="02010600030101010101" pitchFamily="2" charset="-122"/>
              </a:rPr>
              <a:t>阶三对角矩阵</a:t>
            </a:r>
            <a:r>
              <a:rPr kumimoji="1" lang="en-US" altLang="zh-CN" sz="2800" b="1">
                <a:solidFill>
                  <a:srgbClr val="FFFFFF"/>
                </a:solidFill>
                <a:latin typeface="Times New Roman" panose="02020603050405020304" pitchFamily="18" charset="0"/>
                <a:ea typeface="宋体" panose="02010600030101010101" pitchFamily="2" charset="-122"/>
              </a:rPr>
              <a:t>A</a:t>
            </a:r>
            <a:r>
              <a:rPr kumimoji="1" lang="zh-CN" altLang="en-US" sz="2800" b="1">
                <a:solidFill>
                  <a:srgbClr val="FFFFFF"/>
                </a:solidFill>
                <a:latin typeface="宋体" panose="02010600030101010101" pitchFamily="2" charset="-122"/>
                <a:ea typeface="宋体" panose="02010600030101010101" pitchFamily="2" charset="-122"/>
              </a:rPr>
              <a:t>的压缩存储。</a:t>
            </a:r>
          </a:p>
          <a:p>
            <a:pPr fontAlgn="base">
              <a:lnSpc>
                <a:spcPct val="110000"/>
              </a:lnSpc>
              <a:spcBef>
                <a:spcPct val="20000"/>
              </a:spcBef>
              <a:spcAft>
                <a:spcPct val="0"/>
              </a:spcAft>
              <a:buClr>
                <a:srgbClr val="3366FF"/>
              </a:buClr>
              <a:buSzPct val="80000"/>
            </a:pPr>
            <a:r>
              <a:rPr kumimoji="1" lang="zh-CN" altLang="en-US" sz="2800" b="1">
                <a:solidFill>
                  <a:srgbClr val="FFFFFF"/>
                </a:solidFill>
                <a:latin typeface="Times New Roman" panose="02020603050405020304" pitchFamily="18" charset="0"/>
                <a:ea typeface="宋体" panose="02010600030101010101" pitchFamily="2" charset="-122"/>
              </a:rPr>
              <a:t>       上述各种特殊矩阵，其非零元素的分布都是有规律的，因此总能找到一种方法将它们压缩存储到一个向量中，并且一般都能找到矩阵中的元素与该向量的对应关系，通过这个关系，仍能对矩阵的元素进行随机存取。</a:t>
            </a:r>
            <a:r>
              <a:rPr kumimoji="1" lang="zh-CN" altLang="en-US" sz="3200" b="1">
                <a:solidFill>
                  <a:srgbClr val="336600"/>
                </a:solidFill>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517534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FF276DCF-98D5-084C-8F76-5C25BBF6881B}"/>
              </a:ext>
            </a:extLst>
          </p:cNvPr>
          <p:cNvSpPr>
            <a:spLocks noGrp="1" noChangeArrowheads="1"/>
          </p:cNvSpPr>
          <p:nvPr>
            <p:ph type="title" idx="4294967295"/>
          </p:nvPr>
        </p:nvSpPr>
        <p:spPr>
          <a:xfrm>
            <a:off x="2582863" y="146050"/>
            <a:ext cx="4953000" cy="762000"/>
          </a:xfrm>
        </p:spPr>
        <p:txBody>
          <a:bodyPr/>
          <a:lstStyle/>
          <a:p>
            <a:r>
              <a:rPr lang="en-US" altLang="zh-CN" b="1">
                <a:effectLst/>
                <a:latin typeface="Times New Roman" panose="02020603050405020304" pitchFamily="18" charset="0"/>
              </a:rPr>
              <a:t>5.3.2</a:t>
            </a:r>
            <a:r>
              <a:rPr lang="en-US" altLang="zh-CN" b="1">
                <a:effectLst/>
              </a:rPr>
              <a:t>    </a:t>
            </a:r>
            <a:r>
              <a:rPr lang="zh-CN" altLang="en-US" b="1">
                <a:effectLst/>
                <a:latin typeface="楷体_GB2312" pitchFamily="49" charset="-122"/>
                <a:ea typeface="楷体_GB2312" pitchFamily="49" charset="-122"/>
              </a:rPr>
              <a:t>稀疏矩阵</a:t>
            </a:r>
            <a:endParaRPr lang="zh-CN" altLang="en-US" b="1">
              <a:solidFill>
                <a:schemeClr val="tx1"/>
              </a:solidFill>
              <a:effectLst/>
              <a:latin typeface="楷体_GB2312" pitchFamily="49" charset="-122"/>
              <a:ea typeface="楷体_GB2312" pitchFamily="49" charset="-122"/>
            </a:endParaRPr>
          </a:p>
        </p:txBody>
      </p:sp>
      <p:sp>
        <p:nvSpPr>
          <p:cNvPr id="350211" name="Rectangle 3">
            <a:extLst>
              <a:ext uri="{FF2B5EF4-FFF2-40B4-BE49-F238E27FC236}">
                <a16:creationId xmlns:a16="http://schemas.microsoft.com/office/drawing/2014/main" id="{CEFE7F1A-F4C1-9D40-B234-98BB0FA994F3}"/>
              </a:ext>
            </a:extLst>
          </p:cNvPr>
          <p:cNvSpPr>
            <a:spLocks noChangeArrowheads="1"/>
          </p:cNvSpPr>
          <p:nvPr/>
        </p:nvSpPr>
        <p:spPr bwMode="auto">
          <a:xfrm>
            <a:off x="1752601" y="981076"/>
            <a:ext cx="8736013"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572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FF00"/>
                </a:solidFill>
                <a:latin typeface="宋体" panose="02010600030101010101" pitchFamily="2" charset="-122"/>
              </a:rPr>
              <a:t>稀疏矩阵</a:t>
            </a:r>
            <a:r>
              <a:rPr lang="en-US" altLang="zh-CN" sz="3200" b="1">
                <a:solidFill>
                  <a:srgbClr val="FFFFFF"/>
                </a:solidFill>
              </a:rPr>
              <a:t>(</a:t>
            </a:r>
            <a:r>
              <a:rPr lang="en-US" altLang="zh-CN" sz="3200" b="1">
                <a:solidFill>
                  <a:srgbClr val="00FFFF"/>
                </a:solidFill>
              </a:rPr>
              <a:t>Sparse Matrix</a:t>
            </a:r>
            <a:r>
              <a:rPr lang="en-US" altLang="zh-CN" sz="3200" b="1">
                <a:solidFill>
                  <a:srgbClr val="FFFFFF"/>
                </a:solidFill>
              </a:rPr>
              <a:t>)</a:t>
            </a:r>
            <a:r>
              <a:rPr lang="zh-CN" altLang="en-US" sz="32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对于稀疏矩阵，目前还没有一个确切的定义。设矩阵</a:t>
            </a:r>
            <a:r>
              <a:rPr lang="en-US" altLang="zh-CN" sz="2800" b="1">
                <a:solidFill>
                  <a:srgbClr val="FFFFFF"/>
                </a:solidFill>
              </a:rPr>
              <a:t>A</a:t>
            </a:r>
            <a:r>
              <a:rPr lang="zh-CN" altLang="en-US" sz="2800" b="1">
                <a:solidFill>
                  <a:srgbClr val="FFFFFF"/>
                </a:solidFill>
              </a:rPr>
              <a:t>是一个</a:t>
            </a:r>
            <a:r>
              <a:rPr lang="en-US" altLang="zh-CN" sz="2800" b="1">
                <a:solidFill>
                  <a:srgbClr val="FFFFFF"/>
                </a:solidFill>
              </a:rPr>
              <a:t>n</a:t>
            </a:r>
            <a:r>
              <a:rPr lang="en-US" altLang="zh-CN" sz="2800" b="1">
                <a:solidFill>
                  <a:srgbClr val="FFFFFF"/>
                </a:solidFill>
                <a:sym typeface="Symbol" pitchFamily="2" charset="2"/>
              </a:rPr>
              <a:t></a:t>
            </a:r>
            <a:r>
              <a:rPr lang="en-US" altLang="zh-CN" sz="2800" b="1">
                <a:solidFill>
                  <a:srgbClr val="FFFFFF"/>
                </a:solidFill>
              </a:rPr>
              <a:t>m</a:t>
            </a:r>
            <a:r>
              <a:rPr lang="zh-CN" altLang="en-US" sz="2800" b="1">
                <a:solidFill>
                  <a:srgbClr val="FFFFFF"/>
                </a:solidFill>
              </a:rPr>
              <a:t>的</a:t>
            </a:r>
            <a:r>
              <a:rPr lang="zh-CN" altLang="en-US" sz="2800" b="1">
                <a:solidFill>
                  <a:srgbClr val="FFFFFF"/>
                </a:solidFill>
                <a:latin typeface="宋体" panose="02010600030101010101" pitchFamily="2" charset="-122"/>
              </a:rPr>
              <a:t>矩阵中有</a:t>
            </a:r>
            <a:r>
              <a:rPr lang="en-US" altLang="zh-CN" sz="2800" b="1">
                <a:solidFill>
                  <a:srgbClr val="FFFFFF"/>
                </a:solidFill>
              </a:rPr>
              <a:t>s</a:t>
            </a:r>
            <a:r>
              <a:rPr lang="zh-CN" altLang="en-US" sz="2800" b="1">
                <a:solidFill>
                  <a:srgbClr val="FFFFFF"/>
                </a:solidFill>
                <a:latin typeface="宋体" panose="02010600030101010101" pitchFamily="2" charset="-122"/>
              </a:rPr>
              <a:t>个非零元素，设  </a:t>
            </a:r>
            <a:r>
              <a:rPr lang="en-US" altLang="zh-CN" sz="2800" b="1">
                <a:solidFill>
                  <a:srgbClr val="FFFFFF"/>
                </a:solidFill>
              </a:rPr>
              <a:t>δ=s/(n</a:t>
            </a:r>
            <a:r>
              <a:rPr lang="en-US" altLang="zh-CN" sz="2800" b="1">
                <a:solidFill>
                  <a:srgbClr val="FFFFFF"/>
                </a:solidFill>
                <a:sym typeface="Symbol" pitchFamily="2" charset="2"/>
              </a:rPr>
              <a:t></a:t>
            </a:r>
            <a:r>
              <a:rPr lang="en-US" altLang="zh-CN" sz="2800" b="1">
                <a:solidFill>
                  <a:srgbClr val="FFFFFF"/>
                </a:solidFill>
              </a:rPr>
              <a:t>m)</a:t>
            </a:r>
            <a:r>
              <a:rPr lang="zh-CN" altLang="en-US" sz="2800" b="1">
                <a:solidFill>
                  <a:srgbClr val="FFFFFF"/>
                </a:solidFill>
              </a:rPr>
              <a:t>，</a:t>
            </a:r>
            <a:r>
              <a:rPr lang="zh-CN" altLang="en-US" sz="2800" b="1">
                <a:solidFill>
                  <a:srgbClr val="FFFFFF"/>
                </a:solidFill>
                <a:latin typeface="宋体" panose="02010600030101010101" pitchFamily="2" charset="-122"/>
              </a:rPr>
              <a:t>称</a:t>
            </a:r>
            <a:r>
              <a:rPr lang="en-US" altLang="zh-CN" sz="2800" b="1">
                <a:solidFill>
                  <a:srgbClr val="FFFFFF"/>
                </a:solidFill>
              </a:rPr>
              <a:t>δ</a:t>
            </a:r>
            <a:r>
              <a:rPr lang="zh-CN" altLang="en-US" sz="2800" b="1">
                <a:solidFill>
                  <a:srgbClr val="FFFFFF"/>
                </a:solidFill>
              </a:rPr>
              <a:t>为</a:t>
            </a:r>
            <a:r>
              <a:rPr lang="zh-CN" altLang="en-US" sz="2800" b="1">
                <a:solidFill>
                  <a:srgbClr val="FFFFFF"/>
                </a:solidFill>
                <a:latin typeface="宋体" panose="02010600030101010101" pitchFamily="2" charset="-122"/>
              </a:rPr>
              <a:t>稀疏因子，如果某一矩阵的稀疏因子</a:t>
            </a:r>
            <a:r>
              <a:rPr lang="en-US" altLang="zh-CN" sz="2800" b="1">
                <a:solidFill>
                  <a:srgbClr val="FFFFFF"/>
                </a:solidFill>
              </a:rPr>
              <a:t>δ</a:t>
            </a:r>
            <a:r>
              <a:rPr lang="zh-CN" altLang="en-US" sz="2800" b="1">
                <a:solidFill>
                  <a:srgbClr val="FFFFFF"/>
                </a:solidFill>
                <a:latin typeface="宋体" panose="02010600030101010101" pitchFamily="2" charset="-122"/>
              </a:rPr>
              <a:t>满足</a:t>
            </a:r>
            <a:r>
              <a:rPr lang="en-US" altLang="zh-CN" b="1">
                <a:solidFill>
                  <a:srgbClr val="FFFFFF"/>
                </a:solidFill>
              </a:rPr>
              <a:t>δ</a:t>
            </a:r>
            <a:r>
              <a:rPr lang="en-US" altLang="zh-CN" sz="2800" b="1">
                <a:solidFill>
                  <a:srgbClr val="FFFFFF"/>
                </a:solidFill>
              </a:rPr>
              <a:t>≦0.05</a:t>
            </a:r>
            <a:r>
              <a:rPr lang="zh-CN" altLang="en-US" sz="2800" b="1">
                <a:solidFill>
                  <a:srgbClr val="FFFFFF"/>
                </a:solidFill>
                <a:latin typeface="宋体" panose="02010600030101010101" pitchFamily="2" charset="-122"/>
              </a:rPr>
              <a:t>时称为稀疏矩阵，如图</a:t>
            </a:r>
            <a:r>
              <a:rPr lang="en-US" altLang="zh-CN" sz="2800" b="1">
                <a:solidFill>
                  <a:srgbClr val="FFFFFF"/>
                </a:solidFill>
              </a:rPr>
              <a:t>5-8</a:t>
            </a:r>
            <a:r>
              <a:rPr lang="zh-CN" altLang="en-US" sz="2800" b="1">
                <a:solidFill>
                  <a:srgbClr val="FFFFFF"/>
                </a:solidFill>
                <a:latin typeface="宋体" panose="02010600030101010101" pitchFamily="2" charset="-122"/>
              </a:rPr>
              <a:t>所示。</a:t>
            </a:r>
          </a:p>
        </p:txBody>
      </p:sp>
      <p:grpSp>
        <p:nvGrpSpPr>
          <p:cNvPr id="350212" name="Group 4">
            <a:extLst>
              <a:ext uri="{FF2B5EF4-FFF2-40B4-BE49-F238E27FC236}">
                <a16:creationId xmlns:a16="http://schemas.microsoft.com/office/drawing/2014/main" id="{6712C11B-A2EA-7447-A077-B313DAEA834F}"/>
              </a:ext>
            </a:extLst>
          </p:cNvPr>
          <p:cNvGrpSpPr>
            <a:grpSpLocks/>
          </p:cNvGrpSpPr>
          <p:nvPr/>
        </p:nvGrpSpPr>
        <p:grpSpPr bwMode="auto">
          <a:xfrm>
            <a:off x="4295775" y="3284538"/>
            <a:ext cx="4495800" cy="3529012"/>
            <a:chOff x="2018" y="2069"/>
            <a:chExt cx="2832" cy="2223"/>
          </a:xfrm>
        </p:grpSpPr>
        <p:grpSp>
          <p:nvGrpSpPr>
            <p:cNvPr id="350213" name="Group 5">
              <a:extLst>
                <a:ext uri="{FF2B5EF4-FFF2-40B4-BE49-F238E27FC236}">
                  <a16:creationId xmlns:a16="http://schemas.microsoft.com/office/drawing/2014/main" id="{4E0A0E38-C4AA-B944-9125-E3703FE89326}"/>
                </a:ext>
              </a:extLst>
            </p:cNvPr>
            <p:cNvGrpSpPr>
              <a:grpSpLocks/>
            </p:cNvGrpSpPr>
            <p:nvPr/>
          </p:nvGrpSpPr>
          <p:grpSpPr bwMode="auto">
            <a:xfrm>
              <a:off x="2018" y="2069"/>
              <a:ext cx="2832" cy="1920"/>
              <a:chOff x="336" y="2496"/>
              <a:chExt cx="2832" cy="1920"/>
            </a:xfrm>
          </p:grpSpPr>
          <p:sp>
            <p:nvSpPr>
              <p:cNvPr id="350214" name="Rectangle 6">
                <a:extLst>
                  <a:ext uri="{FF2B5EF4-FFF2-40B4-BE49-F238E27FC236}">
                    <a16:creationId xmlns:a16="http://schemas.microsoft.com/office/drawing/2014/main" id="{7009FAA5-6FD5-A242-B860-3964E41E943A}"/>
                  </a:ext>
                </a:extLst>
              </p:cNvPr>
              <p:cNvSpPr>
                <a:spLocks noChangeArrowheads="1"/>
              </p:cNvSpPr>
              <p:nvPr/>
            </p:nvSpPr>
            <p:spPr bwMode="auto">
              <a:xfrm>
                <a:off x="763" y="2496"/>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0  12  9  0  0  0  0  0</a:t>
                </a:r>
              </a:p>
            </p:txBody>
          </p:sp>
          <p:sp>
            <p:nvSpPr>
              <p:cNvPr id="350215" name="Rectangle 7">
                <a:extLst>
                  <a:ext uri="{FF2B5EF4-FFF2-40B4-BE49-F238E27FC236}">
                    <a16:creationId xmlns:a16="http://schemas.microsoft.com/office/drawing/2014/main" id="{3A0C5EA8-7F66-9F4F-B84C-BDF0965A7CFD}"/>
                  </a:ext>
                </a:extLst>
              </p:cNvPr>
              <p:cNvSpPr>
                <a:spLocks noChangeArrowheads="1"/>
              </p:cNvSpPr>
              <p:nvPr/>
            </p:nvSpPr>
            <p:spPr bwMode="auto">
              <a:xfrm>
                <a:off x="769" y="2755"/>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0  0   0  0  0  0  0  0</a:t>
                </a:r>
              </a:p>
            </p:txBody>
          </p:sp>
          <p:sp>
            <p:nvSpPr>
              <p:cNvPr id="350216" name="Rectangle 8">
                <a:extLst>
                  <a:ext uri="{FF2B5EF4-FFF2-40B4-BE49-F238E27FC236}">
                    <a16:creationId xmlns:a16="http://schemas.microsoft.com/office/drawing/2014/main" id="{942FC0E6-E44B-BD43-B3D1-12E44FF14C25}"/>
                  </a:ext>
                </a:extLst>
              </p:cNvPr>
              <p:cNvSpPr>
                <a:spLocks noChangeArrowheads="1"/>
              </p:cNvSpPr>
              <p:nvPr/>
            </p:nvSpPr>
            <p:spPr bwMode="auto">
              <a:xfrm>
                <a:off x="769" y="3064"/>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-3 0   0  0  0  0  0  4</a:t>
                </a:r>
              </a:p>
            </p:txBody>
          </p:sp>
          <p:sp>
            <p:nvSpPr>
              <p:cNvPr id="350217" name="Rectangle 9">
                <a:extLst>
                  <a:ext uri="{FF2B5EF4-FFF2-40B4-BE49-F238E27FC236}">
                    <a16:creationId xmlns:a16="http://schemas.microsoft.com/office/drawing/2014/main" id="{882BC294-A639-0542-8164-49FFC6269FF1}"/>
                  </a:ext>
                </a:extLst>
              </p:cNvPr>
              <p:cNvSpPr>
                <a:spLocks noChangeArrowheads="1"/>
              </p:cNvSpPr>
              <p:nvPr/>
            </p:nvSpPr>
            <p:spPr bwMode="auto">
              <a:xfrm>
                <a:off x="769" y="337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0  0  24  0  0  2  0  0</a:t>
                </a:r>
              </a:p>
            </p:txBody>
          </p:sp>
          <p:sp>
            <p:nvSpPr>
              <p:cNvPr id="350218" name="Rectangle 10">
                <a:extLst>
                  <a:ext uri="{FF2B5EF4-FFF2-40B4-BE49-F238E27FC236}">
                    <a16:creationId xmlns:a16="http://schemas.microsoft.com/office/drawing/2014/main" id="{564777FD-C086-F742-8FB5-89BF0235FC07}"/>
                  </a:ext>
                </a:extLst>
              </p:cNvPr>
              <p:cNvSpPr>
                <a:spLocks noChangeArrowheads="1"/>
              </p:cNvSpPr>
              <p:nvPr/>
            </p:nvSpPr>
            <p:spPr bwMode="auto">
              <a:xfrm>
                <a:off x="769" y="3661"/>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0 18  0   0  0  0  0  0</a:t>
                </a:r>
              </a:p>
            </p:txBody>
          </p:sp>
          <p:sp>
            <p:nvSpPr>
              <p:cNvPr id="350219" name="Rectangle 11">
                <a:extLst>
                  <a:ext uri="{FF2B5EF4-FFF2-40B4-BE49-F238E27FC236}">
                    <a16:creationId xmlns:a16="http://schemas.microsoft.com/office/drawing/2014/main" id="{7AF1A779-80FC-314C-AEF7-A041A9DE9896}"/>
                  </a:ext>
                </a:extLst>
              </p:cNvPr>
              <p:cNvSpPr>
                <a:spLocks noChangeArrowheads="1"/>
              </p:cNvSpPr>
              <p:nvPr/>
            </p:nvSpPr>
            <p:spPr bwMode="auto">
              <a:xfrm>
                <a:off x="769" y="394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0   0  0  0 -7  0</a:t>
                </a:r>
              </a:p>
            </p:txBody>
          </p:sp>
          <p:sp>
            <p:nvSpPr>
              <p:cNvPr id="350220" name="AutoShape 12">
                <a:extLst>
                  <a:ext uri="{FF2B5EF4-FFF2-40B4-BE49-F238E27FC236}">
                    <a16:creationId xmlns:a16="http://schemas.microsoft.com/office/drawing/2014/main" id="{B73284D6-CEB9-9845-A877-24FB32AE2B25}"/>
                  </a:ext>
                </a:extLst>
              </p:cNvPr>
              <p:cNvSpPr>
                <a:spLocks/>
              </p:cNvSpPr>
              <p:nvPr/>
            </p:nvSpPr>
            <p:spPr bwMode="auto">
              <a:xfrm>
                <a:off x="720" y="2512"/>
                <a:ext cx="68" cy="1904"/>
              </a:xfrm>
              <a:prstGeom prst="leftBracket">
                <a:avLst>
                  <a:gd name="adj" fmla="val 2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0221" name="AutoShape 13">
                <a:extLst>
                  <a:ext uri="{FF2B5EF4-FFF2-40B4-BE49-F238E27FC236}">
                    <a16:creationId xmlns:a16="http://schemas.microsoft.com/office/drawing/2014/main" id="{DFDC8DA1-F70E-794B-A934-779C2F4613F2}"/>
                  </a:ext>
                </a:extLst>
              </p:cNvPr>
              <p:cNvSpPr>
                <a:spLocks/>
              </p:cNvSpPr>
              <p:nvPr/>
            </p:nvSpPr>
            <p:spPr bwMode="auto">
              <a:xfrm>
                <a:off x="3100" y="2496"/>
                <a:ext cx="68" cy="1904"/>
              </a:xfrm>
              <a:prstGeom prst="rightBracket">
                <a:avLst>
                  <a:gd name="adj" fmla="val 2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0222" name="Rectangle 14">
                <a:extLst>
                  <a:ext uri="{FF2B5EF4-FFF2-40B4-BE49-F238E27FC236}">
                    <a16:creationId xmlns:a16="http://schemas.microsoft.com/office/drawing/2014/main" id="{A2AA2DA1-07FC-AB41-8623-027E219E66CF}"/>
                  </a:ext>
                </a:extLst>
              </p:cNvPr>
              <p:cNvSpPr>
                <a:spLocks noChangeArrowheads="1"/>
              </p:cNvSpPr>
              <p:nvPr/>
            </p:nvSpPr>
            <p:spPr bwMode="auto">
              <a:xfrm>
                <a:off x="336" y="3399"/>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350223" name="Rectangle 15">
                <a:extLst>
                  <a:ext uri="{FF2B5EF4-FFF2-40B4-BE49-F238E27FC236}">
                    <a16:creationId xmlns:a16="http://schemas.microsoft.com/office/drawing/2014/main" id="{A5D9B437-A38D-564D-B7EB-5CFE1B49C98B}"/>
                  </a:ext>
                </a:extLst>
              </p:cNvPr>
              <p:cNvSpPr>
                <a:spLocks noChangeArrowheads="1"/>
              </p:cNvSpPr>
              <p:nvPr/>
            </p:nvSpPr>
            <p:spPr bwMode="auto">
              <a:xfrm>
                <a:off x="768" y="418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0  -6  0  0  0  0</a:t>
                </a:r>
              </a:p>
            </p:txBody>
          </p:sp>
        </p:grpSp>
        <p:sp>
          <p:nvSpPr>
            <p:cNvPr id="350224" name="Rectangle 16">
              <a:extLst>
                <a:ext uri="{FF2B5EF4-FFF2-40B4-BE49-F238E27FC236}">
                  <a16:creationId xmlns:a16="http://schemas.microsoft.com/office/drawing/2014/main" id="{F10BD1D7-C80B-EB4A-9373-4ED768E0486F}"/>
                </a:ext>
              </a:extLst>
            </p:cNvPr>
            <p:cNvSpPr>
              <a:spLocks noChangeArrowheads="1"/>
            </p:cNvSpPr>
            <p:nvPr/>
          </p:nvSpPr>
          <p:spPr bwMode="auto">
            <a:xfrm>
              <a:off x="2653" y="4052"/>
              <a:ext cx="192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5-8 </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稀疏</a:t>
              </a:r>
              <a:r>
                <a:rPr kumimoji="1" lang="zh-CN" altLang="en-US" sz="2000" b="1">
                  <a:solidFill>
                    <a:srgbClr val="FFFFFF"/>
                  </a:solidFill>
                  <a:latin typeface="宋体" panose="02010600030101010101" pitchFamily="2" charset="-122"/>
                  <a:ea typeface="宋体" panose="02010600030101010101" pitchFamily="2" charset="-122"/>
                </a:rPr>
                <a:t>矩阵</a:t>
              </a:r>
              <a:r>
                <a:rPr kumimoji="1" lang="zh-CN" altLang="en-US" sz="2000" b="1">
                  <a:solidFill>
                    <a:srgbClr val="FFFFFF"/>
                  </a:solidFill>
                  <a:latin typeface="Times New Roman" panose="02020603050405020304" pitchFamily="18" charset="0"/>
                  <a:ea typeface="宋体" panose="02010600030101010101" pitchFamily="2" charset="-122"/>
                </a:rPr>
                <a:t>示例</a:t>
              </a:r>
            </a:p>
          </p:txBody>
        </p:sp>
      </p:grpSp>
    </p:spTree>
    <p:extLst>
      <p:ext uri="{BB962C8B-B14F-4D97-AF65-F5344CB8AC3E}">
        <p14:creationId xmlns:p14="http://schemas.microsoft.com/office/powerpoint/2010/main" val="4199676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CF1078D9-F36B-FF48-9572-E93E908E6A31}"/>
              </a:ext>
            </a:extLst>
          </p:cNvPr>
          <p:cNvSpPr>
            <a:spLocks noGrp="1" noChangeArrowheads="1"/>
          </p:cNvSpPr>
          <p:nvPr>
            <p:ph type="title" idx="4294967295"/>
          </p:nvPr>
        </p:nvSpPr>
        <p:spPr>
          <a:xfrm>
            <a:off x="2208214" y="146050"/>
            <a:ext cx="7616825" cy="762000"/>
          </a:xfrm>
        </p:spPr>
        <p:txBody>
          <a:bodyPr/>
          <a:lstStyle/>
          <a:p>
            <a:r>
              <a:rPr lang="en-US" altLang="zh-CN" b="1">
                <a:effectLst/>
                <a:latin typeface="Times New Roman" panose="02020603050405020304" pitchFamily="18" charset="0"/>
              </a:rPr>
              <a:t>5.3.2.1</a:t>
            </a:r>
            <a:r>
              <a:rPr lang="en-US" altLang="zh-CN" b="1">
                <a:effectLst/>
              </a:rPr>
              <a:t>    </a:t>
            </a:r>
            <a:r>
              <a:rPr lang="zh-CN" altLang="en-US" b="1">
                <a:effectLst/>
                <a:latin typeface="楷体_GB2312" pitchFamily="49" charset="-122"/>
                <a:ea typeface="楷体_GB2312" pitchFamily="49" charset="-122"/>
              </a:rPr>
              <a:t>稀疏矩阵的压缩存储</a:t>
            </a:r>
            <a:endParaRPr lang="zh-CN" altLang="en-US" b="1">
              <a:solidFill>
                <a:schemeClr val="tx1"/>
              </a:solidFill>
              <a:effectLst/>
              <a:latin typeface="楷体_GB2312" pitchFamily="49" charset="-122"/>
              <a:ea typeface="楷体_GB2312" pitchFamily="49" charset="-122"/>
            </a:endParaRPr>
          </a:p>
        </p:txBody>
      </p:sp>
      <p:sp>
        <p:nvSpPr>
          <p:cNvPr id="352259" name="Rectangle 3">
            <a:extLst>
              <a:ext uri="{FF2B5EF4-FFF2-40B4-BE49-F238E27FC236}">
                <a16:creationId xmlns:a16="http://schemas.microsoft.com/office/drawing/2014/main" id="{4DFDFFAE-FAE6-8C4B-AEEF-0AB39D15BBAB}"/>
              </a:ext>
            </a:extLst>
          </p:cNvPr>
          <p:cNvSpPr>
            <a:spLocks noChangeArrowheads="1"/>
          </p:cNvSpPr>
          <p:nvPr/>
        </p:nvSpPr>
        <p:spPr bwMode="auto">
          <a:xfrm>
            <a:off x="1752601" y="981075"/>
            <a:ext cx="8736013"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309688"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717675"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25663"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828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400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972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544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对于稀疏矩阵，采用压缩存储方法时，只存储非</a:t>
            </a:r>
            <a:r>
              <a:rPr lang="en-US" altLang="zh-CN" sz="2800" b="1">
                <a:solidFill>
                  <a:srgbClr val="FFFFFF"/>
                </a:solidFill>
              </a:rPr>
              <a:t>0</a:t>
            </a:r>
            <a:r>
              <a:rPr lang="zh-CN" altLang="en-US" sz="2800" b="1">
                <a:solidFill>
                  <a:srgbClr val="FFFFFF"/>
                </a:solidFill>
              </a:rPr>
              <a:t>元素。必须存储非</a:t>
            </a:r>
            <a:r>
              <a:rPr lang="en-US" altLang="zh-CN" sz="2800" b="1">
                <a:solidFill>
                  <a:srgbClr val="FFFFFF"/>
                </a:solidFill>
              </a:rPr>
              <a:t>0</a:t>
            </a:r>
            <a:r>
              <a:rPr lang="zh-CN" altLang="en-US" sz="2800" b="1">
                <a:solidFill>
                  <a:srgbClr val="FFFFFF"/>
                </a:solidFill>
              </a:rPr>
              <a:t>元素的行下标值、列下标值、元素值。因此，一个三元组</a:t>
            </a:r>
            <a:r>
              <a:rPr lang="en-US" altLang="zh-CN" sz="2800" b="1">
                <a:solidFill>
                  <a:srgbClr val="FFFFFF"/>
                </a:solidFill>
              </a:rPr>
              <a:t>(i, j, a</a:t>
            </a:r>
            <a:r>
              <a:rPr lang="en-US" altLang="zh-CN" sz="2800" b="1" baseline="-20000">
                <a:solidFill>
                  <a:srgbClr val="FFFFFF"/>
                </a:solidFill>
              </a:rPr>
              <a:t>ij</a:t>
            </a:r>
            <a:r>
              <a:rPr lang="en-US" altLang="zh-CN" sz="2800" b="1">
                <a:solidFill>
                  <a:srgbClr val="FFFFFF"/>
                </a:solidFill>
              </a:rPr>
              <a:t>)</a:t>
            </a:r>
            <a:r>
              <a:rPr lang="zh-CN" altLang="en-US" sz="2800" b="1">
                <a:solidFill>
                  <a:srgbClr val="FFFFFF"/>
                </a:solidFill>
              </a:rPr>
              <a:t>唯一确定稀疏矩阵的一个非零元素。</a:t>
            </a:r>
          </a:p>
          <a:p>
            <a:pPr eaLnBrk="1" fontAlgn="base" hangingPunct="1">
              <a:lnSpc>
                <a:spcPct val="110000"/>
              </a:lnSpc>
              <a:spcBef>
                <a:spcPct val="20000"/>
              </a:spcBef>
              <a:spcAft>
                <a:spcPct val="0"/>
              </a:spcAft>
            </a:pPr>
            <a:r>
              <a:rPr lang="zh-CN" altLang="en-US" sz="2800" b="1">
                <a:solidFill>
                  <a:srgbClr val="FFFFFF"/>
                </a:solidFill>
              </a:rPr>
              <a:t>       如图</a:t>
            </a:r>
            <a:r>
              <a:rPr lang="en-US" altLang="zh-CN" sz="2800" b="1">
                <a:solidFill>
                  <a:srgbClr val="FFFFFF"/>
                </a:solidFill>
              </a:rPr>
              <a:t>5-8</a:t>
            </a:r>
            <a:r>
              <a:rPr lang="zh-CN" altLang="en-US" sz="2800" b="1">
                <a:solidFill>
                  <a:srgbClr val="FFFFFF"/>
                </a:solidFill>
              </a:rPr>
              <a:t>的稀疏矩阵</a:t>
            </a:r>
            <a:r>
              <a:rPr lang="en-US" altLang="zh-CN" sz="2800" b="1">
                <a:solidFill>
                  <a:srgbClr val="FFFFFF"/>
                </a:solidFill>
              </a:rPr>
              <a:t>A</a:t>
            </a:r>
            <a:r>
              <a:rPr lang="zh-CN" altLang="en-US" sz="2800" b="1">
                <a:solidFill>
                  <a:srgbClr val="FFFFFF"/>
                </a:solidFill>
              </a:rPr>
              <a:t>的三元组线性表为：</a:t>
            </a:r>
          </a:p>
          <a:p>
            <a:pPr lvl="1" eaLnBrk="1" fontAlgn="base" hangingPunct="1">
              <a:lnSpc>
                <a:spcPct val="110000"/>
              </a:lnSpc>
              <a:spcBef>
                <a:spcPct val="20000"/>
              </a:spcBef>
              <a:spcAft>
                <a:spcPct val="0"/>
              </a:spcAft>
            </a:pPr>
            <a:r>
              <a:rPr lang="en-US" altLang="zh-CN" sz="2800" b="1">
                <a:solidFill>
                  <a:srgbClr val="FFFFFF"/>
                </a:solidFill>
              </a:rPr>
              <a:t>( (1,2,12), (1,3,9), (3,1,-3), (3,8,4), (4,3,24), (5,2,18), (6,7,-7), (7,4,-6) ) </a:t>
            </a:r>
          </a:p>
          <a:p>
            <a:pPr eaLnBrk="1" fontAlgn="base" hangingPunct="1">
              <a:lnSpc>
                <a:spcPct val="110000"/>
              </a:lnSpc>
              <a:spcBef>
                <a:spcPct val="20000"/>
              </a:spcBef>
              <a:spcAft>
                <a:spcPct val="0"/>
              </a:spcAft>
            </a:pPr>
            <a:r>
              <a:rPr lang="en-US" altLang="zh-CN" sz="3600" b="1">
                <a:solidFill>
                  <a:srgbClr val="FFFF00"/>
                </a:solidFill>
              </a:rPr>
              <a:t>1  </a:t>
            </a:r>
            <a:r>
              <a:rPr lang="zh-CN" altLang="en-US" sz="3600" b="1">
                <a:solidFill>
                  <a:srgbClr val="FFFF00"/>
                </a:solidFill>
                <a:ea typeface="楷体_GB2312" pitchFamily="49" charset="-122"/>
              </a:rPr>
              <a:t>三元组顺序表</a:t>
            </a:r>
          </a:p>
          <a:p>
            <a:pPr eaLnBrk="1" fontAlgn="base" hangingPunct="1">
              <a:lnSpc>
                <a:spcPct val="110000"/>
              </a:lnSpc>
              <a:spcBef>
                <a:spcPct val="20000"/>
              </a:spcBef>
              <a:spcAft>
                <a:spcPct val="0"/>
              </a:spcAft>
            </a:pPr>
            <a:r>
              <a:rPr lang="zh-CN" altLang="en-US">
                <a:solidFill>
                  <a:srgbClr val="FFFFFF"/>
                </a:solidFill>
              </a:rPr>
              <a:t>    </a:t>
            </a:r>
            <a:r>
              <a:rPr lang="zh-CN" altLang="en-US" sz="2800" b="1">
                <a:solidFill>
                  <a:srgbClr val="FFFFFF"/>
                </a:solidFill>
              </a:rPr>
              <a:t>若以行序为主序，稀疏矩阵中所有非</a:t>
            </a:r>
            <a:r>
              <a:rPr lang="en-US" altLang="zh-CN" sz="2800" b="1">
                <a:solidFill>
                  <a:srgbClr val="FFFFFF"/>
                </a:solidFill>
              </a:rPr>
              <a:t>0</a:t>
            </a:r>
            <a:r>
              <a:rPr lang="zh-CN" altLang="en-US" sz="2800" b="1">
                <a:solidFill>
                  <a:srgbClr val="FFFFFF"/>
                </a:solidFill>
              </a:rPr>
              <a:t>元素的三元组，就可以得构成该稀疏矩阵的一个三元组顺序表。</a:t>
            </a:r>
          </a:p>
        </p:txBody>
      </p:sp>
    </p:spTree>
    <p:extLst>
      <p:ext uri="{BB962C8B-B14F-4D97-AF65-F5344CB8AC3E}">
        <p14:creationId xmlns:p14="http://schemas.microsoft.com/office/powerpoint/2010/main" val="255927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A1EBA82F-C886-0448-8BFE-BC5444CA48C2}"/>
              </a:ext>
            </a:extLst>
          </p:cNvPr>
          <p:cNvSpPr>
            <a:spLocks noGrp="1" noChangeArrowheads="1"/>
          </p:cNvSpPr>
          <p:nvPr>
            <p:ph type="title" idx="4294967295"/>
          </p:nvPr>
        </p:nvSpPr>
        <p:spPr>
          <a:xfrm>
            <a:off x="2208213" y="146051"/>
            <a:ext cx="4824412" cy="690563"/>
          </a:xfrm>
        </p:spPr>
        <p:txBody>
          <a:bodyPr/>
          <a:lstStyle/>
          <a:p>
            <a:r>
              <a:rPr lang="en-US" altLang="zh-CN" sz="4000" b="1">
                <a:effectLst/>
                <a:latin typeface="Times New Roman" panose="02020603050405020304" pitchFamily="18" charset="0"/>
              </a:rPr>
              <a:t>1</a:t>
            </a:r>
            <a:r>
              <a:rPr lang="en-US" altLang="zh-CN" sz="4000" b="1">
                <a:effectLst/>
              </a:rPr>
              <a:t>    </a:t>
            </a:r>
            <a:r>
              <a:rPr lang="zh-CN" altLang="en-US" sz="4000" b="1">
                <a:effectLst/>
                <a:latin typeface="楷体_GB2312" pitchFamily="49" charset="-122"/>
                <a:ea typeface="楷体_GB2312" pitchFamily="49" charset="-122"/>
              </a:rPr>
              <a:t>三元组顺序表</a:t>
            </a:r>
            <a:endParaRPr lang="zh-CN" altLang="en-US" sz="4000" b="1">
              <a:solidFill>
                <a:schemeClr val="tx1"/>
              </a:solidFill>
              <a:effectLst/>
              <a:latin typeface="楷体_GB2312" pitchFamily="49" charset="-122"/>
              <a:ea typeface="楷体_GB2312" pitchFamily="49" charset="-122"/>
            </a:endParaRPr>
          </a:p>
        </p:txBody>
      </p:sp>
      <p:sp>
        <p:nvSpPr>
          <p:cNvPr id="354307" name="Rectangle 3">
            <a:extLst>
              <a:ext uri="{FF2B5EF4-FFF2-40B4-BE49-F238E27FC236}">
                <a16:creationId xmlns:a16="http://schemas.microsoft.com/office/drawing/2014/main" id="{2057F51C-1D5C-3C4A-A09A-730EB8BF340E}"/>
              </a:ext>
            </a:extLst>
          </p:cNvPr>
          <p:cNvSpPr>
            <a:spLocks noChangeArrowheads="1"/>
          </p:cNvSpPr>
          <p:nvPr/>
        </p:nvSpPr>
        <p:spPr bwMode="auto">
          <a:xfrm>
            <a:off x="1752601" y="908051"/>
            <a:ext cx="8736013"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717675"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25663"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828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400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972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544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若以行序为主序，稀疏矩阵中所有非</a:t>
            </a:r>
            <a:r>
              <a:rPr lang="en-US" altLang="zh-CN" sz="2800" b="1">
                <a:solidFill>
                  <a:srgbClr val="FFFFFF"/>
                </a:solidFill>
              </a:rPr>
              <a:t>0</a:t>
            </a:r>
            <a:r>
              <a:rPr lang="zh-CN" altLang="en-US" sz="2800" b="1">
                <a:solidFill>
                  <a:srgbClr val="FFFFFF"/>
                </a:solidFill>
              </a:rPr>
              <a:t>元素的三元组，就可以得构成该稀疏矩阵的一个三元组顺序表。相应的数据结构定义如下：</a:t>
            </a:r>
          </a:p>
          <a:p>
            <a:pPr eaLnBrk="1" fontAlgn="base" hangingPunct="1">
              <a:lnSpc>
                <a:spcPct val="110000"/>
              </a:lnSpc>
              <a:spcBef>
                <a:spcPct val="20000"/>
              </a:spcBef>
              <a:spcAft>
                <a:spcPct val="0"/>
              </a:spcAft>
            </a:pPr>
            <a:r>
              <a:rPr lang="zh-CN" altLang="en-US" sz="3200" b="1">
                <a:solidFill>
                  <a:srgbClr val="FFFF00"/>
                </a:solidFill>
              </a:rPr>
              <a:t>⑴ 三元组结点定义</a:t>
            </a:r>
            <a:r>
              <a:rPr lang="zh-CN" altLang="en-US" b="1">
                <a:solidFill>
                  <a:srgbClr val="FFFFFF"/>
                </a:solidFill>
              </a:rPr>
              <a:t>    </a:t>
            </a:r>
          </a:p>
          <a:p>
            <a:pPr eaLnBrk="1" fontAlgn="base" hangingPunct="1">
              <a:lnSpc>
                <a:spcPct val="110000"/>
              </a:lnSpc>
              <a:spcBef>
                <a:spcPct val="20000"/>
              </a:spcBef>
              <a:spcAft>
                <a:spcPct val="0"/>
              </a:spcAft>
            </a:pPr>
            <a:r>
              <a:rPr lang="en-US" altLang="zh-CN" sz="2800" b="1">
                <a:solidFill>
                  <a:srgbClr val="FFFFFF"/>
                </a:solidFill>
              </a:rPr>
              <a:t>#define MAX_SIZE 101</a:t>
            </a:r>
          </a:p>
          <a:p>
            <a:pPr eaLnBrk="1" fontAlgn="base" hangingPunct="1">
              <a:lnSpc>
                <a:spcPct val="110000"/>
              </a:lnSpc>
              <a:spcBef>
                <a:spcPct val="20000"/>
              </a:spcBef>
              <a:spcAft>
                <a:spcPct val="0"/>
              </a:spcAft>
            </a:pPr>
            <a:r>
              <a:rPr lang="en-US" altLang="zh-CN" sz="2800" b="1">
                <a:solidFill>
                  <a:srgbClr val="FFFFFF"/>
                </a:solidFill>
              </a:rPr>
              <a:t>typedef int elemtype ;</a:t>
            </a:r>
          </a:p>
          <a:p>
            <a:pPr eaLnBrk="1" fontAlgn="base" hangingPunct="1">
              <a:lnSpc>
                <a:spcPct val="110000"/>
              </a:lnSpc>
              <a:spcBef>
                <a:spcPct val="20000"/>
              </a:spcBef>
              <a:spcAft>
                <a:spcPct val="0"/>
              </a:spcAft>
            </a:pPr>
            <a:r>
              <a:rPr lang="en-US" altLang="zh-CN" sz="2800" b="1">
                <a:solidFill>
                  <a:srgbClr val="FFFFFF"/>
                </a:solidFill>
              </a:rPr>
              <a:t>typedef struct</a:t>
            </a:r>
          </a:p>
          <a:p>
            <a:pPr lvl="1" eaLnBrk="1" fontAlgn="base" hangingPunct="1">
              <a:lnSpc>
                <a:spcPct val="110000"/>
              </a:lnSpc>
              <a:spcBef>
                <a:spcPct val="20000"/>
              </a:spcBef>
              <a:spcAft>
                <a:spcPct val="0"/>
              </a:spcAft>
            </a:pPr>
            <a:r>
              <a:rPr lang="en-US" altLang="zh-CN" sz="2800" b="1">
                <a:solidFill>
                  <a:srgbClr val="FFFFFF"/>
                </a:solidFill>
              </a:rPr>
              <a:t>{   int   row ;     </a:t>
            </a:r>
            <a:r>
              <a:rPr lang="en-US" altLang="zh-CN" b="1">
                <a:solidFill>
                  <a:srgbClr val="FFFFFF"/>
                </a:solidFill>
              </a:rPr>
              <a:t>/*  </a:t>
            </a:r>
            <a:r>
              <a:rPr lang="zh-CN" altLang="en-US" b="1">
                <a:solidFill>
                  <a:srgbClr val="FFFFFF"/>
                </a:solidFill>
              </a:rPr>
              <a:t>行下标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int  col ;        </a:t>
            </a:r>
            <a:r>
              <a:rPr lang="en-US" altLang="zh-CN" b="1">
                <a:solidFill>
                  <a:srgbClr val="FFFFFF"/>
                </a:solidFill>
              </a:rPr>
              <a:t>/*  </a:t>
            </a:r>
            <a:r>
              <a:rPr lang="zh-CN" altLang="en-US" b="1">
                <a:solidFill>
                  <a:srgbClr val="FFFFFF"/>
                </a:solidFill>
              </a:rPr>
              <a:t>列下标  *</a:t>
            </a:r>
            <a:r>
              <a:rPr lang="en-US" altLang="zh-CN" b="1">
                <a:solidFill>
                  <a:srgbClr val="FFFFFF"/>
                </a:solidFill>
              </a:rPr>
              <a:t>/</a:t>
            </a:r>
          </a:p>
          <a:p>
            <a:pPr lvl="2" eaLnBrk="1" fontAlgn="base" hangingPunct="1">
              <a:lnSpc>
                <a:spcPct val="110000"/>
              </a:lnSpc>
              <a:spcBef>
                <a:spcPct val="20000"/>
              </a:spcBef>
              <a:spcAft>
                <a:spcPct val="0"/>
              </a:spcAft>
            </a:pPr>
            <a:r>
              <a:rPr lang="en-US" altLang="zh-CN" sz="2800" b="1">
                <a:solidFill>
                  <a:srgbClr val="FFFFFF"/>
                </a:solidFill>
              </a:rPr>
              <a:t>elemtype value;      </a:t>
            </a:r>
            <a:r>
              <a:rPr lang="en-US" altLang="zh-CN" b="1">
                <a:solidFill>
                  <a:srgbClr val="FFFFFF"/>
                </a:solidFill>
              </a:rPr>
              <a:t>/*  </a:t>
            </a:r>
            <a:r>
              <a:rPr lang="zh-CN" altLang="en-US" b="1">
                <a:solidFill>
                  <a:srgbClr val="FFFFFF"/>
                </a:solidFill>
              </a:rPr>
              <a:t>元素值  *</a:t>
            </a:r>
            <a:r>
              <a:rPr lang="en-US" altLang="zh-CN" b="1">
                <a:solidFill>
                  <a:srgbClr val="FFFFFF"/>
                </a:solidFill>
              </a:rPr>
              <a:t>/</a:t>
            </a:r>
          </a:p>
          <a:p>
            <a:pPr lvl="1" eaLnBrk="1" fontAlgn="base" hangingPunct="1">
              <a:lnSpc>
                <a:spcPct val="110000"/>
              </a:lnSpc>
              <a:spcBef>
                <a:spcPct val="20000"/>
              </a:spcBef>
              <a:spcAft>
                <a:spcPct val="0"/>
              </a:spcAft>
            </a:pPr>
            <a:r>
              <a:rPr lang="en-US" altLang="zh-CN" sz="2800" b="1">
                <a:solidFill>
                  <a:srgbClr val="FFFFFF"/>
                </a:solidFill>
              </a:rPr>
              <a:t>}Triple ;</a:t>
            </a:r>
          </a:p>
        </p:txBody>
      </p:sp>
    </p:spTree>
    <p:extLst>
      <p:ext uri="{BB962C8B-B14F-4D97-AF65-F5344CB8AC3E}">
        <p14:creationId xmlns:p14="http://schemas.microsoft.com/office/powerpoint/2010/main" val="335534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BE98A87B-9AB1-E744-80ED-532CC4C23BA9}"/>
              </a:ext>
            </a:extLst>
          </p:cNvPr>
          <p:cNvSpPr>
            <a:spLocks noGrp="1" noChangeArrowheads="1"/>
          </p:cNvSpPr>
          <p:nvPr>
            <p:ph/>
          </p:nvPr>
        </p:nvSpPr>
        <p:spPr>
          <a:xfrm>
            <a:off x="1676400" y="152401"/>
            <a:ext cx="8839200" cy="5076825"/>
          </a:xfrm>
        </p:spPr>
        <p:txBody>
          <a:bodyPr/>
          <a:lstStyle/>
          <a:p>
            <a:pPr marL="0" indent="0">
              <a:lnSpc>
                <a:spcPct val="110000"/>
              </a:lnSpc>
              <a:buNone/>
            </a:pPr>
            <a:r>
              <a:rPr lang="zh-CN" altLang="en-US" b="1">
                <a:solidFill>
                  <a:schemeClr val="folHlink"/>
                </a:solidFill>
              </a:rPr>
              <a:t>⑵  三元组顺序表定义</a:t>
            </a:r>
            <a:r>
              <a:rPr lang="zh-CN" altLang="en-US" sz="2800" b="1"/>
              <a:t>    </a:t>
            </a:r>
          </a:p>
          <a:p>
            <a:pPr marL="0" indent="0">
              <a:lnSpc>
                <a:spcPct val="110000"/>
              </a:lnSpc>
              <a:buNone/>
            </a:pPr>
            <a:r>
              <a:rPr lang="en-US" altLang="zh-CN" sz="2800" b="1"/>
              <a:t>typedef struct </a:t>
            </a:r>
          </a:p>
          <a:p>
            <a:pPr marL="355600" lvl="1" indent="0">
              <a:lnSpc>
                <a:spcPct val="110000"/>
              </a:lnSpc>
              <a:buNone/>
            </a:pPr>
            <a:r>
              <a:rPr lang="en-US" altLang="zh-CN" b="1"/>
              <a:t>{   int  rn ;         </a:t>
            </a:r>
            <a:r>
              <a:rPr lang="en-US" altLang="zh-CN" sz="2400" b="1"/>
              <a:t>/*   </a:t>
            </a:r>
            <a:r>
              <a:rPr lang="zh-CN" altLang="en-US" sz="2400" b="1"/>
              <a:t>行数   *</a:t>
            </a:r>
            <a:r>
              <a:rPr lang="en-US" altLang="zh-CN" sz="2400" b="1"/>
              <a:t>/</a:t>
            </a:r>
          </a:p>
          <a:p>
            <a:pPr marL="723900" lvl="2" indent="0">
              <a:lnSpc>
                <a:spcPct val="110000"/>
              </a:lnSpc>
              <a:buNone/>
            </a:pPr>
            <a:r>
              <a:rPr lang="en-US" altLang="zh-CN" sz="2800" b="1"/>
              <a:t>int  cn ;         </a:t>
            </a:r>
            <a:r>
              <a:rPr lang="en-US" altLang="zh-CN" b="1"/>
              <a:t>/*   </a:t>
            </a:r>
            <a:r>
              <a:rPr lang="zh-CN" altLang="en-US" b="1"/>
              <a:t>列数   *</a:t>
            </a:r>
            <a:r>
              <a:rPr lang="en-US" altLang="zh-CN" b="1"/>
              <a:t>/</a:t>
            </a:r>
          </a:p>
          <a:p>
            <a:pPr marL="723900" lvl="2" indent="0">
              <a:lnSpc>
                <a:spcPct val="110000"/>
              </a:lnSpc>
              <a:buNone/>
            </a:pPr>
            <a:r>
              <a:rPr lang="en-US" altLang="zh-CN" sz="2800" b="1"/>
              <a:t>int  tn ;         </a:t>
            </a:r>
            <a:r>
              <a:rPr lang="en-US" altLang="zh-CN" b="1"/>
              <a:t>/*    </a:t>
            </a:r>
            <a:r>
              <a:rPr lang="zh-CN" altLang="en-US" b="1"/>
              <a:t>非</a:t>
            </a:r>
            <a:r>
              <a:rPr lang="en-US" altLang="zh-CN" b="1"/>
              <a:t>0</a:t>
            </a:r>
            <a:r>
              <a:rPr lang="zh-CN" altLang="en-US" b="1"/>
              <a:t>元素个数   *</a:t>
            </a:r>
            <a:r>
              <a:rPr lang="en-US" altLang="zh-CN" b="1"/>
              <a:t>/</a:t>
            </a:r>
          </a:p>
          <a:p>
            <a:pPr marL="723900" lvl="2" indent="0">
              <a:lnSpc>
                <a:spcPct val="110000"/>
              </a:lnSpc>
              <a:buNone/>
            </a:pPr>
            <a:r>
              <a:rPr lang="en-US" altLang="zh-CN" sz="2800" b="1"/>
              <a:t>Triple   data[MAX_SIZE] ; </a:t>
            </a:r>
          </a:p>
          <a:p>
            <a:pPr marL="355600" lvl="1" indent="0">
              <a:lnSpc>
                <a:spcPct val="110000"/>
              </a:lnSpc>
              <a:buNone/>
            </a:pPr>
            <a:r>
              <a:rPr lang="en-US" altLang="zh-CN" b="1"/>
              <a:t>}TMatrix ;</a:t>
            </a:r>
            <a:r>
              <a:rPr lang="en-US" altLang="zh-CN"/>
              <a:t> </a:t>
            </a:r>
          </a:p>
          <a:p>
            <a:pPr marL="0" indent="0">
              <a:lnSpc>
                <a:spcPct val="110000"/>
              </a:lnSpc>
              <a:buNone/>
            </a:pPr>
            <a:r>
              <a:rPr lang="en-US" altLang="zh-CN" sz="2800" b="1">
                <a:latin typeface="宋体" panose="02010600030101010101" pitchFamily="2" charset="-122"/>
              </a:rPr>
              <a:t>    </a:t>
            </a:r>
            <a:r>
              <a:rPr lang="zh-CN" altLang="en-US" sz="2800" b="1">
                <a:latin typeface="宋体" panose="02010600030101010101" pitchFamily="2" charset="-122"/>
              </a:rPr>
              <a:t>图</a:t>
            </a:r>
            <a:r>
              <a:rPr lang="en-US" altLang="zh-CN" sz="2800" b="1"/>
              <a:t>5-8</a:t>
            </a:r>
            <a:r>
              <a:rPr lang="zh-CN" altLang="en-US" sz="2800" b="1">
                <a:latin typeface="宋体" panose="02010600030101010101" pitchFamily="2" charset="-122"/>
              </a:rPr>
              <a:t>所示的稀疏矩阵及其相应的转置矩阵所对应的三元组顺序表如图</a:t>
            </a:r>
            <a:r>
              <a:rPr lang="en-US" altLang="zh-CN" sz="2800" b="1"/>
              <a:t>5-9</a:t>
            </a:r>
            <a:r>
              <a:rPr lang="zh-CN" altLang="en-US" sz="2800" b="1">
                <a:latin typeface="宋体" panose="02010600030101010101" pitchFamily="2" charset="-122"/>
              </a:rPr>
              <a:t>所示。    </a:t>
            </a:r>
          </a:p>
        </p:txBody>
      </p:sp>
    </p:spTree>
    <p:extLst>
      <p:ext uri="{BB962C8B-B14F-4D97-AF65-F5344CB8AC3E}">
        <p14:creationId xmlns:p14="http://schemas.microsoft.com/office/powerpoint/2010/main" val="214581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357378" name="Group 2">
            <a:extLst>
              <a:ext uri="{FF2B5EF4-FFF2-40B4-BE49-F238E27FC236}">
                <a16:creationId xmlns:a16="http://schemas.microsoft.com/office/drawing/2014/main" id="{4C49CA25-32BD-0846-A9BF-BA1C88781BBE}"/>
              </a:ext>
            </a:extLst>
          </p:cNvPr>
          <p:cNvGrpSpPr>
            <a:grpSpLocks/>
          </p:cNvGrpSpPr>
          <p:nvPr/>
        </p:nvGrpSpPr>
        <p:grpSpPr bwMode="auto">
          <a:xfrm>
            <a:off x="2279651" y="304800"/>
            <a:ext cx="6461125" cy="6076950"/>
            <a:chOff x="476" y="192"/>
            <a:chExt cx="4070" cy="3828"/>
          </a:xfrm>
        </p:grpSpPr>
        <p:sp>
          <p:nvSpPr>
            <p:cNvPr id="357379" name="Rectangle 3">
              <a:extLst>
                <a:ext uri="{FF2B5EF4-FFF2-40B4-BE49-F238E27FC236}">
                  <a16:creationId xmlns:a16="http://schemas.microsoft.com/office/drawing/2014/main" id="{E12E9D42-6C3D-524D-9712-FF38AFE9A347}"/>
                </a:ext>
              </a:extLst>
            </p:cNvPr>
            <p:cNvSpPr>
              <a:spLocks noChangeArrowheads="1"/>
            </p:cNvSpPr>
            <p:nvPr/>
          </p:nvSpPr>
          <p:spPr bwMode="auto">
            <a:xfrm>
              <a:off x="748" y="3748"/>
              <a:ext cx="344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5-9  </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稀疏</a:t>
              </a:r>
              <a:r>
                <a:rPr kumimoji="1" lang="zh-CN" altLang="en-US" sz="2000" b="1">
                  <a:solidFill>
                    <a:srgbClr val="FFFFFF"/>
                  </a:solidFill>
                  <a:latin typeface="宋体" panose="02010600030101010101" pitchFamily="2" charset="-122"/>
                  <a:ea typeface="宋体" panose="02010600030101010101" pitchFamily="2" charset="-122"/>
                </a:rPr>
                <a:t>矩阵及其转置矩阵的三元组顺序表</a:t>
              </a:r>
            </a:p>
          </p:txBody>
        </p:sp>
        <p:grpSp>
          <p:nvGrpSpPr>
            <p:cNvPr id="357380" name="Group 4">
              <a:extLst>
                <a:ext uri="{FF2B5EF4-FFF2-40B4-BE49-F238E27FC236}">
                  <a16:creationId xmlns:a16="http://schemas.microsoft.com/office/drawing/2014/main" id="{81D524D7-559B-3D4D-84B8-8FA33A85CD60}"/>
                </a:ext>
              </a:extLst>
            </p:cNvPr>
            <p:cNvGrpSpPr>
              <a:grpSpLocks/>
            </p:cNvGrpSpPr>
            <p:nvPr/>
          </p:nvGrpSpPr>
          <p:grpSpPr bwMode="auto">
            <a:xfrm>
              <a:off x="476" y="192"/>
              <a:ext cx="1851" cy="3456"/>
              <a:chOff x="2245" y="192"/>
              <a:chExt cx="1851" cy="3456"/>
            </a:xfrm>
          </p:grpSpPr>
          <p:grpSp>
            <p:nvGrpSpPr>
              <p:cNvPr id="357381" name="Group 5">
                <a:extLst>
                  <a:ext uri="{FF2B5EF4-FFF2-40B4-BE49-F238E27FC236}">
                    <a16:creationId xmlns:a16="http://schemas.microsoft.com/office/drawing/2014/main" id="{B75E3781-B1D9-754F-AEB4-51910DC2D72B}"/>
                  </a:ext>
                </a:extLst>
              </p:cNvPr>
              <p:cNvGrpSpPr>
                <a:grpSpLocks/>
              </p:cNvGrpSpPr>
              <p:nvPr/>
            </p:nvGrpSpPr>
            <p:grpSpPr bwMode="auto">
              <a:xfrm>
                <a:off x="2608" y="192"/>
                <a:ext cx="1488" cy="3199"/>
                <a:chOff x="2688" y="192"/>
                <a:chExt cx="1488" cy="3199"/>
              </a:xfrm>
            </p:grpSpPr>
            <p:grpSp>
              <p:nvGrpSpPr>
                <p:cNvPr id="357382" name="Group 6">
                  <a:extLst>
                    <a:ext uri="{FF2B5EF4-FFF2-40B4-BE49-F238E27FC236}">
                      <a16:creationId xmlns:a16="http://schemas.microsoft.com/office/drawing/2014/main" id="{FF3A2D4C-23D7-D746-B999-F72B57842D97}"/>
                    </a:ext>
                  </a:extLst>
                </p:cNvPr>
                <p:cNvGrpSpPr>
                  <a:grpSpLocks/>
                </p:cNvGrpSpPr>
                <p:nvPr/>
              </p:nvGrpSpPr>
              <p:grpSpPr bwMode="auto">
                <a:xfrm>
                  <a:off x="2688" y="264"/>
                  <a:ext cx="317" cy="675"/>
                  <a:chOff x="3120" y="864"/>
                  <a:chExt cx="317" cy="675"/>
                </a:xfrm>
              </p:grpSpPr>
              <p:sp>
                <p:nvSpPr>
                  <p:cNvPr id="357383" name="Rectangle 7">
                    <a:extLst>
                      <a:ext uri="{FF2B5EF4-FFF2-40B4-BE49-F238E27FC236}">
                        <a16:creationId xmlns:a16="http://schemas.microsoft.com/office/drawing/2014/main" id="{7DD80296-D114-3F4E-AD80-06A504D9A631}"/>
                      </a:ext>
                    </a:extLst>
                  </p:cNvPr>
                  <p:cNvSpPr>
                    <a:spLocks noChangeArrowheads="1"/>
                  </p:cNvSpPr>
                  <p:nvPr/>
                </p:nvSpPr>
                <p:spPr bwMode="auto">
                  <a:xfrm>
                    <a:off x="3120" y="864"/>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sp>
                <p:nvSpPr>
                  <p:cNvPr id="357384" name="Rectangle 8">
                    <a:extLst>
                      <a:ext uri="{FF2B5EF4-FFF2-40B4-BE49-F238E27FC236}">
                        <a16:creationId xmlns:a16="http://schemas.microsoft.com/office/drawing/2014/main" id="{665A94CF-14BD-A146-81BF-792A32EDA852}"/>
                      </a:ext>
                    </a:extLst>
                  </p:cNvPr>
                  <p:cNvSpPr>
                    <a:spLocks noChangeArrowheads="1"/>
                  </p:cNvSpPr>
                  <p:nvPr/>
                </p:nvSpPr>
                <p:spPr bwMode="auto">
                  <a:xfrm>
                    <a:off x="3120" y="1312"/>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9</a:t>
                    </a:r>
                  </a:p>
                </p:txBody>
              </p:sp>
              <p:sp>
                <p:nvSpPr>
                  <p:cNvPr id="357385" name="Rectangle 9">
                    <a:extLst>
                      <a:ext uri="{FF2B5EF4-FFF2-40B4-BE49-F238E27FC236}">
                        <a16:creationId xmlns:a16="http://schemas.microsoft.com/office/drawing/2014/main" id="{969F849F-BD78-574B-BEE9-245EEFF76E33}"/>
                      </a:ext>
                    </a:extLst>
                  </p:cNvPr>
                  <p:cNvSpPr>
                    <a:spLocks noChangeArrowheads="1"/>
                  </p:cNvSpPr>
                  <p:nvPr/>
                </p:nvSpPr>
                <p:spPr bwMode="auto">
                  <a:xfrm>
                    <a:off x="3120" y="1086"/>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grpSp>
            <p:sp>
              <p:nvSpPr>
                <p:cNvPr id="357386" name="Rectangle 10">
                  <a:extLst>
                    <a:ext uri="{FF2B5EF4-FFF2-40B4-BE49-F238E27FC236}">
                      <a16:creationId xmlns:a16="http://schemas.microsoft.com/office/drawing/2014/main" id="{A34AD6BC-238D-D748-98F2-5B58C461F52D}"/>
                    </a:ext>
                  </a:extLst>
                </p:cNvPr>
                <p:cNvSpPr>
                  <a:spLocks noChangeArrowheads="1"/>
                </p:cNvSpPr>
                <p:nvPr/>
              </p:nvSpPr>
              <p:spPr bwMode="auto">
                <a:xfrm>
                  <a:off x="3133" y="192"/>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rn</a:t>
                  </a:r>
                  <a:r>
                    <a:rPr kumimoji="1" lang="zh-CN" altLang="en-US" sz="2400" b="1">
                      <a:solidFill>
                        <a:srgbClr val="FFFFFF"/>
                      </a:solidFill>
                      <a:latin typeface="Times New Roman" panose="02020603050405020304" pitchFamily="18" charset="0"/>
                      <a:ea typeface="宋体" panose="02010600030101010101" pitchFamily="2" charset="-122"/>
                    </a:rPr>
                    <a:t>行数</a:t>
                  </a:r>
                </a:p>
              </p:txBody>
            </p:sp>
            <p:sp>
              <p:nvSpPr>
                <p:cNvPr id="357387" name="Rectangle 11">
                  <a:extLst>
                    <a:ext uri="{FF2B5EF4-FFF2-40B4-BE49-F238E27FC236}">
                      <a16:creationId xmlns:a16="http://schemas.microsoft.com/office/drawing/2014/main" id="{FB963F5C-08CD-554E-AA47-D076BFDD5BE0}"/>
                    </a:ext>
                  </a:extLst>
                </p:cNvPr>
                <p:cNvSpPr>
                  <a:spLocks noChangeArrowheads="1"/>
                </p:cNvSpPr>
                <p:nvPr/>
              </p:nvSpPr>
              <p:spPr bwMode="auto">
                <a:xfrm>
                  <a:off x="3125" y="447"/>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cn</a:t>
                  </a:r>
                  <a:r>
                    <a:rPr kumimoji="1" lang="zh-CN" altLang="en-US" sz="2400" b="1">
                      <a:solidFill>
                        <a:srgbClr val="FFFFFF"/>
                      </a:solidFill>
                      <a:latin typeface="Times New Roman" panose="02020603050405020304" pitchFamily="18" charset="0"/>
                      <a:ea typeface="宋体" panose="02010600030101010101" pitchFamily="2" charset="-122"/>
                    </a:rPr>
                    <a:t>列数</a:t>
                  </a:r>
                </a:p>
              </p:txBody>
            </p:sp>
            <p:sp>
              <p:nvSpPr>
                <p:cNvPr id="357388" name="Rectangle 12">
                  <a:extLst>
                    <a:ext uri="{FF2B5EF4-FFF2-40B4-BE49-F238E27FC236}">
                      <a16:creationId xmlns:a16="http://schemas.microsoft.com/office/drawing/2014/main" id="{1F48DA72-3792-D746-B232-6EF45DAC2007}"/>
                    </a:ext>
                  </a:extLst>
                </p:cNvPr>
                <p:cNvSpPr>
                  <a:spLocks noChangeArrowheads="1"/>
                </p:cNvSpPr>
                <p:nvPr/>
              </p:nvSpPr>
              <p:spPr bwMode="auto">
                <a:xfrm>
                  <a:off x="3133" y="700"/>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tn</a:t>
                  </a:r>
                  <a:r>
                    <a:rPr kumimoji="1" lang="zh-CN" altLang="en-US" sz="2400" b="1">
                      <a:solidFill>
                        <a:srgbClr val="FFFFFF"/>
                      </a:solidFill>
                      <a:latin typeface="Times New Roman" panose="02020603050405020304" pitchFamily="18" charset="0"/>
                      <a:ea typeface="宋体" panose="02010600030101010101" pitchFamily="2" charset="-122"/>
                    </a:rPr>
                    <a:t>元素个数</a:t>
                  </a:r>
                </a:p>
              </p:txBody>
            </p:sp>
            <p:grpSp>
              <p:nvGrpSpPr>
                <p:cNvPr id="357389" name="Group 13">
                  <a:extLst>
                    <a:ext uri="{FF2B5EF4-FFF2-40B4-BE49-F238E27FC236}">
                      <a16:creationId xmlns:a16="http://schemas.microsoft.com/office/drawing/2014/main" id="{D4FAEA34-0651-CA40-875D-67E2E57857FC}"/>
                    </a:ext>
                  </a:extLst>
                </p:cNvPr>
                <p:cNvGrpSpPr>
                  <a:grpSpLocks/>
                </p:cNvGrpSpPr>
                <p:nvPr/>
              </p:nvGrpSpPr>
              <p:grpSpPr bwMode="auto">
                <a:xfrm>
                  <a:off x="2695" y="2972"/>
                  <a:ext cx="227" cy="419"/>
                  <a:chOff x="3072" y="3504"/>
                  <a:chExt cx="227" cy="419"/>
                </a:xfrm>
              </p:grpSpPr>
              <p:sp>
                <p:nvSpPr>
                  <p:cNvPr id="357390" name="Rectangle 14">
                    <a:extLst>
                      <a:ext uri="{FF2B5EF4-FFF2-40B4-BE49-F238E27FC236}">
                        <a16:creationId xmlns:a16="http://schemas.microsoft.com/office/drawing/2014/main" id="{56772A91-151E-DA49-A232-2FEBE11F5E71}"/>
                      </a:ext>
                    </a:extLst>
                  </p:cNvPr>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row</a:t>
                    </a:r>
                  </a:p>
                </p:txBody>
              </p:sp>
              <p:sp>
                <p:nvSpPr>
                  <p:cNvPr id="357391" name="Line 15">
                    <a:extLst>
                      <a:ext uri="{FF2B5EF4-FFF2-40B4-BE49-F238E27FC236}">
                        <a16:creationId xmlns:a16="http://schemas.microsoft.com/office/drawing/2014/main" id="{96C1413A-AA7D-0A41-8411-EDA60BCE3EA0}"/>
                      </a:ext>
                    </a:extLst>
                  </p:cNvPr>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392" name="Group 16">
                  <a:extLst>
                    <a:ext uri="{FF2B5EF4-FFF2-40B4-BE49-F238E27FC236}">
                      <a16:creationId xmlns:a16="http://schemas.microsoft.com/office/drawing/2014/main" id="{0A173E8B-9A2D-AF49-A145-4517CD8A427E}"/>
                    </a:ext>
                  </a:extLst>
                </p:cNvPr>
                <p:cNvGrpSpPr>
                  <a:grpSpLocks/>
                </p:cNvGrpSpPr>
                <p:nvPr/>
              </p:nvGrpSpPr>
              <p:grpSpPr bwMode="auto">
                <a:xfrm>
                  <a:off x="3043" y="2960"/>
                  <a:ext cx="227" cy="419"/>
                  <a:chOff x="3072" y="3504"/>
                  <a:chExt cx="227" cy="419"/>
                </a:xfrm>
              </p:grpSpPr>
              <p:sp>
                <p:nvSpPr>
                  <p:cNvPr id="357393" name="Rectangle 17">
                    <a:extLst>
                      <a:ext uri="{FF2B5EF4-FFF2-40B4-BE49-F238E27FC236}">
                        <a16:creationId xmlns:a16="http://schemas.microsoft.com/office/drawing/2014/main" id="{746A4DF4-8BC1-6845-B402-F9A423217F1E}"/>
                      </a:ext>
                    </a:extLst>
                  </p:cNvPr>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col</a:t>
                    </a:r>
                  </a:p>
                </p:txBody>
              </p:sp>
              <p:sp>
                <p:nvSpPr>
                  <p:cNvPr id="357394" name="Line 18">
                    <a:extLst>
                      <a:ext uri="{FF2B5EF4-FFF2-40B4-BE49-F238E27FC236}">
                        <a16:creationId xmlns:a16="http://schemas.microsoft.com/office/drawing/2014/main" id="{57A72E24-A059-E043-B388-0D6BD7F94C55}"/>
                      </a:ext>
                    </a:extLst>
                  </p:cNvPr>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395" name="Group 19">
                  <a:extLst>
                    <a:ext uri="{FF2B5EF4-FFF2-40B4-BE49-F238E27FC236}">
                      <a16:creationId xmlns:a16="http://schemas.microsoft.com/office/drawing/2014/main" id="{55364E7C-3167-5640-AF01-DAA91695EB51}"/>
                    </a:ext>
                  </a:extLst>
                </p:cNvPr>
                <p:cNvGrpSpPr>
                  <a:grpSpLocks/>
                </p:cNvGrpSpPr>
                <p:nvPr/>
              </p:nvGrpSpPr>
              <p:grpSpPr bwMode="auto">
                <a:xfrm>
                  <a:off x="3460" y="2951"/>
                  <a:ext cx="227" cy="419"/>
                  <a:chOff x="3072" y="3504"/>
                  <a:chExt cx="227" cy="419"/>
                </a:xfrm>
              </p:grpSpPr>
              <p:sp>
                <p:nvSpPr>
                  <p:cNvPr id="357396" name="Rectangle 20">
                    <a:extLst>
                      <a:ext uri="{FF2B5EF4-FFF2-40B4-BE49-F238E27FC236}">
                        <a16:creationId xmlns:a16="http://schemas.microsoft.com/office/drawing/2014/main" id="{F0F5CA33-8A1C-F34B-A346-3045AFAF54A7}"/>
                      </a:ext>
                    </a:extLst>
                  </p:cNvPr>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value</a:t>
                    </a:r>
                  </a:p>
                </p:txBody>
              </p:sp>
              <p:sp>
                <p:nvSpPr>
                  <p:cNvPr id="357397" name="Line 21">
                    <a:extLst>
                      <a:ext uri="{FF2B5EF4-FFF2-40B4-BE49-F238E27FC236}">
                        <a16:creationId xmlns:a16="http://schemas.microsoft.com/office/drawing/2014/main" id="{5432C4ED-F158-DD46-B85D-F7F3A4852846}"/>
                      </a:ext>
                    </a:extLst>
                  </p:cNvPr>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398" name="Group 22">
                  <a:extLst>
                    <a:ext uri="{FF2B5EF4-FFF2-40B4-BE49-F238E27FC236}">
                      <a16:creationId xmlns:a16="http://schemas.microsoft.com/office/drawing/2014/main" id="{A250156E-8BEE-3B44-80F9-806C3175E0F8}"/>
                    </a:ext>
                  </a:extLst>
                </p:cNvPr>
                <p:cNvGrpSpPr>
                  <a:grpSpLocks/>
                </p:cNvGrpSpPr>
                <p:nvPr/>
              </p:nvGrpSpPr>
              <p:grpSpPr bwMode="auto">
                <a:xfrm>
                  <a:off x="2688" y="936"/>
                  <a:ext cx="952" cy="2037"/>
                  <a:chOff x="2688" y="936"/>
                  <a:chExt cx="952" cy="2037"/>
                </a:xfrm>
              </p:grpSpPr>
              <p:grpSp>
                <p:nvGrpSpPr>
                  <p:cNvPr id="357399" name="Group 23">
                    <a:extLst>
                      <a:ext uri="{FF2B5EF4-FFF2-40B4-BE49-F238E27FC236}">
                        <a16:creationId xmlns:a16="http://schemas.microsoft.com/office/drawing/2014/main" id="{E647D476-A169-A44C-9616-B000D24F4A7A}"/>
                      </a:ext>
                    </a:extLst>
                  </p:cNvPr>
                  <p:cNvGrpSpPr>
                    <a:grpSpLocks/>
                  </p:cNvGrpSpPr>
                  <p:nvPr/>
                </p:nvGrpSpPr>
                <p:grpSpPr bwMode="auto">
                  <a:xfrm>
                    <a:off x="2688" y="936"/>
                    <a:ext cx="952" cy="232"/>
                    <a:chOff x="3120" y="1545"/>
                    <a:chExt cx="952" cy="232"/>
                  </a:xfrm>
                </p:grpSpPr>
                <p:sp>
                  <p:nvSpPr>
                    <p:cNvPr id="357400" name="Rectangle 24">
                      <a:extLst>
                        <a:ext uri="{FF2B5EF4-FFF2-40B4-BE49-F238E27FC236}">
                          <a16:creationId xmlns:a16="http://schemas.microsoft.com/office/drawing/2014/main" id="{EF90E46D-100B-C746-970F-B4A1D521B5E6}"/>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1    2    12</a:t>
                      </a:r>
                    </a:p>
                  </p:txBody>
                </p:sp>
                <p:sp>
                  <p:nvSpPr>
                    <p:cNvPr id="357401" name="Line 25">
                      <a:extLst>
                        <a:ext uri="{FF2B5EF4-FFF2-40B4-BE49-F238E27FC236}">
                          <a16:creationId xmlns:a16="http://schemas.microsoft.com/office/drawing/2014/main" id="{F08319FA-B219-2047-A61B-B956427495DA}"/>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02" name="Line 26">
                      <a:extLst>
                        <a:ext uri="{FF2B5EF4-FFF2-40B4-BE49-F238E27FC236}">
                          <a16:creationId xmlns:a16="http://schemas.microsoft.com/office/drawing/2014/main" id="{F7FDE020-5D97-EE44-AFB8-3E41FB5C4B24}"/>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03" name="Group 27">
                    <a:extLst>
                      <a:ext uri="{FF2B5EF4-FFF2-40B4-BE49-F238E27FC236}">
                        <a16:creationId xmlns:a16="http://schemas.microsoft.com/office/drawing/2014/main" id="{CF16BD6E-BB42-B449-B427-1FD388E5C5AB}"/>
                      </a:ext>
                    </a:extLst>
                  </p:cNvPr>
                  <p:cNvGrpSpPr>
                    <a:grpSpLocks/>
                  </p:cNvGrpSpPr>
                  <p:nvPr/>
                </p:nvGrpSpPr>
                <p:grpSpPr bwMode="auto">
                  <a:xfrm>
                    <a:off x="2688" y="1158"/>
                    <a:ext cx="952" cy="232"/>
                    <a:chOff x="3120" y="1545"/>
                    <a:chExt cx="952" cy="232"/>
                  </a:xfrm>
                </p:grpSpPr>
                <p:sp>
                  <p:nvSpPr>
                    <p:cNvPr id="357404" name="Rectangle 28">
                      <a:extLst>
                        <a:ext uri="{FF2B5EF4-FFF2-40B4-BE49-F238E27FC236}">
                          <a16:creationId xmlns:a16="http://schemas.microsoft.com/office/drawing/2014/main" id="{F75EC6A2-DA18-5A4E-A385-50C112C401EF}"/>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1    3     9</a:t>
                      </a:r>
                    </a:p>
                  </p:txBody>
                </p:sp>
                <p:sp>
                  <p:nvSpPr>
                    <p:cNvPr id="357405" name="Line 29">
                      <a:extLst>
                        <a:ext uri="{FF2B5EF4-FFF2-40B4-BE49-F238E27FC236}">
                          <a16:creationId xmlns:a16="http://schemas.microsoft.com/office/drawing/2014/main" id="{36DBDB27-176D-614E-BDB8-406CFECD36D3}"/>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06" name="Line 30">
                      <a:extLst>
                        <a:ext uri="{FF2B5EF4-FFF2-40B4-BE49-F238E27FC236}">
                          <a16:creationId xmlns:a16="http://schemas.microsoft.com/office/drawing/2014/main" id="{764B8A69-8982-554A-8D45-72E2777E61D2}"/>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07" name="Group 31">
                    <a:extLst>
                      <a:ext uri="{FF2B5EF4-FFF2-40B4-BE49-F238E27FC236}">
                        <a16:creationId xmlns:a16="http://schemas.microsoft.com/office/drawing/2014/main" id="{489D8858-4D58-644C-B215-54E2D858757B}"/>
                      </a:ext>
                    </a:extLst>
                  </p:cNvPr>
                  <p:cNvGrpSpPr>
                    <a:grpSpLocks/>
                  </p:cNvGrpSpPr>
                  <p:nvPr/>
                </p:nvGrpSpPr>
                <p:grpSpPr bwMode="auto">
                  <a:xfrm>
                    <a:off x="2688" y="1381"/>
                    <a:ext cx="952" cy="232"/>
                    <a:chOff x="3120" y="1545"/>
                    <a:chExt cx="952" cy="232"/>
                  </a:xfrm>
                </p:grpSpPr>
                <p:sp>
                  <p:nvSpPr>
                    <p:cNvPr id="357408" name="Rectangle 32">
                      <a:extLst>
                        <a:ext uri="{FF2B5EF4-FFF2-40B4-BE49-F238E27FC236}">
                          <a16:creationId xmlns:a16="http://schemas.microsoft.com/office/drawing/2014/main" id="{796B5E8F-BB4C-8F49-B3B3-EE0B29F6CBF3}"/>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1    -3</a:t>
                      </a:r>
                    </a:p>
                  </p:txBody>
                </p:sp>
                <p:sp>
                  <p:nvSpPr>
                    <p:cNvPr id="357409" name="Line 33">
                      <a:extLst>
                        <a:ext uri="{FF2B5EF4-FFF2-40B4-BE49-F238E27FC236}">
                          <a16:creationId xmlns:a16="http://schemas.microsoft.com/office/drawing/2014/main" id="{70BA23B3-A5F2-0B4E-9CFE-FB7CF0274BCE}"/>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10" name="Line 34">
                      <a:extLst>
                        <a:ext uri="{FF2B5EF4-FFF2-40B4-BE49-F238E27FC236}">
                          <a16:creationId xmlns:a16="http://schemas.microsoft.com/office/drawing/2014/main" id="{C68224DB-3406-3E4A-8023-6BFC604A6916}"/>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11" name="Group 35">
                    <a:extLst>
                      <a:ext uri="{FF2B5EF4-FFF2-40B4-BE49-F238E27FC236}">
                        <a16:creationId xmlns:a16="http://schemas.microsoft.com/office/drawing/2014/main" id="{836E8AC6-3282-154E-889D-E1AEB69E6621}"/>
                      </a:ext>
                    </a:extLst>
                  </p:cNvPr>
                  <p:cNvGrpSpPr>
                    <a:grpSpLocks/>
                  </p:cNvGrpSpPr>
                  <p:nvPr/>
                </p:nvGrpSpPr>
                <p:grpSpPr bwMode="auto">
                  <a:xfrm>
                    <a:off x="2688" y="1604"/>
                    <a:ext cx="952" cy="232"/>
                    <a:chOff x="3120" y="1545"/>
                    <a:chExt cx="952" cy="232"/>
                  </a:xfrm>
                </p:grpSpPr>
                <p:sp>
                  <p:nvSpPr>
                    <p:cNvPr id="357412" name="Rectangle 36">
                      <a:extLst>
                        <a:ext uri="{FF2B5EF4-FFF2-40B4-BE49-F238E27FC236}">
                          <a16:creationId xmlns:a16="http://schemas.microsoft.com/office/drawing/2014/main" id="{9C242EFD-575D-FF4F-B080-214279D8AD14}"/>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3    8     4</a:t>
                      </a:r>
                    </a:p>
                  </p:txBody>
                </p:sp>
                <p:sp>
                  <p:nvSpPr>
                    <p:cNvPr id="357413" name="Line 37">
                      <a:extLst>
                        <a:ext uri="{FF2B5EF4-FFF2-40B4-BE49-F238E27FC236}">
                          <a16:creationId xmlns:a16="http://schemas.microsoft.com/office/drawing/2014/main" id="{CB82F1D8-648B-EE4F-93A2-F16193938F3E}"/>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14" name="Line 38">
                      <a:extLst>
                        <a:ext uri="{FF2B5EF4-FFF2-40B4-BE49-F238E27FC236}">
                          <a16:creationId xmlns:a16="http://schemas.microsoft.com/office/drawing/2014/main" id="{CF9E8638-4E26-F349-ADC8-E469BF0458BC}"/>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15" name="Group 39">
                    <a:extLst>
                      <a:ext uri="{FF2B5EF4-FFF2-40B4-BE49-F238E27FC236}">
                        <a16:creationId xmlns:a16="http://schemas.microsoft.com/office/drawing/2014/main" id="{6CCD7B97-2727-1C4D-AE55-ED76F3C0620F}"/>
                      </a:ext>
                    </a:extLst>
                  </p:cNvPr>
                  <p:cNvGrpSpPr>
                    <a:grpSpLocks/>
                  </p:cNvGrpSpPr>
                  <p:nvPr/>
                </p:nvGrpSpPr>
                <p:grpSpPr bwMode="auto">
                  <a:xfrm>
                    <a:off x="2688" y="1827"/>
                    <a:ext cx="952" cy="232"/>
                    <a:chOff x="3120" y="1545"/>
                    <a:chExt cx="952" cy="232"/>
                  </a:xfrm>
                </p:grpSpPr>
                <p:sp>
                  <p:nvSpPr>
                    <p:cNvPr id="357416" name="Rectangle 40">
                      <a:extLst>
                        <a:ext uri="{FF2B5EF4-FFF2-40B4-BE49-F238E27FC236}">
                          <a16:creationId xmlns:a16="http://schemas.microsoft.com/office/drawing/2014/main" id="{F62D4625-0E02-2742-AEB9-7F532B4649E6}"/>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4    3    24</a:t>
                      </a:r>
                    </a:p>
                  </p:txBody>
                </p:sp>
                <p:sp>
                  <p:nvSpPr>
                    <p:cNvPr id="357417" name="Line 41">
                      <a:extLst>
                        <a:ext uri="{FF2B5EF4-FFF2-40B4-BE49-F238E27FC236}">
                          <a16:creationId xmlns:a16="http://schemas.microsoft.com/office/drawing/2014/main" id="{73A64FC0-6ACA-5141-A229-D071E8AA213C}"/>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18" name="Line 42">
                      <a:extLst>
                        <a:ext uri="{FF2B5EF4-FFF2-40B4-BE49-F238E27FC236}">
                          <a16:creationId xmlns:a16="http://schemas.microsoft.com/office/drawing/2014/main" id="{E5F53486-F71A-FB4A-B225-F4F00BBEBC7D}"/>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19" name="Group 43">
                    <a:extLst>
                      <a:ext uri="{FF2B5EF4-FFF2-40B4-BE49-F238E27FC236}">
                        <a16:creationId xmlns:a16="http://schemas.microsoft.com/office/drawing/2014/main" id="{DE9E3CBF-BC93-9C4D-9F11-141150F6C7F8}"/>
                      </a:ext>
                    </a:extLst>
                  </p:cNvPr>
                  <p:cNvGrpSpPr>
                    <a:grpSpLocks/>
                  </p:cNvGrpSpPr>
                  <p:nvPr/>
                </p:nvGrpSpPr>
                <p:grpSpPr bwMode="auto">
                  <a:xfrm>
                    <a:off x="2688" y="2286"/>
                    <a:ext cx="952" cy="232"/>
                    <a:chOff x="3120" y="1545"/>
                    <a:chExt cx="952" cy="232"/>
                  </a:xfrm>
                </p:grpSpPr>
                <p:sp>
                  <p:nvSpPr>
                    <p:cNvPr id="357420" name="Rectangle 44">
                      <a:extLst>
                        <a:ext uri="{FF2B5EF4-FFF2-40B4-BE49-F238E27FC236}">
                          <a16:creationId xmlns:a16="http://schemas.microsoft.com/office/drawing/2014/main" id="{C8ED2469-662D-1949-BF95-28984496D7ED}"/>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5    2   18</a:t>
                      </a:r>
                    </a:p>
                  </p:txBody>
                </p:sp>
                <p:sp>
                  <p:nvSpPr>
                    <p:cNvPr id="357421" name="Line 45">
                      <a:extLst>
                        <a:ext uri="{FF2B5EF4-FFF2-40B4-BE49-F238E27FC236}">
                          <a16:creationId xmlns:a16="http://schemas.microsoft.com/office/drawing/2014/main" id="{AD9F8F39-0431-8049-8D18-2D6E595DC30B}"/>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22" name="Line 46">
                      <a:extLst>
                        <a:ext uri="{FF2B5EF4-FFF2-40B4-BE49-F238E27FC236}">
                          <a16:creationId xmlns:a16="http://schemas.microsoft.com/office/drawing/2014/main" id="{ACF78C5E-B557-1C44-8626-CC697DC74249}"/>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23" name="Group 47">
                    <a:extLst>
                      <a:ext uri="{FF2B5EF4-FFF2-40B4-BE49-F238E27FC236}">
                        <a16:creationId xmlns:a16="http://schemas.microsoft.com/office/drawing/2014/main" id="{B7132104-C92C-FE44-885C-B13CC270DCF3}"/>
                      </a:ext>
                    </a:extLst>
                  </p:cNvPr>
                  <p:cNvGrpSpPr>
                    <a:grpSpLocks/>
                  </p:cNvGrpSpPr>
                  <p:nvPr/>
                </p:nvGrpSpPr>
                <p:grpSpPr bwMode="auto">
                  <a:xfrm>
                    <a:off x="2688" y="2509"/>
                    <a:ext cx="952" cy="232"/>
                    <a:chOff x="3120" y="1545"/>
                    <a:chExt cx="952" cy="232"/>
                  </a:xfrm>
                </p:grpSpPr>
                <p:sp>
                  <p:nvSpPr>
                    <p:cNvPr id="357424" name="Rectangle 48">
                      <a:extLst>
                        <a:ext uri="{FF2B5EF4-FFF2-40B4-BE49-F238E27FC236}">
                          <a16:creationId xmlns:a16="http://schemas.microsoft.com/office/drawing/2014/main" id="{AE262A9F-121E-594E-840B-83B7A403CBBC}"/>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    7    -7</a:t>
                      </a:r>
                    </a:p>
                  </p:txBody>
                </p:sp>
                <p:sp>
                  <p:nvSpPr>
                    <p:cNvPr id="357425" name="Line 49">
                      <a:extLst>
                        <a:ext uri="{FF2B5EF4-FFF2-40B4-BE49-F238E27FC236}">
                          <a16:creationId xmlns:a16="http://schemas.microsoft.com/office/drawing/2014/main" id="{4E83D927-0E52-BE4F-BB48-85785A406131}"/>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26" name="Line 50">
                      <a:extLst>
                        <a:ext uri="{FF2B5EF4-FFF2-40B4-BE49-F238E27FC236}">
                          <a16:creationId xmlns:a16="http://schemas.microsoft.com/office/drawing/2014/main" id="{F608C015-2552-3745-9A4A-373A936739E3}"/>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27" name="Group 51">
                    <a:extLst>
                      <a:ext uri="{FF2B5EF4-FFF2-40B4-BE49-F238E27FC236}">
                        <a16:creationId xmlns:a16="http://schemas.microsoft.com/office/drawing/2014/main" id="{51BCF68D-7255-F342-B44A-F1E64EC0CC61}"/>
                      </a:ext>
                    </a:extLst>
                  </p:cNvPr>
                  <p:cNvGrpSpPr>
                    <a:grpSpLocks/>
                  </p:cNvGrpSpPr>
                  <p:nvPr/>
                </p:nvGrpSpPr>
                <p:grpSpPr bwMode="auto">
                  <a:xfrm>
                    <a:off x="2688" y="2741"/>
                    <a:ext cx="952" cy="232"/>
                    <a:chOff x="3120" y="1545"/>
                    <a:chExt cx="952" cy="232"/>
                  </a:xfrm>
                </p:grpSpPr>
                <p:sp>
                  <p:nvSpPr>
                    <p:cNvPr id="357428" name="Rectangle 52">
                      <a:extLst>
                        <a:ext uri="{FF2B5EF4-FFF2-40B4-BE49-F238E27FC236}">
                          <a16:creationId xmlns:a16="http://schemas.microsoft.com/office/drawing/2014/main" id="{395601A8-6767-5B4A-B938-5189CE610A74}"/>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    4    -6</a:t>
                      </a:r>
                    </a:p>
                  </p:txBody>
                </p:sp>
                <p:sp>
                  <p:nvSpPr>
                    <p:cNvPr id="357429" name="Line 53">
                      <a:extLst>
                        <a:ext uri="{FF2B5EF4-FFF2-40B4-BE49-F238E27FC236}">
                          <a16:creationId xmlns:a16="http://schemas.microsoft.com/office/drawing/2014/main" id="{73916970-B866-3440-A081-20A7E6C22D87}"/>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30" name="Line 54">
                      <a:extLst>
                        <a:ext uri="{FF2B5EF4-FFF2-40B4-BE49-F238E27FC236}">
                          <a16:creationId xmlns:a16="http://schemas.microsoft.com/office/drawing/2014/main" id="{877A3FB8-3B30-2143-86E7-0AFE85043263}"/>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31" name="Group 55">
                    <a:extLst>
                      <a:ext uri="{FF2B5EF4-FFF2-40B4-BE49-F238E27FC236}">
                        <a16:creationId xmlns:a16="http://schemas.microsoft.com/office/drawing/2014/main" id="{C8322906-603A-614C-8F25-546444945499}"/>
                      </a:ext>
                    </a:extLst>
                  </p:cNvPr>
                  <p:cNvGrpSpPr>
                    <a:grpSpLocks/>
                  </p:cNvGrpSpPr>
                  <p:nvPr/>
                </p:nvGrpSpPr>
                <p:grpSpPr bwMode="auto">
                  <a:xfrm>
                    <a:off x="2688" y="2055"/>
                    <a:ext cx="952" cy="232"/>
                    <a:chOff x="3120" y="1545"/>
                    <a:chExt cx="952" cy="232"/>
                  </a:xfrm>
                </p:grpSpPr>
                <p:sp>
                  <p:nvSpPr>
                    <p:cNvPr id="357432" name="Rectangle 56">
                      <a:extLst>
                        <a:ext uri="{FF2B5EF4-FFF2-40B4-BE49-F238E27FC236}">
                          <a16:creationId xmlns:a16="http://schemas.microsoft.com/office/drawing/2014/main" id="{F535B247-3410-3846-B208-A539B5D6B01B}"/>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4    6     2</a:t>
                      </a:r>
                    </a:p>
                  </p:txBody>
                </p:sp>
                <p:sp>
                  <p:nvSpPr>
                    <p:cNvPr id="357433" name="Line 57">
                      <a:extLst>
                        <a:ext uri="{FF2B5EF4-FFF2-40B4-BE49-F238E27FC236}">
                          <a16:creationId xmlns:a16="http://schemas.microsoft.com/office/drawing/2014/main" id="{3E0A66F2-1D01-F443-88E3-F284F70979C5}"/>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34" name="Line 58">
                      <a:extLst>
                        <a:ext uri="{FF2B5EF4-FFF2-40B4-BE49-F238E27FC236}">
                          <a16:creationId xmlns:a16="http://schemas.microsoft.com/office/drawing/2014/main" id="{78846D7A-4C83-A24A-B02F-CC85D946ECB9}"/>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357435" name="Rectangle 59">
                <a:extLst>
                  <a:ext uri="{FF2B5EF4-FFF2-40B4-BE49-F238E27FC236}">
                    <a16:creationId xmlns:a16="http://schemas.microsoft.com/office/drawing/2014/main" id="{1389E853-3F73-5441-ADC4-7C2AA0B63E8A}"/>
                  </a:ext>
                </a:extLst>
              </p:cNvPr>
              <p:cNvSpPr>
                <a:spLocks noChangeArrowheads="1"/>
              </p:cNvSpPr>
              <p:nvPr/>
            </p:nvSpPr>
            <p:spPr bwMode="auto">
              <a:xfrm>
                <a:off x="2245" y="3408"/>
                <a:ext cx="17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原</a:t>
                </a:r>
                <a:r>
                  <a:rPr kumimoji="1" lang="zh-CN" altLang="en-US" sz="2000" b="1">
                    <a:solidFill>
                      <a:srgbClr val="FFFFFF"/>
                    </a:solidFill>
                    <a:latin typeface="宋体" panose="02010600030101010101" pitchFamily="2" charset="-122"/>
                    <a:ea typeface="宋体" panose="02010600030101010101" pitchFamily="2" charset="-122"/>
                  </a:rPr>
                  <a:t>矩阵的三元组表</a:t>
                </a:r>
              </a:p>
            </p:txBody>
          </p:sp>
        </p:grpSp>
        <p:grpSp>
          <p:nvGrpSpPr>
            <p:cNvPr id="357436" name="Group 60">
              <a:extLst>
                <a:ext uri="{FF2B5EF4-FFF2-40B4-BE49-F238E27FC236}">
                  <a16:creationId xmlns:a16="http://schemas.microsoft.com/office/drawing/2014/main" id="{3E0CD97C-E987-464A-B08C-7319BC5CDE3D}"/>
                </a:ext>
              </a:extLst>
            </p:cNvPr>
            <p:cNvGrpSpPr>
              <a:grpSpLocks/>
            </p:cNvGrpSpPr>
            <p:nvPr/>
          </p:nvGrpSpPr>
          <p:grpSpPr bwMode="auto">
            <a:xfrm>
              <a:off x="2699" y="192"/>
              <a:ext cx="1847" cy="3456"/>
              <a:chOff x="3936" y="192"/>
              <a:chExt cx="1847" cy="3456"/>
            </a:xfrm>
          </p:grpSpPr>
          <p:grpSp>
            <p:nvGrpSpPr>
              <p:cNvPr id="357437" name="Group 61">
                <a:extLst>
                  <a:ext uri="{FF2B5EF4-FFF2-40B4-BE49-F238E27FC236}">
                    <a16:creationId xmlns:a16="http://schemas.microsoft.com/office/drawing/2014/main" id="{B9F8B6A2-DF95-3C49-B3F5-0CC73F9CFBD6}"/>
                  </a:ext>
                </a:extLst>
              </p:cNvPr>
              <p:cNvGrpSpPr>
                <a:grpSpLocks/>
              </p:cNvGrpSpPr>
              <p:nvPr/>
            </p:nvGrpSpPr>
            <p:grpSpPr bwMode="auto">
              <a:xfrm>
                <a:off x="4295" y="192"/>
                <a:ext cx="1488" cy="3177"/>
                <a:chOff x="4272" y="192"/>
                <a:chExt cx="1488" cy="3177"/>
              </a:xfrm>
            </p:grpSpPr>
            <p:grpSp>
              <p:nvGrpSpPr>
                <p:cNvPr id="357438" name="Group 62">
                  <a:extLst>
                    <a:ext uri="{FF2B5EF4-FFF2-40B4-BE49-F238E27FC236}">
                      <a16:creationId xmlns:a16="http://schemas.microsoft.com/office/drawing/2014/main" id="{001576EF-E714-3248-B914-841B3009A191}"/>
                    </a:ext>
                  </a:extLst>
                </p:cNvPr>
                <p:cNvGrpSpPr>
                  <a:grpSpLocks/>
                </p:cNvGrpSpPr>
                <p:nvPr/>
              </p:nvGrpSpPr>
              <p:grpSpPr bwMode="auto">
                <a:xfrm>
                  <a:off x="4272" y="255"/>
                  <a:ext cx="317" cy="675"/>
                  <a:chOff x="3120" y="864"/>
                  <a:chExt cx="317" cy="675"/>
                </a:xfrm>
              </p:grpSpPr>
              <p:sp>
                <p:nvSpPr>
                  <p:cNvPr id="357439" name="Rectangle 63">
                    <a:extLst>
                      <a:ext uri="{FF2B5EF4-FFF2-40B4-BE49-F238E27FC236}">
                        <a16:creationId xmlns:a16="http://schemas.microsoft.com/office/drawing/2014/main" id="{9BBFEAA7-785E-5349-8546-0163A0586D83}"/>
                      </a:ext>
                    </a:extLst>
                  </p:cNvPr>
                  <p:cNvSpPr>
                    <a:spLocks noChangeArrowheads="1"/>
                  </p:cNvSpPr>
                  <p:nvPr/>
                </p:nvSpPr>
                <p:spPr bwMode="auto">
                  <a:xfrm>
                    <a:off x="3120" y="864"/>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a:t>
                    </a:r>
                  </a:p>
                </p:txBody>
              </p:sp>
              <p:sp>
                <p:nvSpPr>
                  <p:cNvPr id="357440" name="Rectangle 64">
                    <a:extLst>
                      <a:ext uri="{FF2B5EF4-FFF2-40B4-BE49-F238E27FC236}">
                        <a16:creationId xmlns:a16="http://schemas.microsoft.com/office/drawing/2014/main" id="{4A4FE121-49EA-CD45-8978-84DA77D39C9E}"/>
                      </a:ext>
                    </a:extLst>
                  </p:cNvPr>
                  <p:cNvSpPr>
                    <a:spLocks noChangeArrowheads="1"/>
                  </p:cNvSpPr>
                  <p:nvPr/>
                </p:nvSpPr>
                <p:spPr bwMode="auto">
                  <a:xfrm>
                    <a:off x="3120" y="1312"/>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9</a:t>
                    </a:r>
                  </a:p>
                </p:txBody>
              </p:sp>
              <p:sp>
                <p:nvSpPr>
                  <p:cNvPr id="357441" name="Rectangle 65">
                    <a:extLst>
                      <a:ext uri="{FF2B5EF4-FFF2-40B4-BE49-F238E27FC236}">
                        <a16:creationId xmlns:a16="http://schemas.microsoft.com/office/drawing/2014/main" id="{20C0BC8E-6A7D-5443-8D7C-0B7AD24627A0}"/>
                      </a:ext>
                    </a:extLst>
                  </p:cNvPr>
                  <p:cNvSpPr>
                    <a:spLocks noChangeArrowheads="1"/>
                  </p:cNvSpPr>
                  <p:nvPr/>
                </p:nvSpPr>
                <p:spPr bwMode="auto">
                  <a:xfrm>
                    <a:off x="3120" y="1086"/>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a:t>
                    </a:r>
                  </a:p>
                </p:txBody>
              </p:sp>
            </p:grpSp>
            <p:sp>
              <p:nvSpPr>
                <p:cNvPr id="357442" name="Rectangle 66">
                  <a:extLst>
                    <a:ext uri="{FF2B5EF4-FFF2-40B4-BE49-F238E27FC236}">
                      <a16:creationId xmlns:a16="http://schemas.microsoft.com/office/drawing/2014/main" id="{746EC1DF-18C0-2843-ACAA-5B2659C091B3}"/>
                    </a:ext>
                  </a:extLst>
                </p:cNvPr>
                <p:cNvSpPr>
                  <a:spLocks noChangeArrowheads="1"/>
                </p:cNvSpPr>
                <p:nvPr/>
              </p:nvSpPr>
              <p:spPr bwMode="auto">
                <a:xfrm>
                  <a:off x="4717" y="192"/>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rn</a:t>
                  </a:r>
                  <a:r>
                    <a:rPr kumimoji="1" lang="zh-CN" altLang="en-US" sz="2400" b="1">
                      <a:solidFill>
                        <a:srgbClr val="FFFFFF"/>
                      </a:solidFill>
                      <a:latin typeface="Times New Roman" panose="02020603050405020304" pitchFamily="18" charset="0"/>
                      <a:ea typeface="宋体" panose="02010600030101010101" pitchFamily="2" charset="-122"/>
                    </a:rPr>
                    <a:t>行数</a:t>
                  </a:r>
                </a:p>
              </p:txBody>
            </p:sp>
            <p:sp>
              <p:nvSpPr>
                <p:cNvPr id="357443" name="Rectangle 67">
                  <a:extLst>
                    <a:ext uri="{FF2B5EF4-FFF2-40B4-BE49-F238E27FC236}">
                      <a16:creationId xmlns:a16="http://schemas.microsoft.com/office/drawing/2014/main" id="{93D6C2A7-F667-1F41-983B-90D994ADBEB3}"/>
                    </a:ext>
                  </a:extLst>
                </p:cNvPr>
                <p:cNvSpPr>
                  <a:spLocks noChangeArrowheads="1"/>
                </p:cNvSpPr>
                <p:nvPr/>
              </p:nvSpPr>
              <p:spPr bwMode="auto">
                <a:xfrm>
                  <a:off x="4709" y="447"/>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cn</a:t>
                  </a:r>
                  <a:r>
                    <a:rPr kumimoji="1" lang="zh-CN" altLang="en-US" sz="2400" b="1">
                      <a:solidFill>
                        <a:srgbClr val="FFFFFF"/>
                      </a:solidFill>
                      <a:latin typeface="Times New Roman" panose="02020603050405020304" pitchFamily="18" charset="0"/>
                      <a:ea typeface="宋体" panose="02010600030101010101" pitchFamily="2" charset="-122"/>
                    </a:rPr>
                    <a:t>列数</a:t>
                  </a:r>
                </a:p>
              </p:txBody>
            </p:sp>
            <p:sp>
              <p:nvSpPr>
                <p:cNvPr id="357444" name="Rectangle 68">
                  <a:extLst>
                    <a:ext uri="{FF2B5EF4-FFF2-40B4-BE49-F238E27FC236}">
                      <a16:creationId xmlns:a16="http://schemas.microsoft.com/office/drawing/2014/main" id="{8E416EF7-DE24-D14A-92A2-7B802AF93B9A}"/>
                    </a:ext>
                  </a:extLst>
                </p:cNvPr>
                <p:cNvSpPr>
                  <a:spLocks noChangeArrowheads="1"/>
                </p:cNvSpPr>
                <p:nvPr/>
              </p:nvSpPr>
              <p:spPr bwMode="auto">
                <a:xfrm>
                  <a:off x="4717" y="700"/>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tn</a:t>
                  </a:r>
                  <a:r>
                    <a:rPr kumimoji="1" lang="zh-CN" altLang="en-US" sz="2400" b="1">
                      <a:solidFill>
                        <a:srgbClr val="FFFFFF"/>
                      </a:solidFill>
                      <a:latin typeface="Times New Roman" panose="02020603050405020304" pitchFamily="18" charset="0"/>
                      <a:ea typeface="宋体" panose="02010600030101010101" pitchFamily="2" charset="-122"/>
                    </a:rPr>
                    <a:t>元素个数</a:t>
                  </a:r>
                </a:p>
              </p:txBody>
            </p:sp>
            <p:grpSp>
              <p:nvGrpSpPr>
                <p:cNvPr id="357445" name="Group 69">
                  <a:extLst>
                    <a:ext uri="{FF2B5EF4-FFF2-40B4-BE49-F238E27FC236}">
                      <a16:creationId xmlns:a16="http://schemas.microsoft.com/office/drawing/2014/main" id="{99F8860E-F687-ED4E-87B4-0FD1F3488375}"/>
                    </a:ext>
                  </a:extLst>
                </p:cNvPr>
                <p:cNvGrpSpPr>
                  <a:grpSpLocks/>
                </p:cNvGrpSpPr>
                <p:nvPr/>
              </p:nvGrpSpPr>
              <p:grpSpPr bwMode="auto">
                <a:xfrm>
                  <a:off x="4288" y="2950"/>
                  <a:ext cx="227" cy="419"/>
                  <a:chOff x="3072" y="3504"/>
                  <a:chExt cx="227" cy="419"/>
                </a:xfrm>
              </p:grpSpPr>
              <p:sp>
                <p:nvSpPr>
                  <p:cNvPr id="357446" name="Rectangle 70">
                    <a:extLst>
                      <a:ext uri="{FF2B5EF4-FFF2-40B4-BE49-F238E27FC236}">
                        <a16:creationId xmlns:a16="http://schemas.microsoft.com/office/drawing/2014/main" id="{DBC0E010-5D4F-1146-A58F-9BE6C56E7A19}"/>
                      </a:ext>
                    </a:extLst>
                  </p:cNvPr>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row</a:t>
                    </a:r>
                  </a:p>
                </p:txBody>
              </p:sp>
              <p:sp>
                <p:nvSpPr>
                  <p:cNvPr id="357447" name="Line 71">
                    <a:extLst>
                      <a:ext uri="{FF2B5EF4-FFF2-40B4-BE49-F238E27FC236}">
                        <a16:creationId xmlns:a16="http://schemas.microsoft.com/office/drawing/2014/main" id="{541790AA-2600-A54F-BA08-5242F9B0C166}"/>
                      </a:ext>
                    </a:extLst>
                  </p:cNvPr>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48" name="Group 72">
                  <a:extLst>
                    <a:ext uri="{FF2B5EF4-FFF2-40B4-BE49-F238E27FC236}">
                      <a16:creationId xmlns:a16="http://schemas.microsoft.com/office/drawing/2014/main" id="{B873CEFD-A87C-A94F-9349-B9FB80E73395}"/>
                    </a:ext>
                  </a:extLst>
                </p:cNvPr>
                <p:cNvGrpSpPr>
                  <a:grpSpLocks/>
                </p:cNvGrpSpPr>
                <p:nvPr/>
              </p:nvGrpSpPr>
              <p:grpSpPr bwMode="auto">
                <a:xfrm>
                  <a:off x="4654" y="2938"/>
                  <a:ext cx="227" cy="419"/>
                  <a:chOff x="3072" y="3504"/>
                  <a:chExt cx="227" cy="419"/>
                </a:xfrm>
              </p:grpSpPr>
              <p:sp>
                <p:nvSpPr>
                  <p:cNvPr id="357449" name="Rectangle 73">
                    <a:extLst>
                      <a:ext uri="{FF2B5EF4-FFF2-40B4-BE49-F238E27FC236}">
                        <a16:creationId xmlns:a16="http://schemas.microsoft.com/office/drawing/2014/main" id="{AD5BCC69-C520-2A40-8E12-4E584C0FDAEC}"/>
                      </a:ext>
                    </a:extLst>
                  </p:cNvPr>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col</a:t>
                    </a:r>
                  </a:p>
                </p:txBody>
              </p:sp>
              <p:sp>
                <p:nvSpPr>
                  <p:cNvPr id="357450" name="Line 74">
                    <a:extLst>
                      <a:ext uri="{FF2B5EF4-FFF2-40B4-BE49-F238E27FC236}">
                        <a16:creationId xmlns:a16="http://schemas.microsoft.com/office/drawing/2014/main" id="{97608584-48B9-F546-AA71-64CDA3A86B4E}"/>
                      </a:ext>
                    </a:extLst>
                  </p:cNvPr>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51" name="Group 75">
                  <a:extLst>
                    <a:ext uri="{FF2B5EF4-FFF2-40B4-BE49-F238E27FC236}">
                      <a16:creationId xmlns:a16="http://schemas.microsoft.com/office/drawing/2014/main" id="{4120C6BD-E496-2C44-B404-E2053FBAD8C7}"/>
                    </a:ext>
                  </a:extLst>
                </p:cNvPr>
                <p:cNvGrpSpPr>
                  <a:grpSpLocks/>
                </p:cNvGrpSpPr>
                <p:nvPr/>
              </p:nvGrpSpPr>
              <p:grpSpPr bwMode="auto">
                <a:xfrm>
                  <a:off x="5044" y="2929"/>
                  <a:ext cx="227" cy="419"/>
                  <a:chOff x="3072" y="3504"/>
                  <a:chExt cx="227" cy="419"/>
                </a:xfrm>
              </p:grpSpPr>
              <p:sp>
                <p:nvSpPr>
                  <p:cNvPr id="357452" name="Rectangle 76">
                    <a:extLst>
                      <a:ext uri="{FF2B5EF4-FFF2-40B4-BE49-F238E27FC236}">
                        <a16:creationId xmlns:a16="http://schemas.microsoft.com/office/drawing/2014/main" id="{CE67219F-C58F-2444-82B0-CB0552C6111C}"/>
                      </a:ext>
                    </a:extLst>
                  </p:cNvPr>
                  <p:cNvSpPr>
                    <a:spLocks noChangeArrowheads="1"/>
                  </p:cNvSpPr>
                  <p:nvPr/>
                </p:nvSpPr>
                <p:spPr bwMode="auto">
                  <a:xfrm>
                    <a:off x="3072" y="36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value</a:t>
                    </a:r>
                  </a:p>
                </p:txBody>
              </p:sp>
              <p:sp>
                <p:nvSpPr>
                  <p:cNvPr id="357453" name="Line 77">
                    <a:extLst>
                      <a:ext uri="{FF2B5EF4-FFF2-40B4-BE49-F238E27FC236}">
                        <a16:creationId xmlns:a16="http://schemas.microsoft.com/office/drawing/2014/main" id="{FA7883F2-0F57-9443-96C6-40ECD9EA9C6B}"/>
                      </a:ext>
                    </a:extLst>
                  </p:cNvPr>
                  <p:cNvSpPr>
                    <a:spLocks noChangeShapeType="1"/>
                  </p:cNvSpPr>
                  <p:nvPr/>
                </p:nvSpPr>
                <p:spPr bwMode="auto">
                  <a:xfrm flipV="1">
                    <a:off x="3177" y="3504"/>
                    <a:ext cx="0" cy="181"/>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54" name="Group 78">
                  <a:extLst>
                    <a:ext uri="{FF2B5EF4-FFF2-40B4-BE49-F238E27FC236}">
                      <a16:creationId xmlns:a16="http://schemas.microsoft.com/office/drawing/2014/main" id="{30B27EEF-C81B-404A-A75E-4310FB5E1200}"/>
                    </a:ext>
                  </a:extLst>
                </p:cNvPr>
                <p:cNvGrpSpPr>
                  <a:grpSpLocks/>
                </p:cNvGrpSpPr>
                <p:nvPr/>
              </p:nvGrpSpPr>
              <p:grpSpPr bwMode="auto">
                <a:xfrm>
                  <a:off x="4272" y="927"/>
                  <a:ext cx="952" cy="2015"/>
                  <a:chOff x="4272" y="927"/>
                  <a:chExt cx="952" cy="2015"/>
                </a:xfrm>
              </p:grpSpPr>
              <p:grpSp>
                <p:nvGrpSpPr>
                  <p:cNvPr id="357455" name="Group 79">
                    <a:extLst>
                      <a:ext uri="{FF2B5EF4-FFF2-40B4-BE49-F238E27FC236}">
                        <a16:creationId xmlns:a16="http://schemas.microsoft.com/office/drawing/2014/main" id="{6B00F9E9-19C5-4A4E-B339-3567E5A8C43C}"/>
                      </a:ext>
                    </a:extLst>
                  </p:cNvPr>
                  <p:cNvGrpSpPr>
                    <a:grpSpLocks/>
                  </p:cNvGrpSpPr>
                  <p:nvPr/>
                </p:nvGrpSpPr>
                <p:grpSpPr bwMode="auto">
                  <a:xfrm>
                    <a:off x="4272" y="927"/>
                    <a:ext cx="952" cy="232"/>
                    <a:chOff x="3120" y="1545"/>
                    <a:chExt cx="952" cy="232"/>
                  </a:xfrm>
                </p:grpSpPr>
                <p:sp>
                  <p:nvSpPr>
                    <p:cNvPr id="357456" name="Rectangle 80">
                      <a:extLst>
                        <a:ext uri="{FF2B5EF4-FFF2-40B4-BE49-F238E27FC236}">
                          <a16:creationId xmlns:a16="http://schemas.microsoft.com/office/drawing/2014/main" id="{A2057E06-6EBE-C747-B2EC-631A654979DF}"/>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3    -3</a:t>
                      </a:r>
                    </a:p>
                  </p:txBody>
                </p:sp>
                <p:sp>
                  <p:nvSpPr>
                    <p:cNvPr id="357457" name="Line 81">
                      <a:extLst>
                        <a:ext uri="{FF2B5EF4-FFF2-40B4-BE49-F238E27FC236}">
                          <a16:creationId xmlns:a16="http://schemas.microsoft.com/office/drawing/2014/main" id="{393AAE02-6F66-734F-BC95-C983C7B26135}"/>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58" name="Line 82">
                      <a:extLst>
                        <a:ext uri="{FF2B5EF4-FFF2-40B4-BE49-F238E27FC236}">
                          <a16:creationId xmlns:a16="http://schemas.microsoft.com/office/drawing/2014/main" id="{2C0234FB-72B7-C041-A113-F535F6B8E182}"/>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59" name="Group 83">
                    <a:extLst>
                      <a:ext uri="{FF2B5EF4-FFF2-40B4-BE49-F238E27FC236}">
                        <a16:creationId xmlns:a16="http://schemas.microsoft.com/office/drawing/2014/main" id="{F1547651-6045-0648-BBD8-52124F837E6B}"/>
                      </a:ext>
                    </a:extLst>
                  </p:cNvPr>
                  <p:cNvGrpSpPr>
                    <a:grpSpLocks/>
                  </p:cNvGrpSpPr>
                  <p:nvPr/>
                </p:nvGrpSpPr>
                <p:grpSpPr bwMode="auto">
                  <a:xfrm>
                    <a:off x="4272" y="1149"/>
                    <a:ext cx="952" cy="232"/>
                    <a:chOff x="3120" y="1545"/>
                    <a:chExt cx="952" cy="232"/>
                  </a:xfrm>
                </p:grpSpPr>
                <p:sp>
                  <p:nvSpPr>
                    <p:cNvPr id="357460" name="Rectangle 84">
                      <a:extLst>
                        <a:ext uri="{FF2B5EF4-FFF2-40B4-BE49-F238E27FC236}">
                          <a16:creationId xmlns:a16="http://schemas.microsoft.com/office/drawing/2014/main" id="{CA58FE06-B44C-AE41-97D9-4675A9373DA5}"/>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2    1    12</a:t>
                      </a:r>
                    </a:p>
                  </p:txBody>
                </p:sp>
                <p:sp>
                  <p:nvSpPr>
                    <p:cNvPr id="357461" name="Line 85">
                      <a:extLst>
                        <a:ext uri="{FF2B5EF4-FFF2-40B4-BE49-F238E27FC236}">
                          <a16:creationId xmlns:a16="http://schemas.microsoft.com/office/drawing/2014/main" id="{E97F5A6F-81CD-094F-B5C3-FB46ED3D10B9}"/>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62" name="Line 86">
                      <a:extLst>
                        <a:ext uri="{FF2B5EF4-FFF2-40B4-BE49-F238E27FC236}">
                          <a16:creationId xmlns:a16="http://schemas.microsoft.com/office/drawing/2014/main" id="{D5A0D109-CFB9-5F47-A50B-31204DB91916}"/>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63" name="Group 87">
                    <a:extLst>
                      <a:ext uri="{FF2B5EF4-FFF2-40B4-BE49-F238E27FC236}">
                        <a16:creationId xmlns:a16="http://schemas.microsoft.com/office/drawing/2014/main" id="{0B661176-9BA0-7246-9893-5CBDA742C1C8}"/>
                      </a:ext>
                    </a:extLst>
                  </p:cNvPr>
                  <p:cNvGrpSpPr>
                    <a:grpSpLocks/>
                  </p:cNvGrpSpPr>
                  <p:nvPr/>
                </p:nvGrpSpPr>
                <p:grpSpPr bwMode="auto">
                  <a:xfrm>
                    <a:off x="4272" y="1372"/>
                    <a:ext cx="952" cy="232"/>
                    <a:chOff x="3120" y="1545"/>
                    <a:chExt cx="952" cy="232"/>
                  </a:xfrm>
                </p:grpSpPr>
                <p:sp>
                  <p:nvSpPr>
                    <p:cNvPr id="357464" name="Rectangle 88">
                      <a:extLst>
                        <a:ext uri="{FF2B5EF4-FFF2-40B4-BE49-F238E27FC236}">
                          <a16:creationId xmlns:a16="http://schemas.microsoft.com/office/drawing/2014/main" id="{3CB26086-922A-4B47-86E0-676305793E65}"/>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2    5    18</a:t>
                      </a:r>
                    </a:p>
                  </p:txBody>
                </p:sp>
                <p:sp>
                  <p:nvSpPr>
                    <p:cNvPr id="357465" name="Line 89">
                      <a:extLst>
                        <a:ext uri="{FF2B5EF4-FFF2-40B4-BE49-F238E27FC236}">
                          <a16:creationId xmlns:a16="http://schemas.microsoft.com/office/drawing/2014/main" id="{5F3F6F44-8521-7546-AF81-258352CB6A8F}"/>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66" name="Line 90">
                      <a:extLst>
                        <a:ext uri="{FF2B5EF4-FFF2-40B4-BE49-F238E27FC236}">
                          <a16:creationId xmlns:a16="http://schemas.microsoft.com/office/drawing/2014/main" id="{CD50C8F2-7274-9F42-AAC2-C0F18B8B0B6F}"/>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67" name="Group 91">
                    <a:extLst>
                      <a:ext uri="{FF2B5EF4-FFF2-40B4-BE49-F238E27FC236}">
                        <a16:creationId xmlns:a16="http://schemas.microsoft.com/office/drawing/2014/main" id="{0E012AD4-200C-FC45-8FAA-C0C656AA501A}"/>
                      </a:ext>
                    </a:extLst>
                  </p:cNvPr>
                  <p:cNvGrpSpPr>
                    <a:grpSpLocks/>
                  </p:cNvGrpSpPr>
                  <p:nvPr/>
                </p:nvGrpSpPr>
                <p:grpSpPr bwMode="auto">
                  <a:xfrm>
                    <a:off x="4272" y="1595"/>
                    <a:ext cx="952" cy="232"/>
                    <a:chOff x="3120" y="1545"/>
                    <a:chExt cx="952" cy="232"/>
                  </a:xfrm>
                </p:grpSpPr>
                <p:sp>
                  <p:nvSpPr>
                    <p:cNvPr id="357468" name="Rectangle 92">
                      <a:extLst>
                        <a:ext uri="{FF2B5EF4-FFF2-40B4-BE49-F238E27FC236}">
                          <a16:creationId xmlns:a16="http://schemas.microsoft.com/office/drawing/2014/main" id="{5DB055F0-B51C-ED4F-87E1-D6710E1E8131}"/>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3    1     9</a:t>
                      </a:r>
                    </a:p>
                  </p:txBody>
                </p:sp>
                <p:sp>
                  <p:nvSpPr>
                    <p:cNvPr id="357469" name="Line 93">
                      <a:extLst>
                        <a:ext uri="{FF2B5EF4-FFF2-40B4-BE49-F238E27FC236}">
                          <a16:creationId xmlns:a16="http://schemas.microsoft.com/office/drawing/2014/main" id="{66E06EC8-FA16-5843-95B9-B2037D9476F6}"/>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70" name="Line 94">
                      <a:extLst>
                        <a:ext uri="{FF2B5EF4-FFF2-40B4-BE49-F238E27FC236}">
                          <a16:creationId xmlns:a16="http://schemas.microsoft.com/office/drawing/2014/main" id="{95F0A837-8CAB-934E-B769-F999676F115D}"/>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71" name="Group 95">
                    <a:extLst>
                      <a:ext uri="{FF2B5EF4-FFF2-40B4-BE49-F238E27FC236}">
                        <a16:creationId xmlns:a16="http://schemas.microsoft.com/office/drawing/2014/main" id="{853EF0A7-690E-1146-93B8-69EDBC83AF42}"/>
                      </a:ext>
                    </a:extLst>
                  </p:cNvPr>
                  <p:cNvGrpSpPr>
                    <a:grpSpLocks/>
                  </p:cNvGrpSpPr>
                  <p:nvPr/>
                </p:nvGrpSpPr>
                <p:grpSpPr bwMode="auto">
                  <a:xfrm>
                    <a:off x="4272" y="1818"/>
                    <a:ext cx="952" cy="232"/>
                    <a:chOff x="3120" y="1545"/>
                    <a:chExt cx="952" cy="232"/>
                  </a:xfrm>
                </p:grpSpPr>
                <p:sp>
                  <p:nvSpPr>
                    <p:cNvPr id="357472" name="Rectangle 96">
                      <a:extLst>
                        <a:ext uri="{FF2B5EF4-FFF2-40B4-BE49-F238E27FC236}">
                          <a16:creationId xmlns:a16="http://schemas.microsoft.com/office/drawing/2014/main" id="{30AF1345-3E31-0C45-867F-F04876A732CA}"/>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3    4    24</a:t>
                      </a:r>
                    </a:p>
                  </p:txBody>
                </p:sp>
                <p:sp>
                  <p:nvSpPr>
                    <p:cNvPr id="357473" name="Line 97">
                      <a:extLst>
                        <a:ext uri="{FF2B5EF4-FFF2-40B4-BE49-F238E27FC236}">
                          <a16:creationId xmlns:a16="http://schemas.microsoft.com/office/drawing/2014/main" id="{D2A484D4-8806-814F-A11F-49A752B1EAE1}"/>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74" name="Line 98">
                      <a:extLst>
                        <a:ext uri="{FF2B5EF4-FFF2-40B4-BE49-F238E27FC236}">
                          <a16:creationId xmlns:a16="http://schemas.microsoft.com/office/drawing/2014/main" id="{4B7C0102-E370-9243-BB94-CA959B2B5705}"/>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75" name="Group 99">
                    <a:extLst>
                      <a:ext uri="{FF2B5EF4-FFF2-40B4-BE49-F238E27FC236}">
                        <a16:creationId xmlns:a16="http://schemas.microsoft.com/office/drawing/2014/main" id="{E228D79E-9576-CA4D-9C4D-F2101997DEDC}"/>
                      </a:ext>
                    </a:extLst>
                  </p:cNvPr>
                  <p:cNvGrpSpPr>
                    <a:grpSpLocks/>
                  </p:cNvGrpSpPr>
                  <p:nvPr/>
                </p:nvGrpSpPr>
                <p:grpSpPr bwMode="auto">
                  <a:xfrm>
                    <a:off x="4272" y="2041"/>
                    <a:ext cx="952" cy="232"/>
                    <a:chOff x="3120" y="1545"/>
                    <a:chExt cx="952" cy="232"/>
                  </a:xfrm>
                </p:grpSpPr>
                <p:sp>
                  <p:nvSpPr>
                    <p:cNvPr id="357476" name="Rectangle 100">
                      <a:extLst>
                        <a:ext uri="{FF2B5EF4-FFF2-40B4-BE49-F238E27FC236}">
                          <a16:creationId xmlns:a16="http://schemas.microsoft.com/office/drawing/2014/main" id="{7809EEFF-F497-884F-9848-FDD74774CA31}"/>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    7    -6</a:t>
                      </a:r>
                    </a:p>
                  </p:txBody>
                </p:sp>
                <p:sp>
                  <p:nvSpPr>
                    <p:cNvPr id="357477" name="Line 101">
                      <a:extLst>
                        <a:ext uri="{FF2B5EF4-FFF2-40B4-BE49-F238E27FC236}">
                          <a16:creationId xmlns:a16="http://schemas.microsoft.com/office/drawing/2014/main" id="{62387F82-CE5C-224A-9FB7-2055954144C1}"/>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78" name="Line 102">
                      <a:extLst>
                        <a:ext uri="{FF2B5EF4-FFF2-40B4-BE49-F238E27FC236}">
                          <a16:creationId xmlns:a16="http://schemas.microsoft.com/office/drawing/2014/main" id="{EF033685-C6B0-EA47-A74B-509645F6792C}"/>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79" name="Group 103">
                    <a:extLst>
                      <a:ext uri="{FF2B5EF4-FFF2-40B4-BE49-F238E27FC236}">
                        <a16:creationId xmlns:a16="http://schemas.microsoft.com/office/drawing/2014/main" id="{0CCCABB2-E2DE-0847-9C4B-D814BC739B78}"/>
                      </a:ext>
                    </a:extLst>
                  </p:cNvPr>
                  <p:cNvGrpSpPr>
                    <a:grpSpLocks/>
                  </p:cNvGrpSpPr>
                  <p:nvPr/>
                </p:nvGrpSpPr>
                <p:grpSpPr bwMode="auto">
                  <a:xfrm>
                    <a:off x="4272" y="2487"/>
                    <a:ext cx="952" cy="232"/>
                    <a:chOff x="3120" y="1545"/>
                    <a:chExt cx="952" cy="232"/>
                  </a:xfrm>
                </p:grpSpPr>
                <p:sp>
                  <p:nvSpPr>
                    <p:cNvPr id="357480" name="Rectangle 104">
                      <a:extLst>
                        <a:ext uri="{FF2B5EF4-FFF2-40B4-BE49-F238E27FC236}">
                          <a16:creationId xmlns:a16="http://schemas.microsoft.com/office/drawing/2014/main" id="{3CF17CEF-2172-274B-B71C-9D05190310CB}"/>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7    6    -7</a:t>
                      </a:r>
                    </a:p>
                  </p:txBody>
                </p:sp>
                <p:sp>
                  <p:nvSpPr>
                    <p:cNvPr id="357481" name="Line 105">
                      <a:extLst>
                        <a:ext uri="{FF2B5EF4-FFF2-40B4-BE49-F238E27FC236}">
                          <a16:creationId xmlns:a16="http://schemas.microsoft.com/office/drawing/2014/main" id="{9C31E417-FC55-4141-B7DD-E5EC414D2FEB}"/>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82" name="Line 106">
                      <a:extLst>
                        <a:ext uri="{FF2B5EF4-FFF2-40B4-BE49-F238E27FC236}">
                          <a16:creationId xmlns:a16="http://schemas.microsoft.com/office/drawing/2014/main" id="{214DC46C-C743-B84D-A387-A1B9D58D1055}"/>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83" name="Group 107">
                    <a:extLst>
                      <a:ext uri="{FF2B5EF4-FFF2-40B4-BE49-F238E27FC236}">
                        <a16:creationId xmlns:a16="http://schemas.microsoft.com/office/drawing/2014/main" id="{74D23ADF-7EB2-E644-89B7-B64F55A990BD}"/>
                      </a:ext>
                    </a:extLst>
                  </p:cNvPr>
                  <p:cNvGrpSpPr>
                    <a:grpSpLocks/>
                  </p:cNvGrpSpPr>
                  <p:nvPr/>
                </p:nvGrpSpPr>
                <p:grpSpPr bwMode="auto">
                  <a:xfrm>
                    <a:off x="4272" y="2710"/>
                    <a:ext cx="952" cy="232"/>
                    <a:chOff x="3120" y="1545"/>
                    <a:chExt cx="952" cy="232"/>
                  </a:xfrm>
                </p:grpSpPr>
                <p:sp>
                  <p:nvSpPr>
                    <p:cNvPr id="357484" name="Rectangle 108">
                      <a:extLst>
                        <a:ext uri="{FF2B5EF4-FFF2-40B4-BE49-F238E27FC236}">
                          <a16:creationId xmlns:a16="http://schemas.microsoft.com/office/drawing/2014/main" id="{D704D585-B5C2-D447-BE56-A10C7C9A349A}"/>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8    2     4</a:t>
                      </a:r>
                    </a:p>
                  </p:txBody>
                </p:sp>
                <p:sp>
                  <p:nvSpPr>
                    <p:cNvPr id="357485" name="Line 109">
                      <a:extLst>
                        <a:ext uri="{FF2B5EF4-FFF2-40B4-BE49-F238E27FC236}">
                          <a16:creationId xmlns:a16="http://schemas.microsoft.com/office/drawing/2014/main" id="{C4755E6A-E8B8-7E46-95BC-99080A6217CC}"/>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86" name="Line 110">
                      <a:extLst>
                        <a:ext uri="{FF2B5EF4-FFF2-40B4-BE49-F238E27FC236}">
                          <a16:creationId xmlns:a16="http://schemas.microsoft.com/office/drawing/2014/main" id="{47963BD9-B60D-1247-A634-AA11C210D590}"/>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57487" name="Group 111">
                    <a:extLst>
                      <a:ext uri="{FF2B5EF4-FFF2-40B4-BE49-F238E27FC236}">
                        <a16:creationId xmlns:a16="http://schemas.microsoft.com/office/drawing/2014/main" id="{CD841028-9ADE-6647-A9F8-804020EA0673}"/>
                      </a:ext>
                    </a:extLst>
                  </p:cNvPr>
                  <p:cNvGrpSpPr>
                    <a:grpSpLocks/>
                  </p:cNvGrpSpPr>
                  <p:nvPr/>
                </p:nvGrpSpPr>
                <p:grpSpPr bwMode="auto">
                  <a:xfrm>
                    <a:off x="4272" y="2265"/>
                    <a:ext cx="952" cy="232"/>
                    <a:chOff x="3120" y="1545"/>
                    <a:chExt cx="952" cy="232"/>
                  </a:xfrm>
                </p:grpSpPr>
                <p:sp>
                  <p:nvSpPr>
                    <p:cNvPr id="357488" name="Rectangle 112">
                      <a:extLst>
                        <a:ext uri="{FF2B5EF4-FFF2-40B4-BE49-F238E27FC236}">
                          <a16:creationId xmlns:a16="http://schemas.microsoft.com/office/drawing/2014/main" id="{ADC3B727-A131-CF4C-A991-FCC5CB27EE54}"/>
                        </a:ext>
                      </a:extLst>
                    </p:cNvPr>
                    <p:cNvSpPr>
                      <a:spLocks noChangeArrowheads="1"/>
                    </p:cNvSpPr>
                    <p:nvPr/>
                  </p:nvSpPr>
                  <p:spPr bwMode="auto">
                    <a:xfrm>
                      <a:off x="3120" y="1545"/>
                      <a:ext cx="95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6    4     2</a:t>
                      </a:r>
                    </a:p>
                  </p:txBody>
                </p:sp>
                <p:sp>
                  <p:nvSpPr>
                    <p:cNvPr id="357489" name="Line 113">
                      <a:extLst>
                        <a:ext uri="{FF2B5EF4-FFF2-40B4-BE49-F238E27FC236}">
                          <a16:creationId xmlns:a16="http://schemas.microsoft.com/office/drawing/2014/main" id="{B508A9C6-CEBA-1942-ABAA-1378EF2834E8}"/>
                        </a:ext>
                      </a:extLst>
                    </p:cNvPr>
                    <p:cNvSpPr>
                      <a:spLocks noChangeShapeType="1"/>
                    </p:cNvSpPr>
                    <p:nvPr/>
                  </p:nvSpPr>
                  <p:spPr bwMode="auto">
                    <a:xfrm>
                      <a:off x="3438"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57490" name="Line 114">
                      <a:extLst>
                        <a:ext uri="{FF2B5EF4-FFF2-40B4-BE49-F238E27FC236}">
                          <a16:creationId xmlns:a16="http://schemas.microsoft.com/office/drawing/2014/main" id="{B4642200-5A78-DB4C-95AF-1FDF366A5784}"/>
                        </a:ext>
                      </a:extLst>
                    </p:cNvPr>
                    <p:cNvSpPr>
                      <a:spLocks noChangeShapeType="1"/>
                    </p:cNvSpPr>
                    <p:nvPr/>
                  </p:nvSpPr>
                  <p:spPr bwMode="auto">
                    <a:xfrm>
                      <a:off x="3724" y="1550"/>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357491" name="Rectangle 115">
                <a:extLst>
                  <a:ext uri="{FF2B5EF4-FFF2-40B4-BE49-F238E27FC236}">
                    <a16:creationId xmlns:a16="http://schemas.microsoft.com/office/drawing/2014/main" id="{C27F4019-DACB-7040-B310-0D6D41D665D3}"/>
                  </a:ext>
                </a:extLst>
              </p:cNvPr>
              <p:cNvSpPr>
                <a:spLocks noChangeArrowheads="1"/>
              </p:cNvSpPr>
              <p:nvPr/>
            </p:nvSpPr>
            <p:spPr bwMode="auto">
              <a:xfrm>
                <a:off x="3936" y="3408"/>
                <a:ext cx="18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a:t>
                </a:r>
                <a:r>
                  <a:rPr kumimoji="1" lang="zh-CN" altLang="en-US" sz="2000" b="1">
                    <a:solidFill>
                      <a:srgbClr val="FFFFFF"/>
                    </a:solidFill>
                    <a:latin typeface="宋体" panose="02010600030101010101" pitchFamily="2" charset="-122"/>
                    <a:ea typeface="宋体" panose="02010600030101010101" pitchFamily="2" charset="-122"/>
                  </a:rPr>
                  <a:t>转置矩阵的三元组表</a:t>
                </a:r>
              </a:p>
            </p:txBody>
          </p:sp>
        </p:grpSp>
      </p:grpSp>
    </p:spTree>
    <p:extLst>
      <p:ext uri="{BB962C8B-B14F-4D97-AF65-F5344CB8AC3E}">
        <p14:creationId xmlns:p14="http://schemas.microsoft.com/office/powerpoint/2010/main" val="1655808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434787EE-0D59-AE43-B890-8A3DC8854D53}"/>
              </a:ext>
            </a:extLst>
          </p:cNvPr>
          <p:cNvSpPr>
            <a:spLocks noChangeArrowheads="1"/>
          </p:cNvSpPr>
          <p:nvPr/>
        </p:nvSpPr>
        <p:spPr bwMode="auto">
          <a:xfrm>
            <a:off x="1703389" y="117476"/>
            <a:ext cx="87852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309688"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717675"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25663"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828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400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972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544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b="1">
                <a:solidFill>
                  <a:srgbClr val="FFFFFF"/>
                </a:solidFill>
              </a:rPr>
              <a:t>        矩阵的运算包括矩阵的转置、矩阵求逆、矩阵的加减、矩阵的乘除等。在此，先讨论在这种压缩存储结构下的求矩阵的转置的运算。</a:t>
            </a:r>
          </a:p>
          <a:p>
            <a:pPr eaLnBrk="1" fontAlgn="base" hangingPunct="1">
              <a:lnSpc>
                <a:spcPct val="110000"/>
              </a:lnSpc>
              <a:spcBef>
                <a:spcPct val="20000"/>
              </a:spcBef>
              <a:spcAft>
                <a:spcPct val="0"/>
              </a:spcAft>
            </a:pPr>
            <a:r>
              <a:rPr lang="zh-CN" altLang="en-US" sz="2800" b="1">
                <a:solidFill>
                  <a:srgbClr val="FFFFFF"/>
                </a:solidFill>
              </a:rPr>
              <a:t>         一个</a:t>
            </a:r>
            <a:r>
              <a:rPr lang="en-US" altLang="zh-CN" sz="2800" b="1">
                <a:solidFill>
                  <a:srgbClr val="FFFFFF"/>
                </a:solidFill>
              </a:rPr>
              <a:t>m</a:t>
            </a:r>
            <a:r>
              <a:rPr lang="en-US" altLang="zh-CN" sz="2800" b="1">
                <a:solidFill>
                  <a:srgbClr val="FFFFFF"/>
                </a:solidFill>
                <a:sym typeface="Symbol" pitchFamily="2" charset="2"/>
              </a:rPr>
              <a:t></a:t>
            </a:r>
            <a:r>
              <a:rPr lang="en-US" altLang="zh-CN" sz="2800" b="1">
                <a:solidFill>
                  <a:srgbClr val="FFFFFF"/>
                </a:solidFill>
              </a:rPr>
              <a:t>n</a:t>
            </a:r>
            <a:r>
              <a:rPr lang="zh-CN" altLang="en-US" sz="2800" b="1">
                <a:solidFill>
                  <a:srgbClr val="FFFFFF"/>
                </a:solidFill>
              </a:rPr>
              <a:t>的矩阵</a:t>
            </a:r>
            <a:r>
              <a:rPr lang="en-US" altLang="zh-CN" sz="2800" b="1">
                <a:solidFill>
                  <a:srgbClr val="FFFFFF"/>
                </a:solidFill>
              </a:rPr>
              <a:t>A</a:t>
            </a:r>
            <a:r>
              <a:rPr lang="zh-CN" altLang="en-US" sz="2800" b="1">
                <a:solidFill>
                  <a:srgbClr val="FFFFFF"/>
                </a:solidFill>
              </a:rPr>
              <a:t>，它的转置</a:t>
            </a:r>
            <a:r>
              <a:rPr lang="en-US" altLang="zh-CN" sz="2800" b="1">
                <a:solidFill>
                  <a:srgbClr val="FFFFFF"/>
                </a:solidFill>
              </a:rPr>
              <a:t>B</a:t>
            </a:r>
            <a:r>
              <a:rPr lang="zh-CN" altLang="en-US" sz="2800" b="1">
                <a:solidFill>
                  <a:srgbClr val="FFFFFF"/>
                </a:solidFill>
              </a:rPr>
              <a:t>是一个</a:t>
            </a:r>
            <a:r>
              <a:rPr lang="en-US" altLang="zh-CN" sz="2800" b="1">
                <a:solidFill>
                  <a:srgbClr val="FFFFFF"/>
                </a:solidFill>
              </a:rPr>
              <a:t>n</a:t>
            </a:r>
            <a:r>
              <a:rPr lang="en-US" altLang="zh-CN" sz="2800" b="1">
                <a:solidFill>
                  <a:srgbClr val="FFFFFF"/>
                </a:solidFill>
                <a:sym typeface="Symbol" pitchFamily="2" charset="2"/>
              </a:rPr>
              <a:t></a:t>
            </a:r>
            <a:r>
              <a:rPr lang="en-US" altLang="zh-CN" sz="2800" b="1">
                <a:solidFill>
                  <a:srgbClr val="FFFFFF"/>
                </a:solidFill>
              </a:rPr>
              <a:t>m</a:t>
            </a:r>
            <a:r>
              <a:rPr lang="zh-CN" altLang="en-US" sz="2800" b="1">
                <a:solidFill>
                  <a:srgbClr val="FFFFFF"/>
                </a:solidFill>
              </a:rPr>
              <a:t>的矩阵，且</a:t>
            </a:r>
            <a:r>
              <a:rPr lang="en-US" altLang="zh-CN" sz="2800" b="1">
                <a:solidFill>
                  <a:srgbClr val="FFFFFF"/>
                </a:solidFill>
              </a:rPr>
              <a:t>b[i][j]=a[j][i]</a:t>
            </a:r>
            <a:r>
              <a:rPr lang="zh-CN" altLang="en-US" sz="2800" b="1">
                <a:solidFill>
                  <a:srgbClr val="FFFFFF"/>
                </a:solidFill>
              </a:rPr>
              <a:t>，</a:t>
            </a:r>
            <a:r>
              <a:rPr lang="en-US" altLang="zh-CN" sz="2800" b="1">
                <a:solidFill>
                  <a:srgbClr val="FFFFFF"/>
                </a:solidFill>
              </a:rPr>
              <a:t>0≦i≦n</a:t>
            </a:r>
            <a:r>
              <a:rPr lang="zh-CN" altLang="en-US" sz="2800" b="1">
                <a:solidFill>
                  <a:srgbClr val="FFFFFF"/>
                </a:solidFill>
              </a:rPr>
              <a:t>，</a:t>
            </a:r>
            <a:r>
              <a:rPr lang="en-US" altLang="zh-CN" sz="2800" b="1">
                <a:solidFill>
                  <a:srgbClr val="FFFFFF"/>
                </a:solidFill>
              </a:rPr>
              <a:t>0≦j≦m</a:t>
            </a:r>
            <a:r>
              <a:rPr lang="zh-CN" altLang="en-US" sz="2800" b="1">
                <a:solidFill>
                  <a:srgbClr val="FFFFFF"/>
                </a:solidFill>
              </a:rPr>
              <a:t>，即</a:t>
            </a:r>
            <a:r>
              <a:rPr lang="en-US" altLang="zh-CN" sz="2800" b="1">
                <a:solidFill>
                  <a:srgbClr val="FFFFFF"/>
                </a:solidFill>
              </a:rPr>
              <a:t>B</a:t>
            </a:r>
            <a:r>
              <a:rPr lang="zh-CN" altLang="en-US" sz="2800" b="1">
                <a:solidFill>
                  <a:srgbClr val="FFFFFF"/>
                </a:solidFill>
              </a:rPr>
              <a:t>的行是</a:t>
            </a:r>
            <a:r>
              <a:rPr lang="en-US" altLang="zh-CN" sz="2800" b="1">
                <a:solidFill>
                  <a:srgbClr val="FFFFFF"/>
                </a:solidFill>
              </a:rPr>
              <a:t>A</a:t>
            </a:r>
            <a:r>
              <a:rPr lang="zh-CN" altLang="en-US" sz="2800" b="1">
                <a:solidFill>
                  <a:srgbClr val="FFFFFF"/>
                </a:solidFill>
              </a:rPr>
              <a:t>的列，</a:t>
            </a:r>
            <a:r>
              <a:rPr lang="en-US" altLang="zh-CN" sz="2800" b="1">
                <a:solidFill>
                  <a:srgbClr val="FFFFFF"/>
                </a:solidFill>
              </a:rPr>
              <a:t>B</a:t>
            </a:r>
            <a:r>
              <a:rPr lang="zh-CN" altLang="en-US" sz="2800" b="1">
                <a:solidFill>
                  <a:srgbClr val="FFFFFF"/>
                </a:solidFill>
              </a:rPr>
              <a:t>的列是</a:t>
            </a:r>
            <a:r>
              <a:rPr lang="en-US" altLang="zh-CN" sz="2800" b="1">
                <a:solidFill>
                  <a:srgbClr val="FFFFFF"/>
                </a:solidFill>
              </a:rPr>
              <a:t>A</a:t>
            </a:r>
            <a:r>
              <a:rPr lang="zh-CN" altLang="en-US" sz="2800" b="1">
                <a:solidFill>
                  <a:srgbClr val="FFFFFF"/>
                </a:solidFill>
              </a:rPr>
              <a:t>的行。</a:t>
            </a:r>
          </a:p>
          <a:p>
            <a:pPr eaLnBrk="1" fontAlgn="base" hangingPunct="1">
              <a:lnSpc>
                <a:spcPct val="110000"/>
              </a:lnSpc>
              <a:spcBef>
                <a:spcPct val="20000"/>
              </a:spcBef>
              <a:spcAft>
                <a:spcPct val="0"/>
              </a:spcAft>
            </a:pPr>
            <a:r>
              <a:rPr lang="zh-CN" altLang="en-US" sz="2800" b="1">
                <a:solidFill>
                  <a:srgbClr val="FFFFFF"/>
                </a:solidFill>
              </a:rPr>
              <a:t>        设稀疏矩阵</a:t>
            </a:r>
            <a:r>
              <a:rPr lang="en-US" altLang="zh-CN" sz="2800" b="1">
                <a:solidFill>
                  <a:srgbClr val="FFFFFF"/>
                </a:solidFill>
              </a:rPr>
              <a:t>A</a:t>
            </a:r>
            <a:r>
              <a:rPr lang="zh-CN" altLang="en-US" sz="2800" b="1">
                <a:solidFill>
                  <a:srgbClr val="FFFFFF"/>
                </a:solidFill>
              </a:rPr>
              <a:t>是</a:t>
            </a:r>
            <a:r>
              <a:rPr lang="zh-CN" altLang="en-US" sz="2800" b="1">
                <a:solidFill>
                  <a:srgbClr val="FFFF00"/>
                </a:solidFill>
              </a:rPr>
              <a:t>按行优先顺序</a:t>
            </a:r>
            <a:r>
              <a:rPr lang="zh-CN" altLang="en-US" sz="2800" b="1">
                <a:solidFill>
                  <a:srgbClr val="FFFFFF"/>
                </a:solidFill>
              </a:rPr>
              <a:t>压缩存储在三元组表</a:t>
            </a:r>
            <a:r>
              <a:rPr lang="en-US" altLang="zh-CN" sz="2800" b="1">
                <a:solidFill>
                  <a:srgbClr val="FFFFFF"/>
                </a:solidFill>
              </a:rPr>
              <a:t>a.data</a:t>
            </a:r>
            <a:r>
              <a:rPr lang="zh-CN" altLang="en-US" sz="2800" b="1">
                <a:solidFill>
                  <a:srgbClr val="FFFFFF"/>
                </a:solidFill>
              </a:rPr>
              <a:t>中，若仅仅是简单地交换</a:t>
            </a:r>
            <a:r>
              <a:rPr lang="en-US" altLang="zh-CN" sz="2800" b="1">
                <a:solidFill>
                  <a:srgbClr val="FFFFFF"/>
                </a:solidFill>
              </a:rPr>
              <a:t>a.data</a:t>
            </a:r>
            <a:r>
              <a:rPr lang="zh-CN" altLang="en-US" sz="2800" b="1">
                <a:solidFill>
                  <a:srgbClr val="FFFFFF"/>
                </a:solidFill>
              </a:rPr>
              <a:t>中</a:t>
            </a:r>
            <a:r>
              <a:rPr lang="en-US" altLang="zh-CN" sz="2800" b="1">
                <a:solidFill>
                  <a:srgbClr val="FFFFFF"/>
                </a:solidFill>
              </a:rPr>
              <a:t>i</a:t>
            </a:r>
            <a:r>
              <a:rPr lang="zh-CN" altLang="en-US" sz="2800" b="1">
                <a:solidFill>
                  <a:srgbClr val="FFFFFF"/>
                </a:solidFill>
              </a:rPr>
              <a:t>和</a:t>
            </a:r>
            <a:r>
              <a:rPr lang="en-US" altLang="zh-CN" sz="2800" b="1">
                <a:solidFill>
                  <a:srgbClr val="FFFFFF"/>
                </a:solidFill>
              </a:rPr>
              <a:t>j</a:t>
            </a:r>
            <a:r>
              <a:rPr lang="zh-CN" altLang="en-US" sz="2800" b="1">
                <a:solidFill>
                  <a:srgbClr val="FFFFFF"/>
                </a:solidFill>
              </a:rPr>
              <a:t>的内容，得到三元组表</a:t>
            </a:r>
            <a:r>
              <a:rPr lang="en-US" altLang="zh-CN" sz="2800" b="1">
                <a:solidFill>
                  <a:srgbClr val="FFFFFF"/>
                </a:solidFill>
              </a:rPr>
              <a:t>b.data</a:t>
            </a:r>
            <a:r>
              <a:rPr lang="zh-CN" altLang="en-US" sz="2800" b="1">
                <a:solidFill>
                  <a:srgbClr val="FFFFFF"/>
                </a:solidFill>
              </a:rPr>
              <a:t>，</a:t>
            </a:r>
            <a:r>
              <a:rPr lang="en-US" altLang="zh-CN" sz="2800" b="1">
                <a:solidFill>
                  <a:srgbClr val="FFFFFF"/>
                </a:solidFill>
              </a:rPr>
              <a:t>b.data</a:t>
            </a:r>
            <a:r>
              <a:rPr lang="zh-CN" altLang="en-US" sz="2800" b="1">
                <a:solidFill>
                  <a:srgbClr val="FFFFFF"/>
                </a:solidFill>
              </a:rPr>
              <a:t>将是一个</a:t>
            </a:r>
            <a:r>
              <a:rPr lang="zh-CN" altLang="en-US" sz="2800" b="1">
                <a:solidFill>
                  <a:srgbClr val="00FFFF"/>
                </a:solidFill>
              </a:rPr>
              <a:t>按列优先顺序</a:t>
            </a:r>
            <a:r>
              <a:rPr lang="zh-CN" altLang="en-US" sz="2800" b="1">
                <a:solidFill>
                  <a:srgbClr val="FFFFFF"/>
                </a:solidFill>
              </a:rPr>
              <a:t>存储的稀疏矩阵</a:t>
            </a:r>
            <a:r>
              <a:rPr lang="en-US" altLang="zh-CN" sz="2800" b="1">
                <a:solidFill>
                  <a:srgbClr val="FFFFFF"/>
                </a:solidFill>
              </a:rPr>
              <a:t>B</a:t>
            </a:r>
            <a:r>
              <a:rPr lang="zh-CN" altLang="en-US" sz="2800" b="1">
                <a:solidFill>
                  <a:srgbClr val="FFFFFF"/>
                </a:solidFill>
              </a:rPr>
              <a:t>，要得到按行优先顺序存储的</a:t>
            </a:r>
            <a:r>
              <a:rPr lang="en-US" altLang="zh-CN" sz="2800" b="1">
                <a:solidFill>
                  <a:srgbClr val="FFFFFF"/>
                </a:solidFill>
              </a:rPr>
              <a:t>b.data</a:t>
            </a:r>
            <a:r>
              <a:rPr lang="zh-CN" altLang="en-US" sz="2800" b="1">
                <a:solidFill>
                  <a:srgbClr val="FFFFFF"/>
                </a:solidFill>
              </a:rPr>
              <a:t>，就必须重新排列三元组表</a:t>
            </a:r>
            <a:r>
              <a:rPr lang="en-US" altLang="zh-CN" sz="2800" b="1">
                <a:solidFill>
                  <a:srgbClr val="FFFFFF"/>
                </a:solidFill>
              </a:rPr>
              <a:t>b.data</a:t>
            </a:r>
            <a:r>
              <a:rPr lang="zh-CN" altLang="en-US" sz="2800" b="1">
                <a:solidFill>
                  <a:srgbClr val="FFFFFF"/>
                </a:solidFill>
              </a:rPr>
              <a:t>中元素的顺序。</a:t>
            </a:r>
          </a:p>
        </p:txBody>
      </p:sp>
    </p:spTree>
    <p:extLst>
      <p:ext uri="{BB962C8B-B14F-4D97-AF65-F5344CB8AC3E}">
        <p14:creationId xmlns:p14="http://schemas.microsoft.com/office/powerpoint/2010/main" val="3931098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4581AE06-262D-F849-B95C-31FAA9E87423}"/>
              </a:ext>
            </a:extLst>
          </p:cNvPr>
          <p:cNvSpPr>
            <a:spLocks noGrp="1" noChangeArrowheads="1"/>
          </p:cNvSpPr>
          <p:nvPr>
            <p:ph/>
          </p:nvPr>
        </p:nvSpPr>
        <p:spPr>
          <a:xfrm>
            <a:off x="1671639" y="152400"/>
            <a:ext cx="8816975" cy="6084888"/>
          </a:xfrm>
        </p:spPr>
        <p:txBody>
          <a:bodyPr/>
          <a:lstStyle/>
          <a:p>
            <a:pPr marL="0" indent="0">
              <a:lnSpc>
                <a:spcPct val="110000"/>
              </a:lnSpc>
              <a:buNone/>
            </a:pPr>
            <a:r>
              <a:rPr lang="zh-CN" altLang="en-US"/>
              <a:t> </a:t>
            </a:r>
            <a:r>
              <a:rPr lang="zh-CN" altLang="en-US" b="1">
                <a:latin typeface="宋体" panose="02010600030101010101" pitchFamily="2" charset="-122"/>
              </a:rPr>
              <a:t>求转置矩阵的基本算法思想是：</a:t>
            </a:r>
          </a:p>
          <a:p>
            <a:pPr marL="533400" lvl="1" indent="0">
              <a:lnSpc>
                <a:spcPct val="110000"/>
              </a:lnSpc>
              <a:buNone/>
            </a:pPr>
            <a:r>
              <a:rPr lang="zh-CN" altLang="en-US" b="1">
                <a:solidFill>
                  <a:schemeClr val="folHlink"/>
                </a:solidFill>
                <a:latin typeface="宋体" panose="02010600030101010101" pitchFamily="2" charset="-122"/>
              </a:rPr>
              <a:t>①</a:t>
            </a:r>
            <a:r>
              <a:rPr lang="zh-CN" altLang="en-US" b="1">
                <a:latin typeface="宋体" panose="02010600030101010101" pitchFamily="2" charset="-122"/>
              </a:rPr>
              <a:t> 将矩阵的行</a:t>
            </a:r>
            <a:r>
              <a:rPr lang="zh-CN" altLang="en-US" b="1"/>
              <a:t>、</a:t>
            </a:r>
            <a:r>
              <a:rPr lang="zh-CN" altLang="en-US" b="1">
                <a:latin typeface="宋体" panose="02010600030101010101" pitchFamily="2" charset="-122"/>
              </a:rPr>
              <a:t>列下标值交换。即将三元组表中的行</a:t>
            </a:r>
            <a:r>
              <a:rPr lang="zh-CN" altLang="en-US" b="1"/>
              <a:t>、</a:t>
            </a:r>
            <a:r>
              <a:rPr lang="zh-CN" altLang="en-US" b="1">
                <a:latin typeface="宋体" panose="02010600030101010101" pitchFamily="2" charset="-122"/>
              </a:rPr>
              <a:t>列位置值</a:t>
            </a:r>
            <a:r>
              <a:rPr lang="en-US" altLang="zh-CN" b="1"/>
              <a:t>i </a:t>
            </a:r>
            <a:r>
              <a:rPr lang="zh-CN" altLang="en-US" b="1"/>
              <a:t>、</a:t>
            </a:r>
            <a:r>
              <a:rPr lang="en-US" altLang="zh-CN" b="1"/>
              <a:t>j</a:t>
            </a:r>
            <a:r>
              <a:rPr lang="zh-CN" altLang="en-US" b="1"/>
              <a:t>相互</a:t>
            </a:r>
            <a:r>
              <a:rPr lang="zh-CN" altLang="en-US" b="1">
                <a:latin typeface="宋体" panose="02010600030101010101" pitchFamily="2" charset="-122"/>
              </a:rPr>
              <a:t>交换</a:t>
            </a:r>
            <a:r>
              <a:rPr lang="zh-CN" altLang="en-US" b="1"/>
              <a:t>；</a:t>
            </a:r>
            <a:r>
              <a:rPr lang="zh-CN" altLang="en-US" b="1">
                <a:latin typeface="宋体" panose="02010600030101010101" pitchFamily="2" charset="-122"/>
                <a:ea typeface="Arial Unicode MS" panose="020B0604020202020204" pitchFamily="34" charset="-128"/>
                <a:cs typeface="Arial Unicode MS" panose="020B0604020202020204" pitchFamily="34" charset="-128"/>
              </a:rPr>
              <a:t> </a:t>
            </a:r>
          </a:p>
          <a:p>
            <a:pPr marL="533400" lvl="1" indent="0">
              <a:lnSpc>
                <a:spcPct val="110000"/>
              </a:lnSpc>
              <a:buNone/>
            </a:pPr>
            <a:r>
              <a:rPr lang="zh-CN" altLang="en-US" b="1">
                <a:solidFill>
                  <a:schemeClr val="folHlink"/>
                </a:solidFill>
                <a:latin typeface="宋体" panose="02010600030101010101" pitchFamily="2" charset="-122"/>
              </a:rPr>
              <a:t>②</a:t>
            </a:r>
            <a:r>
              <a:rPr lang="zh-CN" altLang="en-US" b="1">
                <a:latin typeface="宋体" panose="02010600030101010101" pitchFamily="2" charset="-122"/>
                <a:ea typeface="Arial Unicode MS" panose="020B0604020202020204" pitchFamily="34" charset="-128"/>
                <a:cs typeface="Arial Unicode MS" panose="020B0604020202020204" pitchFamily="34" charset="-128"/>
              </a:rPr>
              <a:t> </a:t>
            </a:r>
            <a:r>
              <a:rPr lang="zh-CN" altLang="en-US" b="1">
                <a:latin typeface="宋体" panose="02010600030101010101" pitchFamily="2" charset="-122"/>
              </a:rPr>
              <a:t>重排三元组表</a:t>
            </a:r>
            <a:r>
              <a:rPr lang="zh-CN" altLang="en-US" b="1"/>
              <a:t>中元素</a:t>
            </a:r>
            <a:r>
              <a:rPr lang="zh-CN" altLang="en-US" b="1">
                <a:latin typeface="宋体" panose="02010600030101010101" pitchFamily="2" charset="-122"/>
              </a:rPr>
              <a:t>的顺序。即交换后仍然是</a:t>
            </a:r>
            <a:r>
              <a:rPr lang="zh-CN" altLang="en-US" b="1">
                <a:solidFill>
                  <a:schemeClr val="accent1"/>
                </a:solidFill>
                <a:latin typeface="宋体" panose="02010600030101010101" pitchFamily="2" charset="-122"/>
              </a:rPr>
              <a:t>按行优先顺序</a:t>
            </a:r>
            <a:r>
              <a:rPr lang="zh-CN" altLang="en-US" b="1">
                <a:latin typeface="宋体" panose="02010600030101010101" pitchFamily="2" charset="-122"/>
              </a:rPr>
              <a:t>排序的。</a:t>
            </a:r>
          </a:p>
          <a:p>
            <a:pPr marL="0" indent="0">
              <a:lnSpc>
                <a:spcPct val="110000"/>
              </a:lnSpc>
              <a:buNone/>
            </a:pPr>
            <a:r>
              <a:rPr lang="zh-CN" altLang="en-US" b="1">
                <a:solidFill>
                  <a:schemeClr val="folHlink"/>
                </a:solidFill>
                <a:latin typeface="宋体" panose="02010600030101010101" pitchFamily="2" charset="-122"/>
              </a:rPr>
              <a:t>方法一</a:t>
            </a:r>
            <a:r>
              <a:rPr lang="zh-CN" altLang="en-US">
                <a:latin typeface="宋体" panose="02010600030101010101" pitchFamily="2" charset="-122"/>
              </a:rPr>
              <a:t>：</a:t>
            </a:r>
          </a:p>
          <a:p>
            <a:pPr marL="0" indent="0">
              <a:lnSpc>
                <a:spcPct val="110000"/>
              </a:lnSpc>
              <a:buNone/>
            </a:pPr>
            <a:r>
              <a:rPr lang="zh-CN" altLang="en-US" b="1">
                <a:solidFill>
                  <a:schemeClr val="folHlink"/>
                </a:solidFill>
                <a:latin typeface="宋体" panose="02010600030101010101" pitchFamily="2" charset="-122"/>
              </a:rPr>
              <a:t>算法思想</a:t>
            </a:r>
            <a:r>
              <a:rPr lang="zh-CN" altLang="en-US" b="1">
                <a:latin typeface="宋体" panose="02010600030101010101" pitchFamily="2" charset="-122"/>
              </a:rPr>
              <a:t>：</a:t>
            </a:r>
            <a:r>
              <a:rPr lang="zh-CN" altLang="en-US" sz="2800" b="1">
                <a:latin typeface="宋体" panose="02010600030101010101" pitchFamily="2" charset="-122"/>
              </a:rPr>
              <a:t>按稀疏矩阵</a:t>
            </a:r>
            <a:r>
              <a:rPr lang="en-US" altLang="zh-CN" sz="2800" b="1"/>
              <a:t>A</a:t>
            </a:r>
            <a:r>
              <a:rPr lang="zh-CN" altLang="en-US" sz="2800" b="1"/>
              <a:t>的</a:t>
            </a:r>
            <a:r>
              <a:rPr lang="zh-CN" altLang="en-US" sz="2800" b="1">
                <a:latin typeface="宋体" panose="02010600030101010101" pitchFamily="2" charset="-122"/>
              </a:rPr>
              <a:t>三元组表</a:t>
            </a:r>
            <a:r>
              <a:rPr lang="en-US" altLang="zh-CN" sz="2800" b="1"/>
              <a:t>a.data</a:t>
            </a:r>
            <a:r>
              <a:rPr lang="zh-CN" altLang="en-US" sz="2800" b="1">
                <a:latin typeface="宋体" panose="02010600030101010101" pitchFamily="2" charset="-122"/>
              </a:rPr>
              <a:t>中的</a:t>
            </a:r>
            <a:r>
              <a:rPr lang="zh-CN" altLang="en-US" sz="2800" b="1">
                <a:solidFill>
                  <a:schemeClr val="folHlink"/>
                </a:solidFill>
                <a:latin typeface="宋体" panose="02010600030101010101" pitchFamily="2" charset="-122"/>
              </a:rPr>
              <a:t>列次序依次</a:t>
            </a:r>
            <a:r>
              <a:rPr lang="zh-CN" altLang="en-US" sz="2800" b="1">
                <a:latin typeface="宋体" panose="02010600030101010101" pitchFamily="2" charset="-122"/>
              </a:rPr>
              <a:t>找到相应的三元组存入</a:t>
            </a:r>
            <a:r>
              <a:rPr lang="en-US" altLang="zh-CN" sz="2800" b="1"/>
              <a:t>b.data</a:t>
            </a:r>
            <a:r>
              <a:rPr lang="zh-CN" altLang="en-US" sz="2800" b="1">
                <a:latin typeface="宋体" panose="02010600030101010101" pitchFamily="2" charset="-122"/>
              </a:rPr>
              <a:t>中。</a:t>
            </a:r>
            <a:r>
              <a:rPr lang="zh-CN" altLang="en-US" b="1">
                <a:latin typeface="宋体" panose="02010600030101010101" pitchFamily="2" charset="-122"/>
              </a:rPr>
              <a:t> </a:t>
            </a:r>
          </a:p>
          <a:p>
            <a:pPr marL="0" indent="0">
              <a:lnSpc>
                <a:spcPct val="110000"/>
              </a:lnSpc>
              <a:buNone/>
            </a:pPr>
            <a:r>
              <a:rPr lang="zh-CN" altLang="en-US">
                <a:latin typeface="宋体" panose="02010600030101010101" pitchFamily="2" charset="-122"/>
              </a:rPr>
              <a:t>    </a:t>
            </a:r>
            <a:r>
              <a:rPr lang="zh-CN" altLang="en-US" sz="2800" b="1">
                <a:latin typeface="宋体" panose="02010600030101010101" pitchFamily="2" charset="-122"/>
              </a:rPr>
              <a:t>每找转置后矩阵的一个三元组，需从头至尾扫描整个三元组表</a:t>
            </a:r>
            <a:r>
              <a:rPr lang="en-US" altLang="zh-CN" sz="2800" b="1"/>
              <a:t>a.data </a:t>
            </a:r>
            <a:r>
              <a:rPr lang="zh-CN" altLang="en-US" sz="2800" b="1">
                <a:latin typeface="宋体" panose="02010600030101010101" pitchFamily="2" charset="-122"/>
              </a:rPr>
              <a:t>。找到之后自然就成为按行优先的转置矩阵的压缩存储表示。</a:t>
            </a:r>
            <a:endParaRPr lang="zh-CN" altLang="en-US" b="1">
              <a:latin typeface="宋体" panose="02010600030101010101" pitchFamily="2" charset="-122"/>
            </a:endParaRPr>
          </a:p>
        </p:txBody>
      </p:sp>
    </p:spTree>
    <p:extLst>
      <p:ext uri="{BB962C8B-B14F-4D97-AF65-F5344CB8AC3E}">
        <p14:creationId xmlns:p14="http://schemas.microsoft.com/office/powerpoint/2010/main" val="276186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2D243455-3251-7348-AD68-EBDAFB4E8647}"/>
              </a:ext>
            </a:extLst>
          </p:cNvPr>
          <p:cNvSpPr>
            <a:spLocks noGrp="1" noChangeArrowheads="1"/>
          </p:cNvSpPr>
          <p:nvPr>
            <p:ph type="title" idx="4294967295"/>
          </p:nvPr>
        </p:nvSpPr>
        <p:spPr>
          <a:xfrm>
            <a:off x="2438400" y="198438"/>
            <a:ext cx="8001000" cy="838200"/>
          </a:xfrm>
        </p:spPr>
        <p:txBody>
          <a:bodyPr/>
          <a:lstStyle/>
          <a:p>
            <a:r>
              <a:rPr lang="en-US" altLang="zh-CN" b="1">
                <a:effectLst/>
                <a:latin typeface="Times New Roman" panose="02020603050405020304" pitchFamily="18" charset="0"/>
              </a:rPr>
              <a:t>5.1.1</a:t>
            </a:r>
            <a:r>
              <a:rPr lang="en-US" altLang="zh-CN" b="1">
                <a:effectLst/>
              </a:rPr>
              <a:t>  </a:t>
            </a:r>
            <a:r>
              <a:rPr lang="zh-CN" altLang="en-US" b="1">
                <a:effectLst/>
                <a:latin typeface="Times New Roman" panose="02020603050405020304" pitchFamily="18" charset="0"/>
                <a:ea typeface="楷体_GB2312" pitchFamily="49" charset="-122"/>
              </a:rPr>
              <a:t>数组的</a:t>
            </a:r>
            <a:r>
              <a:rPr lang="zh-CN" altLang="en-US" b="1">
                <a:effectLst/>
                <a:latin typeface="宋体" panose="02010600030101010101" pitchFamily="2" charset="-122"/>
                <a:ea typeface="楷体_GB2312" pitchFamily="49" charset="-122"/>
              </a:rPr>
              <a:t>抽象数据类型定义</a:t>
            </a:r>
            <a:r>
              <a:rPr lang="zh-CN" altLang="en-US" sz="2800">
                <a:solidFill>
                  <a:schemeClr val="tx1"/>
                </a:solidFill>
                <a:effectLst/>
                <a:latin typeface="宋体" panose="02010600030101010101" pitchFamily="2" charset="-122"/>
              </a:rPr>
              <a:t> </a:t>
            </a:r>
          </a:p>
        </p:txBody>
      </p:sp>
      <p:sp>
        <p:nvSpPr>
          <p:cNvPr id="325635" name="Rectangle 3">
            <a:extLst>
              <a:ext uri="{FF2B5EF4-FFF2-40B4-BE49-F238E27FC236}">
                <a16:creationId xmlns:a16="http://schemas.microsoft.com/office/drawing/2014/main" id="{30567B72-FB98-5040-B92A-3EC00C43B7D4}"/>
              </a:ext>
            </a:extLst>
          </p:cNvPr>
          <p:cNvSpPr>
            <a:spLocks noChangeArrowheads="1"/>
          </p:cNvSpPr>
          <p:nvPr/>
        </p:nvSpPr>
        <p:spPr bwMode="auto">
          <a:xfrm>
            <a:off x="1676400" y="1200150"/>
            <a:ext cx="8839200" cy="552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en-US" altLang="zh-CN" sz="3600" b="1">
                <a:solidFill>
                  <a:srgbClr val="FFCC66"/>
                </a:solidFill>
              </a:rPr>
              <a:t>1   </a:t>
            </a:r>
            <a:r>
              <a:rPr lang="zh-CN" altLang="en-US" sz="3600" b="1">
                <a:solidFill>
                  <a:srgbClr val="FFCC66"/>
                </a:solidFill>
                <a:latin typeface="楷体_GB2312" pitchFamily="49" charset="-122"/>
                <a:ea typeface="楷体_GB2312" pitchFamily="49" charset="-122"/>
              </a:rPr>
              <a:t>抽象数据类型定义</a:t>
            </a:r>
            <a:r>
              <a:rPr lang="zh-CN" altLang="en-US" sz="2800">
                <a:solidFill>
                  <a:srgbClr val="FFFFFF"/>
                </a:solidFill>
                <a:latin typeface="宋体" panose="02010600030101010101" pitchFamily="2" charset="-122"/>
              </a:rPr>
              <a:t> </a:t>
            </a:r>
            <a:endParaRPr lang="zh-CN" altLang="en-US" sz="2800">
              <a:solidFill>
                <a:srgbClr val="FFFFFF"/>
              </a:solidFill>
            </a:endParaRPr>
          </a:p>
          <a:p>
            <a:pPr eaLnBrk="1" fontAlgn="base" hangingPunct="1">
              <a:lnSpc>
                <a:spcPct val="110000"/>
              </a:lnSpc>
              <a:spcBef>
                <a:spcPct val="20000"/>
              </a:spcBef>
              <a:spcAft>
                <a:spcPct val="0"/>
              </a:spcAft>
            </a:pPr>
            <a:r>
              <a:rPr lang="en-US" altLang="zh-CN" sz="2800" b="1">
                <a:solidFill>
                  <a:srgbClr val="FFFFFF"/>
                </a:solidFill>
              </a:rPr>
              <a:t>ADT Array{</a:t>
            </a:r>
          </a:p>
          <a:p>
            <a:pPr lvl="1" eaLnBrk="1" fontAlgn="base" hangingPunct="1">
              <a:lnSpc>
                <a:spcPct val="110000"/>
              </a:lnSpc>
              <a:spcBef>
                <a:spcPct val="20000"/>
              </a:spcBef>
              <a:spcAft>
                <a:spcPct val="0"/>
              </a:spcAft>
            </a:pPr>
            <a:r>
              <a:rPr lang="zh-CN" altLang="en-US" sz="2800" b="1">
                <a:solidFill>
                  <a:srgbClr val="FFFFFF"/>
                </a:solidFill>
              </a:rPr>
              <a:t>数据对象：</a:t>
            </a:r>
            <a:r>
              <a:rPr lang="en-US" altLang="zh-CN" sz="2800" b="1">
                <a:solidFill>
                  <a:srgbClr val="FFFFFF"/>
                </a:solidFill>
              </a:rPr>
              <a:t>j</a:t>
            </a:r>
            <a:r>
              <a:rPr lang="en-US" altLang="zh-CN" sz="2800" b="1" baseline="-25000">
                <a:solidFill>
                  <a:srgbClr val="FFFFFF"/>
                </a:solidFill>
              </a:rPr>
              <a:t>i</a:t>
            </a:r>
            <a:r>
              <a:rPr lang="en-US" altLang="zh-CN" sz="2800" b="1">
                <a:solidFill>
                  <a:srgbClr val="FFFFFF"/>
                </a:solidFill>
              </a:rPr>
              <a:t>= 0,1,</a:t>
            </a:r>
            <a:r>
              <a:rPr lang="en-US" altLang="zh-CN" sz="2800" b="1">
                <a:solidFill>
                  <a:srgbClr val="FFFFFF"/>
                </a:solidFill>
                <a:cs typeface="Times New Roman" panose="02020603050405020304" pitchFamily="18" charset="0"/>
              </a:rPr>
              <a:t>…</a:t>
            </a:r>
            <a:r>
              <a:rPr lang="en-US" altLang="zh-CN" sz="2800" b="1">
                <a:solidFill>
                  <a:srgbClr val="FFFFFF"/>
                </a:solidFill>
              </a:rPr>
              <a:t>,b</a:t>
            </a:r>
            <a:r>
              <a:rPr lang="en-US" altLang="zh-CN" sz="2800" b="1" baseline="-25000">
                <a:solidFill>
                  <a:srgbClr val="FFFFFF"/>
                </a:solidFill>
              </a:rPr>
              <a:t>i</a:t>
            </a:r>
            <a:r>
              <a:rPr lang="en-US" altLang="zh-CN" sz="2800" b="1">
                <a:solidFill>
                  <a:srgbClr val="FFFFFF"/>
                </a:solidFill>
              </a:rPr>
              <a:t>-1 , 1,2, </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,n ; </a:t>
            </a:r>
          </a:p>
          <a:p>
            <a:pPr lvl="1" eaLnBrk="1" fontAlgn="base" hangingPunct="1">
              <a:lnSpc>
                <a:spcPct val="110000"/>
              </a:lnSpc>
              <a:spcBef>
                <a:spcPct val="20000"/>
              </a:spcBef>
              <a:spcAft>
                <a:spcPct val="0"/>
              </a:spcAft>
            </a:pPr>
            <a:r>
              <a:rPr lang="en-US" altLang="zh-CN" sz="2800" b="1">
                <a:solidFill>
                  <a:srgbClr val="FFFFFF"/>
                </a:solidFill>
              </a:rPr>
              <a:t>D = { a</a:t>
            </a:r>
            <a:r>
              <a:rPr lang="en-US" altLang="zh-CN" sz="2800" b="1" baseline="-8000">
                <a:solidFill>
                  <a:srgbClr val="FFFFFF"/>
                </a:solidFill>
              </a:rPr>
              <a:t>j</a:t>
            </a:r>
            <a:r>
              <a:rPr lang="en-US" altLang="zh-CN" sz="2800" b="1" baseline="-40000">
                <a:solidFill>
                  <a:srgbClr val="FFFFFF"/>
                </a:solidFill>
              </a:rPr>
              <a:t>1</a:t>
            </a:r>
            <a:r>
              <a:rPr lang="en-US" altLang="zh-CN" sz="2800" b="1" baseline="-8000">
                <a:solidFill>
                  <a:srgbClr val="FFFFFF"/>
                </a:solidFill>
              </a:rPr>
              <a:t>j</a:t>
            </a:r>
            <a:r>
              <a:rPr lang="en-US" altLang="zh-CN" sz="2800" b="1" baseline="-40000">
                <a:solidFill>
                  <a:srgbClr val="FFFFFF"/>
                </a:solidFill>
              </a:rPr>
              <a:t>2</a:t>
            </a:r>
            <a:r>
              <a:rPr lang="en-US" altLang="zh-CN" sz="2800" b="1" baseline="-25000">
                <a:solidFill>
                  <a:srgbClr val="FFFFFF"/>
                </a:solidFill>
              </a:rPr>
              <a:t>…</a:t>
            </a:r>
            <a:r>
              <a:rPr lang="en-US" altLang="zh-CN" sz="2800" b="1" baseline="-8000">
                <a:solidFill>
                  <a:srgbClr val="FFFFFF"/>
                </a:solidFill>
              </a:rPr>
              <a:t>j</a:t>
            </a:r>
            <a:r>
              <a:rPr lang="en-US" altLang="zh-CN" sz="2800" b="1" baseline="-40000">
                <a:solidFill>
                  <a:srgbClr val="FFFFFF"/>
                </a:solidFill>
              </a:rPr>
              <a:t>n</a:t>
            </a:r>
            <a:r>
              <a:rPr lang="en-US" altLang="zh-CN" sz="2800" b="1">
                <a:solidFill>
                  <a:srgbClr val="FFFFFF"/>
                </a:solidFill>
              </a:rPr>
              <a:t> | n&gt;0</a:t>
            </a:r>
            <a:r>
              <a:rPr lang="zh-CN" altLang="en-US" sz="2800" b="1">
                <a:solidFill>
                  <a:srgbClr val="FFFFFF"/>
                </a:solidFill>
              </a:rPr>
              <a:t>称为数组的维数</a:t>
            </a:r>
            <a:r>
              <a:rPr lang="zh-CN" altLang="en-US" sz="2800" b="1">
                <a:solidFill>
                  <a:srgbClr val="FFFFFF"/>
                </a:solidFill>
                <a:latin typeface="宋体" panose="02010600030101010101" pitchFamily="2" charset="-122"/>
              </a:rPr>
              <a:t>，</a:t>
            </a:r>
            <a:r>
              <a:rPr lang="en-US" altLang="zh-CN" sz="2800" b="1">
                <a:solidFill>
                  <a:srgbClr val="FFFFFF"/>
                </a:solidFill>
                <a:latin typeface="宋体" panose="02010600030101010101" pitchFamily="2" charset="-122"/>
              </a:rPr>
              <a:t>b</a:t>
            </a:r>
            <a:r>
              <a:rPr lang="en-US" altLang="zh-CN" sz="2800" b="1" baseline="-25000">
                <a:solidFill>
                  <a:srgbClr val="FFFFFF"/>
                </a:solidFill>
              </a:rPr>
              <a:t>i</a:t>
            </a:r>
            <a:r>
              <a:rPr lang="zh-CN" altLang="en-US" sz="2800" b="1">
                <a:solidFill>
                  <a:srgbClr val="FFFFFF"/>
                </a:solidFill>
              </a:rPr>
              <a:t>是数组第</a:t>
            </a:r>
            <a:r>
              <a:rPr lang="en-US" altLang="zh-CN" sz="2800" b="1">
                <a:solidFill>
                  <a:srgbClr val="FFFFFF"/>
                </a:solidFill>
              </a:rPr>
              <a:t>i</a:t>
            </a:r>
            <a:r>
              <a:rPr lang="zh-CN" altLang="en-US" sz="2800" b="1">
                <a:solidFill>
                  <a:srgbClr val="FFFFFF"/>
                </a:solidFill>
              </a:rPr>
              <a:t>维的长度</a:t>
            </a:r>
            <a:r>
              <a:rPr lang="zh-CN" altLang="en-US" sz="2800" b="1">
                <a:solidFill>
                  <a:srgbClr val="FFFFFF"/>
                </a:solidFill>
                <a:latin typeface="宋体" panose="02010600030101010101" pitchFamily="2" charset="-122"/>
              </a:rPr>
              <a:t>，</a:t>
            </a:r>
            <a:r>
              <a:rPr lang="en-US" altLang="zh-CN" sz="2800" b="1">
                <a:solidFill>
                  <a:srgbClr val="FFFFFF"/>
                </a:solidFill>
              </a:rPr>
              <a:t>j</a:t>
            </a:r>
            <a:r>
              <a:rPr lang="en-US" altLang="zh-CN" sz="2800" b="1" baseline="-25000">
                <a:solidFill>
                  <a:srgbClr val="FFFFFF"/>
                </a:solidFill>
              </a:rPr>
              <a:t>i</a:t>
            </a:r>
            <a:r>
              <a:rPr lang="zh-CN" altLang="en-US" sz="2800" b="1">
                <a:solidFill>
                  <a:srgbClr val="FFFFFF"/>
                </a:solidFill>
                <a:latin typeface="宋体" panose="02010600030101010101" pitchFamily="2" charset="-122"/>
              </a:rPr>
              <a:t>是数组元素</a:t>
            </a:r>
            <a:r>
              <a:rPr lang="zh-CN" altLang="en-US" sz="2800" b="1">
                <a:solidFill>
                  <a:srgbClr val="FFFFFF"/>
                </a:solidFill>
              </a:rPr>
              <a:t>第</a:t>
            </a:r>
            <a:r>
              <a:rPr lang="en-US" altLang="zh-CN" sz="2800" b="1">
                <a:solidFill>
                  <a:srgbClr val="FFFFFF"/>
                </a:solidFill>
              </a:rPr>
              <a:t>i</a:t>
            </a:r>
            <a:r>
              <a:rPr lang="zh-CN" altLang="en-US" sz="2800" b="1">
                <a:solidFill>
                  <a:srgbClr val="FFFFFF"/>
                </a:solidFill>
              </a:rPr>
              <a:t>维的下标</a:t>
            </a:r>
            <a:r>
              <a:rPr lang="zh-CN" altLang="en-US" sz="2800" b="1">
                <a:solidFill>
                  <a:srgbClr val="FFFFFF"/>
                </a:solidFill>
                <a:latin typeface="宋体" panose="02010600030101010101" pitchFamily="2" charset="-122"/>
              </a:rPr>
              <a:t>，</a:t>
            </a:r>
            <a:r>
              <a:rPr lang="en-US" altLang="zh-CN" sz="2800" b="1">
                <a:solidFill>
                  <a:srgbClr val="FFFFFF"/>
                </a:solidFill>
              </a:rPr>
              <a:t>a</a:t>
            </a:r>
            <a:r>
              <a:rPr lang="en-US" altLang="zh-CN" sz="2800" b="1" baseline="-8000">
                <a:solidFill>
                  <a:srgbClr val="FFFFFF"/>
                </a:solidFill>
              </a:rPr>
              <a:t>j</a:t>
            </a:r>
            <a:r>
              <a:rPr lang="en-US" altLang="zh-CN" sz="2800" b="1" baseline="-40000">
                <a:solidFill>
                  <a:srgbClr val="FFFFFF"/>
                </a:solidFill>
              </a:rPr>
              <a:t>1</a:t>
            </a:r>
            <a:r>
              <a:rPr lang="en-US" altLang="zh-CN" sz="2800" b="1" baseline="-8000">
                <a:solidFill>
                  <a:srgbClr val="FFFFFF"/>
                </a:solidFill>
              </a:rPr>
              <a:t>j</a:t>
            </a:r>
            <a:r>
              <a:rPr lang="en-US" altLang="zh-CN" sz="2800" b="1" baseline="-40000">
                <a:solidFill>
                  <a:srgbClr val="FFFFFF"/>
                </a:solidFill>
              </a:rPr>
              <a:t>2</a:t>
            </a:r>
            <a:r>
              <a:rPr lang="en-US" altLang="zh-CN" sz="2800" b="1" baseline="-25000">
                <a:solidFill>
                  <a:srgbClr val="FFFFFF"/>
                </a:solidFill>
              </a:rPr>
              <a:t>…</a:t>
            </a:r>
            <a:r>
              <a:rPr lang="en-US" altLang="zh-CN" sz="2800" b="1" baseline="-8000">
                <a:solidFill>
                  <a:srgbClr val="FFFFFF"/>
                </a:solidFill>
              </a:rPr>
              <a:t>j</a:t>
            </a:r>
            <a:r>
              <a:rPr lang="en-US" altLang="zh-CN" sz="2800" b="1" baseline="-40000">
                <a:solidFill>
                  <a:srgbClr val="FFFFFF"/>
                </a:solidFill>
              </a:rPr>
              <a:t>n</a:t>
            </a:r>
            <a:r>
              <a:rPr lang="en-US" altLang="zh-CN" sz="2800" b="1">
                <a:solidFill>
                  <a:srgbClr val="FFFFFF"/>
                </a:solidFill>
                <a:ea typeface="Arial Unicode MS" panose="020B0604020202020204" pitchFamily="34" charset="-128"/>
                <a:cs typeface="Arial Unicode MS" panose="020B0604020202020204" pitchFamily="34" charset="-128"/>
              </a:rPr>
              <a:t>∈Elem</a:t>
            </a:r>
            <a:r>
              <a:rPr lang="en-US" altLang="zh-CN" sz="2800" b="1">
                <a:solidFill>
                  <a:srgbClr val="FFFFFF"/>
                </a:solidFill>
              </a:rPr>
              <a:t>Set }</a:t>
            </a:r>
          </a:p>
          <a:p>
            <a:pPr lvl="1" eaLnBrk="1" fontAlgn="base" hangingPunct="1">
              <a:lnSpc>
                <a:spcPct val="110000"/>
              </a:lnSpc>
              <a:spcBef>
                <a:spcPct val="20000"/>
              </a:spcBef>
              <a:spcAft>
                <a:spcPct val="0"/>
              </a:spcAft>
            </a:pPr>
            <a:r>
              <a:rPr lang="zh-CN" altLang="en-US" sz="2800" b="1">
                <a:solidFill>
                  <a:srgbClr val="FFFFFF"/>
                </a:solidFill>
              </a:rPr>
              <a:t>数据关系：</a:t>
            </a:r>
            <a:r>
              <a:rPr lang="en-US" altLang="zh-CN" sz="2800" b="1">
                <a:solidFill>
                  <a:srgbClr val="FFFFFF"/>
                </a:solidFill>
              </a:rPr>
              <a:t>R = {R</a:t>
            </a:r>
            <a:r>
              <a:rPr lang="en-US" altLang="zh-CN" sz="2800" b="1" baseline="-25000">
                <a:solidFill>
                  <a:srgbClr val="FFFFFF"/>
                </a:solidFill>
              </a:rPr>
              <a:t>1</a:t>
            </a:r>
            <a:r>
              <a:rPr lang="en-US" altLang="zh-CN" sz="2800" b="1">
                <a:solidFill>
                  <a:srgbClr val="FFFFFF"/>
                </a:solidFill>
              </a:rPr>
              <a:t>, R</a:t>
            </a:r>
            <a:r>
              <a:rPr lang="en-US" altLang="zh-CN" sz="2800" b="1" baseline="-25000">
                <a:solidFill>
                  <a:srgbClr val="FFFFFF"/>
                </a:solidFill>
              </a:rPr>
              <a:t>2</a:t>
            </a:r>
            <a:r>
              <a:rPr lang="en-US" altLang="zh-CN" sz="2800" b="1">
                <a:solidFill>
                  <a:srgbClr val="FFFFFF"/>
                </a:solidFill>
              </a:rPr>
              <a:t>, </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 R</a:t>
            </a:r>
            <a:r>
              <a:rPr lang="en-US" altLang="zh-CN" sz="2800" b="1" baseline="-25000">
                <a:solidFill>
                  <a:srgbClr val="FFFFFF"/>
                </a:solidFill>
              </a:rPr>
              <a:t>n</a:t>
            </a:r>
            <a:r>
              <a:rPr lang="en-US" altLang="zh-CN" sz="2800" b="1">
                <a:solidFill>
                  <a:srgbClr val="FFFFFF"/>
                </a:solidFill>
              </a:rPr>
              <a:t>}</a:t>
            </a:r>
          </a:p>
          <a:p>
            <a:pPr lvl="1" eaLnBrk="1" fontAlgn="base" hangingPunct="1">
              <a:lnSpc>
                <a:spcPct val="110000"/>
              </a:lnSpc>
              <a:spcBef>
                <a:spcPct val="20000"/>
              </a:spcBef>
              <a:spcAft>
                <a:spcPct val="0"/>
              </a:spcAft>
            </a:pPr>
            <a:r>
              <a:rPr lang="en-US" altLang="zh-CN" sz="2800" b="1">
                <a:solidFill>
                  <a:srgbClr val="FFFFFF"/>
                </a:solidFill>
              </a:rPr>
              <a:t>R</a:t>
            </a:r>
            <a:r>
              <a:rPr lang="en-US" altLang="zh-CN" sz="2800" b="1" baseline="-20000">
                <a:solidFill>
                  <a:srgbClr val="FFFFFF"/>
                </a:solidFill>
              </a:rPr>
              <a:t>i</a:t>
            </a:r>
            <a:r>
              <a:rPr lang="en-US" altLang="zh-CN" sz="2800" b="1">
                <a:solidFill>
                  <a:srgbClr val="FFFFFF"/>
                </a:solidFill>
              </a:rPr>
              <a:t>={&lt;a</a:t>
            </a:r>
            <a:r>
              <a:rPr lang="en-US" altLang="zh-CN" sz="2800" b="1" baseline="-8000">
                <a:solidFill>
                  <a:srgbClr val="FFFFFF"/>
                </a:solidFill>
              </a:rPr>
              <a:t>j</a:t>
            </a:r>
            <a:r>
              <a:rPr lang="en-US" altLang="zh-CN" sz="2800" b="1" baseline="-40000">
                <a:solidFill>
                  <a:srgbClr val="FFFFFF"/>
                </a:solidFill>
              </a:rPr>
              <a:t>1</a:t>
            </a:r>
            <a:r>
              <a:rPr lang="en-US" altLang="zh-CN" sz="2800" b="1" baseline="-8000">
                <a:solidFill>
                  <a:srgbClr val="FFFFFF"/>
                </a:solidFill>
              </a:rPr>
              <a:t>j</a:t>
            </a:r>
            <a:r>
              <a:rPr lang="en-US" altLang="zh-CN" sz="2800" b="1" baseline="-40000">
                <a:solidFill>
                  <a:srgbClr val="FFFFFF"/>
                </a:solidFill>
              </a:rPr>
              <a:t>2 </a:t>
            </a:r>
            <a:r>
              <a:rPr lang="en-US" altLang="zh-CN" sz="2800" b="1" baseline="-25000">
                <a:solidFill>
                  <a:srgbClr val="FFFFFF"/>
                </a:solidFill>
              </a:rPr>
              <a:t>…</a:t>
            </a:r>
            <a:r>
              <a:rPr lang="en-US" altLang="zh-CN" sz="2800" b="1" baseline="-8000">
                <a:solidFill>
                  <a:srgbClr val="FFFFFF"/>
                </a:solidFill>
              </a:rPr>
              <a:t>j</a:t>
            </a:r>
            <a:r>
              <a:rPr lang="en-US" altLang="zh-CN" sz="2800" b="1" baseline="-40000">
                <a:solidFill>
                  <a:srgbClr val="FFFFFF"/>
                </a:solidFill>
              </a:rPr>
              <a:t>i</a:t>
            </a:r>
            <a:r>
              <a:rPr lang="en-US" altLang="zh-CN" sz="2800" b="1" baseline="-25000">
                <a:solidFill>
                  <a:srgbClr val="FFFFFF"/>
                </a:solidFill>
              </a:rPr>
              <a:t>…</a:t>
            </a:r>
            <a:r>
              <a:rPr lang="en-US" altLang="zh-CN" sz="2800" b="1" baseline="-8000">
                <a:solidFill>
                  <a:srgbClr val="FFFFFF"/>
                </a:solidFill>
              </a:rPr>
              <a:t>j</a:t>
            </a:r>
            <a:r>
              <a:rPr lang="en-US" altLang="zh-CN" sz="2800" b="1" baseline="-40000">
                <a:solidFill>
                  <a:srgbClr val="FFFFFF"/>
                </a:solidFill>
              </a:rPr>
              <a:t>n</a:t>
            </a:r>
            <a:r>
              <a:rPr lang="en-US" altLang="zh-CN" sz="2800" b="1">
                <a:solidFill>
                  <a:srgbClr val="FFFFFF"/>
                </a:solidFill>
              </a:rPr>
              <a:t> , a</a:t>
            </a:r>
            <a:r>
              <a:rPr lang="en-US" altLang="zh-CN" sz="2800" b="1" baseline="-8000">
                <a:solidFill>
                  <a:srgbClr val="FFFFFF"/>
                </a:solidFill>
              </a:rPr>
              <a:t>j</a:t>
            </a:r>
            <a:r>
              <a:rPr lang="en-US" altLang="zh-CN" sz="2800" b="1" baseline="-40000">
                <a:solidFill>
                  <a:srgbClr val="FFFFFF"/>
                </a:solidFill>
              </a:rPr>
              <a:t>1</a:t>
            </a:r>
            <a:r>
              <a:rPr lang="en-US" altLang="zh-CN" sz="2800" b="1" baseline="-8000">
                <a:solidFill>
                  <a:srgbClr val="FFFFFF"/>
                </a:solidFill>
              </a:rPr>
              <a:t>j</a:t>
            </a:r>
            <a:r>
              <a:rPr lang="en-US" altLang="zh-CN" sz="2800" b="1" baseline="-40000">
                <a:solidFill>
                  <a:srgbClr val="FFFFFF"/>
                </a:solidFill>
              </a:rPr>
              <a:t>2 </a:t>
            </a:r>
            <a:r>
              <a:rPr lang="en-US" altLang="zh-CN" sz="2800" b="1" baseline="-25000">
                <a:solidFill>
                  <a:srgbClr val="FFFFFF"/>
                </a:solidFill>
              </a:rPr>
              <a:t>…</a:t>
            </a:r>
            <a:r>
              <a:rPr lang="en-US" altLang="zh-CN" sz="2800" b="1" baseline="-8000">
                <a:solidFill>
                  <a:srgbClr val="FFFFFF"/>
                </a:solidFill>
              </a:rPr>
              <a:t>j</a:t>
            </a:r>
            <a:r>
              <a:rPr lang="en-US" altLang="zh-CN" sz="2800" b="1" baseline="-40000">
                <a:solidFill>
                  <a:srgbClr val="FFFFFF"/>
                </a:solidFill>
              </a:rPr>
              <a:t>i+1</a:t>
            </a:r>
            <a:r>
              <a:rPr lang="en-US" altLang="zh-CN" sz="2800" b="1" baseline="-25000">
                <a:solidFill>
                  <a:srgbClr val="FFFFFF"/>
                </a:solidFill>
              </a:rPr>
              <a:t>…</a:t>
            </a:r>
            <a:r>
              <a:rPr lang="en-US" altLang="zh-CN" sz="2800" b="1" baseline="-8000">
                <a:solidFill>
                  <a:srgbClr val="FFFFFF"/>
                </a:solidFill>
              </a:rPr>
              <a:t>j</a:t>
            </a:r>
            <a:r>
              <a:rPr lang="en-US" altLang="zh-CN" sz="2800" b="1" baseline="-40000">
                <a:solidFill>
                  <a:srgbClr val="FFFFFF"/>
                </a:solidFill>
              </a:rPr>
              <a:t>n</a:t>
            </a:r>
            <a:r>
              <a:rPr lang="en-US" altLang="zh-CN" sz="2800" b="1">
                <a:solidFill>
                  <a:srgbClr val="FFFFFF"/>
                </a:solidFill>
              </a:rPr>
              <a:t>&gt;|0</a:t>
            </a:r>
            <a:r>
              <a:rPr lang="en-US" altLang="zh-CN" sz="2800" b="1">
                <a:solidFill>
                  <a:srgbClr val="FFFFFF"/>
                </a:solidFill>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solidFill>
                  <a:srgbClr val="FFFFFF"/>
                </a:solidFill>
                <a:ea typeface="Arial Unicode MS" panose="020B0604020202020204" pitchFamily="34" charset="-128"/>
                <a:cs typeface="Arial Unicode MS" panose="020B0604020202020204" pitchFamily="34" charset="-128"/>
              </a:rPr>
              <a:t>j</a:t>
            </a:r>
            <a:r>
              <a:rPr lang="en-US" altLang="zh-CN" sz="2800" b="1" baseline="-25000">
                <a:solidFill>
                  <a:srgbClr val="FFFFFF"/>
                </a:solidFill>
                <a:ea typeface="Arial Unicode MS" panose="020B0604020202020204" pitchFamily="34" charset="-128"/>
                <a:cs typeface="Arial Unicode MS" panose="020B0604020202020204" pitchFamily="34" charset="-128"/>
              </a:rPr>
              <a:t>k</a:t>
            </a:r>
            <a:r>
              <a:rPr lang="en-US" altLang="zh-CN" sz="2800" b="1">
                <a:solidFill>
                  <a:srgbClr val="FFFFFF"/>
                </a:solidFill>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solidFill>
                  <a:srgbClr val="FFFFFF"/>
                </a:solidFill>
                <a:ea typeface="Arial Unicode MS" panose="020B0604020202020204" pitchFamily="34" charset="-128"/>
                <a:cs typeface="Arial Unicode MS" panose="020B0604020202020204" pitchFamily="34" charset="-128"/>
              </a:rPr>
              <a:t>b</a:t>
            </a:r>
            <a:r>
              <a:rPr lang="en-US" altLang="zh-CN" sz="2800" b="1" baseline="-25000">
                <a:solidFill>
                  <a:srgbClr val="FFFFFF"/>
                </a:solidFill>
                <a:ea typeface="Arial Unicode MS" panose="020B0604020202020204" pitchFamily="34" charset="-128"/>
                <a:cs typeface="Arial Unicode MS" panose="020B0604020202020204" pitchFamily="34" charset="-128"/>
              </a:rPr>
              <a:t>k</a:t>
            </a:r>
            <a:r>
              <a:rPr lang="en-US" altLang="zh-CN" sz="2800" b="1">
                <a:solidFill>
                  <a:srgbClr val="FFFFFF"/>
                </a:solidFill>
                <a:ea typeface="Arial Unicode MS" panose="020B0604020202020204" pitchFamily="34" charset="-128"/>
                <a:cs typeface="Arial Unicode MS" panose="020B0604020202020204" pitchFamily="34" charset="-128"/>
              </a:rPr>
              <a:t>-1 </a:t>
            </a:r>
            <a:r>
              <a:rPr lang="zh-CN" altLang="en-US" sz="2800" b="1">
                <a:solidFill>
                  <a:srgbClr val="FFFFFF"/>
                </a:solidFill>
                <a:latin typeface="宋体" panose="02010600030101010101" pitchFamily="2" charset="-122"/>
              </a:rPr>
              <a:t>，          </a:t>
            </a:r>
            <a:r>
              <a:rPr lang="en-US" altLang="zh-CN" sz="2800" b="1">
                <a:solidFill>
                  <a:srgbClr val="FFFFFF"/>
                </a:solidFill>
              </a:rPr>
              <a:t>1</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k</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n</a:t>
            </a:r>
            <a:r>
              <a:rPr lang="zh-CN" altLang="en-US" sz="2800" b="1">
                <a:solidFill>
                  <a:srgbClr val="FFFFFF"/>
                </a:solidFill>
                <a:latin typeface="宋体" panose="02010600030101010101" pitchFamily="2" charset="-122"/>
              </a:rPr>
              <a:t>且</a:t>
            </a:r>
            <a:r>
              <a:rPr lang="en-US" altLang="zh-CN" sz="2800" b="1">
                <a:solidFill>
                  <a:srgbClr val="FFFFFF"/>
                </a:solidFill>
              </a:rPr>
              <a:t>k</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i</a:t>
            </a:r>
            <a:r>
              <a:rPr lang="zh-CN" altLang="en-US" sz="2800" b="1">
                <a:solidFill>
                  <a:srgbClr val="FFFFFF"/>
                </a:solidFill>
              </a:rPr>
              <a:t>，</a:t>
            </a:r>
            <a:r>
              <a:rPr lang="en-US" altLang="zh-CN" sz="2800" b="1">
                <a:solidFill>
                  <a:srgbClr val="FFFFFF"/>
                </a:solidFill>
              </a:rPr>
              <a:t>0</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j</a:t>
            </a:r>
            <a:r>
              <a:rPr lang="en-US" altLang="zh-CN" sz="2800" b="1" baseline="-25000">
                <a:solidFill>
                  <a:srgbClr val="FFFFFF"/>
                </a:solidFill>
              </a:rPr>
              <a:t>i</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b</a:t>
            </a:r>
            <a:r>
              <a:rPr lang="en-US" altLang="zh-CN" sz="2800" b="1" baseline="-25000">
                <a:solidFill>
                  <a:srgbClr val="FFFFFF"/>
                </a:solidFill>
              </a:rPr>
              <a:t>i</a:t>
            </a:r>
            <a:r>
              <a:rPr lang="en-US" altLang="zh-CN" sz="2800" b="1">
                <a:solidFill>
                  <a:srgbClr val="FFFFFF"/>
                </a:solidFill>
              </a:rPr>
              <a:t>-2</a:t>
            </a:r>
            <a:r>
              <a:rPr lang="zh-CN" altLang="en-US" sz="2800" b="1">
                <a:solidFill>
                  <a:srgbClr val="FFFFFF"/>
                </a:solidFill>
              </a:rPr>
              <a:t>， </a:t>
            </a:r>
            <a:r>
              <a:rPr lang="en-US" altLang="zh-CN" sz="2800" b="1">
                <a:solidFill>
                  <a:srgbClr val="FFFFFF"/>
                </a:solidFill>
              </a:rPr>
              <a:t>a</a:t>
            </a:r>
            <a:r>
              <a:rPr lang="en-US" altLang="zh-CN" sz="2800" b="1" baseline="-8000">
                <a:solidFill>
                  <a:srgbClr val="FFFFFF"/>
                </a:solidFill>
              </a:rPr>
              <a:t>j</a:t>
            </a:r>
            <a:r>
              <a:rPr lang="en-US" altLang="zh-CN" sz="2800" b="1" baseline="-40000">
                <a:solidFill>
                  <a:srgbClr val="FFFFFF"/>
                </a:solidFill>
              </a:rPr>
              <a:t>1</a:t>
            </a:r>
            <a:r>
              <a:rPr lang="en-US" altLang="zh-CN" sz="2800" b="1" baseline="-8000">
                <a:solidFill>
                  <a:srgbClr val="FFFFFF"/>
                </a:solidFill>
              </a:rPr>
              <a:t>j</a:t>
            </a:r>
            <a:r>
              <a:rPr lang="en-US" altLang="zh-CN" sz="2800" b="1" baseline="-40000">
                <a:solidFill>
                  <a:srgbClr val="FFFFFF"/>
                </a:solidFill>
              </a:rPr>
              <a:t>2 </a:t>
            </a:r>
            <a:r>
              <a:rPr lang="en-US" altLang="zh-CN" sz="2800" b="1" baseline="-25000">
                <a:solidFill>
                  <a:srgbClr val="FFFFFF"/>
                </a:solidFill>
              </a:rPr>
              <a:t>…</a:t>
            </a:r>
            <a:r>
              <a:rPr lang="en-US" altLang="zh-CN" sz="2800" b="1" baseline="-8000">
                <a:solidFill>
                  <a:srgbClr val="FFFFFF"/>
                </a:solidFill>
              </a:rPr>
              <a:t>j</a:t>
            </a:r>
            <a:r>
              <a:rPr lang="en-US" altLang="zh-CN" sz="2800" b="1" baseline="-40000">
                <a:solidFill>
                  <a:srgbClr val="FFFFFF"/>
                </a:solidFill>
              </a:rPr>
              <a:t>i+1</a:t>
            </a:r>
            <a:r>
              <a:rPr lang="en-US" altLang="zh-CN" sz="2800" b="1" baseline="-25000">
                <a:solidFill>
                  <a:srgbClr val="FFFFFF"/>
                </a:solidFill>
              </a:rPr>
              <a:t>…</a:t>
            </a:r>
            <a:r>
              <a:rPr lang="en-US" altLang="zh-CN" sz="2800" b="1" baseline="-8000">
                <a:solidFill>
                  <a:srgbClr val="FFFFFF"/>
                </a:solidFill>
              </a:rPr>
              <a:t>j</a:t>
            </a:r>
            <a:r>
              <a:rPr lang="en-US" altLang="zh-CN" sz="2800" b="1" baseline="-40000">
                <a:solidFill>
                  <a:srgbClr val="FFFFFF"/>
                </a:solidFill>
              </a:rPr>
              <a:t>n</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D }            </a:t>
            </a:r>
          </a:p>
          <a:p>
            <a:pPr lvl="1" eaLnBrk="1" fontAlgn="base" hangingPunct="1">
              <a:lnSpc>
                <a:spcPct val="110000"/>
              </a:lnSpc>
              <a:spcBef>
                <a:spcPct val="20000"/>
              </a:spcBef>
              <a:spcAft>
                <a:spcPct val="0"/>
              </a:spcAft>
            </a:pPr>
            <a:r>
              <a:rPr lang="zh-CN" altLang="en-US" sz="2800" b="1">
                <a:solidFill>
                  <a:srgbClr val="FFFFFF"/>
                </a:solidFill>
              </a:rPr>
              <a:t>基本操作： </a:t>
            </a:r>
            <a:r>
              <a:rPr lang="en-US" altLang="zh-CN" sz="2800" b="1">
                <a:solidFill>
                  <a:srgbClr val="FFFFFF"/>
                </a:solidFill>
                <a:ea typeface="Arial Unicode MS" panose="020B0604020202020204" pitchFamily="34" charset="-128"/>
                <a:cs typeface="Arial Unicode MS" panose="020B0604020202020204" pitchFamily="34" charset="-128"/>
              </a:rPr>
              <a:t>……</a:t>
            </a:r>
            <a:r>
              <a:rPr lang="en-US" altLang="zh-CN" sz="2800" b="1">
                <a:solidFill>
                  <a:srgbClr val="FFFFFF"/>
                </a:solidFill>
              </a:rPr>
              <a:t> </a:t>
            </a:r>
          </a:p>
          <a:p>
            <a:pPr eaLnBrk="1" fontAlgn="base" hangingPunct="1">
              <a:lnSpc>
                <a:spcPct val="110000"/>
              </a:lnSpc>
              <a:spcBef>
                <a:spcPct val="20000"/>
              </a:spcBef>
              <a:spcAft>
                <a:spcPct val="0"/>
              </a:spcAft>
            </a:pPr>
            <a:r>
              <a:rPr lang="en-US" altLang="zh-CN" sz="2800" b="1">
                <a:solidFill>
                  <a:srgbClr val="FFFFFF"/>
                </a:solidFill>
              </a:rPr>
              <a:t>} ADT Array</a:t>
            </a:r>
            <a:endParaRPr lang="en-US" altLang="zh-CN" sz="2800">
              <a:solidFill>
                <a:srgbClr val="FFFFFF"/>
              </a:solidFill>
              <a:latin typeface="宋体" panose="02010600030101010101" pitchFamily="2" charset="-122"/>
            </a:endParaRPr>
          </a:p>
        </p:txBody>
      </p:sp>
    </p:spTree>
    <p:extLst>
      <p:ext uri="{BB962C8B-B14F-4D97-AF65-F5344CB8AC3E}">
        <p14:creationId xmlns:p14="http://schemas.microsoft.com/office/powerpoint/2010/main" val="2979450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FACB508D-729F-F044-8C5D-372CA4647C89}"/>
              </a:ext>
            </a:extLst>
          </p:cNvPr>
          <p:cNvSpPr>
            <a:spLocks noChangeArrowheads="1"/>
          </p:cNvSpPr>
          <p:nvPr/>
        </p:nvSpPr>
        <p:spPr bwMode="auto">
          <a:xfrm>
            <a:off x="1676400" y="211138"/>
            <a:ext cx="8839200" cy="645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按方法一求转置矩阵的算法如下：</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void TransMatrix(TMatrix a , TMatrix b)</a:t>
            </a:r>
          </a:p>
          <a:p>
            <a:pPr lvl="1" eaLnBrk="1" fontAlgn="base" hangingPunct="1">
              <a:lnSpc>
                <a:spcPct val="110000"/>
              </a:lnSpc>
              <a:spcBef>
                <a:spcPct val="20000"/>
              </a:spcBef>
              <a:spcAft>
                <a:spcPct val="0"/>
              </a:spcAft>
              <a:buClr>
                <a:srgbClr val="3366FF"/>
              </a:buClr>
              <a:buSzPct val="80000"/>
            </a:pPr>
            <a:r>
              <a:rPr lang="en-US" altLang="zh-CN" sz="2800" b="1">
                <a:solidFill>
                  <a:srgbClr val="FFFFFF"/>
                </a:solidFill>
              </a:rPr>
              <a:t>{   int p , q , col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b.rn=a.cn ;  b.cn=a.rn ;  b.tn=a.tn ;</a:t>
            </a:r>
          </a:p>
          <a:p>
            <a:pPr lvl="3" eaLnBrk="1" fontAlgn="base" hangingPunct="1">
              <a:lnSpc>
                <a:spcPct val="110000"/>
              </a:lnSpc>
              <a:spcBef>
                <a:spcPct val="20000"/>
              </a:spcBef>
              <a:spcAft>
                <a:spcPct val="0"/>
              </a:spcAft>
              <a:buClr>
                <a:srgbClr val="3366FF"/>
              </a:buClr>
              <a:buSzPct val="80000"/>
            </a:pPr>
            <a:r>
              <a:rPr lang="en-US" altLang="zh-CN" b="1">
                <a:solidFill>
                  <a:srgbClr val="FFFFFF"/>
                </a:solidFill>
              </a:rPr>
              <a:t>/*    </a:t>
            </a:r>
            <a:r>
              <a:rPr lang="zh-CN" altLang="en-US" b="1">
                <a:solidFill>
                  <a:srgbClr val="FFFFFF"/>
                </a:solidFill>
              </a:rPr>
              <a:t>置</a:t>
            </a:r>
            <a:r>
              <a:rPr lang="zh-CN" altLang="en-US" b="1">
                <a:solidFill>
                  <a:srgbClr val="FFFFFF"/>
                </a:solidFill>
                <a:latin typeface="宋体" panose="02010600030101010101" pitchFamily="2" charset="-122"/>
              </a:rPr>
              <a:t>三元组表</a:t>
            </a:r>
            <a:r>
              <a:rPr lang="en-US" altLang="zh-CN" b="1">
                <a:solidFill>
                  <a:srgbClr val="FFFFFF"/>
                </a:solidFill>
              </a:rPr>
              <a:t>b.data</a:t>
            </a:r>
            <a:r>
              <a:rPr lang="zh-CN" altLang="en-US" b="1">
                <a:solidFill>
                  <a:srgbClr val="FFFFFF"/>
                </a:solidFill>
              </a:rPr>
              <a:t>的</a:t>
            </a:r>
            <a:r>
              <a:rPr lang="zh-CN" altLang="en-US" b="1">
                <a:solidFill>
                  <a:srgbClr val="FFFFFF"/>
                </a:solidFill>
                <a:latin typeface="宋体" panose="02010600030101010101" pitchFamily="2" charset="-122"/>
              </a:rPr>
              <a:t>行</a:t>
            </a:r>
            <a:r>
              <a:rPr lang="zh-CN" altLang="en-US" b="1">
                <a:solidFill>
                  <a:srgbClr val="FFFFFF"/>
                </a:solidFill>
              </a:rPr>
              <a:t>、</a:t>
            </a:r>
            <a:r>
              <a:rPr lang="zh-CN" altLang="en-US" b="1">
                <a:solidFill>
                  <a:srgbClr val="FFFFFF"/>
                </a:solidFill>
                <a:latin typeface="宋体" panose="02010600030101010101" pitchFamily="2" charset="-122"/>
              </a:rPr>
              <a:t>列数和非</a:t>
            </a:r>
            <a:r>
              <a:rPr lang="en-US" altLang="zh-CN" b="1">
                <a:solidFill>
                  <a:srgbClr val="FFFFFF"/>
                </a:solidFill>
              </a:rPr>
              <a:t>0</a:t>
            </a:r>
            <a:r>
              <a:rPr lang="zh-CN" altLang="en-US" b="1">
                <a:solidFill>
                  <a:srgbClr val="FFFFFF"/>
                </a:solidFill>
              </a:rPr>
              <a:t>元素个数</a:t>
            </a:r>
            <a:r>
              <a:rPr lang="zh-CN" altLang="en-US" b="1">
                <a:solidFill>
                  <a:srgbClr val="FFFFFF"/>
                </a:solidFill>
                <a:latin typeface="宋体" panose="02010600030101010101" pitchFamily="2" charset="-122"/>
              </a:rPr>
              <a:t> </a:t>
            </a:r>
            <a:r>
              <a:rPr lang="zh-CN" altLang="en-US" b="1">
                <a:solidFill>
                  <a:srgbClr val="FFFFFF"/>
                </a:solidFill>
              </a:rPr>
              <a:t>*</a:t>
            </a:r>
            <a:r>
              <a:rPr lang="en-US" altLang="zh-CN"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if  (b.tn==0)    printf(“ The Matrix A=0\n” );</a:t>
            </a:r>
          </a:p>
          <a:p>
            <a:pPr lvl="2" eaLnBrk="1" fontAlgn="base" hangingPunct="1">
              <a:lnSpc>
                <a:spcPct val="110000"/>
              </a:lnSpc>
              <a:spcBef>
                <a:spcPct val="20000"/>
              </a:spcBef>
              <a:spcAft>
                <a:spcPct val="0"/>
              </a:spcAft>
              <a:buClr>
                <a:srgbClr val="3366FF"/>
              </a:buClr>
              <a:buSzPct val="80000"/>
            </a:pPr>
            <a:r>
              <a:rPr lang="en-US" altLang="zh-CN" sz="2800" b="1">
                <a:solidFill>
                  <a:srgbClr val="FFFFFF"/>
                </a:solidFill>
              </a:rPr>
              <a:t>else</a:t>
            </a:r>
          </a:p>
          <a:p>
            <a:pPr lvl="3" eaLnBrk="1" fontAlgn="base" hangingPunct="1">
              <a:lnSpc>
                <a:spcPct val="110000"/>
              </a:lnSpc>
              <a:spcBef>
                <a:spcPct val="20000"/>
              </a:spcBef>
              <a:spcAft>
                <a:spcPct val="0"/>
              </a:spcAft>
              <a:buClr>
                <a:srgbClr val="3366FF"/>
              </a:buClr>
              <a:buSzPct val="80000"/>
            </a:pPr>
            <a:r>
              <a:rPr lang="en-US" altLang="zh-CN" sz="2800" b="1">
                <a:solidFill>
                  <a:srgbClr val="FFFFFF"/>
                </a:solidFill>
              </a:rPr>
              <a:t>{   q=0;</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for  (col=1; col&lt;=a.cn ; col++)</a:t>
            </a:r>
          </a:p>
          <a:p>
            <a:pPr lvl="4"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en-US" altLang="zh-CN" b="1">
                <a:solidFill>
                  <a:srgbClr val="FFFFFF"/>
                </a:solidFill>
              </a:rPr>
              <a:t> /*   </a:t>
            </a:r>
            <a:r>
              <a:rPr lang="zh-CN" altLang="en-US" b="1">
                <a:solidFill>
                  <a:srgbClr val="FFFFFF"/>
                </a:solidFill>
              </a:rPr>
              <a:t>每循环一次找到转置后的一个三元组  *</a:t>
            </a:r>
            <a:r>
              <a:rPr lang="en-US" altLang="zh-CN" b="1">
                <a:solidFill>
                  <a:srgbClr val="FFFFFF"/>
                </a:solidFill>
              </a:rPr>
              <a:t>/</a:t>
            </a:r>
          </a:p>
          <a:p>
            <a:pPr lvl="4" eaLnBrk="1" fontAlgn="base" hangingPunct="1">
              <a:lnSpc>
                <a:spcPct val="110000"/>
              </a:lnSpc>
              <a:spcBef>
                <a:spcPct val="20000"/>
              </a:spcBef>
              <a:spcAft>
                <a:spcPct val="0"/>
              </a:spcAft>
            </a:pPr>
            <a:r>
              <a:rPr lang="en-US" altLang="zh-CN" sz="2800" b="1">
                <a:solidFill>
                  <a:srgbClr val="FFFFFF"/>
                </a:solidFill>
              </a:rPr>
              <a:t>for  (p=0 ;p&lt;a.tn ; p++)</a:t>
            </a:r>
          </a:p>
          <a:p>
            <a:pPr lvl="4" eaLnBrk="1" fontAlgn="base" hangingPunct="1">
              <a:lnSpc>
                <a:spcPct val="110000"/>
              </a:lnSpc>
              <a:spcBef>
                <a:spcPct val="20000"/>
              </a:spcBef>
              <a:spcAft>
                <a:spcPct val="0"/>
              </a:spcAft>
            </a:pPr>
            <a:r>
              <a:rPr lang="en-US" altLang="zh-CN" sz="2800" b="1">
                <a:solidFill>
                  <a:srgbClr val="FFFFFF"/>
                </a:solidFill>
              </a:rPr>
              <a:t>      </a:t>
            </a:r>
            <a:r>
              <a:rPr lang="en-US" altLang="zh-CN" b="1">
                <a:solidFill>
                  <a:srgbClr val="FFFFFF"/>
                </a:solidFill>
              </a:rPr>
              <a:t>/*   </a:t>
            </a:r>
            <a:r>
              <a:rPr lang="zh-CN" altLang="en-US" b="1">
                <a:solidFill>
                  <a:srgbClr val="FFFFFF"/>
                </a:solidFill>
              </a:rPr>
              <a:t>循环次数是非</a:t>
            </a:r>
            <a:r>
              <a:rPr lang="en-US" altLang="zh-CN" b="1">
                <a:solidFill>
                  <a:srgbClr val="FFFFFF"/>
                </a:solidFill>
              </a:rPr>
              <a:t>0</a:t>
            </a:r>
            <a:r>
              <a:rPr lang="zh-CN" altLang="en-US" b="1">
                <a:solidFill>
                  <a:srgbClr val="FFFFFF"/>
                </a:solidFill>
              </a:rPr>
              <a:t>元素个数   *</a:t>
            </a:r>
            <a:r>
              <a:rPr lang="en-US" altLang="zh-CN" b="1">
                <a:solidFill>
                  <a:srgbClr val="FFFFFF"/>
                </a:solidFill>
              </a:rPr>
              <a:t>/</a:t>
            </a:r>
          </a:p>
        </p:txBody>
      </p:sp>
    </p:spTree>
    <p:extLst>
      <p:ext uri="{BB962C8B-B14F-4D97-AF65-F5344CB8AC3E}">
        <p14:creationId xmlns:p14="http://schemas.microsoft.com/office/powerpoint/2010/main" val="4063062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4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1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61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147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6147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614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14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6147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614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6147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6147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614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171FE650-223F-8944-881A-E0A76BD0EC9B}"/>
              </a:ext>
            </a:extLst>
          </p:cNvPr>
          <p:cNvSpPr>
            <a:spLocks noGrp="1" noChangeArrowheads="1"/>
          </p:cNvSpPr>
          <p:nvPr>
            <p:ph/>
          </p:nvPr>
        </p:nvSpPr>
        <p:spPr>
          <a:xfrm>
            <a:off x="1676400" y="149226"/>
            <a:ext cx="8686800" cy="6448425"/>
          </a:xfrm>
        </p:spPr>
        <p:txBody>
          <a:bodyPr/>
          <a:lstStyle/>
          <a:p>
            <a:pPr marL="1435100" lvl="4" indent="0">
              <a:lnSpc>
                <a:spcPct val="110000"/>
              </a:lnSpc>
              <a:buNone/>
            </a:pPr>
            <a:r>
              <a:rPr lang="zh-CN" altLang="en-US" sz="1800" b="1"/>
              <a:t>    </a:t>
            </a:r>
            <a:r>
              <a:rPr lang="en-US" altLang="zh-CN" sz="2800" b="1"/>
              <a:t>if  (a.data[p].col==col)</a:t>
            </a:r>
          </a:p>
          <a:p>
            <a:pPr marL="1435100" lvl="4" indent="0">
              <a:lnSpc>
                <a:spcPct val="110000"/>
              </a:lnSpc>
              <a:buNone/>
            </a:pPr>
            <a:r>
              <a:rPr lang="en-US" altLang="zh-CN" sz="2800" b="1"/>
              <a:t>        {  b.data[q].row=a.data[p].col ;</a:t>
            </a:r>
          </a:p>
          <a:p>
            <a:pPr marL="1435100" lvl="4" indent="0">
              <a:lnSpc>
                <a:spcPct val="110000"/>
              </a:lnSpc>
              <a:buNone/>
            </a:pPr>
            <a:r>
              <a:rPr lang="en-US" altLang="zh-CN" sz="2800" b="1"/>
              <a:t>            b.data[q].col=a.data[p].row ; </a:t>
            </a:r>
          </a:p>
          <a:p>
            <a:pPr marL="1435100" lvl="4" indent="0">
              <a:lnSpc>
                <a:spcPct val="110000"/>
              </a:lnSpc>
              <a:buNone/>
            </a:pPr>
            <a:r>
              <a:rPr lang="en-US" altLang="zh-CN" sz="2800" b="1"/>
              <a:t>             b.data[q].value=a.data[p].value; </a:t>
            </a:r>
          </a:p>
          <a:p>
            <a:pPr marL="1435100" lvl="4" indent="0">
              <a:lnSpc>
                <a:spcPct val="110000"/>
              </a:lnSpc>
              <a:buNone/>
            </a:pPr>
            <a:r>
              <a:rPr lang="en-US" altLang="zh-CN" sz="2800" b="1"/>
              <a:t>             q++ ;</a:t>
            </a:r>
          </a:p>
          <a:p>
            <a:pPr marL="1435100" lvl="4" indent="0">
              <a:lnSpc>
                <a:spcPct val="110000"/>
              </a:lnSpc>
              <a:buNone/>
            </a:pPr>
            <a:r>
              <a:rPr lang="en-US" altLang="zh-CN" sz="2800" b="1"/>
              <a:t>         }</a:t>
            </a:r>
          </a:p>
          <a:p>
            <a:pPr marL="1079500" lvl="3" indent="0">
              <a:lnSpc>
                <a:spcPct val="110000"/>
              </a:lnSpc>
              <a:buNone/>
            </a:pPr>
            <a:r>
              <a:rPr lang="en-US" altLang="zh-CN" sz="2800" b="1"/>
              <a:t>}</a:t>
            </a:r>
          </a:p>
          <a:p>
            <a:pPr marL="355600" lvl="1" indent="0">
              <a:lnSpc>
                <a:spcPct val="110000"/>
              </a:lnSpc>
              <a:buNone/>
            </a:pPr>
            <a:r>
              <a:rPr lang="en-US" altLang="zh-CN" b="1"/>
              <a:t>}</a:t>
            </a:r>
          </a:p>
          <a:p>
            <a:pPr marL="0" indent="0">
              <a:lnSpc>
                <a:spcPct val="110000"/>
              </a:lnSpc>
              <a:buNone/>
            </a:pPr>
            <a:r>
              <a:rPr lang="zh-CN" altLang="en-US" b="1">
                <a:solidFill>
                  <a:schemeClr val="folHlink"/>
                </a:solidFill>
                <a:latin typeface="宋体" panose="02010600030101010101" pitchFamily="2" charset="-122"/>
              </a:rPr>
              <a:t>算法分析</a:t>
            </a:r>
            <a:r>
              <a:rPr lang="zh-CN" altLang="en-US" b="1">
                <a:latin typeface="宋体" panose="02010600030101010101" pitchFamily="2" charset="-122"/>
              </a:rPr>
              <a:t>：</a:t>
            </a:r>
            <a:r>
              <a:rPr lang="zh-CN" altLang="en-US" sz="2800" b="1">
                <a:latin typeface="宋体" panose="02010600030101010101" pitchFamily="2" charset="-122"/>
              </a:rPr>
              <a:t>本算法主要的工作是在</a:t>
            </a:r>
            <a:r>
              <a:rPr lang="en-US" altLang="zh-CN" sz="2800" b="1"/>
              <a:t>p</a:t>
            </a:r>
            <a:r>
              <a:rPr lang="zh-CN" altLang="en-US" sz="2800" b="1">
                <a:latin typeface="宋体" panose="02010600030101010101" pitchFamily="2" charset="-122"/>
              </a:rPr>
              <a:t>和</a:t>
            </a:r>
            <a:r>
              <a:rPr lang="en-US" altLang="zh-CN" sz="2800" b="1"/>
              <a:t>col</a:t>
            </a:r>
            <a:r>
              <a:rPr lang="zh-CN" altLang="en-US" sz="2800" b="1">
                <a:latin typeface="宋体" panose="02010600030101010101" pitchFamily="2" charset="-122"/>
              </a:rPr>
              <a:t>的两个循环中完成的，故算法的时间复杂度为</a:t>
            </a:r>
            <a:r>
              <a:rPr lang="en-US" altLang="zh-CN" sz="2800" b="1"/>
              <a:t>O(cn</a:t>
            </a:r>
            <a:r>
              <a:rPr lang="en-US" altLang="zh-CN" sz="2800" b="1">
                <a:sym typeface="Symbol" pitchFamily="2" charset="2"/>
              </a:rPr>
              <a:t></a:t>
            </a:r>
            <a:r>
              <a:rPr lang="en-US" altLang="zh-CN" sz="2800" b="1"/>
              <a:t>tn)</a:t>
            </a:r>
            <a:r>
              <a:rPr lang="zh-CN" altLang="en-US" sz="2800" b="1">
                <a:latin typeface="宋体" panose="02010600030101010101" pitchFamily="2" charset="-122"/>
              </a:rPr>
              <a:t>，即矩阵的列数和非</a:t>
            </a:r>
            <a:r>
              <a:rPr lang="en-US" altLang="zh-CN" sz="2800" b="1"/>
              <a:t>0</a:t>
            </a:r>
            <a:r>
              <a:rPr lang="zh-CN" altLang="en-US" sz="2800" b="1">
                <a:latin typeface="宋体" panose="02010600030101010101" pitchFamily="2" charset="-122"/>
              </a:rPr>
              <a:t>元素的个数的乘积成正比。</a:t>
            </a:r>
          </a:p>
        </p:txBody>
      </p:sp>
    </p:spTree>
    <p:extLst>
      <p:ext uri="{BB962C8B-B14F-4D97-AF65-F5344CB8AC3E}">
        <p14:creationId xmlns:p14="http://schemas.microsoft.com/office/powerpoint/2010/main" val="1040832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4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249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624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624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249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6249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6249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2498">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624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DE088733-F528-F041-B567-F04FB363A23A}"/>
              </a:ext>
            </a:extLst>
          </p:cNvPr>
          <p:cNvSpPr>
            <a:spLocks noGrp="1" noChangeArrowheads="1"/>
          </p:cNvSpPr>
          <p:nvPr>
            <p:ph/>
          </p:nvPr>
        </p:nvSpPr>
        <p:spPr>
          <a:xfrm>
            <a:off x="1668463" y="223839"/>
            <a:ext cx="8820150" cy="5292725"/>
          </a:xfrm>
        </p:spPr>
        <p:txBody>
          <a:bodyPr/>
          <a:lstStyle/>
          <a:p>
            <a:pPr marL="0" indent="0">
              <a:lnSpc>
                <a:spcPct val="110000"/>
              </a:lnSpc>
              <a:buNone/>
            </a:pPr>
            <a:r>
              <a:rPr lang="zh-CN" altLang="en-US" sz="2800" b="1">
                <a:latin typeface="宋体" panose="02010600030101010101" pitchFamily="2" charset="-122"/>
              </a:rPr>
              <a:t>而一般传统矩阵的转置算法为：</a:t>
            </a:r>
          </a:p>
          <a:p>
            <a:pPr marL="533400" lvl="1" indent="0">
              <a:lnSpc>
                <a:spcPct val="110000"/>
              </a:lnSpc>
              <a:buNone/>
            </a:pPr>
            <a:r>
              <a:rPr lang="en-US" altLang="zh-CN" b="1"/>
              <a:t>for(col=1; col&lt;=n ;++col)</a:t>
            </a:r>
          </a:p>
          <a:p>
            <a:pPr marL="1079500" lvl="2" indent="0">
              <a:lnSpc>
                <a:spcPct val="110000"/>
              </a:lnSpc>
              <a:buNone/>
            </a:pPr>
            <a:r>
              <a:rPr lang="en-US" altLang="zh-CN" sz="2800" b="1"/>
              <a:t>for(row=0 ; row&lt;=m ;++row)</a:t>
            </a:r>
          </a:p>
          <a:p>
            <a:pPr marL="1606550" lvl="3" indent="6350">
              <a:lnSpc>
                <a:spcPct val="110000"/>
              </a:lnSpc>
              <a:buNone/>
            </a:pPr>
            <a:r>
              <a:rPr lang="en-US" altLang="zh-CN" sz="2800" b="1"/>
              <a:t>b[col][row]=a[row][col] ;</a:t>
            </a:r>
          </a:p>
          <a:p>
            <a:pPr marL="0" indent="0">
              <a:lnSpc>
                <a:spcPct val="110000"/>
              </a:lnSpc>
              <a:buNone/>
            </a:pPr>
            <a:r>
              <a:rPr lang="en-US" altLang="zh-CN" sz="2800" b="1">
                <a:latin typeface="宋体" panose="02010600030101010101" pitchFamily="2" charset="-122"/>
              </a:rPr>
              <a:t>    </a:t>
            </a:r>
            <a:r>
              <a:rPr lang="zh-CN" altLang="en-US" sz="2800" b="1">
                <a:latin typeface="宋体" panose="02010600030101010101" pitchFamily="2" charset="-122"/>
              </a:rPr>
              <a:t>其时间复杂度为</a:t>
            </a:r>
            <a:r>
              <a:rPr lang="en-US" altLang="zh-CN" sz="2800" b="1"/>
              <a:t>O(n</a:t>
            </a:r>
            <a:r>
              <a:rPr lang="en-US" altLang="zh-CN" sz="2800" b="1">
                <a:sym typeface="Symbol" pitchFamily="2" charset="2"/>
              </a:rPr>
              <a:t></a:t>
            </a:r>
            <a:r>
              <a:rPr lang="en-US" altLang="zh-CN" sz="2800" b="1"/>
              <a:t>m)</a:t>
            </a:r>
            <a:r>
              <a:rPr lang="zh-CN" altLang="en-US" sz="2800" b="1">
                <a:latin typeface="宋体" panose="02010600030101010101" pitchFamily="2" charset="-122"/>
              </a:rPr>
              <a:t>。当非零元素的个数</a:t>
            </a:r>
            <a:r>
              <a:rPr lang="en-US" altLang="zh-CN" sz="2800" b="1"/>
              <a:t>tn</a:t>
            </a:r>
            <a:r>
              <a:rPr lang="zh-CN" altLang="en-US" sz="2800" b="1">
                <a:latin typeface="宋体" panose="02010600030101010101" pitchFamily="2" charset="-122"/>
              </a:rPr>
              <a:t>和</a:t>
            </a:r>
            <a:r>
              <a:rPr lang="en-US" altLang="zh-CN" sz="2800" b="1"/>
              <a:t>m</a:t>
            </a:r>
            <a:r>
              <a:rPr lang="en-US" altLang="zh-CN" sz="2800" b="1">
                <a:sym typeface="Symbol" pitchFamily="2" charset="2"/>
              </a:rPr>
              <a:t></a:t>
            </a:r>
            <a:r>
              <a:rPr lang="en-US" altLang="zh-CN" sz="2800" b="1"/>
              <a:t>n</a:t>
            </a:r>
            <a:r>
              <a:rPr lang="zh-CN" altLang="en-US" sz="2800" b="1">
                <a:latin typeface="宋体" panose="02010600030101010101" pitchFamily="2" charset="-122"/>
              </a:rPr>
              <a:t>同数量级时，算法</a:t>
            </a:r>
            <a:r>
              <a:rPr lang="en-US" altLang="zh-CN" sz="2800" b="1"/>
              <a:t>TransMatrix</a:t>
            </a:r>
            <a:r>
              <a:rPr lang="zh-CN" altLang="en-US" sz="2800" b="1">
                <a:latin typeface="宋体" panose="02010600030101010101" pitchFamily="2" charset="-122"/>
              </a:rPr>
              <a:t>的时间复杂度为</a:t>
            </a:r>
            <a:r>
              <a:rPr lang="en-US" altLang="zh-CN" sz="2800" b="1"/>
              <a:t>O(m</a:t>
            </a:r>
            <a:r>
              <a:rPr lang="en-US" altLang="zh-CN" sz="2800" b="1">
                <a:sym typeface="Symbol" pitchFamily="2" charset="2"/>
              </a:rPr>
              <a:t></a:t>
            </a:r>
            <a:r>
              <a:rPr lang="en-US" altLang="zh-CN" sz="2800" b="1"/>
              <a:t>n</a:t>
            </a:r>
            <a:r>
              <a:rPr lang="en-US" altLang="zh-CN" sz="2800" b="1" baseline="20000"/>
              <a:t>2</a:t>
            </a:r>
            <a:r>
              <a:rPr lang="en-US" altLang="zh-CN" sz="2800" b="1"/>
              <a:t>)</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由此可见，虽然节省了存储空间，但时间复杂度却大大增加。所以上述算法只适合于稀疏矩阵中非</a:t>
            </a:r>
            <a:r>
              <a:rPr lang="en-US" altLang="zh-CN" sz="2800" b="1"/>
              <a:t>0</a:t>
            </a:r>
            <a:r>
              <a:rPr lang="zh-CN" altLang="en-US" sz="2800" b="1">
                <a:latin typeface="宋体" panose="02010600030101010101" pitchFamily="2" charset="-122"/>
              </a:rPr>
              <a:t>元素的个数</a:t>
            </a:r>
            <a:r>
              <a:rPr lang="en-US" altLang="zh-CN" sz="2800" b="1"/>
              <a:t>tn</a:t>
            </a:r>
            <a:r>
              <a:rPr lang="zh-CN" altLang="en-US" sz="2800" b="1">
                <a:latin typeface="宋体" panose="02010600030101010101" pitchFamily="2" charset="-122"/>
              </a:rPr>
              <a:t>远远小于</a:t>
            </a:r>
            <a:r>
              <a:rPr lang="en-US" altLang="zh-CN" sz="2800" b="1"/>
              <a:t>m</a:t>
            </a:r>
            <a:r>
              <a:rPr lang="en-US" altLang="zh-CN" sz="2800" b="1">
                <a:sym typeface="Symbol" pitchFamily="2" charset="2"/>
              </a:rPr>
              <a:t></a:t>
            </a:r>
            <a:r>
              <a:rPr lang="en-US" altLang="zh-CN" sz="2800" b="1"/>
              <a:t>n</a:t>
            </a:r>
            <a:r>
              <a:rPr lang="zh-CN" altLang="en-US" sz="2800" b="1"/>
              <a:t>的情况</a:t>
            </a:r>
            <a:r>
              <a:rPr lang="zh-CN" altLang="en-US" sz="2800" b="1">
                <a:latin typeface="宋体" panose="02010600030101010101" pitchFamily="2" charset="-122"/>
              </a:rPr>
              <a:t>。</a:t>
            </a:r>
          </a:p>
        </p:txBody>
      </p:sp>
    </p:spTree>
    <p:extLst>
      <p:ext uri="{BB962C8B-B14F-4D97-AF65-F5344CB8AC3E}">
        <p14:creationId xmlns:p14="http://schemas.microsoft.com/office/powerpoint/2010/main" val="1721346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816A60DF-5B68-F548-BE7E-9A78D5690243}"/>
              </a:ext>
            </a:extLst>
          </p:cNvPr>
          <p:cNvSpPr>
            <a:spLocks noGrp="1" noChangeArrowheads="1"/>
          </p:cNvSpPr>
          <p:nvPr>
            <p:ph/>
          </p:nvPr>
        </p:nvSpPr>
        <p:spPr>
          <a:xfrm>
            <a:off x="1676401" y="188914"/>
            <a:ext cx="8812213" cy="6408737"/>
          </a:xfrm>
        </p:spPr>
        <p:txBody>
          <a:bodyPr/>
          <a:lstStyle/>
          <a:p>
            <a:pPr marL="0" indent="0">
              <a:lnSpc>
                <a:spcPct val="110000"/>
              </a:lnSpc>
              <a:buNone/>
            </a:pPr>
            <a:r>
              <a:rPr lang="zh-CN" altLang="en-US" b="1">
                <a:solidFill>
                  <a:schemeClr val="folHlink"/>
                </a:solidFill>
                <a:latin typeface="宋体" panose="02010600030101010101" pitchFamily="2" charset="-122"/>
              </a:rPr>
              <a:t>方法二</a:t>
            </a:r>
            <a:r>
              <a:rPr lang="en-US" altLang="zh-CN" b="1">
                <a:latin typeface="宋体" panose="02010600030101010101" pitchFamily="2" charset="-122"/>
              </a:rPr>
              <a:t>(</a:t>
            </a:r>
            <a:r>
              <a:rPr lang="zh-CN" altLang="en-US" b="1">
                <a:solidFill>
                  <a:schemeClr val="accent1"/>
                </a:solidFill>
                <a:latin typeface="宋体" panose="02010600030101010101" pitchFamily="2" charset="-122"/>
              </a:rPr>
              <a:t>快速转置的算法</a:t>
            </a:r>
            <a:r>
              <a:rPr lang="en-US" altLang="zh-CN" b="1">
                <a:latin typeface="宋体" panose="02010600030101010101" pitchFamily="2" charset="-122"/>
              </a:rPr>
              <a:t>)</a:t>
            </a:r>
            <a:r>
              <a:rPr lang="en-US" altLang="zh-CN">
                <a:latin typeface="宋体" panose="02010600030101010101" pitchFamily="2" charset="-122"/>
              </a:rPr>
              <a:t> </a:t>
            </a:r>
          </a:p>
          <a:p>
            <a:pPr marL="0" indent="0">
              <a:lnSpc>
                <a:spcPct val="110000"/>
              </a:lnSpc>
              <a:buNone/>
            </a:pPr>
            <a:r>
              <a:rPr lang="zh-CN" altLang="en-US" b="1">
                <a:solidFill>
                  <a:schemeClr val="folHlink"/>
                </a:solidFill>
                <a:latin typeface="宋体" panose="02010600030101010101" pitchFamily="2" charset="-122"/>
              </a:rPr>
              <a:t>算法思想</a:t>
            </a:r>
            <a:r>
              <a:rPr lang="zh-CN" altLang="en-US">
                <a:latin typeface="宋体" panose="02010600030101010101" pitchFamily="2" charset="-122"/>
              </a:rPr>
              <a:t>：</a:t>
            </a:r>
            <a:r>
              <a:rPr lang="zh-CN" altLang="en-US" sz="2800" b="1">
                <a:latin typeface="宋体" panose="02010600030101010101" pitchFamily="2" charset="-122"/>
              </a:rPr>
              <a:t>直接按照稀疏矩阵</a:t>
            </a:r>
            <a:r>
              <a:rPr lang="en-US" altLang="zh-CN" sz="2800" b="1"/>
              <a:t>A</a:t>
            </a:r>
            <a:r>
              <a:rPr lang="zh-CN" altLang="en-US" sz="2800" b="1"/>
              <a:t>的</a:t>
            </a:r>
            <a:r>
              <a:rPr lang="zh-CN" altLang="en-US" sz="2800" b="1">
                <a:latin typeface="宋体" panose="02010600030101010101" pitchFamily="2" charset="-122"/>
              </a:rPr>
              <a:t>三元组表</a:t>
            </a:r>
            <a:r>
              <a:rPr lang="en-US" altLang="zh-CN" sz="2800" b="1"/>
              <a:t>a.data</a:t>
            </a:r>
            <a:r>
              <a:rPr lang="zh-CN" altLang="en-US" sz="2800" b="1">
                <a:latin typeface="宋体" panose="02010600030101010101" pitchFamily="2" charset="-122"/>
              </a:rPr>
              <a:t>的</a:t>
            </a:r>
            <a:r>
              <a:rPr lang="zh-CN" altLang="en-US" sz="2800" b="1">
                <a:solidFill>
                  <a:schemeClr val="accent1"/>
                </a:solidFill>
                <a:latin typeface="宋体" panose="02010600030101010101" pitchFamily="2" charset="-122"/>
              </a:rPr>
              <a:t>次序依次顺序转换</a:t>
            </a:r>
            <a:r>
              <a:rPr lang="zh-CN" altLang="en-US" sz="2800" b="1">
                <a:latin typeface="宋体" panose="02010600030101010101" pitchFamily="2" charset="-122"/>
              </a:rPr>
              <a:t>，并将转换后的三元组</a:t>
            </a:r>
            <a:r>
              <a:rPr lang="zh-CN" altLang="en-US" sz="2800" b="1">
                <a:solidFill>
                  <a:schemeClr val="folHlink"/>
                </a:solidFill>
                <a:latin typeface="宋体" panose="02010600030101010101" pitchFamily="2" charset="-122"/>
              </a:rPr>
              <a:t>放置于</a:t>
            </a:r>
            <a:r>
              <a:rPr lang="zh-CN" altLang="en-US" sz="2800" b="1">
                <a:latin typeface="宋体" panose="02010600030101010101" pitchFamily="2" charset="-122"/>
              </a:rPr>
              <a:t>三元组表</a:t>
            </a:r>
            <a:r>
              <a:rPr lang="en-US" altLang="zh-CN" sz="2800" b="1"/>
              <a:t>b.data</a:t>
            </a:r>
            <a:r>
              <a:rPr lang="zh-CN" altLang="en-US" sz="2800" b="1">
                <a:latin typeface="宋体" panose="02010600030101010101" pitchFamily="2" charset="-122"/>
              </a:rPr>
              <a:t>的</a:t>
            </a:r>
            <a:r>
              <a:rPr lang="zh-CN" altLang="en-US" sz="2800" b="1">
                <a:solidFill>
                  <a:schemeClr val="accent1"/>
                </a:solidFill>
                <a:latin typeface="宋体" panose="02010600030101010101" pitchFamily="2" charset="-122"/>
              </a:rPr>
              <a:t>恰当位置</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a:t>
            </a:r>
            <a:r>
              <a:rPr lang="zh-CN" altLang="en-US" b="1">
                <a:solidFill>
                  <a:schemeClr val="folHlink"/>
                </a:solidFill>
                <a:latin typeface="宋体" panose="02010600030101010101" pitchFamily="2" charset="-122"/>
              </a:rPr>
              <a:t>前提</a:t>
            </a:r>
            <a:r>
              <a:rPr lang="zh-CN" altLang="en-US" b="1">
                <a:latin typeface="宋体" panose="02010600030101010101" pitchFamily="2" charset="-122"/>
              </a:rPr>
              <a:t>：</a:t>
            </a:r>
            <a:r>
              <a:rPr lang="zh-CN" altLang="en-US" sz="2800" b="1">
                <a:latin typeface="宋体" panose="02010600030101010101" pitchFamily="2" charset="-122"/>
              </a:rPr>
              <a:t>若能预先确定原矩阵</a:t>
            </a:r>
            <a:r>
              <a:rPr lang="en-US" altLang="zh-CN" sz="2800" b="1"/>
              <a:t>A</a:t>
            </a:r>
            <a:r>
              <a:rPr lang="zh-CN" altLang="en-US" sz="2800" b="1"/>
              <a:t>中每一列的</a:t>
            </a:r>
            <a:r>
              <a:rPr lang="en-US" altLang="zh-CN" sz="2800" b="1"/>
              <a:t>(</a:t>
            </a:r>
            <a:r>
              <a:rPr lang="zh-CN" altLang="en-US" sz="2800" b="1"/>
              <a:t>即</a:t>
            </a:r>
            <a:r>
              <a:rPr lang="en-US" altLang="zh-CN" sz="2800" b="1"/>
              <a:t>B</a:t>
            </a:r>
            <a:r>
              <a:rPr lang="zh-CN" altLang="en-US" sz="2800" b="1"/>
              <a:t>中每一行</a:t>
            </a:r>
            <a:r>
              <a:rPr lang="en-US" altLang="zh-CN" sz="2800" b="1"/>
              <a:t>)</a:t>
            </a:r>
            <a:r>
              <a:rPr lang="zh-CN" altLang="en-US" sz="2800" b="1"/>
              <a:t>第一个非</a:t>
            </a:r>
            <a:r>
              <a:rPr lang="en-US" altLang="zh-CN" sz="2800" b="1"/>
              <a:t>0</a:t>
            </a:r>
            <a:r>
              <a:rPr lang="zh-CN" altLang="en-US" sz="2800" b="1"/>
              <a:t>元素在</a:t>
            </a:r>
            <a:r>
              <a:rPr lang="en-US" altLang="zh-CN" sz="2800" b="1"/>
              <a:t>b.data</a:t>
            </a:r>
            <a:r>
              <a:rPr lang="zh-CN" altLang="en-US" sz="2800" b="1"/>
              <a:t>中应有</a:t>
            </a:r>
            <a:r>
              <a:rPr lang="zh-CN" altLang="en-US" sz="2800" b="1">
                <a:latin typeface="宋体" panose="02010600030101010101" pitchFamily="2" charset="-122"/>
              </a:rPr>
              <a:t>的位置，则在作转置时就可直接放在</a:t>
            </a:r>
            <a:r>
              <a:rPr lang="en-US" altLang="zh-CN" sz="2800" b="1"/>
              <a:t>b.data</a:t>
            </a:r>
            <a:r>
              <a:rPr lang="zh-CN" altLang="en-US" sz="2800" b="1"/>
              <a:t>中恰当</a:t>
            </a:r>
            <a:r>
              <a:rPr lang="zh-CN" altLang="en-US" sz="2800" b="1">
                <a:latin typeface="宋体" panose="02010600030101010101" pitchFamily="2" charset="-122"/>
              </a:rPr>
              <a:t>的位置。因此，应</a:t>
            </a:r>
            <a:r>
              <a:rPr lang="zh-CN" altLang="en-US" sz="2800" b="1">
                <a:solidFill>
                  <a:schemeClr val="folHlink"/>
                </a:solidFill>
                <a:latin typeface="宋体" panose="02010600030101010101" pitchFamily="2" charset="-122"/>
              </a:rPr>
              <a:t>先求得</a:t>
            </a:r>
            <a:r>
              <a:rPr lang="en-US" altLang="zh-CN" sz="2800" b="1">
                <a:solidFill>
                  <a:schemeClr val="folHlink"/>
                </a:solidFill>
              </a:rPr>
              <a:t>A</a:t>
            </a:r>
            <a:r>
              <a:rPr lang="zh-CN" altLang="en-US" sz="2800" b="1">
                <a:solidFill>
                  <a:schemeClr val="folHlink"/>
                </a:solidFill>
              </a:rPr>
              <a:t>中每一列的非</a:t>
            </a:r>
            <a:r>
              <a:rPr lang="en-US" altLang="zh-CN" sz="2800" b="1">
                <a:solidFill>
                  <a:schemeClr val="folHlink"/>
                </a:solidFill>
              </a:rPr>
              <a:t>0</a:t>
            </a:r>
            <a:r>
              <a:rPr lang="zh-CN" altLang="en-US" sz="2800" b="1">
                <a:solidFill>
                  <a:schemeClr val="folHlink"/>
                </a:solidFill>
              </a:rPr>
              <a:t>元素个数</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附设两个辅助向量</a:t>
            </a:r>
            <a:r>
              <a:rPr lang="en-US" altLang="zh-CN" sz="2800" b="1"/>
              <a:t>num[ ]</a:t>
            </a:r>
            <a:r>
              <a:rPr lang="zh-CN" altLang="en-US" sz="2800" b="1">
                <a:latin typeface="宋体" panose="02010600030101010101" pitchFamily="2" charset="-122"/>
              </a:rPr>
              <a:t>和</a:t>
            </a:r>
            <a:r>
              <a:rPr lang="en-US" altLang="zh-CN" sz="2800" b="1"/>
              <a:t>cpot[ ] </a:t>
            </a:r>
            <a:r>
              <a:rPr lang="zh-CN" altLang="en-US" sz="2800" b="1">
                <a:latin typeface="宋体" panose="02010600030101010101" pitchFamily="2" charset="-122"/>
              </a:rPr>
              <a:t>。</a:t>
            </a:r>
            <a:endParaRPr lang="zh-CN" altLang="en-US" sz="2800" b="1"/>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a:t>
            </a:r>
            <a:r>
              <a:rPr lang="en-US" altLang="zh-CN" b="1"/>
              <a:t>num[col]</a:t>
            </a:r>
            <a:r>
              <a:rPr lang="zh-CN" altLang="en-US" b="1">
                <a:latin typeface="宋体" panose="02010600030101010101" pitchFamily="2" charset="-122"/>
              </a:rPr>
              <a:t>：统计</a:t>
            </a:r>
            <a:r>
              <a:rPr lang="en-US" altLang="zh-CN" b="1"/>
              <a:t>A</a:t>
            </a:r>
            <a:r>
              <a:rPr lang="zh-CN" altLang="en-US" b="1">
                <a:latin typeface="宋体" panose="02010600030101010101" pitchFamily="2" charset="-122"/>
              </a:rPr>
              <a:t>中第</a:t>
            </a:r>
            <a:r>
              <a:rPr lang="en-US" altLang="zh-CN" b="1"/>
              <a:t>col</a:t>
            </a:r>
            <a:r>
              <a:rPr lang="zh-CN" altLang="en-US" b="1">
                <a:latin typeface="宋体" panose="02010600030101010101" pitchFamily="2" charset="-122"/>
              </a:rPr>
              <a:t>列中非</a:t>
            </a:r>
            <a:r>
              <a:rPr lang="en-US" altLang="zh-CN" b="1"/>
              <a:t>0</a:t>
            </a:r>
            <a:r>
              <a:rPr lang="zh-CN" altLang="en-US" b="1">
                <a:latin typeface="宋体" panose="02010600030101010101" pitchFamily="2" charset="-122"/>
              </a:rPr>
              <a:t>元素的个数</a:t>
            </a:r>
            <a:r>
              <a:rPr lang="zh-CN" altLang="en-US" b="1"/>
              <a:t>；</a:t>
            </a:r>
            <a:endParaRPr lang="zh-CN" altLang="en-US" b="1">
              <a:latin typeface="宋体" panose="02010600030101010101" pitchFamily="2" charset="-122"/>
            </a:endParaRPr>
          </a:p>
          <a:p>
            <a:pPr marL="533400" lvl="1" indent="0">
              <a:lnSpc>
                <a:spcPct val="110000"/>
              </a:lnSpc>
              <a:buNone/>
            </a:pPr>
            <a:r>
              <a:rPr lang="zh-CN" altLang="en-US" b="1">
                <a:solidFill>
                  <a:schemeClr val="folHlink"/>
                </a:solidFill>
                <a:latin typeface="宋体" panose="02010600030101010101" pitchFamily="2" charset="-122"/>
              </a:rPr>
              <a:t>◆</a:t>
            </a:r>
            <a:r>
              <a:rPr lang="zh-CN" altLang="en-US" b="1"/>
              <a:t>  </a:t>
            </a:r>
            <a:r>
              <a:rPr lang="en-US" altLang="zh-CN" b="1"/>
              <a:t>cpot[col] </a:t>
            </a:r>
            <a:r>
              <a:rPr lang="zh-CN" altLang="en-US" b="1">
                <a:latin typeface="宋体" panose="02010600030101010101" pitchFamily="2" charset="-122"/>
              </a:rPr>
              <a:t>：指示</a:t>
            </a:r>
            <a:r>
              <a:rPr lang="en-US" altLang="zh-CN" b="1"/>
              <a:t>A</a:t>
            </a:r>
            <a:r>
              <a:rPr lang="zh-CN" altLang="en-US" b="1">
                <a:latin typeface="宋体" panose="02010600030101010101" pitchFamily="2" charset="-122"/>
              </a:rPr>
              <a:t>中第一个非</a:t>
            </a:r>
            <a:r>
              <a:rPr lang="en-US" altLang="zh-CN" b="1"/>
              <a:t>0</a:t>
            </a:r>
            <a:r>
              <a:rPr lang="zh-CN" altLang="en-US" b="1">
                <a:latin typeface="宋体" panose="02010600030101010101" pitchFamily="2" charset="-122"/>
              </a:rPr>
              <a:t>元素在</a:t>
            </a:r>
            <a:r>
              <a:rPr lang="en-US" altLang="zh-CN" b="1"/>
              <a:t>b.data</a:t>
            </a:r>
            <a:r>
              <a:rPr lang="zh-CN" altLang="en-US" b="1"/>
              <a:t>中的恰当</a:t>
            </a:r>
            <a:r>
              <a:rPr lang="zh-CN" altLang="en-US" b="1">
                <a:latin typeface="宋体" panose="02010600030101010101" pitchFamily="2" charset="-122"/>
              </a:rPr>
              <a:t>位置。</a:t>
            </a:r>
            <a:endParaRPr lang="zh-CN" altLang="en-US" sz="2400" b="1">
              <a:latin typeface="宋体" panose="02010600030101010101" pitchFamily="2" charset="-122"/>
            </a:endParaRPr>
          </a:p>
        </p:txBody>
      </p:sp>
    </p:spTree>
    <p:extLst>
      <p:ext uri="{BB962C8B-B14F-4D97-AF65-F5344CB8AC3E}">
        <p14:creationId xmlns:p14="http://schemas.microsoft.com/office/powerpoint/2010/main" val="225575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366F5EA2-2A0F-5C40-9AD1-E3D784D89214}"/>
              </a:ext>
            </a:extLst>
          </p:cNvPr>
          <p:cNvSpPr>
            <a:spLocks noGrp="1" noChangeArrowheads="1"/>
          </p:cNvSpPr>
          <p:nvPr>
            <p:ph/>
          </p:nvPr>
        </p:nvSpPr>
        <p:spPr>
          <a:xfrm>
            <a:off x="1676400" y="142875"/>
            <a:ext cx="8839200" cy="622300"/>
          </a:xfrm>
        </p:spPr>
        <p:txBody>
          <a:bodyPr/>
          <a:lstStyle/>
          <a:p>
            <a:pPr marL="0" indent="0">
              <a:buNone/>
            </a:pPr>
            <a:r>
              <a:rPr lang="zh-CN" altLang="en-US" b="1">
                <a:latin typeface="宋体" panose="02010600030101010101" pitchFamily="2" charset="-122"/>
              </a:rPr>
              <a:t>显然有位置对应关系：</a:t>
            </a:r>
          </a:p>
        </p:txBody>
      </p:sp>
      <p:sp>
        <p:nvSpPr>
          <p:cNvPr id="365571" name="Line 3">
            <a:extLst>
              <a:ext uri="{FF2B5EF4-FFF2-40B4-BE49-F238E27FC236}">
                <a16:creationId xmlns:a16="http://schemas.microsoft.com/office/drawing/2014/main" id="{FC02AA3C-B456-5A47-8469-FBB5198902A4}"/>
              </a:ext>
            </a:extLst>
          </p:cNvPr>
          <p:cNvSpPr>
            <a:spLocks noChangeShapeType="1"/>
          </p:cNvSpPr>
          <p:nvPr/>
        </p:nvSpPr>
        <p:spPr bwMode="auto">
          <a:xfrm>
            <a:off x="2438400" y="6858000"/>
            <a:ext cx="76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65572" name="Group 4">
            <a:extLst>
              <a:ext uri="{FF2B5EF4-FFF2-40B4-BE49-F238E27FC236}">
                <a16:creationId xmlns:a16="http://schemas.microsoft.com/office/drawing/2014/main" id="{714E7653-1CC7-7B41-9B2E-98A568E37A2A}"/>
              </a:ext>
            </a:extLst>
          </p:cNvPr>
          <p:cNvGrpSpPr>
            <a:grpSpLocks/>
          </p:cNvGrpSpPr>
          <p:nvPr/>
        </p:nvGrpSpPr>
        <p:grpSpPr bwMode="auto">
          <a:xfrm>
            <a:off x="2100263" y="690564"/>
            <a:ext cx="7594600" cy="1082675"/>
            <a:chOff x="363" y="3427"/>
            <a:chExt cx="4784" cy="682"/>
          </a:xfrm>
        </p:grpSpPr>
        <p:sp>
          <p:nvSpPr>
            <p:cNvPr id="365573" name="Rectangle 5">
              <a:extLst>
                <a:ext uri="{FF2B5EF4-FFF2-40B4-BE49-F238E27FC236}">
                  <a16:creationId xmlns:a16="http://schemas.microsoft.com/office/drawing/2014/main" id="{17C50C90-A9C1-3440-826D-E82D9AA1A9A5}"/>
                </a:ext>
              </a:extLst>
            </p:cNvPr>
            <p:cNvSpPr>
              <a:spLocks noChangeArrowheads="1"/>
            </p:cNvSpPr>
            <p:nvPr/>
          </p:nvSpPr>
          <p:spPr bwMode="auto">
            <a:xfrm>
              <a:off x="432" y="3427"/>
              <a:ext cx="102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cpot[1]=1</a:t>
              </a:r>
            </a:p>
          </p:txBody>
        </p:sp>
        <p:sp>
          <p:nvSpPr>
            <p:cNvPr id="365574" name="Rectangle 6">
              <a:extLst>
                <a:ext uri="{FF2B5EF4-FFF2-40B4-BE49-F238E27FC236}">
                  <a16:creationId xmlns:a16="http://schemas.microsoft.com/office/drawing/2014/main" id="{B0D1639F-CD6D-1F4F-93DE-9F3D73CB93F5}"/>
                </a:ext>
              </a:extLst>
            </p:cNvPr>
            <p:cNvSpPr>
              <a:spLocks noChangeArrowheads="1"/>
            </p:cNvSpPr>
            <p:nvPr/>
          </p:nvSpPr>
          <p:spPr bwMode="auto">
            <a:xfrm>
              <a:off x="432" y="3792"/>
              <a:ext cx="471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20000"/>
                </a:spcBef>
                <a:spcAft>
                  <a:spcPct val="0"/>
                </a:spcAft>
                <a:buClr>
                  <a:srgbClr val="3366FF"/>
                </a:buClr>
                <a:buSzPct val="80000"/>
              </a:pPr>
              <a:r>
                <a:rPr kumimoji="1" lang="en-US" altLang="zh-CN" sz="2800" b="1">
                  <a:solidFill>
                    <a:srgbClr val="FFFFFF"/>
                  </a:solidFill>
                  <a:latin typeface="Times New Roman" panose="02020603050405020304" pitchFamily="18" charset="0"/>
                  <a:ea typeface="宋体" panose="02010600030101010101" pitchFamily="2" charset="-122"/>
                </a:rPr>
                <a:t>cpot[col]=cpot[col-1]+num[col-1]       2≦col≦a.cn</a:t>
              </a:r>
            </a:p>
          </p:txBody>
        </p:sp>
        <p:sp>
          <p:nvSpPr>
            <p:cNvPr id="365575" name="AutoShape 7">
              <a:extLst>
                <a:ext uri="{FF2B5EF4-FFF2-40B4-BE49-F238E27FC236}">
                  <a16:creationId xmlns:a16="http://schemas.microsoft.com/office/drawing/2014/main" id="{6DB0655E-1DC6-3F44-A191-CE8A4D51CF32}"/>
                </a:ext>
              </a:extLst>
            </p:cNvPr>
            <p:cNvSpPr>
              <a:spLocks/>
            </p:cNvSpPr>
            <p:nvPr/>
          </p:nvSpPr>
          <p:spPr bwMode="auto">
            <a:xfrm>
              <a:off x="363" y="3570"/>
              <a:ext cx="68" cy="499"/>
            </a:xfrm>
            <a:prstGeom prst="leftBrace">
              <a:avLst>
                <a:gd name="adj1" fmla="val 61152"/>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65576" name="Rectangle 8">
            <a:extLst>
              <a:ext uri="{FF2B5EF4-FFF2-40B4-BE49-F238E27FC236}">
                <a16:creationId xmlns:a16="http://schemas.microsoft.com/office/drawing/2014/main" id="{066497C0-3FA3-1A40-83DC-69D04F43AEB4}"/>
              </a:ext>
            </a:extLst>
          </p:cNvPr>
          <p:cNvSpPr>
            <a:spLocks noChangeArrowheads="1"/>
          </p:cNvSpPr>
          <p:nvPr/>
        </p:nvSpPr>
        <p:spPr bwMode="auto">
          <a:xfrm>
            <a:off x="1752600" y="18288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683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例图</a:t>
            </a:r>
            <a:r>
              <a:rPr lang="en-US" altLang="zh-CN" sz="2800" b="1">
                <a:solidFill>
                  <a:srgbClr val="FFFFFF"/>
                </a:solidFill>
              </a:rPr>
              <a:t>5-8</a:t>
            </a:r>
            <a:r>
              <a:rPr lang="zh-CN" altLang="en-US" sz="2800" b="1">
                <a:solidFill>
                  <a:srgbClr val="FFFFFF"/>
                </a:solidFill>
                <a:latin typeface="宋体" panose="02010600030101010101" pitchFamily="2" charset="-122"/>
              </a:rPr>
              <a:t>中的矩阵</a:t>
            </a:r>
            <a:r>
              <a:rPr lang="en-US" altLang="zh-CN" sz="2800" b="1">
                <a:solidFill>
                  <a:srgbClr val="FFFFFF"/>
                </a:solidFill>
              </a:rPr>
              <a:t>A</a:t>
            </a:r>
            <a:r>
              <a:rPr lang="zh-CN" altLang="en-US" sz="2800" b="1">
                <a:solidFill>
                  <a:srgbClr val="FFFFFF"/>
                </a:solidFill>
                <a:latin typeface="宋体" panose="02010600030101010101" pitchFamily="2" charset="-122"/>
              </a:rPr>
              <a:t>和表</a:t>
            </a:r>
            <a:r>
              <a:rPr lang="en-US" altLang="zh-CN" sz="2800" b="1">
                <a:solidFill>
                  <a:srgbClr val="FFFFFF"/>
                </a:solidFill>
              </a:rPr>
              <a:t>5-9(a)</a:t>
            </a:r>
            <a:r>
              <a:rPr lang="zh-CN" altLang="en-US" sz="2800" b="1">
                <a:solidFill>
                  <a:srgbClr val="FFFFFF"/>
                </a:solidFill>
              </a:rPr>
              <a:t>的</a:t>
            </a:r>
            <a:r>
              <a:rPr lang="zh-CN" altLang="en-US" sz="2800" b="1">
                <a:solidFill>
                  <a:srgbClr val="FFFFFF"/>
                </a:solidFill>
                <a:latin typeface="宋体" panose="02010600030101010101" pitchFamily="2" charset="-122"/>
              </a:rPr>
              <a:t>相应的三元组表可以求得</a:t>
            </a:r>
            <a:r>
              <a:rPr lang="en-US" altLang="zh-CN" sz="2800" b="1">
                <a:solidFill>
                  <a:srgbClr val="FFFFFF"/>
                </a:solidFill>
              </a:rPr>
              <a:t>num[col]</a:t>
            </a:r>
            <a:r>
              <a:rPr lang="zh-CN" altLang="en-US" sz="2800" b="1">
                <a:solidFill>
                  <a:srgbClr val="FFFFFF"/>
                </a:solidFill>
                <a:latin typeface="宋体" panose="02010600030101010101" pitchFamily="2" charset="-122"/>
              </a:rPr>
              <a:t>和</a:t>
            </a:r>
            <a:r>
              <a:rPr lang="en-US" altLang="zh-CN" sz="2800" b="1">
                <a:solidFill>
                  <a:srgbClr val="FFFFFF"/>
                </a:solidFill>
              </a:rPr>
              <a:t>cpot[col]</a:t>
            </a:r>
            <a:r>
              <a:rPr lang="zh-CN" altLang="en-US" sz="2800" b="1">
                <a:solidFill>
                  <a:srgbClr val="FFFFFF"/>
                </a:solidFill>
                <a:latin typeface="宋体" panose="02010600030101010101" pitchFamily="2" charset="-122"/>
              </a:rPr>
              <a:t>的值如表</a:t>
            </a:r>
            <a:r>
              <a:rPr lang="en-US" altLang="zh-CN" sz="2800" b="1">
                <a:solidFill>
                  <a:srgbClr val="FFFFFF"/>
                </a:solidFill>
              </a:rPr>
              <a:t>5-1</a:t>
            </a:r>
            <a:r>
              <a:rPr lang="zh-CN" altLang="en-US" sz="2800" b="1">
                <a:solidFill>
                  <a:srgbClr val="FFFFFF"/>
                </a:solidFill>
                <a:latin typeface="宋体" panose="02010600030101010101" pitchFamily="2" charset="-122"/>
              </a:rPr>
              <a:t>：</a:t>
            </a:r>
          </a:p>
        </p:txBody>
      </p:sp>
      <p:grpSp>
        <p:nvGrpSpPr>
          <p:cNvPr id="365577" name="Group 9">
            <a:extLst>
              <a:ext uri="{FF2B5EF4-FFF2-40B4-BE49-F238E27FC236}">
                <a16:creationId xmlns:a16="http://schemas.microsoft.com/office/drawing/2014/main" id="{B5E3A564-365E-5244-BBB7-FEF1BF578A86}"/>
              </a:ext>
            </a:extLst>
          </p:cNvPr>
          <p:cNvGrpSpPr>
            <a:grpSpLocks/>
          </p:cNvGrpSpPr>
          <p:nvPr/>
        </p:nvGrpSpPr>
        <p:grpSpPr bwMode="auto">
          <a:xfrm>
            <a:off x="3362326" y="3068639"/>
            <a:ext cx="5686425" cy="2016125"/>
            <a:chOff x="1158" y="1933"/>
            <a:chExt cx="3582" cy="1270"/>
          </a:xfrm>
        </p:grpSpPr>
        <p:grpSp>
          <p:nvGrpSpPr>
            <p:cNvPr id="365578" name="Group 10">
              <a:extLst>
                <a:ext uri="{FF2B5EF4-FFF2-40B4-BE49-F238E27FC236}">
                  <a16:creationId xmlns:a16="http://schemas.microsoft.com/office/drawing/2014/main" id="{7A691475-83DD-3646-8B2E-3FB909799E0A}"/>
                </a:ext>
              </a:extLst>
            </p:cNvPr>
            <p:cNvGrpSpPr>
              <a:grpSpLocks/>
            </p:cNvGrpSpPr>
            <p:nvPr/>
          </p:nvGrpSpPr>
          <p:grpSpPr bwMode="auto">
            <a:xfrm>
              <a:off x="1158" y="2253"/>
              <a:ext cx="3582" cy="950"/>
              <a:chOff x="1008" y="1968"/>
              <a:chExt cx="3582" cy="950"/>
            </a:xfrm>
          </p:grpSpPr>
          <p:grpSp>
            <p:nvGrpSpPr>
              <p:cNvPr id="365579" name="Group 11">
                <a:extLst>
                  <a:ext uri="{FF2B5EF4-FFF2-40B4-BE49-F238E27FC236}">
                    <a16:creationId xmlns:a16="http://schemas.microsoft.com/office/drawing/2014/main" id="{6FB6CD46-4DC7-AE48-A2F4-8D51F3951D04}"/>
                  </a:ext>
                </a:extLst>
              </p:cNvPr>
              <p:cNvGrpSpPr>
                <a:grpSpLocks/>
              </p:cNvGrpSpPr>
              <p:nvPr/>
            </p:nvGrpSpPr>
            <p:grpSpPr bwMode="auto">
              <a:xfrm>
                <a:off x="1008" y="2283"/>
                <a:ext cx="3582" cy="317"/>
                <a:chOff x="1008" y="2283"/>
                <a:chExt cx="3582" cy="317"/>
              </a:xfrm>
            </p:grpSpPr>
            <p:sp>
              <p:nvSpPr>
                <p:cNvPr id="365580" name="Rectangle 12">
                  <a:extLst>
                    <a:ext uri="{FF2B5EF4-FFF2-40B4-BE49-F238E27FC236}">
                      <a16:creationId xmlns:a16="http://schemas.microsoft.com/office/drawing/2014/main" id="{E8E5AFF7-4A73-054C-8A31-FC125ED3A4FE}"/>
                    </a:ext>
                  </a:extLst>
                </p:cNvPr>
                <p:cNvSpPr>
                  <a:spLocks noChangeArrowheads="1"/>
                </p:cNvSpPr>
                <p:nvPr/>
              </p:nvSpPr>
              <p:spPr bwMode="auto">
                <a:xfrm>
                  <a:off x="1008" y="2283"/>
                  <a:ext cx="3582"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20000"/>
                    </a:spcBef>
                    <a:spcAft>
                      <a:spcPct val="0"/>
                    </a:spcAft>
                    <a:buClr>
                      <a:srgbClr val="3366FF"/>
                    </a:buClr>
                    <a:buSzPct val="80000"/>
                  </a:pPr>
                  <a:r>
                    <a:rPr kumimoji="1" lang="en-US" altLang="zh-CN" sz="2800">
                      <a:solidFill>
                        <a:srgbClr val="FFFFFF"/>
                      </a:solidFill>
                      <a:latin typeface="Times New Roman" panose="02020603050405020304" pitchFamily="18" charset="0"/>
                      <a:ea typeface="楷体_GB2312" pitchFamily="49" charset="-122"/>
                    </a:rPr>
                    <a:t>num[col]    1    2    2    1    0    1   1    1</a:t>
                  </a:r>
                </a:p>
              </p:txBody>
            </p:sp>
            <p:sp>
              <p:nvSpPr>
                <p:cNvPr id="365581" name="Line 13">
                  <a:extLst>
                    <a:ext uri="{FF2B5EF4-FFF2-40B4-BE49-F238E27FC236}">
                      <a16:creationId xmlns:a16="http://schemas.microsoft.com/office/drawing/2014/main" id="{82ACDA62-7608-B841-84F9-8267317FC971}"/>
                    </a:ext>
                  </a:extLst>
                </p:cNvPr>
                <p:cNvSpPr>
                  <a:spLocks noChangeShapeType="1"/>
                </p:cNvSpPr>
                <p:nvPr/>
              </p:nvSpPr>
              <p:spPr bwMode="auto">
                <a:xfrm>
                  <a:off x="1965"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82" name="Line 14">
                  <a:extLst>
                    <a:ext uri="{FF2B5EF4-FFF2-40B4-BE49-F238E27FC236}">
                      <a16:creationId xmlns:a16="http://schemas.microsoft.com/office/drawing/2014/main" id="{ECD4E9EF-7364-EB4C-A108-71009C7E1515}"/>
                    </a:ext>
                  </a:extLst>
                </p:cNvPr>
                <p:cNvSpPr>
                  <a:spLocks noChangeShapeType="1"/>
                </p:cNvSpPr>
                <p:nvPr/>
              </p:nvSpPr>
              <p:spPr bwMode="auto">
                <a:xfrm>
                  <a:off x="2300"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83" name="Line 15">
                  <a:extLst>
                    <a:ext uri="{FF2B5EF4-FFF2-40B4-BE49-F238E27FC236}">
                      <a16:creationId xmlns:a16="http://schemas.microsoft.com/office/drawing/2014/main" id="{2970235A-4A13-B041-A8C0-9B5695296C69}"/>
                    </a:ext>
                  </a:extLst>
                </p:cNvPr>
                <p:cNvSpPr>
                  <a:spLocks noChangeShapeType="1"/>
                </p:cNvSpPr>
                <p:nvPr/>
              </p:nvSpPr>
              <p:spPr bwMode="auto">
                <a:xfrm>
                  <a:off x="2636"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84" name="Line 16">
                  <a:extLst>
                    <a:ext uri="{FF2B5EF4-FFF2-40B4-BE49-F238E27FC236}">
                      <a16:creationId xmlns:a16="http://schemas.microsoft.com/office/drawing/2014/main" id="{31ACE9DF-264B-6E44-9353-AD5C4D67470C}"/>
                    </a:ext>
                  </a:extLst>
                </p:cNvPr>
                <p:cNvSpPr>
                  <a:spLocks noChangeShapeType="1"/>
                </p:cNvSpPr>
                <p:nvPr/>
              </p:nvSpPr>
              <p:spPr bwMode="auto">
                <a:xfrm>
                  <a:off x="2972"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85" name="Line 17">
                  <a:extLst>
                    <a:ext uri="{FF2B5EF4-FFF2-40B4-BE49-F238E27FC236}">
                      <a16:creationId xmlns:a16="http://schemas.microsoft.com/office/drawing/2014/main" id="{560B5203-84F3-2A48-8127-BE80CCE52FFB}"/>
                    </a:ext>
                  </a:extLst>
                </p:cNvPr>
                <p:cNvSpPr>
                  <a:spLocks noChangeShapeType="1"/>
                </p:cNvSpPr>
                <p:nvPr/>
              </p:nvSpPr>
              <p:spPr bwMode="auto">
                <a:xfrm>
                  <a:off x="3308"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86" name="Line 18">
                  <a:extLst>
                    <a:ext uri="{FF2B5EF4-FFF2-40B4-BE49-F238E27FC236}">
                      <a16:creationId xmlns:a16="http://schemas.microsoft.com/office/drawing/2014/main" id="{DD4559E4-4995-F449-978D-29A202D5FC5D}"/>
                    </a:ext>
                  </a:extLst>
                </p:cNvPr>
                <p:cNvSpPr>
                  <a:spLocks noChangeShapeType="1"/>
                </p:cNvSpPr>
                <p:nvPr/>
              </p:nvSpPr>
              <p:spPr bwMode="auto">
                <a:xfrm>
                  <a:off x="3652"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87" name="Line 19">
                  <a:extLst>
                    <a:ext uri="{FF2B5EF4-FFF2-40B4-BE49-F238E27FC236}">
                      <a16:creationId xmlns:a16="http://schemas.microsoft.com/office/drawing/2014/main" id="{5241C1AB-7D85-DA45-84F6-A986001F7F93}"/>
                    </a:ext>
                  </a:extLst>
                </p:cNvPr>
                <p:cNvSpPr>
                  <a:spLocks noChangeShapeType="1"/>
                </p:cNvSpPr>
                <p:nvPr/>
              </p:nvSpPr>
              <p:spPr bwMode="auto">
                <a:xfrm>
                  <a:off x="3988"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88" name="Line 20">
                  <a:extLst>
                    <a:ext uri="{FF2B5EF4-FFF2-40B4-BE49-F238E27FC236}">
                      <a16:creationId xmlns:a16="http://schemas.microsoft.com/office/drawing/2014/main" id="{8054001C-5451-FF4B-8E49-07B39F9822A9}"/>
                    </a:ext>
                  </a:extLst>
                </p:cNvPr>
                <p:cNvSpPr>
                  <a:spLocks noChangeShapeType="1"/>
                </p:cNvSpPr>
                <p:nvPr/>
              </p:nvSpPr>
              <p:spPr bwMode="auto">
                <a:xfrm>
                  <a:off x="4275"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65589" name="Group 21">
                <a:extLst>
                  <a:ext uri="{FF2B5EF4-FFF2-40B4-BE49-F238E27FC236}">
                    <a16:creationId xmlns:a16="http://schemas.microsoft.com/office/drawing/2014/main" id="{9D7DC3C6-689C-744D-997A-4CABEF3E77BA}"/>
                  </a:ext>
                </a:extLst>
              </p:cNvPr>
              <p:cNvGrpSpPr>
                <a:grpSpLocks/>
              </p:cNvGrpSpPr>
              <p:nvPr/>
            </p:nvGrpSpPr>
            <p:grpSpPr bwMode="auto">
              <a:xfrm>
                <a:off x="1008" y="1968"/>
                <a:ext cx="3582" cy="317"/>
                <a:chOff x="1008" y="1968"/>
                <a:chExt cx="3582" cy="317"/>
              </a:xfrm>
            </p:grpSpPr>
            <p:sp>
              <p:nvSpPr>
                <p:cNvPr id="365590" name="Rectangle 22">
                  <a:extLst>
                    <a:ext uri="{FF2B5EF4-FFF2-40B4-BE49-F238E27FC236}">
                      <a16:creationId xmlns:a16="http://schemas.microsoft.com/office/drawing/2014/main" id="{59CA3C71-2E67-424F-9EA5-87D3C3B4AE1C}"/>
                    </a:ext>
                  </a:extLst>
                </p:cNvPr>
                <p:cNvSpPr>
                  <a:spLocks noChangeArrowheads="1"/>
                </p:cNvSpPr>
                <p:nvPr/>
              </p:nvSpPr>
              <p:spPr bwMode="auto">
                <a:xfrm>
                  <a:off x="1008" y="1968"/>
                  <a:ext cx="3582"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20000"/>
                    </a:spcBef>
                    <a:spcAft>
                      <a:spcPct val="0"/>
                    </a:spcAft>
                    <a:buClr>
                      <a:srgbClr val="3366FF"/>
                    </a:buClr>
                    <a:buSzPct val="80000"/>
                  </a:pPr>
                  <a:r>
                    <a:rPr kumimoji="1" lang="zh-CN" altLang="en-US" sz="2800">
                      <a:solidFill>
                        <a:srgbClr val="FFFFFF"/>
                      </a:solidFill>
                      <a:latin typeface="Times New Roman" panose="02020603050405020304" pitchFamily="18" charset="0"/>
                      <a:ea typeface="楷体_GB2312" pitchFamily="49" charset="-122"/>
                    </a:rPr>
                    <a:t>      </a:t>
                  </a:r>
                  <a:r>
                    <a:rPr kumimoji="1" lang="en-US" altLang="zh-CN" sz="2800">
                      <a:solidFill>
                        <a:srgbClr val="FFFFFF"/>
                      </a:solidFill>
                      <a:latin typeface="Times New Roman" panose="02020603050405020304" pitchFamily="18" charset="0"/>
                      <a:ea typeface="楷体_GB2312" pitchFamily="49" charset="-122"/>
                    </a:rPr>
                    <a:t>col        </a:t>
                  </a:r>
                  <a:r>
                    <a:rPr kumimoji="1" lang="en-US" altLang="zh-CN" sz="3200">
                      <a:solidFill>
                        <a:srgbClr val="FFFFFF"/>
                      </a:solidFill>
                      <a:latin typeface="Times New Roman" panose="02020603050405020304" pitchFamily="18" charset="0"/>
                      <a:ea typeface="楷体_GB2312" pitchFamily="49" charset="-122"/>
                    </a:rPr>
                    <a:t>1   2   3   4   5   6   7   8</a:t>
                  </a:r>
                </a:p>
              </p:txBody>
            </p:sp>
            <p:sp>
              <p:nvSpPr>
                <p:cNvPr id="365591" name="Line 23">
                  <a:extLst>
                    <a:ext uri="{FF2B5EF4-FFF2-40B4-BE49-F238E27FC236}">
                      <a16:creationId xmlns:a16="http://schemas.microsoft.com/office/drawing/2014/main" id="{909C5A1C-8ED4-AD44-B56A-498077ECD624}"/>
                    </a:ext>
                  </a:extLst>
                </p:cNvPr>
                <p:cNvSpPr>
                  <a:spLocks noChangeShapeType="1"/>
                </p:cNvSpPr>
                <p:nvPr/>
              </p:nvSpPr>
              <p:spPr bwMode="auto">
                <a:xfrm>
                  <a:off x="1968"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92" name="Line 24">
                  <a:extLst>
                    <a:ext uri="{FF2B5EF4-FFF2-40B4-BE49-F238E27FC236}">
                      <a16:creationId xmlns:a16="http://schemas.microsoft.com/office/drawing/2014/main" id="{3440F132-0275-2545-B6BE-EF340251F236}"/>
                    </a:ext>
                  </a:extLst>
                </p:cNvPr>
                <p:cNvSpPr>
                  <a:spLocks noChangeShapeType="1"/>
                </p:cNvSpPr>
                <p:nvPr/>
              </p:nvSpPr>
              <p:spPr bwMode="auto">
                <a:xfrm>
                  <a:off x="2304"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93" name="Line 25">
                  <a:extLst>
                    <a:ext uri="{FF2B5EF4-FFF2-40B4-BE49-F238E27FC236}">
                      <a16:creationId xmlns:a16="http://schemas.microsoft.com/office/drawing/2014/main" id="{41C7FE62-700E-E048-AC0C-0B2360E8B96D}"/>
                    </a:ext>
                  </a:extLst>
                </p:cNvPr>
                <p:cNvSpPr>
                  <a:spLocks noChangeShapeType="1"/>
                </p:cNvSpPr>
                <p:nvPr/>
              </p:nvSpPr>
              <p:spPr bwMode="auto">
                <a:xfrm>
                  <a:off x="2640"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94" name="Line 26">
                  <a:extLst>
                    <a:ext uri="{FF2B5EF4-FFF2-40B4-BE49-F238E27FC236}">
                      <a16:creationId xmlns:a16="http://schemas.microsoft.com/office/drawing/2014/main" id="{5FAA0A7A-AF2C-EB41-BAE8-39391CF6BDF3}"/>
                    </a:ext>
                  </a:extLst>
                </p:cNvPr>
                <p:cNvSpPr>
                  <a:spLocks noChangeShapeType="1"/>
                </p:cNvSpPr>
                <p:nvPr/>
              </p:nvSpPr>
              <p:spPr bwMode="auto">
                <a:xfrm>
                  <a:off x="2976"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95" name="Line 27">
                  <a:extLst>
                    <a:ext uri="{FF2B5EF4-FFF2-40B4-BE49-F238E27FC236}">
                      <a16:creationId xmlns:a16="http://schemas.microsoft.com/office/drawing/2014/main" id="{CD7DB285-AE9B-2749-94ED-E2986036B6AD}"/>
                    </a:ext>
                  </a:extLst>
                </p:cNvPr>
                <p:cNvSpPr>
                  <a:spLocks noChangeShapeType="1"/>
                </p:cNvSpPr>
                <p:nvPr/>
              </p:nvSpPr>
              <p:spPr bwMode="auto">
                <a:xfrm>
                  <a:off x="3312"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96" name="Line 28">
                  <a:extLst>
                    <a:ext uri="{FF2B5EF4-FFF2-40B4-BE49-F238E27FC236}">
                      <a16:creationId xmlns:a16="http://schemas.microsoft.com/office/drawing/2014/main" id="{1183E212-D01E-8F49-BD72-76BB44B23B30}"/>
                    </a:ext>
                  </a:extLst>
                </p:cNvPr>
                <p:cNvSpPr>
                  <a:spLocks noChangeShapeType="1"/>
                </p:cNvSpPr>
                <p:nvPr/>
              </p:nvSpPr>
              <p:spPr bwMode="auto">
                <a:xfrm>
                  <a:off x="3648"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97" name="Line 29">
                  <a:extLst>
                    <a:ext uri="{FF2B5EF4-FFF2-40B4-BE49-F238E27FC236}">
                      <a16:creationId xmlns:a16="http://schemas.microsoft.com/office/drawing/2014/main" id="{9034BDD4-8EBA-4049-9E60-51CCF837EB18}"/>
                    </a:ext>
                  </a:extLst>
                </p:cNvPr>
                <p:cNvSpPr>
                  <a:spLocks noChangeShapeType="1"/>
                </p:cNvSpPr>
                <p:nvPr/>
              </p:nvSpPr>
              <p:spPr bwMode="auto">
                <a:xfrm>
                  <a:off x="3984"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598" name="Line 30">
                  <a:extLst>
                    <a:ext uri="{FF2B5EF4-FFF2-40B4-BE49-F238E27FC236}">
                      <a16:creationId xmlns:a16="http://schemas.microsoft.com/office/drawing/2014/main" id="{7F9652E9-0654-914C-B646-AFCD29E24E76}"/>
                    </a:ext>
                  </a:extLst>
                </p:cNvPr>
                <p:cNvSpPr>
                  <a:spLocks noChangeShapeType="1"/>
                </p:cNvSpPr>
                <p:nvPr/>
              </p:nvSpPr>
              <p:spPr bwMode="auto">
                <a:xfrm>
                  <a:off x="4272" y="1968"/>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65599" name="Group 31">
                <a:extLst>
                  <a:ext uri="{FF2B5EF4-FFF2-40B4-BE49-F238E27FC236}">
                    <a16:creationId xmlns:a16="http://schemas.microsoft.com/office/drawing/2014/main" id="{623162A0-8D1A-0F4F-A406-2957E42AFCEC}"/>
                  </a:ext>
                </a:extLst>
              </p:cNvPr>
              <p:cNvGrpSpPr>
                <a:grpSpLocks/>
              </p:cNvGrpSpPr>
              <p:nvPr/>
            </p:nvGrpSpPr>
            <p:grpSpPr bwMode="auto">
              <a:xfrm>
                <a:off x="1008" y="2601"/>
                <a:ext cx="3582" cy="317"/>
                <a:chOff x="1008" y="2283"/>
                <a:chExt cx="3582" cy="317"/>
              </a:xfrm>
            </p:grpSpPr>
            <p:sp>
              <p:nvSpPr>
                <p:cNvPr id="365600" name="Rectangle 32">
                  <a:extLst>
                    <a:ext uri="{FF2B5EF4-FFF2-40B4-BE49-F238E27FC236}">
                      <a16:creationId xmlns:a16="http://schemas.microsoft.com/office/drawing/2014/main" id="{1BDDCCEB-6B1B-C148-8C76-8D6AEB870978}"/>
                    </a:ext>
                  </a:extLst>
                </p:cNvPr>
                <p:cNvSpPr>
                  <a:spLocks noChangeArrowheads="1"/>
                </p:cNvSpPr>
                <p:nvPr/>
              </p:nvSpPr>
              <p:spPr bwMode="auto">
                <a:xfrm>
                  <a:off x="1008" y="2283"/>
                  <a:ext cx="3582"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20000"/>
                    </a:spcBef>
                    <a:spcAft>
                      <a:spcPct val="0"/>
                    </a:spcAft>
                    <a:buClr>
                      <a:srgbClr val="3366FF"/>
                    </a:buClr>
                    <a:buSzPct val="80000"/>
                  </a:pPr>
                  <a:r>
                    <a:rPr kumimoji="1" lang="en-US" altLang="zh-CN" sz="2800">
                      <a:solidFill>
                        <a:srgbClr val="FFFFFF"/>
                      </a:solidFill>
                      <a:latin typeface="Times New Roman" panose="02020603050405020304" pitchFamily="18" charset="0"/>
                      <a:ea typeface="楷体_GB2312" pitchFamily="49" charset="-122"/>
                    </a:rPr>
                    <a:t>cpot[col]    1    3    5    6    6    7   8    9</a:t>
                  </a:r>
                </a:p>
              </p:txBody>
            </p:sp>
            <p:sp>
              <p:nvSpPr>
                <p:cNvPr id="365601" name="Line 33">
                  <a:extLst>
                    <a:ext uri="{FF2B5EF4-FFF2-40B4-BE49-F238E27FC236}">
                      <a16:creationId xmlns:a16="http://schemas.microsoft.com/office/drawing/2014/main" id="{7E1C4D0F-CF0E-404D-803C-3221813F2E56}"/>
                    </a:ext>
                  </a:extLst>
                </p:cNvPr>
                <p:cNvSpPr>
                  <a:spLocks noChangeShapeType="1"/>
                </p:cNvSpPr>
                <p:nvPr/>
              </p:nvSpPr>
              <p:spPr bwMode="auto">
                <a:xfrm>
                  <a:off x="1965"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602" name="Line 34">
                  <a:extLst>
                    <a:ext uri="{FF2B5EF4-FFF2-40B4-BE49-F238E27FC236}">
                      <a16:creationId xmlns:a16="http://schemas.microsoft.com/office/drawing/2014/main" id="{B2C13C28-CD79-D940-B0BB-5B73927EAD30}"/>
                    </a:ext>
                  </a:extLst>
                </p:cNvPr>
                <p:cNvSpPr>
                  <a:spLocks noChangeShapeType="1"/>
                </p:cNvSpPr>
                <p:nvPr/>
              </p:nvSpPr>
              <p:spPr bwMode="auto">
                <a:xfrm>
                  <a:off x="2300"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603" name="Line 35">
                  <a:extLst>
                    <a:ext uri="{FF2B5EF4-FFF2-40B4-BE49-F238E27FC236}">
                      <a16:creationId xmlns:a16="http://schemas.microsoft.com/office/drawing/2014/main" id="{438C365C-3355-574D-94C5-B8E714551BCC}"/>
                    </a:ext>
                  </a:extLst>
                </p:cNvPr>
                <p:cNvSpPr>
                  <a:spLocks noChangeShapeType="1"/>
                </p:cNvSpPr>
                <p:nvPr/>
              </p:nvSpPr>
              <p:spPr bwMode="auto">
                <a:xfrm>
                  <a:off x="2636"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604" name="Line 36">
                  <a:extLst>
                    <a:ext uri="{FF2B5EF4-FFF2-40B4-BE49-F238E27FC236}">
                      <a16:creationId xmlns:a16="http://schemas.microsoft.com/office/drawing/2014/main" id="{E8228C43-A381-554E-8589-AA1053168893}"/>
                    </a:ext>
                  </a:extLst>
                </p:cNvPr>
                <p:cNvSpPr>
                  <a:spLocks noChangeShapeType="1"/>
                </p:cNvSpPr>
                <p:nvPr/>
              </p:nvSpPr>
              <p:spPr bwMode="auto">
                <a:xfrm>
                  <a:off x="2972"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605" name="Line 37">
                  <a:extLst>
                    <a:ext uri="{FF2B5EF4-FFF2-40B4-BE49-F238E27FC236}">
                      <a16:creationId xmlns:a16="http://schemas.microsoft.com/office/drawing/2014/main" id="{4DC7AE04-82FD-E547-95D7-96AFA2A5677A}"/>
                    </a:ext>
                  </a:extLst>
                </p:cNvPr>
                <p:cNvSpPr>
                  <a:spLocks noChangeShapeType="1"/>
                </p:cNvSpPr>
                <p:nvPr/>
              </p:nvSpPr>
              <p:spPr bwMode="auto">
                <a:xfrm>
                  <a:off x="3308"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606" name="Line 38">
                  <a:extLst>
                    <a:ext uri="{FF2B5EF4-FFF2-40B4-BE49-F238E27FC236}">
                      <a16:creationId xmlns:a16="http://schemas.microsoft.com/office/drawing/2014/main" id="{AE003F20-08F0-1445-8E64-B22A4FF9C137}"/>
                    </a:ext>
                  </a:extLst>
                </p:cNvPr>
                <p:cNvSpPr>
                  <a:spLocks noChangeShapeType="1"/>
                </p:cNvSpPr>
                <p:nvPr/>
              </p:nvSpPr>
              <p:spPr bwMode="auto">
                <a:xfrm>
                  <a:off x="3652"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607" name="Line 39">
                  <a:extLst>
                    <a:ext uri="{FF2B5EF4-FFF2-40B4-BE49-F238E27FC236}">
                      <a16:creationId xmlns:a16="http://schemas.microsoft.com/office/drawing/2014/main" id="{79F39967-9114-894E-9593-EABB03F22F34}"/>
                    </a:ext>
                  </a:extLst>
                </p:cNvPr>
                <p:cNvSpPr>
                  <a:spLocks noChangeShapeType="1"/>
                </p:cNvSpPr>
                <p:nvPr/>
              </p:nvSpPr>
              <p:spPr bwMode="auto">
                <a:xfrm>
                  <a:off x="3988"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65608" name="Line 40">
                  <a:extLst>
                    <a:ext uri="{FF2B5EF4-FFF2-40B4-BE49-F238E27FC236}">
                      <a16:creationId xmlns:a16="http://schemas.microsoft.com/office/drawing/2014/main" id="{6E298BDB-609C-1C41-9BB5-F65FA1222C81}"/>
                    </a:ext>
                  </a:extLst>
                </p:cNvPr>
                <p:cNvSpPr>
                  <a:spLocks noChangeShapeType="1"/>
                </p:cNvSpPr>
                <p:nvPr/>
              </p:nvSpPr>
              <p:spPr bwMode="auto">
                <a:xfrm>
                  <a:off x="4275" y="2283"/>
                  <a:ext cx="0" cy="31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365609" name="Rectangle 41">
              <a:extLst>
                <a:ext uri="{FF2B5EF4-FFF2-40B4-BE49-F238E27FC236}">
                  <a16:creationId xmlns:a16="http://schemas.microsoft.com/office/drawing/2014/main" id="{A388D1FF-A639-2548-817B-74ECDFA1361D}"/>
                </a:ext>
              </a:extLst>
            </p:cNvPr>
            <p:cNvSpPr>
              <a:spLocks noChangeArrowheads="1"/>
            </p:cNvSpPr>
            <p:nvPr/>
          </p:nvSpPr>
          <p:spPr bwMode="auto">
            <a:xfrm>
              <a:off x="1482" y="1933"/>
              <a:ext cx="2585"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表</a:t>
              </a:r>
              <a:r>
                <a:rPr lang="en-US" altLang="zh-CN" sz="2000" b="1">
                  <a:solidFill>
                    <a:srgbClr val="FFFFFF"/>
                  </a:solidFill>
                  <a:latin typeface="Times New Roman" panose="02020603050405020304" pitchFamily="18" charset="0"/>
                  <a:ea typeface="宋体" panose="02010600030101010101" pitchFamily="2" charset="-122"/>
                </a:rPr>
                <a:t>5-1</a:t>
              </a:r>
              <a:r>
                <a:rPr lang="en-US" altLang="zh-CN" sz="2000" b="1">
                  <a:solidFill>
                    <a:srgbClr val="FFFFFF"/>
                  </a:solidFill>
                  <a:latin typeface="Arial" panose="020B0604020202020204" pitchFamily="34" charset="0"/>
                  <a:ea typeface="宋体" panose="02010600030101010101" pitchFamily="2" charset="-122"/>
                </a:rPr>
                <a:t>   </a:t>
              </a:r>
              <a:r>
                <a:rPr kumimoji="1" lang="en-US" altLang="zh-CN" sz="2000" b="1">
                  <a:solidFill>
                    <a:srgbClr val="FFFFFF"/>
                  </a:solidFill>
                  <a:latin typeface="Times New Roman" panose="02020603050405020304" pitchFamily="18" charset="0"/>
                  <a:ea typeface="宋体" panose="02010600030101010101" pitchFamily="2" charset="-122"/>
                </a:rPr>
                <a:t>num[col]</a:t>
              </a:r>
              <a:r>
                <a:rPr kumimoji="1" lang="zh-CN" altLang="en-US" sz="2000" b="1">
                  <a:solidFill>
                    <a:srgbClr val="FFFFFF"/>
                  </a:solidFill>
                  <a:latin typeface="宋体" panose="02010600030101010101" pitchFamily="2" charset="-122"/>
                  <a:ea typeface="宋体" panose="02010600030101010101" pitchFamily="2" charset="-122"/>
                </a:rPr>
                <a:t>和</a:t>
              </a:r>
              <a:r>
                <a:rPr kumimoji="1" lang="en-US" altLang="zh-CN" sz="2000" b="1">
                  <a:solidFill>
                    <a:srgbClr val="FFFFFF"/>
                  </a:solidFill>
                  <a:latin typeface="Times New Roman" panose="02020603050405020304" pitchFamily="18" charset="0"/>
                  <a:ea typeface="宋体" panose="02010600030101010101" pitchFamily="2" charset="-122"/>
                </a:rPr>
                <a:t>cpot[col]</a:t>
              </a:r>
              <a:r>
                <a:rPr kumimoji="1" lang="zh-CN" altLang="en-US" sz="2000" b="1">
                  <a:solidFill>
                    <a:srgbClr val="FFFFFF"/>
                  </a:solidFill>
                  <a:latin typeface="宋体" panose="02010600030101010101" pitchFamily="2" charset="-122"/>
                  <a:ea typeface="宋体" panose="02010600030101010101" pitchFamily="2" charset="-122"/>
                </a:rPr>
                <a:t>的值表</a:t>
              </a:r>
            </a:p>
          </p:txBody>
        </p:sp>
      </p:grpSp>
    </p:spTree>
    <p:extLst>
      <p:ext uri="{BB962C8B-B14F-4D97-AF65-F5344CB8AC3E}">
        <p14:creationId xmlns:p14="http://schemas.microsoft.com/office/powerpoint/2010/main" val="107008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B6999745-AC33-514D-87F9-BE8A167823EA}"/>
              </a:ext>
            </a:extLst>
          </p:cNvPr>
          <p:cNvSpPr>
            <a:spLocks noGrp="1" noChangeArrowheads="1"/>
          </p:cNvSpPr>
          <p:nvPr>
            <p:ph/>
          </p:nvPr>
        </p:nvSpPr>
        <p:spPr>
          <a:xfrm>
            <a:off x="1676401" y="152400"/>
            <a:ext cx="8812213" cy="6629400"/>
          </a:xfrm>
        </p:spPr>
        <p:txBody>
          <a:bodyPr/>
          <a:lstStyle/>
          <a:p>
            <a:pPr marL="0" indent="0">
              <a:buNone/>
            </a:pPr>
            <a:r>
              <a:rPr lang="zh-CN" altLang="en-US" b="1"/>
              <a:t>快速转置算法如下：</a:t>
            </a:r>
          </a:p>
          <a:p>
            <a:pPr marL="0" indent="0">
              <a:buNone/>
            </a:pPr>
            <a:r>
              <a:rPr lang="zh-CN" altLang="en-US" sz="2800" b="1">
                <a:ea typeface="楷体_GB2312" pitchFamily="49" charset="-122"/>
              </a:rPr>
              <a:t>   </a:t>
            </a:r>
            <a:r>
              <a:rPr lang="en-US" altLang="zh-CN" sz="2800" b="1">
                <a:ea typeface="楷体_GB2312" pitchFamily="49" charset="-122"/>
              </a:rPr>
              <a:t>void  FastTransMatrix(</a:t>
            </a:r>
            <a:r>
              <a:rPr lang="en-US" altLang="zh-CN" sz="2800" b="1"/>
              <a:t>TMatrix</a:t>
            </a:r>
            <a:r>
              <a:rPr lang="en-US" altLang="zh-CN" sz="2800" b="1">
                <a:ea typeface="楷体_GB2312" pitchFamily="49" charset="-122"/>
              </a:rPr>
              <a:t> a, </a:t>
            </a:r>
            <a:r>
              <a:rPr lang="en-US" altLang="zh-CN" sz="2800" b="1"/>
              <a:t>TMatrix</a:t>
            </a:r>
            <a:r>
              <a:rPr lang="en-US" altLang="zh-CN" sz="2800" b="1">
                <a:ea typeface="楷体_GB2312" pitchFamily="49" charset="-122"/>
              </a:rPr>
              <a:t> b)</a:t>
            </a:r>
          </a:p>
          <a:p>
            <a:pPr marL="355600" lvl="1" indent="0">
              <a:buNone/>
            </a:pPr>
            <a:r>
              <a:rPr lang="en-US" altLang="zh-CN" b="1">
                <a:ea typeface="楷体_GB2312" pitchFamily="49" charset="-122"/>
              </a:rPr>
              <a:t>{    int p , q , col , k ;</a:t>
            </a:r>
          </a:p>
          <a:p>
            <a:pPr marL="723900" lvl="2" indent="0">
              <a:buNone/>
            </a:pPr>
            <a:r>
              <a:rPr lang="en-US" altLang="zh-CN" sz="2800" b="1">
                <a:ea typeface="楷体_GB2312" pitchFamily="49" charset="-122"/>
              </a:rPr>
              <a:t>int num[</a:t>
            </a:r>
            <a:r>
              <a:rPr lang="en-US" altLang="zh-CN" sz="2800" b="1"/>
              <a:t>MAX_SIZE</a:t>
            </a:r>
            <a:r>
              <a:rPr lang="en-US" altLang="zh-CN" sz="2800" b="1">
                <a:ea typeface="楷体_GB2312" pitchFamily="49" charset="-122"/>
              </a:rPr>
              <a:t>] , copt[</a:t>
            </a:r>
            <a:r>
              <a:rPr lang="en-US" altLang="zh-CN" sz="2800" b="1"/>
              <a:t>MAX_SIZE</a:t>
            </a:r>
            <a:r>
              <a:rPr lang="en-US" altLang="zh-CN" sz="2800" b="1">
                <a:ea typeface="楷体_GB2312" pitchFamily="49" charset="-122"/>
              </a:rPr>
              <a:t>] ;</a:t>
            </a:r>
          </a:p>
          <a:p>
            <a:pPr marL="723900" lvl="2" indent="0">
              <a:buNone/>
            </a:pPr>
            <a:r>
              <a:rPr lang="en-US" altLang="zh-CN" sz="2800" b="1">
                <a:ea typeface="楷体_GB2312" pitchFamily="49" charset="-122"/>
              </a:rPr>
              <a:t>b.rn=a.cn ; b.cn=a.rn ; b.tn=a.tn ;</a:t>
            </a:r>
          </a:p>
          <a:p>
            <a:pPr marL="1079500" lvl="3" indent="0">
              <a:buNone/>
            </a:pPr>
            <a:r>
              <a:rPr lang="en-US" altLang="zh-CN" sz="2800" b="1"/>
              <a:t> </a:t>
            </a:r>
            <a:r>
              <a:rPr lang="en-US" altLang="zh-CN" sz="2400" b="1"/>
              <a:t>/*   </a:t>
            </a:r>
            <a:r>
              <a:rPr lang="zh-CN" altLang="en-US" sz="2400" b="1"/>
              <a:t>置</a:t>
            </a:r>
            <a:r>
              <a:rPr lang="zh-CN" altLang="en-US" sz="2400" b="1">
                <a:latin typeface="宋体" panose="02010600030101010101" pitchFamily="2" charset="-122"/>
              </a:rPr>
              <a:t>三元组表</a:t>
            </a:r>
            <a:r>
              <a:rPr lang="en-US" altLang="zh-CN" sz="2400" b="1"/>
              <a:t>b.data</a:t>
            </a:r>
            <a:r>
              <a:rPr lang="zh-CN" altLang="en-US" sz="2400" b="1"/>
              <a:t>的</a:t>
            </a:r>
            <a:r>
              <a:rPr lang="zh-CN" altLang="en-US" sz="2400" b="1">
                <a:latin typeface="宋体" panose="02010600030101010101" pitchFamily="2" charset="-122"/>
              </a:rPr>
              <a:t>行</a:t>
            </a:r>
            <a:r>
              <a:rPr lang="zh-CN" altLang="en-US" sz="2400" b="1"/>
              <a:t>、</a:t>
            </a:r>
            <a:r>
              <a:rPr lang="zh-CN" altLang="en-US" sz="2400" b="1">
                <a:latin typeface="宋体" panose="02010600030101010101" pitchFamily="2" charset="-122"/>
              </a:rPr>
              <a:t>列数和非</a:t>
            </a:r>
            <a:r>
              <a:rPr lang="en-US" altLang="zh-CN" sz="2400" b="1"/>
              <a:t>0</a:t>
            </a:r>
            <a:r>
              <a:rPr lang="zh-CN" altLang="en-US" sz="2400" b="1"/>
              <a:t>元素个数 </a:t>
            </a:r>
            <a:r>
              <a:rPr lang="zh-CN" altLang="en-US" sz="2400" b="1">
                <a:latin typeface="宋体" panose="02010600030101010101" pitchFamily="2" charset="-122"/>
              </a:rPr>
              <a:t> </a:t>
            </a:r>
            <a:r>
              <a:rPr lang="zh-CN" altLang="en-US" sz="2400" b="1"/>
              <a:t>*</a:t>
            </a:r>
            <a:r>
              <a:rPr lang="en-US" altLang="zh-CN" sz="2400" b="1"/>
              <a:t>/</a:t>
            </a:r>
            <a:r>
              <a:rPr lang="en-US" altLang="zh-CN" sz="2400" b="1">
                <a:ea typeface="楷体_GB2312" pitchFamily="49" charset="-122"/>
              </a:rPr>
              <a:t> </a:t>
            </a:r>
          </a:p>
          <a:p>
            <a:pPr marL="723900" lvl="2" indent="0">
              <a:buNone/>
            </a:pPr>
            <a:r>
              <a:rPr lang="en-US" altLang="zh-CN" sz="2800" b="1"/>
              <a:t>if  (b.tn==0)    printf(“ The Matrix A=0\n” ) ;</a:t>
            </a:r>
          </a:p>
          <a:p>
            <a:pPr marL="723900" lvl="2" indent="0">
              <a:buNone/>
            </a:pPr>
            <a:r>
              <a:rPr lang="en-US" altLang="zh-CN" sz="2800" b="1"/>
              <a:t>else</a:t>
            </a:r>
          </a:p>
          <a:p>
            <a:pPr marL="1079500" lvl="3" indent="0">
              <a:buNone/>
            </a:pPr>
            <a:r>
              <a:rPr lang="en-US" altLang="zh-CN" sz="2800" b="1">
                <a:ea typeface="楷体_GB2312" pitchFamily="49" charset="-122"/>
              </a:rPr>
              <a:t>{  for (col=1 ; col&lt;=a.cn ; ++col)    num[col]=0 ;</a:t>
            </a:r>
          </a:p>
          <a:p>
            <a:pPr marL="1435100" lvl="4" indent="0">
              <a:buNone/>
            </a:pPr>
            <a:r>
              <a:rPr lang="en-US" altLang="zh-CN" sz="2800" b="1">
                <a:ea typeface="楷体_GB2312" pitchFamily="49" charset="-122"/>
              </a:rPr>
              <a:t>   </a:t>
            </a:r>
            <a:r>
              <a:rPr lang="en-US" altLang="zh-CN" sz="2400" b="1">
                <a:ea typeface="楷体_GB2312" pitchFamily="49" charset="-122"/>
              </a:rPr>
              <a:t>/*  </a:t>
            </a:r>
            <a:r>
              <a:rPr lang="zh-CN" altLang="en-US" sz="2400" b="1">
                <a:latin typeface="宋体" panose="02010600030101010101" pitchFamily="2" charset="-122"/>
              </a:rPr>
              <a:t>向量</a:t>
            </a:r>
            <a:r>
              <a:rPr lang="en-US" altLang="zh-CN" sz="2400" b="1"/>
              <a:t>num[]</a:t>
            </a:r>
            <a:r>
              <a:rPr lang="zh-CN" altLang="en-US" sz="2400" b="1">
                <a:latin typeface="宋体" panose="02010600030101010101" pitchFamily="2" charset="-122"/>
              </a:rPr>
              <a:t>初始化为</a:t>
            </a:r>
            <a:r>
              <a:rPr lang="en-US" altLang="zh-CN" sz="2400" b="1"/>
              <a:t>0</a:t>
            </a:r>
            <a:r>
              <a:rPr lang="en-US" altLang="zh-CN" sz="2400" b="1">
                <a:ea typeface="楷体_GB2312" pitchFamily="49" charset="-122"/>
              </a:rPr>
              <a:t>   */</a:t>
            </a:r>
          </a:p>
          <a:p>
            <a:pPr marL="355600" lvl="1" indent="0">
              <a:buNone/>
            </a:pPr>
            <a:r>
              <a:rPr lang="en-US" altLang="zh-CN" sz="2400" b="1">
                <a:ea typeface="楷体_GB2312" pitchFamily="49" charset="-122"/>
              </a:rPr>
              <a:t>               </a:t>
            </a:r>
            <a:r>
              <a:rPr lang="en-US" altLang="zh-CN" b="1">
                <a:ea typeface="楷体_GB2312" pitchFamily="49" charset="-122"/>
              </a:rPr>
              <a:t>for (k=1 ; k&lt;=a.tn ; ++k) </a:t>
            </a:r>
          </a:p>
          <a:p>
            <a:pPr marL="1435100" lvl="4" indent="0">
              <a:buNone/>
            </a:pPr>
            <a:r>
              <a:rPr lang="en-US" altLang="zh-CN" sz="2800" b="1">
                <a:ea typeface="楷体_GB2312" pitchFamily="49" charset="-122"/>
              </a:rPr>
              <a:t>      ++num[ a.data[k].col] ;</a:t>
            </a:r>
          </a:p>
          <a:p>
            <a:pPr marL="1435100" lvl="4" indent="0">
              <a:buNone/>
            </a:pPr>
            <a:r>
              <a:rPr lang="en-US" altLang="zh-CN" sz="2800" b="1">
                <a:ea typeface="楷体_GB2312" pitchFamily="49" charset="-122"/>
              </a:rPr>
              <a:t>          </a:t>
            </a:r>
            <a:r>
              <a:rPr lang="en-US" altLang="zh-CN" sz="1800" b="1"/>
              <a:t> </a:t>
            </a:r>
            <a:r>
              <a:rPr lang="en-US" altLang="zh-CN" sz="2400" b="1"/>
              <a:t>/*   </a:t>
            </a:r>
            <a:r>
              <a:rPr lang="zh-CN" altLang="en-US" sz="2400" b="1"/>
              <a:t>求原</a:t>
            </a:r>
            <a:r>
              <a:rPr lang="zh-CN" altLang="en-US" sz="2400" b="1">
                <a:latin typeface="宋体" panose="02010600030101010101" pitchFamily="2" charset="-122"/>
              </a:rPr>
              <a:t>矩阵中每一列非</a:t>
            </a:r>
            <a:r>
              <a:rPr lang="en-US" altLang="zh-CN" sz="2400" b="1"/>
              <a:t>0</a:t>
            </a:r>
            <a:r>
              <a:rPr lang="zh-CN" altLang="en-US" sz="2400" b="1"/>
              <a:t>元素个数</a:t>
            </a:r>
            <a:r>
              <a:rPr lang="zh-CN" altLang="en-US" sz="2400" b="1">
                <a:latin typeface="宋体" panose="02010600030101010101" pitchFamily="2" charset="-122"/>
              </a:rPr>
              <a:t>  </a:t>
            </a:r>
            <a:r>
              <a:rPr lang="zh-CN" altLang="en-US" sz="2400" b="1"/>
              <a:t>*</a:t>
            </a:r>
            <a:r>
              <a:rPr lang="en-US" altLang="zh-CN" sz="2400" b="1"/>
              <a:t>/</a:t>
            </a:r>
          </a:p>
        </p:txBody>
      </p:sp>
    </p:spTree>
    <p:extLst>
      <p:ext uri="{BB962C8B-B14F-4D97-AF65-F5344CB8AC3E}">
        <p14:creationId xmlns:p14="http://schemas.microsoft.com/office/powerpoint/2010/main" val="1418508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652BB974-207B-934F-B4AA-82BB500FBE82}"/>
              </a:ext>
            </a:extLst>
          </p:cNvPr>
          <p:cNvSpPr>
            <a:spLocks noGrp="1" noChangeArrowheads="1"/>
          </p:cNvSpPr>
          <p:nvPr>
            <p:ph/>
          </p:nvPr>
        </p:nvSpPr>
        <p:spPr>
          <a:xfrm>
            <a:off x="1676400" y="152400"/>
            <a:ext cx="8839200" cy="6553200"/>
          </a:xfrm>
        </p:spPr>
        <p:txBody>
          <a:bodyPr/>
          <a:lstStyle/>
          <a:p>
            <a:pPr marL="1435100" lvl="4" indent="0">
              <a:lnSpc>
                <a:spcPct val="110000"/>
              </a:lnSpc>
              <a:buNone/>
            </a:pPr>
            <a:r>
              <a:rPr lang="en-US" altLang="zh-CN" sz="2800" b="1"/>
              <a:t>for (cpot[0]=1, col=2 ; col&lt;=a.cn ; ++col)</a:t>
            </a:r>
          </a:p>
          <a:p>
            <a:pPr marL="1435100" lvl="4" indent="0">
              <a:lnSpc>
                <a:spcPct val="110000"/>
              </a:lnSpc>
              <a:buNone/>
            </a:pPr>
            <a:r>
              <a:rPr lang="en-US" altLang="zh-CN" sz="2800" b="1"/>
              <a:t>       cpot[col]=cpot[col-1]+num[col-1] ;</a:t>
            </a:r>
          </a:p>
          <a:p>
            <a:pPr marL="1435100" lvl="4" indent="0">
              <a:lnSpc>
                <a:spcPct val="110000"/>
              </a:lnSpc>
              <a:buNone/>
            </a:pPr>
            <a:r>
              <a:rPr lang="en-US" altLang="zh-CN" sz="2800" b="1"/>
              <a:t>         </a:t>
            </a:r>
            <a:r>
              <a:rPr lang="en-US" altLang="zh-CN" sz="2400" b="1"/>
              <a:t>/*  </a:t>
            </a:r>
            <a:r>
              <a:rPr lang="zh-CN" altLang="en-US" sz="2400" b="1"/>
              <a:t>求第</a:t>
            </a:r>
            <a:r>
              <a:rPr lang="en-US" altLang="zh-CN" sz="2400" b="1"/>
              <a:t>col</a:t>
            </a:r>
            <a:r>
              <a:rPr lang="zh-CN" altLang="en-US" sz="2400" b="1">
                <a:latin typeface="宋体" panose="02010600030101010101" pitchFamily="2" charset="-122"/>
              </a:rPr>
              <a:t>列中第一个非</a:t>
            </a:r>
            <a:r>
              <a:rPr lang="en-US" altLang="zh-CN" sz="2400" b="1"/>
              <a:t>0</a:t>
            </a:r>
            <a:r>
              <a:rPr lang="zh-CN" altLang="en-US" sz="2400" b="1"/>
              <a:t>元在</a:t>
            </a:r>
            <a:r>
              <a:rPr lang="en-US" altLang="zh-CN" sz="2400" b="1"/>
              <a:t>b.data</a:t>
            </a:r>
            <a:r>
              <a:rPr lang="zh-CN" altLang="en-US" sz="2400" b="1"/>
              <a:t>中的序号</a:t>
            </a:r>
            <a:r>
              <a:rPr lang="zh-CN" altLang="en-US" sz="2400" b="1">
                <a:latin typeface="宋体" panose="02010600030101010101" pitchFamily="2" charset="-122"/>
              </a:rPr>
              <a:t> </a:t>
            </a:r>
            <a:r>
              <a:rPr lang="zh-CN" altLang="en-US" sz="2400" b="1"/>
              <a:t>*</a:t>
            </a:r>
            <a:r>
              <a:rPr lang="en-US" altLang="zh-CN" sz="2400" b="1"/>
              <a:t>/</a:t>
            </a:r>
          </a:p>
          <a:p>
            <a:pPr marL="1435100" lvl="4" indent="0">
              <a:lnSpc>
                <a:spcPct val="110000"/>
              </a:lnSpc>
              <a:buNone/>
            </a:pPr>
            <a:r>
              <a:rPr lang="en-US" altLang="zh-CN" sz="2800" b="1"/>
              <a:t>for (p=1 ; p&lt;=a.tn ; ++p)</a:t>
            </a:r>
          </a:p>
          <a:p>
            <a:pPr marL="1435100" lvl="4" indent="0">
              <a:lnSpc>
                <a:spcPct val="110000"/>
              </a:lnSpc>
              <a:buNone/>
            </a:pPr>
            <a:r>
              <a:rPr lang="en-US" altLang="zh-CN" sz="2800" b="1"/>
              <a:t>    {   col=a.data[p].col ;  q=cpot[col] ;</a:t>
            </a:r>
          </a:p>
          <a:p>
            <a:pPr marL="1435100" lvl="4" indent="0">
              <a:lnSpc>
                <a:spcPct val="110000"/>
              </a:lnSpc>
              <a:buNone/>
            </a:pPr>
            <a:r>
              <a:rPr lang="en-US" altLang="zh-CN" sz="2800" b="1"/>
              <a:t>          b.data[q].row=a.data[p].col ;</a:t>
            </a:r>
          </a:p>
          <a:p>
            <a:pPr marL="1435100" lvl="4" indent="0">
              <a:lnSpc>
                <a:spcPct val="110000"/>
              </a:lnSpc>
              <a:buNone/>
            </a:pPr>
            <a:r>
              <a:rPr lang="en-US" altLang="zh-CN" sz="2800" b="1"/>
              <a:t>          b.data[q].col=a.data[p].row ;</a:t>
            </a:r>
          </a:p>
          <a:p>
            <a:pPr marL="1435100" lvl="4" indent="0">
              <a:lnSpc>
                <a:spcPct val="110000"/>
              </a:lnSpc>
              <a:buNone/>
            </a:pPr>
            <a:r>
              <a:rPr lang="en-US" altLang="zh-CN" sz="2800" b="1"/>
              <a:t>           b.data[q].value=a.data[p].value ; </a:t>
            </a:r>
          </a:p>
          <a:p>
            <a:pPr marL="1435100" lvl="4" indent="0">
              <a:lnSpc>
                <a:spcPct val="110000"/>
              </a:lnSpc>
              <a:buNone/>
            </a:pPr>
            <a:r>
              <a:rPr lang="en-US" altLang="zh-CN" sz="2800" b="1"/>
              <a:t>           ++cpot[col] ;      </a:t>
            </a:r>
            <a:r>
              <a:rPr lang="en-US" altLang="zh-CN" sz="2400" b="1"/>
              <a:t>/*</a:t>
            </a:r>
            <a:r>
              <a:rPr lang="zh-CN" altLang="en-US" sz="2400" b="1"/>
              <a:t>至关重要</a:t>
            </a:r>
            <a:r>
              <a:rPr lang="en-US" altLang="zh-CN" sz="2400" b="1">
                <a:cs typeface="Times New Roman" panose="02020603050405020304" pitchFamily="18" charset="0"/>
              </a:rPr>
              <a:t>!!</a:t>
            </a:r>
            <a:r>
              <a:rPr lang="zh-CN" altLang="en-US" sz="2400" b="1"/>
              <a:t>当本</a:t>
            </a:r>
            <a:r>
              <a:rPr lang="zh-CN" altLang="en-US" sz="2400" b="1">
                <a:latin typeface="宋体" panose="02010600030101010101" pitchFamily="2" charset="-122"/>
              </a:rPr>
              <a:t>列中  </a:t>
            </a:r>
            <a:r>
              <a:rPr lang="zh-CN" altLang="en-US" sz="2400" b="1"/>
              <a:t>*</a:t>
            </a:r>
            <a:r>
              <a:rPr lang="en-US" altLang="zh-CN" sz="2400" b="1"/>
              <a:t>/</a:t>
            </a:r>
          </a:p>
          <a:p>
            <a:pPr marL="1435100" lvl="4" indent="0">
              <a:lnSpc>
                <a:spcPct val="110000"/>
              </a:lnSpc>
              <a:buNone/>
            </a:pPr>
            <a:r>
              <a:rPr lang="en-US" altLang="zh-CN" sz="2800" b="1"/>
              <a:t>     }</a:t>
            </a:r>
          </a:p>
          <a:p>
            <a:pPr marL="1079500" lvl="3" indent="0">
              <a:lnSpc>
                <a:spcPct val="110000"/>
              </a:lnSpc>
              <a:buNone/>
            </a:pPr>
            <a:r>
              <a:rPr lang="en-US" altLang="zh-CN" sz="2800" b="1"/>
              <a:t>}</a:t>
            </a:r>
          </a:p>
          <a:p>
            <a:pPr marL="355600" lvl="1" indent="0">
              <a:lnSpc>
                <a:spcPct val="110000"/>
              </a:lnSpc>
              <a:buNone/>
            </a:pPr>
            <a:r>
              <a:rPr lang="en-US" altLang="zh-CN" b="1"/>
              <a:t>}</a:t>
            </a:r>
          </a:p>
        </p:txBody>
      </p:sp>
    </p:spTree>
    <p:extLst>
      <p:ext uri="{BB962C8B-B14F-4D97-AF65-F5344CB8AC3E}">
        <p14:creationId xmlns:p14="http://schemas.microsoft.com/office/powerpoint/2010/main" val="3020426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55EA5146-9AA3-AC43-A00E-B29F265C43DF}"/>
              </a:ext>
            </a:extLst>
          </p:cNvPr>
          <p:cNvSpPr>
            <a:spLocks noGrp="1" noChangeArrowheads="1"/>
          </p:cNvSpPr>
          <p:nvPr>
            <p:ph type="title" idx="4294967295"/>
          </p:nvPr>
        </p:nvSpPr>
        <p:spPr>
          <a:xfrm>
            <a:off x="2208214" y="146051"/>
            <a:ext cx="7704137" cy="690563"/>
          </a:xfrm>
        </p:spPr>
        <p:txBody>
          <a:bodyPr/>
          <a:lstStyle/>
          <a:p>
            <a:r>
              <a:rPr lang="en-US" altLang="zh-CN" sz="4000" b="1">
                <a:effectLst/>
                <a:latin typeface="Times New Roman" panose="02020603050405020304" pitchFamily="18" charset="0"/>
              </a:rPr>
              <a:t>2    </a:t>
            </a:r>
            <a:r>
              <a:rPr lang="zh-CN" altLang="en-US" sz="4000" b="1">
                <a:effectLst/>
                <a:latin typeface="楷体_GB2312" pitchFamily="49" charset="-122"/>
                <a:ea typeface="楷体_GB2312" pitchFamily="49" charset="-122"/>
              </a:rPr>
              <a:t>行逻辑链接的三元组顺序表</a:t>
            </a:r>
            <a:endParaRPr lang="zh-CN" altLang="en-US" b="1">
              <a:latin typeface="楷体_GB2312" pitchFamily="49" charset="-122"/>
              <a:ea typeface="楷体_GB2312" pitchFamily="49" charset="-122"/>
            </a:endParaRPr>
          </a:p>
        </p:txBody>
      </p:sp>
      <p:sp>
        <p:nvSpPr>
          <p:cNvPr id="368643" name="Rectangle 3">
            <a:extLst>
              <a:ext uri="{FF2B5EF4-FFF2-40B4-BE49-F238E27FC236}">
                <a16:creationId xmlns:a16="http://schemas.microsoft.com/office/drawing/2014/main" id="{FA496B20-FC8C-DB4C-B69F-918A0B0DF25A}"/>
              </a:ext>
            </a:extLst>
          </p:cNvPr>
          <p:cNvSpPr>
            <a:spLocks noChangeArrowheads="1"/>
          </p:cNvSpPr>
          <p:nvPr/>
        </p:nvSpPr>
        <p:spPr bwMode="auto">
          <a:xfrm>
            <a:off x="1752601" y="1052514"/>
            <a:ext cx="8736013"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717675"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25663"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828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400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972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544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b="1">
                <a:solidFill>
                  <a:srgbClr val="FFFFFF"/>
                </a:solidFill>
              </a:rPr>
              <a:t>        将上述方法二中的辅助向量</a:t>
            </a:r>
            <a:r>
              <a:rPr lang="en-US" altLang="zh-CN" sz="2800" b="1">
                <a:solidFill>
                  <a:srgbClr val="FFFFFF"/>
                </a:solidFill>
              </a:rPr>
              <a:t>cpot[ ]</a:t>
            </a:r>
            <a:r>
              <a:rPr lang="zh-CN" altLang="en-US" sz="2800" b="1">
                <a:solidFill>
                  <a:srgbClr val="FFFFFF"/>
                </a:solidFill>
              </a:rPr>
              <a:t>固定在稀疏矩阵的三元组表中，用来指示“行”的信息。得到另一种顺序存储结构：</a:t>
            </a:r>
            <a:r>
              <a:rPr lang="zh-CN" altLang="en-US" sz="2800" b="1">
                <a:solidFill>
                  <a:srgbClr val="FFFF00"/>
                </a:solidFill>
              </a:rPr>
              <a:t>行逻辑链接的三元组顺序表</a:t>
            </a:r>
            <a:r>
              <a:rPr lang="zh-CN" altLang="en-US" sz="2800" b="1">
                <a:solidFill>
                  <a:srgbClr val="FFFFFF"/>
                </a:solidFill>
              </a:rPr>
              <a:t>。其类型描述如下：</a:t>
            </a:r>
          </a:p>
          <a:p>
            <a:pPr eaLnBrk="1" fontAlgn="base" hangingPunct="1">
              <a:lnSpc>
                <a:spcPct val="110000"/>
              </a:lnSpc>
              <a:spcBef>
                <a:spcPct val="20000"/>
              </a:spcBef>
              <a:spcAft>
                <a:spcPct val="0"/>
              </a:spcAft>
            </a:pPr>
            <a:r>
              <a:rPr lang="en-US" altLang="zh-CN" sz="2800" b="1">
                <a:solidFill>
                  <a:srgbClr val="FFFFFF"/>
                </a:solidFill>
              </a:rPr>
              <a:t>#define MAX_ROW 100</a:t>
            </a:r>
          </a:p>
          <a:p>
            <a:pPr eaLnBrk="1" fontAlgn="base" hangingPunct="1">
              <a:lnSpc>
                <a:spcPct val="110000"/>
              </a:lnSpc>
              <a:spcBef>
                <a:spcPct val="20000"/>
              </a:spcBef>
              <a:spcAft>
                <a:spcPct val="0"/>
              </a:spcAft>
            </a:pPr>
            <a:r>
              <a:rPr lang="en-US" altLang="zh-CN" sz="2800" b="1">
                <a:solidFill>
                  <a:srgbClr val="FFFFFF"/>
                </a:solidFill>
              </a:rPr>
              <a:t>typedef struct  </a:t>
            </a:r>
          </a:p>
          <a:p>
            <a:pPr lvl="1" eaLnBrk="1" fontAlgn="base" hangingPunct="1">
              <a:lnSpc>
                <a:spcPct val="110000"/>
              </a:lnSpc>
              <a:spcBef>
                <a:spcPct val="20000"/>
              </a:spcBef>
              <a:spcAft>
                <a:spcPct val="0"/>
              </a:spcAft>
            </a:pPr>
            <a:r>
              <a:rPr lang="en-US" altLang="zh-CN" sz="2800" b="1">
                <a:solidFill>
                  <a:srgbClr val="FFFFFF"/>
                </a:solidFill>
              </a:rPr>
              <a:t>{  Triple data[MAX_SIZE] ;</a:t>
            </a:r>
            <a:r>
              <a:rPr lang="en-US" altLang="zh-CN" b="1">
                <a:solidFill>
                  <a:srgbClr val="FFFFFF"/>
                </a:solidFill>
              </a:rPr>
              <a:t>     /*  </a:t>
            </a:r>
            <a:r>
              <a:rPr lang="zh-CN" altLang="en-US" b="1">
                <a:solidFill>
                  <a:srgbClr val="FFFFFF"/>
                </a:solidFill>
              </a:rPr>
              <a:t>非</a:t>
            </a:r>
            <a:r>
              <a:rPr lang="en-US" altLang="zh-CN" b="1">
                <a:solidFill>
                  <a:srgbClr val="FFFFFF"/>
                </a:solidFill>
              </a:rPr>
              <a:t>0</a:t>
            </a:r>
            <a:r>
              <a:rPr lang="zh-CN" altLang="en-US" b="1">
                <a:solidFill>
                  <a:srgbClr val="FFFFFF"/>
                </a:solidFill>
              </a:rPr>
              <a:t>元素的三元组表  *</a:t>
            </a:r>
            <a:r>
              <a:rPr lang="en-US" altLang="zh-CN" b="1">
                <a:solidFill>
                  <a:srgbClr val="FFFFFF"/>
                </a:solidFill>
              </a:rPr>
              <a:t>/  </a:t>
            </a:r>
          </a:p>
          <a:p>
            <a:pPr lvl="2" eaLnBrk="1" fontAlgn="base" hangingPunct="1">
              <a:lnSpc>
                <a:spcPct val="110000"/>
              </a:lnSpc>
              <a:spcBef>
                <a:spcPct val="20000"/>
              </a:spcBef>
              <a:spcAft>
                <a:spcPct val="0"/>
              </a:spcAft>
            </a:pPr>
            <a:r>
              <a:rPr lang="en-US" altLang="zh-CN" sz="2800" b="1">
                <a:solidFill>
                  <a:srgbClr val="FFFFFF"/>
                </a:solidFill>
              </a:rPr>
              <a:t>int     rpos[MAX_ROW];</a:t>
            </a:r>
            <a:r>
              <a:rPr lang="en-US" altLang="zh-CN" b="1">
                <a:solidFill>
                  <a:srgbClr val="FFFFFF"/>
                </a:solidFill>
              </a:rPr>
              <a:t>     /* </a:t>
            </a:r>
            <a:r>
              <a:rPr lang="zh-CN" altLang="en-US" b="1">
                <a:solidFill>
                  <a:srgbClr val="FFFFFF"/>
                </a:solidFill>
              </a:rPr>
              <a:t>各行第一个非</a:t>
            </a:r>
            <a:r>
              <a:rPr lang="en-US" altLang="zh-CN" b="1">
                <a:solidFill>
                  <a:srgbClr val="FFFFFF"/>
                </a:solidFill>
              </a:rPr>
              <a:t>0</a:t>
            </a:r>
            <a:r>
              <a:rPr lang="zh-CN" altLang="en-US" b="1">
                <a:solidFill>
                  <a:srgbClr val="FFFFFF"/>
                </a:solidFill>
              </a:rPr>
              <a:t>位置表 *</a:t>
            </a:r>
            <a:r>
              <a:rPr lang="en-US" altLang="zh-CN" b="1">
                <a:solidFill>
                  <a:srgbClr val="FFFFFF"/>
                </a:solidFill>
              </a:rPr>
              <a:t>/ </a:t>
            </a:r>
          </a:p>
          <a:p>
            <a:pPr lvl="2" eaLnBrk="1" fontAlgn="base" hangingPunct="1">
              <a:lnSpc>
                <a:spcPct val="110000"/>
              </a:lnSpc>
              <a:spcBef>
                <a:spcPct val="20000"/>
              </a:spcBef>
              <a:spcAft>
                <a:spcPct val="0"/>
              </a:spcAft>
            </a:pPr>
            <a:r>
              <a:rPr lang="en-US" altLang="zh-CN" sz="2800" b="1">
                <a:solidFill>
                  <a:srgbClr val="FFFFFF"/>
                </a:solidFill>
              </a:rPr>
              <a:t>int    rn ,cn , tn ;</a:t>
            </a:r>
            <a:r>
              <a:rPr lang="en-US" altLang="zh-CN" b="1">
                <a:solidFill>
                  <a:srgbClr val="FFFFFF"/>
                </a:solidFill>
              </a:rPr>
              <a:t>       /*  </a:t>
            </a:r>
            <a:r>
              <a:rPr lang="zh-CN" altLang="en-US" b="1">
                <a:solidFill>
                  <a:srgbClr val="FFFFFF"/>
                </a:solidFill>
              </a:rPr>
              <a:t>矩阵的行、列数和非</a:t>
            </a:r>
            <a:r>
              <a:rPr lang="en-US" altLang="zh-CN" b="1">
                <a:solidFill>
                  <a:srgbClr val="FFFFFF"/>
                </a:solidFill>
              </a:rPr>
              <a:t>0</a:t>
            </a:r>
            <a:r>
              <a:rPr lang="zh-CN" altLang="en-US" b="1">
                <a:solidFill>
                  <a:srgbClr val="FFFFFF"/>
                </a:solidFill>
              </a:rPr>
              <a:t>元个数  *</a:t>
            </a:r>
            <a:r>
              <a:rPr lang="en-US" altLang="zh-CN" b="1">
                <a:solidFill>
                  <a:srgbClr val="FFFFFF"/>
                </a:solidFill>
              </a:rPr>
              <a:t>/</a:t>
            </a:r>
          </a:p>
          <a:p>
            <a:pPr lvl="1" eaLnBrk="1" fontAlgn="base" hangingPunct="1">
              <a:lnSpc>
                <a:spcPct val="110000"/>
              </a:lnSpc>
              <a:spcBef>
                <a:spcPct val="20000"/>
              </a:spcBef>
              <a:spcAft>
                <a:spcPct val="0"/>
              </a:spcAft>
            </a:pPr>
            <a:r>
              <a:rPr lang="en-US" altLang="zh-CN" sz="2800" b="1">
                <a:solidFill>
                  <a:srgbClr val="FFFFFF"/>
                </a:solidFill>
              </a:rPr>
              <a:t>}RLSMatrix ;</a:t>
            </a:r>
          </a:p>
        </p:txBody>
      </p:sp>
    </p:spTree>
    <p:extLst>
      <p:ext uri="{BB962C8B-B14F-4D97-AF65-F5344CB8AC3E}">
        <p14:creationId xmlns:p14="http://schemas.microsoft.com/office/powerpoint/2010/main" val="2096635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BE79C3D4-5E42-E44C-AFA9-23844775353B}"/>
              </a:ext>
            </a:extLst>
          </p:cNvPr>
          <p:cNvSpPr>
            <a:spLocks noGrp="1" noChangeArrowheads="1"/>
          </p:cNvSpPr>
          <p:nvPr>
            <p:ph/>
          </p:nvPr>
        </p:nvSpPr>
        <p:spPr>
          <a:xfrm>
            <a:off x="1676401" y="152400"/>
            <a:ext cx="8812213" cy="6229350"/>
          </a:xfrm>
        </p:spPr>
        <p:txBody>
          <a:bodyPr/>
          <a:lstStyle/>
          <a:p>
            <a:pPr marL="0" indent="0">
              <a:buNone/>
            </a:pPr>
            <a:r>
              <a:rPr lang="zh-CN" altLang="en-US" b="1">
                <a:solidFill>
                  <a:schemeClr val="folHlink"/>
                </a:solidFill>
                <a:latin typeface="楷体_GB2312" pitchFamily="49" charset="-122"/>
                <a:ea typeface="楷体_GB2312" pitchFamily="49" charset="-122"/>
              </a:rPr>
              <a:t>稀疏矩阵的乘法</a:t>
            </a:r>
          </a:p>
          <a:p>
            <a:pPr marL="0" indent="0">
              <a:buNone/>
            </a:pPr>
            <a:r>
              <a:rPr lang="zh-CN" altLang="en-US" sz="2800" b="1"/>
              <a:t>设有两个矩阵：</a:t>
            </a:r>
            <a:r>
              <a:rPr lang="en-US" altLang="zh-CN" sz="2800" b="1"/>
              <a:t>A=(a</a:t>
            </a:r>
            <a:r>
              <a:rPr lang="en-US" altLang="zh-CN" sz="2800" b="1" baseline="-16000"/>
              <a:t>ij</a:t>
            </a:r>
            <a:r>
              <a:rPr lang="en-US" altLang="zh-CN" sz="2800" b="1"/>
              <a:t>)</a:t>
            </a:r>
            <a:r>
              <a:rPr lang="en-US" altLang="zh-CN" sz="2800" b="1" baseline="-16000"/>
              <a:t>m</a:t>
            </a:r>
            <a:r>
              <a:rPr lang="en-US" altLang="zh-CN" sz="2800" b="1" baseline="-16000">
                <a:sym typeface="Symbol" pitchFamily="2" charset="2"/>
              </a:rPr>
              <a:t></a:t>
            </a:r>
            <a:r>
              <a:rPr lang="en-US" altLang="zh-CN" sz="2800" b="1" baseline="-16000"/>
              <a:t>n</a:t>
            </a:r>
            <a:r>
              <a:rPr lang="en-US" altLang="zh-CN" sz="2800" b="1" baseline="-25000"/>
              <a:t> </a:t>
            </a:r>
            <a:r>
              <a:rPr lang="zh-CN" altLang="en-US" sz="2800" b="1"/>
              <a:t>，</a:t>
            </a:r>
            <a:r>
              <a:rPr lang="en-US" altLang="zh-CN" sz="2800" b="1"/>
              <a:t>B=(b</a:t>
            </a:r>
            <a:r>
              <a:rPr lang="en-US" altLang="zh-CN" sz="2800" b="1" baseline="-16000"/>
              <a:t>ij</a:t>
            </a:r>
            <a:r>
              <a:rPr lang="en-US" altLang="zh-CN" sz="2800" b="1"/>
              <a:t>)</a:t>
            </a:r>
            <a:r>
              <a:rPr lang="en-US" altLang="zh-CN" sz="2800" b="1" baseline="-16000"/>
              <a:t>n</a:t>
            </a:r>
            <a:r>
              <a:rPr lang="en-US" altLang="zh-CN" sz="2800" b="1" baseline="-16000">
                <a:sym typeface="Symbol" pitchFamily="2" charset="2"/>
              </a:rPr>
              <a:t>p</a:t>
            </a:r>
          </a:p>
          <a:p>
            <a:pPr marL="0" indent="0">
              <a:buNone/>
            </a:pPr>
            <a:r>
              <a:rPr lang="zh-CN" altLang="en-US" sz="2800" b="1"/>
              <a:t>则： </a:t>
            </a:r>
            <a:r>
              <a:rPr lang="en-US" altLang="zh-CN" sz="2800" b="1"/>
              <a:t>C=(c</a:t>
            </a:r>
            <a:r>
              <a:rPr lang="en-US" altLang="zh-CN" sz="2800" b="1" baseline="-16000"/>
              <a:t>ij</a:t>
            </a:r>
            <a:r>
              <a:rPr lang="en-US" altLang="zh-CN" sz="2800" b="1"/>
              <a:t>)</a:t>
            </a:r>
            <a:r>
              <a:rPr lang="en-US" altLang="zh-CN" sz="2800" b="1" baseline="-16000"/>
              <a:t>m</a:t>
            </a:r>
            <a:r>
              <a:rPr lang="en-US" altLang="zh-CN" sz="2800" b="1" baseline="-16000">
                <a:sym typeface="Symbol" pitchFamily="2" charset="2"/>
              </a:rPr>
              <a:t></a:t>
            </a:r>
            <a:r>
              <a:rPr lang="en-US" altLang="zh-CN" sz="2800" b="1" baseline="-16000"/>
              <a:t>p </a:t>
            </a:r>
            <a:r>
              <a:rPr lang="en-US" altLang="zh-CN" sz="2800" b="1"/>
              <a:t>      </a:t>
            </a:r>
            <a:r>
              <a:rPr lang="zh-CN" altLang="en-US" sz="2800" b="1"/>
              <a:t>其中 </a:t>
            </a:r>
            <a:r>
              <a:rPr lang="en-US" altLang="zh-CN" sz="2800" b="1"/>
              <a:t>c</a:t>
            </a:r>
            <a:r>
              <a:rPr lang="en-US" altLang="zh-CN" sz="2800" b="1" baseline="-16000"/>
              <a:t>ij</a:t>
            </a:r>
            <a:r>
              <a:rPr lang="en-US" altLang="zh-CN" sz="2800" b="1"/>
              <a:t>=</a:t>
            </a:r>
            <a:r>
              <a:rPr lang="en-US" altLang="zh-CN" sz="2800" b="1">
                <a:ea typeface="Arial Unicode MS" panose="020B0604020202020204" pitchFamily="34" charset="-128"/>
                <a:cs typeface="Arial Unicode MS" panose="020B0604020202020204" pitchFamily="34" charset="-128"/>
              </a:rPr>
              <a:t>∑</a:t>
            </a:r>
            <a:r>
              <a:rPr lang="en-US" altLang="zh-CN" sz="2800" b="1"/>
              <a:t>a</a:t>
            </a:r>
            <a:r>
              <a:rPr lang="en-US" altLang="zh-CN" sz="2800" b="1" baseline="-16000"/>
              <a:t>ik</a:t>
            </a:r>
            <a:r>
              <a:rPr lang="en-US" altLang="zh-CN" sz="2800" b="1">
                <a:sym typeface="Symbol" pitchFamily="2" charset="2"/>
              </a:rPr>
              <a:t></a:t>
            </a:r>
            <a:r>
              <a:rPr lang="en-US" altLang="zh-CN" sz="2800" b="1"/>
              <a:t>b</a:t>
            </a:r>
            <a:r>
              <a:rPr lang="en-US" altLang="zh-CN" sz="2800" b="1" baseline="-16000"/>
              <a:t>kj</a:t>
            </a:r>
          </a:p>
          <a:p>
            <a:pPr marL="0" indent="0">
              <a:buNone/>
            </a:pPr>
            <a:r>
              <a:rPr lang="en-US" altLang="zh-CN" sz="2800" b="1"/>
              <a:t>          1≦k≦n </a:t>
            </a:r>
            <a:r>
              <a:rPr lang="zh-CN" altLang="en-US" sz="2800" b="1"/>
              <a:t>， </a:t>
            </a:r>
            <a:r>
              <a:rPr lang="en-US" altLang="zh-CN" sz="2800" b="1"/>
              <a:t>1≦i≦m </a:t>
            </a:r>
            <a:r>
              <a:rPr lang="zh-CN" altLang="en-US" sz="2800" b="1"/>
              <a:t>，</a:t>
            </a:r>
            <a:r>
              <a:rPr lang="en-US" altLang="zh-CN" sz="2800" b="1"/>
              <a:t>1≦j≦p</a:t>
            </a:r>
          </a:p>
          <a:p>
            <a:pPr marL="0" indent="0">
              <a:buNone/>
            </a:pPr>
            <a:r>
              <a:rPr lang="zh-CN" altLang="en-US" sz="2800" b="1"/>
              <a:t>经典算法是三重循环：</a:t>
            </a:r>
          </a:p>
          <a:p>
            <a:pPr marL="533400" lvl="1" indent="0">
              <a:buNone/>
            </a:pPr>
            <a:r>
              <a:rPr lang="en-US" altLang="zh-CN" b="1"/>
              <a:t>for  ( i=1 ; i&lt;=m ; ++i)</a:t>
            </a:r>
          </a:p>
          <a:p>
            <a:pPr marL="901700" lvl="2" indent="0">
              <a:buNone/>
            </a:pPr>
            <a:r>
              <a:rPr lang="en-US" altLang="zh-CN" sz="2800" b="1"/>
              <a:t>for ( j=1 ; j&lt;=p ; ++j)</a:t>
            </a:r>
          </a:p>
          <a:p>
            <a:pPr marL="1257300" lvl="3" indent="0">
              <a:buNone/>
            </a:pPr>
            <a:r>
              <a:rPr lang="en-US" altLang="zh-CN" sz="2800" b="1"/>
              <a:t>{   c[i][j]=0 ;</a:t>
            </a:r>
          </a:p>
          <a:p>
            <a:pPr marL="1612900" lvl="4" indent="0">
              <a:buNone/>
            </a:pPr>
            <a:r>
              <a:rPr lang="en-US" altLang="zh-CN" sz="2800" b="1"/>
              <a:t>for ( k=1 ; k&lt;=n ; ++k)</a:t>
            </a:r>
          </a:p>
          <a:p>
            <a:pPr marL="1612900" lvl="4" indent="0">
              <a:buNone/>
            </a:pPr>
            <a:r>
              <a:rPr lang="en-US" altLang="zh-CN" sz="2800" b="1"/>
              <a:t>      c[i][j]= c[i][j]+a[i][k]</a:t>
            </a:r>
            <a:r>
              <a:rPr lang="en-US" altLang="zh-CN" sz="2800" b="1">
                <a:sym typeface="Symbol" pitchFamily="2" charset="2"/>
              </a:rPr>
              <a:t></a:t>
            </a:r>
            <a:r>
              <a:rPr lang="en-US" altLang="zh-CN" sz="2800" b="1"/>
              <a:t>b[k][j];</a:t>
            </a:r>
          </a:p>
          <a:p>
            <a:pPr marL="1257300" lvl="3" indent="0">
              <a:buNone/>
            </a:pPr>
            <a:r>
              <a:rPr lang="en-US" altLang="zh-CN" sz="2800" b="1"/>
              <a:t>}</a:t>
            </a:r>
          </a:p>
          <a:p>
            <a:pPr marL="0" indent="0">
              <a:buNone/>
            </a:pPr>
            <a:r>
              <a:rPr lang="zh-CN" altLang="en-US" sz="2800" b="1">
                <a:latin typeface="宋体" panose="02010600030101010101" pitchFamily="2" charset="-122"/>
              </a:rPr>
              <a:t>此算法的复杂度为</a:t>
            </a:r>
            <a:r>
              <a:rPr lang="en-US" altLang="zh-CN" sz="2800" b="1"/>
              <a:t>O(m</a:t>
            </a:r>
            <a:r>
              <a:rPr lang="en-US" altLang="zh-CN" sz="2800" b="1">
                <a:sym typeface="Symbol" pitchFamily="2" charset="2"/>
              </a:rPr>
              <a:t></a:t>
            </a:r>
            <a:r>
              <a:rPr lang="en-US" altLang="zh-CN" sz="2800" b="1"/>
              <a:t>n</a:t>
            </a:r>
            <a:r>
              <a:rPr lang="en-US" altLang="zh-CN" sz="2800" b="1">
                <a:sym typeface="Symbol" pitchFamily="2" charset="2"/>
              </a:rPr>
              <a:t></a:t>
            </a:r>
            <a:r>
              <a:rPr lang="en-US" altLang="zh-CN" sz="2800" b="1"/>
              <a:t>p)</a:t>
            </a:r>
            <a:r>
              <a:rPr lang="zh-CN" altLang="en-US" sz="2800" b="1">
                <a:latin typeface="宋体" panose="02010600030101010101" pitchFamily="2" charset="-122"/>
              </a:rPr>
              <a:t>。</a:t>
            </a:r>
          </a:p>
        </p:txBody>
      </p:sp>
    </p:spTree>
    <p:extLst>
      <p:ext uri="{BB962C8B-B14F-4D97-AF65-F5344CB8AC3E}">
        <p14:creationId xmlns:p14="http://schemas.microsoft.com/office/powerpoint/2010/main" val="108178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9059CDAC-D9E3-8242-8AC3-E2989BEAD31D}"/>
              </a:ext>
            </a:extLst>
          </p:cNvPr>
          <p:cNvSpPr>
            <a:spLocks noGrp="1" noChangeArrowheads="1"/>
          </p:cNvSpPr>
          <p:nvPr>
            <p:ph/>
          </p:nvPr>
        </p:nvSpPr>
        <p:spPr>
          <a:xfrm>
            <a:off x="1676401" y="228601"/>
            <a:ext cx="8812213" cy="6080125"/>
          </a:xfrm>
        </p:spPr>
        <p:txBody>
          <a:bodyPr/>
          <a:lstStyle/>
          <a:p>
            <a:pPr marL="0" indent="0">
              <a:lnSpc>
                <a:spcPct val="110000"/>
              </a:lnSpc>
              <a:buNone/>
            </a:pPr>
            <a:r>
              <a:rPr lang="zh-CN" altLang="en-US" sz="2800" b="1">
                <a:latin typeface="宋体" panose="02010600030101010101" pitchFamily="2" charset="-122"/>
              </a:rPr>
              <a:t>    设有两个稀疏矩阵</a:t>
            </a:r>
            <a:r>
              <a:rPr lang="en-US" altLang="zh-CN" sz="2800" b="1"/>
              <a:t>A=(a</a:t>
            </a:r>
            <a:r>
              <a:rPr lang="en-US" altLang="zh-CN" sz="2800" b="1" baseline="-16000"/>
              <a:t>ij</a:t>
            </a:r>
            <a:r>
              <a:rPr lang="en-US" altLang="zh-CN" sz="2800" b="1"/>
              <a:t>)</a:t>
            </a:r>
            <a:r>
              <a:rPr lang="en-US" altLang="zh-CN" sz="2800" b="1" baseline="-16000"/>
              <a:t>m</a:t>
            </a:r>
            <a:r>
              <a:rPr lang="en-US" altLang="zh-CN" sz="2800" b="1" baseline="-16000">
                <a:sym typeface="Symbol" pitchFamily="2" charset="2"/>
              </a:rPr>
              <a:t></a:t>
            </a:r>
            <a:r>
              <a:rPr lang="en-US" altLang="zh-CN" sz="2800" b="1" baseline="-16000"/>
              <a:t>n</a:t>
            </a:r>
            <a:r>
              <a:rPr lang="en-US" altLang="zh-CN" sz="2800" b="1" baseline="-25000"/>
              <a:t> </a:t>
            </a:r>
            <a:r>
              <a:rPr lang="zh-CN" altLang="en-US" sz="2800" b="1"/>
              <a:t>，</a:t>
            </a:r>
            <a:r>
              <a:rPr lang="en-US" altLang="zh-CN" sz="2800" b="1"/>
              <a:t>B=(b</a:t>
            </a:r>
            <a:r>
              <a:rPr lang="en-US" altLang="zh-CN" sz="2800" b="1" baseline="-16000"/>
              <a:t>ij</a:t>
            </a:r>
            <a:r>
              <a:rPr lang="en-US" altLang="zh-CN" sz="2800" b="1"/>
              <a:t>)</a:t>
            </a:r>
            <a:r>
              <a:rPr lang="en-US" altLang="zh-CN" sz="2800" b="1" baseline="-16000"/>
              <a:t>n</a:t>
            </a:r>
            <a:r>
              <a:rPr lang="en-US" altLang="zh-CN" sz="2800" b="1" baseline="-16000">
                <a:sym typeface="Symbol" pitchFamily="2" charset="2"/>
              </a:rPr>
              <a:t>p </a:t>
            </a:r>
            <a:r>
              <a:rPr lang="zh-CN" altLang="en-US" sz="2800" b="1"/>
              <a:t>，其</a:t>
            </a:r>
            <a:r>
              <a:rPr lang="zh-CN" altLang="en-US" sz="2800" b="1">
                <a:latin typeface="宋体" panose="02010600030101010101" pitchFamily="2" charset="-122"/>
              </a:rPr>
              <a:t>存储结构采用行逻辑链接的三元组顺序表。</a:t>
            </a:r>
            <a:endParaRPr lang="zh-CN" altLang="en-US" sz="2800" b="1" baseline="-16000">
              <a:sym typeface="Symbol" pitchFamily="2" charset="2"/>
            </a:endParaRPr>
          </a:p>
          <a:p>
            <a:pPr marL="0" indent="0">
              <a:lnSpc>
                <a:spcPct val="110000"/>
              </a:lnSpc>
              <a:buNone/>
            </a:pPr>
            <a:r>
              <a:rPr lang="zh-CN" altLang="en-US" b="1">
                <a:solidFill>
                  <a:schemeClr val="folHlink"/>
                </a:solidFill>
                <a:latin typeface="宋体" panose="02010600030101010101" pitchFamily="2" charset="-122"/>
              </a:rPr>
              <a:t>算法思想</a:t>
            </a:r>
            <a:r>
              <a:rPr lang="zh-CN" altLang="en-US" b="1">
                <a:latin typeface="宋体" panose="02010600030101010101" pitchFamily="2" charset="-122"/>
              </a:rPr>
              <a:t>：</a:t>
            </a:r>
            <a:r>
              <a:rPr lang="zh-CN" altLang="en-US" sz="2800" b="1">
                <a:latin typeface="宋体" panose="02010600030101010101" pitchFamily="2" charset="-122"/>
              </a:rPr>
              <a:t>对于</a:t>
            </a:r>
            <a:r>
              <a:rPr lang="en-US" altLang="zh-CN" sz="2800" b="1"/>
              <a:t>A</a:t>
            </a:r>
            <a:r>
              <a:rPr lang="zh-CN" altLang="en-US" sz="2800" b="1">
                <a:latin typeface="宋体" panose="02010600030101010101" pitchFamily="2" charset="-122"/>
              </a:rPr>
              <a:t>中的每个元素</a:t>
            </a:r>
            <a:r>
              <a:rPr lang="en-US" altLang="zh-CN" sz="2800" b="1"/>
              <a:t>a.data[p](p=1, 2, </a:t>
            </a:r>
            <a:r>
              <a:rPr lang="en-US" altLang="zh-CN" sz="2800" b="1">
                <a:ea typeface="Arial Unicode MS" panose="020B0604020202020204" pitchFamily="34" charset="-128"/>
                <a:cs typeface="Arial Unicode MS" panose="020B0604020202020204" pitchFamily="34" charset="-128"/>
              </a:rPr>
              <a:t>…</a:t>
            </a:r>
            <a:r>
              <a:rPr lang="en-US" altLang="zh-CN" sz="2800" b="1"/>
              <a:t> , a.tn)</a:t>
            </a:r>
            <a:r>
              <a:rPr lang="zh-CN" altLang="en-US" sz="2800" b="1">
                <a:latin typeface="宋体" panose="02010600030101010101" pitchFamily="2" charset="-122"/>
              </a:rPr>
              <a:t>，找到</a:t>
            </a:r>
            <a:r>
              <a:rPr lang="en-US" altLang="zh-CN" sz="2800" b="1"/>
              <a:t>B</a:t>
            </a:r>
            <a:r>
              <a:rPr lang="zh-CN" altLang="en-US" sz="2800" b="1">
                <a:latin typeface="宋体" panose="02010600030101010101" pitchFamily="2" charset="-122"/>
              </a:rPr>
              <a:t>中所有满足条件：</a:t>
            </a:r>
          </a:p>
          <a:p>
            <a:pPr marL="0" indent="0">
              <a:lnSpc>
                <a:spcPct val="110000"/>
              </a:lnSpc>
              <a:buNone/>
            </a:pPr>
            <a:r>
              <a:rPr lang="zh-CN" altLang="en-US" sz="2800" b="1"/>
              <a:t>          </a:t>
            </a:r>
            <a:r>
              <a:rPr lang="en-US" altLang="zh-CN" sz="2800" b="1"/>
              <a:t>a.data[p].col=b.data[q].row</a:t>
            </a:r>
            <a:r>
              <a:rPr lang="zh-CN" altLang="en-US" sz="2800" b="1">
                <a:latin typeface="宋体" panose="02010600030101010101" pitchFamily="2" charset="-122"/>
              </a:rPr>
              <a:t>的元素</a:t>
            </a:r>
            <a:r>
              <a:rPr lang="en-US" altLang="zh-CN" sz="2800" b="1"/>
              <a:t>b.data[q]</a:t>
            </a:r>
            <a:r>
              <a:rPr lang="zh-CN" altLang="en-US" sz="2800" b="1"/>
              <a:t>，</a:t>
            </a:r>
            <a:r>
              <a:rPr lang="zh-CN" altLang="en-US" sz="2800" b="1">
                <a:latin typeface="宋体" panose="02010600030101010101" pitchFamily="2" charset="-122"/>
              </a:rPr>
              <a:t>求得</a:t>
            </a:r>
            <a:r>
              <a:rPr lang="en-US" altLang="zh-CN" sz="2800" b="1"/>
              <a:t>a.data[p].value</a:t>
            </a:r>
            <a:r>
              <a:rPr lang="en-US" altLang="zh-CN" sz="2800" b="1">
                <a:sym typeface="Symbol" pitchFamily="2" charset="2"/>
              </a:rPr>
              <a:t></a:t>
            </a:r>
            <a:r>
              <a:rPr lang="en-US" altLang="zh-CN" sz="2800" b="1"/>
              <a:t>b.data[q].value</a:t>
            </a:r>
            <a:r>
              <a:rPr lang="zh-CN" altLang="en-US" sz="2800" b="1">
                <a:latin typeface="宋体" panose="02010600030101010101" pitchFamily="2" charset="-122"/>
              </a:rPr>
              <a:t>，该乘积是</a:t>
            </a:r>
            <a:r>
              <a:rPr lang="en-US" altLang="zh-CN" sz="2800" b="1"/>
              <a:t>c</a:t>
            </a:r>
            <a:r>
              <a:rPr lang="en-US" altLang="zh-CN" sz="2800" b="1" baseline="-16000"/>
              <a:t>ij</a:t>
            </a:r>
            <a:r>
              <a:rPr lang="zh-CN" altLang="en-US" sz="2800" b="1">
                <a:latin typeface="宋体" panose="02010600030101010101" pitchFamily="2" charset="-122"/>
              </a:rPr>
              <a:t>中的一部分。求得所有这样的乘积并累加求和就能得到</a:t>
            </a:r>
            <a:r>
              <a:rPr lang="en-US" altLang="zh-CN" sz="2800" b="1"/>
              <a:t>c</a:t>
            </a:r>
            <a:r>
              <a:rPr lang="en-US" altLang="zh-CN" sz="2800" b="1" baseline="-16000"/>
              <a:t>ij</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为得到非</a:t>
            </a:r>
            <a:r>
              <a:rPr lang="en-US" altLang="zh-CN" sz="2800" b="1">
                <a:latin typeface="宋体" panose="02010600030101010101" pitchFamily="2" charset="-122"/>
              </a:rPr>
              <a:t>0</a:t>
            </a:r>
            <a:r>
              <a:rPr lang="zh-CN" altLang="en-US" sz="2800" b="1">
                <a:latin typeface="宋体" panose="02010600030101010101" pitchFamily="2" charset="-122"/>
              </a:rPr>
              <a:t>的乘积</a:t>
            </a:r>
            <a:r>
              <a:rPr lang="zh-CN" altLang="en-US" sz="2800" b="1"/>
              <a:t>，只要</a:t>
            </a:r>
            <a:r>
              <a:rPr lang="zh-CN" altLang="en-US" sz="2800" b="1">
                <a:latin typeface="宋体" panose="02010600030101010101" pitchFamily="2" charset="-122"/>
              </a:rPr>
              <a:t>对</a:t>
            </a:r>
            <a:r>
              <a:rPr lang="en-US" altLang="zh-CN" sz="2800" b="1"/>
              <a:t>a.data[1</a:t>
            </a:r>
            <a:r>
              <a:rPr lang="en-US" altLang="zh-CN" sz="2800" b="1">
                <a:ea typeface="Arial Unicode MS" panose="020B0604020202020204" pitchFamily="34" charset="-128"/>
                <a:cs typeface="Arial Unicode MS" panose="020B0604020202020204" pitchFamily="34" charset="-128"/>
              </a:rPr>
              <a:t>…</a:t>
            </a:r>
            <a:r>
              <a:rPr lang="en-US" altLang="zh-CN" sz="2800" b="1"/>
              <a:t>a.tn] </a:t>
            </a:r>
            <a:r>
              <a:rPr lang="zh-CN" altLang="en-US" sz="2800" b="1">
                <a:latin typeface="宋体" panose="02010600030101010101" pitchFamily="2" charset="-122"/>
              </a:rPr>
              <a:t>中每个元素</a:t>
            </a:r>
            <a:r>
              <a:rPr lang="en-US" altLang="zh-CN" sz="2800" b="1"/>
              <a:t>(i</a:t>
            </a:r>
            <a:r>
              <a:rPr lang="zh-CN" altLang="en-US" sz="2800" b="1"/>
              <a:t>，</a:t>
            </a:r>
            <a:r>
              <a:rPr lang="en-US" altLang="zh-CN" sz="2800" b="1"/>
              <a:t>k</a:t>
            </a:r>
            <a:r>
              <a:rPr lang="zh-CN" altLang="en-US" sz="2800" b="1"/>
              <a:t>，</a:t>
            </a:r>
            <a:r>
              <a:rPr lang="en-US" altLang="zh-CN" sz="2800" b="1"/>
              <a:t>a</a:t>
            </a:r>
            <a:r>
              <a:rPr lang="en-US" altLang="zh-CN" sz="2800" b="1" baseline="-18000"/>
              <a:t>ik</a:t>
            </a:r>
            <a:r>
              <a:rPr lang="en-US" altLang="zh-CN" sz="2800" b="1"/>
              <a:t>)(1≦i≦a.rn</a:t>
            </a:r>
            <a:r>
              <a:rPr lang="zh-CN" altLang="en-US" sz="2800" b="1"/>
              <a:t>，</a:t>
            </a:r>
            <a:r>
              <a:rPr lang="en-US" altLang="zh-CN" sz="2800" b="1"/>
              <a:t>1≦k≦a.cn) </a:t>
            </a:r>
            <a:r>
              <a:rPr lang="zh-CN" altLang="en-US" sz="2800" b="1">
                <a:latin typeface="宋体" panose="02010600030101010101" pitchFamily="2" charset="-122"/>
              </a:rPr>
              <a:t>，</a:t>
            </a:r>
            <a:r>
              <a:rPr lang="zh-CN" altLang="en-US" sz="2800" b="1"/>
              <a:t>找到</a:t>
            </a:r>
            <a:r>
              <a:rPr lang="en-US" altLang="zh-CN" sz="2800" b="1"/>
              <a:t>b.data</a:t>
            </a:r>
            <a:r>
              <a:rPr lang="zh-CN" altLang="en-US" sz="2800" b="1"/>
              <a:t>中所有相应的元素</a:t>
            </a:r>
            <a:r>
              <a:rPr lang="en-US" altLang="zh-CN" sz="2800" b="1"/>
              <a:t>(k</a:t>
            </a:r>
            <a:r>
              <a:rPr lang="zh-CN" altLang="en-US" sz="2800" b="1"/>
              <a:t>，</a:t>
            </a:r>
            <a:r>
              <a:rPr lang="en-US" altLang="zh-CN" sz="2800" b="1"/>
              <a:t>j</a:t>
            </a:r>
            <a:r>
              <a:rPr lang="zh-CN" altLang="en-US" sz="2800" b="1"/>
              <a:t>，</a:t>
            </a:r>
            <a:r>
              <a:rPr lang="en-US" altLang="zh-CN" sz="2800" b="1"/>
              <a:t>b</a:t>
            </a:r>
            <a:r>
              <a:rPr lang="en-US" altLang="zh-CN" sz="2800" b="1" baseline="-18000"/>
              <a:t>kj</a:t>
            </a:r>
            <a:r>
              <a:rPr lang="en-US" altLang="zh-CN" sz="2800" b="1"/>
              <a:t>)(1≦k≦b.rn</a:t>
            </a:r>
            <a:r>
              <a:rPr lang="zh-CN" altLang="en-US" sz="2800" b="1"/>
              <a:t>，</a:t>
            </a:r>
            <a:r>
              <a:rPr lang="en-US" altLang="zh-CN" sz="2800" b="1"/>
              <a:t>1≦j≦b.cn) </a:t>
            </a:r>
            <a:r>
              <a:rPr lang="zh-CN" altLang="en-US" sz="2800" b="1"/>
              <a:t>相乘即可</a:t>
            </a:r>
            <a:r>
              <a:rPr lang="zh-CN" altLang="en-US" sz="2800" b="1">
                <a:latin typeface="宋体" panose="02010600030101010101" pitchFamily="2" charset="-122"/>
              </a:rPr>
              <a:t>。则</a:t>
            </a:r>
            <a:r>
              <a:rPr lang="zh-CN" altLang="en-US" sz="2800" b="1"/>
              <a:t>必须知道</a:t>
            </a:r>
            <a:r>
              <a:rPr lang="zh-CN" altLang="en-US" sz="2800" b="1">
                <a:latin typeface="宋体" panose="02010600030101010101" pitchFamily="2" charset="-122"/>
              </a:rPr>
              <a:t>矩阵</a:t>
            </a:r>
            <a:r>
              <a:rPr lang="en-US" altLang="zh-CN" sz="2800" b="1"/>
              <a:t>B</a:t>
            </a:r>
            <a:r>
              <a:rPr lang="zh-CN" altLang="en-US" sz="2800" b="1"/>
              <a:t>中第</a:t>
            </a:r>
            <a:r>
              <a:rPr lang="en-US" altLang="zh-CN" sz="2800" b="1"/>
              <a:t>k</a:t>
            </a:r>
            <a:r>
              <a:rPr lang="zh-CN" altLang="en-US" sz="2800" b="1"/>
              <a:t>行的所有非</a:t>
            </a:r>
            <a:r>
              <a:rPr lang="en-US" altLang="zh-CN" sz="2800" b="1"/>
              <a:t>0</a:t>
            </a:r>
            <a:r>
              <a:rPr lang="zh-CN" altLang="en-US" sz="2800" b="1"/>
              <a:t>元素，而</a:t>
            </a:r>
            <a:r>
              <a:rPr lang="en-US" altLang="zh-CN" sz="2800" b="1"/>
              <a:t>b.rpos[ ]</a:t>
            </a:r>
            <a:r>
              <a:rPr lang="zh-CN" altLang="en-US" sz="2800" b="1"/>
              <a:t>向量中提供了相应的信息</a:t>
            </a:r>
            <a:r>
              <a:rPr lang="zh-CN" altLang="en-US" sz="2800" b="1">
                <a:latin typeface="宋体" panose="02010600030101010101" pitchFamily="2" charset="-122"/>
              </a:rPr>
              <a:t>。</a:t>
            </a:r>
            <a:endParaRPr lang="zh-CN" altLang="en-US" sz="2800" b="1"/>
          </a:p>
        </p:txBody>
      </p:sp>
    </p:spTree>
    <p:extLst>
      <p:ext uri="{BB962C8B-B14F-4D97-AF65-F5344CB8AC3E}">
        <p14:creationId xmlns:p14="http://schemas.microsoft.com/office/powerpoint/2010/main" val="28568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4A136E7F-B2B3-C849-871E-649AEBF56EC4}"/>
              </a:ext>
            </a:extLst>
          </p:cNvPr>
          <p:cNvSpPr>
            <a:spLocks noGrp="1" noChangeArrowheads="1"/>
          </p:cNvSpPr>
          <p:nvPr>
            <p:ph/>
          </p:nvPr>
        </p:nvSpPr>
        <p:spPr>
          <a:xfrm>
            <a:off x="1676401" y="152400"/>
            <a:ext cx="8812213" cy="6516688"/>
          </a:xfrm>
        </p:spPr>
        <p:txBody>
          <a:bodyPr/>
          <a:lstStyle/>
          <a:p>
            <a:pPr marL="0" indent="0">
              <a:lnSpc>
                <a:spcPct val="110000"/>
              </a:lnSpc>
              <a:buClrTx/>
              <a:buSzTx/>
              <a:buNone/>
            </a:pPr>
            <a:r>
              <a:rPr lang="zh-CN" altLang="en-US" sz="2800" b="1"/>
              <a:t>        由上述定义知</a:t>
            </a:r>
            <a:r>
              <a:rPr lang="zh-CN" altLang="en-US" sz="2800" b="1">
                <a:latin typeface="宋体" panose="02010600030101010101" pitchFamily="2" charset="-122"/>
              </a:rPr>
              <a:t>，</a:t>
            </a:r>
            <a:r>
              <a:rPr lang="en-US" altLang="zh-CN" sz="2800" b="1"/>
              <a:t>n</a:t>
            </a:r>
            <a:r>
              <a:rPr lang="zh-CN" altLang="en-US" sz="2800" b="1"/>
              <a:t>维数组中有</a:t>
            </a:r>
            <a:r>
              <a:rPr lang="en-US" altLang="zh-CN" sz="2800" b="1"/>
              <a:t>b</a:t>
            </a:r>
            <a:r>
              <a:rPr lang="en-US" altLang="zh-CN" sz="2800" b="1" baseline="-25000"/>
              <a:t>1</a:t>
            </a:r>
            <a:r>
              <a:rPr lang="en-US" altLang="zh-CN" sz="2800" b="1">
                <a:sym typeface="Symbol" pitchFamily="2" charset="2"/>
              </a:rPr>
              <a:t></a:t>
            </a:r>
            <a:r>
              <a:rPr lang="en-US" altLang="zh-CN" sz="2800" b="1"/>
              <a:t>b</a:t>
            </a:r>
            <a:r>
              <a:rPr lang="en-US" altLang="zh-CN" sz="2800" b="1" baseline="-25000"/>
              <a:t>2 </a:t>
            </a:r>
            <a:r>
              <a:rPr lang="en-US" altLang="zh-CN" sz="2800" b="1">
                <a:sym typeface="Symbol" pitchFamily="2" charset="2"/>
              </a:rPr>
              <a:t></a:t>
            </a:r>
            <a:r>
              <a:rPr lang="en-US" altLang="zh-CN" sz="2800" b="1" baseline="-25000"/>
              <a:t> </a:t>
            </a:r>
            <a:r>
              <a:rPr lang="en-US" altLang="zh-CN" sz="2800" b="1">
                <a:ea typeface="Arial Unicode MS" panose="020B0604020202020204" pitchFamily="34" charset="-128"/>
                <a:cs typeface="Arial Unicode MS" panose="020B0604020202020204" pitchFamily="34" charset="-128"/>
              </a:rPr>
              <a:t>… </a:t>
            </a:r>
            <a:r>
              <a:rPr lang="en-US" altLang="zh-CN" sz="2800" b="1">
                <a:sym typeface="Symbol" pitchFamily="2" charset="2"/>
              </a:rPr>
              <a:t></a:t>
            </a:r>
            <a:r>
              <a:rPr lang="en-US" altLang="zh-CN" sz="2800" b="1" baseline="-25000"/>
              <a:t> </a:t>
            </a:r>
            <a:r>
              <a:rPr lang="en-US" altLang="zh-CN" sz="2800" b="1"/>
              <a:t>b</a:t>
            </a:r>
            <a:r>
              <a:rPr lang="en-US" altLang="zh-CN" sz="2800" b="1" baseline="-25000"/>
              <a:t>n</a:t>
            </a:r>
            <a:r>
              <a:rPr lang="zh-CN" altLang="en-US" sz="2800" b="1"/>
              <a:t>个数据元素</a:t>
            </a:r>
            <a:r>
              <a:rPr lang="zh-CN" altLang="en-US" sz="2800" b="1">
                <a:latin typeface="宋体" panose="02010600030101010101" pitchFamily="2" charset="-122"/>
              </a:rPr>
              <a:t>，</a:t>
            </a:r>
            <a:r>
              <a:rPr lang="zh-CN" altLang="en-US" sz="2800" b="1">
                <a:solidFill>
                  <a:schemeClr val="accent1"/>
                </a:solidFill>
                <a:latin typeface="宋体" panose="02010600030101010101" pitchFamily="2" charset="-122"/>
              </a:rPr>
              <a:t>每个数据元素都受到</a:t>
            </a:r>
            <a:r>
              <a:rPr lang="en-US" altLang="zh-CN" sz="2800" b="1">
                <a:solidFill>
                  <a:schemeClr val="accent1"/>
                </a:solidFill>
              </a:rPr>
              <a:t>n</a:t>
            </a:r>
            <a:r>
              <a:rPr lang="zh-CN" altLang="en-US" sz="2800" b="1">
                <a:solidFill>
                  <a:schemeClr val="accent1"/>
                </a:solidFill>
                <a:latin typeface="宋体" panose="02010600030101010101" pitchFamily="2" charset="-122"/>
              </a:rPr>
              <a:t>维关系的约束</a:t>
            </a:r>
            <a:r>
              <a:rPr lang="zh-CN" altLang="en-US" sz="2800">
                <a:latin typeface="宋体" panose="02010600030101010101" pitchFamily="2" charset="-122"/>
              </a:rPr>
              <a:t>。</a:t>
            </a:r>
          </a:p>
          <a:p>
            <a:pPr marL="0" indent="0">
              <a:lnSpc>
                <a:spcPct val="110000"/>
              </a:lnSpc>
              <a:buNone/>
            </a:pPr>
            <a:r>
              <a:rPr lang="en-US" altLang="zh-CN" sz="3600" b="1">
                <a:solidFill>
                  <a:schemeClr val="tx2"/>
                </a:solidFill>
              </a:rPr>
              <a:t>2</a:t>
            </a:r>
            <a:r>
              <a:rPr lang="en-US" altLang="zh-CN" sz="3600" b="1">
                <a:solidFill>
                  <a:schemeClr val="tx2"/>
                </a:solidFill>
                <a:latin typeface="宋体" panose="02010600030101010101" pitchFamily="2" charset="-122"/>
              </a:rPr>
              <a:t>  </a:t>
            </a:r>
            <a:r>
              <a:rPr lang="zh-CN" altLang="en-US" sz="3600" b="1">
                <a:solidFill>
                  <a:schemeClr val="tx2"/>
                </a:solidFill>
                <a:latin typeface="楷体_GB2312" pitchFamily="49" charset="-122"/>
                <a:ea typeface="楷体_GB2312" pitchFamily="49" charset="-122"/>
              </a:rPr>
              <a:t>直观的</a:t>
            </a:r>
            <a:r>
              <a:rPr lang="en-US" altLang="zh-CN" sz="3600" b="1">
                <a:solidFill>
                  <a:schemeClr val="tx2"/>
                </a:solidFill>
                <a:ea typeface="楷体_GB2312" pitchFamily="49" charset="-122"/>
              </a:rPr>
              <a:t>n</a:t>
            </a:r>
            <a:r>
              <a:rPr lang="zh-CN" altLang="en-US" sz="3600" b="1">
                <a:solidFill>
                  <a:schemeClr val="tx2"/>
                </a:solidFill>
                <a:latin typeface="楷体_GB2312" pitchFamily="49" charset="-122"/>
                <a:ea typeface="楷体_GB2312" pitchFamily="49" charset="-122"/>
              </a:rPr>
              <a:t>维数组</a:t>
            </a:r>
          </a:p>
          <a:p>
            <a:pPr marL="0" indent="0">
              <a:lnSpc>
                <a:spcPct val="110000"/>
              </a:lnSpc>
              <a:buNone/>
            </a:pPr>
            <a:r>
              <a:rPr lang="zh-CN" altLang="en-US" sz="2800">
                <a:latin typeface="宋体" panose="02010600030101010101" pitchFamily="2" charset="-122"/>
              </a:rPr>
              <a:t>    </a:t>
            </a:r>
            <a:r>
              <a:rPr lang="zh-CN" altLang="en-US" sz="2800" b="1">
                <a:latin typeface="宋体" panose="02010600030101010101" pitchFamily="2" charset="-122"/>
              </a:rPr>
              <a:t>以二维数组为例讨论。将</a:t>
            </a:r>
            <a:r>
              <a:rPr lang="zh-CN" altLang="en-US" sz="2800" b="1">
                <a:solidFill>
                  <a:schemeClr val="folHlink"/>
                </a:solidFill>
                <a:latin typeface="宋体" panose="02010600030101010101" pitchFamily="2" charset="-122"/>
              </a:rPr>
              <a:t>二维数组看成是一个定长的线性表</a:t>
            </a:r>
            <a:r>
              <a:rPr lang="zh-CN" altLang="en-US" sz="2800">
                <a:latin typeface="宋体" panose="02010600030101010101" pitchFamily="2" charset="-122"/>
              </a:rPr>
              <a:t>，</a:t>
            </a:r>
            <a:r>
              <a:rPr lang="zh-CN" altLang="en-US" sz="2800" b="1">
                <a:latin typeface="宋体" panose="02010600030101010101" pitchFamily="2" charset="-122"/>
              </a:rPr>
              <a:t>其</a:t>
            </a:r>
            <a:r>
              <a:rPr lang="zh-CN" altLang="en-US" sz="2800" b="1">
                <a:solidFill>
                  <a:schemeClr val="folHlink"/>
                </a:solidFill>
                <a:latin typeface="宋体" panose="02010600030101010101" pitchFamily="2" charset="-122"/>
              </a:rPr>
              <a:t>每个元素又是一个定长的线性表</a:t>
            </a:r>
            <a:r>
              <a:rPr lang="zh-CN" altLang="en-US" sz="2800" b="1">
                <a:latin typeface="宋体" panose="02010600030101010101" pitchFamily="2" charset="-122"/>
              </a:rPr>
              <a:t>。</a:t>
            </a:r>
          </a:p>
          <a:p>
            <a:pPr marL="0" indent="0">
              <a:lnSpc>
                <a:spcPct val="110000"/>
              </a:lnSpc>
              <a:buNone/>
            </a:pPr>
            <a:r>
              <a:rPr lang="zh-CN" altLang="en-US" sz="2800">
                <a:latin typeface="宋体" panose="02010600030101010101" pitchFamily="2" charset="-122"/>
              </a:rPr>
              <a:t>   </a:t>
            </a:r>
            <a:r>
              <a:rPr lang="zh-CN" altLang="en-US" sz="2800" b="1">
                <a:latin typeface="宋体" panose="02010600030101010101" pitchFamily="2" charset="-122"/>
              </a:rPr>
              <a:t>设二维数组</a:t>
            </a:r>
            <a:r>
              <a:rPr lang="en-US" altLang="zh-CN" sz="2800" b="1"/>
              <a:t>A=(a</a:t>
            </a:r>
            <a:r>
              <a:rPr lang="en-US" altLang="zh-CN" sz="2800" b="1" baseline="-25000"/>
              <a:t>ij</a:t>
            </a:r>
            <a:r>
              <a:rPr lang="en-US" altLang="zh-CN" sz="2800" b="1"/>
              <a:t>)</a:t>
            </a:r>
            <a:r>
              <a:rPr lang="en-US" altLang="zh-CN" sz="2800" b="1" baseline="-25000"/>
              <a:t>m</a:t>
            </a:r>
            <a:r>
              <a:rPr lang="en-US" altLang="zh-CN" sz="2800" b="1" baseline="-25000">
                <a:sym typeface="Symbol" pitchFamily="2" charset="2"/>
              </a:rPr>
              <a:t></a:t>
            </a:r>
            <a:r>
              <a:rPr lang="en-US" altLang="zh-CN" sz="2800" b="1" baseline="-25000"/>
              <a:t>n</a:t>
            </a:r>
            <a:r>
              <a:rPr lang="zh-CN" altLang="en-US" sz="2800" b="1">
                <a:latin typeface="宋体" panose="02010600030101010101" pitchFamily="2" charset="-122"/>
              </a:rPr>
              <a:t>，则</a:t>
            </a:r>
          </a:p>
          <a:p>
            <a:pPr marL="0" indent="0">
              <a:lnSpc>
                <a:spcPct val="110000"/>
              </a:lnSpc>
              <a:buNone/>
            </a:pPr>
            <a:r>
              <a:rPr lang="zh-CN" altLang="en-US" sz="2800" b="1">
                <a:latin typeface="宋体" panose="02010600030101010101" pitchFamily="2" charset="-122"/>
              </a:rPr>
              <a:t>    </a:t>
            </a:r>
            <a:r>
              <a:rPr lang="zh-CN" altLang="en-US" sz="2800" b="1"/>
              <a:t> </a:t>
            </a:r>
            <a:r>
              <a:rPr lang="en-US" altLang="zh-CN" sz="2800" b="1"/>
              <a:t>A=(</a:t>
            </a:r>
            <a:r>
              <a:rPr lang="en-US" altLang="zh-CN" sz="2800" b="1">
                <a:cs typeface="Courier New" panose="02070309020205020404" pitchFamily="49" charset="0"/>
                <a:sym typeface="Kingsoft Phonetic Plain" pitchFamily="2" charset="2"/>
              </a:rPr>
              <a:t>α</a:t>
            </a:r>
            <a:r>
              <a:rPr lang="en-US" altLang="zh-CN" sz="2800" b="1" baseline="-25000">
                <a:cs typeface="Courier New" panose="02070309020205020404" pitchFamily="49" charset="0"/>
                <a:sym typeface="Kingsoft Phonetic Plain" pitchFamily="2" charset="2"/>
              </a:rPr>
              <a:t>1</a:t>
            </a:r>
            <a:r>
              <a:rPr lang="zh-CN" altLang="en-US" sz="2800" b="1">
                <a:latin typeface="宋体" panose="02010600030101010101" pitchFamily="2" charset="-122"/>
              </a:rPr>
              <a:t>，</a:t>
            </a:r>
            <a:r>
              <a:rPr lang="en-US" altLang="zh-CN" sz="2800" b="1">
                <a:cs typeface="Courier New" panose="02070309020205020404" pitchFamily="49" charset="0"/>
                <a:sym typeface="Kingsoft Phonetic Plain" pitchFamily="2" charset="2"/>
              </a:rPr>
              <a:t>α</a:t>
            </a:r>
            <a:r>
              <a:rPr lang="en-US" altLang="zh-CN" sz="2800" b="1" baseline="-25000">
                <a:cs typeface="Courier New" panose="02070309020205020404" pitchFamily="49" charset="0"/>
                <a:sym typeface="Kingsoft Phonetic Plain" pitchFamily="2" charset="2"/>
              </a:rPr>
              <a:t>2</a:t>
            </a:r>
            <a:r>
              <a:rPr lang="zh-CN" altLang="en-US" sz="2800" b="1">
                <a:latin typeface="宋体" panose="02010600030101010101" pitchFamily="2" charset="-122"/>
              </a:rPr>
              <a:t>，</a:t>
            </a:r>
            <a:r>
              <a:rPr lang="en-US" altLang="zh-CN" sz="2800" b="1">
                <a:ea typeface="Arial Unicode MS" panose="020B0604020202020204" pitchFamily="34" charset="-128"/>
                <a:cs typeface="Arial Unicode MS" panose="020B0604020202020204" pitchFamily="34" charset="-128"/>
              </a:rPr>
              <a:t>…</a:t>
            </a:r>
            <a:r>
              <a:rPr lang="zh-CN" altLang="en-US" sz="2800" b="1">
                <a:latin typeface="宋体" panose="02010600030101010101" pitchFamily="2" charset="-122"/>
              </a:rPr>
              <a:t>，</a:t>
            </a:r>
            <a:r>
              <a:rPr lang="en-US" altLang="zh-CN" sz="2800" b="1">
                <a:cs typeface="Courier New" panose="02070309020205020404" pitchFamily="49" charset="0"/>
                <a:sym typeface="Kingsoft Phonetic Plain" pitchFamily="2" charset="2"/>
              </a:rPr>
              <a:t>α</a:t>
            </a:r>
            <a:r>
              <a:rPr lang="en-US" altLang="zh-CN" sz="2800" b="1" baseline="-25000">
                <a:cs typeface="Courier New" panose="02070309020205020404" pitchFamily="49" charset="0"/>
                <a:sym typeface="Kingsoft Phonetic Plain" pitchFamily="2" charset="2"/>
              </a:rPr>
              <a:t>p</a:t>
            </a:r>
            <a:r>
              <a:rPr lang="en-US" altLang="zh-CN" sz="2800" b="1"/>
              <a:t>)    (p=m</a:t>
            </a:r>
            <a:r>
              <a:rPr lang="zh-CN" altLang="en-US" sz="2800" b="1"/>
              <a:t>或</a:t>
            </a:r>
            <a:r>
              <a:rPr lang="en-US" altLang="zh-CN" sz="2800" b="1"/>
              <a:t>n)</a:t>
            </a:r>
          </a:p>
          <a:p>
            <a:pPr marL="0" indent="0">
              <a:lnSpc>
                <a:spcPct val="110000"/>
              </a:lnSpc>
              <a:buNone/>
            </a:pPr>
            <a:r>
              <a:rPr lang="zh-CN" altLang="en-US" sz="2800" b="1">
                <a:latin typeface="宋体" panose="02010600030101010101" pitchFamily="2" charset="-122"/>
              </a:rPr>
              <a:t>其中每个数据元素</a:t>
            </a:r>
            <a:r>
              <a:rPr lang="en-US" altLang="zh-CN" sz="2800" b="1">
                <a:cs typeface="Courier New" panose="02070309020205020404" pitchFamily="49" charset="0"/>
                <a:sym typeface="Kingsoft Phonetic Plain" pitchFamily="2" charset="2"/>
              </a:rPr>
              <a:t>α</a:t>
            </a:r>
            <a:r>
              <a:rPr lang="en-US" altLang="zh-CN" sz="2800" b="1" baseline="-25000">
                <a:cs typeface="Courier New" panose="02070309020205020404" pitchFamily="49" charset="0"/>
                <a:sym typeface="Kingsoft Phonetic Plain" pitchFamily="2" charset="2"/>
              </a:rPr>
              <a:t>j</a:t>
            </a:r>
            <a:r>
              <a:rPr lang="zh-CN" altLang="en-US" sz="2800" b="1">
                <a:latin typeface="宋体" panose="02010600030101010101" pitchFamily="2" charset="-122"/>
              </a:rPr>
              <a:t>是一个列向量</a:t>
            </a:r>
            <a:r>
              <a:rPr lang="en-US" altLang="zh-CN" sz="2800" b="1"/>
              <a:t>(</a:t>
            </a:r>
            <a:r>
              <a:rPr lang="zh-CN" altLang="en-US" sz="2800" b="1">
                <a:latin typeface="宋体" panose="02010600030101010101" pitchFamily="2" charset="-122"/>
              </a:rPr>
              <a:t>线性表</a:t>
            </a:r>
            <a:r>
              <a:rPr lang="en-US" altLang="zh-CN" sz="2800" b="1"/>
              <a:t>) </a:t>
            </a:r>
            <a:r>
              <a:rPr lang="zh-CN" altLang="en-US" sz="2800" b="1"/>
              <a:t>：</a:t>
            </a:r>
          </a:p>
          <a:p>
            <a:pPr marL="0" indent="0">
              <a:lnSpc>
                <a:spcPct val="110000"/>
              </a:lnSpc>
              <a:buNone/>
            </a:pPr>
            <a:r>
              <a:rPr lang="zh-CN" altLang="en-US" sz="2800" b="1">
                <a:cs typeface="Courier New" panose="02070309020205020404" pitchFamily="49" charset="0"/>
                <a:sym typeface="Kingsoft Phonetic Plain" pitchFamily="2" charset="2"/>
              </a:rPr>
              <a:t>         </a:t>
            </a:r>
            <a:r>
              <a:rPr lang="en-US" altLang="zh-CN" sz="2800" b="1">
                <a:cs typeface="Courier New" panose="02070309020205020404" pitchFamily="49" charset="0"/>
                <a:sym typeface="Kingsoft Phonetic Plain" pitchFamily="2" charset="2"/>
              </a:rPr>
              <a:t>α</a:t>
            </a:r>
            <a:r>
              <a:rPr lang="en-US" altLang="zh-CN" sz="2800" b="1" baseline="-25000">
                <a:cs typeface="Courier New" panose="02070309020205020404" pitchFamily="49" charset="0"/>
                <a:sym typeface="Kingsoft Phonetic Plain" pitchFamily="2" charset="2"/>
              </a:rPr>
              <a:t>j </a:t>
            </a:r>
            <a:r>
              <a:rPr lang="en-US" altLang="zh-CN" sz="2800" b="1">
                <a:cs typeface="Courier New" panose="02070309020205020404" pitchFamily="49" charset="0"/>
                <a:sym typeface="Kingsoft Phonetic Plain" pitchFamily="2" charset="2"/>
              </a:rPr>
              <a:t>=(</a:t>
            </a:r>
            <a:r>
              <a:rPr lang="en-US" altLang="zh-CN" sz="2800" b="1"/>
              <a:t>a</a:t>
            </a:r>
            <a:r>
              <a:rPr lang="en-US" altLang="zh-CN" sz="2800" b="1" baseline="-25000"/>
              <a:t>1j </a:t>
            </a:r>
            <a:r>
              <a:rPr lang="zh-CN" altLang="en-US" sz="2800" b="1">
                <a:latin typeface="宋体" panose="02010600030101010101" pitchFamily="2" charset="-122"/>
              </a:rPr>
              <a:t>，</a:t>
            </a:r>
            <a:r>
              <a:rPr lang="en-US" altLang="zh-CN" sz="2800" b="1"/>
              <a:t>a</a:t>
            </a:r>
            <a:r>
              <a:rPr lang="en-US" altLang="zh-CN" sz="2800" b="1" baseline="-25000"/>
              <a:t>2j </a:t>
            </a:r>
            <a:r>
              <a:rPr lang="zh-CN" altLang="en-US" sz="2800" b="1">
                <a:latin typeface="宋体" panose="02010600030101010101" pitchFamily="2" charset="-122"/>
              </a:rPr>
              <a:t>，</a:t>
            </a:r>
            <a:r>
              <a:rPr lang="en-US" altLang="zh-CN" sz="2800" b="1">
                <a:ea typeface="Arial Unicode MS" panose="020B0604020202020204" pitchFamily="34" charset="-128"/>
                <a:cs typeface="Arial Unicode MS" panose="020B0604020202020204" pitchFamily="34" charset="-128"/>
              </a:rPr>
              <a:t>…</a:t>
            </a:r>
            <a:r>
              <a:rPr lang="zh-CN" altLang="en-US" sz="2800" b="1">
                <a:latin typeface="宋体" panose="02010600030101010101" pitchFamily="2" charset="-122"/>
              </a:rPr>
              <a:t>，</a:t>
            </a:r>
            <a:r>
              <a:rPr lang="en-US" altLang="zh-CN" sz="2800" b="1"/>
              <a:t>a</a:t>
            </a:r>
            <a:r>
              <a:rPr lang="en-US" altLang="zh-CN" sz="2800" b="1" baseline="-25000"/>
              <a:t>mj</a:t>
            </a:r>
            <a:r>
              <a:rPr lang="en-US" altLang="zh-CN" sz="2800" b="1">
                <a:cs typeface="Courier New" panose="02070309020205020404" pitchFamily="49" charset="0"/>
                <a:sym typeface="Kingsoft Phonetic Plain" pitchFamily="2" charset="2"/>
              </a:rPr>
              <a:t>)    1</a:t>
            </a:r>
            <a:r>
              <a:rPr lang="en-US" altLang="zh-CN" sz="2800" b="1">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cs typeface="Courier New" panose="02070309020205020404" pitchFamily="49" charset="0"/>
                <a:sym typeface="Kingsoft Phonetic Plain" pitchFamily="2" charset="2"/>
              </a:rPr>
              <a:t>j</a:t>
            </a:r>
            <a:r>
              <a:rPr lang="en-US" altLang="zh-CN" sz="2800" b="1">
                <a:latin typeface="宋体" panose="02010600030101010101" pitchFamily="2" charset="-122"/>
                <a:ea typeface="Arial Unicode MS" panose="020B0604020202020204" pitchFamily="34" charset="-128"/>
                <a:cs typeface="Arial Unicode MS" panose="020B0604020202020204" pitchFamily="34" charset="-128"/>
              </a:rPr>
              <a:t>≦</a:t>
            </a:r>
            <a:r>
              <a:rPr lang="en-US" altLang="zh-CN" sz="2800" b="1">
                <a:cs typeface="Courier New" panose="02070309020205020404" pitchFamily="49" charset="0"/>
                <a:sym typeface="Kingsoft Phonetic Plain" pitchFamily="2" charset="2"/>
              </a:rPr>
              <a:t>n</a:t>
            </a:r>
          </a:p>
          <a:p>
            <a:pPr marL="0" indent="0">
              <a:lnSpc>
                <a:spcPct val="110000"/>
              </a:lnSpc>
              <a:buNone/>
            </a:pPr>
            <a:r>
              <a:rPr lang="zh-CN" altLang="en-US" sz="2800" b="1">
                <a:sym typeface="Kingsoft Phonetic Plain" pitchFamily="2" charset="2"/>
              </a:rPr>
              <a:t>或</a:t>
            </a:r>
            <a:r>
              <a:rPr lang="zh-CN" altLang="en-US" sz="2800" b="1">
                <a:latin typeface="宋体" panose="02010600030101010101" pitchFamily="2" charset="-122"/>
              </a:rPr>
              <a:t>是一个行向量</a:t>
            </a:r>
            <a:r>
              <a:rPr lang="zh-CN" altLang="en-US" sz="2800" b="1"/>
              <a:t>：</a:t>
            </a:r>
            <a:r>
              <a:rPr lang="zh-CN" altLang="en-US" sz="2800" b="1">
                <a:sym typeface="Kingsoft Phonetic Plain" pitchFamily="2" charset="2"/>
              </a:rPr>
              <a:t>   </a:t>
            </a:r>
          </a:p>
          <a:p>
            <a:pPr marL="0" indent="0">
              <a:lnSpc>
                <a:spcPct val="110000"/>
              </a:lnSpc>
              <a:buNone/>
            </a:pPr>
            <a:r>
              <a:rPr lang="zh-CN" altLang="en-US" sz="2800" b="1">
                <a:cs typeface="Courier New" panose="02070309020205020404" pitchFamily="49" charset="0"/>
                <a:sym typeface="Kingsoft Phonetic Plain" pitchFamily="2" charset="2"/>
              </a:rPr>
              <a:t>         </a:t>
            </a:r>
            <a:r>
              <a:rPr lang="en-US" altLang="zh-CN" sz="2800" b="1">
                <a:cs typeface="Courier New" panose="02070309020205020404" pitchFamily="49" charset="0"/>
                <a:sym typeface="Kingsoft Phonetic Plain" pitchFamily="2" charset="2"/>
              </a:rPr>
              <a:t>α</a:t>
            </a:r>
            <a:r>
              <a:rPr lang="en-US" altLang="zh-CN" sz="2800" b="1" baseline="-25000">
                <a:cs typeface="Courier New" panose="02070309020205020404" pitchFamily="49" charset="0"/>
                <a:sym typeface="Kingsoft Phonetic Plain" pitchFamily="2" charset="2"/>
              </a:rPr>
              <a:t>i </a:t>
            </a:r>
            <a:r>
              <a:rPr lang="en-US" altLang="zh-CN" sz="2800" b="1">
                <a:cs typeface="Courier New" panose="02070309020205020404" pitchFamily="49" charset="0"/>
                <a:sym typeface="Kingsoft Phonetic Plain" pitchFamily="2" charset="2"/>
              </a:rPr>
              <a:t>=(</a:t>
            </a:r>
            <a:r>
              <a:rPr lang="en-US" altLang="zh-CN" sz="2800" b="1"/>
              <a:t>a</a:t>
            </a:r>
            <a:r>
              <a:rPr lang="en-US" altLang="zh-CN" sz="2800" b="1" baseline="-25000"/>
              <a:t>i1 </a:t>
            </a:r>
            <a:r>
              <a:rPr lang="zh-CN" altLang="en-US" sz="2800" b="1"/>
              <a:t>，</a:t>
            </a:r>
            <a:r>
              <a:rPr lang="en-US" altLang="zh-CN" sz="2800" b="1"/>
              <a:t>a</a:t>
            </a:r>
            <a:r>
              <a:rPr lang="en-US" altLang="zh-CN" sz="2800" b="1" baseline="-25000"/>
              <a:t>i2 </a:t>
            </a:r>
            <a:r>
              <a:rPr lang="zh-CN" altLang="en-US" sz="2800" b="1"/>
              <a:t>，</a:t>
            </a:r>
            <a:r>
              <a:rPr lang="en-US" altLang="zh-CN" sz="2800" b="1">
                <a:ea typeface="Arial Unicode MS" panose="020B0604020202020204" pitchFamily="34" charset="-128"/>
                <a:cs typeface="Arial Unicode MS" panose="020B0604020202020204" pitchFamily="34" charset="-128"/>
              </a:rPr>
              <a:t>…</a:t>
            </a:r>
            <a:r>
              <a:rPr lang="zh-CN" altLang="en-US" sz="2800" b="1"/>
              <a:t>，</a:t>
            </a:r>
            <a:r>
              <a:rPr lang="en-US" altLang="zh-CN" sz="2800" b="1"/>
              <a:t>a</a:t>
            </a:r>
            <a:r>
              <a:rPr lang="en-US" altLang="zh-CN" sz="2800" b="1" baseline="-25000"/>
              <a:t>in</a:t>
            </a:r>
            <a:r>
              <a:rPr lang="en-US" altLang="zh-CN" sz="2800" b="1">
                <a:cs typeface="Courier New" panose="02070309020205020404" pitchFamily="49" charset="0"/>
                <a:sym typeface="Kingsoft Phonetic Plain" pitchFamily="2" charset="2"/>
              </a:rPr>
              <a:t>)     1</a:t>
            </a:r>
            <a:r>
              <a:rPr lang="en-US" altLang="zh-CN" sz="2800" b="1">
                <a:ea typeface="Arial Unicode MS" panose="020B0604020202020204" pitchFamily="34" charset="-128"/>
                <a:cs typeface="Arial Unicode MS" panose="020B0604020202020204" pitchFamily="34" charset="-128"/>
              </a:rPr>
              <a:t>≦</a:t>
            </a:r>
            <a:r>
              <a:rPr lang="en-US" altLang="zh-CN" sz="2800" b="1">
                <a:cs typeface="Courier New" panose="02070309020205020404" pitchFamily="49" charset="0"/>
                <a:sym typeface="Kingsoft Phonetic Plain" pitchFamily="2" charset="2"/>
              </a:rPr>
              <a:t>i</a:t>
            </a:r>
            <a:r>
              <a:rPr lang="en-US" altLang="zh-CN" sz="2800" b="1">
                <a:ea typeface="Arial Unicode MS" panose="020B0604020202020204" pitchFamily="34" charset="-128"/>
                <a:cs typeface="Arial Unicode MS" panose="020B0604020202020204" pitchFamily="34" charset="-128"/>
              </a:rPr>
              <a:t>≦m</a:t>
            </a:r>
          </a:p>
          <a:p>
            <a:pPr marL="0" indent="0">
              <a:lnSpc>
                <a:spcPct val="110000"/>
              </a:lnSpc>
              <a:buNone/>
            </a:pPr>
            <a:r>
              <a:rPr lang="zh-CN" altLang="en-US" sz="2800" b="1">
                <a:latin typeface="宋体" panose="02010600030101010101" pitchFamily="2" charset="-122"/>
              </a:rPr>
              <a:t>如图</a:t>
            </a:r>
            <a:r>
              <a:rPr lang="en-US" altLang="zh-CN" sz="2800" b="1"/>
              <a:t>5-1</a:t>
            </a:r>
            <a:r>
              <a:rPr lang="zh-CN" altLang="en-US" sz="2800" b="1">
                <a:latin typeface="宋体" panose="02010600030101010101" pitchFamily="2" charset="-122"/>
              </a:rPr>
              <a:t>所示。</a:t>
            </a:r>
          </a:p>
        </p:txBody>
      </p:sp>
      <p:sp>
        <p:nvSpPr>
          <p:cNvPr id="327683" name="Text Box 3">
            <a:extLst>
              <a:ext uri="{FF2B5EF4-FFF2-40B4-BE49-F238E27FC236}">
                <a16:creationId xmlns:a16="http://schemas.microsoft.com/office/drawing/2014/main" id="{94F5DF5E-C26E-364A-8FA1-72D1D0277AA6}"/>
              </a:ext>
            </a:extLst>
          </p:cNvPr>
          <p:cNvSpPr txBox="1">
            <a:spLocks noChangeArrowheads="1"/>
          </p:cNvSpPr>
          <p:nvPr/>
        </p:nvSpPr>
        <p:spPr bwMode="auto">
          <a:xfrm>
            <a:off x="3581401" y="5486401"/>
            <a:ext cx="930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20000"/>
              </a:spcBef>
              <a:spcAft>
                <a:spcPct val="0"/>
              </a:spcAft>
            </a:pPr>
            <a:endParaRPr kumimoji="1" lang="zh-CN" altLang="en-US" sz="2800">
              <a:solidFill>
                <a:srgbClr val="FFFFFF"/>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325323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8044FC2-1BD6-F847-A196-7BC4B5724603}"/>
              </a:ext>
            </a:extLst>
          </p:cNvPr>
          <p:cNvSpPr>
            <a:spLocks noGrp="1" noChangeArrowheads="1"/>
          </p:cNvSpPr>
          <p:nvPr>
            <p:ph/>
          </p:nvPr>
        </p:nvSpPr>
        <p:spPr>
          <a:xfrm>
            <a:off x="1676401" y="333376"/>
            <a:ext cx="8812213" cy="6264275"/>
          </a:xfrm>
        </p:spPr>
        <p:txBody>
          <a:bodyPr/>
          <a:lstStyle/>
          <a:p>
            <a:pPr marL="0" indent="0">
              <a:lnSpc>
                <a:spcPct val="110000"/>
              </a:lnSpc>
              <a:buNone/>
            </a:pPr>
            <a:r>
              <a:rPr lang="zh-CN" altLang="en-US" sz="2800"/>
              <a:t>        </a:t>
            </a:r>
            <a:r>
              <a:rPr lang="en-US" altLang="zh-CN" sz="2800" b="1"/>
              <a:t>b.rpos[row]</a:t>
            </a:r>
            <a:r>
              <a:rPr lang="zh-CN" altLang="en-US" sz="2800" b="1"/>
              <a:t>指示了</a:t>
            </a:r>
            <a:r>
              <a:rPr lang="zh-CN" altLang="en-US" sz="2800" b="1">
                <a:latin typeface="宋体" panose="02010600030101010101" pitchFamily="2" charset="-122"/>
              </a:rPr>
              <a:t>矩阵</a:t>
            </a:r>
            <a:r>
              <a:rPr lang="en-US" altLang="zh-CN" sz="2800" b="1"/>
              <a:t>B</a:t>
            </a:r>
            <a:r>
              <a:rPr lang="zh-CN" altLang="en-US" sz="2800" b="1"/>
              <a:t>的第</a:t>
            </a:r>
            <a:r>
              <a:rPr lang="en-US" altLang="zh-CN" sz="2800" b="1"/>
              <a:t>row</a:t>
            </a:r>
            <a:r>
              <a:rPr lang="zh-CN" altLang="en-US" sz="2800" b="1"/>
              <a:t>行中第一个非</a:t>
            </a:r>
            <a:r>
              <a:rPr lang="en-US" altLang="zh-CN" sz="2800" b="1"/>
              <a:t>0</a:t>
            </a:r>
            <a:r>
              <a:rPr lang="zh-CN" altLang="en-US" sz="2800" b="1"/>
              <a:t>元素在</a:t>
            </a:r>
            <a:r>
              <a:rPr lang="en-US" altLang="zh-CN" sz="2800" b="1"/>
              <a:t>b.data[ ]</a:t>
            </a:r>
            <a:r>
              <a:rPr lang="zh-CN" altLang="en-US" sz="2800" b="1"/>
              <a:t>中的位置</a:t>
            </a:r>
            <a:r>
              <a:rPr lang="en-US" altLang="zh-CN" sz="2800" b="1"/>
              <a:t>(</a:t>
            </a:r>
            <a:r>
              <a:rPr lang="zh-CN" altLang="en-US" sz="2800" b="1"/>
              <a:t>序号</a:t>
            </a:r>
            <a:r>
              <a:rPr lang="en-US" altLang="zh-CN" sz="2800" b="1"/>
              <a:t>)</a:t>
            </a:r>
            <a:r>
              <a:rPr lang="zh-CN" altLang="en-US" sz="2800" b="1"/>
              <a:t>，显然，</a:t>
            </a:r>
            <a:r>
              <a:rPr lang="en-US" altLang="zh-CN" sz="2800" b="1"/>
              <a:t>b.rpos[row+1]-1</a:t>
            </a:r>
            <a:r>
              <a:rPr lang="zh-CN" altLang="en-US" sz="2800" b="1"/>
              <a:t>指示了第</a:t>
            </a:r>
            <a:r>
              <a:rPr lang="en-US" altLang="zh-CN" sz="2800" b="1"/>
              <a:t>row</a:t>
            </a:r>
            <a:r>
              <a:rPr lang="zh-CN" altLang="en-US" sz="2800" b="1"/>
              <a:t>行中最后一个非</a:t>
            </a:r>
            <a:r>
              <a:rPr lang="en-US" altLang="zh-CN" sz="2800" b="1"/>
              <a:t>0</a:t>
            </a:r>
            <a:r>
              <a:rPr lang="zh-CN" altLang="en-US" sz="2800" b="1"/>
              <a:t>元素在</a:t>
            </a:r>
            <a:r>
              <a:rPr lang="en-US" altLang="zh-CN" sz="2800" b="1"/>
              <a:t>b.data[ ]</a:t>
            </a:r>
            <a:r>
              <a:rPr lang="zh-CN" altLang="en-US" sz="2800" b="1"/>
              <a:t>中的位置</a:t>
            </a:r>
            <a:r>
              <a:rPr lang="en-US" altLang="zh-CN" sz="2800" b="1"/>
              <a:t>(</a:t>
            </a:r>
            <a:r>
              <a:rPr lang="zh-CN" altLang="en-US" sz="2800" b="1"/>
              <a:t>序号</a:t>
            </a:r>
            <a:r>
              <a:rPr lang="en-US" altLang="zh-CN" sz="2800" b="1"/>
              <a:t>) </a:t>
            </a:r>
            <a:r>
              <a:rPr lang="zh-CN" altLang="en-US" sz="2800" b="1">
                <a:latin typeface="宋体" panose="02010600030101010101" pitchFamily="2" charset="-122"/>
              </a:rPr>
              <a:t>。最后一</a:t>
            </a:r>
            <a:r>
              <a:rPr lang="zh-CN" altLang="en-US" sz="2800" b="1"/>
              <a:t>行中最后一个非</a:t>
            </a:r>
            <a:r>
              <a:rPr lang="en-US" altLang="zh-CN" sz="2800" b="1"/>
              <a:t>0</a:t>
            </a:r>
            <a:r>
              <a:rPr lang="zh-CN" altLang="en-US" sz="2800" b="1"/>
              <a:t>元素在</a:t>
            </a:r>
            <a:r>
              <a:rPr lang="en-US" altLang="zh-CN" sz="2800" b="1"/>
              <a:t>b.data[ ]</a:t>
            </a:r>
            <a:r>
              <a:rPr lang="zh-CN" altLang="en-US" sz="2800" b="1"/>
              <a:t>中的位置显然就是</a:t>
            </a:r>
            <a:r>
              <a:rPr lang="en-US" altLang="zh-CN" sz="2800" b="1"/>
              <a:t>b.tn </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两个稀疏矩阵相乘的</a:t>
            </a:r>
            <a:r>
              <a:rPr lang="zh-CN" altLang="en-US" sz="2800" b="1"/>
              <a:t>算法如下：</a:t>
            </a:r>
          </a:p>
          <a:p>
            <a:pPr marL="0" indent="0">
              <a:lnSpc>
                <a:spcPct val="110000"/>
              </a:lnSpc>
              <a:buNone/>
            </a:pPr>
            <a:r>
              <a:rPr lang="en-US" altLang="zh-CN" sz="2800" b="1"/>
              <a:t>void MultsMatrix(RLSMatrix a, RLSMatrix b, RLSMatrix c)</a:t>
            </a:r>
          </a:p>
          <a:p>
            <a:pPr marL="0" indent="0">
              <a:lnSpc>
                <a:spcPct val="110000"/>
              </a:lnSpc>
              <a:buNone/>
            </a:pPr>
            <a:r>
              <a:rPr lang="en-US" altLang="zh-CN" sz="2800" b="1"/>
              <a:t>      </a:t>
            </a:r>
            <a:r>
              <a:rPr lang="en-US" altLang="zh-CN" sz="2400" b="1"/>
              <a:t>/* </a:t>
            </a:r>
            <a:r>
              <a:rPr lang="zh-CN" altLang="en-US" sz="2400" b="1"/>
              <a:t>求</a:t>
            </a:r>
            <a:r>
              <a:rPr lang="zh-CN" altLang="en-US" sz="2400" b="1">
                <a:latin typeface="宋体" panose="02010600030101010101" pitchFamily="2" charset="-122"/>
              </a:rPr>
              <a:t>矩阵</a:t>
            </a:r>
            <a:r>
              <a:rPr lang="en-US" altLang="zh-CN" sz="2400" b="1"/>
              <a:t>A </a:t>
            </a:r>
            <a:r>
              <a:rPr lang="zh-CN" altLang="en-US" sz="2400" b="1"/>
              <a:t>、</a:t>
            </a:r>
            <a:r>
              <a:rPr lang="en-US" altLang="zh-CN" sz="2400" b="1"/>
              <a:t>B</a:t>
            </a:r>
            <a:r>
              <a:rPr lang="zh-CN" altLang="en-US" sz="2400" b="1"/>
              <a:t>的积</a:t>
            </a:r>
            <a:r>
              <a:rPr lang="en-US" altLang="zh-CN" sz="2400" b="1"/>
              <a:t>C=A</a:t>
            </a:r>
            <a:r>
              <a:rPr lang="en-US" altLang="zh-CN" sz="2400" b="1">
                <a:sym typeface="Symbol" pitchFamily="2" charset="2"/>
              </a:rPr>
              <a:t></a:t>
            </a:r>
            <a:r>
              <a:rPr lang="en-US" altLang="zh-CN" sz="2400" b="1"/>
              <a:t>B</a:t>
            </a:r>
            <a:r>
              <a:rPr lang="zh-CN" altLang="en-US" sz="2400" b="1"/>
              <a:t>，</a:t>
            </a:r>
            <a:r>
              <a:rPr lang="zh-CN" altLang="en-US" sz="2400" b="1">
                <a:latin typeface="宋体" panose="02010600030101010101" pitchFamily="2" charset="-122"/>
              </a:rPr>
              <a:t>采用行逻辑链接的顺序表 *</a:t>
            </a:r>
            <a:r>
              <a:rPr lang="en-US" altLang="zh-CN" sz="2400" b="1">
                <a:latin typeface="宋体" panose="02010600030101010101" pitchFamily="2" charset="-122"/>
              </a:rPr>
              <a:t>/</a:t>
            </a:r>
            <a:endParaRPr lang="en-US" altLang="zh-CN" sz="2400" b="1"/>
          </a:p>
          <a:p>
            <a:pPr marL="355600" lvl="1" indent="0">
              <a:lnSpc>
                <a:spcPct val="110000"/>
              </a:lnSpc>
              <a:buNone/>
            </a:pPr>
            <a:r>
              <a:rPr lang="en-US" altLang="zh-CN" b="1"/>
              <a:t>{   elemtype  ctemp[Max_Size] ;</a:t>
            </a:r>
          </a:p>
          <a:p>
            <a:pPr marL="723900" lvl="2" indent="0">
              <a:lnSpc>
                <a:spcPct val="110000"/>
              </a:lnSpc>
              <a:buNone/>
            </a:pPr>
            <a:r>
              <a:rPr lang="en-US" altLang="zh-CN" sz="2800" b="1"/>
              <a:t>int  p , q , arow , ccol , brow , t ; </a:t>
            </a:r>
          </a:p>
          <a:p>
            <a:pPr marL="723900" lvl="2" indent="0">
              <a:lnSpc>
                <a:spcPct val="110000"/>
              </a:lnSpc>
              <a:buNone/>
            </a:pPr>
            <a:r>
              <a:rPr lang="en-US" altLang="zh-CN" sz="2800" b="1"/>
              <a:t>if  (a.cn!=b.rn)   {   printf(“Error\n”) ; exit(0);  }</a:t>
            </a:r>
            <a:endParaRPr lang="en-US" altLang="zh-CN" sz="1800" b="1"/>
          </a:p>
        </p:txBody>
      </p:sp>
    </p:spTree>
    <p:extLst>
      <p:ext uri="{BB962C8B-B14F-4D97-AF65-F5344CB8AC3E}">
        <p14:creationId xmlns:p14="http://schemas.microsoft.com/office/powerpoint/2010/main" val="889699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6DF0F866-D549-034B-83F2-7F844BA484B1}"/>
              </a:ext>
            </a:extLst>
          </p:cNvPr>
          <p:cNvSpPr>
            <a:spLocks noGrp="1" noChangeArrowheads="1"/>
          </p:cNvSpPr>
          <p:nvPr>
            <p:ph/>
          </p:nvPr>
        </p:nvSpPr>
        <p:spPr>
          <a:xfrm>
            <a:off x="1676400" y="192088"/>
            <a:ext cx="8839200" cy="6477000"/>
          </a:xfrm>
        </p:spPr>
        <p:txBody>
          <a:bodyPr/>
          <a:lstStyle/>
          <a:p>
            <a:pPr marL="723900" lvl="2" indent="0">
              <a:lnSpc>
                <a:spcPct val="110000"/>
              </a:lnSpc>
              <a:buNone/>
            </a:pPr>
            <a:r>
              <a:rPr lang="en-US" altLang="zh-CN" sz="2800" b="1"/>
              <a:t>else</a:t>
            </a:r>
            <a:r>
              <a:rPr lang="en-US" altLang="zh-CN" sz="2000" b="1"/>
              <a:t>         </a:t>
            </a:r>
            <a:endParaRPr lang="en-US" altLang="zh-CN" sz="1800" b="1"/>
          </a:p>
          <a:p>
            <a:pPr marL="1079500" lvl="3" indent="0">
              <a:lnSpc>
                <a:spcPct val="110000"/>
              </a:lnSpc>
              <a:buNone/>
            </a:pPr>
            <a:r>
              <a:rPr lang="en-US" altLang="zh-CN" sz="1800" b="1"/>
              <a:t>{    </a:t>
            </a:r>
            <a:r>
              <a:rPr lang="en-US" altLang="zh-CN" sz="2800" b="1"/>
              <a:t>c.rn=a.rn ; c.cn=b. n ; c.tn=0 ;</a:t>
            </a:r>
            <a:r>
              <a:rPr lang="en-US" altLang="zh-CN" sz="2400" b="1"/>
              <a:t>     /* </a:t>
            </a:r>
            <a:r>
              <a:rPr lang="zh-CN" altLang="en-US" sz="2400" b="1"/>
              <a:t>初始化</a:t>
            </a:r>
            <a:r>
              <a:rPr lang="en-US" altLang="zh-CN" sz="2400" b="1"/>
              <a:t>C  */</a:t>
            </a:r>
          </a:p>
          <a:p>
            <a:pPr marL="1435100" lvl="4" indent="0">
              <a:lnSpc>
                <a:spcPct val="110000"/>
              </a:lnSpc>
              <a:buNone/>
            </a:pPr>
            <a:r>
              <a:rPr lang="en-US" altLang="zh-CN" sz="2800" b="1"/>
              <a:t>if (a.tn*b.tn!=0)</a:t>
            </a:r>
            <a:r>
              <a:rPr lang="en-US" altLang="zh-CN" sz="2400" b="1"/>
              <a:t>        /* C  </a:t>
            </a:r>
            <a:r>
              <a:rPr lang="zh-CN" altLang="en-US" sz="2400" b="1"/>
              <a:t>是非零矩阵  *</a:t>
            </a:r>
            <a:r>
              <a:rPr lang="en-US" altLang="zh-CN" sz="2400" b="1"/>
              <a:t>/</a:t>
            </a:r>
          </a:p>
          <a:p>
            <a:pPr marL="1435100" lvl="4" indent="0">
              <a:lnSpc>
                <a:spcPct val="110000"/>
              </a:lnSpc>
              <a:buNone/>
            </a:pPr>
            <a:r>
              <a:rPr lang="en-US" altLang="zh-CN" sz="2800" b="1"/>
              <a:t>{   for (arow=1 ; arow&lt;=a.rn ; ++arow)</a:t>
            </a:r>
          </a:p>
          <a:p>
            <a:pPr marL="1435100" lvl="4" indent="0">
              <a:lnSpc>
                <a:spcPct val="110000"/>
              </a:lnSpc>
              <a:buNone/>
            </a:pPr>
            <a:r>
              <a:rPr lang="en-US" altLang="zh-CN" sz="2800" b="1"/>
              <a:t>        {   ctemp[arow]=0 ;  </a:t>
            </a:r>
            <a:r>
              <a:rPr lang="en-US" altLang="zh-CN" sz="2400" b="1"/>
              <a:t>/*  </a:t>
            </a:r>
            <a:r>
              <a:rPr lang="zh-CN" altLang="en-US" sz="2400" b="1"/>
              <a:t>当前行累加器清零   *</a:t>
            </a:r>
            <a:r>
              <a:rPr lang="en-US" altLang="zh-CN" sz="2400" b="1"/>
              <a:t>/</a:t>
            </a:r>
          </a:p>
          <a:p>
            <a:pPr marL="1435100" lvl="4" indent="0">
              <a:lnSpc>
                <a:spcPct val="110000"/>
              </a:lnSpc>
              <a:buNone/>
            </a:pPr>
            <a:r>
              <a:rPr lang="en-US" altLang="zh-CN" sz="1800" b="1"/>
              <a:t>                    </a:t>
            </a:r>
            <a:r>
              <a:rPr lang="en-US" altLang="zh-CN" sz="2800" b="1"/>
              <a:t>c.rpos[arow]=c.tn+1; p=a.rops[arow];</a:t>
            </a:r>
          </a:p>
          <a:p>
            <a:pPr marL="1435100" lvl="4" indent="0">
              <a:lnSpc>
                <a:spcPct val="110000"/>
              </a:lnSpc>
              <a:buNone/>
            </a:pPr>
            <a:r>
              <a:rPr lang="en-US" altLang="zh-CN" sz="2800" b="1"/>
              <a:t>             for ( ; p&lt;a.rpos[arow+1];++p)</a:t>
            </a:r>
          </a:p>
          <a:p>
            <a:pPr marL="1435100" lvl="4" indent="0">
              <a:lnSpc>
                <a:spcPct val="110000"/>
              </a:lnSpc>
              <a:buNone/>
            </a:pPr>
            <a:r>
              <a:rPr lang="en-US" altLang="zh-CN" sz="1800" b="1"/>
              <a:t>                              </a:t>
            </a:r>
            <a:r>
              <a:rPr lang="en-US" altLang="zh-CN" sz="2400" b="1"/>
              <a:t>/* </a:t>
            </a:r>
            <a:r>
              <a:rPr lang="zh-CN" altLang="en-US" sz="2400" b="1"/>
              <a:t>对第</a:t>
            </a:r>
            <a:r>
              <a:rPr lang="en-US" altLang="zh-CN" sz="2400" b="1"/>
              <a:t>arow</a:t>
            </a:r>
            <a:r>
              <a:rPr lang="zh-CN" altLang="en-US" sz="2400" b="1"/>
              <a:t>行的每一个非</a:t>
            </a:r>
            <a:r>
              <a:rPr lang="en-US" altLang="zh-CN" sz="2400" b="1"/>
              <a:t>0</a:t>
            </a:r>
            <a:r>
              <a:rPr lang="zh-CN" altLang="en-US" sz="2400" b="1"/>
              <a:t>元素   *</a:t>
            </a:r>
            <a:r>
              <a:rPr lang="en-US" altLang="zh-CN" sz="2400" b="1"/>
              <a:t>/</a:t>
            </a:r>
          </a:p>
          <a:p>
            <a:pPr marL="1435100" lvl="4" indent="0">
              <a:lnSpc>
                <a:spcPct val="110000"/>
              </a:lnSpc>
              <a:buNone/>
            </a:pPr>
            <a:r>
              <a:rPr lang="en-US" altLang="zh-CN" sz="2400" b="1"/>
              <a:t>            </a:t>
            </a:r>
            <a:r>
              <a:rPr lang="en-US" altLang="zh-CN" sz="1800" b="1"/>
              <a:t>           </a:t>
            </a:r>
            <a:r>
              <a:rPr lang="en-US" altLang="zh-CN" sz="2800" b="1"/>
              <a:t>{   brow=a.data[p].col ;</a:t>
            </a:r>
          </a:p>
          <a:p>
            <a:pPr marL="1435100" lvl="4" indent="0">
              <a:lnSpc>
                <a:spcPct val="110000"/>
              </a:lnSpc>
              <a:buNone/>
            </a:pPr>
            <a:r>
              <a:rPr lang="en-US" altLang="zh-CN" sz="1800" b="1"/>
              <a:t>                                         </a:t>
            </a:r>
            <a:r>
              <a:rPr lang="en-US" altLang="zh-CN" sz="2400" b="1"/>
              <a:t>/*   </a:t>
            </a:r>
            <a:r>
              <a:rPr lang="zh-CN" altLang="en-US" sz="2400" b="1"/>
              <a:t>找到元素在</a:t>
            </a:r>
            <a:r>
              <a:rPr lang="en-US" altLang="zh-CN" sz="2400" b="1"/>
              <a:t>b.data[]</a:t>
            </a:r>
            <a:r>
              <a:rPr lang="zh-CN" altLang="en-US" sz="2400" b="1"/>
              <a:t>中的行号  *</a:t>
            </a:r>
            <a:r>
              <a:rPr lang="en-US" altLang="zh-CN" sz="2400" b="1"/>
              <a:t>/</a:t>
            </a:r>
          </a:p>
          <a:p>
            <a:pPr marL="1435100" lvl="4" indent="0">
              <a:lnSpc>
                <a:spcPct val="110000"/>
              </a:lnSpc>
              <a:buNone/>
            </a:pPr>
            <a:r>
              <a:rPr lang="en-US" altLang="zh-CN" sz="2800" b="1"/>
              <a:t>                      if (brow&lt;b.cn) t=( b.rpos[brow+1];</a:t>
            </a:r>
          </a:p>
          <a:p>
            <a:pPr marL="1435100" lvl="4" indent="0">
              <a:lnSpc>
                <a:spcPct val="110000"/>
              </a:lnSpc>
              <a:buNone/>
            </a:pPr>
            <a:r>
              <a:rPr lang="en-US" altLang="zh-CN" sz="2800" b="1">
                <a:cs typeface="Times New Roman" panose="02020603050405020304" pitchFamily="18" charset="0"/>
              </a:rPr>
              <a:t>                      else </a:t>
            </a:r>
            <a:r>
              <a:rPr lang="en-US" altLang="zh-CN" sz="2800" b="1"/>
              <a:t>t=b.tn+1 ;</a:t>
            </a:r>
            <a:r>
              <a:rPr lang="en-US" altLang="zh-CN" sz="1800" b="1"/>
              <a:t>   </a:t>
            </a:r>
          </a:p>
        </p:txBody>
      </p:sp>
    </p:spTree>
    <p:extLst>
      <p:ext uri="{BB962C8B-B14F-4D97-AF65-F5344CB8AC3E}">
        <p14:creationId xmlns:p14="http://schemas.microsoft.com/office/powerpoint/2010/main" val="3166125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C94293BF-732F-C64E-9E02-74BC906C6240}"/>
              </a:ext>
            </a:extLst>
          </p:cNvPr>
          <p:cNvSpPr>
            <a:spLocks noGrp="1" noChangeArrowheads="1"/>
          </p:cNvSpPr>
          <p:nvPr>
            <p:ph/>
          </p:nvPr>
        </p:nvSpPr>
        <p:spPr>
          <a:xfrm>
            <a:off x="1676400" y="192089"/>
            <a:ext cx="8839200" cy="5900737"/>
          </a:xfrm>
        </p:spPr>
        <p:txBody>
          <a:bodyPr/>
          <a:lstStyle/>
          <a:p>
            <a:pPr marL="1435100" lvl="4" indent="0">
              <a:lnSpc>
                <a:spcPct val="110000"/>
              </a:lnSpc>
              <a:buNone/>
            </a:pPr>
            <a:r>
              <a:rPr lang="zh-CN" altLang="en-US" sz="2800" b="1"/>
              <a:t>       </a:t>
            </a:r>
            <a:r>
              <a:rPr lang="en-US" altLang="zh-CN" sz="2800" b="1"/>
              <a:t>for (q=b.rpos[brow] ; q&lt;t ; ++q)</a:t>
            </a:r>
          </a:p>
          <a:p>
            <a:pPr marL="1435100" lvl="4" indent="0">
              <a:lnSpc>
                <a:spcPct val="110000"/>
              </a:lnSpc>
              <a:buNone/>
            </a:pPr>
            <a:r>
              <a:rPr lang="en-US" altLang="zh-CN" sz="1800" b="1"/>
              <a:t>                   </a:t>
            </a:r>
            <a:r>
              <a:rPr lang="en-US" altLang="zh-CN" sz="2800" b="1"/>
              <a:t>{  ccol=b.data[q].col ;</a:t>
            </a:r>
          </a:p>
          <a:p>
            <a:pPr marL="1435100" lvl="4" indent="0">
              <a:lnSpc>
                <a:spcPct val="110000"/>
              </a:lnSpc>
              <a:buNone/>
            </a:pPr>
            <a:r>
              <a:rPr lang="en-US" altLang="zh-CN" sz="1600" b="1"/>
              <a:t>                               </a:t>
            </a:r>
            <a:r>
              <a:rPr lang="en-US" altLang="zh-CN" sz="2400" b="1"/>
              <a:t>/*   </a:t>
            </a:r>
            <a:r>
              <a:rPr lang="zh-CN" altLang="en-US" sz="2400" b="1"/>
              <a:t>积元素在</a:t>
            </a:r>
            <a:r>
              <a:rPr lang="en-US" altLang="zh-CN" sz="2400" b="1"/>
              <a:t>c</a:t>
            </a:r>
            <a:r>
              <a:rPr lang="zh-CN" altLang="en-US" sz="2400" b="1"/>
              <a:t>中的列号  *</a:t>
            </a:r>
            <a:r>
              <a:rPr lang="en-US" altLang="zh-CN" sz="2400" b="1"/>
              <a:t>/</a:t>
            </a:r>
            <a:r>
              <a:rPr lang="en-US" altLang="zh-CN" sz="1800" b="1"/>
              <a:t>            </a:t>
            </a:r>
            <a:r>
              <a:rPr lang="en-US" altLang="zh-CN" sz="2800" b="1"/>
              <a:t>ctemp[ccol]+=a.data[p].value*b.data[q].value ; </a:t>
            </a:r>
          </a:p>
          <a:p>
            <a:pPr marL="1435100" lvl="4" indent="0">
              <a:lnSpc>
                <a:spcPct val="110000"/>
              </a:lnSpc>
              <a:buNone/>
            </a:pPr>
            <a:r>
              <a:rPr lang="en-US" altLang="zh-CN" sz="2800" b="1"/>
              <a:t>            }</a:t>
            </a:r>
          </a:p>
          <a:p>
            <a:pPr marL="1435100" lvl="4" indent="0">
              <a:lnSpc>
                <a:spcPct val="110000"/>
              </a:lnSpc>
              <a:buNone/>
            </a:pPr>
            <a:r>
              <a:rPr lang="en-US" altLang="zh-CN" sz="2800" b="1"/>
              <a:t>}  </a:t>
            </a:r>
            <a:r>
              <a:rPr lang="en-US" altLang="zh-CN" sz="1800" b="1"/>
              <a:t>     </a:t>
            </a:r>
            <a:r>
              <a:rPr lang="en-US" altLang="zh-CN" sz="2400" b="1"/>
              <a:t>/* </a:t>
            </a:r>
            <a:r>
              <a:rPr lang="zh-CN" altLang="en-US" sz="2400" b="1"/>
              <a:t>求出</a:t>
            </a:r>
            <a:r>
              <a:rPr lang="en-US" altLang="zh-CN" sz="2400" b="1"/>
              <a:t>c</a:t>
            </a:r>
            <a:r>
              <a:rPr lang="zh-CN" altLang="en-US" sz="2400" b="1"/>
              <a:t>中第</a:t>
            </a:r>
            <a:r>
              <a:rPr lang="en-US" altLang="zh-CN" sz="2400" b="1"/>
              <a:t>arow</a:t>
            </a:r>
            <a:r>
              <a:rPr lang="zh-CN" altLang="en-US" sz="2400" b="1"/>
              <a:t>行中的非</a:t>
            </a:r>
            <a:r>
              <a:rPr lang="en-US" altLang="zh-CN" sz="2400" b="1"/>
              <a:t>0</a:t>
            </a:r>
            <a:r>
              <a:rPr lang="zh-CN" altLang="en-US" sz="2400" b="1"/>
              <a:t>元素   *</a:t>
            </a:r>
            <a:r>
              <a:rPr lang="en-US" altLang="zh-CN" sz="2400" b="1"/>
              <a:t>/</a:t>
            </a:r>
          </a:p>
          <a:p>
            <a:pPr marL="1079500" lvl="3" indent="0">
              <a:lnSpc>
                <a:spcPct val="110000"/>
              </a:lnSpc>
              <a:buNone/>
            </a:pPr>
            <a:r>
              <a:rPr lang="en-US" altLang="zh-CN" sz="2800" b="1"/>
              <a:t>for (ccol=1 ; ccol&lt;=c.cn ; ++ccol)</a:t>
            </a:r>
          </a:p>
          <a:p>
            <a:pPr marL="1435100" lvl="4" indent="0">
              <a:lnSpc>
                <a:spcPct val="110000"/>
              </a:lnSpc>
              <a:buNone/>
            </a:pPr>
            <a:r>
              <a:rPr lang="en-US" altLang="zh-CN" sz="2800" b="1"/>
              <a:t>if ( ctemp[ccol] !=0 )</a:t>
            </a:r>
          </a:p>
          <a:p>
            <a:pPr marL="1435100" lvl="4" indent="0">
              <a:lnSpc>
                <a:spcPct val="110000"/>
              </a:lnSpc>
              <a:buNone/>
            </a:pPr>
            <a:r>
              <a:rPr lang="en-US" altLang="zh-CN" sz="2800" b="1"/>
              <a:t>   {   if ( ++c.tn&gt;MAX_SIZE)</a:t>
            </a:r>
          </a:p>
          <a:p>
            <a:pPr marL="1435100" lvl="4" indent="0">
              <a:lnSpc>
                <a:spcPct val="110000"/>
              </a:lnSpc>
              <a:buNone/>
            </a:pPr>
            <a:r>
              <a:rPr lang="en-US" altLang="zh-CN" sz="2800" b="1"/>
              <a:t>           {   printf(“Error\n”) ; exit(0);   } </a:t>
            </a:r>
          </a:p>
          <a:p>
            <a:pPr marL="1435100" lvl="4" indent="0">
              <a:lnSpc>
                <a:spcPct val="110000"/>
              </a:lnSpc>
              <a:buNone/>
            </a:pPr>
            <a:r>
              <a:rPr lang="en-US" altLang="zh-CN" sz="2800" b="1"/>
              <a:t>       else</a:t>
            </a:r>
          </a:p>
        </p:txBody>
      </p:sp>
    </p:spTree>
    <p:extLst>
      <p:ext uri="{BB962C8B-B14F-4D97-AF65-F5344CB8AC3E}">
        <p14:creationId xmlns:p14="http://schemas.microsoft.com/office/powerpoint/2010/main" val="1882582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EDBC8BE6-436D-2142-8BC1-983A5D07325F}"/>
              </a:ext>
            </a:extLst>
          </p:cNvPr>
          <p:cNvSpPr>
            <a:spLocks noGrp="1" noChangeArrowheads="1"/>
          </p:cNvSpPr>
          <p:nvPr>
            <p:ph/>
          </p:nvPr>
        </p:nvSpPr>
        <p:spPr>
          <a:xfrm>
            <a:off x="1676400" y="223838"/>
            <a:ext cx="8839200" cy="2628900"/>
          </a:xfrm>
        </p:spPr>
        <p:txBody>
          <a:bodyPr/>
          <a:lstStyle/>
          <a:p>
            <a:pPr marL="1435100" lvl="4" indent="0">
              <a:buNone/>
            </a:pPr>
            <a:r>
              <a:rPr lang="en-US" altLang="zh-CN" sz="2800" b="1"/>
              <a:t>c.data[c.tn]=(arow , ccol , ctemp[ccol]) ;</a:t>
            </a:r>
          </a:p>
          <a:p>
            <a:pPr marL="1435100" lvl="4" indent="0">
              <a:buNone/>
            </a:pPr>
            <a:r>
              <a:rPr lang="en-US" altLang="zh-CN" sz="2800" b="1"/>
              <a:t>    }</a:t>
            </a:r>
          </a:p>
          <a:p>
            <a:pPr marL="1435100" lvl="4" indent="0">
              <a:buNone/>
            </a:pPr>
            <a:r>
              <a:rPr lang="en-US" altLang="zh-CN" sz="2800" b="1"/>
              <a:t>}</a:t>
            </a:r>
          </a:p>
          <a:p>
            <a:pPr marL="723900" lvl="2" indent="0">
              <a:buNone/>
            </a:pPr>
            <a:r>
              <a:rPr lang="en-US" altLang="zh-CN" sz="2800" b="1"/>
              <a:t>}</a:t>
            </a:r>
          </a:p>
          <a:p>
            <a:pPr marL="355600" lvl="1" indent="0">
              <a:buNone/>
            </a:pPr>
            <a:r>
              <a:rPr lang="en-US" altLang="zh-CN" b="1"/>
              <a:t>}</a:t>
            </a:r>
          </a:p>
        </p:txBody>
      </p:sp>
    </p:spTree>
    <p:extLst>
      <p:ext uri="{BB962C8B-B14F-4D97-AF65-F5344CB8AC3E}">
        <p14:creationId xmlns:p14="http://schemas.microsoft.com/office/powerpoint/2010/main" val="385404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CE08B233-7A68-6B4E-BC82-8B64EF1FD04B}"/>
              </a:ext>
            </a:extLst>
          </p:cNvPr>
          <p:cNvSpPr>
            <a:spLocks noGrp="1" noChangeArrowheads="1"/>
          </p:cNvSpPr>
          <p:nvPr>
            <p:ph type="title" idx="4294967295"/>
          </p:nvPr>
        </p:nvSpPr>
        <p:spPr>
          <a:xfrm>
            <a:off x="2208214" y="146051"/>
            <a:ext cx="3887787" cy="690563"/>
          </a:xfrm>
        </p:spPr>
        <p:txBody>
          <a:bodyPr/>
          <a:lstStyle/>
          <a:p>
            <a:r>
              <a:rPr lang="en-US" altLang="zh-CN" sz="4000" b="1">
                <a:effectLst/>
                <a:latin typeface="Times New Roman" panose="02020603050405020304" pitchFamily="18" charset="0"/>
              </a:rPr>
              <a:t>3    </a:t>
            </a:r>
            <a:r>
              <a:rPr lang="zh-CN" altLang="en-US" sz="4000" b="1">
                <a:effectLst/>
                <a:latin typeface="楷体_GB2312" pitchFamily="49" charset="-122"/>
                <a:ea typeface="楷体_GB2312" pitchFamily="49" charset="-122"/>
              </a:rPr>
              <a:t>十字链表</a:t>
            </a:r>
            <a:endParaRPr lang="zh-CN" altLang="en-US" b="1">
              <a:latin typeface="楷体_GB2312" pitchFamily="49" charset="-122"/>
              <a:ea typeface="楷体_GB2312" pitchFamily="49" charset="-122"/>
            </a:endParaRPr>
          </a:p>
        </p:txBody>
      </p:sp>
      <p:sp>
        <p:nvSpPr>
          <p:cNvPr id="377859" name="Rectangle 3">
            <a:extLst>
              <a:ext uri="{FF2B5EF4-FFF2-40B4-BE49-F238E27FC236}">
                <a16:creationId xmlns:a16="http://schemas.microsoft.com/office/drawing/2014/main" id="{DD7B5482-2D14-574D-B935-D8B31A8D2E80}"/>
              </a:ext>
            </a:extLst>
          </p:cNvPr>
          <p:cNvSpPr>
            <a:spLocks noChangeArrowheads="1"/>
          </p:cNvSpPr>
          <p:nvPr/>
        </p:nvSpPr>
        <p:spPr bwMode="auto">
          <a:xfrm>
            <a:off x="1752601" y="908051"/>
            <a:ext cx="8736013"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717675"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25663"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828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400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972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54463"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b="1">
                <a:solidFill>
                  <a:srgbClr val="FFFFFF"/>
                </a:solidFill>
              </a:rPr>
              <a:t>        对于稀疏矩阵，当非</a:t>
            </a:r>
            <a:r>
              <a:rPr lang="en-US" altLang="zh-CN" sz="2800" b="1">
                <a:solidFill>
                  <a:srgbClr val="FFFFFF"/>
                </a:solidFill>
              </a:rPr>
              <a:t>0</a:t>
            </a:r>
            <a:r>
              <a:rPr lang="zh-CN" altLang="en-US" sz="2800" b="1">
                <a:solidFill>
                  <a:srgbClr val="FFFFFF"/>
                </a:solidFill>
              </a:rPr>
              <a:t>元素的个数和位置在操作过程中变化较大时，采用链式存储结构表示比三元组的线性表更方便。</a:t>
            </a:r>
          </a:p>
          <a:p>
            <a:pPr eaLnBrk="1" fontAlgn="base" hangingPunct="1">
              <a:lnSpc>
                <a:spcPct val="110000"/>
              </a:lnSpc>
              <a:spcBef>
                <a:spcPct val="20000"/>
              </a:spcBef>
              <a:spcAft>
                <a:spcPct val="0"/>
              </a:spcAft>
            </a:pPr>
            <a:r>
              <a:rPr lang="zh-CN" altLang="en-US" sz="2800" b="1">
                <a:solidFill>
                  <a:srgbClr val="FFFFFF"/>
                </a:solidFill>
              </a:rPr>
              <a:t>       矩阵中非</a:t>
            </a:r>
            <a:r>
              <a:rPr lang="en-US" altLang="zh-CN" sz="2800" b="1">
                <a:solidFill>
                  <a:srgbClr val="FFFFFF"/>
                </a:solidFill>
              </a:rPr>
              <a:t>0</a:t>
            </a:r>
            <a:r>
              <a:rPr lang="zh-CN" altLang="en-US" sz="2800" b="1">
                <a:solidFill>
                  <a:srgbClr val="FFFFFF"/>
                </a:solidFill>
              </a:rPr>
              <a:t>元素的结点所含的域有：</a:t>
            </a:r>
            <a:r>
              <a:rPr lang="zh-CN" altLang="en-US" sz="2800" b="1">
                <a:solidFill>
                  <a:srgbClr val="FFFF00"/>
                </a:solidFill>
              </a:rPr>
              <a:t>行</a:t>
            </a:r>
            <a:r>
              <a:rPr lang="zh-CN" altLang="en-US" sz="2800">
                <a:solidFill>
                  <a:srgbClr val="FFFFFF"/>
                </a:solidFill>
              </a:rPr>
              <a:t>、</a:t>
            </a:r>
            <a:r>
              <a:rPr lang="zh-CN" altLang="en-US" sz="2800" b="1">
                <a:solidFill>
                  <a:srgbClr val="FFFF00"/>
                </a:solidFill>
              </a:rPr>
              <a:t>列</a:t>
            </a:r>
            <a:r>
              <a:rPr lang="zh-CN" altLang="en-US" sz="2800">
                <a:solidFill>
                  <a:srgbClr val="FFFFFF"/>
                </a:solidFill>
              </a:rPr>
              <a:t>、</a:t>
            </a:r>
            <a:r>
              <a:rPr lang="zh-CN" altLang="en-US" sz="2800" b="1">
                <a:solidFill>
                  <a:srgbClr val="FFFF00"/>
                </a:solidFill>
              </a:rPr>
              <a:t>值</a:t>
            </a:r>
            <a:r>
              <a:rPr lang="zh-CN" altLang="en-US" sz="2800">
                <a:solidFill>
                  <a:srgbClr val="FFFFFF"/>
                </a:solidFill>
              </a:rPr>
              <a:t>、</a:t>
            </a:r>
            <a:r>
              <a:rPr lang="zh-CN" altLang="en-US" sz="2800" b="1">
                <a:solidFill>
                  <a:srgbClr val="00FFFF"/>
                </a:solidFill>
              </a:rPr>
              <a:t>行指针</a:t>
            </a:r>
            <a:r>
              <a:rPr lang="en-US" altLang="zh-CN" sz="2800" b="1">
                <a:solidFill>
                  <a:srgbClr val="FFFFFF"/>
                </a:solidFill>
              </a:rPr>
              <a:t>(</a:t>
            </a:r>
            <a:r>
              <a:rPr lang="zh-CN" altLang="en-US" sz="2800" b="1">
                <a:solidFill>
                  <a:srgbClr val="FFFFFF"/>
                </a:solidFill>
              </a:rPr>
              <a:t>指向同一行的下一个非</a:t>
            </a:r>
            <a:r>
              <a:rPr lang="en-US" altLang="zh-CN" sz="2800" b="1">
                <a:solidFill>
                  <a:srgbClr val="FFFFFF"/>
                </a:solidFill>
              </a:rPr>
              <a:t>0</a:t>
            </a:r>
            <a:r>
              <a:rPr lang="zh-CN" altLang="en-US" sz="2800" b="1">
                <a:solidFill>
                  <a:srgbClr val="FFFFFF"/>
                </a:solidFill>
              </a:rPr>
              <a:t>元</a:t>
            </a:r>
            <a:r>
              <a:rPr lang="en-US" altLang="zh-CN" sz="2800" b="1">
                <a:solidFill>
                  <a:srgbClr val="FFFFFF"/>
                </a:solidFill>
              </a:rPr>
              <a:t>)</a:t>
            </a:r>
            <a:r>
              <a:rPr lang="zh-CN" altLang="en-US" sz="2800" b="1">
                <a:solidFill>
                  <a:srgbClr val="FFFFFF"/>
                </a:solidFill>
              </a:rPr>
              <a:t>、</a:t>
            </a:r>
            <a:r>
              <a:rPr lang="zh-CN" altLang="en-US" sz="2800" b="1">
                <a:solidFill>
                  <a:srgbClr val="00FFFF"/>
                </a:solidFill>
              </a:rPr>
              <a:t>列指针</a:t>
            </a:r>
            <a:r>
              <a:rPr lang="en-US" altLang="zh-CN" sz="2800" b="1">
                <a:solidFill>
                  <a:srgbClr val="FFFFFF"/>
                </a:solidFill>
              </a:rPr>
              <a:t>(</a:t>
            </a:r>
            <a:r>
              <a:rPr lang="zh-CN" altLang="en-US" sz="2800" b="1">
                <a:solidFill>
                  <a:srgbClr val="FFFFFF"/>
                </a:solidFill>
              </a:rPr>
              <a:t>指向同一列的下一个非</a:t>
            </a:r>
            <a:r>
              <a:rPr lang="en-US" altLang="zh-CN" sz="2800" b="1">
                <a:solidFill>
                  <a:srgbClr val="FFFFFF"/>
                </a:solidFill>
              </a:rPr>
              <a:t>0</a:t>
            </a:r>
            <a:r>
              <a:rPr lang="zh-CN" altLang="en-US" sz="2800" b="1">
                <a:solidFill>
                  <a:srgbClr val="FFFFFF"/>
                </a:solidFill>
              </a:rPr>
              <a:t>元</a:t>
            </a:r>
            <a:r>
              <a:rPr lang="en-US" altLang="zh-CN" sz="2800" b="1">
                <a:solidFill>
                  <a:srgbClr val="FFFFFF"/>
                </a:solidFill>
              </a:rPr>
              <a:t>)</a:t>
            </a:r>
            <a:r>
              <a:rPr lang="zh-CN" altLang="en-US" sz="2800" b="1">
                <a:solidFill>
                  <a:srgbClr val="FFFFFF"/>
                </a:solidFill>
              </a:rPr>
              <a:t>。其次，十字交叉链表还有一个头结点，结点的结构如图</a:t>
            </a:r>
            <a:r>
              <a:rPr lang="en-US" altLang="zh-CN" sz="2800" b="1">
                <a:solidFill>
                  <a:srgbClr val="FFFFFF"/>
                </a:solidFill>
              </a:rPr>
              <a:t>5-10</a:t>
            </a:r>
            <a:r>
              <a:rPr lang="zh-CN" altLang="en-US" sz="2800" b="1">
                <a:solidFill>
                  <a:srgbClr val="FFFFFF"/>
                </a:solidFill>
              </a:rPr>
              <a:t>所示。</a:t>
            </a:r>
          </a:p>
        </p:txBody>
      </p:sp>
      <p:grpSp>
        <p:nvGrpSpPr>
          <p:cNvPr id="377860" name="Group 4">
            <a:extLst>
              <a:ext uri="{FF2B5EF4-FFF2-40B4-BE49-F238E27FC236}">
                <a16:creationId xmlns:a16="http://schemas.microsoft.com/office/drawing/2014/main" id="{6403DA2E-E3A5-6848-A2CE-A96957354D5D}"/>
              </a:ext>
            </a:extLst>
          </p:cNvPr>
          <p:cNvGrpSpPr>
            <a:grpSpLocks/>
          </p:cNvGrpSpPr>
          <p:nvPr/>
        </p:nvGrpSpPr>
        <p:grpSpPr bwMode="auto">
          <a:xfrm>
            <a:off x="3352801" y="4749801"/>
            <a:ext cx="5140325" cy="1774825"/>
            <a:chOff x="1152" y="2880"/>
            <a:chExt cx="3238" cy="1118"/>
          </a:xfrm>
        </p:grpSpPr>
        <p:sp>
          <p:nvSpPr>
            <p:cNvPr id="377861" name="Rectangle 5">
              <a:extLst>
                <a:ext uri="{FF2B5EF4-FFF2-40B4-BE49-F238E27FC236}">
                  <a16:creationId xmlns:a16="http://schemas.microsoft.com/office/drawing/2014/main" id="{079B12F9-9214-6F4C-A71C-994046A08E97}"/>
                </a:ext>
              </a:extLst>
            </p:cNvPr>
            <p:cNvSpPr>
              <a:spLocks noChangeArrowheads="1"/>
            </p:cNvSpPr>
            <p:nvPr/>
          </p:nvSpPr>
          <p:spPr bwMode="auto">
            <a:xfrm>
              <a:off x="1920" y="3758"/>
              <a:ext cx="20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5-10</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十字链</a:t>
              </a:r>
              <a:r>
                <a:rPr kumimoji="1" lang="zh-CN" altLang="en-US" sz="2000" b="1">
                  <a:solidFill>
                    <a:srgbClr val="FFFFFF"/>
                  </a:solidFill>
                  <a:latin typeface="宋体" panose="02010600030101010101" pitchFamily="2" charset="-122"/>
                  <a:ea typeface="宋体" panose="02010600030101010101" pitchFamily="2" charset="-122"/>
                </a:rPr>
                <a:t>表结点结构</a:t>
              </a:r>
            </a:p>
          </p:txBody>
        </p:sp>
        <p:grpSp>
          <p:nvGrpSpPr>
            <p:cNvPr id="377862" name="Group 6">
              <a:extLst>
                <a:ext uri="{FF2B5EF4-FFF2-40B4-BE49-F238E27FC236}">
                  <a16:creationId xmlns:a16="http://schemas.microsoft.com/office/drawing/2014/main" id="{E5346869-6899-EE47-928D-8A50B05A04F3}"/>
                </a:ext>
              </a:extLst>
            </p:cNvPr>
            <p:cNvGrpSpPr>
              <a:grpSpLocks/>
            </p:cNvGrpSpPr>
            <p:nvPr/>
          </p:nvGrpSpPr>
          <p:grpSpPr bwMode="auto">
            <a:xfrm>
              <a:off x="1152" y="2880"/>
              <a:ext cx="3238" cy="830"/>
              <a:chOff x="1152" y="3154"/>
              <a:chExt cx="3238" cy="830"/>
            </a:xfrm>
          </p:grpSpPr>
          <p:grpSp>
            <p:nvGrpSpPr>
              <p:cNvPr id="377863" name="Group 7">
                <a:extLst>
                  <a:ext uri="{FF2B5EF4-FFF2-40B4-BE49-F238E27FC236}">
                    <a16:creationId xmlns:a16="http://schemas.microsoft.com/office/drawing/2014/main" id="{62EB2B7B-2D5F-4146-90D6-B18155DF82D1}"/>
                  </a:ext>
                </a:extLst>
              </p:cNvPr>
              <p:cNvGrpSpPr>
                <a:grpSpLocks/>
              </p:cNvGrpSpPr>
              <p:nvPr/>
            </p:nvGrpSpPr>
            <p:grpSpPr bwMode="auto">
              <a:xfrm>
                <a:off x="1152" y="3154"/>
                <a:ext cx="3238" cy="542"/>
                <a:chOff x="1152" y="3024"/>
                <a:chExt cx="3238" cy="542"/>
              </a:xfrm>
            </p:grpSpPr>
            <p:grpSp>
              <p:nvGrpSpPr>
                <p:cNvPr id="377864" name="Group 8">
                  <a:extLst>
                    <a:ext uri="{FF2B5EF4-FFF2-40B4-BE49-F238E27FC236}">
                      <a16:creationId xmlns:a16="http://schemas.microsoft.com/office/drawing/2014/main" id="{7E616C8A-D19A-DA4D-8A3D-230F1B2FD844}"/>
                    </a:ext>
                  </a:extLst>
                </p:cNvPr>
                <p:cNvGrpSpPr>
                  <a:grpSpLocks/>
                </p:cNvGrpSpPr>
                <p:nvPr/>
              </p:nvGrpSpPr>
              <p:grpSpPr bwMode="auto">
                <a:xfrm>
                  <a:off x="1152" y="3024"/>
                  <a:ext cx="1318" cy="542"/>
                  <a:chOff x="4176" y="3216"/>
                  <a:chExt cx="1318" cy="542"/>
                </a:xfrm>
              </p:grpSpPr>
              <p:grpSp>
                <p:nvGrpSpPr>
                  <p:cNvPr id="377865" name="Group 9">
                    <a:extLst>
                      <a:ext uri="{FF2B5EF4-FFF2-40B4-BE49-F238E27FC236}">
                        <a16:creationId xmlns:a16="http://schemas.microsoft.com/office/drawing/2014/main" id="{9B3A4957-6137-3E45-BD0C-52197E819A10}"/>
                      </a:ext>
                    </a:extLst>
                  </p:cNvPr>
                  <p:cNvGrpSpPr>
                    <a:grpSpLocks/>
                  </p:cNvGrpSpPr>
                  <p:nvPr/>
                </p:nvGrpSpPr>
                <p:grpSpPr bwMode="auto">
                  <a:xfrm>
                    <a:off x="4176" y="3216"/>
                    <a:ext cx="1315" cy="272"/>
                    <a:chOff x="4176" y="3216"/>
                    <a:chExt cx="1315" cy="272"/>
                  </a:xfrm>
                </p:grpSpPr>
                <p:sp>
                  <p:nvSpPr>
                    <p:cNvPr id="377866" name="Rectangle 10">
                      <a:extLst>
                        <a:ext uri="{FF2B5EF4-FFF2-40B4-BE49-F238E27FC236}">
                          <a16:creationId xmlns:a16="http://schemas.microsoft.com/office/drawing/2014/main" id="{EDABC0AD-441F-D142-AFCB-5A028AAB9657}"/>
                        </a:ext>
                      </a:extLst>
                    </p:cNvPr>
                    <p:cNvSpPr>
                      <a:spLocks noChangeArrowheads="1"/>
                    </p:cNvSpPr>
                    <p:nvPr/>
                  </p:nvSpPr>
                  <p:spPr bwMode="auto">
                    <a:xfrm>
                      <a:off x="4176" y="3216"/>
                      <a:ext cx="131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row   col   value</a:t>
                      </a:r>
                    </a:p>
                  </p:txBody>
                </p:sp>
                <p:sp>
                  <p:nvSpPr>
                    <p:cNvPr id="377867" name="Line 11">
                      <a:extLst>
                        <a:ext uri="{FF2B5EF4-FFF2-40B4-BE49-F238E27FC236}">
                          <a16:creationId xmlns:a16="http://schemas.microsoft.com/office/drawing/2014/main" id="{F7D971C1-B57E-5D4A-8273-B36DD70CFBBB}"/>
                        </a:ext>
                      </a:extLst>
                    </p:cNvPr>
                    <p:cNvSpPr>
                      <a:spLocks noChangeShapeType="1"/>
                    </p:cNvSpPr>
                    <p:nvPr/>
                  </p:nvSpPr>
                  <p:spPr bwMode="auto">
                    <a:xfrm>
                      <a:off x="4608" y="32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77868" name="Line 12">
                      <a:extLst>
                        <a:ext uri="{FF2B5EF4-FFF2-40B4-BE49-F238E27FC236}">
                          <a16:creationId xmlns:a16="http://schemas.microsoft.com/office/drawing/2014/main" id="{C2A35DDE-43AA-B549-AF2F-68C94DDD8E84}"/>
                        </a:ext>
                      </a:extLst>
                    </p:cNvPr>
                    <p:cNvSpPr>
                      <a:spLocks noChangeShapeType="1"/>
                    </p:cNvSpPr>
                    <p:nvPr/>
                  </p:nvSpPr>
                  <p:spPr bwMode="auto">
                    <a:xfrm>
                      <a:off x="4992" y="32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77869" name="Group 13">
                    <a:extLst>
                      <a:ext uri="{FF2B5EF4-FFF2-40B4-BE49-F238E27FC236}">
                        <a16:creationId xmlns:a16="http://schemas.microsoft.com/office/drawing/2014/main" id="{A25E30C6-BD72-3446-86B3-884E702198EE}"/>
                      </a:ext>
                    </a:extLst>
                  </p:cNvPr>
                  <p:cNvGrpSpPr>
                    <a:grpSpLocks/>
                  </p:cNvGrpSpPr>
                  <p:nvPr/>
                </p:nvGrpSpPr>
                <p:grpSpPr bwMode="auto">
                  <a:xfrm>
                    <a:off x="4179" y="3486"/>
                    <a:ext cx="1315" cy="272"/>
                    <a:chOff x="4224" y="3616"/>
                    <a:chExt cx="1315" cy="272"/>
                  </a:xfrm>
                </p:grpSpPr>
                <p:sp>
                  <p:nvSpPr>
                    <p:cNvPr id="377870" name="Rectangle 14">
                      <a:extLst>
                        <a:ext uri="{FF2B5EF4-FFF2-40B4-BE49-F238E27FC236}">
                          <a16:creationId xmlns:a16="http://schemas.microsoft.com/office/drawing/2014/main" id="{199CF370-DBEA-9E48-91E4-D1F1DA083F02}"/>
                        </a:ext>
                      </a:extLst>
                    </p:cNvPr>
                    <p:cNvSpPr>
                      <a:spLocks noChangeArrowheads="1"/>
                    </p:cNvSpPr>
                    <p:nvPr/>
                  </p:nvSpPr>
                  <p:spPr bwMode="auto">
                    <a:xfrm>
                      <a:off x="4224" y="3616"/>
                      <a:ext cx="131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down      right</a:t>
                      </a:r>
                    </a:p>
                  </p:txBody>
                </p:sp>
                <p:sp>
                  <p:nvSpPr>
                    <p:cNvPr id="377871" name="Line 15">
                      <a:extLst>
                        <a:ext uri="{FF2B5EF4-FFF2-40B4-BE49-F238E27FC236}">
                          <a16:creationId xmlns:a16="http://schemas.microsoft.com/office/drawing/2014/main" id="{BCD9C0CD-D90A-774C-B4B8-0D1F0F304AC8}"/>
                        </a:ext>
                      </a:extLst>
                    </p:cNvPr>
                    <p:cNvSpPr>
                      <a:spLocks noChangeShapeType="1"/>
                    </p:cNvSpPr>
                    <p:nvPr/>
                  </p:nvSpPr>
                  <p:spPr bwMode="auto">
                    <a:xfrm>
                      <a:off x="4875" y="3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377872" name="Group 16">
                  <a:extLst>
                    <a:ext uri="{FF2B5EF4-FFF2-40B4-BE49-F238E27FC236}">
                      <a16:creationId xmlns:a16="http://schemas.microsoft.com/office/drawing/2014/main" id="{2A1CA90C-C05B-0D43-A0B4-40AFC8476E24}"/>
                    </a:ext>
                  </a:extLst>
                </p:cNvPr>
                <p:cNvGrpSpPr>
                  <a:grpSpLocks/>
                </p:cNvGrpSpPr>
                <p:nvPr/>
              </p:nvGrpSpPr>
              <p:grpSpPr bwMode="auto">
                <a:xfrm>
                  <a:off x="3072" y="3024"/>
                  <a:ext cx="1318" cy="542"/>
                  <a:chOff x="4176" y="3216"/>
                  <a:chExt cx="1318" cy="542"/>
                </a:xfrm>
              </p:grpSpPr>
              <p:grpSp>
                <p:nvGrpSpPr>
                  <p:cNvPr id="377873" name="Group 17">
                    <a:extLst>
                      <a:ext uri="{FF2B5EF4-FFF2-40B4-BE49-F238E27FC236}">
                        <a16:creationId xmlns:a16="http://schemas.microsoft.com/office/drawing/2014/main" id="{DB7555FB-F2AF-0E4F-8788-906DC253D97F}"/>
                      </a:ext>
                    </a:extLst>
                  </p:cNvPr>
                  <p:cNvGrpSpPr>
                    <a:grpSpLocks/>
                  </p:cNvGrpSpPr>
                  <p:nvPr/>
                </p:nvGrpSpPr>
                <p:grpSpPr bwMode="auto">
                  <a:xfrm>
                    <a:off x="4176" y="3216"/>
                    <a:ext cx="1315" cy="272"/>
                    <a:chOff x="4176" y="3216"/>
                    <a:chExt cx="1315" cy="272"/>
                  </a:xfrm>
                </p:grpSpPr>
                <p:sp>
                  <p:nvSpPr>
                    <p:cNvPr id="377874" name="Rectangle 18">
                      <a:extLst>
                        <a:ext uri="{FF2B5EF4-FFF2-40B4-BE49-F238E27FC236}">
                          <a16:creationId xmlns:a16="http://schemas.microsoft.com/office/drawing/2014/main" id="{40FBD06D-FC45-7C47-A8AE-F6079DF211D6}"/>
                        </a:ext>
                      </a:extLst>
                    </p:cNvPr>
                    <p:cNvSpPr>
                      <a:spLocks noChangeArrowheads="1"/>
                    </p:cNvSpPr>
                    <p:nvPr/>
                  </p:nvSpPr>
                  <p:spPr bwMode="auto">
                    <a:xfrm>
                      <a:off x="4176" y="3216"/>
                      <a:ext cx="131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rn     cn     tn</a:t>
                      </a:r>
                    </a:p>
                  </p:txBody>
                </p:sp>
                <p:sp>
                  <p:nvSpPr>
                    <p:cNvPr id="377875" name="Line 19">
                      <a:extLst>
                        <a:ext uri="{FF2B5EF4-FFF2-40B4-BE49-F238E27FC236}">
                          <a16:creationId xmlns:a16="http://schemas.microsoft.com/office/drawing/2014/main" id="{AD9A7D0B-48DE-F94C-A070-4BE1AAD4FE2C}"/>
                        </a:ext>
                      </a:extLst>
                    </p:cNvPr>
                    <p:cNvSpPr>
                      <a:spLocks noChangeShapeType="1"/>
                    </p:cNvSpPr>
                    <p:nvPr/>
                  </p:nvSpPr>
                  <p:spPr bwMode="auto">
                    <a:xfrm>
                      <a:off x="4608" y="32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77876" name="Line 20">
                      <a:extLst>
                        <a:ext uri="{FF2B5EF4-FFF2-40B4-BE49-F238E27FC236}">
                          <a16:creationId xmlns:a16="http://schemas.microsoft.com/office/drawing/2014/main" id="{C18C1866-CCC3-AC40-8099-D660A348EC5A}"/>
                        </a:ext>
                      </a:extLst>
                    </p:cNvPr>
                    <p:cNvSpPr>
                      <a:spLocks noChangeShapeType="1"/>
                    </p:cNvSpPr>
                    <p:nvPr/>
                  </p:nvSpPr>
                  <p:spPr bwMode="auto">
                    <a:xfrm>
                      <a:off x="4992" y="32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77877" name="Group 21">
                    <a:extLst>
                      <a:ext uri="{FF2B5EF4-FFF2-40B4-BE49-F238E27FC236}">
                        <a16:creationId xmlns:a16="http://schemas.microsoft.com/office/drawing/2014/main" id="{9422BD94-5A1E-1440-B72D-2A695CCED244}"/>
                      </a:ext>
                    </a:extLst>
                  </p:cNvPr>
                  <p:cNvGrpSpPr>
                    <a:grpSpLocks/>
                  </p:cNvGrpSpPr>
                  <p:nvPr/>
                </p:nvGrpSpPr>
                <p:grpSpPr bwMode="auto">
                  <a:xfrm>
                    <a:off x="4179" y="3486"/>
                    <a:ext cx="1315" cy="272"/>
                    <a:chOff x="4224" y="3616"/>
                    <a:chExt cx="1315" cy="272"/>
                  </a:xfrm>
                </p:grpSpPr>
                <p:sp>
                  <p:nvSpPr>
                    <p:cNvPr id="377878" name="Rectangle 22">
                      <a:extLst>
                        <a:ext uri="{FF2B5EF4-FFF2-40B4-BE49-F238E27FC236}">
                          <a16:creationId xmlns:a16="http://schemas.microsoft.com/office/drawing/2014/main" id="{02109C0A-6474-BB43-B154-F5058006FA3C}"/>
                        </a:ext>
                      </a:extLst>
                    </p:cNvPr>
                    <p:cNvSpPr>
                      <a:spLocks noChangeArrowheads="1"/>
                    </p:cNvSpPr>
                    <p:nvPr/>
                  </p:nvSpPr>
                  <p:spPr bwMode="auto">
                    <a:xfrm>
                      <a:off x="4224" y="3616"/>
                      <a:ext cx="1315"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down      right</a:t>
                      </a:r>
                    </a:p>
                  </p:txBody>
                </p:sp>
                <p:sp>
                  <p:nvSpPr>
                    <p:cNvPr id="377879" name="Line 23">
                      <a:extLst>
                        <a:ext uri="{FF2B5EF4-FFF2-40B4-BE49-F238E27FC236}">
                          <a16:creationId xmlns:a16="http://schemas.microsoft.com/office/drawing/2014/main" id="{69917AEA-1F21-134E-B9D1-6519446A99C2}"/>
                        </a:ext>
                      </a:extLst>
                    </p:cNvPr>
                    <p:cNvSpPr>
                      <a:spLocks noChangeShapeType="1"/>
                    </p:cNvSpPr>
                    <p:nvPr/>
                  </p:nvSpPr>
                  <p:spPr bwMode="auto">
                    <a:xfrm>
                      <a:off x="4875" y="3616"/>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377880" name="Rectangle 24">
                <a:extLst>
                  <a:ext uri="{FF2B5EF4-FFF2-40B4-BE49-F238E27FC236}">
                    <a16:creationId xmlns:a16="http://schemas.microsoft.com/office/drawing/2014/main" id="{743FAE6F-4893-C846-BB2A-D2F8A4DA6B81}"/>
                  </a:ext>
                </a:extLst>
              </p:cNvPr>
              <p:cNvSpPr>
                <a:spLocks noChangeArrowheads="1"/>
              </p:cNvSpPr>
              <p:nvPr/>
            </p:nvSpPr>
            <p:spPr bwMode="auto">
              <a:xfrm>
                <a:off x="1200" y="3744"/>
                <a:ext cx="129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结点结构</a:t>
                </a:r>
              </a:p>
            </p:txBody>
          </p:sp>
          <p:sp>
            <p:nvSpPr>
              <p:cNvPr id="377881" name="Rectangle 25">
                <a:extLst>
                  <a:ext uri="{FF2B5EF4-FFF2-40B4-BE49-F238E27FC236}">
                    <a16:creationId xmlns:a16="http://schemas.microsoft.com/office/drawing/2014/main" id="{0157ECD2-C98E-A444-B05B-4F4A6241E560}"/>
                  </a:ext>
                </a:extLst>
              </p:cNvPr>
              <p:cNvSpPr>
                <a:spLocks noChangeArrowheads="1"/>
              </p:cNvSpPr>
              <p:nvPr/>
            </p:nvSpPr>
            <p:spPr bwMode="auto">
              <a:xfrm>
                <a:off x="3120" y="3744"/>
                <a:ext cx="124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头</a:t>
                </a:r>
                <a:r>
                  <a:rPr kumimoji="1" lang="zh-CN" altLang="en-US" sz="2000" b="1">
                    <a:solidFill>
                      <a:srgbClr val="FFFFFF"/>
                    </a:solidFill>
                    <a:latin typeface="宋体" panose="02010600030101010101" pitchFamily="2" charset="-122"/>
                    <a:ea typeface="宋体" panose="02010600030101010101" pitchFamily="2" charset="-122"/>
                  </a:rPr>
                  <a:t>结点结构</a:t>
                </a:r>
              </a:p>
            </p:txBody>
          </p:sp>
        </p:grpSp>
      </p:grpSp>
    </p:spTree>
    <p:extLst>
      <p:ext uri="{BB962C8B-B14F-4D97-AF65-F5344CB8AC3E}">
        <p14:creationId xmlns:p14="http://schemas.microsoft.com/office/powerpoint/2010/main" val="2931111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2454D583-1A00-A548-952E-B8AF16F3C8B8}"/>
              </a:ext>
            </a:extLst>
          </p:cNvPr>
          <p:cNvSpPr>
            <a:spLocks noGrp="1" noChangeArrowheads="1"/>
          </p:cNvSpPr>
          <p:nvPr>
            <p:ph/>
          </p:nvPr>
        </p:nvSpPr>
        <p:spPr>
          <a:xfrm>
            <a:off x="1676400" y="188914"/>
            <a:ext cx="8839200" cy="6480175"/>
          </a:xfrm>
        </p:spPr>
        <p:txBody>
          <a:bodyPr/>
          <a:lstStyle/>
          <a:p>
            <a:pPr marL="0" indent="0">
              <a:lnSpc>
                <a:spcPct val="110000"/>
              </a:lnSpc>
              <a:buNone/>
            </a:pPr>
            <a:r>
              <a:rPr lang="zh-CN" altLang="en-US">
                <a:latin typeface="宋体" panose="02010600030101010101" pitchFamily="2" charset="-122"/>
              </a:rPr>
              <a:t>    </a:t>
            </a:r>
            <a:r>
              <a:rPr lang="zh-CN" altLang="en-US" sz="2800" b="1">
                <a:latin typeface="宋体" panose="02010600030101010101" pitchFamily="2" charset="-122"/>
              </a:rPr>
              <a:t>由定义知，稀疏矩阵中同一行的非</a:t>
            </a:r>
            <a:r>
              <a:rPr lang="en-US" altLang="zh-CN" sz="2800" b="1"/>
              <a:t>0</a:t>
            </a:r>
            <a:r>
              <a:rPr lang="zh-CN" altLang="en-US" sz="2800" b="1">
                <a:latin typeface="宋体" panose="02010600030101010101" pitchFamily="2" charset="-122"/>
              </a:rPr>
              <a:t>元素的由</a:t>
            </a:r>
            <a:r>
              <a:rPr lang="en-US" altLang="zh-CN" sz="2800" b="1"/>
              <a:t>right</a:t>
            </a:r>
            <a:r>
              <a:rPr lang="zh-CN" altLang="en-US" sz="2800" b="1"/>
              <a:t>指针域链接成一个行链表</a:t>
            </a:r>
            <a:r>
              <a:rPr lang="zh-CN" altLang="en-US" sz="2800" b="1">
                <a:latin typeface="宋体" panose="02010600030101010101" pitchFamily="2" charset="-122"/>
              </a:rPr>
              <a:t>，</a:t>
            </a:r>
            <a:r>
              <a:rPr lang="zh-CN" altLang="en-US" sz="2800" b="1"/>
              <a:t> 由</a:t>
            </a:r>
            <a:r>
              <a:rPr lang="en-US" altLang="zh-CN" sz="2800" b="1"/>
              <a:t>down</a:t>
            </a:r>
            <a:r>
              <a:rPr lang="zh-CN" altLang="en-US" sz="2800" b="1"/>
              <a:t>指针域链接成一个列链表</a:t>
            </a:r>
            <a:r>
              <a:rPr lang="zh-CN" altLang="en-US" sz="2800" b="1">
                <a:latin typeface="宋体" panose="02010600030101010101" pitchFamily="2" charset="-122"/>
              </a:rPr>
              <a:t>。则每个非</a:t>
            </a:r>
            <a:r>
              <a:rPr lang="en-US" altLang="zh-CN" sz="2800" b="1"/>
              <a:t>0</a:t>
            </a:r>
            <a:r>
              <a:rPr lang="zh-CN" altLang="en-US" sz="2800" b="1">
                <a:latin typeface="宋体" panose="02010600030101010101" pitchFamily="2" charset="-122"/>
              </a:rPr>
              <a:t>元素既是</a:t>
            </a:r>
            <a:r>
              <a:rPr lang="zh-CN" altLang="en-US" sz="2800" b="1"/>
              <a:t>某个行链表中的一个结点</a:t>
            </a:r>
            <a:r>
              <a:rPr lang="zh-CN" altLang="en-US" sz="2800" b="1">
                <a:latin typeface="宋体" panose="02010600030101010101" pitchFamily="2" charset="-122"/>
              </a:rPr>
              <a:t>，</a:t>
            </a:r>
            <a:r>
              <a:rPr lang="zh-CN" altLang="en-US" sz="2800" b="1"/>
              <a:t>同时又</a:t>
            </a:r>
            <a:r>
              <a:rPr lang="zh-CN" altLang="en-US" sz="2800" b="1">
                <a:latin typeface="宋体" panose="02010600030101010101" pitchFamily="2" charset="-122"/>
              </a:rPr>
              <a:t>是</a:t>
            </a:r>
            <a:r>
              <a:rPr lang="zh-CN" altLang="en-US" sz="2800" b="1"/>
              <a:t>某个列链表中的一个结点</a:t>
            </a:r>
            <a:r>
              <a:rPr lang="zh-CN" altLang="en-US" sz="2800" b="1">
                <a:latin typeface="宋体" panose="02010600030101010101" pitchFamily="2" charset="-122"/>
              </a:rPr>
              <a:t>，所有的</a:t>
            </a:r>
            <a:r>
              <a:rPr lang="zh-CN" altLang="en-US" sz="2800" b="1">
                <a:solidFill>
                  <a:schemeClr val="accent1"/>
                </a:solidFill>
                <a:latin typeface="宋体" panose="02010600030101010101" pitchFamily="2" charset="-122"/>
              </a:rPr>
              <a:t>非</a:t>
            </a:r>
            <a:r>
              <a:rPr lang="en-US" altLang="zh-CN" sz="2800" b="1">
                <a:solidFill>
                  <a:schemeClr val="accent1"/>
                </a:solidFill>
              </a:rPr>
              <a:t>0</a:t>
            </a:r>
            <a:r>
              <a:rPr lang="zh-CN" altLang="en-US" sz="2800" b="1">
                <a:solidFill>
                  <a:schemeClr val="accent1"/>
                </a:solidFill>
                <a:latin typeface="宋体" panose="02010600030101010101" pitchFamily="2" charset="-122"/>
              </a:rPr>
              <a:t>元素</a:t>
            </a:r>
            <a:r>
              <a:rPr lang="zh-CN" altLang="en-US" sz="2800" b="1">
                <a:latin typeface="宋体" panose="02010600030101010101" pitchFamily="2" charset="-122"/>
              </a:rPr>
              <a:t>构成一个</a:t>
            </a:r>
            <a:r>
              <a:rPr lang="zh-CN" altLang="en-US" sz="2800" b="1">
                <a:solidFill>
                  <a:schemeClr val="folHlink"/>
                </a:solidFill>
                <a:latin typeface="宋体" panose="02010600030101010101" pitchFamily="2" charset="-122"/>
              </a:rPr>
              <a:t>十字交叉</a:t>
            </a:r>
            <a:r>
              <a:rPr lang="zh-CN" altLang="en-US" sz="2800" b="1">
                <a:latin typeface="宋体" panose="02010600030101010101" pitchFamily="2" charset="-122"/>
              </a:rPr>
              <a:t>的链表。称为</a:t>
            </a:r>
            <a:r>
              <a:rPr lang="zh-CN" altLang="en-US" sz="2800" b="1">
                <a:solidFill>
                  <a:schemeClr val="folHlink"/>
                </a:solidFill>
                <a:latin typeface="宋体" panose="02010600030101010101" pitchFamily="2" charset="-122"/>
              </a:rPr>
              <a:t>十字链表</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此外，还可用两个</a:t>
            </a:r>
            <a:r>
              <a:rPr lang="zh-CN" altLang="en-US" sz="2800" b="1"/>
              <a:t>一</a:t>
            </a:r>
            <a:r>
              <a:rPr lang="zh-CN" altLang="en-US" sz="2800" b="1">
                <a:latin typeface="宋体" panose="02010600030101010101" pitchFamily="2" charset="-122"/>
              </a:rPr>
              <a:t>维数组分别存储行</a:t>
            </a:r>
            <a:r>
              <a:rPr lang="zh-CN" altLang="en-US" sz="2800" b="1"/>
              <a:t>链表的头指针和列链表的头指针</a:t>
            </a:r>
            <a:r>
              <a:rPr lang="zh-CN" altLang="en-US" sz="2800" b="1">
                <a:latin typeface="宋体" panose="02010600030101010101" pitchFamily="2" charset="-122"/>
              </a:rPr>
              <a:t>。对于图</a:t>
            </a:r>
            <a:r>
              <a:rPr lang="en-US" altLang="zh-CN" sz="2800" b="1"/>
              <a:t>5-11(a)</a:t>
            </a:r>
            <a:r>
              <a:rPr lang="zh-CN" altLang="en-US" sz="2800" b="1"/>
              <a:t>的</a:t>
            </a:r>
            <a:r>
              <a:rPr lang="zh-CN" altLang="en-US" sz="2800" b="1">
                <a:latin typeface="宋体" panose="02010600030101010101" pitchFamily="2" charset="-122"/>
              </a:rPr>
              <a:t>稀疏矩阵</a:t>
            </a:r>
            <a:r>
              <a:rPr lang="en-US" altLang="zh-CN" sz="2800" b="1"/>
              <a:t>A </a:t>
            </a:r>
            <a:r>
              <a:rPr lang="zh-CN" altLang="en-US" sz="2800" b="1">
                <a:latin typeface="宋体" panose="02010600030101010101" pitchFamily="2" charset="-122"/>
              </a:rPr>
              <a:t>，对应的十字交叉链表如图</a:t>
            </a:r>
            <a:r>
              <a:rPr lang="en-US" altLang="zh-CN" sz="2800" b="1"/>
              <a:t>5-11(b)</a:t>
            </a:r>
            <a:r>
              <a:rPr lang="zh-CN" altLang="en-US" sz="2800" b="1">
                <a:latin typeface="宋体" panose="02010600030101010101" pitchFamily="2" charset="-122"/>
              </a:rPr>
              <a:t>所示，结点的描述如下：</a:t>
            </a:r>
          </a:p>
          <a:p>
            <a:pPr marL="0" indent="0">
              <a:buNone/>
            </a:pPr>
            <a:r>
              <a:rPr lang="en-US" altLang="zh-CN" sz="2800" b="1"/>
              <a:t>typedef struct  Clnode  </a:t>
            </a:r>
          </a:p>
          <a:p>
            <a:pPr marL="355600" lvl="1" indent="0">
              <a:buNone/>
            </a:pPr>
            <a:r>
              <a:rPr lang="en-US" altLang="zh-CN" b="1"/>
              <a:t>{   int  row , col ;</a:t>
            </a:r>
            <a:r>
              <a:rPr lang="en-US" altLang="zh-CN" sz="2400" b="1"/>
              <a:t>   </a:t>
            </a:r>
            <a:r>
              <a:rPr lang="en-US" altLang="zh-CN" sz="2000" b="1"/>
              <a:t>/*  </a:t>
            </a:r>
            <a:r>
              <a:rPr lang="zh-CN" altLang="en-US" sz="2000" b="1"/>
              <a:t>行号和列号  *</a:t>
            </a:r>
            <a:r>
              <a:rPr lang="en-US" altLang="zh-CN" sz="2000" b="1"/>
              <a:t>/</a:t>
            </a:r>
            <a:r>
              <a:rPr lang="en-US" altLang="zh-CN" sz="2400" b="1"/>
              <a:t>     </a:t>
            </a:r>
          </a:p>
          <a:p>
            <a:pPr marL="723900" lvl="2" indent="0">
              <a:buNone/>
            </a:pPr>
            <a:r>
              <a:rPr lang="en-US" altLang="zh-CN" sz="2800" b="1"/>
              <a:t>elemtype value ;</a:t>
            </a:r>
            <a:r>
              <a:rPr lang="en-US" altLang="zh-CN" sz="2000" b="1"/>
              <a:t>    </a:t>
            </a:r>
            <a:r>
              <a:rPr lang="en-US" altLang="zh-CN" b="1"/>
              <a:t>/*  </a:t>
            </a:r>
            <a:r>
              <a:rPr lang="zh-CN" altLang="en-US" b="1"/>
              <a:t>元素值  *</a:t>
            </a:r>
            <a:r>
              <a:rPr lang="en-US" altLang="zh-CN" b="1"/>
              <a:t>/</a:t>
            </a:r>
          </a:p>
          <a:p>
            <a:pPr marL="723900" lvl="2" indent="0">
              <a:buNone/>
            </a:pPr>
            <a:r>
              <a:rPr lang="en-US" altLang="zh-CN" sz="2800" b="1"/>
              <a:t>struct  Clnode  *down , *right ;</a:t>
            </a:r>
          </a:p>
          <a:p>
            <a:pPr marL="355600" lvl="1" indent="0">
              <a:buNone/>
            </a:pPr>
            <a:r>
              <a:rPr lang="en-US" altLang="zh-CN" b="1"/>
              <a:t>}OLNode ;</a:t>
            </a:r>
            <a:r>
              <a:rPr lang="en-US" altLang="zh-CN" sz="2400" b="1"/>
              <a:t>   /*  </a:t>
            </a:r>
            <a:r>
              <a:rPr lang="zh-CN" altLang="en-US" sz="2400" b="1"/>
              <a:t>非</a:t>
            </a:r>
            <a:r>
              <a:rPr lang="en-US" altLang="zh-CN" sz="2400" b="1"/>
              <a:t>0</a:t>
            </a:r>
            <a:r>
              <a:rPr lang="zh-CN" altLang="en-US" sz="2400" b="1"/>
              <a:t>元素结点  *</a:t>
            </a:r>
            <a:r>
              <a:rPr lang="en-US" altLang="zh-CN" sz="2400" b="1"/>
              <a:t>/</a:t>
            </a:r>
            <a:endParaRPr lang="en-US" altLang="zh-CN" sz="2400" b="1">
              <a:latin typeface="宋体" panose="02010600030101010101" pitchFamily="2" charset="-122"/>
            </a:endParaRPr>
          </a:p>
        </p:txBody>
      </p:sp>
    </p:spTree>
    <p:extLst>
      <p:ext uri="{BB962C8B-B14F-4D97-AF65-F5344CB8AC3E}">
        <p14:creationId xmlns:p14="http://schemas.microsoft.com/office/powerpoint/2010/main" val="1674776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3AFB56B9-D1F9-064B-9236-43DCD55C7EF2}"/>
              </a:ext>
            </a:extLst>
          </p:cNvPr>
          <p:cNvSpPr>
            <a:spLocks noGrp="1" noChangeArrowheads="1"/>
          </p:cNvSpPr>
          <p:nvPr>
            <p:ph/>
          </p:nvPr>
        </p:nvSpPr>
        <p:spPr>
          <a:xfrm>
            <a:off x="1676401" y="144464"/>
            <a:ext cx="5356225" cy="3571875"/>
          </a:xfrm>
        </p:spPr>
        <p:txBody>
          <a:bodyPr/>
          <a:lstStyle/>
          <a:p>
            <a:pPr marL="0" indent="0">
              <a:buNone/>
            </a:pPr>
            <a:r>
              <a:rPr lang="en-US" altLang="zh-CN" sz="2800" b="1"/>
              <a:t>typedef struct  Clnode  </a:t>
            </a:r>
          </a:p>
          <a:p>
            <a:pPr marL="355600" lvl="1" indent="0">
              <a:buNone/>
            </a:pPr>
            <a:r>
              <a:rPr lang="en-US" altLang="zh-CN" b="1"/>
              <a:t>{   int   rn;        </a:t>
            </a:r>
            <a:r>
              <a:rPr lang="en-US" altLang="zh-CN" sz="2400" b="1"/>
              <a:t>/*  </a:t>
            </a:r>
            <a:r>
              <a:rPr lang="zh-CN" altLang="en-US" sz="2400" b="1">
                <a:latin typeface="宋体" panose="02010600030101010101" pitchFamily="2" charset="-122"/>
              </a:rPr>
              <a:t>矩阵的</a:t>
            </a:r>
            <a:r>
              <a:rPr lang="zh-CN" altLang="en-US" sz="2400" b="1"/>
              <a:t>行数  *</a:t>
            </a:r>
            <a:r>
              <a:rPr lang="en-US" altLang="zh-CN" sz="2400" b="1"/>
              <a:t>/     </a:t>
            </a:r>
          </a:p>
          <a:p>
            <a:pPr marL="723900" lvl="2" indent="0">
              <a:buNone/>
            </a:pPr>
            <a:r>
              <a:rPr lang="en-US" altLang="zh-CN" sz="2800" b="1"/>
              <a:t>int   cn;        </a:t>
            </a:r>
            <a:r>
              <a:rPr lang="en-US" altLang="zh-CN" b="1"/>
              <a:t>/*  </a:t>
            </a:r>
            <a:r>
              <a:rPr lang="zh-CN" altLang="en-US" b="1">
                <a:latin typeface="宋体" panose="02010600030101010101" pitchFamily="2" charset="-122"/>
              </a:rPr>
              <a:t>矩阵的</a:t>
            </a:r>
            <a:r>
              <a:rPr lang="zh-CN" altLang="en-US" b="1"/>
              <a:t>列数  *</a:t>
            </a:r>
            <a:r>
              <a:rPr lang="en-US" altLang="zh-CN" b="1"/>
              <a:t>/</a:t>
            </a:r>
          </a:p>
          <a:p>
            <a:pPr marL="723900" lvl="2" indent="0">
              <a:buNone/>
            </a:pPr>
            <a:r>
              <a:rPr lang="en-US" altLang="zh-CN" sz="2800" b="1"/>
              <a:t>int   tn;        </a:t>
            </a:r>
            <a:r>
              <a:rPr lang="en-US" altLang="zh-CN" b="1"/>
              <a:t>/*  </a:t>
            </a:r>
            <a:r>
              <a:rPr lang="zh-CN" altLang="en-US" b="1"/>
              <a:t>非</a:t>
            </a:r>
            <a:r>
              <a:rPr lang="en-US" altLang="zh-CN" b="1"/>
              <a:t>0</a:t>
            </a:r>
            <a:r>
              <a:rPr lang="zh-CN" altLang="en-US" b="1"/>
              <a:t>元素总数  *</a:t>
            </a:r>
            <a:r>
              <a:rPr lang="en-US" altLang="zh-CN" b="1"/>
              <a:t>/</a:t>
            </a:r>
          </a:p>
          <a:p>
            <a:pPr marL="723900" lvl="2" indent="0">
              <a:buNone/>
            </a:pPr>
            <a:r>
              <a:rPr lang="en-US" altLang="zh-CN" sz="2800" b="1"/>
              <a:t>OLNode *rhead ;  </a:t>
            </a:r>
          </a:p>
          <a:p>
            <a:pPr marL="723900" lvl="2" indent="0">
              <a:buNone/>
            </a:pPr>
            <a:r>
              <a:rPr lang="en-US" altLang="zh-CN" sz="2800" b="1"/>
              <a:t>OLNode *chead ; </a:t>
            </a:r>
          </a:p>
          <a:p>
            <a:pPr marL="355600" lvl="1" indent="0">
              <a:buNone/>
            </a:pPr>
            <a:r>
              <a:rPr lang="en-US" altLang="zh-CN" b="1"/>
              <a:t>} CrossList ;</a:t>
            </a:r>
          </a:p>
        </p:txBody>
      </p:sp>
      <p:grpSp>
        <p:nvGrpSpPr>
          <p:cNvPr id="380931" name="Group 3">
            <a:extLst>
              <a:ext uri="{FF2B5EF4-FFF2-40B4-BE49-F238E27FC236}">
                <a16:creationId xmlns:a16="http://schemas.microsoft.com/office/drawing/2014/main" id="{0B09FEA2-A03F-2047-BCE3-3E0B52A05A9D}"/>
              </a:ext>
            </a:extLst>
          </p:cNvPr>
          <p:cNvGrpSpPr>
            <a:grpSpLocks/>
          </p:cNvGrpSpPr>
          <p:nvPr/>
        </p:nvGrpSpPr>
        <p:grpSpPr bwMode="auto">
          <a:xfrm>
            <a:off x="2782888" y="1630364"/>
            <a:ext cx="7829550" cy="4967287"/>
            <a:chOff x="793" y="1027"/>
            <a:chExt cx="4932" cy="3129"/>
          </a:xfrm>
        </p:grpSpPr>
        <p:sp>
          <p:nvSpPr>
            <p:cNvPr id="380932" name="Rectangle 4">
              <a:extLst>
                <a:ext uri="{FF2B5EF4-FFF2-40B4-BE49-F238E27FC236}">
                  <a16:creationId xmlns:a16="http://schemas.microsoft.com/office/drawing/2014/main" id="{DBC9571F-7208-2E4C-88D6-C1A3504C4C3D}"/>
                </a:ext>
              </a:extLst>
            </p:cNvPr>
            <p:cNvSpPr>
              <a:spLocks noChangeArrowheads="1"/>
            </p:cNvSpPr>
            <p:nvPr/>
          </p:nvSpPr>
          <p:spPr bwMode="auto">
            <a:xfrm>
              <a:off x="1882" y="3916"/>
              <a:ext cx="27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5-11</a:t>
              </a:r>
              <a:r>
                <a:rPr lang="en-US" altLang="zh-CN" sz="2000" b="1">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稀疏</a:t>
              </a:r>
              <a:r>
                <a:rPr kumimoji="1" lang="zh-CN" altLang="en-US" sz="2000" b="1">
                  <a:solidFill>
                    <a:srgbClr val="FFFFFF"/>
                  </a:solidFill>
                  <a:latin typeface="宋体" panose="02010600030101010101" pitchFamily="2" charset="-122"/>
                  <a:ea typeface="宋体" panose="02010600030101010101" pitchFamily="2" charset="-122"/>
                </a:rPr>
                <a:t>矩阵</a:t>
              </a:r>
              <a:r>
                <a:rPr kumimoji="1" lang="zh-CN" altLang="en-US" sz="2000" b="1">
                  <a:solidFill>
                    <a:srgbClr val="FFFFFF"/>
                  </a:solidFill>
                  <a:latin typeface="Times New Roman" panose="02020603050405020304" pitchFamily="18" charset="0"/>
                  <a:ea typeface="宋体" panose="02010600030101010101" pitchFamily="2" charset="-122"/>
                </a:rPr>
                <a:t>及其</a:t>
              </a:r>
              <a:r>
                <a:rPr kumimoji="1" lang="zh-CN" altLang="en-US" sz="2000" b="1">
                  <a:solidFill>
                    <a:srgbClr val="FFFFFF"/>
                  </a:solidFill>
                  <a:latin typeface="宋体" panose="02010600030101010101" pitchFamily="2" charset="-122"/>
                  <a:ea typeface="宋体" panose="02010600030101010101" pitchFamily="2" charset="-122"/>
                </a:rPr>
                <a:t>十字交叉链表</a:t>
              </a:r>
              <a:endParaRPr kumimoji="1" lang="zh-CN" altLang="en-US" sz="2000" b="1">
                <a:solidFill>
                  <a:srgbClr val="FFFFFF"/>
                </a:solidFill>
                <a:latin typeface="Times New Roman" panose="02020603050405020304" pitchFamily="18" charset="0"/>
                <a:ea typeface="宋体" panose="02010600030101010101" pitchFamily="2" charset="-122"/>
              </a:endParaRPr>
            </a:p>
          </p:txBody>
        </p:sp>
        <p:grpSp>
          <p:nvGrpSpPr>
            <p:cNvPr id="380933" name="Group 5">
              <a:extLst>
                <a:ext uri="{FF2B5EF4-FFF2-40B4-BE49-F238E27FC236}">
                  <a16:creationId xmlns:a16="http://schemas.microsoft.com/office/drawing/2014/main" id="{8F535097-F006-6148-B934-15FBA3471557}"/>
                </a:ext>
              </a:extLst>
            </p:cNvPr>
            <p:cNvGrpSpPr>
              <a:grpSpLocks/>
            </p:cNvGrpSpPr>
            <p:nvPr/>
          </p:nvGrpSpPr>
          <p:grpSpPr bwMode="auto">
            <a:xfrm>
              <a:off x="793" y="2478"/>
              <a:ext cx="1859" cy="1326"/>
              <a:chOff x="793" y="2659"/>
              <a:chExt cx="1859" cy="1326"/>
            </a:xfrm>
          </p:grpSpPr>
          <p:grpSp>
            <p:nvGrpSpPr>
              <p:cNvPr id="380934" name="Group 6">
                <a:extLst>
                  <a:ext uri="{FF2B5EF4-FFF2-40B4-BE49-F238E27FC236}">
                    <a16:creationId xmlns:a16="http://schemas.microsoft.com/office/drawing/2014/main" id="{C386CA65-EC64-5A47-8431-2F3B81BA28CC}"/>
                  </a:ext>
                </a:extLst>
              </p:cNvPr>
              <p:cNvGrpSpPr>
                <a:grpSpLocks/>
              </p:cNvGrpSpPr>
              <p:nvPr/>
            </p:nvGrpSpPr>
            <p:grpSpPr bwMode="auto">
              <a:xfrm>
                <a:off x="793" y="2659"/>
                <a:ext cx="1859" cy="997"/>
                <a:chOff x="3024" y="2016"/>
                <a:chExt cx="1940" cy="1104"/>
              </a:xfrm>
            </p:grpSpPr>
            <p:sp>
              <p:nvSpPr>
                <p:cNvPr id="380935" name="Rectangle 7">
                  <a:extLst>
                    <a:ext uri="{FF2B5EF4-FFF2-40B4-BE49-F238E27FC236}">
                      <a16:creationId xmlns:a16="http://schemas.microsoft.com/office/drawing/2014/main" id="{B391A104-698F-FC47-A81A-BCAEEF52BFE8}"/>
                    </a:ext>
                  </a:extLst>
                </p:cNvPr>
                <p:cNvSpPr>
                  <a:spLocks noChangeArrowheads="1"/>
                </p:cNvSpPr>
                <p:nvPr/>
              </p:nvSpPr>
              <p:spPr bwMode="auto">
                <a:xfrm>
                  <a:off x="3451" y="2016"/>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0  12  0  0  0</a:t>
                  </a:r>
                </a:p>
              </p:txBody>
            </p:sp>
            <p:sp>
              <p:nvSpPr>
                <p:cNvPr id="380936" name="Rectangle 8">
                  <a:extLst>
                    <a:ext uri="{FF2B5EF4-FFF2-40B4-BE49-F238E27FC236}">
                      <a16:creationId xmlns:a16="http://schemas.microsoft.com/office/drawing/2014/main" id="{3C9CCE04-6B55-044D-888D-3AED748B99FE}"/>
                    </a:ext>
                  </a:extLst>
                </p:cNvPr>
                <p:cNvSpPr>
                  <a:spLocks noChangeArrowheads="1"/>
                </p:cNvSpPr>
                <p:nvPr/>
              </p:nvSpPr>
              <p:spPr bwMode="auto">
                <a:xfrm>
                  <a:off x="3457" y="2275"/>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0  0 -4</a:t>
                  </a:r>
                </a:p>
              </p:txBody>
            </p:sp>
            <p:sp>
              <p:nvSpPr>
                <p:cNvPr id="380937" name="Rectangle 9">
                  <a:extLst>
                    <a:ext uri="{FF2B5EF4-FFF2-40B4-BE49-F238E27FC236}">
                      <a16:creationId xmlns:a16="http://schemas.microsoft.com/office/drawing/2014/main" id="{1EDBA947-DD22-B04C-9980-1E2CF560D74B}"/>
                    </a:ext>
                  </a:extLst>
                </p:cNvPr>
                <p:cNvSpPr>
                  <a:spLocks noChangeArrowheads="1"/>
                </p:cNvSpPr>
                <p:nvPr/>
              </p:nvSpPr>
              <p:spPr bwMode="auto">
                <a:xfrm>
                  <a:off x="3456" y="2592"/>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0  5   0  0  0</a:t>
                  </a:r>
                </a:p>
              </p:txBody>
            </p:sp>
            <p:sp>
              <p:nvSpPr>
                <p:cNvPr id="380938" name="Rectangle 10">
                  <a:extLst>
                    <a:ext uri="{FF2B5EF4-FFF2-40B4-BE49-F238E27FC236}">
                      <a16:creationId xmlns:a16="http://schemas.microsoft.com/office/drawing/2014/main" id="{0D4389D9-229E-C440-AE83-C3C141762DFA}"/>
                    </a:ext>
                  </a:extLst>
                </p:cNvPr>
                <p:cNvSpPr>
                  <a:spLocks noChangeArrowheads="1"/>
                </p:cNvSpPr>
                <p:nvPr/>
              </p:nvSpPr>
              <p:spPr bwMode="auto">
                <a:xfrm>
                  <a:off x="3456" y="2893"/>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0  0   3  0  0</a:t>
                  </a:r>
                </a:p>
              </p:txBody>
            </p:sp>
            <p:sp>
              <p:nvSpPr>
                <p:cNvPr id="380939" name="AutoShape 11">
                  <a:extLst>
                    <a:ext uri="{FF2B5EF4-FFF2-40B4-BE49-F238E27FC236}">
                      <a16:creationId xmlns:a16="http://schemas.microsoft.com/office/drawing/2014/main" id="{B738CEBA-4729-6643-B8FE-3986DF226759}"/>
                    </a:ext>
                  </a:extLst>
                </p:cNvPr>
                <p:cNvSpPr>
                  <a:spLocks/>
                </p:cNvSpPr>
                <p:nvPr/>
              </p:nvSpPr>
              <p:spPr bwMode="auto">
                <a:xfrm>
                  <a:off x="3408" y="2032"/>
                  <a:ext cx="68" cy="1088"/>
                </a:xfrm>
                <a:prstGeom prst="leftBracket">
                  <a:avLst>
                    <a:gd name="adj" fmla="val 1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40" name="AutoShape 12">
                  <a:extLst>
                    <a:ext uri="{FF2B5EF4-FFF2-40B4-BE49-F238E27FC236}">
                      <a16:creationId xmlns:a16="http://schemas.microsoft.com/office/drawing/2014/main" id="{E9520856-80AC-6A48-A784-554DAB1BC7CC}"/>
                    </a:ext>
                  </a:extLst>
                </p:cNvPr>
                <p:cNvSpPr>
                  <a:spLocks/>
                </p:cNvSpPr>
                <p:nvPr/>
              </p:nvSpPr>
              <p:spPr bwMode="auto">
                <a:xfrm>
                  <a:off x="4896" y="2016"/>
                  <a:ext cx="68" cy="1088"/>
                </a:xfrm>
                <a:prstGeom prst="rightBracket">
                  <a:avLst>
                    <a:gd name="adj" fmla="val 1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41" name="Rectangle 13">
                  <a:extLst>
                    <a:ext uri="{FF2B5EF4-FFF2-40B4-BE49-F238E27FC236}">
                      <a16:creationId xmlns:a16="http://schemas.microsoft.com/office/drawing/2014/main" id="{B8DEAA40-388B-C74C-8946-B09022A44541}"/>
                    </a:ext>
                  </a:extLst>
                </p:cNvPr>
                <p:cNvSpPr>
                  <a:spLocks noChangeArrowheads="1"/>
                </p:cNvSpPr>
                <p:nvPr/>
              </p:nvSpPr>
              <p:spPr bwMode="auto">
                <a:xfrm>
                  <a:off x="3024" y="2448"/>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grpSp>
          <p:sp>
            <p:nvSpPr>
              <p:cNvPr id="380942" name="Rectangle 14">
                <a:extLst>
                  <a:ext uri="{FF2B5EF4-FFF2-40B4-BE49-F238E27FC236}">
                    <a16:creationId xmlns:a16="http://schemas.microsoft.com/office/drawing/2014/main" id="{ABC25E8D-6CD4-D94A-B1A6-60FC335F9FF8}"/>
                  </a:ext>
                </a:extLst>
              </p:cNvPr>
              <p:cNvSpPr>
                <a:spLocks noChangeArrowheads="1"/>
              </p:cNvSpPr>
              <p:nvPr/>
            </p:nvSpPr>
            <p:spPr bwMode="auto">
              <a:xfrm>
                <a:off x="1181" y="3793"/>
                <a:ext cx="12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稀疏</a:t>
                </a:r>
                <a:r>
                  <a:rPr kumimoji="1" lang="zh-CN" altLang="en-US" sz="2000" b="1">
                    <a:solidFill>
                      <a:srgbClr val="FFFFFF"/>
                    </a:solidFill>
                    <a:latin typeface="宋体" panose="02010600030101010101" pitchFamily="2" charset="-122"/>
                    <a:ea typeface="宋体" panose="02010600030101010101" pitchFamily="2" charset="-122"/>
                  </a:rPr>
                  <a:t>矩阵</a:t>
                </a:r>
                <a:endParaRPr kumimoji="1" lang="zh-CN" altLang="en-US" sz="2000" b="1">
                  <a:solidFill>
                    <a:srgbClr val="FFFFFF"/>
                  </a:solidFill>
                  <a:latin typeface="Times New Roman" panose="02020603050405020304" pitchFamily="18" charset="0"/>
                  <a:ea typeface="宋体" panose="02010600030101010101" pitchFamily="2" charset="-122"/>
                </a:endParaRPr>
              </a:p>
            </p:txBody>
          </p:sp>
        </p:grpSp>
        <p:grpSp>
          <p:nvGrpSpPr>
            <p:cNvPr id="380943" name="Group 15">
              <a:extLst>
                <a:ext uri="{FF2B5EF4-FFF2-40B4-BE49-F238E27FC236}">
                  <a16:creationId xmlns:a16="http://schemas.microsoft.com/office/drawing/2014/main" id="{0203D9B6-F8CA-1E43-8387-BF6C350F5017}"/>
                </a:ext>
              </a:extLst>
            </p:cNvPr>
            <p:cNvGrpSpPr>
              <a:grpSpLocks/>
            </p:cNvGrpSpPr>
            <p:nvPr/>
          </p:nvGrpSpPr>
          <p:grpSpPr bwMode="auto">
            <a:xfrm>
              <a:off x="3264" y="1027"/>
              <a:ext cx="2461" cy="2811"/>
              <a:chOff x="3264" y="539"/>
              <a:chExt cx="2461" cy="2811"/>
            </a:xfrm>
          </p:grpSpPr>
          <p:sp>
            <p:nvSpPr>
              <p:cNvPr id="380944" name="Rectangle 16">
                <a:extLst>
                  <a:ext uri="{FF2B5EF4-FFF2-40B4-BE49-F238E27FC236}">
                    <a16:creationId xmlns:a16="http://schemas.microsoft.com/office/drawing/2014/main" id="{F887722E-899C-DD43-8491-A380273E49E5}"/>
                  </a:ext>
                </a:extLst>
              </p:cNvPr>
              <p:cNvSpPr>
                <a:spLocks noChangeArrowheads="1"/>
              </p:cNvSpPr>
              <p:nvPr/>
            </p:nvSpPr>
            <p:spPr bwMode="auto">
              <a:xfrm>
                <a:off x="3360" y="3158"/>
                <a:ext cx="22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r>
                  <a:rPr lang="en-US" altLang="zh-CN" sz="2000" b="1">
                    <a:solidFill>
                      <a:srgbClr val="FFFFFF"/>
                    </a:solidFill>
                    <a:latin typeface="Times New Roman" panose="02020603050405020304" pitchFamily="18" charset="0"/>
                    <a:ea typeface="宋体" panose="02010600030101010101" pitchFamily="2" charset="-122"/>
                  </a:rPr>
                  <a:t>)</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稀疏</a:t>
                </a:r>
                <a:r>
                  <a:rPr kumimoji="1" lang="zh-CN" altLang="en-US" sz="2000" b="1">
                    <a:solidFill>
                      <a:srgbClr val="FFFFFF"/>
                    </a:solidFill>
                    <a:latin typeface="宋体" panose="02010600030101010101" pitchFamily="2" charset="-122"/>
                    <a:ea typeface="宋体" panose="02010600030101010101" pitchFamily="2" charset="-122"/>
                  </a:rPr>
                  <a:t>矩阵的十字交叉链表</a:t>
                </a:r>
              </a:p>
            </p:txBody>
          </p:sp>
          <p:grpSp>
            <p:nvGrpSpPr>
              <p:cNvPr id="380945" name="Group 17">
                <a:extLst>
                  <a:ext uri="{FF2B5EF4-FFF2-40B4-BE49-F238E27FC236}">
                    <a16:creationId xmlns:a16="http://schemas.microsoft.com/office/drawing/2014/main" id="{D9081F73-EC5D-2448-B312-2CB31BC537B2}"/>
                  </a:ext>
                </a:extLst>
              </p:cNvPr>
              <p:cNvGrpSpPr>
                <a:grpSpLocks/>
              </p:cNvGrpSpPr>
              <p:nvPr/>
            </p:nvGrpSpPr>
            <p:grpSpPr bwMode="auto">
              <a:xfrm>
                <a:off x="3264" y="539"/>
                <a:ext cx="2461" cy="2483"/>
                <a:chOff x="3299" y="1565"/>
                <a:chExt cx="2461" cy="2483"/>
              </a:xfrm>
            </p:grpSpPr>
            <p:grpSp>
              <p:nvGrpSpPr>
                <p:cNvPr id="380946" name="Group 18">
                  <a:extLst>
                    <a:ext uri="{FF2B5EF4-FFF2-40B4-BE49-F238E27FC236}">
                      <a16:creationId xmlns:a16="http://schemas.microsoft.com/office/drawing/2014/main" id="{D30E6A4C-E868-2A4C-87DD-2ED356271B86}"/>
                    </a:ext>
                  </a:extLst>
                </p:cNvPr>
                <p:cNvGrpSpPr>
                  <a:grpSpLocks/>
                </p:cNvGrpSpPr>
                <p:nvPr/>
              </p:nvGrpSpPr>
              <p:grpSpPr bwMode="auto">
                <a:xfrm>
                  <a:off x="3299" y="1565"/>
                  <a:ext cx="2461" cy="2483"/>
                  <a:chOff x="3299" y="1597"/>
                  <a:chExt cx="2461" cy="2483"/>
                </a:xfrm>
              </p:grpSpPr>
              <p:sp>
                <p:nvSpPr>
                  <p:cNvPr id="380947" name="Rectangle 19">
                    <a:extLst>
                      <a:ext uri="{FF2B5EF4-FFF2-40B4-BE49-F238E27FC236}">
                        <a16:creationId xmlns:a16="http://schemas.microsoft.com/office/drawing/2014/main" id="{905EED0F-6213-0A48-888F-42A7C3BCB32D}"/>
                      </a:ext>
                    </a:extLst>
                  </p:cNvPr>
                  <p:cNvSpPr>
                    <a:spLocks noChangeArrowheads="1"/>
                  </p:cNvSpPr>
                  <p:nvPr/>
                </p:nvSpPr>
                <p:spPr bwMode="auto">
                  <a:xfrm>
                    <a:off x="3683" y="1597"/>
                    <a:ext cx="58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A.chead</a:t>
                    </a:r>
                  </a:p>
                </p:txBody>
              </p:sp>
              <p:sp>
                <p:nvSpPr>
                  <p:cNvPr id="380948" name="Rectangle 20">
                    <a:extLst>
                      <a:ext uri="{FF2B5EF4-FFF2-40B4-BE49-F238E27FC236}">
                        <a16:creationId xmlns:a16="http://schemas.microsoft.com/office/drawing/2014/main" id="{55A12A2C-E1A4-F749-965F-ABA32150E038}"/>
                      </a:ext>
                    </a:extLst>
                  </p:cNvPr>
                  <p:cNvSpPr>
                    <a:spLocks noChangeArrowheads="1"/>
                  </p:cNvSpPr>
                  <p:nvPr/>
                </p:nvSpPr>
                <p:spPr bwMode="auto">
                  <a:xfrm>
                    <a:off x="3299" y="1885"/>
                    <a:ext cx="58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a:solidFill>
                          <a:srgbClr val="FFFFFF"/>
                        </a:solidFill>
                        <a:latin typeface="Times New Roman" panose="02020603050405020304" pitchFamily="18" charset="0"/>
                        <a:ea typeface="宋体" panose="02010600030101010101" pitchFamily="2" charset="-122"/>
                      </a:rPr>
                      <a:t>A.rchead</a:t>
                    </a:r>
                  </a:p>
                </p:txBody>
              </p:sp>
              <p:grpSp>
                <p:nvGrpSpPr>
                  <p:cNvPr id="380949" name="Group 21">
                    <a:extLst>
                      <a:ext uri="{FF2B5EF4-FFF2-40B4-BE49-F238E27FC236}">
                        <a16:creationId xmlns:a16="http://schemas.microsoft.com/office/drawing/2014/main" id="{508CA271-EC64-4D4C-89FF-B571CE0B94E0}"/>
                      </a:ext>
                    </a:extLst>
                  </p:cNvPr>
                  <p:cNvGrpSpPr>
                    <a:grpSpLocks/>
                  </p:cNvGrpSpPr>
                  <p:nvPr/>
                </p:nvGrpSpPr>
                <p:grpSpPr bwMode="auto">
                  <a:xfrm>
                    <a:off x="3540" y="1824"/>
                    <a:ext cx="2220" cy="2256"/>
                    <a:chOff x="3540" y="1824"/>
                    <a:chExt cx="2220" cy="2256"/>
                  </a:xfrm>
                </p:grpSpPr>
                <p:sp>
                  <p:nvSpPr>
                    <p:cNvPr id="380950" name="Rectangle 22">
                      <a:extLst>
                        <a:ext uri="{FF2B5EF4-FFF2-40B4-BE49-F238E27FC236}">
                          <a16:creationId xmlns:a16="http://schemas.microsoft.com/office/drawing/2014/main" id="{0B46A6CC-466D-6D42-A286-A5D2075C6D95}"/>
                        </a:ext>
                      </a:extLst>
                    </p:cNvPr>
                    <p:cNvSpPr>
                      <a:spLocks noChangeArrowheads="1"/>
                    </p:cNvSpPr>
                    <p:nvPr/>
                  </p:nvSpPr>
                  <p:spPr bwMode="auto">
                    <a:xfrm>
                      <a:off x="3984" y="1824"/>
                      <a:ext cx="163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p:txBody>
                </p:sp>
                <p:sp>
                  <p:nvSpPr>
                    <p:cNvPr id="380951" name="Line 23">
                      <a:extLst>
                        <a:ext uri="{FF2B5EF4-FFF2-40B4-BE49-F238E27FC236}">
                          <a16:creationId xmlns:a16="http://schemas.microsoft.com/office/drawing/2014/main" id="{12E644AD-16C5-224A-9B27-629426AB6EAB}"/>
                        </a:ext>
                      </a:extLst>
                    </p:cNvPr>
                    <p:cNvSpPr>
                      <a:spLocks noChangeShapeType="1"/>
                    </p:cNvSpPr>
                    <p:nvPr/>
                  </p:nvSpPr>
                  <p:spPr bwMode="auto">
                    <a:xfrm>
                      <a:off x="4416" y="196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80952" name="Group 24">
                      <a:extLst>
                        <a:ext uri="{FF2B5EF4-FFF2-40B4-BE49-F238E27FC236}">
                          <a16:creationId xmlns:a16="http://schemas.microsoft.com/office/drawing/2014/main" id="{0A1B36EB-800D-D242-BFC5-F216F7A17B0E}"/>
                        </a:ext>
                      </a:extLst>
                    </p:cNvPr>
                    <p:cNvGrpSpPr>
                      <a:grpSpLocks/>
                    </p:cNvGrpSpPr>
                    <p:nvPr/>
                  </p:nvGrpSpPr>
                  <p:grpSpPr bwMode="auto">
                    <a:xfrm>
                      <a:off x="4032" y="2176"/>
                      <a:ext cx="612" cy="408"/>
                      <a:chOff x="4148" y="2176"/>
                      <a:chExt cx="612" cy="408"/>
                    </a:xfrm>
                  </p:grpSpPr>
                  <p:sp>
                    <p:nvSpPr>
                      <p:cNvPr id="380953" name="Rectangle 25">
                        <a:extLst>
                          <a:ext uri="{FF2B5EF4-FFF2-40B4-BE49-F238E27FC236}">
                            <a16:creationId xmlns:a16="http://schemas.microsoft.com/office/drawing/2014/main" id="{8001405F-B6EB-474E-9EAA-20760F13D28D}"/>
                          </a:ext>
                        </a:extLst>
                      </p:cNvPr>
                      <p:cNvSpPr>
                        <a:spLocks noChangeArrowheads="1"/>
                      </p:cNvSpPr>
                      <p:nvPr/>
                    </p:nvSpPr>
                    <p:spPr bwMode="auto">
                      <a:xfrm>
                        <a:off x="4148" y="2176"/>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1 2  12</a:t>
                        </a:r>
                      </a:p>
                    </p:txBody>
                  </p:sp>
                  <p:sp>
                    <p:nvSpPr>
                      <p:cNvPr id="380954" name="Line 26">
                        <a:extLst>
                          <a:ext uri="{FF2B5EF4-FFF2-40B4-BE49-F238E27FC236}">
                            <a16:creationId xmlns:a16="http://schemas.microsoft.com/office/drawing/2014/main" id="{54D26F44-0A21-0A43-853B-39CB3D1830B8}"/>
                          </a:ext>
                        </a:extLst>
                      </p:cNvPr>
                      <p:cNvSpPr>
                        <a:spLocks noChangeShapeType="1"/>
                      </p:cNvSpPr>
                      <p:nvPr/>
                    </p:nvSpPr>
                    <p:spPr bwMode="auto">
                      <a:xfrm>
                        <a:off x="4308"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55" name="Line 27">
                        <a:extLst>
                          <a:ext uri="{FF2B5EF4-FFF2-40B4-BE49-F238E27FC236}">
                            <a16:creationId xmlns:a16="http://schemas.microsoft.com/office/drawing/2014/main" id="{692839D1-7C40-5D40-8151-01A00D1C04E0}"/>
                          </a:ext>
                        </a:extLst>
                      </p:cNvPr>
                      <p:cNvSpPr>
                        <a:spLocks noChangeShapeType="1"/>
                      </p:cNvSpPr>
                      <p:nvPr/>
                    </p:nvSpPr>
                    <p:spPr bwMode="auto">
                      <a:xfrm>
                        <a:off x="4484"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56" name="Rectangle 28">
                        <a:extLst>
                          <a:ext uri="{FF2B5EF4-FFF2-40B4-BE49-F238E27FC236}">
                            <a16:creationId xmlns:a16="http://schemas.microsoft.com/office/drawing/2014/main" id="{860424F8-66D8-1A4B-BF5D-AC339A5AFDCB}"/>
                          </a:ext>
                        </a:extLst>
                      </p:cNvPr>
                      <p:cNvSpPr>
                        <a:spLocks noChangeArrowheads="1"/>
                      </p:cNvSpPr>
                      <p:nvPr/>
                    </p:nvSpPr>
                    <p:spPr bwMode="auto">
                      <a:xfrm>
                        <a:off x="4148" y="2380"/>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p:txBody>
                  </p:sp>
                  <p:sp>
                    <p:nvSpPr>
                      <p:cNvPr id="380957" name="Line 29">
                        <a:extLst>
                          <a:ext uri="{FF2B5EF4-FFF2-40B4-BE49-F238E27FC236}">
                            <a16:creationId xmlns:a16="http://schemas.microsoft.com/office/drawing/2014/main" id="{438D5D58-3B5F-5F4C-B8AD-D92AEA9EAFEF}"/>
                          </a:ext>
                        </a:extLst>
                      </p:cNvPr>
                      <p:cNvSpPr>
                        <a:spLocks noChangeShapeType="1"/>
                      </p:cNvSpPr>
                      <p:nvPr/>
                    </p:nvSpPr>
                    <p:spPr bwMode="auto">
                      <a:xfrm>
                        <a:off x="4484" y="238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80958" name="Group 30">
                      <a:extLst>
                        <a:ext uri="{FF2B5EF4-FFF2-40B4-BE49-F238E27FC236}">
                          <a16:creationId xmlns:a16="http://schemas.microsoft.com/office/drawing/2014/main" id="{5EF17E30-3C89-494F-BCFB-ACC5F5854A58}"/>
                        </a:ext>
                      </a:extLst>
                    </p:cNvPr>
                    <p:cNvGrpSpPr>
                      <a:grpSpLocks/>
                    </p:cNvGrpSpPr>
                    <p:nvPr/>
                  </p:nvGrpSpPr>
                  <p:grpSpPr bwMode="auto">
                    <a:xfrm>
                      <a:off x="4032" y="3088"/>
                      <a:ext cx="612" cy="408"/>
                      <a:chOff x="4148" y="2176"/>
                      <a:chExt cx="612" cy="408"/>
                    </a:xfrm>
                  </p:grpSpPr>
                  <p:sp>
                    <p:nvSpPr>
                      <p:cNvPr id="380959" name="Rectangle 31">
                        <a:extLst>
                          <a:ext uri="{FF2B5EF4-FFF2-40B4-BE49-F238E27FC236}">
                            <a16:creationId xmlns:a16="http://schemas.microsoft.com/office/drawing/2014/main" id="{1E05CC33-0160-9D4A-B97F-17B992C98FCD}"/>
                          </a:ext>
                        </a:extLst>
                      </p:cNvPr>
                      <p:cNvSpPr>
                        <a:spLocks noChangeArrowheads="1"/>
                      </p:cNvSpPr>
                      <p:nvPr/>
                    </p:nvSpPr>
                    <p:spPr bwMode="auto">
                      <a:xfrm>
                        <a:off x="4148" y="2176"/>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3 2   5</a:t>
                        </a:r>
                      </a:p>
                    </p:txBody>
                  </p:sp>
                  <p:sp>
                    <p:nvSpPr>
                      <p:cNvPr id="380960" name="Line 32">
                        <a:extLst>
                          <a:ext uri="{FF2B5EF4-FFF2-40B4-BE49-F238E27FC236}">
                            <a16:creationId xmlns:a16="http://schemas.microsoft.com/office/drawing/2014/main" id="{FC5C7861-0DE3-654F-829E-629E062F189D}"/>
                          </a:ext>
                        </a:extLst>
                      </p:cNvPr>
                      <p:cNvSpPr>
                        <a:spLocks noChangeShapeType="1"/>
                      </p:cNvSpPr>
                      <p:nvPr/>
                    </p:nvSpPr>
                    <p:spPr bwMode="auto">
                      <a:xfrm>
                        <a:off x="4308"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61" name="Line 33">
                        <a:extLst>
                          <a:ext uri="{FF2B5EF4-FFF2-40B4-BE49-F238E27FC236}">
                            <a16:creationId xmlns:a16="http://schemas.microsoft.com/office/drawing/2014/main" id="{8A2636E5-7378-3247-B9DE-0735B038CC36}"/>
                          </a:ext>
                        </a:extLst>
                      </p:cNvPr>
                      <p:cNvSpPr>
                        <a:spLocks noChangeShapeType="1"/>
                      </p:cNvSpPr>
                      <p:nvPr/>
                    </p:nvSpPr>
                    <p:spPr bwMode="auto">
                      <a:xfrm>
                        <a:off x="4484"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62" name="Rectangle 34">
                        <a:extLst>
                          <a:ext uri="{FF2B5EF4-FFF2-40B4-BE49-F238E27FC236}">
                            <a16:creationId xmlns:a16="http://schemas.microsoft.com/office/drawing/2014/main" id="{F64987AC-A56A-E04B-80D6-BD5CA27B3418}"/>
                          </a:ext>
                        </a:extLst>
                      </p:cNvPr>
                      <p:cNvSpPr>
                        <a:spLocks noChangeArrowheads="1"/>
                      </p:cNvSpPr>
                      <p:nvPr/>
                    </p:nvSpPr>
                    <p:spPr bwMode="auto">
                      <a:xfrm>
                        <a:off x="4148" y="2380"/>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63" name="Line 35">
                        <a:extLst>
                          <a:ext uri="{FF2B5EF4-FFF2-40B4-BE49-F238E27FC236}">
                            <a16:creationId xmlns:a16="http://schemas.microsoft.com/office/drawing/2014/main" id="{7E1721CF-3BCA-5E43-9D66-DD415EDB9E33}"/>
                          </a:ext>
                        </a:extLst>
                      </p:cNvPr>
                      <p:cNvSpPr>
                        <a:spLocks noChangeShapeType="1"/>
                      </p:cNvSpPr>
                      <p:nvPr/>
                    </p:nvSpPr>
                    <p:spPr bwMode="auto">
                      <a:xfrm>
                        <a:off x="4484" y="238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80964" name="Group 36">
                      <a:extLst>
                        <a:ext uri="{FF2B5EF4-FFF2-40B4-BE49-F238E27FC236}">
                          <a16:creationId xmlns:a16="http://schemas.microsoft.com/office/drawing/2014/main" id="{05DDDB85-5D78-B049-B2A1-5149FDFDD736}"/>
                        </a:ext>
                      </a:extLst>
                    </p:cNvPr>
                    <p:cNvGrpSpPr>
                      <a:grpSpLocks/>
                    </p:cNvGrpSpPr>
                    <p:nvPr/>
                  </p:nvGrpSpPr>
                  <p:grpSpPr bwMode="auto">
                    <a:xfrm>
                      <a:off x="5148" y="2616"/>
                      <a:ext cx="612" cy="408"/>
                      <a:chOff x="4148" y="2176"/>
                      <a:chExt cx="612" cy="408"/>
                    </a:xfrm>
                  </p:grpSpPr>
                  <p:sp>
                    <p:nvSpPr>
                      <p:cNvPr id="380965" name="Rectangle 37">
                        <a:extLst>
                          <a:ext uri="{FF2B5EF4-FFF2-40B4-BE49-F238E27FC236}">
                            <a16:creationId xmlns:a16="http://schemas.microsoft.com/office/drawing/2014/main" id="{CB0CCCBA-4E38-5444-B404-687A38B18202}"/>
                          </a:ext>
                        </a:extLst>
                      </p:cNvPr>
                      <p:cNvSpPr>
                        <a:spLocks noChangeArrowheads="1"/>
                      </p:cNvSpPr>
                      <p:nvPr/>
                    </p:nvSpPr>
                    <p:spPr bwMode="auto">
                      <a:xfrm>
                        <a:off x="4148" y="2176"/>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 5  -4</a:t>
                        </a:r>
                      </a:p>
                    </p:txBody>
                  </p:sp>
                  <p:sp>
                    <p:nvSpPr>
                      <p:cNvPr id="380966" name="Line 38">
                        <a:extLst>
                          <a:ext uri="{FF2B5EF4-FFF2-40B4-BE49-F238E27FC236}">
                            <a16:creationId xmlns:a16="http://schemas.microsoft.com/office/drawing/2014/main" id="{63B302D0-0F28-5249-92D5-29D8BF37E8D0}"/>
                          </a:ext>
                        </a:extLst>
                      </p:cNvPr>
                      <p:cNvSpPr>
                        <a:spLocks noChangeShapeType="1"/>
                      </p:cNvSpPr>
                      <p:nvPr/>
                    </p:nvSpPr>
                    <p:spPr bwMode="auto">
                      <a:xfrm>
                        <a:off x="4308"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67" name="Line 39">
                        <a:extLst>
                          <a:ext uri="{FF2B5EF4-FFF2-40B4-BE49-F238E27FC236}">
                            <a16:creationId xmlns:a16="http://schemas.microsoft.com/office/drawing/2014/main" id="{EAA9F5E6-E9FA-C446-B5E4-E860CE631BDB}"/>
                          </a:ext>
                        </a:extLst>
                      </p:cNvPr>
                      <p:cNvSpPr>
                        <a:spLocks noChangeShapeType="1"/>
                      </p:cNvSpPr>
                      <p:nvPr/>
                    </p:nvSpPr>
                    <p:spPr bwMode="auto">
                      <a:xfrm>
                        <a:off x="4484"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68" name="Rectangle 40">
                        <a:extLst>
                          <a:ext uri="{FF2B5EF4-FFF2-40B4-BE49-F238E27FC236}">
                            <a16:creationId xmlns:a16="http://schemas.microsoft.com/office/drawing/2014/main" id="{6636F7DB-DADB-0547-87D5-CF4AE78728FE}"/>
                          </a:ext>
                        </a:extLst>
                      </p:cNvPr>
                      <p:cNvSpPr>
                        <a:spLocks noChangeArrowheads="1"/>
                      </p:cNvSpPr>
                      <p:nvPr/>
                    </p:nvSpPr>
                    <p:spPr bwMode="auto">
                      <a:xfrm>
                        <a:off x="4148" y="2380"/>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69" name="Line 41">
                        <a:extLst>
                          <a:ext uri="{FF2B5EF4-FFF2-40B4-BE49-F238E27FC236}">
                            <a16:creationId xmlns:a16="http://schemas.microsoft.com/office/drawing/2014/main" id="{2D20F0B2-0E0C-454A-885E-9440122EF1CC}"/>
                          </a:ext>
                        </a:extLst>
                      </p:cNvPr>
                      <p:cNvSpPr>
                        <a:spLocks noChangeShapeType="1"/>
                      </p:cNvSpPr>
                      <p:nvPr/>
                    </p:nvSpPr>
                    <p:spPr bwMode="auto">
                      <a:xfrm>
                        <a:off x="4484" y="238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80970" name="Group 42">
                      <a:extLst>
                        <a:ext uri="{FF2B5EF4-FFF2-40B4-BE49-F238E27FC236}">
                          <a16:creationId xmlns:a16="http://schemas.microsoft.com/office/drawing/2014/main" id="{2577A3C3-83E2-D84D-BA09-94CA2F7339D9}"/>
                        </a:ext>
                      </a:extLst>
                    </p:cNvPr>
                    <p:cNvGrpSpPr>
                      <a:grpSpLocks/>
                    </p:cNvGrpSpPr>
                    <p:nvPr/>
                  </p:nvGrpSpPr>
                  <p:grpSpPr bwMode="auto">
                    <a:xfrm>
                      <a:off x="4656" y="3672"/>
                      <a:ext cx="612" cy="408"/>
                      <a:chOff x="4148" y="2176"/>
                      <a:chExt cx="612" cy="408"/>
                    </a:xfrm>
                  </p:grpSpPr>
                  <p:sp>
                    <p:nvSpPr>
                      <p:cNvPr id="380971" name="Rectangle 43">
                        <a:extLst>
                          <a:ext uri="{FF2B5EF4-FFF2-40B4-BE49-F238E27FC236}">
                            <a16:creationId xmlns:a16="http://schemas.microsoft.com/office/drawing/2014/main" id="{682AE316-36A6-BF45-AAF6-85451A2504AD}"/>
                          </a:ext>
                        </a:extLst>
                      </p:cNvPr>
                      <p:cNvSpPr>
                        <a:spLocks noChangeArrowheads="1"/>
                      </p:cNvSpPr>
                      <p:nvPr/>
                    </p:nvSpPr>
                    <p:spPr bwMode="auto">
                      <a:xfrm>
                        <a:off x="4148" y="2176"/>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4 3   3</a:t>
                        </a:r>
                      </a:p>
                    </p:txBody>
                  </p:sp>
                  <p:sp>
                    <p:nvSpPr>
                      <p:cNvPr id="380972" name="Line 44">
                        <a:extLst>
                          <a:ext uri="{FF2B5EF4-FFF2-40B4-BE49-F238E27FC236}">
                            <a16:creationId xmlns:a16="http://schemas.microsoft.com/office/drawing/2014/main" id="{8B49E9EA-0EEC-904A-B131-4D6856A5FD3A}"/>
                          </a:ext>
                        </a:extLst>
                      </p:cNvPr>
                      <p:cNvSpPr>
                        <a:spLocks noChangeShapeType="1"/>
                      </p:cNvSpPr>
                      <p:nvPr/>
                    </p:nvSpPr>
                    <p:spPr bwMode="auto">
                      <a:xfrm>
                        <a:off x="4308"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73" name="Line 45">
                        <a:extLst>
                          <a:ext uri="{FF2B5EF4-FFF2-40B4-BE49-F238E27FC236}">
                            <a16:creationId xmlns:a16="http://schemas.microsoft.com/office/drawing/2014/main" id="{97E0CC98-2976-314B-9335-89F40A173FA2}"/>
                          </a:ext>
                        </a:extLst>
                      </p:cNvPr>
                      <p:cNvSpPr>
                        <a:spLocks noChangeShapeType="1"/>
                      </p:cNvSpPr>
                      <p:nvPr/>
                    </p:nvSpPr>
                    <p:spPr bwMode="auto">
                      <a:xfrm>
                        <a:off x="4484" y="217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74" name="Rectangle 46">
                        <a:extLst>
                          <a:ext uri="{FF2B5EF4-FFF2-40B4-BE49-F238E27FC236}">
                            <a16:creationId xmlns:a16="http://schemas.microsoft.com/office/drawing/2014/main" id="{EE0B3AB3-F38D-1243-8BC1-70C5493C00B4}"/>
                          </a:ext>
                        </a:extLst>
                      </p:cNvPr>
                      <p:cNvSpPr>
                        <a:spLocks noChangeArrowheads="1"/>
                      </p:cNvSpPr>
                      <p:nvPr/>
                    </p:nvSpPr>
                    <p:spPr bwMode="auto">
                      <a:xfrm>
                        <a:off x="4148" y="2380"/>
                        <a:ext cx="612"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    </a:t>
                        </a:r>
                        <a:r>
                          <a:rPr kumimoji="1" lang="zh-CN" altLang="en-US"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75" name="Line 47">
                        <a:extLst>
                          <a:ext uri="{FF2B5EF4-FFF2-40B4-BE49-F238E27FC236}">
                            <a16:creationId xmlns:a16="http://schemas.microsoft.com/office/drawing/2014/main" id="{ADEF7EC2-8B1E-804F-A3E7-6AC0912769DE}"/>
                          </a:ext>
                        </a:extLst>
                      </p:cNvPr>
                      <p:cNvSpPr>
                        <a:spLocks noChangeShapeType="1"/>
                      </p:cNvSpPr>
                      <p:nvPr/>
                    </p:nvSpPr>
                    <p:spPr bwMode="auto">
                      <a:xfrm>
                        <a:off x="4484" y="238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80976" name="Line 48">
                      <a:extLst>
                        <a:ext uri="{FF2B5EF4-FFF2-40B4-BE49-F238E27FC236}">
                          <a16:creationId xmlns:a16="http://schemas.microsoft.com/office/drawing/2014/main" id="{DE83AA05-8354-B84F-AFB7-CFE68935CDF5}"/>
                        </a:ext>
                      </a:extLst>
                    </p:cNvPr>
                    <p:cNvSpPr>
                      <a:spLocks noChangeShapeType="1"/>
                    </p:cNvSpPr>
                    <p:nvPr/>
                  </p:nvSpPr>
                  <p:spPr bwMode="auto">
                    <a:xfrm>
                      <a:off x="4752" y="1968"/>
                      <a:ext cx="0" cy="170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77" name="Line 49">
                      <a:extLst>
                        <a:ext uri="{FF2B5EF4-FFF2-40B4-BE49-F238E27FC236}">
                          <a16:creationId xmlns:a16="http://schemas.microsoft.com/office/drawing/2014/main" id="{C15211B7-D2B4-DA4E-8AE4-748AD11C195C}"/>
                        </a:ext>
                      </a:extLst>
                    </p:cNvPr>
                    <p:cNvSpPr>
                      <a:spLocks noChangeShapeType="1"/>
                    </p:cNvSpPr>
                    <p:nvPr/>
                  </p:nvSpPr>
                  <p:spPr bwMode="auto">
                    <a:xfrm>
                      <a:off x="5424" y="1959"/>
                      <a:ext cx="0" cy="65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78" name="Line 50">
                      <a:extLst>
                        <a:ext uri="{FF2B5EF4-FFF2-40B4-BE49-F238E27FC236}">
                          <a16:creationId xmlns:a16="http://schemas.microsoft.com/office/drawing/2014/main" id="{DECC29F4-F6E9-E245-8C18-E2B3161EA474}"/>
                        </a:ext>
                      </a:extLst>
                    </p:cNvPr>
                    <p:cNvSpPr>
                      <a:spLocks noChangeShapeType="1"/>
                    </p:cNvSpPr>
                    <p:nvPr/>
                  </p:nvSpPr>
                  <p:spPr bwMode="auto">
                    <a:xfrm>
                      <a:off x="4224" y="2512"/>
                      <a:ext cx="0" cy="56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80979" name="Group 51">
                      <a:extLst>
                        <a:ext uri="{FF2B5EF4-FFF2-40B4-BE49-F238E27FC236}">
                          <a16:creationId xmlns:a16="http://schemas.microsoft.com/office/drawing/2014/main" id="{8A67AF73-F421-CA48-B034-B7D7F3D3E3AE}"/>
                        </a:ext>
                      </a:extLst>
                    </p:cNvPr>
                    <p:cNvGrpSpPr>
                      <a:grpSpLocks/>
                    </p:cNvGrpSpPr>
                    <p:nvPr/>
                  </p:nvGrpSpPr>
                  <p:grpSpPr bwMode="auto">
                    <a:xfrm>
                      <a:off x="3540" y="2112"/>
                      <a:ext cx="204" cy="1950"/>
                      <a:chOff x="3456" y="2112"/>
                      <a:chExt cx="204" cy="1950"/>
                    </a:xfrm>
                  </p:grpSpPr>
                  <p:sp>
                    <p:nvSpPr>
                      <p:cNvPr id="380980" name="Rectangle 52">
                        <a:extLst>
                          <a:ext uri="{FF2B5EF4-FFF2-40B4-BE49-F238E27FC236}">
                            <a16:creationId xmlns:a16="http://schemas.microsoft.com/office/drawing/2014/main" id="{4AFF55DC-939C-3A45-9606-5E07D1C20270}"/>
                          </a:ext>
                        </a:extLst>
                      </p:cNvPr>
                      <p:cNvSpPr>
                        <a:spLocks noChangeArrowheads="1"/>
                      </p:cNvSpPr>
                      <p:nvPr/>
                    </p:nvSpPr>
                    <p:spPr bwMode="auto">
                      <a:xfrm>
                        <a:off x="3456" y="2112"/>
                        <a:ext cx="204" cy="1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81" name="Line 53">
                        <a:extLst>
                          <a:ext uri="{FF2B5EF4-FFF2-40B4-BE49-F238E27FC236}">
                            <a16:creationId xmlns:a16="http://schemas.microsoft.com/office/drawing/2014/main" id="{4DB1008A-5801-E742-903A-5C11CFA5FF94}"/>
                          </a:ext>
                        </a:extLst>
                      </p:cNvPr>
                      <p:cNvSpPr>
                        <a:spLocks noChangeShapeType="1"/>
                      </p:cNvSpPr>
                      <p:nvPr/>
                    </p:nvSpPr>
                    <p:spPr bwMode="auto">
                      <a:xfrm>
                        <a:off x="3456" y="2640"/>
                        <a:ext cx="20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82" name="Line 54">
                        <a:extLst>
                          <a:ext uri="{FF2B5EF4-FFF2-40B4-BE49-F238E27FC236}">
                            <a16:creationId xmlns:a16="http://schemas.microsoft.com/office/drawing/2014/main" id="{FC85A222-DDAA-9A46-A653-7F2DAF2C3824}"/>
                          </a:ext>
                        </a:extLst>
                      </p:cNvPr>
                      <p:cNvSpPr>
                        <a:spLocks noChangeShapeType="1"/>
                      </p:cNvSpPr>
                      <p:nvPr/>
                    </p:nvSpPr>
                    <p:spPr bwMode="auto">
                      <a:xfrm>
                        <a:off x="3456" y="3168"/>
                        <a:ext cx="20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83" name="Line 55">
                        <a:extLst>
                          <a:ext uri="{FF2B5EF4-FFF2-40B4-BE49-F238E27FC236}">
                            <a16:creationId xmlns:a16="http://schemas.microsoft.com/office/drawing/2014/main" id="{5AD80E88-4FA3-A146-A774-17A2F73FA858}"/>
                          </a:ext>
                        </a:extLst>
                      </p:cNvPr>
                      <p:cNvSpPr>
                        <a:spLocks noChangeShapeType="1"/>
                      </p:cNvSpPr>
                      <p:nvPr/>
                    </p:nvSpPr>
                    <p:spPr bwMode="auto">
                      <a:xfrm>
                        <a:off x="3456" y="3648"/>
                        <a:ext cx="20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80984" name="Line 56">
                      <a:extLst>
                        <a:ext uri="{FF2B5EF4-FFF2-40B4-BE49-F238E27FC236}">
                          <a16:creationId xmlns:a16="http://schemas.microsoft.com/office/drawing/2014/main" id="{865149B6-B4E5-1646-9B06-E7F41C50964D}"/>
                        </a:ext>
                      </a:extLst>
                    </p:cNvPr>
                    <p:cNvSpPr>
                      <a:spLocks noChangeShapeType="1"/>
                    </p:cNvSpPr>
                    <p:nvPr/>
                  </p:nvSpPr>
                  <p:spPr bwMode="auto">
                    <a:xfrm>
                      <a:off x="3648" y="2448"/>
                      <a:ext cx="385"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85" name="Line 57">
                      <a:extLst>
                        <a:ext uri="{FF2B5EF4-FFF2-40B4-BE49-F238E27FC236}">
                          <a16:creationId xmlns:a16="http://schemas.microsoft.com/office/drawing/2014/main" id="{E94305A7-A985-9547-BBD8-CF2DC5A5923B}"/>
                        </a:ext>
                      </a:extLst>
                    </p:cNvPr>
                    <p:cNvSpPr>
                      <a:spLocks noChangeShapeType="1"/>
                    </p:cNvSpPr>
                    <p:nvPr/>
                  </p:nvSpPr>
                  <p:spPr bwMode="auto">
                    <a:xfrm>
                      <a:off x="3648" y="2880"/>
                      <a:ext cx="149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86" name="Line 58">
                      <a:extLst>
                        <a:ext uri="{FF2B5EF4-FFF2-40B4-BE49-F238E27FC236}">
                          <a16:creationId xmlns:a16="http://schemas.microsoft.com/office/drawing/2014/main" id="{90F9D73A-7EE4-0C42-BC86-E4D45C16F2E8}"/>
                        </a:ext>
                      </a:extLst>
                    </p:cNvPr>
                    <p:cNvSpPr>
                      <a:spLocks noChangeShapeType="1"/>
                    </p:cNvSpPr>
                    <p:nvPr/>
                  </p:nvSpPr>
                  <p:spPr bwMode="auto">
                    <a:xfrm>
                      <a:off x="3672" y="3408"/>
                      <a:ext cx="363"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87" name="Line 59">
                      <a:extLst>
                        <a:ext uri="{FF2B5EF4-FFF2-40B4-BE49-F238E27FC236}">
                          <a16:creationId xmlns:a16="http://schemas.microsoft.com/office/drawing/2014/main" id="{AE1C658C-4C68-9F4F-9B20-543D6745C558}"/>
                        </a:ext>
                      </a:extLst>
                    </p:cNvPr>
                    <p:cNvSpPr>
                      <a:spLocks noChangeShapeType="1"/>
                    </p:cNvSpPr>
                    <p:nvPr/>
                  </p:nvSpPr>
                  <p:spPr bwMode="auto">
                    <a:xfrm>
                      <a:off x="3680" y="3936"/>
                      <a:ext cx="975"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380988" name="Group 60">
                  <a:extLst>
                    <a:ext uri="{FF2B5EF4-FFF2-40B4-BE49-F238E27FC236}">
                      <a16:creationId xmlns:a16="http://schemas.microsoft.com/office/drawing/2014/main" id="{851439F8-0DA7-DB43-9595-C67F0D869344}"/>
                    </a:ext>
                  </a:extLst>
                </p:cNvPr>
                <p:cNvGrpSpPr>
                  <a:grpSpLocks/>
                </p:cNvGrpSpPr>
                <p:nvPr/>
              </p:nvGrpSpPr>
              <p:grpSpPr bwMode="auto">
                <a:xfrm>
                  <a:off x="4272" y="1792"/>
                  <a:ext cx="1008" cy="204"/>
                  <a:chOff x="4216" y="1296"/>
                  <a:chExt cx="1008" cy="204"/>
                </a:xfrm>
              </p:grpSpPr>
              <p:sp>
                <p:nvSpPr>
                  <p:cNvPr id="380989" name="Line 61">
                    <a:extLst>
                      <a:ext uri="{FF2B5EF4-FFF2-40B4-BE49-F238E27FC236}">
                        <a16:creationId xmlns:a16="http://schemas.microsoft.com/office/drawing/2014/main" id="{36B9A1E7-A25C-4142-8F3D-85872928ABE5}"/>
                      </a:ext>
                    </a:extLst>
                  </p:cNvPr>
                  <p:cNvSpPr>
                    <a:spLocks noChangeShapeType="1"/>
                  </p:cNvSpPr>
                  <p:nvPr/>
                </p:nvSpPr>
                <p:spPr bwMode="auto">
                  <a:xfrm>
                    <a:off x="4552" y="12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90" name="Line 62">
                    <a:extLst>
                      <a:ext uri="{FF2B5EF4-FFF2-40B4-BE49-F238E27FC236}">
                        <a16:creationId xmlns:a16="http://schemas.microsoft.com/office/drawing/2014/main" id="{442516FC-85EF-D446-BD3E-20563C71D7C6}"/>
                      </a:ext>
                    </a:extLst>
                  </p:cNvPr>
                  <p:cNvSpPr>
                    <a:spLocks noChangeShapeType="1"/>
                  </p:cNvSpPr>
                  <p:nvPr/>
                </p:nvSpPr>
                <p:spPr bwMode="auto">
                  <a:xfrm>
                    <a:off x="4888" y="12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91" name="Line 63">
                    <a:extLst>
                      <a:ext uri="{FF2B5EF4-FFF2-40B4-BE49-F238E27FC236}">
                        <a16:creationId xmlns:a16="http://schemas.microsoft.com/office/drawing/2014/main" id="{2800CBD5-728F-C44F-B823-E60487FDA290}"/>
                      </a:ext>
                    </a:extLst>
                  </p:cNvPr>
                  <p:cNvSpPr>
                    <a:spLocks noChangeShapeType="1"/>
                  </p:cNvSpPr>
                  <p:nvPr/>
                </p:nvSpPr>
                <p:spPr bwMode="auto">
                  <a:xfrm>
                    <a:off x="5224" y="12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0992" name="Line 64">
                    <a:extLst>
                      <a:ext uri="{FF2B5EF4-FFF2-40B4-BE49-F238E27FC236}">
                        <a16:creationId xmlns:a16="http://schemas.microsoft.com/office/drawing/2014/main" id="{BC92B0BA-41BB-3643-87B2-3F7D7E42AA35}"/>
                      </a:ext>
                    </a:extLst>
                  </p:cNvPr>
                  <p:cNvSpPr>
                    <a:spLocks noChangeShapeType="1"/>
                  </p:cNvSpPr>
                  <p:nvPr/>
                </p:nvSpPr>
                <p:spPr bwMode="auto">
                  <a:xfrm>
                    <a:off x="4216" y="129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1361758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FC2E9A0-5131-B846-B2EF-DE3A39EBA31A}"/>
              </a:ext>
            </a:extLst>
          </p:cNvPr>
          <p:cNvSpPr>
            <a:spLocks noGrp="1" noChangeArrowheads="1"/>
          </p:cNvSpPr>
          <p:nvPr>
            <p:ph type="title" idx="4294967295"/>
          </p:nvPr>
        </p:nvSpPr>
        <p:spPr>
          <a:xfrm>
            <a:off x="2895600" y="152400"/>
            <a:ext cx="5410200" cy="838200"/>
          </a:xfrm>
        </p:spPr>
        <p:txBody>
          <a:bodyPr/>
          <a:lstStyle/>
          <a:p>
            <a:r>
              <a:rPr lang="en-US" altLang="zh-CN" sz="5400" b="1">
                <a:effectLst/>
                <a:latin typeface="Times New Roman" panose="02020603050405020304" pitchFamily="18" charset="0"/>
              </a:rPr>
              <a:t>5.4</a:t>
            </a:r>
            <a:r>
              <a:rPr lang="en-US" altLang="zh-CN" sz="5400" b="1">
                <a:effectLst/>
                <a:cs typeface="Arial" panose="020B0604020202020204" pitchFamily="34" charset="0"/>
              </a:rPr>
              <a:t>  </a:t>
            </a:r>
            <a:r>
              <a:rPr lang="en-US" altLang="zh-CN" sz="5400" b="1">
                <a:effectLst/>
              </a:rPr>
              <a:t> </a:t>
            </a:r>
            <a:r>
              <a:rPr lang="zh-CN" altLang="en-US" sz="5400" b="1">
                <a:effectLst/>
                <a:latin typeface="楷体_GB2312" pitchFamily="49" charset="-122"/>
                <a:ea typeface="楷体_GB2312" pitchFamily="49" charset="-122"/>
              </a:rPr>
              <a:t>广义表</a:t>
            </a:r>
          </a:p>
        </p:txBody>
      </p:sp>
      <p:sp>
        <p:nvSpPr>
          <p:cNvPr id="381955" name="Rectangle 3">
            <a:extLst>
              <a:ext uri="{FF2B5EF4-FFF2-40B4-BE49-F238E27FC236}">
                <a16:creationId xmlns:a16="http://schemas.microsoft.com/office/drawing/2014/main" id="{53E574A4-180B-5340-B2B7-A01BC1D2A6D4}"/>
              </a:ext>
            </a:extLst>
          </p:cNvPr>
          <p:cNvSpPr>
            <a:spLocks noGrp="1" noChangeArrowheads="1"/>
          </p:cNvSpPr>
          <p:nvPr>
            <p:ph/>
          </p:nvPr>
        </p:nvSpPr>
        <p:spPr>
          <a:xfrm>
            <a:off x="1676401" y="1143001"/>
            <a:ext cx="8812213" cy="5165725"/>
          </a:xfrm>
          <a:noFill/>
          <a:ln/>
        </p:spPr>
        <p:txBody>
          <a:bodyPr/>
          <a:lstStyle/>
          <a:p>
            <a:pPr marL="0" indent="0">
              <a:lnSpc>
                <a:spcPct val="110000"/>
              </a:lnSpc>
              <a:buNone/>
            </a:pPr>
            <a:r>
              <a:rPr lang="zh-CN" altLang="en-US">
                <a:latin typeface="宋体" panose="02010600030101010101" pitchFamily="2" charset="-122"/>
              </a:rPr>
              <a:t>    </a:t>
            </a:r>
            <a:r>
              <a:rPr lang="zh-CN" altLang="en-US" sz="2800" b="1">
                <a:latin typeface="宋体" panose="02010600030101010101" pitchFamily="2" charset="-122"/>
              </a:rPr>
              <a:t>广义表是线性表的推广和扩充，在人工智能领域中应用十分广泛。</a:t>
            </a:r>
          </a:p>
          <a:p>
            <a:pPr marL="0" indent="0">
              <a:lnSpc>
                <a:spcPct val="110000"/>
              </a:lnSpc>
              <a:buNone/>
            </a:pPr>
            <a:r>
              <a:rPr lang="zh-CN" altLang="en-US" sz="2800" b="1"/>
              <a:t>       在第</a:t>
            </a:r>
            <a:r>
              <a:rPr lang="en-US" altLang="zh-CN" sz="2800" b="1"/>
              <a:t>2</a:t>
            </a:r>
            <a:r>
              <a:rPr lang="zh-CN" altLang="en-US" sz="2800" b="1"/>
              <a:t>章中，我们把线性表定义为</a:t>
            </a:r>
            <a:r>
              <a:rPr lang="en-US" altLang="zh-CN" sz="2800" b="1"/>
              <a:t>n(n≧0 )</a:t>
            </a:r>
            <a:r>
              <a:rPr lang="zh-CN" altLang="en-US" sz="2800" b="1"/>
              <a:t>个元素</a:t>
            </a:r>
            <a:r>
              <a:rPr lang="en-US" altLang="zh-CN" sz="2800" b="1"/>
              <a:t>a</a:t>
            </a:r>
            <a:r>
              <a:rPr lang="en-US" altLang="zh-CN" sz="2800" b="1" baseline="-20000"/>
              <a:t>1</a:t>
            </a:r>
            <a:r>
              <a:rPr lang="en-US" altLang="zh-CN" sz="2800" b="1"/>
              <a:t>, a</a:t>
            </a:r>
            <a:r>
              <a:rPr lang="en-US" altLang="zh-CN" sz="2800" b="1" baseline="-20000"/>
              <a:t>2 </a:t>
            </a:r>
            <a:r>
              <a:rPr lang="en-US" altLang="zh-CN" sz="2800" b="1"/>
              <a:t>,…, a</a:t>
            </a:r>
            <a:r>
              <a:rPr lang="en-US" altLang="zh-CN" sz="2800" b="1" baseline="-20000"/>
              <a:t>n</a:t>
            </a:r>
            <a:r>
              <a:rPr lang="zh-CN" altLang="en-US" sz="2800" b="1"/>
              <a:t>的有穷序列，该序列中的所有元素具有相同的数据类型且只能是原子项</a:t>
            </a:r>
            <a:r>
              <a:rPr lang="en-US" altLang="zh-CN" sz="2800" b="1"/>
              <a:t>(Atom)</a:t>
            </a:r>
            <a:r>
              <a:rPr lang="zh-CN" altLang="en-US" sz="2800" b="1"/>
              <a:t>。所谓</a:t>
            </a:r>
            <a:r>
              <a:rPr lang="zh-CN" altLang="en-US" sz="2800" b="1">
                <a:solidFill>
                  <a:schemeClr val="folHlink"/>
                </a:solidFill>
              </a:rPr>
              <a:t>原子项可以是一个数或一个结构，是指结构上不可再分的</a:t>
            </a:r>
            <a:r>
              <a:rPr lang="zh-CN" altLang="en-US" sz="2800" b="1"/>
              <a:t>。若放松对元素的这种限制，容许它们具有其自身结构，就产生了广义表的概念。</a:t>
            </a:r>
          </a:p>
          <a:p>
            <a:pPr marL="0" indent="0">
              <a:lnSpc>
                <a:spcPct val="110000"/>
              </a:lnSpc>
              <a:buNone/>
            </a:pPr>
            <a:r>
              <a:rPr lang="zh-CN" altLang="en-US" b="1">
                <a:solidFill>
                  <a:schemeClr val="hlink"/>
                </a:solidFill>
              </a:rPr>
              <a:t>       </a:t>
            </a:r>
            <a:r>
              <a:rPr lang="zh-CN" altLang="en-US" b="1">
                <a:solidFill>
                  <a:schemeClr val="folHlink"/>
                </a:solidFill>
              </a:rPr>
              <a:t>广义表</a:t>
            </a:r>
            <a:r>
              <a:rPr lang="en-US" altLang="zh-CN" b="1"/>
              <a:t>(</a:t>
            </a:r>
            <a:r>
              <a:rPr lang="en-US" altLang="zh-CN" b="1">
                <a:solidFill>
                  <a:schemeClr val="accent1"/>
                </a:solidFill>
              </a:rPr>
              <a:t>Lists</a:t>
            </a:r>
            <a:r>
              <a:rPr lang="zh-CN" altLang="en-US"/>
              <a:t>，</a:t>
            </a:r>
            <a:r>
              <a:rPr lang="zh-CN" altLang="en-US" b="1">
                <a:solidFill>
                  <a:schemeClr val="folHlink"/>
                </a:solidFill>
              </a:rPr>
              <a:t>又称为列表</a:t>
            </a:r>
            <a:r>
              <a:rPr lang="zh-CN" altLang="en-US" b="1">
                <a:solidFill>
                  <a:schemeClr val="hlink"/>
                </a:solidFill>
              </a:rPr>
              <a:t> </a:t>
            </a:r>
            <a:r>
              <a:rPr lang="en-US" altLang="zh-CN" b="1"/>
              <a:t>)</a:t>
            </a:r>
            <a:r>
              <a:rPr lang="zh-CN" altLang="en-US" b="1"/>
              <a:t>：</a:t>
            </a:r>
            <a:r>
              <a:rPr lang="zh-CN" altLang="en-US" sz="2800" b="1"/>
              <a:t>是由</a:t>
            </a:r>
            <a:r>
              <a:rPr lang="en-US" altLang="zh-CN" sz="2800" b="1"/>
              <a:t>n(n </a:t>
            </a:r>
            <a:r>
              <a:rPr lang="en-US" altLang="zh-CN" sz="2800" b="1">
                <a:ea typeface="Arial Unicode MS" panose="020B0604020202020204" pitchFamily="34" charset="-128"/>
                <a:cs typeface="Arial Unicode MS" panose="020B0604020202020204" pitchFamily="34" charset="-128"/>
              </a:rPr>
              <a:t>≧</a:t>
            </a:r>
            <a:r>
              <a:rPr lang="en-US" altLang="zh-CN" sz="2800" b="1"/>
              <a:t>0)</a:t>
            </a:r>
            <a:r>
              <a:rPr lang="zh-CN" altLang="en-US" sz="2800" b="1"/>
              <a:t>个元素组成的有穷序列： </a:t>
            </a:r>
            <a:r>
              <a:rPr lang="en-US" altLang="zh-CN" sz="2800" b="1"/>
              <a:t>LS=(a</a:t>
            </a:r>
            <a:r>
              <a:rPr lang="en-US" altLang="zh-CN" sz="2800" b="1" baseline="-18000"/>
              <a:t>1</a:t>
            </a:r>
            <a:r>
              <a:rPr lang="zh-CN" altLang="en-US" sz="2800" b="1"/>
              <a:t>，</a:t>
            </a:r>
            <a:r>
              <a:rPr lang="en-US" altLang="zh-CN" sz="2800" b="1"/>
              <a:t>a</a:t>
            </a:r>
            <a:r>
              <a:rPr lang="en-US" altLang="zh-CN" sz="2800" b="1" baseline="-18000"/>
              <a:t>2</a:t>
            </a:r>
            <a:r>
              <a:rPr lang="zh-CN" altLang="en-US" sz="2800" b="1"/>
              <a:t>，</a:t>
            </a:r>
            <a:r>
              <a:rPr lang="en-US" altLang="zh-CN" sz="2800" b="1">
                <a:ea typeface="Arial Unicode MS" panose="020B0604020202020204" pitchFamily="34" charset="-128"/>
                <a:cs typeface="Arial Unicode MS" panose="020B0604020202020204" pitchFamily="34" charset="-128"/>
              </a:rPr>
              <a:t>…</a:t>
            </a:r>
            <a:r>
              <a:rPr lang="zh-CN" altLang="en-US" sz="2800" b="1"/>
              <a:t>，</a:t>
            </a:r>
            <a:r>
              <a:rPr lang="en-US" altLang="zh-CN" sz="2800" b="1"/>
              <a:t>a</a:t>
            </a:r>
            <a:r>
              <a:rPr lang="en-US" altLang="zh-CN" sz="2800" b="1" baseline="-18000"/>
              <a:t>n</a:t>
            </a:r>
            <a:r>
              <a:rPr lang="en-US" altLang="zh-CN" sz="2800" b="1"/>
              <a:t>)</a:t>
            </a:r>
          </a:p>
        </p:txBody>
      </p:sp>
    </p:spTree>
    <p:extLst>
      <p:ext uri="{BB962C8B-B14F-4D97-AF65-F5344CB8AC3E}">
        <p14:creationId xmlns:p14="http://schemas.microsoft.com/office/powerpoint/2010/main" val="2465167090"/>
      </p:ext>
    </p:extLst>
  </p:cSld>
  <p:clrMapOvr>
    <a:masterClrMapping/>
  </p:clrMapOvr>
  <p:transition spd="slow">
    <p:blinds/>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E4C3F372-427D-5E47-A497-CBF80D28CD4B}"/>
              </a:ext>
            </a:extLst>
          </p:cNvPr>
          <p:cNvSpPr>
            <a:spLocks noGrp="1" noChangeArrowheads="1"/>
          </p:cNvSpPr>
          <p:nvPr>
            <p:ph/>
          </p:nvPr>
        </p:nvSpPr>
        <p:spPr>
          <a:xfrm>
            <a:off x="1676401" y="152400"/>
            <a:ext cx="8812213" cy="6013450"/>
          </a:xfrm>
        </p:spPr>
        <p:txBody>
          <a:bodyPr/>
          <a:lstStyle/>
          <a:p>
            <a:pPr marL="381000" lvl="1" indent="0">
              <a:lnSpc>
                <a:spcPct val="110000"/>
              </a:lnSpc>
              <a:buNone/>
            </a:pPr>
            <a:r>
              <a:rPr lang="zh-CN" altLang="en-US" b="1"/>
              <a:t>其中</a:t>
            </a:r>
            <a:r>
              <a:rPr lang="en-US" altLang="zh-CN" b="1"/>
              <a:t>a</a:t>
            </a:r>
            <a:r>
              <a:rPr lang="en-US" altLang="zh-CN" b="1" baseline="-18000"/>
              <a:t>i</a:t>
            </a:r>
            <a:r>
              <a:rPr lang="zh-CN" altLang="en-US" b="1"/>
              <a:t>或者是原子项，或者是一个广义表。</a:t>
            </a:r>
            <a:r>
              <a:rPr lang="en-US" altLang="zh-CN" b="1"/>
              <a:t>LS</a:t>
            </a:r>
            <a:r>
              <a:rPr lang="zh-CN" altLang="en-US" b="1"/>
              <a:t>是广义表的名字，</a:t>
            </a:r>
            <a:r>
              <a:rPr lang="en-US" altLang="zh-CN" b="1"/>
              <a:t>n</a:t>
            </a:r>
            <a:r>
              <a:rPr lang="zh-CN" altLang="en-US" b="1"/>
              <a:t>为它的长度。若</a:t>
            </a:r>
            <a:r>
              <a:rPr lang="en-US" altLang="zh-CN" b="1"/>
              <a:t>a</a:t>
            </a:r>
            <a:r>
              <a:rPr lang="en-US" altLang="zh-CN" b="1" baseline="-18000"/>
              <a:t>i</a:t>
            </a:r>
            <a:r>
              <a:rPr lang="zh-CN" altLang="en-US" b="1"/>
              <a:t>是广义表，则称为</a:t>
            </a:r>
            <a:r>
              <a:rPr lang="en-US" altLang="zh-CN" b="1"/>
              <a:t>LS</a:t>
            </a:r>
            <a:r>
              <a:rPr lang="zh-CN" altLang="en-US" b="1"/>
              <a:t>的子表。</a:t>
            </a:r>
          </a:p>
          <a:p>
            <a:pPr marL="0" indent="0">
              <a:lnSpc>
                <a:spcPct val="110000"/>
              </a:lnSpc>
              <a:buNone/>
            </a:pPr>
            <a:r>
              <a:rPr lang="zh-CN" altLang="en-US" sz="2800" b="1"/>
              <a:t>习惯上：原子用</a:t>
            </a:r>
            <a:r>
              <a:rPr lang="zh-CN" altLang="en-US" sz="2800" b="1">
                <a:solidFill>
                  <a:schemeClr val="folHlink"/>
                </a:solidFill>
              </a:rPr>
              <a:t>小写字母</a:t>
            </a:r>
            <a:r>
              <a:rPr lang="zh-CN" altLang="en-US" sz="2800" b="1"/>
              <a:t>，子表用</a:t>
            </a:r>
            <a:r>
              <a:rPr lang="zh-CN" altLang="en-US" sz="2800" b="1">
                <a:solidFill>
                  <a:schemeClr val="folHlink"/>
                </a:solidFill>
              </a:rPr>
              <a:t>大写字母</a:t>
            </a:r>
            <a:r>
              <a:rPr lang="zh-CN" altLang="en-US" sz="2800" b="1"/>
              <a:t>。</a:t>
            </a:r>
          </a:p>
          <a:p>
            <a:pPr marL="0" indent="0">
              <a:lnSpc>
                <a:spcPct val="110000"/>
              </a:lnSpc>
              <a:buNone/>
            </a:pPr>
            <a:r>
              <a:rPr lang="zh-CN" altLang="en-US" sz="2800" b="1"/>
              <a:t>若广义表</a:t>
            </a:r>
            <a:r>
              <a:rPr lang="en-US" altLang="zh-CN" sz="2800" b="1"/>
              <a:t>LS</a:t>
            </a:r>
            <a:r>
              <a:rPr lang="zh-CN" altLang="en-US" sz="2800" b="1"/>
              <a:t>非空时：</a:t>
            </a:r>
          </a:p>
          <a:p>
            <a:pPr marL="3810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en-US" altLang="zh-CN" b="1">
                <a:solidFill>
                  <a:schemeClr val="folHlink"/>
                </a:solidFill>
              </a:rPr>
              <a:t>a</a:t>
            </a:r>
            <a:r>
              <a:rPr lang="en-US" altLang="zh-CN" b="1" baseline="-18000">
                <a:solidFill>
                  <a:schemeClr val="folHlink"/>
                </a:solidFill>
              </a:rPr>
              <a:t>1</a:t>
            </a:r>
            <a:r>
              <a:rPr lang="en-US" altLang="zh-CN" b="1"/>
              <a:t>(</a:t>
            </a:r>
            <a:r>
              <a:rPr lang="zh-CN" altLang="en-US" b="1"/>
              <a:t>表中第一个元素</a:t>
            </a:r>
            <a:r>
              <a:rPr lang="en-US" altLang="zh-CN" b="1"/>
              <a:t>)</a:t>
            </a:r>
            <a:r>
              <a:rPr lang="zh-CN" altLang="en-US" b="1"/>
              <a:t>称为</a:t>
            </a:r>
            <a:r>
              <a:rPr lang="zh-CN" altLang="en-US" b="1">
                <a:solidFill>
                  <a:schemeClr val="folHlink"/>
                </a:solidFill>
              </a:rPr>
              <a:t>表头</a:t>
            </a:r>
            <a:r>
              <a:rPr lang="zh-CN" altLang="en-US" b="1">
                <a:cs typeface="Times New Roman" panose="02020603050405020304" pitchFamily="18" charset="0"/>
              </a:rPr>
              <a:t>；</a:t>
            </a:r>
          </a:p>
          <a:p>
            <a:pPr marL="3810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folHlink"/>
                </a:solidFill>
                <a:cs typeface="Times New Roman" panose="02020603050405020304" pitchFamily="18" charset="0"/>
              </a:rPr>
              <a:t> </a:t>
            </a:r>
            <a:r>
              <a:rPr lang="zh-CN" altLang="en-US" b="1"/>
              <a:t>其余元素组成的子表称为</a:t>
            </a:r>
            <a:r>
              <a:rPr lang="zh-CN" altLang="en-US" b="1">
                <a:solidFill>
                  <a:schemeClr val="folHlink"/>
                </a:solidFill>
              </a:rPr>
              <a:t>表尾</a:t>
            </a:r>
            <a:r>
              <a:rPr lang="zh-CN" altLang="en-US" b="1">
                <a:cs typeface="Times New Roman" panose="02020603050405020304" pitchFamily="18" charset="0"/>
              </a:rPr>
              <a:t>；</a:t>
            </a:r>
            <a:r>
              <a:rPr lang="en-US" altLang="zh-CN" b="1"/>
              <a:t>(a</a:t>
            </a:r>
            <a:r>
              <a:rPr lang="en-US" altLang="zh-CN" b="1" baseline="-18000"/>
              <a:t>2</a:t>
            </a:r>
            <a:r>
              <a:rPr lang="zh-CN" altLang="en-US" b="1"/>
              <a:t>，</a:t>
            </a:r>
            <a:r>
              <a:rPr lang="en-US" altLang="zh-CN" b="1"/>
              <a:t>a</a:t>
            </a:r>
            <a:r>
              <a:rPr lang="en-US" altLang="zh-CN" b="1" baseline="-18000"/>
              <a:t>3</a:t>
            </a:r>
            <a:r>
              <a:rPr lang="zh-CN" altLang="en-US" b="1"/>
              <a:t>，</a:t>
            </a:r>
            <a:r>
              <a:rPr lang="en-US" altLang="zh-CN" b="1">
                <a:ea typeface="Arial Unicode MS" panose="020B0604020202020204" pitchFamily="34" charset="-128"/>
                <a:cs typeface="Arial Unicode MS" panose="020B0604020202020204" pitchFamily="34" charset="-128"/>
              </a:rPr>
              <a:t>…</a:t>
            </a:r>
            <a:r>
              <a:rPr lang="zh-CN" altLang="en-US" b="1"/>
              <a:t>，</a:t>
            </a:r>
            <a:r>
              <a:rPr lang="en-US" altLang="zh-CN" b="1"/>
              <a:t>a</a:t>
            </a:r>
            <a:r>
              <a:rPr lang="en-US" altLang="zh-CN" b="1" baseline="-18000"/>
              <a:t>n</a:t>
            </a:r>
            <a:r>
              <a:rPr lang="en-US" altLang="zh-CN" b="1"/>
              <a:t>)</a:t>
            </a:r>
            <a:endParaRPr lang="en-US" altLang="zh-CN" b="1">
              <a:cs typeface="Times New Roman" panose="02020603050405020304" pitchFamily="18" charset="0"/>
            </a:endParaRPr>
          </a:p>
          <a:p>
            <a:pPr marL="381000" lvl="1" indent="0">
              <a:lnSpc>
                <a:spcPct val="110000"/>
              </a:lnSpc>
              <a:buNone/>
            </a:pPr>
            <a:r>
              <a:rPr lang="en-US" altLang="zh-CN" b="1">
                <a:solidFill>
                  <a:schemeClr val="folHlink"/>
                </a:solidFill>
                <a:latin typeface="宋体" panose="02010600030101010101" pitchFamily="2" charset="-122"/>
                <a:cs typeface="Times New Roman" panose="02020603050405020304" pitchFamily="18" charset="0"/>
              </a:rPr>
              <a:t>◆</a:t>
            </a:r>
            <a:r>
              <a:rPr lang="en-US" altLang="zh-CN" b="1">
                <a:solidFill>
                  <a:schemeClr val="folHlink"/>
                </a:solidFill>
                <a:cs typeface="Times New Roman" panose="02020603050405020304" pitchFamily="18" charset="0"/>
              </a:rPr>
              <a:t> </a:t>
            </a:r>
            <a:r>
              <a:rPr lang="zh-CN" altLang="en-US" b="1"/>
              <a:t>广义表中所包含的元素</a:t>
            </a:r>
            <a:r>
              <a:rPr lang="en-US" altLang="zh-CN" b="1"/>
              <a:t>(</a:t>
            </a:r>
            <a:r>
              <a:rPr lang="zh-CN" altLang="en-US" b="1"/>
              <a:t>包括原子和子表</a:t>
            </a:r>
            <a:r>
              <a:rPr lang="en-US" altLang="zh-CN" b="1"/>
              <a:t>)</a:t>
            </a:r>
            <a:r>
              <a:rPr lang="zh-CN" altLang="en-US" b="1"/>
              <a:t>的个数称为表的长 度。</a:t>
            </a:r>
          </a:p>
          <a:p>
            <a:pPr marL="3810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folHlink"/>
                </a:solidFill>
                <a:cs typeface="Times New Roman" panose="02020603050405020304" pitchFamily="18" charset="0"/>
              </a:rPr>
              <a:t> </a:t>
            </a:r>
            <a:r>
              <a:rPr lang="zh-CN" altLang="en-US" b="1"/>
              <a:t>广义表中括号的最大层数称为表深 </a:t>
            </a:r>
            <a:r>
              <a:rPr lang="en-US" altLang="zh-CN" b="1"/>
              <a:t>(</a:t>
            </a:r>
            <a:r>
              <a:rPr lang="zh-CN" altLang="en-US" b="1"/>
              <a:t>度</a:t>
            </a:r>
            <a:r>
              <a:rPr lang="en-US" altLang="zh-CN" b="1"/>
              <a:t>)</a:t>
            </a:r>
            <a:r>
              <a:rPr lang="zh-CN" altLang="en-US" b="1"/>
              <a:t>。</a:t>
            </a:r>
          </a:p>
          <a:p>
            <a:pPr marL="0" indent="0">
              <a:lnSpc>
                <a:spcPct val="110000"/>
              </a:lnSpc>
              <a:buNone/>
            </a:pPr>
            <a:r>
              <a:rPr lang="zh-CN" altLang="en-US" sz="2800" b="1"/>
              <a:t>有关广义表的这些概念的例子如表</a:t>
            </a:r>
            <a:r>
              <a:rPr lang="en-US" altLang="zh-CN" sz="2800" b="1"/>
              <a:t>5-2</a:t>
            </a:r>
            <a:r>
              <a:rPr lang="zh-CN" altLang="en-US" sz="2800" b="1"/>
              <a:t>所示。</a:t>
            </a:r>
          </a:p>
        </p:txBody>
      </p:sp>
    </p:spTree>
    <p:extLst>
      <p:ext uri="{BB962C8B-B14F-4D97-AF65-F5344CB8AC3E}">
        <p14:creationId xmlns:p14="http://schemas.microsoft.com/office/powerpoint/2010/main" val="4248666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5026" name="Line 2">
            <a:extLst>
              <a:ext uri="{FF2B5EF4-FFF2-40B4-BE49-F238E27FC236}">
                <a16:creationId xmlns:a16="http://schemas.microsoft.com/office/drawing/2014/main" id="{29EB43DC-047B-1648-93BC-7CD3E70D1C15}"/>
              </a:ext>
            </a:extLst>
          </p:cNvPr>
          <p:cNvSpPr>
            <a:spLocks noChangeShapeType="1"/>
          </p:cNvSpPr>
          <p:nvPr/>
        </p:nvSpPr>
        <p:spPr bwMode="auto">
          <a:xfrm>
            <a:off x="2438400" y="6858000"/>
            <a:ext cx="76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27" name="Rectangle 3">
            <a:extLst>
              <a:ext uri="{FF2B5EF4-FFF2-40B4-BE49-F238E27FC236}">
                <a16:creationId xmlns:a16="http://schemas.microsoft.com/office/drawing/2014/main" id="{F7AB0F9E-1EE8-3B46-B5AF-EA360D8AE8A1}"/>
              </a:ext>
            </a:extLst>
          </p:cNvPr>
          <p:cNvSpPr>
            <a:spLocks noChangeArrowheads="1"/>
          </p:cNvSpPr>
          <p:nvPr/>
        </p:nvSpPr>
        <p:spPr bwMode="auto">
          <a:xfrm>
            <a:off x="2674938" y="333375"/>
            <a:ext cx="3276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表</a:t>
            </a:r>
            <a:r>
              <a:rPr lang="en-US" altLang="zh-CN" sz="2000" b="1">
                <a:solidFill>
                  <a:srgbClr val="FFFFFF"/>
                </a:solidFill>
                <a:latin typeface="Times New Roman" panose="02020603050405020304" pitchFamily="18" charset="0"/>
                <a:ea typeface="宋体" panose="02010600030101010101" pitchFamily="2" charset="-122"/>
              </a:rPr>
              <a:t>5-2 </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广义</a:t>
            </a:r>
            <a:r>
              <a:rPr kumimoji="1" lang="zh-CN" altLang="en-US" sz="2000" b="1">
                <a:solidFill>
                  <a:srgbClr val="FFFFFF"/>
                </a:solidFill>
                <a:latin typeface="宋体" panose="02010600030101010101" pitchFamily="2" charset="-122"/>
                <a:ea typeface="宋体" panose="02010600030101010101" pitchFamily="2" charset="-122"/>
              </a:rPr>
              <a:t>表及其示例</a:t>
            </a:r>
          </a:p>
        </p:txBody>
      </p:sp>
      <p:graphicFrame>
        <p:nvGraphicFramePr>
          <p:cNvPr id="385028" name="Group 4">
            <a:extLst>
              <a:ext uri="{FF2B5EF4-FFF2-40B4-BE49-F238E27FC236}">
                <a16:creationId xmlns:a16="http://schemas.microsoft.com/office/drawing/2014/main" id="{CFEBDE1A-D9B4-BB48-9EB6-D318E2D601F1}"/>
              </a:ext>
            </a:extLst>
          </p:cNvPr>
          <p:cNvGraphicFramePr>
            <a:graphicFrameLocks noGrp="1"/>
          </p:cNvGraphicFramePr>
          <p:nvPr/>
        </p:nvGraphicFramePr>
        <p:xfrm>
          <a:off x="2203451" y="825500"/>
          <a:ext cx="4252913" cy="3261360"/>
        </p:xfrm>
        <a:graphic>
          <a:graphicData uri="http://schemas.openxmlformats.org/drawingml/2006/table">
            <a:tbl>
              <a:tblPr/>
              <a:tblGrid>
                <a:gridCol w="1947863">
                  <a:extLst>
                    <a:ext uri="{9D8B030D-6E8A-4147-A177-3AD203B41FA5}">
                      <a16:colId xmlns:a16="http://schemas.microsoft.com/office/drawing/2014/main" val="1202059022"/>
                    </a:ext>
                  </a:extLst>
                </a:gridCol>
                <a:gridCol w="1152525">
                  <a:extLst>
                    <a:ext uri="{9D8B030D-6E8A-4147-A177-3AD203B41FA5}">
                      <a16:colId xmlns:a16="http://schemas.microsoft.com/office/drawing/2014/main" val="1128844171"/>
                    </a:ext>
                  </a:extLst>
                </a:gridCol>
                <a:gridCol w="1152525">
                  <a:extLst>
                    <a:ext uri="{9D8B030D-6E8A-4147-A177-3AD203B41FA5}">
                      <a16:colId xmlns:a16="http://schemas.microsoft.com/office/drawing/2014/main" val="3207780533"/>
                    </a:ext>
                  </a:extLst>
                </a:gridCol>
              </a:tblGrid>
              <a:tr h="46990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广  义  表</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表长</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表深</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07994370"/>
                  </a:ext>
                </a:extLst>
              </a:tr>
              <a:tr h="385763">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63069701"/>
                  </a:ext>
                </a:extLst>
              </a:tr>
              <a:tr h="43338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33228009"/>
                  </a:ext>
                </a:extLst>
              </a:tr>
              <a:tr h="33813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C=(a,(b,c,d))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29150073"/>
                  </a:ext>
                </a:extLst>
              </a:tr>
              <a:tr h="385763">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D=(A,B,C)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84748332"/>
                  </a:ext>
                </a:extLst>
              </a:tr>
              <a:tr h="3619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16767011"/>
                  </a:ext>
                </a:extLst>
              </a:tr>
              <a:tr h="339725">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13880209"/>
                  </a:ext>
                </a:extLst>
              </a:tr>
            </a:tbl>
          </a:graphicData>
        </a:graphic>
      </p:graphicFrame>
      <p:grpSp>
        <p:nvGrpSpPr>
          <p:cNvPr id="385062" name="Group 38">
            <a:extLst>
              <a:ext uri="{FF2B5EF4-FFF2-40B4-BE49-F238E27FC236}">
                <a16:creationId xmlns:a16="http://schemas.microsoft.com/office/drawing/2014/main" id="{56BF302A-A442-B349-8162-FC41600EB56B}"/>
              </a:ext>
            </a:extLst>
          </p:cNvPr>
          <p:cNvGrpSpPr>
            <a:grpSpLocks/>
          </p:cNvGrpSpPr>
          <p:nvPr/>
        </p:nvGrpSpPr>
        <p:grpSpPr bwMode="auto">
          <a:xfrm>
            <a:off x="6988175" y="504826"/>
            <a:ext cx="3429000" cy="2620963"/>
            <a:chOff x="3216" y="2621"/>
            <a:chExt cx="2160" cy="1651"/>
          </a:xfrm>
        </p:grpSpPr>
        <p:grpSp>
          <p:nvGrpSpPr>
            <p:cNvPr id="385063" name="Group 39">
              <a:extLst>
                <a:ext uri="{FF2B5EF4-FFF2-40B4-BE49-F238E27FC236}">
                  <a16:creationId xmlns:a16="http://schemas.microsoft.com/office/drawing/2014/main" id="{42EB5602-FC6A-E44D-BA25-299BE3DDA232}"/>
                </a:ext>
              </a:extLst>
            </p:cNvPr>
            <p:cNvGrpSpPr>
              <a:grpSpLocks/>
            </p:cNvGrpSpPr>
            <p:nvPr/>
          </p:nvGrpSpPr>
          <p:grpSpPr bwMode="auto">
            <a:xfrm>
              <a:off x="3264" y="2621"/>
              <a:ext cx="1972" cy="1315"/>
              <a:chOff x="1815" y="2688"/>
              <a:chExt cx="1989" cy="1365"/>
            </a:xfrm>
          </p:grpSpPr>
          <p:sp>
            <p:nvSpPr>
              <p:cNvPr id="385064" name="Rectangle 40">
                <a:extLst>
                  <a:ext uri="{FF2B5EF4-FFF2-40B4-BE49-F238E27FC236}">
                    <a16:creationId xmlns:a16="http://schemas.microsoft.com/office/drawing/2014/main" id="{B621C515-8F57-2146-BF21-E47DF5B27805}"/>
                  </a:ext>
                </a:extLst>
              </p:cNvPr>
              <p:cNvSpPr>
                <a:spLocks noChangeArrowheads="1"/>
              </p:cNvSpPr>
              <p:nvPr/>
            </p:nvSpPr>
            <p:spPr bwMode="auto">
              <a:xfrm>
                <a:off x="2580" y="3474"/>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385065" name="Rectangle 41">
                <a:extLst>
                  <a:ext uri="{FF2B5EF4-FFF2-40B4-BE49-F238E27FC236}">
                    <a16:creationId xmlns:a16="http://schemas.microsoft.com/office/drawing/2014/main" id="{AFCE45E7-8AC2-1241-87D8-E687FD8C88A2}"/>
                  </a:ext>
                </a:extLst>
              </p:cNvPr>
              <p:cNvSpPr>
                <a:spLocks noChangeArrowheads="1"/>
              </p:cNvSpPr>
              <p:nvPr/>
            </p:nvSpPr>
            <p:spPr bwMode="auto">
              <a:xfrm>
                <a:off x="2904" y="3846"/>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385066" name="Rectangle 42">
                <a:extLst>
                  <a:ext uri="{FF2B5EF4-FFF2-40B4-BE49-F238E27FC236}">
                    <a16:creationId xmlns:a16="http://schemas.microsoft.com/office/drawing/2014/main" id="{76D9F7FE-568B-4B41-A0DA-B50494494DA3}"/>
                  </a:ext>
                </a:extLst>
              </p:cNvPr>
              <p:cNvSpPr>
                <a:spLocks noChangeArrowheads="1"/>
              </p:cNvSpPr>
              <p:nvPr/>
            </p:nvSpPr>
            <p:spPr bwMode="auto">
              <a:xfrm>
                <a:off x="2301" y="3477"/>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385067" name="Rectangle 43">
                <a:extLst>
                  <a:ext uri="{FF2B5EF4-FFF2-40B4-BE49-F238E27FC236}">
                    <a16:creationId xmlns:a16="http://schemas.microsoft.com/office/drawing/2014/main" id="{CA70A4E3-F980-CA46-BE0C-F5AE5435B5A3}"/>
                  </a:ext>
                </a:extLst>
              </p:cNvPr>
              <p:cNvSpPr>
                <a:spLocks noChangeArrowheads="1"/>
              </p:cNvSpPr>
              <p:nvPr/>
            </p:nvSpPr>
            <p:spPr bwMode="auto">
              <a:xfrm>
                <a:off x="3267" y="3840"/>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385068" name="Rectangle 44">
                <a:extLst>
                  <a:ext uri="{FF2B5EF4-FFF2-40B4-BE49-F238E27FC236}">
                    <a16:creationId xmlns:a16="http://schemas.microsoft.com/office/drawing/2014/main" id="{FC9CACA9-BDFC-8748-B583-96BF688ACC8B}"/>
                  </a:ext>
                </a:extLst>
              </p:cNvPr>
              <p:cNvSpPr>
                <a:spLocks noChangeArrowheads="1"/>
              </p:cNvSpPr>
              <p:nvPr/>
            </p:nvSpPr>
            <p:spPr bwMode="auto">
              <a:xfrm>
                <a:off x="3600" y="3849"/>
                <a:ext cx="204"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grpSp>
            <p:nvGrpSpPr>
              <p:cNvPr id="385069" name="Group 45">
                <a:extLst>
                  <a:ext uri="{FF2B5EF4-FFF2-40B4-BE49-F238E27FC236}">
                    <a16:creationId xmlns:a16="http://schemas.microsoft.com/office/drawing/2014/main" id="{FD6C4DCD-0E5B-A64D-9818-BE8800565824}"/>
                  </a:ext>
                </a:extLst>
              </p:cNvPr>
              <p:cNvGrpSpPr>
                <a:grpSpLocks/>
              </p:cNvGrpSpPr>
              <p:nvPr/>
            </p:nvGrpSpPr>
            <p:grpSpPr bwMode="auto">
              <a:xfrm>
                <a:off x="1815" y="3042"/>
                <a:ext cx="318" cy="240"/>
                <a:chOff x="336" y="2592"/>
                <a:chExt cx="318" cy="240"/>
              </a:xfrm>
            </p:grpSpPr>
            <p:sp>
              <p:nvSpPr>
                <p:cNvPr id="385070" name="Rectangle 46">
                  <a:extLst>
                    <a:ext uri="{FF2B5EF4-FFF2-40B4-BE49-F238E27FC236}">
                      <a16:creationId xmlns:a16="http://schemas.microsoft.com/office/drawing/2014/main" id="{D2CFB7F6-9F02-4E4D-9145-F57808D8656E}"/>
                    </a:ext>
                  </a:extLst>
                </p:cNvPr>
                <p:cNvSpPr>
                  <a:spLocks noChangeArrowheads="1"/>
                </p:cNvSpPr>
                <p:nvPr/>
              </p:nvSpPr>
              <p:spPr bwMode="auto">
                <a:xfrm>
                  <a:off x="336" y="2592"/>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385071" name="Oval 47">
                  <a:extLst>
                    <a:ext uri="{FF2B5EF4-FFF2-40B4-BE49-F238E27FC236}">
                      <a16:creationId xmlns:a16="http://schemas.microsoft.com/office/drawing/2014/main" id="{0231C297-BF40-8343-B979-881AFA9300DC}"/>
                    </a:ext>
                  </a:extLst>
                </p:cNvPr>
                <p:cNvSpPr>
                  <a:spLocks noChangeArrowheads="1"/>
                </p:cNvSpPr>
                <p:nvPr/>
              </p:nvSpPr>
              <p:spPr bwMode="auto">
                <a:xfrm>
                  <a:off x="541" y="2719"/>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85072" name="Group 48">
                <a:extLst>
                  <a:ext uri="{FF2B5EF4-FFF2-40B4-BE49-F238E27FC236}">
                    <a16:creationId xmlns:a16="http://schemas.microsoft.com/office/drawing/2014/main" id="{3D8EF30C-BE1B-C648-BD2B-43BCA933DFC8}"/>
                  </a:ext>
                </a:extLst>
              </p:cNvPr>
              <p:cNvGrpSpPr>
                <a:grpSpLocks/>
              </p:cNvGrpSpPr>
              <p:nvPr/>
            </p:nvGrpSpPr>
            <p:grpSpPr bwMode="auto">
              <a:xfrm>
                <a:off x="2352" y="3015"/>
                <a:ext cx="288" cy="257"/>
                <a:chOff x="864" y="2640"/>
                <a:chExt cx="288" cy="257"/>
              </a:xfrm>
            </p:grpSpPr>
            <p:sp>
              <p:nvSpPr>
                <p:cNvPr id="385073" name="Rectangle 49">
                  <a:extLst>
                    <a:ext uri="{FF2B5EF4-FFF2-40B4-BE49-F238E27FC236}">
                      <a16:creationId xmlns:a16="http://schemas.microsoft.com/office/drawing/2014/main" id="{CACC48B4-0EDC-D74C-ADA7-FB127EC095CB}"/>
                    </a:ext>
                  </a:extLst>
                </p:cNvPr>
                <p:cNvSpPr>
                  <a:spLocks noChangeArrowheads="1"/>
                </p:cNvSpPr>
                <p:nvPr/>
              </p:nvSpPr>
              <p:spPr bwMode="auto">
                <a:xfrm>
                  <a:off x="948" y="264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385074" name="Oval 50">
                  <a:extLst>
                    <a:ext uri="{FF2B5EF4-FFF2-40B4-BE49-F238E27FC236}">
                      <a16:creationId xmlns:a16="http://schemas.microsoft.com/office/drawing/2014/main" id="{3EF2BA32-8A5E-5442-8AD1-E97CC1824D48}"/>
                    </a:ext>
                  </a:extLst>
                </p:cNvPr>
                <p:cNvSpPr>
                  <a:spLocks noChangeArrowheads="1"/>
                </p:cNvSpPr>
                <p:nvPr/>
              </p:nvSpPr>
              <p:spPr bwMode="auto">
                <a:xfrm>
                  <a:off x="864" y="2784"/>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85075" name="Group 51">
                <a:extLst>
                  <a:ext uri="{FF2B5EF4-FFF2-40B4-BE49-F238E27FC236}">
                    <a16:creationId xmlns:a16="http://schemas.microsoft.com/office/drawing/2014/main" id="{4CCAD81D-B3D6-D244-9E1D-D608666B0067}"/>
                  </a:ext>
                </a:extLst>
              </p:cNvPr>
              <p:cNvGrpSpPr>
                <a:grpSpLocks/>
              </p:cNvGrpSpPr>
              <p:nvPr/>
            </p:nvGrpSpPr>
            <p:grpSpPr bwMode="auto">
              <a:xfrm>
                <a:off x="2844" y="3024"/>
                <a:ext cx="288" cy="257"/>
                <a:chOff x="864" y="2640"/>
                <a:chExt cx="288" cy="257"/>
              </a:xfrm>
            </p:grpSpPr>
            <p:sp>
              <p:nvSpPr>
                <p:cNvPr id="385076" name="Rectangle 52">
                  <a:extLst>
                    <a:ext uri="{FF2B5EF4-FFF2-40B4-BE49-F238E27FC236}">
                      <a16:creationId xmlns:a16="http://schemas.microsoft.com/office/drawing/2014/main" id="{E0CFDC54-040D-0D42-A74B-A3EC848B2A9B}"/>
                    </a:ext>
                  </a:extLst>
                </p:cNvPr>
                <p:cNvSpPr>
                  <a:spLocks noChangeArrowheads="1"/>
                </p:cNvSpPr>
                <p:nvPr/>
              </p:nvSpPr>
              <p:spPr bwMode="auto">
                <a:xfrm>
                  <a:off x="948" y="264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385077" name="Oval 53">
                  <a:extLst>
                    <a:ext uri="{FF2B5EF4-FFF2-40B4-BE49-F238E27FC236}">
                      <a16:creationId xmlns:a16="http://schemas.microsoft.com/office/drawing/2014/main" id="{D50136C1-C984-0A42-A386-2AEE56040C51}"/>
                    </a:ext>
                  </a:extLst>
                </p:cNvPr>
                <p:cNvSpPr>
                  <a:spLocks noChangeArrowheads="1"/>
                </p:cNvSpPr>
                <p:nvPr/>
              </p:nvSpPr>
              <p:spPr bwMode="auto">
                <a:xfrm>
                  <a:off x="864" y="2784"/>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85078" name="Line 54">
                <a:extLst>
                  <a:ext uri="{FF2B5EF4-FFF2-40B4-BE49-F238E27FC236}">
                    <a16:creationId xmlns:a16="http://schemas.microsoft.com/office/drawing/2014/main" id="{6FFC613B-A82A-4B49-A667-AD1398AC6ECB}"/>
                  </a:ext>
                </a:extLst>
              </p:cNvPr>
              <p:cNvSpPr>
                <a:spLocks noChangeShapeType="1"/>
              </p:cNvSpPr>
              <p:nvPr/>
            </p:nvSpPr>
            <p:spPr bwMode="auto">
              <a:xfrm>
                <a:off x="2400" y="2958"/>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79" name="Line 55">
                <a:extLst>
                  <a:ext uri="{FF2B5EF4-FFF2-40B4-BE49-F238E27FC236}">
                    <a16:creationId xmlns:a16="http://schemas.microsoft.com/office/drawing/2014/main" id="{C1AB4E30-968D-E542-9ADD-8D25F8961253}"/>
                  </a:ext>
                </a:extLst>
              </p:cNvPr>
              <p:cNvSpPr>
                <a:spLocks noChangeShapeType="1"/>
              </p:cNvSpPr>
              <p:nvPr/>
            </p:nvSpPr>
            <p:spPr bwMode="auto">
              <a:xfrm flipH="1">
                <a:off x="2064" y="2928"/>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80" name="Line 56">
                <a:extLst>
                  <a:ext uri="{FF2B5EF4-FFF2-40B4-BE49-F238E27FC236}">
                    <a16:creationId xmlns:a16="http://schemas.microsoft.com/office/drawing/2014/main" id="{3D635BAF-704E-CA4A-BD78-B79222D38ABE}"/>
                  </a:ext>
                </a:extLst>
              </p:cNvPr>
              <p:cNvSpPr>
                <a:spLocks noChangeShapeType="1"/>
              </p:cNvSpPr>
              <p:nvPr/>
            </p:nvSpPr>
            <p:spPr bwMode="auto">
              <a:xfrm>
                <a:off x="2448" y="2928"/>
                <a:ext cx="43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81" name="Line 57">
                <a:extLst>
                  <a:ext uri="{FF2B5EF4-FFF2-40B4-BE49-F238E27FC236}">
                    <a16:creationId xmlns:a16="http://schemas.microsoft.com/office/drawing/2014/main" id="{CC6E1A4A-BE98-E248-BD9A-3BFFB12DC0FE}"/>
                  </a:ext>
                </a:extLst>
              </p:cNvPr>
              <p:cNvSpPr>
                <a:spLocks noChangeShapeType="1"/>
              </p:cNvSpPr>
              <p:nvPr/>
            </p:nvSpPr>
            <p:spPr bwMode="auto">
              <a:xfrm>
                <a:off x="2409" y="3276"/>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82" name="Line 58">
                <a:extLst>
                  <a:ext uri="{FF2B5EF4-FFF2-40B4-BE49-F238E27FC236}">
                    <a16:creationId xmlns:a16="http://schemas.microsoft.com/office/drawing/2014/main" id="{C1E1F98D-6B27-674E-9E9B-905E7D6C874F}"/>
                  </a:ext>
                </a:extLst>
              </p:cNvPr>
              <p:cNvSpPr>
                <a:spLocks noChangeShapeType="1"/>
              </p:cNvSpPr>
              <p:nvPr/>
            </p:nvSpPr>
            <p:spPr bwMode="auto">
              <a:xfrm flipH="1">
                <a:off x="2679" y="3273"/>
                <a:ext cx="19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83" name="Oval 59">
                <a:extLst>
                  <a:ext uri="{FF2B5EF4-FFF2-40B4-BE49-F238E27FC236}">
                    <a16:creationId xmlns:a16="http://schemas.microsoft.com/office/drawing/2014/main" id="{A03EEEBA-39CC-6044-A858-4D90746AAF9A}"/>
                  </a:ext>
                </a:extLst>
              </p:cNvPr>
              <p:cNvSpPr>
                <a:spLocks noChangeArrowheads="1"/>
              </p:cNvSpPr>
              <p:nvPr/>
            </p:nvSpPr>
            <p:spPr bwMode="auto">
              <a:xfrm>
                <a:off x="3325" y="3513"/>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84" name="Line 60">
                <a:extLst>
                  <a:ext uri="{FF2B5EF4-FFF2-40B4-BE49-F238E27FC236}">
                    <a16:creationId xmlns:a16="http://schemas.microsoft.com/office/drawing/2014/main" id="{BE413093-5469-ED4F-A480-F4EEBA9CF5AC}"/>
                  </a:ext>
                </a:extLst>
              </p:cNvPr>
              <p:cNvSpPr>
                <a:spLocks noChangeShapeType="1"/>
              </p:cNvSpPr>
              <p:nvPr/>
            </p:nvSpPr>
            <p:spPr bwMode="auto">
              <a:xfrm>
                <a:off x="2958" y="3234"/>
                <a:ext cx="393" cy="2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85085" name="Group 61">
                <a:extLst>
                  <a:ext uri="{FF2B5EF4-FFF2-40B4-BE49-F238E27FC236}">
                    <a16:creationId xmlns:a16="http://schemas.microsoft.com/office/drawing/2014/main" id="{B9A672EA-6830-3E46-80D7-A39A4D470A6B}"/>
                  </a:ext>
                </a:extLst>
              </p:cNvPr>
              <p:cNvGrpSpPr>
                <a:grpSpLocks/>
              </p:cNvGrpSpPr>
              <p:nvPr/>
            </p:nvGrpSpPr>
            <p:grpSpPr bwMode="auto">
              <a:xfrm>
                <a:off x="2352" y="2688"/>
                <a:ext cx="288" cy="257"/>
                <a:chOff x="864" y="2640"/>
                <a:chExt cx="288" cy="257"/>
              </a:xfrm>
            </p:grpSpPr>
            <p:sp>
              <p:nvSpPr>
                <p:cNvPr id="385086" name="Rectangle 62">
                  <a:extLst>
                    <a:ext uri="{FF2B5EF4-FFF2-40B4-BE49-F238E27FC236}">
                      <a16:creationId xmlns:a16="http://schemas.microsoft.com/office/drawing/2014/main" id="{1B609F51-3B6C-B74C-A70F-E93D062B43E0}"/>
                    </a:ext>
                  </a:extLst>
                </p:cNvPr>
                <p:cNvSpPr>
                  <a:spLocks noChangeArrowheads="1"/>
                </p:cNvSpPr>
                <p:nvPr/>
              </p:nvSpPr>
              <p:spPr bwMode="auto">
                <a:xfrm>
                  <a:off x="948" y="264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385087" name="Oval 63">
                  <a:extLst>
                    <a:ext uri="{FF2B5EF4-FFF2-40B4-BE49-F238E27FC236}">
                      <a16:creationId xmlns:a16="http://schemas.microsoft.com/office/drawing/2014/main" id="{2F649EED-A293-6E4F-B71D-A147653EBA7F}"/>
                    </a:ext>
                  </a:extLst>
                </p:cNvPr>
                <p:cNvSpPr>
                  <a:spLocks noChangeArrowheads="1"/>
                </p:cNvSpPr>
                <p:nvPr/>
              </p:nvSpPr>
              <p:spPr bwMode="auto">
                <a:xfrm>
                  <a:off x="864" y="2784"/>
                  <a:ext cx="113" cy="113"/>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85088" name="Line 64">
                <a:extLst>
                  <a:ext uri="{FF2B5EF4-FFF2-40B4-BE49-F238E27FC236}">
                    <a16:creationId xmlns:a16="http://schemas.microsoft.com/office/drawing/2014/main" id="{EF3082A8-E55D-594F-B1B9-B9B5F7E7B916}"/>
                  </a:ext>
                </a:extLst>
              </p:cNvPr>
              <p:cNvSpPr>
                <a:spLocks noChangeShapeType="1"/>
              </p:cNvSpPr>
              <p:nvPr/>
            </p:nvSpPr>
            <p:spPr bwMode="auto">
              <a:xfrm flipH="1">
                <a:off x="3006" y="3609"/>
                <a:ext cx="33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89" name="Line 65">
                <a:extLst>
                  <a:ext uri="{FF2B5EF4-FFF2-40B4-BE49-F238E27FC236}">
                    <a16:creationId xmlns:a16="http://schemas.microsoft.com/office/drawing/2014/main" id="{FF0E65FA-0995-AF4F-BAB0-57F7725E42EB}"/>
                  </a:ext>
                </a:extLst>
              </p:cNvPr>
              <p:cNvSpPr>
                <a:spLocks noChangeShapeType="1"/>
              </p:cNvSpPr>
              <p:nvPr/>
            </p:nvSpPr>
            <p:spPr bwMode="auto">
              <a:xfrm>
                <a:off x="3381" y="3630"/>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5090" name="Line 66">
                <a:extLst>
                  <a:ext uri="{FF2B5EF4-FFF2-40B4-BE49-F238E27FC236}">
                    <a16:creationId xmlns:a16="http://schemas.microsoft.com/office/drawing/2014/main" id="{FD3E30E3-6918-F649-9AFE-7EF73643FB23}"/>
                  </a:ext>
                </a:extLst>
              </p:cNvPr>
              <p:cNvSpPr>
                <a:spLocks noChangeShapeType="1"/>
              </p:cNvSpPr>
              <p:nvPr/>
            </p:nvSpPr>
            <p:spPr bwMode="auto">
              <a:xfrm>
                <a:off x="3417" y="3609"/>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85091" name="Rectangle 67">
              <a:extLst>
                <a:ext uri="{FF2B5EF4-FFF2-40B4-BE49-F238E27FC236}">
                  <a16:creationId xmlns:a16="http://schemas.microsoft.com/office/drawing/2014/main" id="{79D886AF-8CC9-8D4D-A28B-9A68F556FE0F}"/>
                </a:ext>
              </a:extLst>
            </p:cNvPr>
            <p:cNvSpPr>
              <a:spLocks noChangeArrowheads="1"/>
            </p:cNvSpPr>
            <p:nvPr/>
          </p:nvSpPr>
          <p:spPr bwMode="auto">
            <a:xfrm>
              <a:off x="3216" y="4032"/>
              <a:ext cx="21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5-12 </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广义</a:t>
              </a:r>
              <a:r>
                <a:rPr kumimoji="1" lang="zh-CN" altLang="en-US" sz="2000" b="1">
                  <a:solidFill>
                    <a:srgbClr val="FFFFFF"/>
                  </a:solidFill>
                  <a:latin typeface="宋体" panose="02010600030101010101" pitchFamily="2" charset="-122"/>
                  <a:ea typeface="宋体" panose="02010600030101010101" pitchFamily="2" charset="-122"/>
                </a:rPr>
                <a:t>表的图形表示</a:t>
              </a:r>
            </a:p>
          </p:txBody>
        </p:sp>
      </p:grpSp>
    </p:spTree>
    <p:extLst>
      <p:ext uri="{BB962C8B-B14F-4D97-AF65-F5344CB8AC3E}">
        <p14:creationId xmlns:p14="http://schemas.microsoft.com/office/powerpoint/2010/main" val="280335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8706" name="Group 2">
            <a:extLst>
              <a:ext uri="{FF2B5EF4-FFF2-40B4-BE49-F238E27FC236}">
                <a16:creationId xmlns:a16="http://schemas.microsoft.com/office/drawing/2014/main" id="{634559AE-1900-D64E-AA69-ACD6D920D6C2}"/>
              </a:ext>
            </a:extLst>
          </p:cNvPr>
          <p:cNvGrpSpPr>
            <a:grpSpLocks/>
          </p:cNvGrpSpPr>
          <p:nvPr/>
        </p:nvGrpSpPr>
        <p:grpSpPr bwMode="auto">
          <a:xfrm>
            <a:off x="1982789" y="271464"/>
            <a:ext cx="7966075" cy="5678487"/>
            <a:chOff x="289" y="48"/>
            <a:chExt cx="5018" cy="3577"/>
          </a:xfrm>
        </p:grpSpPr>
        <p:grpSp>
          <p:nvGrpSpPr>
            <p:cNvPr id="328707" name="Group 3">
              <a:extLst>
                <a:ext uri="{FF2B5EF4-FFF2-40B4-BE49-F238E27FC236}">
                  <a16:creationId xmlns:a16="http://schemas.microsoft.com/office/drawing/2014/main" id="{F43C4A55-1093-C540-8E35-E48E38145874}"/>
                </a:ext>
              </a:extLst>
            </p:cNvPr>
            <p:cNvGrpSpPr>
              <a:grpSpLocks/>
            </p:cNvGrpSpPr>
            <p:nvPr/>
          </p:nvGrpSpPr>
          <p:grpSpPr bwMode="auto">
            <a:xfrm>
              <a:off x="289" y="270"/>
              <a:ext cx="2059" cy="1154"/>
              <a:chOff x="146" y="3120"/>
              <a:chExt cx="2059" cy="1154"/>
            </a:xfrm>
          </p:grpSpPr>
          <p:sp>
            <p:nvSpPr>
              <p:cNvPr id="328708" name="Rectangle 4">
                <a:extLst>
                  <a:ext uri="{FF2B5EF4-FFF2-40B4-BE49-F238E27FC236}">
                    <a16:creationId xmlns:a16="http://schemas.microsoft.com/office/drawing/2014/main" id="{2E9FFC10-7A7F-544C-BEBB-8C6D4CF005C8}"/>
                  </a:ext>
                </a:extLst>
              </p:cNvPr>
              <p:cNvSpPr>
                <a:spLocks noChangeArrowheads="1"/>
              </p:cNvSpPr>
              <p:nvPr/>
            </p:nvSpPr>
            <p:spPr bwMode="auto">
              <a:xfrm>
                <a:off x="576" y="3120"/>
                <a:ext cx="1564" cy="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a:solidFill>
                      <a:srgbClr val="FFFFFF"/>
                    </a:solidFill>
                    <a:latin typeface="Times New Roman" panose="02020603050405020304" pitchFamily="18" charset="0"/>
                    <a:ea typeface="宋体" panose="02010600030101010101" pitchFamily="2" charset="-122"/>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1n</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 a</a:t>
                </a:r>
                <a:r>
                  <a:rPr kumimoji="1" lang="en-US" altLang="zh-CN" sz="2800" baseline="-25000">
                    <a:solidFill>
                      <a:srgbClr val="FFFFFF"/>
                    </a:solidFill>
                    <a:latin typeface="Times New Roman" panose="02020603050405020304" pitchFamily="18" charset="0"/>
                    <a:ea typeface="宋体" panose="02010600030101010101" pitchFamily="2" charset="-122"/>
                  </a:rPr>
                  <a:t>21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2n</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 … …</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 a</a:t>
                </a:r>
                <a:r>
                  <a:rPr kumimoji="1" lang="en-US" altLang="zh-CN" sz="2800" baseline="-25000">
                    <a:solidFill>
                      <a:srgbClr val="FFFFFF"/>
                    </a:solidFill>
                    <a:latin typeface="Times New Roman" panose="02020603050405020304" pitchFamily="18" charset="0"/>
                    <a:ea typeface="宋体" panose="02010600030101010101" pitchFamily="2" charset="-122"/>
                  </a:rPr>
                  <a:t>m1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mn</a:t>
                </a:r>
              </a:p>
            </p:txBody>
          </p:sp>
          <p:sp>
            <p:nvSpPr>
              <p:cNvPr id="328709" name="Rectangle 5">
                <a:extLst>
                  <a:ext uri="{FF2B5EF4-FFF2-40B4-BE49-F238E27FC236}">
                    <a16:creationId xmlns:a16="http://schemas.microsoft.com/office/drawing/2014/main" id="{8E325AAB-8D15-ED47-BB7B-0C28D4C16433}"/>
                  </a:ext>
                </a:extLst>
              </p:cNvPr>
              <p:cNvSpPr>
                <a:spLocks noChangeArrowheads="1"/>
              </p:cNvSpPr>
              <p:nvPr/>
            </p:nvSpPr>
            <p:spPr bwMode="auto">
              <a:xfrm>
                <a:off x="146" y="3600"/>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328710" name="AutoShape 6">
                <a:extLst>
                  <a:ext uri="{FF2B5EF4-FFF2-40B4-BE49-F238E27FC236}">
                    <a16:creationId xmlns:a16="http://schemas.microsoft.com/office/drawing/2014/main" id="{E1511679-53AA-E34C-A807-1D1DE531A9DB}"/>
                  </a:ext>
                </a:extLst>
              </p:cNvPr>
              <p:cNvSpPr>
                <a:spLocks/>
              </p:cNvSpPr>
              <p:nvPr/>
            </p:nvSpPr>
            <p:spPr bwMode="auto">
              <a:xfrm>
                <a:off x="566" y="3186"/>
                <a:ext cx="45" cy="1088"/>
              </a:xfrm>
              <a:prstGeom prst="leftBracket">
                <a:avLst>
                  <a:gd name="adj" fmla="val 201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11" name="AutoShape 7">
                <a:extLst>
                  <a:ext uri="{FF2B5EF4-FFF2-40B4-BE49-F238E27FC236}">
                    <a16:creationId xmlns:a16="http://schemas.microsoft.com/office/drawing/2014/main" id="{7A3BE875-C267-1041-BC6F-DA93409F9DF9}"/>
                  </a:ext>
                </a:extLst>
              </p:cNvPr>
              <p:cNvSpPr>
                <a:spLocks/>
              </p:cNvSpPr>
              <p:nvPr/>
            </p:nvSpPr>
            <p:spPr bwMode="auto">
              <a:xfrm>
                <a:off x="2160" y="3168"/>
                <a:ext cx="45" cy="1088"/>
              </a:xfrm>
              <a:prstGeom prst="rightBracket">
                <a:avLst>
                  <a:gd name="adj" fmla="val 201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28712" name="Group 8">
              <a:extLst>
                <a:ext uri="{FF2B5EF4-FFF2-40B4-BE49-F238E27FC236}">
                  <a16:creationId xmlns:a16="http://schemas.microsoft.com/office/drawing/2014/main" id="{D65F9AC7-D2B1-D246-BB01-6400CE44066F}"/>
                </a:ext>
              </a:extLst>
            </p:cNvPr>
            <p:cNvGrpSpPr>
              <a:grpSpLocks/>
            </p:cNvGrpSpPr>
            <p:nvPr/>
          </p:nvGrpSpPr>
          <p:grpSpPr bwMode="auto">
            <a:xfrm>
              <a:off x="2832" y="48"/>
              <a:ext cx="2187" cy="1370"/>
              <a:chOff x="2180" y="2968"/>
              <a:chExt cx="2187" cy="1370"/>
            </a:xfrm>
          </p:grpSpPr>
          <p:sp>
            <p:nvSpPr>
              <p:cNvPr id="328713" name="Rectangle 9">
                <a:extLst>
                  <a:ext uri="{FF2B5EF4-FFF2-40B4-BE49-F238E27FC236}">
                    <a16:creationId xmlns:a16="http://schemas.microsoft.com/office/drawing/2014/main" id="{E718DE7A-D4D6-2D44-A002-3D9178D1A328}"/>
                  </a:ext>
                </a:extLst>
              </p:cNvPr>
              <p:cNvSpPr>
                <a:spLocks noChangeArrowheads="1"/>
              </p:cNvSpPr>
              <p:nvPr/>
            </p:nvSpPr>
            <p:spPr bwMode="auto">
              <a:xfrm>
                <a:off x="2726" y="3744"/>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 … … …</a:t>
                </a:r>
              </a:p>
            </p:txBody>
          </p:sp>
          <p:sp>
            <p:nvSpPr>
              <p:cNvPr id="328714" name="Rectangle 10">
                <a:extLst>
                  <a:ext uri="{FF2B5EF4-FFF2-40B4-BE49-F238E27FC236}">
                    <a16:creationId xmlns:a16="http://schemas.microsoft.com/office/drawing/2014/main" id="{71505B2B-4129-8A47-B934-FA84E8FF7257}"/>
                  </a:ext>
                </a:extLst>
              </p:cNvPr>
              <p:cNvSpPr>
                <a:spLocks noChangeArrowheads="1"/>
              </p:cNvSpPr>
              <p:nvPr/>
            </p:nvSpPr>
            <p:spPr bwMode="auto">
              <a:xfrm>
                <a:off x="2180" y="3600"/>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328715" name="AutoShape 11">
                <a:extLst>
                  <a:ext uri="{FF2B5EF4-FFF2-40B4-BE49-F238E27FC236}">
                    <a16:creationId xmlns:a16="http://schemas.microsoft.com/office/drawing/2014/main" id="{C8D02DE1-B9BC-C140-A359-7F610E4FD57A}"/>
                  </a:ext>
                </a:extLst>
              </p:cNvPr>
              <p:cNvSpPr>
                <a:spLocks/>
              </p:cNvSpPr>
              <p:nvPr/>
            </p:nvSpPr>
            <p:spPr bwMode="auto">
              <a:xfrm>
                <a:off x="2589" y="3065"/>
                <a:ext cx="45" cy="1247"/>
              </a:xfrm>
              <a:prstGeom prst="leftBracket">
                <a:avLst>
                  <a:gd name="adj" fmla="val 23092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16" name="AutoShape 12">
                <a:extLst>
                  <a:ext uri="{FF2B5EF4-FFF2-40B4-BE49-F238E27FC236}">
                    <a16:creationId xmlns:a16="http://schemas.microsoft.com/office/drawing/2014/main" id="{D19D9B23-67C3-B54D-96A3-6BD30365BCB1}"/>
                  </a:ext>
                </a:extLst>
              </p:cNvPr>
              <p:cNvSpPr>
                <a:spLocks/>
              </p:cNvSpPr>
              <p:nvPr/>
            </p:nvSpPr>
            <p:spPr bwMode="auto">
              <a:xfrm>
                <a:off x="4322" y="3072"/>
                <a:ext cx="45" cy="1247"/>
              </a:xfrm>
              <a:prstGeom prst="rightBracket">
                <a:avLst>
                  <a:gd name="adj" fmla="val 23092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28717" name="Group 13">
                <a:extLst>
                  <a:ext uri="{FF2B5EF4-FFF2-40B4-BE49-F238E27FC236}">
                    <a16:creationId xmlns:a16="http://schemas.microsoft.com/office/drawing/2014/main" id="{DFAA1851-37E0-694D-80F6-F40CAC413372}"/>
                  </a:ext>
                </a:extLst>
              </p:cNvPr>
              <p:cNvGrpSpPr>
                <a:grpSpLocks/>
              </p:cNvGrpSpPr>
              <p:nvPr/>
            </p:nvGrpSpPr>
            <p:grpSpPr bwMode="auto">
              <a:xfrm>
                <a:off x="2698" y="2968"/>
                <a:ext cx="1468" cy="283"/>
                <a:chOff x="2804" y="2968"/>
                <a:chExt cx="1468" cy="283"/>
              </a:xfrm>
            </p:grpSpPr>
            <p:sp>
              <p:nvSpPr>
                <p:cNvPr id="328718" name="Rectangle 14">
                  <a:extLst>
                    <a:ext uri="{FF2B5EF4-FFF2-40B4-BE49-F238E27FC236}">
                      <a16:creationId xmlns:a16="http://schemas.microsoft.com/office/drawing/2014/main" id="{CF61A2D6-ECF3-CE40-A6FB-97F05BF678D6}"/>
                    </a:ext>
                  </a:extLst>
                </p:cNvPr>
                <p:cNvSpPr>
                  <a:spLocks noChangeArrowheads="1"/>
                </p:cNvSpPr>
                <p:nvPr/>
              </p:nvSpPr>
              <p:spPr bwMode="auto">
                <a:xfrm>
                  <a:off x="2832" y="2968"/>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1n</a:t>
                  </a:r>
                </a:p>
              </p:txBody>
            </p:sp>
            <p:sp>
              <p:nvSpPr>
                <p:cNvPr id="328719" name="AutoShape 15">
                  <a:extLst>
                    <a:ext uri="{FF2B5EF4-FFF2-40B4-BE49-F238E27FC236}">
                      <a16:creationId xmlns:a16="http://schemas.microsoft.com/office/drawing/2014/main" id="{BB78E631-FD9B-AE41-8DA9-15B993AAD862}"/>
                    </a:ext>
                  </a:extLst>
                </p:cNvPr>
                <p:cNvSpPr>
                  <a:spLocks/>
                </p:cNvSpPr>
                <p:nvPr/>
              </p:nvSpPr>
              <p:spPr bwMode="auto">
                <a:xfrm>
                  <a:off x="2804" y="3014"/>
                  <a:ext cx="45" cy="227"/>
                </a:xfrm>
                <a:prstGeom prst="lef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20" name="AutoShape 16">
                  <a:extLst>
                    <a:ext uri="{FF2B5EF4-FFF2-40B4-BE49-F238E27FC236}">
                      <a16:creationId xmlns:a16="http://schemas.microsoft.com/office/drawing/2014/main" id="{33654CD0-F430-804F-8A42-F096A21869D5}"/>
                    </a:ext>
                  </a:extLst>
                </p:cNvPr>
                <p:cNvSpPr>
                  <a:spLocks/>
                </p:cNvSpPr>
                <p:nvPr/>
              </p:nvSpPr>
              <p:spPr bwMode="auto">
                <a:xfrm>
                  <a:off x="4204" y="3024"/>
                  <a:ext cx="45" cy="227"/>
                </a:xfrm>
                <a:prstGeom prst="righ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28721" name="Group 17">
                <a:extLst>
                  <a:ext uri="{FF2B5EF4-FFF2-40B4-BE49-F238E27FC236}">
                    <a16:creationId xmlns:a16="http://schemas.microsoft.com/office/drawing/2014/main" id="{0C162A0F-D1AF-144A-8AE5-E5648A460A99}"/>
                  </a:ext>
                </a:extLst>
              </p:cNvPr>
              <p:cNvGrpSpPr>
                <a:grpSpLocks/>
              </p:cNvGrpSpPr>
              <p:nvPr/>
            </p:nvGrpSpPr>
            <p:grpSpPr bwMode="auto">
              <a:xfrm>
                <a:off x="2708" y="3352"/>
                <a:ext cx="1458" cy="276"/>
                <a:chOff x="2814" y="3352"/>
                <a:chExt cx="1458" cy="276"/>
              </a:xfrm>
            </p:grpSpPr>
            <p:sp>
              <p:nvSpPr>
                <p:cNvPr id="328722" name="Rectangle 18">
                  <a:extLst>
                    <a:ext uri="{FF2B5EF4-FFF2-40B4-BE49-F238E27FC236}">
                      <a16:creationId xmlns:a16="http://schemas.microsoft.com/office/drawing/2014/main" id="{9EB7B23A-42EA-E141-9A4C-F91B9CE715DB}"/>
                    </a:ext>
                  </a:extLst>
                </p:cNvPr>
                <p:cNvSpPr>
                  <a:spLocks noChangeArrowheads="1"/>
                </p:cNvSpPr>
                <p:nvPr/>
              </p:nvSpPr>
              <p:spPr bwMode="auto">
                <a:xfrm>
                  <a:off x="2832" y="3352"/>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2n</a:t>
                  </a:r>
                </a:p>
              </p:txBody>
            </p:sp>
            <p:sp>
              <p:nvSpPr>
                <p:cNvPr id="328723" name="AutoShape 19">
                  <a:extLst>
                    <a:ext uri="{FF2B5EF4-FFF2-40B4-BE49-F238E27FC236}">
                      <a16:creationId xmlns:a16="http://schemas.microsoft.com/office/drawing/2014/main" id="{A5B251AF-813D-C649-B4B3-D54F318B9745}"/>
                    </a:ext>
                  </a:extLst>
                </p:cNvPr>
                <p:cNvSpPr>
                  <a:spLocks/>
                </p:cNvSpPr>
                <p:nvPr/>
              </p:nvSpPr>
              <p:spPr bwMode="auto">
                <a:xfrm>
                  <a:off x="2814" y="3394"/>
                  <a:ext cx="45" cy="227"/>
                </a:xfrm>
                <a:prstGeom prst="lef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24" name="AutoShape 20">
                  <a:extLst>
                    <a:ext uri="{FF2B5EF4-FFF2-40B4-BE49-F238E27FC236}">
                      <a16:creationId xmlns:a16="http://schemas.microsoft.com/office/drawing/2014/main" id="{EC2858E6-2EF4-EC47-A89A-CEA978E8635E}"/>
                    </a:ext>
                  </a:extLst>
                </p:cNvPr>
                <p:cNvSpPr>
                  <a:spLocks/>
                </p:cNvSpPr>
                <p:nvPr/>
              </p:nvSpPr>
              <p:spPr bwMode="auto">
                <a:xfrm>
                  <a:off x="4194" y="3401"/>
                  <a:ext cx="45" cy="227"/>
                </a:xfrm>
                <a:prstGeom prst="righ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28725" name="Group 21">
                <a:extLst>
                  <a:ext uri="{FF2B5EF4-FFF2-40B4-BE49-F238E27FC236}">
                    <a16:creationId xmlns:a16="http://schemas.microsoft.com/office/drawing/2014/main" id="{8E85EE46-0AF0-D04D-AC2F-D48465BE5E57}"/>
                  </a:ext>
                </a:extLst>
              </p:cNvPr>
              <p:cNvGrpSpPr>
                <a:grpSpLocks/>
              </p:cNvGrpSpPr>
              <p:nvPr/>
            </p:nvGrpSpPr>
            <p:grpSpPr bwMode="auto">
              <a:xfrm>
                <a:off x="2698" y="4058"/>
                <a:ext cx="1551" cy="280"/>
                <a:chOff x="2804" y="4058"/>
                <a:chExt cx="1551" cy="280"/>
              </a:xfrm>
            </p:grpSpPr>
            <p:sp>
              <p:nvSpPr>
                <p:cNvPr id="328726" name="Rectangle 22">
                  <a:extLst>
                    <a:ext uri="{FF2B5EF4-FFF2-40B4-BE49-F238E27FC236}">
                      <a16:creationId xmlns:a16="http://schemas.microsoft.com/office/drawing/2014/main" id="{33DC177A-E3C2-654A-AAD4-7129DF3A200C}"/>
                    </a:ext>
                  </a:extLst>
                </p:cNvPr>
                <p:cNvSpPr>
                  <a:spLocks noChangeArrowheads="1"/>
                </p:cNvSpPr>
                <p:nvPr/>
              </p:nvSpPr>
              <p:spPr bwMode="auto">
                <a:xfrm>
                  <a:off x="2832" y="4058"/>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mn</a:t>
                  </a:r>
                </a:p>
              </p:txBody>
            </p:sp>
            <p:sp>
              <p:nvSpPr>
                <p:cNvPr id="328727" name="AutoShape 23">
                  <a:extLst>
                    <a:ext uri="{FF2B5EF4-FFF2-40B4-BE49-F238E27FC236}">
                      <a16:creationId xmlns:a16="http://schemas.microsoft.com/office/drawing/2014/main" id="{6A983850-88A8-7447-8320-09331F752856}"/>
                    </a:ext>
                  </a:extLst>
                </p:cNvPr>
                <p:cNvSpPr>
                  <a:spLocks/>
                </p:cNvSpPr>
                <p:nvPr/>
              </p:nvSpPr>
              <p:spPr bwMode="auto">
                <a:xfrm>
                  <a:off x="2804" y="4096"/>
                  <a:ext cx="45" cy="227"/>
                </a:xfrm>
                <a:prstGeom prst="lef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28" name="AutoShape 24">
                  <a:extLst>
                    <a:ext uri="{FF2B5EF4-FFF2-40B4-BE49-F238E27FC236}">
                      <a16:creationId xmlns:a16="http://schemas.microsoft.com/office/drawing/2014/main" id="{C50A7173-893A-364B-9BB2-9996335FCD8E}"/>
                    </a:ext>
                  </a:extLst>
                </p:cNvPr>
                <p:cNvSpPr>
                  <a:spLocks/>
                </p:cNvSpPr>
                <p:nvPr/>
              </p:nvSpPr>
              <p:spPr bwMode="auto">
                <a:xfrm>
                  <a:off x="4310" y="4111"/>
                  <a:ext cx="45" cy="227"/>
                </a:xfrm>
                <a:prstGeom prst="rightBracket">
                  <a:avLst>
                    <a:gd name="adj" fmla="val 42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328729" name="Group 25">
              <a:extLst>
                <a:ext uri="{FF2B5EF4-FFF2-40B4-BE49-F238E27FC236}">
                  <a16:creationId xmlns:a16="http://schemas.microsoft.com/office/drawing/2014/main" id="{097A68AB-0610-5D48-AEE9-7AE4F16393C4}"/>
                </a:ext>
              </a:extLst>
            </p:cNvPr>
            <p:cNvGrpSpPr>
              <a:grpSpLocks/>
            </p:cNvGrpSpPr>
            <p:nvPr/>
          </p:nvGrpSpPr>
          <p:grpSpPr bwMode="auto">
            <a:xfrm>
              <a:off x="1299" y="1728"/>
              <a:ext cx="2589" cy="1250"/>
              <a:chOff x="48" y="1872"/>
              <a:chExt cx="2589" cy="1250"/>
            </a:xfrm>
          </p:grpSpPr>
          <p:grpSp>
            <p:nvGrpSpPr>
              <p:cNvPr id="328730" name="Group 26">
                <a:extLst>
                  <a:ext uri="{FF2B5EF4-FFF2-40B4-BE49-F238E27FC236}">
                    <a16:creationId xmlns:a16="http://schemas.microsoft.com/office/drawing/2014/main" id="{FC7B70DB-E694-AF47-ABD2-8676949CE43A}"/>
                  </a:ext>
                </a:extLst>
              </p:cNvPr>
              <p:cNvGrpSpPr>
                <a:grpSpLocks/>
              </p:cNvGrpSpPr>
              <p:nvPr/>
            </p:nvGrpSpPr>
            <p:grpSpPr bwMode="auto">
              <a:xfrm>
                <a:off x="576" y="1872"/>
                <a:ext cx="457" cy="1164"/>
                <a:chOff x="576" y="1872"/>
                <a:chExt cx="457" cy="1164"/>
              </a:xfrm>
            </p:grpSpPr>
            <p:sp>
              <p:nvSpPr>
                <p:cNvPr id="328731" name="Rectangle 27">
                  <a:extLst>
                    <a:ext uri="{FF2B5EF4-FFF2-40B4-BE49-F238E27FC236}">
                      <a16:creationId xmlns:a16="http://schemas.microsoft.com/office/drawing/2014/main" id="{68B1E580-2220-CA49-8179-9CE041E9034A}"/>
                    </a:ext>
                  </a:extLst>
                </p:cNvPr>
                <p:cNvSpPr>
                  <a:spLocks noChangeArrowheads="1"/>
                </p:cNvSpPr>
                <p:nvPr/>
              </p:nvSpPr>
              <p:spPr bwMode="auto">
                <a:xfrm>
                  <a:off x="624" y="1872"/>
                  <a:ext cx="385" cy="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11</a:t>
                  </a:r>
                </a:p>
                <a:p>
                  <a:pPr fontAlgn="base">
                    <a:spcBef>
                      <a:spcPct val="0"/>
                    </a:spcBef>
                    <a:spcAft>
                      <a:spcPct val="0"/>
                    </a:spcAft>
                  </a:pPr>
                  <a:r>
                    <a:rPr kumimoji="1" lang="en-US" altLang="zh-CN" sz="2800" baseline="-25000">
                      <a:solidFill>
                        <a:srgbClr val="FFFFFF"/>
                      </a:solidFill>
                      <a:latin typeface="Times New Roman" panose="02020603050405020304" pitchFamily="18" charset="0"/>
                      <a:ea typeface="宋体" panose="02010600030101010101" pitchFamily="2" charset="-122"/>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21 </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m1</a:t>
                  </a:r>
                </a:p>
              </p:txBody>
            </p:sp>
            <p:sp>
              <p:nvSpPr>
                <p:cNvPr id="328732" name="AutoShape 28">
                  <a:extLst>
                    <a:ext uri="{FF2B5EF4-FFF2-40B4-BE49-F238E27FC236}">
                      <a16:creationId xmlns:a16="http://schemas.microsoft.com/office/drawing/2014/main" id="{FED01B9D-2A28-FB4C-A6B7-2FF3E6FF61C9}"/>
                    </a:ext>
                  </a:extLst>
                </p:cNvPr>
                <p:cNvSpPr>
                  <a:spLocks/>
                </p:cNvSpPr>
                <p:nvPr/>
              </p:nvSpPr>
              <p:spPr bwMode="auto">
                <a:xfrm>
                  <a:off x="576" y="2016"/>
                  <a:ext cx="45" cy="1020"/>
                </a:xfrm>
                <a:prstGeom prst="lef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33" name="AutoShape 29">
                  <a:extLst>
                    <a:ext uri="{FF2B5EF4-FFF2-40B4-BE49-F238E27FC236}">
                      <a16:creationId xmlns:a16="http://schemas.microsoft.com/office/drawing/2014/main" id="{DB1BCE5A-CAC3-2147-945E-77CE728E4BD6}"/>
                    </a:ext>
                  </a:extLst>
                </p:cNvPr>
                <p:cNvSpPr>
                  <a:spLocks/>
                </p:cNvSpPr>
                <p:nvPr/>
              </p:nvSpPr>
              <p:spPr bwMode="auto">
                <a:xfrm>
                  <a:off x="988" y="2014"/>
                  <a:ext cx="45" cy="1020"/>
                </a:xfrm>
                <a:prstGeom prst="righ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28734" name="Group 30">
                <a:extLst>
                  <a:ext uri="{FF2B5EF4-FFF2-40B4-BE49-F238E27FC236}">
                    <a16:creationId xmlns:a16="http://schemas.microsoft.com/office/drawing/2014/main" id="{E0B4A97F-4B3B-A04F-A335-B135876BFF67}"/>
                  </a:ext>
                </a:extLst>
              </p:cNvPr>
              <p:cNvGrpSpPr>
                <a:grpSpLocks/>
              </p:cNvGrpSpPr>
              <p:nvPr/>
            </p:nvGrpSpPr>
            <p:grpSpPr bwMode="auto">
              <a:xfrm>
                <a:off x="1153" y="1880"/>
                <a:ext cx="476" cy="1162"/>
                <a:chOff x="1153" y="1920"/>
                <a:chExt cx="476" cy="1162"/>
              </a:xfrm>
            </p:grpSpPr>
            <p:sp>
              <p:nvSpPr>
                <p:cNvPr id="328735" name="Rectangle 31">
                  <a:extLst>
                    <a:ext uri="{FF2B5EF4-FFF2-40B4-BE49-F238E27FC236}">
                      <a16:creationId xmlns:a16="http://schemas.microsoft.com/office/drawing/2014/main" id="{A763CCB3-DED2-4B41-9BEF-FFF8622BF039}"/>
                    </a:ext>
                  </a:extLst>
                </p:cNvPr>
                <p:cNvSpPr>
                  <a:spLocks noChangeArrowheads="1"/>
                </p:cNvSpPr>
                <p:nvPr/>
              </p:nvSpPr>
              <p:spPr bwMode="auto">
                <a:xfrm>
                  <a:off x="1200" y="1920"/>
                  <a:ext cx="385" cy="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12</a:t>
                  </a:r>
                </a:p>
                <a:p>
                  <a:pPr fontAlgn="base">
                    <a:spcBef>
                      <a:spcPct val="0"/>
                    </a:spcBef>
                    <a:spcAft>
                      <a:spcPct val="0"/>
                    </a:spcAft>
                  </a:pPr>
                  <a:r>
                    <a:rPr kumimoji="1" lang="en-US" altLang="zh-CN" sz="2800" baseline="-25000">
                      <a:solidFill>
                        <a:srgbClr val="FFFFFF"/>
                      </a:solidFill>
                      <a:latin typeface="Times New Roman" panose="02020603050405020304" pitchFamily="18" charset="0"/>
                      <a:ea typeface="宋体" panose="02010600030101010101" pitchFamily="2" charset="-122"/>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22 </a:t>
                  </a:r>
                </a:p>
                <a:p>
                  <a:pPr fontAlgn="base">
                    <a:spcBef>
                      <a:spcPct val="0"/>
                    </a:spcBef>
                    <a:spcAft>
                      <a:spcPct val="0"/>
                    </a:spcAft>
                  </a:pP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m2</a:t>
                  </a:r>
                </a:p>
              </p:txBody>
            </p:sp>
            <p:sp>
              <p:nvSpPr>
                <p:cNvPr id="328736" name="AutoShape 32">
                  <a:extLst>
                    <a:ext uri="{FF2B5EF4-FFF2-40B4-BE49-F238E27FC236}">
                      <a16:creationId xmlns:a16="http://schemas.microsoft.com/office/drawing/2014/main" id="{16B2BE2C-E277-A14C-8608-5A3018154BCD}"/>
                    </a:ext>
                  </a:extLst>
                </p:cNvPr>
                <p:cNvSpPr>
                  <a:spLocks/>
                </p:cNvSpPr>
                <p:nvPr/>
              </p:nvSpPr>
              <p:spPr bwMode="auto">
                <a:xfrm>
                  <a:off x="1153" y="2062"/>
                  <a:ext cx="45" cy="1020"/>
                </a:xfrm>
                <a:prstGeom prst="lef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37" name="AutoShape 33">
                  <a:extLst>
                    <a:ext uri="{FF2B5EF4-FFF2-40B4-BE49-F238E27FC236}">
                      <a16:creationId xmlns:a16="http://schemas.microsoft.com/office/drawing/2014/main" id="{12550EE4-D6B2-EB4C-BB0C-D84BF5DC6A80}"/>
                    </a:ext>
                  </a:extLst>
                </p:cNvPr>
                <p:cNvSpPr>
                  <a:spLocks/>
                </p:cNvSpPr>
                <p:nvPr/>
              </p:nvSpPr>
              <p:spPr bwMode="auto">
                <a:xfrm>
                  <a:off x="1584" y="2056"/>
                  <a:ext cx="45" cy="1020"/>
                </a:xfrm>
                <a:prstGeom prst="righ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28738" name="Group 34">
                <a:extLst>
                  <a:ext uri="{FF2B5EF4-FFF2-40B4-BE49-F238E27FC236}">
                    <a16:creationId xmlns:a16="http://schemas.microsoft.com/office/drawing/2014/main" id="{1A07F6C1-3541-FE43-91BB-B2C09F11C3F7}"/>
                  </a:ext>
                </a:extLst>
              </p:cNvPr>
              <p:cNvGrpSpPr>
                <a:grpSpLocks/>
              </p:cNvGrpSpPr>
              <p:nvPr/>
            </p:nvGrpSpPr>
            <p:grpSpPr bwMode="auto">
              <a:xfrm>
                <a:off x="2064" y="1920"/>
                <a:ext cx="466" cy="1146"/>
                <a:chOff x="2267" y="1920"/>
                <a:chExt cx="466" cy="1146"/>
              </a:xfrm>
            </p:grpSpPr>
            <p:sp>
              <p:nvSpPr>
                <p:cNvPr id="328739" name="Rectangle 35">
                  <a:extLst>
                    <a:ext uri="{FF2B5EF4-FFF2-40B4-BE49-F238E27FC236}">
                      <a16:creationId xmlns:a16="http://schemas.microsoft.com/office/drawing/2014/main" id="{3725D9FE-01DA-9C49-A450-2AF55045FB21}"/>
                    </a:ext>
                  </a:extLst>
                </p:cNvPr>
                <p:cNvSpPr>
                  <a:spLocks noChangeArrowheads="1"/>
                </p:cNvSpPr>
                <p:nvPr/>
              </p:nvSpPr>
              <p:spPr bwMode="auto">
                <a:xfrm>
                  <a:off x="2304" y="1920"/>
                  <a:ext cx="385"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1n</a:t>
                  </a:r>
                </a:p>
                <a:p>
                  <a:pPr fontAlgn="base">
                    <a:spcBef>
                      <a:spcPct val="0"/>
                    </a:spcBef>
                    <a:spcAft>
                      <a:spcPct val="0"/>
                    </a:spcAft>
                  </a:pPr>
                  <a:r>
                    <a:rPr kumimoji="1" lang="en-US" altLang="zh-CN" sz="2800" baseline="-25000">
                      <a:solidFill>
                        <a:srgbClr val="FFFFFF"/>
                      </a:solidFill>
                      <a:latin typeface="Times New Roman" panose="02020603050405020304" pitchFamily="18" charset="0"/>
                      <a:ea typeface="宋体" panose="02010600030101010101" pitchFamily="2" charset="-122"/>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2n </a:t>
                  </a:r>
                </a:p>
                <a:p>
                  <a:pPr fontAlgn="base">
                    <a:spcBef>
                      <a:spcPct val="0"/>
                    </a:spcBef>
                    <a:spcAft>
                      <a:spcPct val="0"/>
                    </a:spcAft>
                  </a:pP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mn</a:t>
                  </a:r>
                </a:p>
              </p:txBody>
            </p:sp>
            <p:sp>
              <p:nvSpPr>
                <p:cNvPr id="328740" name="AutoShape 36">
                  <a:extLst>
                    <a:ext uri="{FF2B5EF4-FFF2-40B4-BE49-F238E27FC236}">
                      <a16:creationId xmlns:a16="http://schemas.microsoft.com/office/drawing/2014/main" id="{4EFF5EDC-7EAF-5B4D-BEEB-E0896569E94E}"/>
                    </a:ext>
                  </a:extLst>
                </p:cNvPr>
                <p:cNvSpPr>
                  <a:spLocks/>
                </p:cNvSpPr>
                <p:nvPr/>
              </p:nvSpPr>
              <p:spPr bwMode="auto">
                <a:xfrm>
                  <a:off x="2267" y="2044"/>
                  <a:ext cx="45" cy="1020"/>
                </a:xfrm>
                <a:prstGeom prst="lef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41" name="AutoShape 37">
                  <a:extLst>
                    <a:ext uri="{FF2B5EF4-FFF2-40B4-BE49-F238E27FC236}">
                      <a16:creationId xmlns:a16="http://schemas.microsoft.com/office/drawing/2014/main" id="{BF9065C9-5160-364F-8C0E-665A7912DE7A}"/>
                    </a:ext>
                  </a:extLst>
                </p:cNvPr>
                <p:cNvSpPr>
                  <a:spLocks/>
                </p:cNvSpPr>
                <p:nvPr/>
              </p:nvSpPr>
              <p:spPr bwMode="auto">
                <a:xfrm>
                  <a:off x="2688" y="2046"/>
                  <a:ext cx="45" cy="1020"/>
                </a:xfrm>
                <a:prstGeom prst="rightBracket">
                  <a:avLst>
                    <a:gd name="adj" fmla="val 1888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28742" name="Rectangle 38">
                <a:extLst>
                  <a:ext uri="{FF2B5EF4-FFF2-40B4-BE49-F238E27FC236}">
                    <a16:creationId xmlns:a16="http://schemas.microsoft.com/office/drawing/2014/main" id="{BB25CA75-A8C1-F645-A1C6-355540860729}"/>
                  </a:ext>
                </a:extLst>
              </p:cNvPr>
              <p:cNvSpPr>
                <a:spLocks noChangeArrowheads="1"/>
              </p:cNvSpPr>
              <p:nvPr/>
            </p:nvSpPr>
            <p:spPr bwMode="auto">
              <a:xfrm>
                <a:off x="1702" y="2034"/>
                <a:ext cx="317"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a:p>
                <a:pPr algn="ctr" fontAlgn="base">
                  <a:spcBef>
                    <a:spcPct val="0"/>
                  </a:spcBef>
                  <a:spcAft>
                    <a:spcPct val="0"/>
                  </a:spcAft>
                </a:pPr>
                <a:r>
                  <a:rPr kumimoji="1" lang="zh-CN" altLang="en-US"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a:p>
                <a:pPr algn="ctr" fontAlgn="base">
                  <a:spcBef>
                    <a:spcPct val="0"/>
                  </a:spcBef>
                  <a:spcAft>
                    <a:spcPct val="0"/>
                  </a:spcAft>
                </a:pPr>
                <a:r>
                  <a:rPr kumimoji="1" lang="zh-CN" altLang="en-US"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328743" name="AutoShape 39">
                <a:extLst>
                  <a:ext uri="{FF2B5EF4-FFF2-40B4-BE49-F238E27FC236}">
                    <a16:creationId xmlns:a16="http://schemas.microsoft.com/office/drawing/2014/main" id="{244C7344-F547-F544-9653-6EFE82CFB0F4}"/>
                  </a:ext>
                </a:extLst>
              </p:cNvPr>
              <p:cNvSpPr>
                <a:spLocks/>
              </p:cNvSpPr>
              <p:nvPr/>
            </p:nvSpPr>
            <p:spPr bwMode="auto">
              <a:xfrm>
                <a:off x="483" y="1988"/>
                <a:ext cx="45" cy="1134"/>
              </a:xfrm>
              <a:prstGeom prst="leftBracket">
                <a:avLst>
                  <a:gd name="adj" fmla="val 21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44" name="AutoShape 40">
                <a:extLst>
                  <a:ext uri="{FF2B5EF4-FFF2-40B4-BE49-F238E27FC236}">
                    <a16:creationId xmlns:a16="http://schemas.microsoft.com/office/drawing/2014/main" id="{2130ACDD-2E8D-E748-B6D0-35166ACC8AC3}"/>
                  </a:ext>
                </a:extLst>
              </p:cNvPr>
              <p:cNvSpPr>
                <a:spLocks/>
              </p:cNvSpPr>
              <p:nvPr/>
            </p:nvSpPr>
            <p:spPr bwMode="auto">
              <a:xfrm>
                <a:off x="2592" y="1986"/>
                <a:ext cx="45" cy="1134"/>
              </a:xfrm>
              <a:prstGeom prst="rightBracket">
                <a:avLst>
                  <a:gd name="adj" fmla="val 21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28745" name="Rectangle 41">
                <a:extLst>
                  <a:ext uri="{FF2B5EF4-FFF2-40B4-BE49-F238E27FC236}">
                    <a16:creationId xmlns:a16="http://schemas.microsoft.com/office/drawing/2014/main" id="{F9CA33C4-7514-A146-BABE-A769B33DD1B4}"/>
                  </a:ext>
                </a:extLst>
              </p:cNvPr>
              <p:cNvSpPr>
                <a:spLocks noChangeArrowheads="1"/>
              </p:cNvSpPr>
              <p:nvPr/>
            </p:nvSpPr>
            <p:spPr bwMode="auto">
              <a:xfrm>
                <a:off x="48" y="2400"/>
                <a:ext cx="38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grpSp>
        <p:sp>
          <p:nvSpPr>
            <p:cNvPr id="328746" name="Rectangle 42">
              <a:extLst>
                <a:ext uri="{FF2B5EF4-FFF2-40B4-BE49-F238E27FC236}">
                  <a16:creationId xmlns:a16="http://schemas.microsoft.com/office/drawing/2014/main" id="{9202E469-DD8F-F043-963A-171F49A010E5}"/>
                </a:ext>
              </a:extLst>
            </p:cNvPr>
            <p:cNvSpPr>
              <a:spLocks noChangeArrowheads="1"/>
            </p:cNvSpPr>
            <p:nvPr/>
          </p:nvSpPr>
          <p:spPr bwMode="auto">
            <a:xfrm>
              <a:off x="1152" y="3385"/>
              <a:ext cx="19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5-1</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二维数组图</a:t>
              </a:r>
              <a:r>
                <a:rPr lang="zh-CN" altLang="en-US" sz="2000" b="1">
                  <a:solidFill>
                    <a:srgbClr val="FFFFFF"/>
                  </a:solidFill>
                  <a:latin typeface="Times New Roman" panose="02020603050405020304" pitchFamily="18" charset="0"/>
                  <a:ea typeface="宋体" panose="02010600030101010101" pitchFamily="2" charset="-122"/>
                </a:rPr>
                <a:t>例形式</a:t>
              </a:r>
              <a:endParaRPr lang="zh-CN" altLang="en-US" sz="2000" b="1">
                <a:solidFill>
                  <a:srgbClr val="FFFFFF"/>
                </a:solidFill>
                <a:latin typeface="Arial" panose="020B0604020202020204" pitchFamily="34" charset="0"/>
                <a:ea typeface="宋体" panose="02010600030101010101" pitchFamily="2" charset="-122"/>
              </a:endParaRPr>
            </a:p>
          </p:txBody>
        </p:sp>
        <p:sp>
          <p:nvSpPr>
            <p:cNvPr id="328747" name="Rectangle 43">
              <a:extLst>
                <a:ext uri="{FF2B5EF4-FFF2-40B4-BE49-F238E27FC236}">
                  <a16:creationId xmlns:a16="http://schemas.microsoft.com/office/drawing/2014/main" id="{B65544E4-6D37-894E-8E59-F5001AEB60DD}"/>
                </a:ext>
              </a:extLst>
            </p:cNvPr>
            <p:cNvSpPr>
              <a:spLocks noChangeArrowheads="1"/>
            </p:cNvSpPr>
            <p:nvPr/>
          </p:nvSpPr>
          <p:spPr bwMode="auto">
            <a:xfrm>
              <a:off x="672" y="1488"/>
              <a:ext cx="17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Times New Roman" panose="02020603050405020304" pitchFamily="18" charset="0"/>
                  <a:ea typeface="宋体" panose="02010600030101010101" pitchFamily="2" charset="-122"/>
                </a:rPr>
                <a:t>矩阵</a:t>
              </a:r>
              <a:r>
                <a:rPr lang="zh-CN" altLang="en-US" sz="2000" b="1">
                  <a:solidFill>
                    <a:srgbClr val="FFFFFF"/>
                  </a:solidFill>
                  <a:latin typeface="Arial" panose="020B0604020202020204" pitchFamily="34" charset="0"/>
                  <a:ea typeface="宋体" panose="02010600030101010101" pitchFamily="2" charset="-122"/>
                </a:rPr>
                <a:t>表示形式</a:t>
              </a:r>
              <a:endParaRPr lang="zh-CN" altLang="en-US" sz="2000" b="1">
                <a:solidFill>
                  <a:srgbClr val="FFFFFF"/>
                </a:solidFill>
                <a:latin typeface="Times New Roman" panose="02020603050405020304" pitchFamily="18" charset="0"/>
                <a:ea typeface="宋体" panose="02010600030101010101" pitchFamily="2" charset="-122"/>
              </a:endParaRPr>
            </a:p>
          </p:txBody>
        </p:sp>
        <p:sp>
          <p:nvSpPr>
            <p:cNvPr id="328748" name="Rectangle 44">
              <a:extLst>
                <a:ext uri="{FF2B5EF4-FFF2-40B4-BE49-F238E27FC236}">
                  <a16:creationId xmlns:a16="http://schemas.microsoft.com/office/drawing/2014/main" id="{EFB7BE0C-DAB5-884C-91E2-D58ACFB38DB9}"/>
                </a:ext>
              </a:extLst>
            </p:cNvPr>
            <p:cNvSpPr>
              <a:spLocks noChangeArrowheads="1"/>
            </p:cNvSpPr>
            <p:nvPr/>
          </p:nvSpPr>
          <p:spPr bwMode="auto">
            <a:xfrm>
              <a:off x="3051" y="1514"/>
              <a:ext cx="22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      </a:t>
              </a:r>
              <a:r>
                <a:rPr lang="zh-CN" altLang="en-US" sz="2000" b="1">
                  <a:solidFill>
                    <a:srgbClr val="FFFFFF"/>
                  </a:solidFill>
                  <a:latin typeface="Times New Roman" panose="02020603050405020304" pitchFamily="18" charset="0"/>
                  <a:ea typeface="宋体" panose="02010600030101010101" pitchFamily="2" charset="-122"/>
                </a:rPr>
                <a:t>列向量的一维数组形式</a:t>
              </a:r>
            </a:p>
          </p:txBody>
        </p:sp>
        <p:sp>
          <p:nvSpPr>
            <p:cNvPr id="328749" name="Rectangle 45">
              <a:extLst>
                <a:ext uri="{FF2B5EF4-FFF2-40B4-BE49-F238E27FC236}">
                  <a16:creationId xmlns:a16="http://schemas.microsoft.com/office/drawing/2014/main" id="{1D871E8E-51DB-5C45-86AF-E1D31F1039BA}"/>
                </a:ext>
              </a:extLst>
            </p:cNvPr>
            <p:cNvSpPr>
              <a:spLocks noChangeArrowheads="1"/>
            </p:cNvSpPr>
            <p:nvPr/>
          </p:nvSpPr>
          <p:spPr bwMode="auto">
            <a:xfrm>
              <a:off x="1632" y="3072"/>
              <a:ext cx="22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(c)</a:t>
              </a:r>
              <a:r>
                <a:rPr lang="en-US" altLang="zh-CN" sz="2000">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行向量的一维数组形式</a:t>
              </a:r>
              <a:endParaRPr lang="zh-CN" altLang="en-US" sz="2000" b="1">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47128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6050" name="Line 2">
            <a:extLst>
              <a:ext uri="{FF2B5EF4-FFF2-40B4-BE49-F238E27FC236}">
                <a16:creationId xmlns:a16="http://schemas.microsoft.com/office/drawing/2014/main" id="{B6B96602-90D9-D74F-BD59-27D2981E11AF}"/>
              </a:ext>
            </a:extLst>
          </p:cNvPr>
          <p:cNvSpPr>
            <a:spLocks noChangeShapeType="1"/>
          </p:cNvSpPr>
          <p:nvPr/>
        </p:nvSpPr>
        <p:spPr bwMode="auto">
          <a:xfrm>
            <a:off x="2438400" y="6858000"/>
            <a:ext cx="76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6051" name="Rectangle 3">
            <a:extLst>
              <a:ext uri="{FF2B5EF4-FFF2-40B4-BE49-F238E27FC236}">
                <a16:creationId xmlns:a16="http://schemas.microsoft.com/office/drawing/2014/main" id="{EDC1A35A-0F04-EB47-9153-B1C8FB0FDB07}"/>
              </a:ext>
            </a:extLst>
          </p:cNvPr>
          <p:cNvSpPr>
            <a:spLocks noGrp="1" noChangeArrowheads="1"/>
          </p:cNvSpPr>
          <p:nvPr>
            <p:ph/>
          </p:nvPr>
        </p:nvSpPr>
        <p:spPr>
          <a:xfrm>
            <a:off x="1676401" y="188913"/>
            <a:ext cx="8812213" cy="5732462"/>
          </a:xfrm>
          <a:noFill/>
          <a:ln/>
        </p:spPr>
        <p:txBody>
          <a:bodyPr/>
          <a:lstStyle/>
          <a:p>
            <a:pPr marL="0" indent="0">
              <a:lnSpc>
                <a:spcPct val="110000"/>
              </a:lnSpc>
              <a:buNone/>
            </a:pPr>
            <a:r>
              <a:rPr lang="zh-CN" altLang="en-US" b="1">
                <a:solidFill>
                  <a:schemeClr val="folHlink"/>
                </a:solidFill>
                <a:latin typeface="宋体" panose="02010600030101010101" pitchFamily="2" charset="-122"/>
              </a:rPr>
              <a:t>广义表的重要结论</a:t>
            </a:r>
            <a:r>
              <a:rPr lang="zh-CN" altLang="en-US">
                <a:latin typeface="宋体" panose="02010600030101010101" pitchFamily="2" charset="-122"/>
              </a:rPr>
              <a:t>：</a:t>
            </a:r>
          </a:p>
          <a:p>
            <a:pPr marL="381000" lvl="1" indent="0">
              <a:lnSpc>
                <a:spcPct val="110000"/>
              </a:lnSpc>
              <a:buNone/>
            </a:pPr>
            <a:r>
              <a:rPr lang="zh-CN" altLang="en-US" b="1">
                <a:latin typeface="宋体" panose="02010600030101010101" pitchFamily="2" charset="-122"/>
              </a:rPr>
              <a:t>⑴ 广义表的元素可以是原子，也可以是子表，子表的元素又可以是子表， </a:t>
            </a:r>
            <a:r>
              <a:rPr lang="en-US" altLang="zh-CN" b="1">
                <a:ea typeface="Arial Unicode MS" panose="020B0604020202020204" pitchFamily="34" charset="-128"/>
                <a:cs typeface="Arial Unicode MS" panose="020B0604020202020204" pitchFamily="34" charset="-128"/>
              </a:rPr>
              <a:t>…</a:t>
            </a:r>
            <a:r>
              <a:rPr lang="zh-CN" altLang="en-US" b="1">
                <a:latin typeface="宋体" panose="02010600030101010101" pitchFamily="2" charset="-122"/>
              </a:rPr>
              <a:t>。</a:t>
            </a:r>
            <a:r>
              <a:rPr lang="zh-CN" altLang="en-US" b="1"/>
              <a:t>即</a:t>
            </a:r>
            <a:r>
              <a:rPr lang="zh-CN" altLang="en-US" b="1">
                <a:latin typeface="宋体" panose="02010600030101010101" pitchFamily="2" charset="-122"/>
              </a:rPr>
              <a:t>广义表是一个多层次的结构。</a:t>
            </a:r>
          </a:p>
          <a:p>
            <a:pPr marL="0" indent="0">
              <a:lnSpc>
                <a:spcPct val="110000"/>
              </a:lnSpc>
              <a:buNone/>
            </a:pPr>
            <a:r>
              <a:rPr kumimoji="0" lang="zh-CN" altLang="en-US" sz="2800" b="1">
                <a:latin typeface="Arial" panose="020B0604020202020204" pitchFamily="34" charset="0"/>
              </a:rPr>
              <a:t>      表</a:t>
            </a:r>
            <a:r>
              <a:rPr kumimoji="0" lang="en-US" altLang="zh-CN" sz="2800" b="1"/>
              <a:t>5-2</a:t>
            </a:r>
            <a:r>
              <a:rPr kumimoji="0" lang="zh-CN" altLang="en-US" sz="2800" b="1">
                <a:latin typeface="Arial" panose="020B0604020202020204" pitchFamily="34" charset="0"/>
              </a:rPr>
              <a:t>中的</a:t>
            </a:r>
            <a:r>
              <a:rPr lang="zh-CN" altLang="en-US" sz="2800" b="1">
                <a:latin typeface="宋体" panose="02010600030101010101" pitchFamily="2" charset="-122"/>
              </a:rPr>
              <a:t>广义表</a:t>
            </a:r>
            <a:r>
              <a:rPr lang="en-US" altLang="zh-CN" sz="2800" b="1"/>
              <a:t>D</a:t>
            </a:r>
            <a:r>
              <a:rPr lang="zh-CN" altLang="en-US" sz="2800" b="1"/>
              <a:t>的图形表示如图</a:t>
            </a:r>
            <a:r>
              <a:rPr kumimoji="0" lang="en-US" altLang="zh-CN" sz="2800" b="1">
                <a:effectLst>
                  <a:outerShdw blurRad="38100" dist="38100" dir="2700000" algn="tl">
                    <a:srgbClr val="000000"/>
                  </a:outerShdw>
                </a:effectLst>
              </a:rPr>
              <a:t>5</a:t>
            </a:r>
            <a:r>
              <a:rPr kumimoji="0" lang="en-US" altLang="zh-CN" sz="2800" b="1"/>
              <a:t>-12</a:t>
            </a:r>
            <a:r>
              <a:rPr kumimoji="0" lang="zh-CN" altLang="en-US" sz="2800" b="1"/>
              <a:t>所示</a:t>
            </a:r>
            <a:r>
              <a:rPr lang="zh-CN" altLang="en-US" sz="2800" b="1">
                <a:latin typeface="宋体" panose="02010600030101010101" pitchFamily="2" charset="-122"/>
              </a:rPr>
              <a:t>。</a:t>
            </a:r>
            <a:endParaRPr lang="zh-CN" altLang="en-US" b="1">
              <a:latin typeface="宋体" panose="02010600030101010101" pitchFamily="2" charset="-122"/>
            </a:endParaRPr>
          </a:p>
          <a:p>
            <a:pPr marL="381000" lvl="1" indent="0" eaLnBrk="0" hangingPunct="0">
              <a:lnSpc>
                <a:spcPct val="110000"/>
              </a:lnSpc>
              <a:buClrTx/>
              <a:buSzTx/>
              <a:buNone/>
            </a:pPr>
            <a:r>
              <a:rPr lang="en-US" altLang="zh-CN" b="1">
                <a:latin typeface="宋体" panose="02010600030101010101" pitchFamily="2" charset="-122"/>
              </a:rPr>
              <a:t>(2) </a:t>
            </a:r>
            <a:r>
              <a:rPr lang="zh-CN" altLang="en-US" b="1">
                <a:latin typeface="宋体" panose="02010600030101010101" pitchFamily="2" charset="-122"/>
              </a:rPr>
              <a:t>广义表可以被其它广义表</a:t>
            </a:r>
            <a:r>
              <a:rPr kumimoji="0" lang="zh-CN" altLang="en-US" b="1"/>
              <a:t>所共享</a:t>
            </a:r>
            <a:r>
              <a:rPr lang="zh-CN" altLang="en-US" b="1">
                <a:latin typeface="宋体" panose="02010600030101010101" pitchFamily="2" charset="-122"/>
              </a:rPr>
              <a:t>，也可以</a:t>
            </a:r>
            <a:r>
              <a:rPr kumimoji="0" lang="zh-CN" altLang="en-US" b="1"/>
              <a:t>共享</a:t>
            </a:r>
            <a:r>
              <a:rPr lang="zh-CN" altLang="en-US" b="1">
                <a:latin typeface="宋体" panose="02010600030101010101" pitchFamily="2" charset="-122"/>
              </a:rPr>
              <a:t>其它广义表。广义表</a:t>
            </a:r>
            <a:r>
              <a:rPr kumimoji="0" lang="zh-CN" altLang="en-US" b="1"/>
              <a:t>共享</a:t>
            </a:r>
            <a:r>
              <a:rPr lang="zh-CN" altLang="en-US" b="1">
                <a:latin typeface="宋体" panose="02010600030101010101" pitchFamily="2" charset="-122"/>
              </a:rPr>
              <a:t>其它广义表时通过表名引用。</a:t>
            </a:r>
          </a:p>
          <a:p>
            <a:pPr marL="381000" lvl="1" indent="0" eaLnBrk="0" hangingPunct="0">
              <a:lnSpc>
                <a:spcPct val="110000"/>
              </a:lnSpc>
              <a:buClrTx/>
              <a:buSzTx/>
              <a:buNone/>
            </a:pPr>
            <a:r>
              <a:rPr lang="en-US" altLang="zh-CN" b="1">
                <a:latin typeface="宋体" panose="02010600030101010101" pitchFamily="2" charset="-122"/>
              </a:rPr>
              <a:t>(3) </a:t>
            </a:r>
            <a:r>
              <a:rPr lang="zh-CN" altLang="en-US" b="1">
                <a:latin typeface="宋体" panose="02010600030101010101" pitchFamily="2" charset="-122"/>
              </a:rPr>
              <a:t>广义表本身可以是一个递归表。</a:t>
            </a:r>
          </a:p>
          <a:p>
            <a:pPr marL="381000" lvl="1" indent="0" eaLnBrk="0" hangingPunct="0">
              <a:lnSpc>
                <a:spcPct val="110000"/>
              </a:lnSpc>
              <a:buClrTx/>
              <a:buSzTx/>
              <a:buNone/>
            </a:pPr>
            <a:r>
              <a:rPr lang="en-US" altLang="zh-CN" b="1">
                <a:latin typeface="宋体" panose="02010600030101010101" pitchFamily="2" charset="-122"/>
              </a:rPr>
              <a:t>(4) </a:t>
            </a:r>
            <a:r>
              <a:rPr lang="zh-CN" altLang="en-US" b="1">
                <a:latin typeface="宋体" panose="02010600030101010101" pitchFamily="2" charset="-122"/>
              </a:rPr>
              <a:t>根据对</a:t>
            </a:r>
            <a:r>
              <a:rPr lang="zh-CN" altLang="en-US" b="1"/>
              <a:t>表头、表尾</a:t>
            </a:r>
            <a:r>
              <a:rPr lang="zh-CN" altLang="en-US" b="1">
                <a:latin typeface="宋体" panose="02010600030101010101" pitchFamily="2" charset="-122"/>
              </a:rPr>
              <a:t>的定义，任何一个非空广义表的</a:t>
            </a:r>
            <a:r>
              <a:rPr lang="zh-CN" altLang="en-US" b="1"/>
              <a:t>表头</a:t>
            </a:r>
            <a:r>
              <a:rPr lang="zh-CN" altLang="en-US" b="1">
                <a:latin typeface="宋体" panose="02010600030101010101" pitchFamily="2" charset="-122"/>
              </a:rPr>
              <a:t>可以是原子，也可以是子表，</a:t>
            </a:r>
            <a:r>
              <a:rPr lang="zh-CN" altLang="en-US" b="1"/>
              <a:t> 而表尾</a:t>
            </a:r>
            <a:r>
              <a:rPr lang="zh-CN" altLang="en-US" b="1">
                <a:latin typeface="宋体" panose="02010600030101010101" pitchFamily="2" charset="-122"/>
              </a:rPr>
              <a:t>必定是广义表。</a:t>
            </a:r>
          </a:p>
        </p:txBody>
      </p:sp>
    </p:spTree>
    <p:extLst>
      <p:ext uri="{BB962C8B-B14F-4D97-AF65-F5344CB8AC3E}">
        <p14:creationId xmlns:p14="http://schemas.microsoft.com/office/powerpoint/2010/main" val="4138983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F264398B-1890-C54C-B29B-C69E73E0ECBD}"/>
              </a:ext>
            </a:extLst>
          </p:cNvPr>
          <p:cNvSpPr>
            <a:spLocks noGrp="1" noChangeArrowheads="1"/>
          </p:cNvSpPr>
          <p:nvPr>
            <p:ph type="title" idx="4294967295"/>
          </p:nvPr>
        </p:nvSpPr>
        <p:spPr>
          <a:xfrm>
            <a:off x="2362200" y="188913"/>
            <a:ext cx="6629400" cy="762000"/>
          </a:xfrm>
        </p:spPr>
        <p:txBody>
          <a:bodyPr/>
          <a:lstStyle/>
          <a:p>
            <a:r>
              <a:rPr lang="en-US" altLang="zh-CN" b="1">
                <a:effectLst/>
                <a:latin typeface="Times New Roman" panose="02020603050405020304" pitchFamily="18" charset="0"/>
              </a:rPr>
              <a:t>5.4.1</a:t>
            </a:r>
            <a:r>
              <a:rPr lang="en-US" altLang="zh-CN" b="1">
                <a:effectLst/>
              </a:rPr>
              <a:t>   </a:t>
            </a:r>
            <a:r>
              <a:rPr lang="zh-CN" altLang="en-US" b="1">
                <a:effectLst/>
                <a:ea typeface="楷体_GB2312" pitchFamily="49" charset="-122"/>
              </a:rPr>
              <a:t>广义表的存储结构</a:t>
            </a:r>
            <a:endParaRPr lang="zh-CN" altLang="en-US" b="1">
              <a:effectLst/>
              <a:latin typeface="宋体" panose="02010600030101010101" pitchFamily="2" charset="-122"/>
              <a:ea typeface="楷体_GB2312" pitchFamily="49" charset="-122"/>
            </a:endParaRPr>
          </a:p>
        </p:txBody>
      </p:sp>
      <p:sp>
        <p:nvSpPr>
          <p:cNvPr id="387075" name="Rectangle 3">
            <a:extLst>
              <a:ext uri="{FF2B5EF4-FFF2-40B4-BE49-F238E27FC236}">
                <a16:creationId xmlns:a16="http://schemas.microsoft.com/office/drawing/2014/main" id="{04AE1D6A-4345-6C42-8170-5640810E1068}"/>
              </a:ext>
            </a:extLst>
          </p:cNvPr>
          <p:cNvSpPr>
            <a:spLocks noChangeArrowheads="1"/>
          </p:cNvSpPr>
          <p:nvPr/>
        </p:nvSpPr>
        <p:spPr bwMode="auto">
          <a:xfrm>
            <a:off x="1752601" y="1038226"/>
            <a:ext cx="8736013"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12763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954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11455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717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289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61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335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由于广义表中的数据元素具有不同的结构，通常</a:t>
            </a:r>
            <a:r>
              <a:rPr lang="zh-CN" altLang="en-US" sz="2800" b="1">
                <a:solidFill>
                  <a:srgbClr val="FFFF00"/>
                </a:solidFill>
                <a:latin typeface="宋体" panose="02010600030101010101" pitchFamily="2" charset="-122"/>
              </a:rPr>
              <a:t>用链式存储结构</a:t>
            </a:r>
            <a:r>
              <a:rPr lang="zh-CN" altLang="en-US" sz="2800" b="1">
                <a:solidFill>
                  <a:srgbClr val="FFFFFF"/>
                </a:solidFill>
                <a:latin typeface="宋体" panose="02010600030101010101" pitchFamily="2" charset="-122"/>
              </a:rPr>
              <a:t>表示，每个数据元素用一个结点表示。因此，广义表中就有两类结点：</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a:t>
            </a:r>
            <a:r>
              <a:rPr lang="zh-CN" altLang="en-US" sz="2800" b="1">
                <a:solidFill>
                  <a:srgbClr val="FFFF00"/>
                </a:solidFill>
                <a:cs typeface="Times New Roman" panose="02020603050405020304" pitchFamily="18" charset="0"/>
              </a:rPr>
              <a:t> </a:t>
            </a:r>
            <a:r>
              <a:rPr lang="zh-CN" altLang="en-US" sz="2800" b="1">
                <a:solidFill>
                  <a:srgbClr val="FFFFFF"/>
                </a:solidFill>
                <a:latin typeface="宋体" panose="02010600030101010101" pitchFamily="2" charset="-122"/>
              </a:rPr>
              <a:t>一类是</a:t>
            </a:r>
            <a:r>
              <a:rPr lang="zh-CN" altLang="en-US" sz="2800" b="1">
                <a:solidFill>
                  <a:srgbClr val="FFFF00"/>
                </a:solidFill>
                <a:latin typeface="宋体" panose="02010600030101010101" pitchFamily="2" charset="-122"/>
              </a:rPr>
              <a:t>表结点</a:t>
            </a:r>
            <a:r>
              <a:rPr lang="zh-CN" altLang="en-US" sz="2800" b="1">
                <a:solidFill>
                  <a:srgbClr val="FFFFFF"/>
                </a:solidFill>
                <a:latin typeface="宋体" panose="02010600030101010101" pitchFamily="2" charset="-122"/>
              </a:rPr>
              <a:t>，用来表示广义表项，由标志域，表头指针域，表尾指针域组成</a:t>
            </a:r>
            <a:r>
              <a:rPr lang="en-US" altLang="zh-CN" sz="2800" b="1">
                <a:solidFill>
                  <a:srgbClr val="FFFFFF"/>
                </a:solidFill>
                <a:cs typeface="Times New Roman" panose="02020603050405020304" pitchFamily="18" charset="0"/>
              </a:rPr>
              <a:t>;</a:t>
            </a:r>
          </a:p>
          <a:p>
            <a:pPr lvl="1" eaLnBrk="1" fontAlgn="base" hangingPunct="1">
              <a:lnSpc>
                <a:spcPct val="110000"/>
              </a:lnSpc>
              <a:spcBef>
                <a:spcPct val="20000"/>
              </a:spcBef>
              <a:spcAft>
                <a:spcPct val="0"/>
              </a:spcAft>
              <a:buClr>
                <a:srgbClr val="3366FF"/>
              </a:buClr>
              <a:buSzPct val="80000"/>
            </a:pPr>
            <a:r>
              <a:rPr lang="en-US" altLang="zh-CN" sz="2800" b="1">
                <a:solidFill>
                  <a:srgbClr val="FFFF00"/>
                </a:solidFill>
              </a:rPr>
              <a:t>◆</a:t>
            </a:r>
            <a:r>
              <a:rPr lang="en-US" altLang="zh-CN" sz="2800" b="1">
                <a:solidFill>
                  <a:srgbClr val="FFFF00"/>
                </a:solidFill>
                <a:cs typeface="Times New Roman" panose="02020603050405020304" pitchFamily="18" charset="0"/>
              </a:rPr>
              <a:t> </a:t>
            </a:r>
            <a:r>
              <a:rPr lang="zh-CN" altLang="en-US" sz="2800" b="1">
                <a:solidFill>
                  <a:srgbClr val="FFFFFF"/>
                </a:solidFill>
              </a:rPr>
              <a:t>另一类是</a:t>
            </a:r>
            <a:r>
              <a:rPr lang="zh-CN" altLang="en-US" sz="2800" b="1">
                <a:solidFill>
                  <a:srgbClr val="FFFF00"/>
                </a:solidFill>
              </a:rPr>
              <a:t>原子</a:t>
            </a:r>
            <a:r>
              <a:rPr lang="zh-CN" altLang="en-US" sz="2800" b="1">
                <a:solidFill>
                  <a:srgbClr val="FFFF00"/>
                </a:solidFill>
                <a:latin typeface="宋体" panose="02010600030101010101" pitchFamily="2" charset="-122"/>
              </a:rPr>
              <a:t>结点</a:t>
            </a:r>
            <a:r>
              <a:rPr lang="zh-CN" altLang="en-US" sz="2800" b="1">
                <a:solidFill>
                  <a:srgbClr val="FFFFFF"/>
                </a:solidFill>
                <a:latin typeface="宋体" panose="02010600030101010101" pitchFamily="2" charset="-122"/>
              </a:rPr>
              <a:t>，用来表示原子项，由标志域，原子的值域组成。</a:t>
            </a:r>
            <a:r>
              <a:rPr lang="zh-CN" altLang="en-US" sz="2800" b="1">
                <a:solidFill>
                  <a:srgbClr val="FFFFFF"/>
                </a:solidFill>
              </a:rPr>
              <a:t>如图</a:t>
            </a:r>
            <a:r>
              <a:rPr kumimoji="0" lang="en-US" altLang="zh-CN" sz="2800" b="1">
                <a:solidFill>
                  <a:srgbClr val="FFFFFF"/>
                </a:solidFill>
              </a:rPr>
              <a:t>5-13</a:t>
            </a:r>
            <a:r>
              <a:rPr kumimoji="0" lang="zh-CN" altLang="en-US" sz="2800" b="1">
                <a:solidFill>
                  <a:srgbClr val="FFFFFF"/>
                </a:solidFill>
              </a:rPr>
              <a:t>所示</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只要广义表非空，都是由</a:t>
            </a:r>
            <a:r>
              <a:rPr lang="zh-CN" altLang="en-US" sz="2800" b="1">
                <a:solidFill>
                  <a:srgbClr val="FFFFFF"/>
                </a:solidFill>
              </a:rPr>
              <a:t>表头和表尾组成</a:t>
            </a:r>
            <a:r>
              <a:rPr lang="zh-CN" altLang="en-US" sz="2800" b="1">
                <a:solidFill>
                  <a:srgbClr val="FFFFFF"/>
                </a:solidFill>
                <a:latin typeface="宋体" panose="02010600030101010101" pitchFamily="2" charset="-122"/>
              </a:rPr>
              <a:t>。即一个确定的</a:t>
            </a:r>
            <a:r>
              <a:rPr lang="zh-CN" altLang="en-US" sz="2800" b="1">
                <a:solidFill>
                  <a:srgbClr val="FFFFFF"/>
                </a:solidFill>
              </a:rPr>
              <a:t>表头和表尾就唯一确定一个</a:t>
            </a:r>
            <a:r>
              <a:rPr lang="zh-CN" altLang="en-US" sz="2800" b="1">
                <a:solidFill>
                  <a:srgbClr val="FFFFFF"/>
                </a:solidFill>
                <a:latin typeface="宋体" panose="02010600030101010101" pitchFamily="2" charset="-122"/>
              </a:rPr>
              <a:t>广义表。</a:t>
            </a:r>
          </a:p>
        </p:txBody>
      </p:sp>
    </p:spTree>
    <p:extLst>
      <p:ext uri="{BB962C8B-B14F-4D97-AF65-F5344CB8AC3E}">
        <p14:creationId xmlns:p14="http://schemas.microsoft.com/office/powerpoint/2010/main" val="3032285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BBE0B8CC-A75E-694E-AB8D-AF806B52FFE4}"/>
              </a:ext>
            </a:extLst>
          </p:cNvPr>
          <p:cNvSpPr>
            <a:spLocks noChangeArrowheads="1"/>
          </p:cNvSpPr>
          <p:nvPr/>
        </p:nvSpPr>
        <p:spPr bwMode="auto">
          <a:xfrm>
            <a:off x="1676401" y="1560513"/>
            <a:ext cx="881221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20000"/>
              </a:spcBef>
              <a:spcAft>
                <a:spcPct val="0"/>
              </a:spcAft>
              <a:buClr>
                <a:srgbClr val="3366FF"/>
              </a:buClr>
              <a:buSzPct val="80000"/>
            </a:pPr>
            <a:r>
              <a:rPr lang="zh-CN" altLang="en-US" sz="2800" b="1">
                <a:solidFill>
                  <a:srgbClr val="FFFFFF"/>
                </a:solidFill>
                <a:latin typeface="宋体" panose="02010600030101010101" pitchFamily="2" charset="-122"/>
              </a:rPr>
              <a:t>相应的数据结构定义如下：</a:t>
            </a:r>
            <a:endParaRPr lang="zh-CN" altLang="en-US" sz="2800" b="1">
              <a:solidFill>
                <a:srgbClr val="FFFFFF"/>
              </a:solidFill>
            </a:endParaRPr>
          </a:p>
          <a:p>
            <a:pPr eaLnBrk="1" fontAlgn="base" hangingPunct="1">
              <a:spcBef>
                <a:spcPct val="20000"/>
              </a:spcBef>
              <a:spcAft>
                <a:spcPct val="0"/>
              </a:spcAft>
              <a:buClr>
                <a:srgbClr val="3366FF"/>
              </a:buClr>
              <a:buSzPct val="80000"/>
            </a:pPr>
            <a:r>
              <a:rPr lang="en-US" altLang="zh-CN" sz="2800" b="1">
                <a:solidFill>
                  <a:srgbClr val="FFFFFF"/>
                </a:solidFill>
              </a:rPr>
              <a:t>typedef struct GLNode</a:t>
            </a:r>
          </a:p>
          <a:p>
            <a:pPr lvl="1" eaLnBrk="1" fontAlgn="base" hangingPunct="1">
              <a:spcBef>
                <a:spcPct val="20000"/>
              </a:spcBef>
              <a:spcAft>
                <a:spcPct val="0"/>
              </a:spcAft>
              <a:buClr>
                <a:srgbClr val="3366FF"/>
              </a:buClr>
              <a:buSzPct val="80000"/>
            </a:pPr>
            <a:r>
              <a:rPr lang="en-US" altLang="zh-CN" sz="2800" b="1">
                <a:solidFill>
                  <a:srgbClr val="FFFFFF"/>
                </a:solidFill>
              </a:rPr>
              <a:t>{  int   tag ;     </a:t>
            </a:r>
            <a:r>
              <a:rPr lang="en-US" altLang="zh-CN" b="1">
                <a:solidFill>
                  <a:srgbClr val="FFFFFF"/>
                </a:solidFill>
              </a:rPr>
              <a:t>/*  </a:t>
            </a:r>
            <a:r>
              <a:rPr lang="zh-CN" altLang="en-US" b="1">
                <a:solidFill>
                  <a:srgbClr val="FFFFFF"/>
                </a:solidFill>
                <a:latin typeface="宋体" panose="02010600030101010101" pitchFamily="2" charset="-122"/>
              </a:rPr>
              <a:t>标志域，为</a:t>
            </a:r>
            <a:r>
              <a:rPr lang="en-US" altLang="zh-CN" b="1">
                <a:solidFill>
                  <a:srgbClr val="FFFFFF"/>
                </a:solidFill>
              </a:rPr>
              <a:t>1</a:t>
            </a:r>
            <a:r>
              <a:rPr lang="zh-CN" altLang="en-US" b="1">
                <a:solidFill>
                  <a:srgbClr val="FFFFFF"/>
                </a:solidFill>
                <a:latin typeface="宋体" panose="02010600030101010101" pitchFamily="2" charset="-122"/>
              </a:rPr>
              <a:t>：表结点</a:t>
            </a:r>
            <a:r>
              <a:rPr lang="en-US" altLang="zh-CN" b="1">
                <a:solidFill>
                  <a:srgbClr val="FFFFFF"/>
                </a:solidFill>
                <a:latin typeface="宋体" panose="02010600030101010101" pitchFamily="2" charset="-122"/>
              </a:rPr>
              <a:t>;</a:t>
            </a:r>
            <a:r>
              <a:rPr lang="zh-CN" altLang="en-US" b="1">
                <a:solidFill>
                  <a:srgbClr val="FFFFFF"/>
                </a:solidFill>
                <a:latin typeface="宋体" panose="02010600030101010101" pitchFamily="2" charset="-122"/>
              </a:rPr>
              <a:t>为</a:t>
            </a:r>
            <a:r>
              <a:rPr lang="en-US" altLang="zh-CN" b="1">
                <a:solidFill>
                  <a:srgbClr val="FFFFFF"/>
                </a:solidFill>
              </a:rPr>
              <a:t>0 </a:t>
            </a:r>
            <a:r>
              <a:rPr lang="zh-CN" altLang="en-US" b="1">
                <a:solidFill>
                  <a:srgbClr val="FFFFFF"/>
                </a:solidFill>
                <a:latin typeface="宋体" panose="02010600030101010101" pitchFamily="2" charset="-122"/>
              </a:rPr>
              <a:t>：原子结点  </a:t>
            </a:r>
            <a:r>
              <a:rPr lang="zh-CN" altLang="en-US" b="1">
                <a:solidFill>
                  <a:srgbClr val="FFFFFF"/>
                </a:solidFill>
              </a:rPr>
              <a:t>*</a:t>
            </a:r>
            <a:r>
              <a:rPr lang="en-US" altLang="zh-CN" b="1">
                <a:solidFill>
                  <a:srgbClr val="FFFFFF"/>
                </a:solidFill>
              </a:rPr>
              <a:t>/</a:t>
            </a:r>
            <a:endParaRPr lang="en-US" altLang="zh-CN" sz="2800" b="1">
              <a:solidFill>
                <a:srgbClr val="FFFFFF"/>
              </a:solidFill>
            </a:endParaRPr>
          </a:p>
          <a:p>
            <a:pPr lvl="2" eaLnBrk="1" fontAlgn="base" hangingPunct="1">
              <a:spcBef>
                <a:spcPct val="20000"/>
              </a:spcBef>
              <a:spcAft>
                <a:spcPct val="0"/>
              </a:spcAft>
              <a:buClr>
                <a:srgbClr val="3366FF"/>
              </a:buClr>
              <a:buSzPct val="80000"/>
            </a:pPr>
            <a:r>
              <a:rPr lang="en-US" altLang="zh-CN" sz="2800" b="1">
                <a:solidFill>
                  <a:srgbClr val="FFFFFF"/>
                </a:solidFill>
              </a:rPr>
              <a:t>union</a:t>
            </a:r>
          </a:p>
          <a:p>
            <a:pPr lvl="3" eaLnBrk="1" fontAlgn="base" hangingPunct="1">
              <a:spcBef>
                <a:spcPct val="20000"/>
              </a:spcBef>
              <a:spcAft>
                <a:spcPct val="0"/>
              </a:spcAft>
              <a:buClr>
                <a:srgbClr val="3366FF"/>
              </a:buClr>
              <a:buSzPct val="80000"/>
            </a:pPr>
            <a:r>
              <a:rPr lang="en-US" altLang="zh-CN" sz="2800" b="1">
                <a:solidFill>
                  <a:srgbClr val="FFFFFF"/>
                </a:solidFill>
              </a:rPr>
              <a:t>{  elemtype value;     </a:t>
            </a:r>
            <a:r>
              <a:rPr lang="en-US" altLang="zh-CN" b="1">
                <a:solidFill>
                  <a:srgbClr val="FFFFFF"/>
                </a:solidFill>
              </a:rPr>
              <a:t>/* </a:t>
            </a:r>
            <a:r>
              <a:rPr lang="zh-CN" altLang="en-US" b="1">
                <a:solidFill>
                  <a:srgbClr val="FFFFFF"/>
                </a:solidFill>
                <a:latin typeface="宋体" panose="02010600030101010101" pitchFamily="2" charset="-122"/>
              </a:rPr>
              <a:t>原子结点的</a:t>
            </a:r>
            <a:r>
              <a:rPr lang="zh-CN" altLang="en-US" b="1">
                <a:solidFill>
                  <a:srgbClr val="FFFFFF"/>
                </a:solidFill>
              </a:rPr>
              <a:t>值域  *</a:t>
            </a:r>
            <a:r>
              <a:rPr lang="en-US" altLang="zh-CN" b="1">
                <a:solidFill>
                  <a:srgbClr val="FFFFFF"/>
                </a:solidFill>
              </a:rPr>
              <a:t>/</a:t>
            </a:r>
          </a:p>
          <a:p>
            <a:pPr lvl="4" eaLnBrk="1" fontAlgn="base" hangingPunct="1">
              <a:spcBef>
                <a:spcPct val="20000"/>
              </a:spcBef>
              <a:spcAft>
                <a:spcPct val="0"/>
              </a:spcAft>
              <a:buClr>
                <a:srgbClr val="3366FF"/>
              </a:buClr>
              <a:buSzPct val="80000"/>
            </a:pPr>
            <a:r>
              <a:rPr lang="en-US" altLang="zh-CN" sz="2800" b="1">
                <a:solidFill>
                  <a:srgbClr val="FFFFFF"/>
                </a:solidFill>
              </a:rPr>
              <a:t>struct</a:t>
            </a:r>
          </a:p>
          <a:p>
            <a:pPr lvl="4" eaLnBrk="1" fontAlgn="base" hangingPunct="1">
              <a:spcBef>
                <a:spcPct val="20000"/>
              </a:spcBef>
              <a:spcAft>
                <a:spcPct val="0"/>
              </a:spcAft>
              <a:buClr>
                <a:srgbClr val="3366FF"/>
              </a:buClr>
              <a:buSzPct val="80000"/>
            </a:pPr>
            <a:r>
              <a:rPr lang="en-US" altLang="zh-CN" sz="2800" b="1">
                <a:solidFill>
                  <a:srgbClr val="FFFFFF"/>
                </a:solidFill>
              </a:rPr>
              <a:t>    {  struct GLNode  *hp , *tp ;</a:t>
            </a:r>
          </a:p>
          <a:p>
            <a:pPr lvl="4" eaLnBrk="1" fontAlgn="base" hangingPunct="1">
              <a:spcBef>
                <a:spcPct val="20000"/>
              </a:spcBef>
              <a:spcAft>
                <a:spcPct val="0"/>
              </a:spcAft>
              <a:buClr>
                <a:srgbClr val="3366FF"/>
              </a:buClr>
              <a:buSzPct val="80000"/>
            </a:pPr>
            <a:r>
              <a:rPr lang="en-US" altLang="zh-CN" sz="2800" b="1">
                <a:solidFill>
                  <a:srgbClr val="FFFFFF"/>
                </a:solidFill>
              </a:rPr>
              <a:t>     }ptr ;   </a:t>
            </a:r>
            <a:r>
              <a:rPr lang="en-US" altLang="zh-CN" b="1">
                <a:solidFill>
                  <a:srgbClr val="FFFFFF"/>
                </a:solidFill>
              </a:rPr>
              <a:t>/*  ptr</a:t>
            </a:r>
            <a:r>
              <a:rPr lang="zh-CN" altLang="en-US" b="1">
                <a:solidFill>
                  <a:srgbClr val="FFFFFF"/>
                </a:solidFill>
              </a:rPr>
              <a:t>和</a:t>
            </a:r>
            <a:r>
              <a:rPr lang="en-US" altLang="zh-CN" b="1">
                <a:solidFill>
                  <a:srgbClr val="FFFFFF"/>
                </a:solidFill>
              </a:rPr>
              <a:t>atom</a:t>
            </a:r>
            <a:r>
              <a:rPr lang="zh-CN" altLang="en-US" b="1">
                <a:solidFill>
                  <a:srgbClr val="FFFFFF"/>
                </a:solidFill>
                <a:latin typeface="宋体" panose="02010600030101010101" pitchFamily="2" charset="-122"/>
              </a:rPr>
              <a:t>两成员共用  </a:t>
            </a:r>
            <a:r>
              <a:rPr lang="zh-CN" altLang="en-US" b="1">
                <a:solidFill>
                  <a:srgbClr val="FFFFFF"/>
                </a:solidFill>
              </a:rPr>
              <a:t>*</a:t>
            </a:r>
            <a:r>
              <a:rPr lang="en-US" altLang="zh-CN" b="1">
                <a:solidFill>
                  <a:srgbClr val="FFFFFF"/>
                </a:solidFill>
              </a:rPr>
              <a:t>/</a:t>
            </a:r>
          </a:p>
          <a:p>
            <a:pPr lvl="3" eaLnBrk="1" fontAlgn="base" hangingPunct="1">
              <a:spcBef>
                <a:spcPct val="20000"/>
              </a:spcBef>
              <a:spcAft>
                <a:spcPct val="0"/>
              </a:spcAft>
              <a:buClr>
                <a:srgbClr val="3366FF"/>
              </a:buClr>
              <a:buSzPct val="80000"/>
            </a:pPr>
            <a:r>
              <a:rPr lang="en-US" altLang="zh-CN" sz="2800" b="1">
                <a:solidFill>
                  <a:srgbClr val="FFFFFF"/>
                </a:solidFill>
              </a:rPr>
              <a:t>}Gdata ; </a:t>
            </a:r>
          </a:p>
          <a:p>
            <a:pPr lvl="1" eaLnBrk="1" fontAlgn="base" hangingPunct="1">
              <a:spcBef>
                <a:spcPct val="20000"/>
              </a:spcBef>
              <a:spcAft>
                <a:spcPct val="0"/>
              </a:spcAft>
              <a:buClr>
                <a:srgbClr val="3366FF"/>
              </a:buClr>
              <a:buSzPct val="80000"/>
            </a:pPr>
            <a:r>
              <a:rPr lang="en-US" altLang="zh-CN" sz="2800" b="1">
                <a:solidFill>
                  <a:srgbClr val="FFFFFF"/>
                </a:solidFill>
              </a:rPr>
              <a:t>} GLNode ;      </a:t>
            </a:r>
            <a:r>
              <a:rPr lang="en-US" altLang="zh-CN" b="1">
                <a:solidFill>
                  <a:srgbClr val="FFFFFF"/>
                </a:solidFill>
              </a:rPr>
              <a:t>/* </a:t>
            </a:r>
            <a:r>
              <a:rPr lang="zh-CN" altLang="en-US" b="1">
                <a:solidFill>
                  <a:srgbClr val="FFFFFF"/>
                </a:solidFill>
              </a:rPr>
              <a:t>广义表</a:t>
            </a:r>
            <a:r>
              <a:rPr lang="zh-CN" altLang="en-US" b="1">
                <a:solidFill>
                  <a:srgbClr val="FFFFFF"/>
                </a:solidFill>
                <a:latin typeface="宋体" panose="02010600030101010101" pitchFamily="2" charset="-122"/>
              </a:rPr>
              <a:t>结点类型</a:t>
            </a:r>
            <a:r>
              <a:rPr lang="zh-CN" altLang="en-US" b="1">
                <a:solidFill>
                  <a:srgbClr val="FFFFFF"/>
                </a:solidFill>
              </a:rPr>
              <a:t>  *</a:t>
            </a:r>
            <a:r>
              <a:rPr lang="en-US" altLang="zh-CN" b="1">
                <a:solidFill>
                  <a:srgbClr val="FFFFFF"/>
                </a:solidFill>
              </a:rPr>
              <a:t>/</a:t>
            </a:r>
          </a:p>
        </p:txBody>
      </p:sp>
      <p:grpSp>
        <p:nvGrpSpPr>
          <p:cNvPr id="389123" name="Group 3">
            <a:extLst>
              <a:ext uri="{FF2B5EF4-FFF2-40B4-BE49-F238E27FC236}">
                <a16:creationId xmlns:a16="http://schemas.microsoft.com/office/drawing/2014/main" id="{E36E0FA2-7CD5-5F44-801B-523290D449DF}"/>
              </a:ext>
            </a:extLst>
          </p:cNvPr>
          <p:cNvGrpSpPr>
            <a:grpSpLocks/>
          </p:cNvGrpSpPr>
          <p:nvPr/>
        </p:nvGrpSpPr>
        <p:grpSpPr bwMode="auto">
          <a:xfrm>
            <a:off x="1697039" y="188913"/>
            <a:ext cx="8599487" cy="1295400"/>
            <a:chOff x="109" y="48"/>
            <a:chExt cx="5417" cy="816"/>
          </a:xfrm>
        </p:grpSpPr>
        <p:grpSp>
          <p:nvGrpSpPr>
            <p:cNvPr id="389124" name="Group 4">
              <a:extLst>
                <a:ext uri="{FF2B5EF4-FFF2-40B4-BE49-F238E27FC236}">
                  <a16:creationId xmlns:a16="http://schemas.microsoft.com/office/drawing/2014/main" id="{0E0AB92C-2244-BB41-95E4-9A832AC6D516}"/>
                </a:ext>
              </a:extLst>
            </p:cNvPr>
            <p:cNvGrpSpPr>
              <a:grpSpLocks/>
            </p:cNvGrpSpPr>
            <p:nvPr/>
          </p:nvGrpSpPr>
          <p:grpSpPr bwMode="auto">
            <a:xfrm>
              <a:off x="109" y="48"/>
              <a:ext cx="5417" cy="272"/>
              <a:chOff x="109" y="48"/>
              <a:chExt cx="5417" cy="272"/>
            </a:xfrm>
          </p:grpSpPr>
          <p:grpSp>
            <p:nvGrpSpPr>
              <p:cNvPr id="389125" name="Group 5">
                <a:extLst>
                  <a:ext uri="{FF2B5EF4-FFF2-40B4-BE49-F238E27FC236}">
                    <a16:creationId xmlns:a16="http://schemas.microsoft.com/office/drawing/2014/main" id="{967417CA-2369-5D44-BE98-821CDB4CB11C}"/>
                  </a:ext>
                </a:extLst>
              </p:cNvPr>
              <p:cNvGrpSpPr>
                <a:grpSpLocks/>
              </p:cNvGrpSpPr>
              <p:nvPr/>
            </p:nvGrpSpPr>
            <p:grpSpPr bwMode="auto">
              <a:xfrm>
                <a:off x="109" y="48"/>
                <a:ext cx="1859" cy="272"/>
                <a:chOff x="624" y="624"/>
                <a:chExt cx="1859" cy="272"/>
              </a:xfrm>
            </p:grpSpPr>
            <p:sp>
              <p:nvSpPr>
                <p:cNvPr id="389126" name="Rectangle 6">
                  <a:extLst>
                    <a:ext uri="{FF2B5EF4-FFF2-40B4-BE49-F238E27FC236}">
                      <a16:creationId xmlns:a16="http://schemas.microsoft.com/office/drawing/2014/main" id="{191709A3-7589-C143-9BF9-DE9A60374655}"/>
                    </a:ext>
                  </a:extLst>
                </p:cNvPr>
                <p:cNvSpPr>
                  <a:spLocks noChangeArrowheads="1"/>
                </p:cNvSpPr>
                <p:nvPr/>
              </p:nvSpPr>
              <p:spPr bwMode="auto">
                <a:xfrm>
                  <a:off x="624" y="624"/>
                  <a:ext cx="1859"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标志</a:t>
                  </a:r>
                  <a:r>
                    <a:rPr kumimoji="1" lang="en-US" altLang="zh-CN" sz="2400" b="1">
                      <a:solidFill>
                        <a:srgbClr val="FFFFFF"/>
                      </a:solidFill>
                      <a:latin typeface="Times New Roman" panose="02020603050405020304" pitchFamily="18" charset="0"/>
                      <a:ea typeface="宋体" panose="02010600030101010101" pitchFamily="2" charset="-122"/>
                    </a:rPr>
                    <a:t>tag=0   </a:t>
                  </a:r>
                  <a:r>
                    <a:rPr kumimoji="1" lang="zh-CN" altLang="en-US" sz="2400" b="1">
                      <a:solidFill>
                        <a:srgbClr val="FFFFFF"/>
                      </a:solidFill>
                      <a:latin typeface="宋体" panose="02010600030101010101" pitchFamily="2" charset="-122"/>
                      <a:ea typeface="宋体" panose="02010600030101010101" pitchFamily="2" charset="-122"/>
                    </a:rPr>
                    <a:t>原子的</a:t>
                  </a:r>
                  <a:r>
                    <a:rPr kumimoji="1" lang="zh-CN" altLang="en-US" sz="2400" b="1">
                      <a:solidFill>
                        <a:srgbClr val="FFFFFF"/>
                      </a:solidFill>
                      <a:latin typeface="Times New Roman" panose="02020603050405020304" pitchFamily="18" charset="0"/>
                      <a:ea typeface="宋体" panose="02010600030101010101" pitchFamily="2" charset="-122"/>
                    </a:rPr>
                    <a:t>值</a:t>
                  </a:r>
                  <a:r>
                    <a:rPr kumimoji="1" lang="zh-CN" altLang="en-US" sz="2400">
                      <a:solidFill>
                        <a:srgbClr val="FFFFFF"/>
                      </a:solidFill>
                      <a:latin typeface="Times New Roman" panose="02020603050405020304" pitchFamily="18" charset="0"/>
                      <a:ea typeface="宋体" panose="02010600030101010101" pitchFamily="2" charset="-122"/>
                    </a:rPr>
                    <a:t> </a:t>
                  </a:r>
                </a:p>
              </p:txBody>
            </p:sp>
            <p:sp>
              <p:nvSpPr>
                <p:cNvPr id="389127" name="Line 7">
                  <a:extLst>
                    <a:ext uri="{FF2B5EF4-FFF2-40B4-BE49-F238E27FC236}">
                      <a16:creationId xmlns:a16="http://schemas.microsoft.com/office/drawing/2014/main" id="{29B2E683-FF9A-1C4E-802F-6FAF3FBD7279}"/>
                    </a:ext>
                  </a:extLst>
                </p:cNvPr>
                <p:cNvSpPr>
                  <a:spLocks noChangeShapeType="1"/>
                </p:cNvSpPr>
                <p:nvPr/>
              </p:nvSpPr>
              <p:spPr bwMode="auto">
                <a:xfrm>
                  <a:off x="1584" y="624"/>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89128" name="Group 8">
                <a:extLst>
                  <a:ext uri="{FF2B5EF4-FFF2-40B4-BE49-F238E27FC236}">
                    <a16:creationId xmlns:a16="http://schemas.microsoft.com/office/drawing/2014/main" id="{41563F8C-13EF-354D-ABD0-4D9F5B05E8E2}"/>
                  </a:ext>
                </a:extLst>
              </p:cNvPr>
              <p:cNvGrpSpPr>
                <a:grpSpLocks/>
              </p:cNvGrpSpPr>
              <p:nvPr/>
            </p:nvGrpSpPr>
            <p:grpSpPr bwMode="auto">
              <a:xfrm>
                <a:off x="2352" y="48"/>
                <a:ext cx="3174" cy="272"/>
                <a:chOff x="2448" y="720"/>
                <a:chExt cx="3174" cy="272"/>
              </a:xfrm>
            </p:grpSpPr>
            <p:sp>
              <p:nvSpPr>
                <p:cNvPr id="389129" name="Rectangle 9">
                  <a:extLst>
                    <a:ext uri="{FF2B5EF4-FFF2-40B4-BE49-F238E27FC236}">
                      <a16:creationId xmlns:a16="http://schemas.microsoft.com/office/drawing/2014/main" id="{D31B565C-72F0-0C44-B7EC-505EBC26B78D}"/>
                    </a:ext>
                  </a:extLst>
                </p:cNvPr>
                <p:cNvSpPr>
                  <a:spLocks noChangeArrowheads="1"/>
                </p:cNvSpPr>
                <p:nvPr/>
              </p:nvSpPr>
              <p:spPr bwMode="auto">
                <a:xfrm>
                  <a:off x="2448" y="720"/>
                  <a:ext cx="3174"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标志</a:t>
                  </a:r>
                  <a:r>
                    <a:rPr kumimoji="1" lang="en-US" altLang="zh-CN" sz="2400" b="1">
                      <a:solidFill>
                        <a:srgbClr val="FFFFFF"/>
                      </a:solidFill>
                      <a:latin typeface="Times New Roman" panose="02020603050405020304" pitchFamily="18" charset="0"/>
                      <a:ea typeface="宋体" panose="02010600030101010101" pitchFamily="2" charset="-122"/>
                    </a:rPr>
                    <a:t>tag=1   </a:t>
                  </a:r>
                  <a:r>
                    <a:rPr kumimoji="1" lang="zh-CN" altLang="en-US" sz="2400" b="1">
                      <a:solidFill>
                        <a:srgbClr val="FFFFFF"/>
                      </a:solidFill>
                      <a:latin typeface="宋体" panose="02010600030101010101" pitchFamily="2" charset="-122"/>
                      <a:ea typeface="宋体" panose="02010600030101010101" pitchFamily="2" charset="-122"/>
                    </a:rPr>
                    <a:t>表头指针</a:t>
                  </a:r>
                  <a:r>
                    <a:rPr kumimoji="1" lang="en-US" altLang="zh-CN" sz="2400" b="1">
                      <a:solidFill>
                        <a:srgbClr val="FFFFFF"/>
                      </a:solidFill>
                      <a:latin typeface="Times New Roman" panose="02020603050405020304" pitchFamily="18" charset="0"/>
                      <a:ea typeface="宋体" panose="02010600030101010101" pitchFamily="2" charset="-122"/>
                    </a:rPr>
                    <a:t>hp    </a:t>
                  </a:r>
                  <a:r>
                    <a:rPr kumimoji="1" lang="zh-CN" altLang="en-US" sz="2400" b="1">
                      <a:solidFill>
                        <a:srgbClr val="FFFFFF"/>
                      </a:solidFill>
                      <a:latin typeface="宋体" panose="02010600030101010101" pitchFamily="2" charset="-122"/>
                      <a:ea typeface="宋体" panose="02010600030101010101" pitchFamily="2" charset="-122"/>
                    </a:rPr>
                    <a:t>表尾指针</a:t>
                  </a:r>
                  <a:r>
                    <a:rPr kumimoji="1" lang="en-US" altLang="zh-CN" sz="2400" b="1">
                      <a:solidFill>
                        <a:srgbClr val="FFFFFF"/>
                      </a:solidFill>
                      <a:latin typeface="Times New Roman" panose="02020603050405020304" pitchFamily="18" charset="0"/>
                      <a:ea typeface="宋体" panose="02010600030101010101" pitchFamily="2" charset="-122"/>
                    </a:rPr>
                    <a:t>tp </a:t>
                  </a:r>
                </a:p>
              </p:txBody>
            </p:sp>
            <p:sp>
              <p:nvSpPr>
                <p:cNvPr id="389130" name="Line 10">
                  <a:extLst>
                    <a:ext uri="{FF2B5EF4-FFF2-40B4-BE49-F238E27FC236}">
                      <a16:creationId xmlns:a16="http://schemas.microsoft.com/office/drawing/2014/main" id="{B55B8335-A431-9341-A8E1-C9646C9C8B82}"/>
                    </a:ext>
                  </a:extLst>
                </p:cNvPr>
                <p:cNvSpPr>
                  <a:spLocks noChangeShapeType="1"/>
                </p:cNvSpPr>
                <p:nvPr/>
              </p:nvSpPr>
              <p:spPr bwMode="auto">
                <a:xfrm>
                  <a:off x="3408" y="72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89131" name="Line 11">
                  <a:extLst>
                    <a:ext uri="{FF2B5EF4-FFF2-40B4-BE49-F238E27FC236}">
                      <a16:creationId xmlns:a16="http://schemas.microsoft.com/office/drawing/2014/main" id="{4EB92060-5091-6046-995B-51C2FDA06EBE}"/>
                    </a:ext>
                  </a:extLst>
                </p:cNvPr>
                <p:cNvSpPr>
                  <a:spLocks noChangeShapeType="1"/>
                </p:cNvSpPr>
                <p:nvPr/>
              </p:nvSpPr>
              <p:spPr bwMode="auto">
                <a:xfrm>
                  <a:off x="4512" y="720"/>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389132" name="Rectangle 12">
              <a:extLst>
                <a:ext uri="{FF2B5EF4-FFF2-40B4-BE49-F238E27FC236}">
                  <a16:creationId xmlns:a16="http://schemas.microsoft.com/office/drawing/2014/main" id="{ECA3DD8B-4B4A-864D-B2A3-6304F90A907D}"/>
                </a:ext>
              </a:extLst>
            </p:cNvPr>
            <p:cNvSpPr>
              <a:spLocks noChangeArrowheads="1"/>
            </p:cNvSpPr>
            <p:nvPr/>
          </p:nvSpPr>
          <p:spPr bwMode="auto">
            <a:xfrm>
              <a:off x="1440" y="624"/>
              <a:ext cx="28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5-13 </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广义</a:t>
              </a:r>
              <a:r>
                <a:rPr kumimoji="1" lang="zh-CN" altLang="en-US" sz="2000" b="1">
                  <a:solidFill>
                    <a:srgbClr val="FFFFFF"/>
                  </a:solidFill>
                  <a:latin typeface="宋体" panose="02010600030101010101" pitchFamily="2" charset="-122"/>
                  <a:ea typeface="宋体" panose="02010600030101010101" pitchFamily="2" charset="-122"/>
                </a:rPr>
                <a:t>表的链表结点结构示意图</a:t>
              </a:r>
            </a:p>
          </p:txBody>
        </p:sp>
        <p:sp>
          <p:nvSpPr>
            <p:cNvPr id="389133" name="Rectangle 13">
              <a:extLst>
                <a:ext uri="{FF2B5EF4-FFF2-40B4-BE49-F238E27FC236}">
                  <a16:creationId xmlns:a16="http://schemas.microsoft.com/office/drawing/2014/main" id="{367BC463-23CE-994B-92F4-6F2A7551DDA2}"/>
                </a:ext>
              </a:extLst>
            </p:cNvPr>
            <p:cNvSpPr>
              <a:spLocks noChangeArrowheads="1"/>
            </p:cNvSpPr>
            <p:nvPr/>
          </p:nvSpPr>
          <p:spPr bwMode="auto">
            <a:xfrm>
              <a:off x="3216" y="384"/>
              <a:ext cx="113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表结点</a:t>
              </a:r>
            </a:p>
          </p:txBody>
        </p:sp>
        <p:sp>
          <p:nvSpPr>
            <p:cNvPr id="389134" name="Rectangle 14">
              <a:extLst>
                <a:ext uri="{FF2B5EF4-FFF2-40B4-BE49-F238E27FC236}">
                  <a16:creationId xmlns:a16="http://schemas.microsoft.com/office/drawing/2014/main" id="{DF61A71D-AE9D-0642-BB72-2383F628F027}"/>
                </a:ext>
              </a:extLst>
            </p:cNvPr>
            <p:cNvSpPr>
              <a:spLocks noChangeArrowheads="1"/>
            </p:cNvSpPr>
            <p:nvPr/>
          </p:nvSpPr>
          <p:spPr bwMode="auto">
            <a:xfrm>
              <a:off x="384" y="384"/>
              <a:ext cx="127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原子结点</a:t>
              </a:r>
            </a:p>
          </p:txBody>
        </p:sp>
      </p:grpSp>
    </p:spTree>
    <p:extLst>
      <p:ext uri="{BB962C8B-B14F-4D97-AF65-F5344CB8AC3E}">
        <p14:creationId xmlns:p14="http://schemas.microsoft.com/office/powerpoint/2010/main" val="1922500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4736BE36-1711-314E-9724-2A35692A3CAB}"/>
              </a:ext>
            </a:extLst>
          </p:cNvPr>
          <p:cNvSpPr>
            <a:spLocks noChangeArrowheads="1"/>
          </p:cNvSpPr>
          <p:nvPr/>
        </p:nvSpPr>
        <p:spPr bwMode="auto">
          <a:xfrm>
            <a:off x="1676401" y="211139"/>
            <a:ext cx="8812213"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683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kumimoji="0" lang="zh-CN" altLang="en-US" sz="2800" b="1">
                <a:solidFill>
                  <a:srgbClr val="FFFFFF"/>
                </a:solidFill>
              </a:rPr>
              <a:t>例</a:t>
            </a:r>
            <a:r>
              <a:rPr lang="zh-CN" altLang="en-US" sz="2800" b="1">
                <a:solidFill>
                  <a:srgbClr val="FFFFFF"/>
                </a:solidFill>
                <a:latin typeface="宋体" panose="02010600030101010101" pitchFamily="2" charset="-122"/>
              </a:rPr>
              <a:t>：</a:t>
            </a:r>
            <a:r>
              <a:rPr kumimoji="0" lang="zh-CN" altLang="en-US" sz="2800" b="1">
                <a:solidFill>
                  <a:srgbClr val="FFFFFF"/>
                </a:solidFill>
              </a:rPr>
              <a:t> 对</a:t>
            </a:r>
            <a:r>
              <a:rPr kumimoji="0" lang="en-US" altLang="zh-CN" sz="2800" b="1">
                <a:solidFill>
                  <a:srgbClr val="FFFFFF"/>
                </a:solidFill>
              </a:rPr>
              <a:t>A=()</a:t>
            </a:r>
            <a:r>
              <a:rPr lang="zh-CN" altLang="en-US" sz="2800" b="1">
                <a:solidFill>
                  <a:srgbClr val="FFFFFF"/>
                </a:solidFill>
                <a:latin typeface="宋体" panose="02010600030101010101" pitchFamily="2" charset="-122"/>
              </a:rPr>
              <a:t>，</a:t>
            </a:r>
            <a:r>
              <a:rPr kumimoji="0" lang="en-US" altLang="zh-CN" sz="2800" b="1">
                <a:solidFill>
                  <a:srgbClr val="FFFFFF"/>
                </a:solidFill>
              </a:rPr>
              <a:t>B=(e)</a:t>
            </a:r>
            <a:r>
              <a:rPr lang="zh-CN" altLang="en-US" sz="2800" b="1">
                <a:solidFill>
                  <a:srgbClr val="FFFFFF"/>
                </a:solidFill>
                <a:latin typeface="宋体" panose="02010600030101010101" pitchFamily="2" charset="-122"/>
              </a:rPr>
              <a:t>，</a:t>
            </a:r>
            <a:r>
              <a:rPr kumimoji="0" lang="en-US" altLang="zh-CN" sz="2800" b="1">
                <a:solidFill>
                  <a:srgbClr val="FFFFFF"/>
                </a:solidFill>
              </a:rPr>
              <a:t>C=(a, (b, c, d) )</a:t>
            </a:r>
            <a:r>
              <a:rPr lang="zh-CN" altLang="en-US" sz="2800" b="1">
                <a:solidFill>
                  <a:srgbClr val="FFFFFF"/>
                </a:solidFill>
                <a:latin typeface="宋体" panose="02010600030101010101" pitchFamily="2" charset="-122"/>
              </a:rPr>
              <a:t>，</a:t>
            </a:r>
            <a:r>
              <a:rPr kumimoji="0" lang="en-US" altLang="zh-CN" sz="2800" b="1">
                <a:solidFill>
                  <a:srgbClr val="FFFFFF"/>
                </a:solidFill>
              </a:rPr>
              <a:t>D=(A, B, C)</a:t>
            </a:r>
            <a:r>
              <a:rPr lang="zh-CN" altLang="en-US" sz="2800" b="1">
                <a:solidFill>
                  <a:srgbClr val="FFFFFF"/>
                </a:solidFill>
                <a:latin typeface="宋体" panose="02010600030101010101" pitchFamily="2" charset="-122"/>
              </a:rPr>
              <a:t>，</a:t>
            </a:r>
            <a:r>
              <a:rPr kumimoji="0" lang="en-US" altLang="zh-CN" sz="2800" b="1">
                <a:solidFill>
                  <a:srgbClr val="FFFFFF"/>
                </a:solidFill>
              </a:rPr>
              <a:t>E=(a, E)</a:t>
            </a:r>
            <a:r>
              <a:rPr kumimoji="0" lang="zh-CN" altLang="en-US" sz="2800" b="1">
                <a:solidFill>
                  <a:srgbClr val="FFFFFF"/>
                </a:solidFill>
              </a:rPr>
              <a:t>的广义表的存储结构</a:t>
            </a:r>
            <a:r>
              <a:rPr lang="zh-CN" altLang="en-US" sz="2800" b="1">
                <a:solidFill>
                  <a:srgbClr val="FFFFFF"/>
                </a:solidFill>
              </a:rPr>
              <a:t>如图</a:t>
            </a:r>
            <a:r>
              <a:rPr kumimoji="0" lang="en-US" altLang="zh-CN" sz="2800" b="1">
                <a:solidFill>
                  <a:srgbClr val="FFFFFF"/>
                </a:solidFill>
                <a:effectLst>
                  <a:outerShdw blurRad="38100" dist="38100" dir="2700000" algn="tl">
                    <a:srgbClr val="000000"/>
                  </a:outerShdw>
                </a:effectLst>
              </a:rPr>
              <a:t>5</a:t>
            </a:r>
            <a:r>
              <a:rPr kumimoji="0" lang="en-US" altLang="zh-CN" sz="2800" b="1">
                <a:solidFill>
                  <a:srgbClr val="FFFFFF"/>
                </a:solidFill>
              </a:rPr>
              <a:t>-14</a:t>
            </a:r>
            <a:r>
              <a:rPr kumimoji="0" lang="zh-CN" altLang="en-US" sz="2800" b="1">
                <a:solidFill>
                  <a:srgbClr val="FFFFFF"/>
                </a:solidFill>
              </a:rPr>
              <a:t>所示</a:t>
            </a:r>
            <a:r>
              <a:rPr lang="zh-CN" altLang="en-US" sz="2800" b="1">
                <a:solidFill>
                  <a:srgbClr val="FFFFFF"/>
                </a:solidFill>
                <a:latin typeface="宋体" panose="02010600030101010101" pitchFamily="2" charset="-122"/>
              </a:rPr>
              <a:t>。</a:t>
            </a:r>
          </a:p>
        </p:txBody>
      </p:sp>
      <p:grpSp>
        <p:nvGrpSpPr>
          <p:cNvPr id="390147" name="Group 3">
            <a:extLst>
              <a:ext uri="{FF2B5EF4-FFF2-40B4-BE49-F238E27FC236}">
                <a16:creationId xmlns:a16="http://schemas.microsoft.com/office/drawing/2014/main" id="{7B3BB351-8064-0C43-B730-E9EA9FD6F408}"/>
              </a:ext>
            </a:extLst>
          </p:cNvPr>
          <p:cNvGrpSpPr>
            <a:grpSpLocks/>
          </p:cNvGrpSpPr>
          <p:nvPr/>
        </p:nvGrpSpPr>
        <p:grpSpPr bwMode="auto">
          <a:xfrm>
            <a:off x="2667001" y="1341438"/>
            <a:ext cx="6081713" cy="4608512"/>
            <a:chOff x="720" y="845"/>
            <a:chExt cx="3831" cy="2903"/>
          </a:xfrm>
        </p:grpSpPr>
        <p:grpSp>
          <p:nvGrpSpPr>
            <p:cNvPr id="390148" name="Group 4">
              <a:extLst>
                <a:ext uri="{FF2B5EF4-FFF2-40B4-BE49-F238E27FC236}">
                  <a16:creationId xmlns:a16="http://schemas.microsoft.com/office/drawing/2014/main" id="{C8618CF0-7DB7-BE44-9680-2FFF55181480}"/>
                </a:ext>
              </a:extLst>
            </p:cNvPr>
            <p:cNvGrpSpPr>
              <a:grpSpLocks/>
            </p:cNvGrpSpPr>
            <p:nvPr/>
          </p:nvGrpSpPr>
          <p:grpSpPr bwMode="auto">
            <a:xfrm>
              <a:off x="720" y="845"/>
              <a:ext cx="3831" cy="2494"/>
              <a:chOff x="144" y="1776"/>
              <a:chExt cx="3836" cy="2496"/>
            </a:xfrm>
          </p:grpSpPr>
          <p:sp>
            <p:nvSpPr>
              <p:cNvPr id="390149" name="Rectangle 5">
                <a:extLst>
                  <a:ext uri="{FF2B5EF4-FFF2-40B4-BE49-F238E27FC236}">
                    <a16:creationId xmlns:a16="http://schemas.microsoft.com/office/drawing/2014/main" id="{BFEEA8A9-8C81-6444-A828-B615D44FB564}"/>
                  </a:ext>
                </a:extLst>
              </p:cNvPr>
              <p:cNvSpPr>
                <a:spLocks noChangeArrowheads="1"/>
              </p:cNvSpPr>
              <p:nvPr/>
            </p:nvSpPr>
            <p:spPr bwMode="auto">
              <a:xfrm>
                <a:off x="288" y="1776"/>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A=NULL</a:t>
                </a:r>
              </a:p>
            </p:txBody>
          </p:sp>
          <p:grpSp>
            <p:nvGrpSpPr>
              <p:cNvPr id="390150" name="Group 6">
                <a:extLst>
                  <a:ext uri="{FF2B5EF4-FFF2-40B4-BE49-F238E27FC236}">
                    <a16:creationId xmlns:a16="http://schemas.microsoft.com/office/drawing/2014/main" id="{63C40483-B434-3C4D-A692-3B366B40BD75}"/>
                  </a:ext>
                </a:extLst>
              </p:cNvPr>
              <p:cNvGrpSpPr>
                <a:grpSpLocks/>
              </p:cNvGrpSpPr>
              <p:nvPr/>
            </p:nvGrpSpPr>
            <p:grpSpPr bwMode="auto">
              <a:xfrm>
                <a:off x="615" y="1998"/>
                <a:ext cx="934" cy="672"/>
                <a:chOff x="624" y="1998"/>
                <a:chExt cx="934" cy="672"/>
              </a:xfrm>
            </p:grpSpPr>
            <p:grpSp>
              <p:nvGrpSpPr>
                <p:cNvPr id="390151" name="Group 7">
                  <a:extLst>
                    <a:ext uri="{FF2B5EF4-FFF2-40B4-BE49-F238E27FC236}">
                      <a16:creationId xmlns:a16="http://schemas.microsoft.com/office/drawing/2014/main" id="{4465D25C-0C5B-1E49-AD9B-66AC31D22F9C}"/>
                    </a:ext>
                  </a:extLst>
                </p:cNvPr>
                <p:cNvGrpSpPr>
                  <a:grpSpLocks/>
                </p:cNvGrpSpPr>
                <p:nvPr/>
              </p:nvGrpSpPr>
              <p:grpSpPr bwMode="auto">
                <a:xfrm>
                  <a:off x="969" y="2160"/>
                  <a:ext cx="589" cy="181"/>
                  <a:chOff x="1056" y="2400"/>
                  <a:chExt cx="589" cy="181"/>
                </a:xfrm>
              </p:grpSpPr>
              <p:sp>
                <p:nvSpPr>
                  <p:cNvPr id="390152" name="Rectangle 8">
                    <a:extLst>
                      <a:ext uri="{FF2B5EF4-FFF2-40B4-BE49-F238E27FC236}">
                        <a16:creationId xmlns:a16="http://schemas.microsoft.com/office/drawing/2014/main" id="{081B197E-3807-5A40-9F49-0916AD281A87}"/>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90153" name="Line 9">
                    <a:extLst>
                      <a:ext uri="{FF2B5EF4-FFF2-40B4-BE49-F238E27FC236}">
                        <a16:creationId xmlns:a16="http://schemas.microsoft.com/office/drawing/2014/main" id="{024DCC86-0213-5F4B-8546-BB643305B737}"/>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154" name="Line 10">
                    <a:extLst>
                      <a:ext uri="{FF2B5EF4-FFF2-40B4-BE49-F238E27FC236}">
                        <a16:creationId xmlns:a16="http://schemas.microsoft.com/office/drawing/2014/main" id="{86EBC1E4-7BC0-574E-BA03-FE666211E389}"/>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155" name="Group 11">
                  <a:extLst>
                    <a:ext uri="{FF2B5EF4-FFF2-40B4-BE49-F238E27FC236}">
                      <a16:creationId xmlns:a16="http://schemas.microsoft.com/office/drawing/2014/main" id="{7D10C59E-3771-5449-94DC-F1A8D12FCA6D}"/>
                    </a:ext>
                  </a:extLst>
                </p:cNvPr>
                <p:cNvGrpSpPr>
                  <a:grpSpLocks/>
                </p:cNvGrpSpPr>
                <p:nvPr/>
              </p:nvGrpSpPr>
              <p:grpSpPr bwMode="auto">
                <a:xfrm>
                  <a:off x="1080" y="2487"/>
                  <a:ext cx="408" cy="183"/>
                  <a:chOff x="2640" y="3024"/>
                  <a:chExt cx="408" cy="183"/>
                </a:xfrm>
              </p:grpSpPr>
              <p:sp>
                <p:nvSpPr>
                  <p:cNvPr id="390156" name="Rectangle 12">
                    <a:extLst>
                      <a:ext uri="{FF2B5EF4-FFF2-40B4-BE49-F238E27FC236}">
                        <a16:creationId xmlns:a16="http://schemas.microsoft.com/office/drawing/2014/main" id="{FAED0A25-8850-0F49-8319-093290D375CB}"/>
                      </a:ext>
                    </a:extLst>
                  </p:cNvPr>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e</a:t>
                    </a:r>
                  </a:p>
                </p:txBody>
              </p:sp>
              <p:sp>
                <p:nvSpPr>
                  <p:cNvPr id="390157" name="Line 13">
                    <a:extLst>
                      <a:ext uri="{FF2B5EF4-FFF2-40B4-BE49-F238E27FC236}">
                        <a16:creationId xmlns:a16="http://schemas.microsoft.com/office/drawing/2014/main" id="{AF6D4AF5-8EC0-E04C-AC2C-C479749BBD61}"/>
                      </a:ext>
                    </a:extLst>
                  </p:cNvPr>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158" name="Group 14">
                  <a:extLst>
                    <a:ext uri="{FF2B5EF4-FFF2-40B4-BE49-F238E27FC236}">
                      <a16:creationId xmlns:a16="http://schemas.microsoft.com/office/drawing/2014/main" id="{148FA18B-1846-A044-B869-5BED697877A1}"/>
                    </a:ext>
                  </a:extLst>
                </p:cNvPr>
                <p:cNvGrpSpPr>
                  <a:grpSpLocks/>
                </p:cNvGrpSpPr>
                <p:nvPr/>
              </p:nvGrpSpPr>
              <p:grpSpPr bwMode="auto">
                <a:xfrm>
                  <a:off x="624" y="1998"/>
                  <a:ext cx="336" cy="231"/>
                  <a:chOff x="768" y="3129"/>
                  <a:chExt cx="336" cy="231"/>
                </a:xfrm>
              </p:grpSpPr>
              <p:sp>
                <p:nvSpPr>
                  <p:cNvPr id="390159" name="Rectangle 15">
                    <a:extLst>
                      <a:ext uri="{FF2B5EF4-FFF2-40B4-BE49-F238E27FC236}">
                        <a16:creationId xmlns:a16="http://schemas.microsoft.com/office/drawing/2014/main" id="{99E535F0-991E-C349-B490-B37EDE6D4CC4}"/>
                      </a:ext>
                    </a:extLst>
                  </p:cNvPr>
                  <p:cNvSpPr>
                    <a:spLocks noChangeArrowheads="1"/>
                  </p:cNvSpPr>
                  <p:nvPr/>
                </p:nvSpPr>
                <p:spPr bwMode="auto">
                  <a:xfrm>
                    <a:off x="768" y="312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390160" name="Line 16">
                    <a:extLst>
                      <a:ext uri="{FF2B5EF4-FFF2-40B4-BE49-F238E27FC236}">
                        <a16:creationId xmlns:a16="http://schemas.microsoft.com/office/drawing/2014/main" id="{6B032B0F-594C-2049-A20F-B8B3A1AB691B}"/>
                      </a:ext>
                    </a:extLst>
                  </p:cNvPr>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161" name="Line 17">
                  <a:extLst>
                    <a:ext uri="{FF2B5EF4-FFF2-40B4-BE49-F238E27FC236}">
                      <a16:creationId xmlns:a16="http://schemas.microsoft.com/office/drawing/2014/main" id="{167C45A5-9416-0847-957B-DCB530F5E7BF}"/>
                    </a:ext>
                  </a:extLst>
                </p:cNvPr>
                <p:cNvSpPr>
                  <a:spLocks noChangeShapeType="1"/>
                </p:cNvSpPr>
                <p:nvPr/>
              </p:nvSpPr>
              <p:spPr bwMode="auto">
                <a:xfrm>
                  <a:off x="1287" y="2283"/>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162" name="Group 18">
                <a:extLst>
                  <a:ext uri="{FF2B5EF4-FFF2-40B4-BE49-F238E27FC236}">
                    <a16:creationId xmlns:a16="http://schemas.microsoft.com/office/drawing/2014/main" id="{C7FE3DBD-0A97-EE41-9F07-3D53D3C507FF}"/>
                  </a:ext>
                </a:extLst>
              </p:cNvPr>
              <p:cNvGrpSpPr>
                <a:grpSpLocks/>
              </p:cNvGrpSpPr>
              <p:nvPr/>
            </p:nvGrpSpPr>
            <p:grpSpPr bwMode="auto">
              <a:xfrm>
                <a:off x="816" y="2622"/>
                <a:ext cx="3133" cy="1026"/>
                <a:chOff x="816" y="2622"/>
                <a:chExt cx="3133" cy="1026"/>
              </a:xfrm>
            </p:grpSpPr>
            <p:grpSp>
              <p:nvGrpSpPr>
                <p:cNvPr id="390163" name="Group 19">
                  <a:extLst>
                    <a:ext uri="{FF2B5EF4-FFF2-40B4-BE49-F238E27FC236}">
                      <a16:creationId xmlns:a16="http://schemas.microsoft.com/office/drawing/2014/main" id="{640CFC78-56D4-A54F-AA13-93D5F712331A}"/>
                    </a:ext>
                  </a:extLst>
                </p:cNvPr>
                <p:cNvGrpSpPr>
                  <a:grpSpLocks/>
                </p:cNvGrpSpPr>
                <p:nvPr/>
              </p:nvGrpSpPr>
              <p:grpSpPr bwMode="auto">
                <a:xfrm>
                  <a:off x="1161" y="2793"/>
                  <a:ext cx="589" cy="181"/>
                  <a:chOff x="1056" y="2400"/>
                  <a:chExt cx="589" cy="181"/>
                </a:xfrm>
              </p:grpSpPr>
              <p:sp>
                <p:nvSpPr>
                  <p:cNvPr id="390164" name="Rectangle 20">
                    <a:extLst>
                      <a:ext uri="{FF2B5EF4-FFF2-40B4-BE49-F238E27FC236}">
                        <a16:creationId xmlns:a16="http://schemas.microsoft.com/office/drawing/2014/main" id="{DFD4AD0D-0609-D041-BF3B-82EFA5981B7A}"/>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390165" name="Line 21">
                    <a:extLst>
                      <a:ext uri="{FF2B5EF4-FFF2-40B4-BE49-F238E27FC236}">
                        <a16:creationId xmlns:a16="http://schemas.microsoft.com/office/drawing/2014/main" id="{E5A43E99-09AE-6149-BDA1-D74A727F0847}"/>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166" name="Line 22">
                    <a:extLst>
                      <a:ext uri="{FF2B5EF4-FFF2-40B4-BE49-F238E27FC236}">
                        <a16:creationId xmlns:a16="http://schemas.microsoft.com/office/drawing/2014/main" id="{0E92337C-4F48-9A4B-8DD6-39886F2D2240}"/>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167" name="Group 23">
                  <a:extLst>
                    <a:ext uri="{FF2B5EF4-FFF2-40B4-BE49-F238E27FC236}">
                      <a16:creationId xmlns:a16="http://schemas.microsoft.com/office/drawing/2014/main" id="{69589325-C606-4042-AADA-E859F01D0C35}"/>
                    </a:ext>
                  </a:extLst>
                </p:cNvPr>
                <p:cNvGrpSpPr>
                  <a:grpSpLocks/>
                </p:cNvGrpSpPr>
                <p:nvPr/>
              </p:nvGrpSpPr>
              <p:grpSpPr bwMode="auto">
                <a:xfrm>
                  <a:off x="1272" y="3120"/>
                  <a:ext cx="408" cy="183"/>
                  <a:chOff x="2640" y="3024"/>
                  <a:chExt cx="408" cy="183"/>
                </a:xfrm>
              </p:grpSpPr>
              <p:sp>
                <p:nvSpPr>
                  <p:cNvPr id="390168" name="Rectangle 24">
                    <a:extLst>
                      <a:ext uri="{FF2B5EF4-FFF2-40B4-BE49-F238E27FC236}">
                        <a16:creationId xmlns:a16="http://schemas.microsoft.com/office/drawing/2014/main" id="{908D3ED7-84CB-FE4E-8D18-BD8AC419ABA8}"/>
                      </a:ext>
                    </a:extLst>
                  </p:cNvPr>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a</a:t>
                    </a:r>
                  </a:p>
                </p:txBody>
              </p:sp>
              <p:sp>
                <p:nvSpPr>
                  <p:cNvPr id="390169" name="Line 25">
                    <a:extLst>
                      <a:ext uri="{FF2B5EF4-FFF2-40B4-BE49-F238E27FC236}">
                        <a16:creationId xmlns:a16="http://schemas.microsoft.com/office/drawing/2014/main" id="{47A3BCC7-4527-F34B-8AC6-83F72C4E90B2}"/>
                      </a:ext>
                    </a:extLst>
                  </p:cNvPr>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170" name="Group 26">
                  <a:extLst>
                    <a:ext uri="{FF2B5EF4-FFF2-40B4-BE49-F238E27FC236}">
                      <a16:creationId xmlns:a16="http://schemas.microsoft.com/office/drawing/2014/main" id="{4F2C41F2-6993-A449-984C-9BBB2EC3D31D}"/>
                    </a:ext>
                  </a:extLst>
                </p:cNvPr>
                <p:cNvGrpSpPr>
                  <a:grpSpLocks/>
                </p:cNvGrpSpPr>
                <p:nvPr/>
              </p:nvGrpSpPr>
              <p:grpSpPr bwMode="auto">
                <a:xfrm>
                  <a:off x="816" y="2622"/>
                  <a:ext cx="336" cy="231"/>
                  <a:chOff x="768" y="3129"/>
                  <a:chExt cx="336" cy="231"/>
                </a:xfrm>
              </p:grpSpPr>
              <p:sp>
                <p:nvSpPr>
                  <p:cNvPr id="390171" name="Rectangle 27">
                    <a:extLst>
                      <a:ext uri="{FF2B5EF4-FFF2-40B4-BE49-F238E27FC236}">
                        <a16:creationId xmlns:a16="http://schemas.microsoft.com/office/drawing/2014/main" id="{5709925A-7C42-4247-8323-021484EAB6B4}"/>
                      </a:ext>
                    </a:extLst>
                  </p:cNvPr>
                  <p:cNvSpPr>
                    <a:spLocks noChangeArrowheads="1"/>
                  </p:cNvSpPr>
                  <p:nvPr/>
                </p:nvSpPr>
                <p:spPr bwMode="auto">
                  <a:xfrm>
                    <a:off x="768" y="312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390172" name="Line 28">
                    <a:extLst>
                      <a:ext uri="{FF2B5EF4-FFF2-40B4-BE49-F238E27FC236}">
                        <a16:creationId xmlns:a16="http://schemas.microsoft.com/office/drawing/2014/main" id="{236CAD83-E4A6-8049-8DD2-3DDA17F79114}"/>
                      </a:ext>
                    </a:extLst>
                  </p:cNvPr>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173" name="Line 29">
                  <a:extLst>
                    <a:ext uri="{FF2B5EF4-FFF2-40B4-BE49-F238E27FC236}">
                      <a16:creationId xmlns:a16="http://schemas.microsoft.com/office/drawing/2014/main" id="{FD507BF8-508E-284E-88F1-A10859075546}"/>
                    </a:ext>
                  </a:extLst>
                </p:cNvPr>
                <p:cNvSpPr>
                  <a:spLocks noChangeShapeType="1"/>
                </p:cNvSpPr>
                <p:nvPr/>
              </p:nvSpPr>
              <p:spPr bwMode="auto">
                <a:xfrm>
                  <a:off x="1479" y="2916"/>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174" name="Line 30">
                  <a:extLst>
                    <a:ext uri="{FF2B5EF4-FFF2-40B4-BE49-F238E27FC236}">
                      <a16:creationId xmlns:a16="http://schemas.microsoft.com/office/drawing/2014/main" id="{2AC22D13-9385-B249-BE5D-5A2D2D8E2092}"/>
                    </a:ext>
                  </a:extLst>
                </p:cNvPr>
                <p:cNvSpPr>
                  <a:spLocks noChangeShapeType="1"/>
                </p:cNvSpPr>
                <p:nvPr/>
              </p:nvSpPr>
              <p:spPr bwMode="auto">
                <a:xfrm>
                  <a:off x="1698" y="2889"/>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90175" name="Group 31">
                  <a:extLst>
                    <a:ext uri="{FF2B5EF4-FFF2-40B4-BE49-F238E27FC236}">
                      <a16:creationId xmlns:a16="http://schemas.microsoft.com/office/drawing/2014/main" id="{59C0BB5B-7755-FA43-BC48-AF6923A83AFB}"/>
                    </a:ext>
                  </a:extLst>
                </p:cNvPr>
                <p:cNvGrpSpPr>
                  <a:grpSpLocks/>
                </p:cNvGrpSpPr>
                <p:nvPr/>
              </p:nvGrpSpPr>
              <p:grpSpPr bwMode="auto">
                <a:xfrm>
                  <a:off x="1911" y="3123"/>
                  <a:ext cx="589" cy="525"/>
                  <a:chOff x="1671" y="2949"/>
                  <a:chExt cx="589" cy="525"/>
                </a:xfrm>
              </p:grpSpPr>
              <p:grpSp>
                <p:nvGrpSpPr>
                  <p:cNvPr id="390176" name="Group 32">
                    <a:extLst>
                      <a:ext uri="{FF2B5EF4-FFF2-40B4-BE49-F238E27FC236}">
                        <a16:creationId xmlns:a16="http://schemas.microsoft.com/office/drawing/2014/main" id="{6389C510-D26F-E340-8867-E99A5BC886BF}"/>
                      </a:ext>
                    </a:extLst>
                  </p:cNvPr>
                  <p:cNvGrpSpPr>
                    <a:grpSpLocks/>
                  </p:cNvGrpSpPr>
                  <p:nvPr/>
                </p:nvGrpSpPr>
                <p:grpSpPr bwMode="auto">
                  <a:xfrm>
                    <a:off x="1671" y="2949"/>
                    <a:ext cx="589" cy="181"/>
                    <a:chOff x="1056" y="2400"/>
                    <a:chExt cx="589" cy="181"/>
                  </a:xfrm>
                </p:grpSpPr>
                <p:sp>
                  <p:nvSpPr>
                    <p:cNvPr id="390177" name="Rectangle 33">
                      <a:extLst>
                        <a:ext uri="{FF2B5EF4-FFF2-40B4-BE49-F238E27FC236}">
                          <a16:creationId xmlns:a16="http://schemas.microsoft.com/office/drawing/2014/main" id="{5AF4B95A-4625-E74A-BD18-F6F35B9E2C35}"/>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390178" name="Line 34">
                      <a:extLst>
                        <a:ext uri="{FF2B5EF4-FFF2-40B4-BE49-F238E27FC236}">
                          <a16:creationId xmlns:a16="http://schemas.microsoft.com/office/drawing/2014/main" id="{87768B70-8A83-CF4D-B4DC-F2C900BC8335}"/>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179" name="Line 35">
                      <a:extLst>
                        <a:ext uri="{FF2B5EF4-FFF2-40B4-BE49-F238E27FC236}">
                          <a16:creationId xmlns:a16="http://schemas.microsoft.com/office/drawing/2014/main" id="{B67801D8-5067-BF42-8958-7FC5064A4ACB}"/>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180" name="Group 36">
                    <a:extLst>
                      <a:ext uri="{FF2B5EF4-FFF2-40B4-BE49-F238E27FC236}">
                        <a16:creationId xmlns:a16="http://schemas.microsoft.com/office/drawing/2014/main" id="{7E58CFAD-A5AF-B240-A6EA-EAA77BF210C6}"/>
                      </a:ext>
                    </a:extLst>
                  </p:cNvPr>
                  <p:cNvGrpSpPr>
                    <a:grpSpLocks/>
                  </p:cNvGrpSpPr>
                  <p:nvPr/>
                </p:nvGrpSpPr>
                <p:grpSpPr bwMode="auto">
                  <a:xfrm>
                    <a:off x="1755" y="3291"/>
                    <a:ext cx="408" cy="183"/>
                    <a:chOff x="2640" y="3024"/>
                    <a:chExt cx="408" cy="183"/>
                  </a:xfrm>
                </p:grpSpPr>
                <p:sp>
                  <p:nvSpPr>
                    <p:cNvPr id="390181" name="Rectangle 37">
                      <a:extLst>
                        <a:ext uri="{FF2B5EF4-FFF2-40B4-BE49-F238E27FC236}">
                          <a16:creationId xmlns:a16="http://schemas.microsoft.com/office/drawing/2014/main" id="{664270C6-3C96-484A-BE2D-C3492EED4A98}"/>
                        </a:ext>
                      </a:extLst>
                    </p:cNvPr>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b</a:t>
                      </a:r>
                    </a:p>
                  </p:txBody>
                </p:sp>
                <p:sp>
                  <p:nvSpPr>
                    <p:cNvPr id="390182" name="Line 38">
                      <a:extLst>
                        <a:ext uri="{FF2B5EF4-FFF2-40B4-BE49-F238E27FC236}">
                          <a16:creationId xmlns:a16="http://schemas.microsoft.com/office/drawing/2014/main" id="{28A9D8A8-96AC-D247-ADB3-5860A25BAD02}"/>
                        </a:ext>
                      </a:extLst>
                    </p:cNvPr>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183" name="Line 39">
                    <a:extLst>
                      <a:ext uri="{FF2B5EF4-FFF2-40B4-BE49-F238E27FC236}">
                        <a16:creationId xmlns:a16="http://schemas.microsoft.com/office/drawing/2014/main" id="{70725683-D255-BB47-BA33-4FED5D52D8EA}"/>
                      </a:ext>
                    </a:extLst>
                  </p:cNvPr>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184" name="Group 40">
                  <a:extLst>
                    <a:ext uri="{FF2B5EF4-FFF2-40B4-BE49-F238E27FC236}">
                      <a16:creationId xmlns:a16="http://schemas.microsoft.com/office/drawing/2014/main" id="{F818CB48-CB8B-FD4C-9748-13A1B15693AF}"/>
                    </a:ext>
                  </a:extLst>
                </p:cNvPr>
                <p:cNvGrpSpPr>
                  <a:grpSpLocks/>
                </p:cNvGrpSpPr>
                <p:nvPr/>
              </p:nvGrpSpPr>
              <p:grpSpPr bwMode="auto">
                <a:xfrm>
                  <a:off x="1911" y="2796"/>
                  <a:ext cx="589" cy="327"/>
                  <a:chOff x="2531" y="2496"/>
                  <a:chExt cx="589" cy="327"/>
                </a:xfrm>
              </p:grpSpPr>
              <p:grpSp>
                <p:nvGrpSpPr>
                  <p:cNvPr id="390185" name="Group 41">
                    <a:extLst>
                      <a:ext uri="{FF2B5EF4-FFF2-40B4-BE49-F238E27FC236}">
                        <a16:creationId xmlns:a16="http://schemas.microsoft.com/office/drawing/2014/main" id="{12C9AB24-378D-4E40-AF23-04983A1F4795}"/>
                      </a:ext>
                    </a:extLst>
                  </p:cNvPr>
                  <p:cNvGrpSpPr>
                    <a:grpSpLocks/>
                  </p:cNvGrpSpPr>
                  <p:nvPr/>
                </p:nvGrpSpPr>
                <p:grpSpPr bwMode="auto">
                  <a:xfrm>
                    <a:off x="2531" y="2496"/>
                    <a:ext cx="589" cy="181"/>
                    <a:chOff x="1056" y="2400"/>
                    <a:chExt cx="589" cy="181"/>
                  </a:xfrm>
                </p:grpSpPr>
                <p:sp>
                  <p:nvSpPr>
                    <p:cNvPr id="390186" name="Rectangle 42">
                      <a:extLst>
                        <a:ext uri="{FF2B5EF4-FFF2-40B4-BE49-F238E27FC236}">
                          <a16:creationId xmlns:a16="http://schemas.microsoft.com/office/drawing/2014/main" id="{BFCE6F4B-9D8B-884A-8374-12AC6CEDB4AA}"/>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90187" name="Line 43">
                      <a:extLst>
                        <a:ext uri="{FF2B5EF4-FFF2-40B4-BE49-F238E27FC236}">
                          <a16:creationId xmlns:a16="http://schemas.microsoft.com/office/drawing/2014/main" id="{7AD921C5-5F1D-1440-99EF-41EBEA0D7B21}"/>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188" name="Line 44">
                      <a:extLst>
                        <a:ext uri="{FF2B5EF4-FFF2-40B4-BE49-F238E27FC236}">
                          <a16:creationId xmlns:a16="http://schemas.microsoft.com/office/drawing/2014/main" id="{47545FEF-8CA2-5743-AC92-F4D7B1F8A399}"/>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189" name="Line 45">
                    <a:extLst>
                      <a:ext uri="{FF2B5EF4-FFF2-40B4-BE49-F238E27FC236}">
                        <a16:creationId xmlns:a16="http://schemas.microsoft.com/office/drawing/2014/main" id="{0B387E08-3D23-644D-86E1-DA107972FA74}"/>
                      </a:ext>
                    </a:extLst>
                  </p:cNvPr>
                  <p:cNvSpPr>
                    <a:spLocks noChangeShapeType="1"/>
                  </p:cNvSpPr>
                  <p:nvPr/>
                </p:nvSpPr>
                <p:spPr bwMode="auto">
                  <a:xfrm>
                    <a:off x="2832" y="2619"/>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190" name="Line 46">
                  <a:extLst>
                    <a:ext uri="{FF2B5EF4-FFF2-40B4-BE49-F238E27FC236}">
                      <a16:creationId xmlns:a16="http://schemas.microsoft.com/office/drawing/2014/main" id="{AADA3827-EFE6-AC46-96C9-D15C47D36B84}"/>
                    </a:ext>
                  </a:extLst>
                </p:cNvPr>
                <p:cNvSpPr>
                  <a:spLocks noChangeShapeType="1"/>
                </p:cNvSpPr>
                <p:nvPr/>
              </p:nvSpPr>
              <p:spPr bwMode="auto">
                <a:xfrm>
                  <a:off x="2436" y="3207"/>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90191" name="Group 47">
                  <a:extLst>
                    <a:ext uri="{FF2B5EF4-FFF2-40B4-BE49-F238E27FC236}">
                      <a16:creationId xmlns:a16="http://schemas.microsoft.com/office/drawing/2014/main" id="{20106EAC-E11B-4743-99AF-26E2F9C77297}"/>
                    </a:ext>
                  </a:extLst>
                </p:cNvPr>
                <p:cNvGrpSpPr>
                  <a:grpSpLocks/>
                </p:cNvGrpSpPr>
                <p:nvPr/>
              </p:nvGrpSpPr>
              <p:grpSpPr bwMode="auto">
                <a:xfrm>
                  <a:off x="2631" y="3120"/>
                  <a:ext cx="589" cy="525"/>
                  <a:chOff x="1671" y="2949"/>
                  <a:chExt cx="589" cy="525"/>
                </a:xfrm>
              </p:grpSpPr>
              <p:grpSp>
                <p:nvGrpSpPr>
                  <p:cNvPr id="390192" name="Group 48">
                    <a:extLst>
                      <a:ext uri="{FF2B5EF4-FFF2-40B4-BE49-F238E27FC236}">
                        <a16:creationId xmlns:a16="http://schemas.microsoft.com/office/drawing/2014/main" id="{95D8DD2A-16DB-B542-A9B3-80431676F371}"/>
                      </a:ext>
                    </a:extLst>
                  </p:cNvPr>
                  <p:cNvGrpSpPr>
                    <a:grpSpLocks/>
                  </p:cNvGrpSpPr>
                  <p:nvPr/>
                </p:nvGrpSpPr>
                <p:grpSpPr bwMode="auto">
                  <a:xfrm>
                    <a:off x="1671" y="2949"/>
                    <a:ext cx="589" cy="181"/>
                    <a:chOff x="1056" y="2400"/>
                    <a:chExt cx="589" cy="181"/>
                  </a:xfrm>
                </p:grpSpPr>
                <p:sp>
                  <p:nvSpPr>
                    <p:cNvPr id="390193" name="Rectangle 49">
                      <a:extLst>
                        <a:ext uri="{FF2B5EF4-FFF2-40B4-BE49-F238E27FC236}">
                          <a16:creationId xmlns:a16="http://schemas.microsoft.com/office/drawing/2014/main" id="{EE1FE439-63BF-6747-823C-9BD6DB13FCB5}"/>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390194" name="Line 50">
                      <a:extLst>
                        <a:ext uri="{FF2B5EF4-FFF2-40B4-BE49-F238E27FC236}">
                          <a16:creationId xmlns:a16="http://schemas.microsoft.com/office/drawing/2014/main" id="{10E8DB24-924B-3840-90C7-FE589968AB28}"/>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195" name="Line 51">
                      <a:extLst>
                        <a:ext uri="{FF2B5EF4-FFF2-40B4-BE49-F238E27FC236}">
                          <a16:creationId xmlns:a16="http://schemas.microsoft.com/office/drawing/2014/main" id="{55B4C2C2-956E-D84B-AF2E-36AB78A0102E}"/>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196" name="Group 52">
                    <a:extLst>
                      <a:ext uri="{FF2B5EF4-FFF2-40B4-BE49-F238E27FC236}">
                        <a16:creationId xmlns:a16="http://schemas.microsoft.com/office/drawing/2014/main" id="{2193C095-447A-E34A-8884-C71CF4D4DB81}"/>
                      </a:ext>
                    </a:extLst>
                  </p:cNvPr>
                  <p:cNvGrpSpPr>
                    <a:grpSpLocks/>
                  </p:cNvGrpSpPr>
                  <p:nvPr/>
                </p:nvGrpSpPr>
                <p:grpSpPr bwMode="auto">
                  <a:xfrm>
                    <a:off x="1755" y="3291"/>
                    <a:ext cx="408" cy="183"/>
                    <a:chOff x="2640" y="3024"/>
                    <a:chExt cx="408" cy="183"/>
                  </a:xfrm>
                </p:grpSpPr>
                <p:sp>
                  <p:nvSpPr>
                    <p:cNvPr id="390197" name="Rectangle 53">
                      <a:extLst>
                        <a:ext uri="{FF2B5EF4-FFF2-40B4-BE49-F238E27FC236}">
                          <a16:creationId xmlns:a16="http://schemas.microsoft.com/office/drawing/2014/main" id="{AE39FFF7-B744-4B49-9946-BA94A93038D0}"/>
                        </a:ext>
                      </a:extLst>
                    </p:cNvPr>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c</a:t>
                      </a:r>
                    </a:p>
                  </p:txBody>
                </p:sp>
                <p:sp>
                  <p:nvSpPr>
                    <p:cNvPr id="390198" name="Line 54">
                      <a:extLst>
                        <a:ext uri="{FF2B5EF4-FFF2-40B4-BE49-F238E27FC236}">
                          <a16:creationId xmlns:a16="http://schemas.microsoft.com/office/drawing/2014/main" id="{462441F6-6066-DF42-8728-274D3CE78241}"/>
                        </a:ext>
                      </a:extLst>
                    </p:cNvPr>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199" name="Line 55">
                    <a:extLst>
                      <a:ext uri="{FF2B5EF4-FFF2-40B4-BE49-F238E27FC236}">
                        <a16:creationId xmlns:a16="http://schemas.microsoft.com/office/drawing/2014/main" id="{FF1348BF-D772-E046-A6DF-F21663FEAAC7}"/>
                      </a:ext>
                    </a:extLst>
                  </p:cNvPr>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200" name="Line 56">
                  <a:extLst>
                    <a:ext uri="{FF2B5EF4-FFF2-40B4-BE49-F238E27FC236}">
                      <a16:creationId xmlns:a16="http://schemas.microsoft.com/office/drawing/2014/main" id="{CF71774D-6D37-7F43-B0BF-01B0CD4F0743}"/>
                    </a:ext>
                  </a:extLst>
                </p:cNvPr>
                <p:cNvSpPr>
                  <a:spLocks noChangeShapeType="1"/>
                </p:cNvSpPr>
                <p:nvPr/>
              </p:nvSpPr>
              <p:spPr bwMode="auto">
                <a:xfrm>
                  <a:off x="3156" y="3207"/>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90201" name="Group 57">
                  <a:extLst>
                    <a:ext uri="{FF2B5EF4-FFF2-40B4-BE49-F238E27FC236}">
                      <a16:creationId xmlns:a16="http://schemas.microsoft.com/office/drawing/2014/main" id="{BCD11C3B-8030-8243-AEC2-1BD01CA9F7D9}"/>
                    </a:ext>
                  </a:extLst>
                </p:cNvPr>
                <p:cNvGrpSpPr>
                  <a:grpSpLocks/>
                </p:cNvGrpSpPr>
                <p:nvPr/>
              </p:nvGrpSpPr>
              <p:grpSpPr bwMode="auto">
                <a:xfrm>
                  <a:off x="3360" y="3111"/>
                  <a:ext cx="589" cy="525"/>
                  <a:chOff x="1671" y="2949"/>
                  <a:chExt cx="589" cy="525"/>
                </a:xfrm>
              </p:grpSpPr>
              <p:grpSp>
                <p:nvGrpSpPr>
                  <p:cNvPr id="390202" name="Group 58">
                    <a:extLst>
                      <a:ext uri="{FF2B5EF4-FFF2-40B4-BE49-F238E27FC236}">
                        <a16:creationId xmlns:a16="http://schemas.microsoft.com/office/drawing/2014/main" id="{12EE680C-DEC0-CD4F-9598-A9018501A435}"/>
                      </a:ext>
                    </a:extLst>
                  </p:cNvPr>
                  <p:cNvGrpSpPr>
                    <a:grpSpLocks/>
                  </p:cNvGrpSpPr>
                  <p:nvPr/>
                </p:nvGrpSpPr>
                <p:grpSpPr bwMode="auto">
                  <a:xfrm>
                    <a:off x="1671" y="2949"/>
                    <a:ext cx="589" cy="181"/>
                    <a:chOff x="1056" y="2400"/>
                    <a:chExt cx="589" cy="181"/>
                  </a:xfrm>
                </p:grpSpPr>
                <p:sp>
                  <p:nvSpPr>
                    <p:cNvPr id="390203" name="Rectangle 59">
                      <a:extLst>
                        <a:ext uri="{FF2B5EF4-FFF2-40B4-BE49-F238E27FC236}">
                          <a16:creationId xmlns:a16="http://schemas.microsoft.com/office/drawing/2014/main" id="{DFDD99CE-BFE3-DC4A-848F-7D81D14D27CE}"/>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390204" name="Line 60">
                      <a:extLst>
                        <a:ext uri="{FF2B5EF4-FFF2-40B4-BE49-F238E27FC236}">
                          <a16:creationId xmlns:a16="http://schemas.microsoft.com/office/drawing/2014/main" id="{85F44876-84D7-B649-A3EB-F3F1C27599DD}"/>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05" name="Line 61">
                      <a:extLst>
                        <a:ext uri="{FF2B5EF4-FFF2-40B4-BE49-F238E27FC236}">
                          <a16:creationId xmlns:a16="http://schemas.microsoft.com/office/drawing/2014/main" id="{CA290E63-734B-6347-8404-BBC77D3B7F90}"/>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06" name="Group 62">
                    <a:extLst>
                      <a:ext uri="{FF2B5EF4-FFF2-40B4-BE49-F238E27FC236}">
                        <a16:creationId xmlns:a16="http://schemas.microsoft.com/office/drawing/2014/main" id="{B0386718-4763-9C4D-B4DC-7C92E3E2C786}"/>
                      </a:ext>
                    </a:extLst>
                  </p:cNvPr>
                  <p:cNvGrpSpPr>
                    <a:grpSpLocks/>
                  </p:cNvGrpSpPr>
                  <p:nvPr/>
                </p:nvGrpSpPr>
                <p:grpSpPr bwMode="auto">
                  <a:xfrm>
                    <a:off x="1755" y="3291"/>
                    <a:ext cx="408" cy="183"/>
                    <a:chOff x="2640" y="3024"/>
                    <a:chExt cx="408" cy="183"/>
                  </a:xfrm>
                </p:grpSpPr>
                <p:sp>
                  <p:nvSpPr>
                    <p:cNvPr id="390207" name="Rectangle 63">
                      <a:extLst>
                        <a:ext uri="{FF2B5EF4-FFF2-40B4-BE49-F238E27FC236}">
                          <a16:creationId xmlns:a16="http://schemas.microsoft.com/office/drawing/2014/main" id="{6DC430DF-C8B5-1B4F-B2CF-F38823079B2A}"/>
                        </a:ext>
                      </a:extLst>
                    </p:cNvPr>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d</a:t>
                      </a:r>
                    </a:p>
                  </p:txBody>
                </p:sp>
                <p:sp>
                  <p:nvSpPr>
                    <p:cNvPr id="390208" name="Line 64">
                      <a:extLst>
                        <a:ext uri="{FF2B5EF4-FFF2-40B4-BE49-F238E27FC236}">
                          <a16:creationId xmlns:a16="http://schemas.microsoft.com/office/drawing/2014/main" id="{EC9C830D-C5B3-D743-BAE0-DA5CBCBC3F42}"/>
                        </a:ext>
                      </a:extLst>
                    </p:cNvPr>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209" name="Line 65">
                    <a:extLst>
                      <a:ext uri="{FF2B5EF4-FFF2-40B4-BE49-F238E27FC236}">
                        <a16:creationId xmlns:a16="http://schemas.microsoft.com/office/drawing/2014/main" id="{4B2F4788-BBA1-F445-ACA6-04E1961357E8}"/>
                      </a:ext>
                    </a:extLst>
                  </p:cNvPr>
                  <p:cNvSpPr>
                    <a:spLocks noChangeShapeType="1"/>
                  </p:cNvSpPr>
                  <p:nvPr/>
                </p:nvSpPr>
                <p:spPr bwMode="auto">
                  <a:xfrm>
                    <a:off x="1968" y="3072"/>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390210" name="Group 66">
                <a:extLst>
                  <a:ext uri="{FF2B5EF4-FFF2-40B4-BE49-F238E27FC236}">
                    <a16:creationId xmlns:a16="http://schemas.microsoft.com/office/drawing/2014/main" id="{33B67983-8DBD-444F-9CB9-F12939AFE1CF}"/>
                  </a:ext>
                </a:extLst>
              </p:cNvPr>
              <p:cNvGrpSpPr>
                <a:grpSpLocks/>
              </p:cNvGrpSpPr>
              <p:nvPr/>
            </p:nvGrpSpPr>
            <p:grpSpPr bwMode="auto">
              <a:xfrm>
                <a:off x="144" y="3929"/>
                <a:ext cx="3112" cy="343"/>
                <a:chOff x="528" y="3840"/>
                <a:chExt cx="3112" cy="343"/>
              </a:xfrm>
            </p:grpSpPr>
            <p:sp>
              <p:nvSpPr>
                <p:cNvPr id="390211" name="Line 67">
                  <a:extLst>
                    <a:ext uri="{FF2B5EF4-FFF2-40B4-BE49-F238E27FC236}">
                      <a16:creationId xmlns:a16="http://schemas.microsoft.com/office/drawing/2014/main" id="{8549626D-AD29-674E-8D07-D458318AB849}"/>
                    </a:ext>
                  </a:extLst>
                </p:cNvPr>
                <p:cNvSpPr>
                  <a:spLocks noChangeShapeType="1"/>
                </p:cNvSpPr>
                <p:nvPr/>
              </p:nvSpPr>
              <p:spPr bwMode="auto">
                <a:xfrm>
                  <a:off x="2847" y="4080"/>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90212" name="Group 68">
                  <a:extLst>
                    <a:ext uri="{FF2B5EF4-FFF2-40B4-BE49-F238E27FC236}">
                      <a16:creationId xmlns:a16="http://schemas.microsoft.com/office/drawing/2014/main" id="{0B00FC9B-88BB-484B-B37B-E4A9855CB11F}"/>
                    </a:ext>
                  </a:extLst>
                </p:cNvPr>
                <p:cNvGrpSpPr>
                  <a:grpSpLocks/>
                </p:cNvGrpSpPr>
                <p:nvPr/>
              </p:nvGrpSpPr>
              <p:grpSpPr bwMode="auto">
                <a:xfrm>
                  <a:off x="528" y="3840"/>
                  <a:ext cx="336" cy="231"/>
                  <a:chOff x="768" y="3129"/>
                  <a:chExt cx="336" cy="231"/>
                </a:xfrm>
              </p:grpSpPr>
              <p:sp>
                <p:nvSpPr>
                  <p:cNvPr id="390213" name="Rectangle 69">
                    <a:extLst>
                      <a:ext uri="{FF2B5EF4-FFF2-40B4-BE49-F238E27FC236}">
                        <a16:creationId xmlns:a16="http://schemas.microsoft.com/office/drawing/2014/main" id="{6668460F-49EB-8242-904F-4CD50BA0B248}"/>
                      </a:ext>
                    </a:extLst>
                  </p:cNvPr>
                  <p:cNvSpPr>
                    <a:spLocks noChangeArrowheads="1"/>
                  </p:cNvSpPr>
                  <p:nvPr/>
                </p:nvSpPr>
                <p:spPr bwMode="auto">
                  <a:xfrm>
                    <a:off x="768" y="312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D</a:t>
                    </a:r>
                  </a:p>
                </p:txBody>
              </p:sp>
              <p:sp>
                <p:nvSpPr>
                  <p:cNvPr id="390214" name="Line 70">
                    <a:extLst>
                      <a:ext uri="{FF2B5EF4-FFF2-40B4-BE49-F238E27FC236}">
                        <a16:creationId xmlns:a16="http://schemas.microsoft.com/office/drawing/2014/main" id="{6B018B49-64E5-E649-B13E-51DE457944ED}"/>
                      </a:ext>
                    </a:extLst>
                  </p:cNvPr>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215" name="Line 71">
                  <a:extLst>
                    <a:ext uri="{FF2B5EF4-FFF2-40B4-BE49-F238E27FC236}">
                      <a16:creationId xmlns:a16="http://schemas.microsoft.com/office/drawing/2014/main" id="{7C8CC01A-72B5-564D-87A3-4ED4707971C5}"/>
                    </a:ext>
                  </a:extLst>
                </p:cNvPr>
                <p:cNvSpPr>
                  <a:spLocks noChangeShapeType="1"/>
                </p:cNvSpPr>
                <p:nvPr/>
              </p:nvSpPr>
              <p:spPr bwMode="auto">
                <a:xfrm>
                  <a:off x="1383" y="4089"/>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90216" name="Group 72">
                  <a:extLst>
                    <a:ext uri="{FF2B5EF4-FFF2-40B4-BE49-F238E27FC236}">
                      <a16:creationId xmlns:a16="http://schemas.microsoft.com/office/drawing/2014/main" id="{086C3E46-4A83-6E42-812E-F776D9A7BFFD}"/>
                    </a:ext>
                  </a:extLst>
                </p:cNvPr>
                <p:cNvGrpSpPr>
                  <a:grpSpLocks/>
                </p:cNvGrpSpPr>
                <p:nvPr/>
              </p:nvGrpSpPr>
              <p:grpSpPr bwMode="auto">
                <a:xfrm>
                  <a:off x="860" y="3993"/>
                  <a:ext cx="589" cy="181"/>
                  <a:chOff x="1056" y="2400"/>
                  <a:chExt cx="589" cy="181"/>
                </a:xfrm>
              </p:grpSpPr>
              <p:sp>
                <p:nvSpPr>
                  <p:cNvPr id="390217" name="Rectangle 73">
                    <a:extLst>
                      <a:ext uri="{FF2B5EF4-FFF2-40B4-BE49-F238E27FC236}">
                        <a16:creationId xmlns:a16="http://schemas.microsoft.com/office/drawing/2014/main" id="{109D9F41-0251-2C40-8FCE-932B698F112D}"/>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90218" name="Line 74">
                    <a:extLst>
                      <a:ext uri="{FF2B5EF4-FFF2-40B4-BE49-F238E27FC236}">
                        <a16:creationId xmlns:a16="http://schemas.microsoft.com/office/drawing/2014/main" id="{62160AE0-7B18-A740-84A9-CDA1A38D5471}"/>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19" name="Line 75">
                    <a:extLst>
                      <a:ext uri="{FF2B5EF4-FFF2-40B4-BE49-F238E27FC236}">
                        <a16:creationId xmlns:a16="http://schemas.microsoft.com/office/drawing/2014/main" id="{70B70EFC-F416-E945-BE26-152F20F431EC}"/>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20" name="Group 76">
                  <a:extLst>
                    <a:ext uri="{FF2B5EF4-FFF2-40B4-BE49-F238E27FC236}">
                      <a16:creationId xmlns:a16="http://schemas.microsoft.com/office/drawing/2014/main" id="{3DBFC400-7923-1E47-AB62-D1B51FEE095E}"/>
                    </a:ext>
                  </a:extLst>
                </p:cNvPr>
                <p:cNvGrpSpPr>
                  <a:grpSpLocks/>
                </p:cNvGrpSpPr>
                <p:nvPr/>
              </p:nvGrpSpPr>
              <p:grpSpPr bwMode="auto">
                <a:xfrm>
                  <a:off x="2313" y="3993"/>
                  <a:ext cx="589" cy="181"/>
                  <a:chOff x="1056" y="2400"/>
                  <a:chExt cx="589" cy="181"/>
                </a:xfrm>
              </p:grpSpPr>
              <p:sp>
                <p:nvSpPr>
                  <p:cNvPr id="390221" name="Rectangle 77">
                    <a:extLst>
                      <a:ext uri="{FF2B5EF4-FFF2-40B4-BE49-F238E27FC236}">
                        <a16:creationId xmlns:a16="http://schemas.microsoft.com/office/drawing/2014/main" id="{12C2BAB0-829D-324F-8182-4989FAAD1928}"/>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a:t>
                    </a:r>
                  </a:p>
                </p:txBody>
              </p:sp>
              <p:sp>
                <p:nvSpPr>
                  <p:cNvPr id="390222" name="Line 78">
                    <a:extLst>
                      <a:ext uri="{FF2B5EF4-FFF2-40B4-BE49-F238E27FC236}">
                        <a16:creationId xmlns:a16="http://schemas.microsoft.com/office/drawing/2014/main" id="{17762A29-0130-C640-8453-60A6E5F7BDE5}"/>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23" name="Line 79">
                    <a:extLst>
                      <a:ext uri="{FF2B5EF4-FFF2-40B4-BE49-F238E27FC236}">
                        <a16:creationId xmlns:a16="http://schemas.microsoft.com/office/drawing/2014/main" id="{459ED3F7-C971-404A-B89F-E4F89C8BFD02}"/>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24" name="Group 80">
                  <a:extLst>
                    <a:ext uri="{FF2B5EF4-FFF2-40B4-BE49-F238E27FC236}">
                      <a16:creationId xmlns:a16="http://schemas.microsoft.com/office/drawing/2014/main" id="{1117075D-594F-1644-BF68-12C0905256EB}"/>
                    </a:ext>
                  </a:extLst>
                </p:cNvPr>
                <p:cNvGrpSpPr>
                  <a:grpSpLocks/>
                </p:cNvGrpSpPr>
                <p:nvPr/>
              </p:nvGrpSpPr>
              <p:grpSpPr bwMode="auto">
                <a:xfrm>
                  <a:off x="1593" y="3995"/>
                  <a:ext cx="589" cy="181"/>
                  <a:chOff x="1056" y="2400"/>
                  <a:chExt cx="589" cy="181"/>
                </a:xfrm>
              </p:grpSpPr>
              <p:sp>
                <p:nvSpPr>
                  <p:cNvPr id="390225" name="Rectangle 81">
                    <a:extLst>
                      <a:ext uri="{FF2B5EF4-FFF2-40B4-BE49-F238E27FC236}">
                        <a16:creationId xmlns:a16="http://schemas.microsoft.com/office/drawing/2014/main" id="{2BE6FD71-3454-234D-802E-EC95AFD94181}"/>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390226" name="Line 82">
                    <a:extLst>
                      <a:ext uri="{FF2B5EF4-FFF2-40B4-BE49-F238E27FC236}">
                        <a16:creationId xmlns:a16="http://schemas.microsoft.com/office/drawing/2014/main" id="{BE3ED16F-8633-1B40-BEF5-02053774B8D2}"/>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27" name="Line 83">
                    <a:extLst>
                      <a:ext uri="{FF2B5EF4-FFF2-40B4-BE49-F238E27FC236}">
                        <a16:creationId xmlns:a16="http://schemas.microsoft.com/office/drawing/2014/main" id="{43D6E03C-EF74-E64B-BB7B-D45B3AAC9FBE}"/>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228" name="Line 84">
                  <a:extLst>
                    <a:ext uri="{FF2B5EF4-FFF2-40B4-BE49-F238E27FC236}">
                      <a16:creationId xmlns:a16="http://schemas.microsoft.com/office/drawing/2014/main" id="{44497792-9086-FB45-A269-FA18D6C28462}"/>
                    </a:ext>
                  </a:extLst>
                </p:cNvPr>
                <p:cNvSpPr>
                  <a:spLocks noChangeShapeType="1"/>
                </p:cNvSpPr>
                <p:nvPr/>
              </p:nvSpPr>
              <p:spPr bwMode="auto">
                <a:xfrm>
                  <a:off x="2112" y="4089"/>
                  <a:ext cx="213"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90229" name="Group 85">
                  <a:extLst>
                    <a:ext uri="{FF2B5EF4-FFF2-40B4-BE49-F238E27FC236}">
                      <a16:creationId xmlns:a16="http://schemas.microsoft.com/office/drawing/2014/main" id="{17AB4343-788E-E44C-A687-595CE5A2EF2F}"/>
                    </a:ext>
                  </a:extLst>
                </p:cNvPr>
                <p:cNvGrpSpPr>
                  <a:grpSpLocks/>
                </p:cNvGrpSpPr>
                <p:nvPr/>
              </p:nvGrpSpPr>
              <p:grpSpPr bwMode="auto">
                <a:xfrm>
                  <a:off x="3051" y="4002"/>
                  <a:ext cx="589" cy="181"/>
                  <a:chOff x="1056" y="2400"/>
                  <a:chExt cx="589" cy="181"/>
                </a:xfrm>
              </p:grpSpPr>
              <p:sp>
                <p:nvSpPr>
                  <p:cNvPr id="390230" name="Rectangle 86">
                    <a:extLst>
                      <a:ext uri="{FF2B5EF4-FFF2-40B4-BE49-F238E27FC236}">
                        <a16:creationId xmlns:a16="http://schemas.microsoft.com/office/drawing/2014/main" id="{5E7EDD13-FCDF-4F4C-84D1-F117EAAB71BD}"/>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90231" name="Line 87">
                    <a:extLst>
                      <a:ext uri="{FF2B5EF4-FFF2-40B4-BE49-F238E27FC236}">
                        <a16:creationId xmlns:a16="http://schemas.microsoft.com/office/drawing/2014/main" id="{32A6A64F-3F17-204C-95BE-B8124BA4B34D}"/>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32" name="Line 88">
                    <a:extLst>
                      <a:ext uri="{FF2B5EF4-FFF2-40B4-BE49-F238E27FC236}">
                        <a16:creationId xmlns:a16="http://schemas.microsoft.com/office/drawing/2014/main" id="{0499F77B-2937-4B4E-B7D4-15A9DBF9B5FD}"/>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390233" name="Group 89">
                <a:extLst>
                  <a:ext uri="{FF2B5EF4-FFF2-40B4-BE49-F238E27FC236}">
                    <a16:creationId xmlns:a16="http://schemas.microsoft.com/office/drawing/2014/main" id="{37CFF3AE-0346-0F4E-9C30-FE51C70B5F60}"/>
                  </a:ext>
                </a:extLst>
              </p:cNvPr>
              <p:cNvGrpSpPr>
                <a:grpSpLocks/>
              </p:cNvGrpSpPr>
              <p:nvPr/>
            </p:nvGrpSpPr>
            <p:grpSpPr bwMode="auto">
              <a:xfrm>
                <a:off x="480" y="2016"/>
                <a:ext cx="1056" cy="2124"/>
                <a:chOff x="480" y="2016"/>
                <a:chExt cx="1056" cy="2124"/>
              </a:xfrm>
            </p:grpSpPr>
            <p:sp>
              <p:nvSpPr>
                <p:cNvPr id="390234" name="Line 90">
                  <a:extLst>
                    <a:ext uri="{FF2B5EF4-FFF2-40B4-BE49-F238E27FC236}">
                      <a16:creationId xmlns:a16="http://schemas.microsoft.com/office/drawing/2014/main" id="{6D2F0069-2B25-DC46-A89D-E72DAB6CC3C3}"/>
                    </a:ext>
                  </a:extLst>
                </p:cNvPr>
                <p:cNvSpPr>
                  <a:spLocks noChangeShapeType="1"/>
                </p:cNvSpPr>
                <p:nvPr/>
              </p:nvSpPr>
              <p:spPr bwMode="auto">
                <a:xfrm flipV="1">
                  <a:off x="480" y="2016"/>
                  <a:ext cx="0" cy="1927"/>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35" name="Line 91">
                  <a:extLst>
                    <a:ext uri="{FF2B5EF4-FFF2-40B4-BE49-F238E27FC236}">
                      <a16:creationId xmlns:a16="http://schemas.microsoft.com/office/drawing/2014/main" id="{59A252E7-6384-7E46-8BD8-9B67EA4B7626}"/>
                    </a:ext>
                  </a:extLst>
                </p:cNvPr>
                <p:cNvSpPr>
                  <a:spLocks noChangeShapeType="1"/>
                </p:cNvSpPr>
                <p:nvPr/>
              </p:nvSpPr>
              <p:spPr bwMode="auto">
                <a:xfrm>
                  <a:off x="480" y="3936"/>
                  <a:ext cx="105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36" name="Line 92">
                  <a:extLst>
                    <a:ext uri="{FF2B5EF4-FFF2-40B4-BE49-F238E27FC236}">
                      <a16:creationId xmlns:a16="http://schemas.microsoft.com/office/drawing/2014/main" id="{BC68C92B-2928-1E42-B148-165B04CC6A94}"/>
                    </a:ext>
                  </a:extLst>
                </p:cNvPr>
                <p:cNvSpPr>
                  <a:spLocks noChangeShapeType="1"/>
                </p:cNvSpPr>
                <p:nvPr/>
              </p:nvSpPr>
              <p:spPr bwMode="auto">
                <a:xfrm>
                  <a:off x="1536" y="3936"/>
                  <a:ext cx="0" cy="2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37" name="Group 93">
                <a:extLst>
                  <a:ext uri="{FF2B5EF4-FFF2-40B4-BE49-F238E27FC236}">
                    <a16:creationId xmlns:a16="http://schemas.microsoft.com/office/drawing/2014/main" id="{61E38730-A1C6-FD4E-9102-1C49663CADDD}"/>
                  </a:ext>
                </a:extLst>
              </p:cNvPr>
              <p:cNvGrpSpPr>
                <a:grpSpLocks/>
              </p:cNvGrpSpPr>
              <p:nvPr/>
            </p:nvGrpSpPr>
            <p:grpSpPr bwMode="auto">
              <a:xfrm>
                <a:off x="738" y="2313"/>
                <a:ext cx="1496" cy="1831"/>
                <a:chOff x="738" y="2313"/>
                <a:chExt cx="1496" cy="1831"/>
              </a:xfrm>
            </p:grpSpPr>
            <p:sp>
              <p:nvSpPr>
                <p:cNvPr id="390238" name="Line 94">
                  <a:extLst>
                    <a:ext uri="{FF2B5EF4-FFF2-40B4-BE49-F238E27FC236}">
                      <a16:creationId xmlns:a16="http://schemas.microsoft.com/office/drawing/2014/main" id="{F6138812-DBF8-7C41-A03C-326A79851D92}"/>
                    </a:ext>
                  </a:extLst>
                </p:cNvPr>
                <p:cNvSpPr>
                  <a:spLocks noChangeShapeType="1"/>
                </p:cNvSpPr>
                <p:nvPr/>
              </p:nvSpPr>
              <p:spPr bwMode="auto">
                <a:xfrm>
                  <a:off x="747" y="2316"/>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39" name="Line 95">
                  <a:extLst>
                    <a:ext uri="{FF2B5EF4-FFF2-40B4-BE49-F238E27FC236}">
                      <a16:creationId xmlns:a16="http://schemas.microsoft.com/office/drawing/2014/main" id="{5029CC01-AEF7-A348-9040-47D6444A4C86}"/>
                    </a:ext>
                  </a:extLst>
                </p:cNvPr>
                <p:cNvSpPr>
                  <a:spLocks noChangeShapeType="1"/>
                </p:cNvSpPr>
                <p:nvPr/>
              </p:nvSpPr>
              <p:spPr bwMode="auto">
                <a:xfrm>
                  <a:off x="738" y="2313"/>
                  <a:ext cx="0" cy="15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40" name="Line 96">
                  <a:extLst>
                    <a:ext uri="{FF2B5EF4-FFF2-40B4-BE49-F238E27FC236}">
                      <a16:creationId xmlns:a16="http://schemas.microsoft.com/office/drawing/2014/main" id="{90AD4C5E-AFB2-7F4D-ACA4-F81D8B3C2DFB}"/>
                    </a:ext>
                  </a:extLst>
                </p:cNvPr>
                <p:cNvSpPr>
                  <a:spLocks noChangeShapeType="1"/>
                </p:cNvSpPr>
                <p:nvPr/>
              </p:nvSpPr>
              <p:spPr bwMode="auto">
                <a:xfrm>
                  <a:off x="738" y="3849"/>
                  <a:ext cx="14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41" name="Line 97">
                  <a:extLst>
                    <a:ext uri="{FF2B5EF4-FFF2-40B4-BE49-F238E27FC236}">
                      <a16:creationId xmlns:a16="http://schemas.microsoft.com/office/drawing/2014/main" id="{FF0B8758-C26A-2A44-9B98-7A4815E4050F}"/>
                    </a:ext>
                  </a:extLst>
                </p:cNvPr>
                <p:cNvSpPr>
                  <a:spLocks noChangeShapeType="1"/>
                </p:cNvSpPr>
                <p:nvPr/>
              </p:nvSpPr>
              <p:spPr bwMode="auto">
                <a:xfrm>
                  <a:off x="2226" y="3849"/>
                  <a:ext cx="0" cy="29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42" name="Group 98">
                <a:extLst>
                  <a:ext uri="{FF2B5EF4-FFF2-40B4-BE49-F238E27FC236}">
                    <a16:creationId xmlns:a16="http://schemas.microsoft.com/office/drawing/2014/main" id="{D81C4543-53E5-ED4A-85C3-078256E53CA8}"/>
                  </a:ext>
                </a:extLst>
              </p:cNvPr>
              <p:cNvGrpSpPr>
                <a:grpSpLocks/>
              </p:cNvGrpSpPr>
              <p:nvPr/>
            </p:nvGrpSpPr>
            <p:grpSpPr bwMode="auto">
              <a:xfrm>
                <a:off x="957" y="2937"/>
                <a:ext cx="2019" cy="1239"/>
                <a:chOff x="957" y="2937"/>
                <a:chExt cx="2019" cy="1239"/>
              </a:xfrm>
            </p:grpSpPr>
            <p:sp>
              <p:nvSpPr>
                <p:cNvPr id="390243" name="Line 99">
                  <a:extLst>
                    <a:ext uri="{FF2B5EF4-FFF2-40B4-BE49-F238E27FC236}">
                      <a16:creationId xmlns:a16="http://schemas.microsoft.com/office/drawing/2014/main" id="{85489764-C094-C844-8393-31D039CFDB68}"/>
                    </a:ext>
                  </a:extLst>
                </p:cNvPr>
                <p:cNvSpPr>
                  <a:spLocks noChangeShapeType="1"/>
                </p:cNvSpPr>
                <p:nvPr/>
              </p:nvSpPr>
              <p:spPr bwMode="auto">
                <a:xfrm>
                  <a:off x="957" y="2937"/>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44" name="Line 100">
                  <a:extLst>
                    <a:ext uri="{FF2B5EF4-FFF2-40B4-BE49-F238E27FC236}">
                      <a16:creationId xmlns:a16="http://schemas.microsoft.com/office/drawing/2014/main" id="{BD064F97-32DB-634B-8354-49CEE29DFD09}"/>
                    </a:ext>
                  </a:extLst>
                </p:cNvPr>
                <p:cNvSpPr>
                  <a:spLocks noChangeShapeType="1"/>
                </p:cNvSpPr>
                <p:nvPr/>
              </p:nvSpPr>
              <p:spPr bwMode="auto">
                <a:xfrm>
                  <a:off x="960" y="2937"/>
                  <a:ext cx="0" cy="83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45" name="Line 101">
                  <a:extLst>
                    <a:ext uri="{FF2B5EF4-FFF2-40B4-BE49-F238E27FC236}">
                      <a16:creationId xmlns:a16="http://schemas.microsoft.com/office/drawing/2014/main" id="{F442CBEB-B4C4-584C-91FC-45AFCF4DFD94}"/>
                    </a:ext>
                  </a:extLst>
                </p:cNvPr>
                <p:cNvSpPr>
                  <a:spLocks noChangeShapeType="1"/>
                </p:cNvSpPr>
                <p:nvPr/>
              </p:nvSpPr>
              <p:spPr bwMode="auto">
                <a:xfrm>
                  <a:off x="960" y="3783"/>
                  <a:ext cx="20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46" name="Line 102">
                  <a:extLst>
                    <a:ext uri="{FF2B5EF4-FFF2-40B4-BE49-F238E27FC236}">
                      <a16:creationId xmlns:a16="http://schemas.microsoft.com/office/drawing/2014/main" id="{92FE6754-0CEC-1B47-B5BB-12977EF05EA5}"/>
                    </a:ext>
                  </a:extLst>
                </p:cNvPr>
                <p:cNvSpPr>
                  <a:spLocks noChangeShapeType="1"/>
                </p:cNvSpPr>
                <p:nvPr/>
              </p:nvSpPr>
              <p:spPr bwMode="auto">
                <a:xfrm>
                  <a:off x="2976" y="3792"/>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47" name="Group 103">
                <a:extLst>
                  <a:ext uri="{FF2B5EF4-FFF2-40B4-BE49-F238E27FC236}">
                    <a16:creationId xmlns:a16="http://schemas.microsoft.com/office/drawing/2014/main" id="{55A50919-A99E-A944-BE2C-C7E37CACD549}"/>
                  </a:ext>
                </a:extLst>
              </p:cNvPr>
              <p:cNvGrpSpPr>
                <a:grpSpLocks/>
              </p:cNvGrpSpPr>
              <p:nvPr/>
            </p:nvGrpSpPr>
            <p:grpSpPr bwMode="auto">
              <a:xfrm>
                <a:off x="2304" y="2064"/>
                <a:ext cx="1676" cy="672"/>
                <a:chOff x="2906" y="1776"/>
                <a:chExt cx="1676" cy="672"/>
              </a:xfrm>
            </p:grpSpPr>
            <p:grpSp>
              <p:nvGrpSpPr>
                <p:cNvPr id="390248" name="Group 104">
                  <a:extLst>
                    <a:ext uri="{FF2B5EF4-FFF2-40B4-BE49-F238E27FC236}">
                      <a16:creationId xmlns:a16="http://schemas.microsoft.com/office/drawing/2014/main" id="{C15CA0DA-C537-8F41-B783-B8826D971C86}"/>
                    </a:ext>
                  </a:extLst>
                </p:cNvPr>
                <p:cNvGrpSpPr>
                  <a:grpSpLocks/>
                </p:cNvGrpSpPr>
                <p:nvPr/>
              </p:nvGrpSpPr>
              <p:grpSpPr bwMode="auto">
                <a:xfrm>
                  <a:off x="2906" y="1776"/>
                  <a:ext cx="934" cy="672"/>
                  <a:chOff x="624" y="1998"/>
                  <a:chExt cx="934" cy="672"/>
                </a:xfrm>
              </p:grpSpPr>
              <p:grpSp>
                <p:nvGrpSpPr>
                  <p:cNvPr id="390249" name="Group 105">
                    <a:extLst>
                      <a:ext uri="{FF2B5EF4-FFF2-40B4-BE49-F238E27FC236}">
                        <a16:creationId xmlns:a16="http://schemas.microsoft.com/office/drawing/2014/main" id="{EAB0EF51-E31D-504E-9E11-BEF37A51A1CD}"/>
                      </a:ext>
                    </a:extLst>
                  </p:cNvPr>
                  <p:cNvGrpSpPr>
                    <a:grpSpLocks/>
                  </p:cNvGrpSpPr>
                  <p:nvPr/>
                </p:nvGrpSpPr>
                <p:grpSpPr bwMode="auto">
                  <a:xfrm>
                    <a:off x="969" y="2160"/>
                    <a:ext cx="589" cy="181"/>
                    <a:chOff x="1056" y="2400"/>
                    <a:chExt cx="589" cy="181"/>
                  </a:xfrm>
                </p:grpSpPr>
                <p:sp>
                  <p:nvSpPr>
                    <p:cNvPr id="390250" name="Rectangle 106">
                      <a:extLst>
                        <a:ext uri="{FF2B5EF4-FFF2-40B4-BE49-F238E27FC236}">
                          <a16:creationId xmlns:a16="http://schemas.microsoft.com/office/drawing/2014/main" id="{25794927-1FF5-6640-8981-D35C6710961B}"/>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a:t>
                      </a:r>
                    </a:p>
                  </p:txBody>
                </p:sp>
                <p:sp>
                  <p:nvSpPr>
                    <p:cNvPr id="390251" name="Line 107">
                      <a:extLst>
                        <a:ext uri="{FF2B5EF4-FFF2-40B4-BE49-F238E27FC236}">
                          <a16:creationId xmlns:a16="http://schemas.microsoft.com/office/drawing/2014/main" id="{044FB603-F4B7-6640-981E-FE4E5891F226}"/>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52" name="Line 108">
                      <a:extLst>
                        <a:ext uri="{FF2B5EF4-FFF2-40B4-BE49-F238E27FC236}">
                          <a16:creationId xmlns:a16="http://schemas.microsoft.com/office/drawing/2014/main" id="{DD5FD3E6-30AF-0B45-9201-607299314BB3}"/>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53" name="Group 109">
                    <a:extLst>
                      <a:ext uri="{FF2B5EF4-FFF2-40B4-BE49-F238E27FC236}">
                        <a16:creationId xmlns:a16="http://schemas.microsoft.com/office/drawing/2014/main" id="{8D4B1735-144E-A146-998F-B453BFDAFFFD}"/>
                      </a:ext>
                    </a:extLst>
                  </p:cNvPr>
                  <p:cNvGrpSpPr>
                    <a:grpSpLocks/>
                  </p:cNvGrpSpPr>
                  <p:nvPr/>
                </p:nvGrpSpPr>
                <p:grpSpPr bwMode="auto">
                  <a:xfrm>
                    <a:off x="1080" y="2487"/>
                    <a:ext cx="408" cy="183"/>
                    <a:chOff x="2640" y="3024"/>
                    <a:chExt cx="408" cy="183"/>
                  </a:xfrm>
                </p:grpSpPr>
                <p:sp>
                  <p:nvSpPr>
                    <p:cNvPr id="390254" name="Rectangle 110">
                      <a:extLst>
                        <a:ext uri="{FF2B5EF4-FFF2-40B4-BE49-F238E27FC236}">
                          <a16:creationId xmlns:a16="http://schemas.microsoft.com/office/drawing/2014/main" id="{F207CE02-806D-E64E-8744-2122AAC16472}"/>
                        </a:ext>
                      </a:extLst>
                    </p:cNvPr>
                    <p:cNvSpPr>
                      <a:spLocks noChangeArrowheads="1"/>
                    </p:cNvSpPr>
                    <p:nvPr/>
                  </p:nvSpPr>
                  <p:spPr bwMode="auto">
                    <a:xfrm>
                      <a:off x="2640" y="3024"/>
                      <a:ext cx="40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  a</a:t>
                      </a:r>
                    </a:p>
                  </p:txBody>
                </p:sp>
                <p:sp>
                  <p:nvSpPr>
                    <p:cNvPr id="390255" name="Line 111">
                      <a:extLst>
                        <a:ext uri="{FF2B5EF4-FFF2-40B4-BE49-F238E27FC236}">
                          <a16:creationId xmlns:a16="http://schemas.microsoft.com/office/drawing/2014/main" id="{6ADE38E9-25A1-2945-8BE4-4731312E4F33}"/>
                        </a:ext>
                      </a:extLst>
                    </p:cNvPr>
                    <p:cNvSpPr>
                      <a:spLocks noChangeShapeType="1"/>
                    </p:cNvSpPr>
                    <p:nvPr/>
                  </p:nvSpPr>
                  <p:spPr bwMode="auto">
                    <a:xfrm>
                      <a:off x="2850" y="3026"/>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56" name="Group 112">
                    <a:extLst>
                      <a:ext uri="{FF2B5EF4-FFF2-40B4-BE49-F238E27FC236}">
                        <a16:creationId xmlns:a16="http://schemas.microsoft.com/office/drawing/2014/main" id="{DB7B169A-7D4F-1743-A1D8-CA429395CEB1}"/>
                      </a:ext>
                    </a:extLst>
                  </p:cNvPr>
                  <p:cNvGrpSpPr>
                    <a:grpSpLocks/>
                  </p:cNvGrpSpPr>
                  <p:nvPr/>
                </p:nvGrpSpPr>
                <p:grpSpPr bwMode="auto">
                  <a:xfrm>
                    <a:off x="624" y="1998"/>
                    <a:ext cx="336" cy="231"/>
                    <a:chOff x="768" y="3129"/>
                    <a:chExt cx="336" cy="231"/>
                  </a:xfrm>
                </p:grpSpPr>
                <p:sp>
                  <p:nvSpPr>
                    <p:cNvPr id="390257" name="Rectangle 113">
                      <a:extLst>
                        <a:ext uri="{FF2B5EF4-FFF2-40B4-BE49-F238E27FC236}">
                          <a16:creationId xmlns:a16="http://schemas.microsoft.com/office/drawing/2014/main" id="{C43511CC-577E-4C44-BC37-A766F7DAC7B4}"/>
                        </a:ext>
                      </a:extLst>
                    </p:cNvPr>
                    <p:cNvSpPr>
                      <a:spLocks noChangeArrowheads="1"/>
                    </p:cNvSpPr>
                    <p:nvPr/>
                  </p:nvSpPr>
                  <p:spPr bwMode="auto">
                    <a:xfrm>
                      <a:off x="768" y="312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E</a:t>
                      </a:r>
                    </a:p>
                  </p:txBody>
                </p:sp>
                <p:sp>
                  <p:nvSpPr>
                    <p:cNvPr id="390258" name="Line 114">
                      <a:extLst>
                        <a:ext uri="{FF2B5EF4-FFF2-40B4-BE49-F238E27FC236}">
                          <a16:creationId xmlns:a16="http://schemas.microsoft.com/office/drawing/2014/main" id="{D14D94E6-1BCA-9B40-84FE-3262B87EDB4B}"/>
                        </a:ext>
                      </a:extLst>
                    </p:cNvPr>
                    <p:cNvSpPr>
                      <a:spLocks noChangeShapeType="1"/>
                    </p:cNvSpPr>
                    <p:nvPr/>
                  </p:nvSpPr>
                  <p:spPr bwMode="auto">
                    <a:xfrm>
                      <a:off x="768" y="3360"/>
                      <a:ext cx="33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259" name="Line 115">
                    <a:extLst>
                      <a:ext uri="{FF2B5EF4-FFF2-40B4-BE49-F238E27FC236}">
                        <a16:creationId xmlns:a16="http://schemas.microsoft.com/office/drawing/2014/main" id="{862063B8-F0E7-7941-8029-E2CF106AA61E}"/>
                      </a:ext>
                    </a:extLst>
                  </p:cNvPr>
                  <p:cNvSpPr>
                    <a:spLocks noChangeShapeType="1"/>
                  </p:cNvSpPr>
                  <p:nvPr/>
                </p:nvSpPr>
                <p:spPr bwMode="auto">
                  <a:xfrm>
                    <a:off x="1287" y="2283"/>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0260" name="Group 116">
                  <a:extLst>
                    <a:ext uri="{FF2B5EF4-FFF2-40B4-BE49-F238E27FC236}">
                      <a16:creationId xmlns:a16="http://schemas.microsoft.com/office/drawing/2014/main" id="{AF4458BA-A1FA-814B-BA07-36F00C20033F}"/>
                    </a:ext>
                  </a:extLst>
                </p:cNvPr>
                <p:cNvGrpSpPr>
                  <a:grpSpLocks/>
                </p:cNvGrpSpPr>
                <p:nvPr/>
              </p:nvGrpSpPr>
              <p:grpSpPr bwMode="auto">
                <a:xfrm>
                  <a:off x="3993" y="1949"/>
                  <a:ext cx="589" cy="181"/>
                  <a:chOff x="1056" y="2400"/>
                  <a:chExt cx="589" cy="181"/>
                </a:xfrm>
              </p:grpSpPr>
              <p:sp>
                <p:nvSpPr>
                  <p:cNvPr id="390261" name="Rectangle 117">
                    <a:extLst>
                      <a:ext uri="{FF2B5EF4-FFF2-40B4-BE49-F238E27FC236}">
                        <a16:creationId xmlns:a16="http://schemas.microsoft.com/office/drawing/2014/main" id="{02735998-67DD-BD4E-BFDD-CF145EC0144A}"/>
                      </a:ext>
                    </a:extLst>
                  </p:cNvPr>
                  <p:cNvSpPr>
                    <a:spLocks noChangeArrowheads="1"/>
                  </p:cNvSpPr>
                  <p:nvPr/>
                </p:nvSpPr>
                <p:spPr bwMode="auto">
                  <a:xfrm>
                    <a:off x="1056" y="2400"/>
                    <a:ext cx="5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     </a:t>
                    </a: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90262" name="Line 118">
                    <a:extLst>
                      <a:ext uri="{FF2B5EF4-FFF2-40B4-BE49-F238E27FC236}">
                        <a16:creationId xmlns:a16="http://schemas.microsoft.com/office/drawing/2014/main" id="{4903226A-EFDF-B541-AB68-5D97B5205915}"/>
                      </a:ext>
                    </a:extLst>
                  </p:cNvPr>
                  <p:cNvSpPr>
                    <a:spLocks noChangeShapeType="1"/>
                  </p:cNvSpPr>
                  <p:nvPr/>
                </p:nvSpPr>
                <p:spPr bwMode="auto">
                  <a:xfrm>
                    <a:off x="1257"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63" name="Line 119">
                    <a:extLst>
                      <a:ext uri="{FF2B5EF4-FFF2-40B4-BE49-F238E27FC236}">
                        <a16:creationId xmlns:a16="http://schemas.microsoft.com/office/drawing/2014/main" id="{BFC08368-3583-F14B-AD30-51DD7594C205}"/>
                      </a:ext>
                    </a:extLst>
                  </p:cNvPr>
                  <p:cNvSpPr>
                    <a:spLocks noChangeShapeType="1"/>
                  </p:cNvSpPr>
                  <p:nvPr/>
                </p:nvSpPr>
                <p:spPr bwMode="auto">
                  <a:xfrm>
                    <a:off x="1479" y="2400"/>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90264" name="Line 120">
                  <a:extLst>
                    <a:ext uri="{FF2B5EF4-FFF2-40B4-BE49-F238E27FC236}">
                      <a16:creationId xmlns:a16="http://schemas.microsoft.com/office/drawing/2014/main" id="{3060E215-2665-BB45-94A4-45B2A1315210}"/>
                    </a:ext>
                  </a:extLst>
                </p:cNvPr>
                <p:cNvSpPr>
                  <a:spLocks noChangeShapeType="1"/>
                </p:cNvSpPr>
                <p:nvPr/>
              </p:nvSpPr>
              <p:spPr bwMode="auto">
                <a:xfrm>
                  <a:off x="3783" y="2025"/>
                  <a:ext cx="20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390265" name="Group 121">
                  <a:extLst>
                    <a:ext uri="{FF2B5EF4-FFF2-40B4-BE49-F238E27FC236}">
                      <a16:creationId xmlns:a16="http://schemas.microsoft.com/office/drawing/2014/main" id="{F433977A-6FC4-9B4C-8068-E598768CAC21}"/>
                    </a:ext>
                  </a:extLst>
                </p:cNvPr>
                <p:cNvGrpSpPr>
                  <a:grpSpLocks/>
                </p:cNvGrpSpPr>
                <p:nvPr/>
              </p:nvGrpSpPr>
              <p:grpSpPr bwMode="auto">
                <a:xfrm>
                  <a:off x="3129" y="1785"/>
                  <a:ext cx="1156" cy="227"/>
                  <a:chOff x="3129" y="1785"/>
                  <a:chExt cx="1156" cy="227"/>
                </a:xfrm>
              </p:grpSpPr>
              <p:sp>
                <p:nvSpPr>
                  <p:cNvPr id="390266" name="Line 122">
                    <a:extLst>
                      <a:ext uri="{FF2B5EF4-FFF2-40B4-BE49-F238E27FC236}">
                        <a16:creationId xmlns:a16="http://schemas.microsoft.com/office/drawing/2014/main" id="{16C58A47-9CFB-8940-AB4C-B76D447CBAC5}"/>
                      </a:ext>
                    </a:extLst>
                  </p:cNvPr>
                  <p:cNvSpPr>
                    <a:spLocks noChangeShapeType="1"/>
                  </p:cNvSpPr>
                  <p:nvPr/>
                </p:nvSpPr>
                <p:spPr bwMode="auto">
                  <a:xfrm>
                    <a:off x="3129" y="1794"/>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67" name="Line 123">
                    <a:extLst>
                      <a:ext uri="{FF2B5EF4-FFF2-40B4-BE49-F238E27FC236}">
                        <a16:creationId xmlns:a16="http://schemas.microsoft.com/office/drawing/2014/main" id="{E61961AF-CB75-DF4C-84C7-37FC0C85382D}"/>
                      </a:ext>
                    </a:extLst>
                  </p:cNvPr>
                  <p:cNvSpPr>
                    <a:spLocks noChangeShapeType="1"/>
                  </p:cNvSpPr>
                  <p:nvPr/>
                </p:nvSpPr>
                <p:spPr bwMode="auto">
                  <a:xfrm>
                    <a:off x="3129" y="1785"/>
                    <a:ext cx="115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0268" name="Line 124">
                    <a:extLst>
                      <a:ext uri="{FF2B5EF4-FFF2-40B4-BE49-F238E27FC236}">
                        <a16:creationId xmlns:a16="http://schemas.microsoft.com/office/drawing/2014/main" id="{21D9C37B-7434-F849-8405-F0306AC35F3E}"/>
                      </a:ext>
                    </a:extLst>
                  </p:cNvPr>
                  <p:cNvSpPr>
                    <a:spLocks noChangeShapeType="1"/>
                  </p:cNvSpPr>
                  <p:nvPr/>
                </p:nvSpPr>
                <p:spPr bwMode="auto">
                  <a:xfrm>
                    <a:off x="4281" y="1785"/>
                    <a:ext cx="0" cy="22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390269" name="Rectangle 125">
              <a:extLst>
                <a:ext uri="{FF2B5EF4-FFF2-40B4-BE49-F238E27FC236}">
                  <a16:creationId xmlns:a16="http://schemas.microsoft.com/office/drawing/2014/main" id="{DF0FB8DC-B278-1F49-8398-CBCD1E226417}"/>
                </a:ext>
              </a:extLst>
            </p:cNvPr>
            <p:cNvSpPr>
              <a:spLocks noChangeArrowheads="1"/>
            </p:cNvSpPr>
            <p:nvPr/>
          </p:nvSpPr>
          <p:spPr bwMode="auto">
            <a:xfrm>
              <a:off x="1056" y="3508"/>
              <a:ext cx="28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5-14 </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广义</a:t>
              </a:r>
              <a:r>
                <a:rPr kumimoji="1" lang="zh-CN" altLang="en-US" sz="2000" b="1">
                  <a:solidFill>
                    <a:srgbClr val="FFFFFF"/>
                  </a:solidFill>
                  <a:latin typeface="宋体" panose="02010600030101010101" pitchFamily="2" charset="-122"/>
                  <a:ea typeface="宋体" panose="02010600030101010101" pitchFamily="2" charset="-122"/>
                </a:rPr>
                <a:t>表的存储结构示意图</a:t>
              </a:r>
            </a:p>
          </p:txBody>
        </p:sp>
      </p:grpSp>
    </p:spTree>
    <p:extLst>
      <p:ext uri="{BB962C8B-B14F-4D97-AF65-F5344CB8AC3E}">
        <p14:creationId xmlns:p14="http://schemas.microsoft.com/office/powerpoint/2010/main" val="276836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9671D232-8495-BC44-A49B-837002D7617B}"/>
              </a:ext>
            </a:extLst>
          </p:cNvPr>
          <p:cNvSpPr>
            <a:spLocks noGrp="1" noChangeArrowheads="1"/>
          </p:cNvSpPr>
          <p:nvPr>
            <p:ph/>
          </p:nvPr>
        </p:nvSpPr>
        <p:spPr>
          <a:xfrm>
            <a:off x="1676400" y="152401"/>
            <a:ext cx="8839200" cy="4500563"/>
          </a:xfrm>
        </p:spPr>
        <p:txBody>
          <a:bodyPr/>
          <a:lstStyle/>
          <a:p>
            <a:pPr marL="0" indent="0">
              <a:lnSpc>
                <a:spcPct val="110000"/>
              </a:lnSpc>
              <a:buNone/>
            </a:pPr>
            <a:r>
              <a:rPr kumimoji="0" lang="zh-CN" altLang="en-US" sz="2800" b="1">
                <a:latin typeface="宋体" panose="02010600030101010101" pitchFamily="2" charset="-122"/>
              </a:rPr>
              <a:t>对于上述</a:t>
            </a:r>
            <a:r>
              <a:rPr lang="zh-CN" altLang="en-US" sz="2800" b="1">
                <a:latin typeface="宋体" panose="02010600030101010101" pitchFamily="2" charset="-122"/>
              </a:rPr>
              <a:t>存储结构，有如下几个特点：</a:t>
            </a:r>
          </a:p>
          <a:p>
            <a:pPr marL="381000" lvl="1" indent="0">
              <a:lnSpc>
                <a:spcPct val="110000"/>
              </a:lnSpc>
              <a:buNone/>
            </a:pPr>
            <a:r>
              <a:rPr lang="en-US" altLang="zh-CN" b="1"/>
              <a:t>(1)</a:t>
            </a:r>
            <a:r>
              <a:rPr lang="en-US" altLang="zh-CN" b="1">
                <a:latin typeface="宋体" panose="02010600030101010101" pitchFamily="2" charset="-122"/>
              </a:rPr>
              <a:t> </a:t>
            </a:r>
            <a:r>
              <a:rPr lang="zh-CN" altLang="en-US" b="1">
                <a:latin typeface="宋体" panose="02010600030101010101" pitchFamily="2" charset="-122"/>
              </a:rPr>
              <a:t>若广义表为空，表头指针为空</a:t>
            </a:r>
            <a:r>
              <a:rPr lang="zh-CN" altLang="en-US" b="1">
                <a:cs typeface="Times New Roman" panose="02020603050405020304" pitchFamily="18" charset="0"/>
              </a:rPr>
              <a:t>；</a:t>
            </a:r>
            <a:r>
              <a:rPr lang="zh-CN" altLang="en-US" b="1"/>
              <a:t>否则</a:t>
            </a:r>
            <a:r>
              <a:rPr lang="zh-CN" altLang="en-US" b="1">
                <a:latin typeface="宋体" panose="02010600030101010101" pitchFamily="2" charset="-122"/>
              </a:rPr>
              <a:t>，表头指针总是指向一个表结点，其中</a:t>
            </a:r>
            <a:r>
              <a:rPr lang="en-US" altLang="zh-CN" b="1"/>
              <a:t>hp</a:t>
            </a:r>
            <a:r>
              <a:rPr lang="zh-CN" altLang="en-US" b="1">
                <a:latin typeface="宋体" panose="02010600030101010101" pitchFamily="2" charset="-122"/>
              </a:rPr>
              <a:t>指向广义表的表头结点</a:t>
            </a:r>
            <a:r>
              <a:rPr lang="en-US" altLang="zh-CN" b="1">
                <a:latin typeface="宋体" panose="02010600030101010101" pitchFamily="2" charset="-122"/>
              </a:rPr>
              <a:t>(</a:t>
            </a:r>
            <a:r>
              <a:rPr lang="zh-CN" altLang="en-US" b="1">
                <a:latin typeface="宋体" panose="02010600030101010101" pitchFamily="2" charset="-122"/>
              </a:rPr>
              <a:t>或为原子结点，或为表结点</a:t>
            </a:r>
            <a:r>
              <a:rPr lang="en-US" altLang="zh-CN" b="1">
                <a:latin typeface="宋体" panose="02010600030101010101" pitchFamily="2" charset="-122"/>
              </a:rPr>
              <a:t>) </a:t>
            </a:r>
            <a:r>
              <a:rPr lang="zh-CN" altLang="en-US" b="1">
                <a:latin typeface="宋体" panose="02010600030101010101" pitchFamily="2" charset="-122"/>
              </a:rPr>
              <a:t>，</a:t>
            </a:r>
            <a:r>
              <a:rPr lang="en-US" altLang="zh-CN" b="1"/>
              <a:t>tp</a:t>
            </a:r>
            <a:r>
              <a:rPr lang="zh-CN" altLang="en-US" b="1">
                <a:latin typeface="宋体" panose="02010600030101010101" pitchFamily="2" charset="-122"/>
              </a:rPr>
              <a:t>指向广义表的表尾</a:t>
            </a:r>
            <a:r>
              <a:rPr lang="en-US" altLang="zh-CN" b="1">
                <a:latin typeface="宋体" panose="02010600030101010101" pitchFamily="2" charset="-122"/>
              </a:rPr>
              <a:t>(</a:t>
            </a:r>
            <a:r>
              <a:rPr lang="zh-CN" altLang="en-US" b="1">
                <a:latin typeface="宋体" panose="02010600030101010101" pitchFamily="2" charset="-122"/>
              </a:rPr>
              <a:t>表尾为空时，指针为空，否则必为表结点</a:t>
            </a:r>
            <a:r>
              <a:rPr lang="en-US" altLang="zh-CN" b="1">
                <a:latin typeface="宋体" panose="02010600030101010101" pitchFamily="2" charset="-122"/>
              </a:rPr>
              <a:t>)</a:t>
            </a:r>
            <a:r>
              <a:rPr lang="zh-CN" altLang="en-US" b="1">
                <a:latin typeface="宋体" panose="02010600030101010101" pitchFamily="2" charset="-122"/>
              </a:rPr>
              <a:t>。</a:t>
            </a:r>
          </a:p>
          <a:p>
            <a:pPr marL="381000" lvl="1" indent="0">
              <a:lnSpc>
                <a:spcPct val="110000"/>
              </a:lnSpc>
              <a:buNone/>
            </a:pPr>
            <a:r>
              <a:rPr lang="en-US" altLang="zh-CN" b="1"/>
              <a:t>(2)  </a:t>
            </a:r>
            <a:r>
              <a:rPr lang="zh-CN" altLang="en-US" b="1"/>
              <a:t>这种结构求</a:t>
            </a:r>
            <a:r>
              <a:rPr lang="zh-CN" altLang="en-US" b="1">
                <a:latin typeface="宋体" panose="02010600030101010101" pitchFamily="2" charset="-122"/>
              </a:rPr>
              <a:t>广义表的长度</a:t>
            </a:r>
            <a:r>
              <a:rPr lang="zh-CN" altLang="en-US" b="1"/>
              <a:t>、</a:t>
            </a:r>
            <a:r>
              <a:rPr lang="zh-CN" altLang="en-US" b="1">
                <a:latin typeface="宋体" panose="02010600030101010101" pitchFamily="2" charset="-122"/>
              </a:rPr>
              <a:t>深度</a:t>
            </a:r>
            <a:r>
              <a:rPr lang="zh-CN" altLang="en-US" b="1"/>
              <a:t>、</a:t>
            </a:r>
            <a:r>
              <a:rPr lang="zh-CN" altLang="en-US" b="1">
                <a:latin typeface="宋体" panose="02010600030101010101" pitchFamily="2" charset="-122"/>
              </a:rPr>
              <a:t>表头</a:t>
            </a:r>
            <a:r>
              <a:rPr lang="zh-CN" altLang="en-US" b="1"/>
              <a:t>、</a:t>
            </a:r>
            <a:r>
              <a:rPr lang="zh-CN" altLang="en-US" b="1">
                <a:latin typeface="宋体" panose="02010600030101010101" pitchFamily="2" charset="-122"/>
              </a:rPr>
              <a:t>表尾的操作十分方便。</a:t>
            </a:r>
            <a:endParaRPr lang="zh-CN" altLang="en-US" b="1"/>
          </a:p>
          <a:p>
            <a:pPr marL="381000" lvl="1" indent="0">
              <a:lnSpc>
                <a:spcPct val="110000"/>
              </a:lnSpc>
              <a:buNone/>
            </a:pPr>
            <a:r>
              <a:rPr lang="en-US" altLang="zh-CN" b="1"/>
              <a:t>(3)  </a:t>
            </a:r>
            <a:r>
              <a:rPr lang="zh-CN" altLang="en-US" b="1"/>
              <a:t>表结点太多</a:t>
            </a:r>
            <a:r>
              <a:rPr lang="zh-CN" altLang="en-US" b="1">
                <a:latin typeface="宋体" panose="02010600030101010101" pitchFamily="2" charset="-122"/>
              </a:rPr>
              <a:t>，</a:t>
            </a:r>
            <a:r>
              <a:rPr lang="zh-CN" altLang="en-US" b="1"/>
              <a:t>造成空间浪费</a:t>
            </a:r>
            <a:r>
              <a:rPr lang="zh-CN" altLang="en-US" b="1">
                <a:latin typeface="宋体" panose="02010600030101010101" pitchFamily="2" charset="-122"/>
              </a:rPr>
              <a:t>。也可用</a:t>
            </a:r>
            <a:r>
              <a:rPr lang="zh-CN" altLang="en-US" b="1"/>
              <a:t>图</a:t>
            </a:r>
            <a:r>
              <a:rPr kumimoji="0" lang="en-US" altLang="zh-CN" b="1">
                <a:effectLst>
                  <a:outerShdw blurRad="38100" dist="38100" dir="2700000" algn="tl">
                    <a:srgbClr val="000000"/>
                  </a:outerShdw>
                </a:effectLst>
              </a:rPr>
              <a:t>5</a:t>
            </a:r>
            <a:r>
              <a:rPr kumimoji="0" lang="en-US" altLang="zh-CN" b="1"/>
              <a:t>-15</a:t>
            </a:r>
            <a:r>
              <a:rPr kumimoji="0" lang="zh-CN" altLang="en-US" b="1"/>
              <a:t>所示的结点结构</a:t>
            </a:r>
            <a:r>
              <a:rPr lang="zh-CN" altLang="en-US" b="1">
                <a:latin typeface="宋体" panose="02010600030101010101" pitchFamily="2" charset="-122"/>
              </a:rPr>
              <a:t>。</a:t>
            </a:r>
          </a:p>
        </p:txBody>
      </p:sp>
      <p:grpSp>
        <p:nvGrpSpPr>
          <p:cNvPr id="391171" name="Group 3">
            <a:extLst>
              <a:ext uri="{FF2B5EF4-FFF2-40B4-BE49-F238E27FC236}">
                <a16:creationId xmlns:a16="http://schemas.microsoft.com/office/drawing/2014/main" id="{FE8431E4-F54B-E447-95B7-69060F6C374C}"/>
              </a:ext>
            </a:extLst>
          </p:cNvPr>
          <p:cNvGrpSpPr>
            <a:grpSpLocks/>
          </p:cNvGrpSpPr>
          <p:nvPr/>
        </p:nvGrpSpPr>
        <p:grpSpPr bwMode="auto">
          <a:xfrm>
            <a:off x="1639888" y="5013326"/>
            <a:ext cx="8704262" cy="1368425"/>
            <a:chOff x="73" y="3158"/>
            <a:chExt cx="5483" cy="862"/>
          </a:xfrm>
        </p:grpSpPr>
        <p:sp>
          <p:nvSpPr>
            <p:cNvPr id="391172" name="Rectangle 4">
              <a:extLst>
                <a:ext uri="{FF2B5EF4-FFF2-40B4-BE49-F238E27FC236}">
                  <a16:creationId xmlns:a16="http://schemas.microsoft.com/office/drawing/2014/main" id="{4176F43D-3A71-A949-81A3-45CA4F36F6C8}"/>
                </a:ext>
              </a:extLst>
            </p:cNvPr>
            <p:cNvSpPr>
              <a:spLocks noChangeArrowheads="1"/>
            </p:cNvSpPr>
            <p:nvPr/>
          </p:nvSpPr>
          <p:spPr bwMode="auto">
            <a:xfrm>
              <a:off x="1440" y="3780"/>
              <a:ext cx="28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5-15 </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广义</a:t>
              </a:r>
              <a:r>
                <a:rPr kumimoji="1" lang="zh-CN" altLang="en-US" sz="2000" b="1">
                  <a:solidFill>
                    <a:srgbClr val="FFFFFF"/>
                  </a:solidFill>
                  <a:latin typeface="宋体" panose="02010600030101010101" pitchFamily="2" charset="-122"/>
                  <a:ea typeface="宋体" panose="02010600030101010101" pitchFamily="2" charset="-122"/>
                </a:rPr>
                <a:t>表的链表结点结构示意图</a:t>
              </a:r>
            </a:p>
          </p:txBody>
        </p:sp>
        <p:sp>
          <p:nvSpPr>
            <p:cNvPr id="391173" name="Rectangle 5">
              <a:extLst>
                <a:ext uri="{FF2B5EF4-FFF2-40B4-BE49-F238E27FC236}">
                  <a16:creationId xmlns:a16="http://schemas.microsoft.com/office/drawing/2014/main" id="{96A2CCAB-0796-DE47-B64D-F31145CFA5B2}"/>
                </a:ext>
              </a:extLst>
            </p:cNvPr>
            <p:cNvSpPr>
              <a:spLocks noChangeArrowheads="1"/>
            </p:cNvSpPr>
            <p:nvPr/>
          </p:nvSpPr>
          <p:spPr bwMode="auto">
            <a:xfrm>
              <a:off x="3470" y="3494"/>
              <a:ext cx="113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表结点</a:t>
              </a:r>
            </a:p>
          </p:txBody>
        </p:sp>
        <p:sp>
          <p:nvSpPr>
            <p:cNvPr id="391174" name="Rectangle 6">
              <a:extLst>
                <a:ext uri="{FF2B5EF4-FFF2-40B4-BE49-F238E27FC236}">
                  <a16:creationId xmlns:a16="http://schemas.microsoft.com/office/drawing/2014/main" id="{9E12D1B8-57F1-7844-8CCE-EDCD083ED7C6}"/>
                </a:ext>
              </a:extLst>
            </p:cNvPr>
            <p:cNvSpPr>
              <a:spLocks noChangeArrowheads="1"/>
            </p:cNvSpPr>
            <p:nvPr/>
          </p:nvSpPr>
          <p:spPr bwMode="auto">
            <a:xfrm>
              <a:off x="384" y="3494"/>
              <a:ext cx="127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原子结点</a:t>
              </a:r>
            </a:p>
          </p:txBody>
        </p:sp>
        <p:grpSp>
          <p:nvGrpSpPr>
            <p:cNvPr id="391175" name="Group 7">
              <a:extLst>
                <a:ext uri="{FF2B5EF4-FFF2-40B4-BE49-F238E27FC236}">
                  <a16:creationId xmlns:a16="http://schemas.microsoft.com/office/drawing/2014/main" id="{4A51DDE9-A7CB-684F-AE74-6FE0DC6604BF}"/>
                </a:ext>
              </a:extLst>
            </p:cNvPr>
            <p:cNvGrpSpPr>
              <a:grpSpLocks/>
            </p:cNvGrpSpPr>
            <p:nvPr/>
          </p:nvGrpSpPr>
          <p:grpSpPr bwMode="auto">
            <a:xfrm>
              <a:off x="2833" y="3158"/>
              <a:ext cx="2723" cy="272"/>
              <a:chOff x="2833" y="3158"/>
              <a:chExt cx="2723" cy="272"/>
            </a:xfrm>
          </p:grpSpPr>
          <p:sp>
            <p:nvSpPr>
              <p:cNvPr id="391176" name="Rectangle 8">
                <a:extLst>
                  <a:ext uri="{FF2B5EF4-FFF2-40B4-BE49-F238E27FC236}">
                    <a16:creationId xmlns:a16="http://schemas.microsoft.com/office/drawing/2014/main" id="{C2AAB4E7-2BFE-3643-B68F-925D077C567D}"/>
                  </a:ext>
                </a:extLst>
              </p:cNvPr>
              <p:cNvSpPr>
                <a:spLocks noChangeArrowheads="1"/>
              </p:cNvSpPr>
              <p:nvPr/>
            </p:nvSpPr>
            <p:spPr bwMode="auto">
              <a:xfrm>
                <a:off x="2833" y="3158"/>
                <a:ext cx="2723"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tag=1  </a:t>
                </a:r>
                <a:r>
                  <a:rPr kumimoji="1" lang="zh-CN" altLang="en-US" sz="2400" b="1">
                    <a:solidFill>
                      <a:srgbClr val="FFFFFF"/>
                    </a:solidFill>
                    <a:latin typeface="宋体" panose="02010600030101010101" pitchFamily="2" charset="-122"/>
                    <a:ea typeface="宋体" panose="02010600030101010101" pitchFamily="2" charset="-122"/>
                  </a:rPr>
                  <a:t>表头指针</a:t>
                </a:r>
                <a:r>
                  <a:rPr kumimoji="1" lang="en-US" altLang="zh-CN" sz="2400" b="1">
                    <a:solidFill>
                      <a:srgbClr val="FFFFFF"/>
                    </a:solidFill>
                    <a:latin typeface="Times New Roman" panose="02020603050405020304" pitchFamily="18" charset="0"/>
                    <a:ea typeface="宋体" panose="02010600030101010101" pitchFamily="2" charset="-122"/>
                  </a:rPr>
                  <a:t>hp   </a:t>
                </a:r>
                <a:r>
                  <a:rPr kumimoji="1" lang="zh-CN" altLang="en-US" sz="2400" b="1">
                    <a:solidFill>
                      <a:srgbClr val="FFFFFF"/>
                    </a:solidFill>
                    <a:latin typeface="宋体" panose="02010600030101010101" pitchFamily="2" charset="-122"/>
                    <a:ea typeface="宋体" panose="02010600030101010101" pitchFamily="2" charset="-122"/>
                  </a:rPr>
                  <a:t>表尾指针</a:t>
                </a:r>
                <a:r>
                  <a:rPr kumimoji="1" lang="en-US" altLang="zh-CN" sz="2400" b="1">
                    <a:solidFill>
                      <a:srgbClr val="FFFFFF"/>
                    </a:solidFill>
                    <a:latin typeface="Times New Roman" panose="02020603050405020304" pitchFamily="18" charset="0"/>
                    <a:ea typeface="宋体" panose="02010600030101010101" pitchFamily="2" charset="-122"/>
                  </a:rPr>
                  <a:t>tp</a:t>
                </a:r>
                <a:r>
                  <a:rPr kumimoji="1" lang="en-US" altLang="zh-CN" sz="2400">
                    <a:solidFill>
                      <a:srgbClr val="FFFFFF"/>
                    </a:solidFill>
                    <a:latin typeface="Times New Roman" panose="02020603050405020304" pitchFamily="18" charset="0"/>
                    <a:ea typeface="宋体" panose="02010600030101010101" pitchFamily="2" charset="-122"/>
                  </a:rPr>
                  <a:t> </a:t>
                </a:r>
              </a:p>
            </p:txBody>
          </p:sp>
          <p:sp>
            <p:nvSpPr>
              <p:cNvPr id="391177" name="Line 9">
                <a:extLst>
                  <a:ext uri="{FF2B5EF4-FFF2-40B4-BE49-F238E27FC236}">
                    <a16:creationId xmlns:a16="http://schemas.microsoft.com/office/drawing/2014/main" id="{4679C9D9-1D8F-454C-B89A-5E88F16F9B7D}"/>
                  </a:ext>
                </a:extLst>
              </p:cNvPr>
              <p:cNvSpPr>
                <a:spLocks noChangeShapeType="1"/>
              </p:cNvSpPr>
              <p:nvPr/>
            </p:nvSpPr>
            <p:spPr bwMode="auto">
              <a:xfrm>
                <a:off x="3424" y="3158"/>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1178" name="Line 10">
                <a:extLst>
                  <a:ext uri="{FF2B5EF4-FFF2-40B4-BE49-F238E27FC236}">
                    <a16:creationId xmlns:a16="http://schemas.microsoft.com/office/drawing/2014/main" id="{353DD44C-D2D3-0C40-AEF6-DB8B85C1D16C}"/>
                  </a:ext>
                </a:extLst>
              </p:cNvPr>
              <p:cNvSpPr>
                <a:spLocks noChangeShapeType="1"/>
              </p:cNvSpPr>
              <p:nvPr/>
            </p:nvSpPr>
            <p:spPr bwMode="auto">
              <a:xfrm>
                <a:off x="4513" y="3158"/>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391179" name="Group 11">
              <a:extLst>
                <a:ext uri="{FF2B5EF4-FFF2-40B4-BE49-F238E27FC236}">
                  <a16:creationId xmlns:a16="http://schemas.microsoft.com/office/drawing/2014/main" id="{9CCAD97E-A461-E743-BFB0-79EE40990649}"/>
                </a:ext>
              </a:extLst>
            </p:cNvPr>
            <p:cNvGrpSpPr>
              <a:grpSpLocks/>
            </p:cNvGrpSpPr>
            <p:nvPr/>
          </p:nvGrpSpPr>
          <p:grpSpPr bwMode="auto">
            <a:xfrm>
              <a:off x="73" y="3158"/>
              <a:ext cx="2626" cy="272"/>
              <a:chOff x="27" y="3158"/>
              <a:chExt cx="2626" cy="272"/>
            </a:xfrm>
          </p:grpSpPr>
          <p:sp>
            <p:nvSpPr>
              <p:cNvPr id="391180" name="Rectangle 12">
                <a:extLst>
                  <a:ext uri="{FF2B5EF4-FFF2-40B4-BE49-F238E27FC236}">
                    <a16:creationId xmlns:a16="http://schemas.microsoft.com/office/drawing/2014/main" id="{ABC15E7A-F86C-1641-B698-F28227CE341A}"/>
                  </a:ext>
                </a:extLst>
              </p:cNvPr>
              <p:cNvSpPr>
                <a:spLocks noChangeArrowheads="1"/>
              </p:cNvSpPr>
              <p:nvPr/>
            </p:nvSpPr>
            <p:spPr bwMode="auto">
              <a:xfrm>
                <a:off x="27" y="3158"/>
                <a:ext cx="2626"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tag=0   </a:t>
                </a:r>
                <a:r>
                  <a:rPr kumimoji="1" lang="zh-CN" altLang="en-US" sz="2400" b="1">
                    <a:solidFill>
                      <a:srgbClr val="FFFFFF"/>
                    </a:solidFill>
                    <a:latin typeface="宋体" panose="02010600030101010101" pitchFamily="2" charset="-122"/>
                    <a:ea typeface="宋体" panose="02010600030101010101" pitchFamily="2" charset="-122"/>
                  </a:rPr>
                  <a:t>原子的</a:t>
                </a:r>
                <a:r>
                  <a:rPr kumimoji="1" lang="zh-CN" altLang="en-US" sz="2400" b="1">
                    <a:solidFill>
                      <a:srgbClr val="FFFFFF"/>
                    </a:solidFill>
                    <a:latin typeface="Times New Roman" panose="02020603050405020304" pitchFamily="18" charset="0"/>
                    <a:ea typeface="宋体" panose="02010600030101010101" pitchFamily="2" charset="-122"/>
                  </a:rPr>
                  <a:t>值   </a:t>
                </a:r>
                <a:r>
                  <a:rPr kumimoji="1" lang="zh-CN" altLang="en-US" sz="2400" b="1">
                    <a:solidFill>
                      <a:srgbClr val="FFFFFF"/>
                    </a:solidFill>
                    <a:latin typeface="宋体" panose="02010600030101010101" pitchFamily="2" charset="-122"/>
                    <a:ea typeface="宋体" panose="02010600030101010101" pitchFamily="2" charset="-122"/>
                  </a:rPr>
                  <a:t>表尾指针</a:t>
                </a:r>
                <a:r>
                  <a:rPr kumimoji="1" lang="en-US" altLang="zh-CN" sz="2400" b="1">
                    <a:solidFill>
                      <a:srgbClr val="FFFFFF"/>
                    </a:solidFill>
                    <a:latin typeface="Times New Roman" panose="02020603050405020304" pitchFamily="18" charset="0"/>
                    <a:ea typeface="宋体" panose="02010600030101010101" pitchFamily="2" charset="-122"/>
                  </a:rPr>
                  <a:t>tp</a:t>
                </a:r>
                <a:r>
                  <a:rPr kumimoji="1" lang="en-US" altLang="zh-CN" sz="2400">
                    <a:solidFill>
                      <a:srgbClr val="FFFFFF"/>
                    </a:solidFill>
                    <a:latin typeface="Times New Roman" panose="02020603050405020304" pitchFamily="18" charset="0"/>
                    <a:ea typeface="宋体" panose="02010600030101010101" pitchFamily="2" charset="-122"/>
                  </a:rPr>
                  <a:t> </a:t>
                </a:r>
              </a:p>
            </p:txBody>
          </p:sp>
          <p:sp>
            <p:nvSpPr>
              <p:cNvPr id="391181" name="Line 13">
                <a:extLst>
                  <a:ext uri="{FF2B5EF4-FFF2-40B4-BE49-F238E27FC236}">
                    <a16:creationId xmlns:a16="http://schemas.microsoft.com/office/drawing/2014/main" id="{9D314CFB-FFBB-2345-8D7A-F2134B2AF0EA}"/>
                  </a:ext>
                </a:extLst>
              </p:cNvPr>
              <p:cNvSpPr>
                <a:spLocks noChangeShapeType="1"/>
              </p:cNvSpPr>
              <p:nvPr/>
            </p:nvSpPr>
            <p:spPr bwMode="auto">
              <a:xfrm>
                <a:off x="612" y="315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1182" name="Line 14">
                <a:extLst>
                  <a:ext uri="{FF2B5EF4-FFF2-40B4-BE49-F238E27FC236}">
                    <a16:creationId xmlns:a16="http://schemas.microsoft.com/office/drawing/2014/main" id="{92946EED-B679-5F4C-AE96-C6DF7EBED74A}"/>
                  </a:ext>
                </a:extLst>
              </p:cNvPr>
              <p:cNvSpPr>
                <a:spLocks noChangeShapeType="1"/>
              </p:cNvSpPr>
              <p:nvPr/>
            </p:nvSpPr>
            <p:spPr bwMode="auto">
              <a:xfrm>
                <a:off x="1557" y="3158"/>
                <a:ext cx="0" cy="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876664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DDCFBC27-124B-CA47-A5D1-C8B6F0268963}"/>
              </a:ext>
            </a:extLst>
          </p:cNvPr>
          <p:cNvSpPr>
            <a:spLocks noGrp="1" noChangeArrowheads="1"/>
          </p:cNvSpPr>
          <p:nvPr>
            <p:ph type="title"/>
          </p:nvPr>
        </p:nvSpPr>
        <p:spPr>
          <a:xfrm>
            <a:off x="3657600" y="214313"/>
            <a:ext cx="4343400" cy="838200"/>
          </a:xfrm>
          <a:noFill/>
          <a:ln/>
        </p:spPr>
        <p:txBody>
          <a:bodyPr/>
          <a:lstStyle/>
          <a:p>
            <a:r>
              <a:rPr lang="zh-CN" altLang="en-US" sz="5400" b="1">
                <a:ea typeface="楷体_GB2312" pitchFamily="49" charset="-122"/>
              </a:rPr>
              <a:t>习 题 五</a:t>
            </a:r>
          </a:p>
        </p:txBody>
      </p:sp>
      <p:sp>
        <p:nvSpPr>
          <p:cNvPr id="392195" name="Rectangle 3">
            <a:extLst>
              <a:ext uri="{FF2B5EF4-FFF2-40B4-BE49-F238E27FC236}">
                <a16:creationId xmlns:a16="http://schemas.microsoft.com/office/drawing/2014/main" id="{92DFF363-3DE6-5E45-884A-8C7C71117717}"/>
              </a:ext>
            </a:extLst>
          </p:cNvPr>
          <p:cNvSpPr>
            <a:spLocks noGrp="1" noChangeArrowheads="1"/>
          </p:cNvSpPr>
          <p:nvPr>
            <p:ph type="body" idx="1"/>
          </p:nvPr>
        </p:nvSpPr>
        <p:spPr>
          <a:xfrm>
            <a:off x="1676401" y="1216026"/>
            <a:ext cx="8812213" cy="4805363"/>
          </a:xfrm>
          <a:noFill/>
          <a:ln/>
        </p:spPr>
        <p:txBody>
          <a:bodyPr vert="horz" wrap="square" lIns="92075" tIns="46038" rIns="92075" bIns="46038" numCol="1" anchor="t" anchorCtr="0" compatLnSpc="1">
            <a:prstTxWarp prst="textNoShape">
              <a:avLst/>
            </a:prstTxWarp>
          </a:bodyPr>
          <a:lstStyle/>
          <a:p>
            <a:pPr marL="0" indent="533400">
              <a:lnSpc>
                <a:spcPct val="110000"/>
              </a:lnSpc>
              <a:buNone/>
            </a:pPr>
            <a:r>
              <a:rPr lang="zh-CN" altLang="en-US" sz="2800" b="1"/>
              <a:t>⑴  什么是广义表？请简述广义表与线性表的区别？</a:t>
            </a:r>
          </a:p>
          <a:p>
            <a:pPr marL="0" indent="533400">
              <a:lnSpc>
                <a:spcPct val="110000"/>
              </a:lnSpc>
              <a:buNone/>
            </a:pPr>
            <a:r>
              <a:rPr lang="zh-CN" altLang="en-US" sz="2800" b="1"/>
              <a:t>⑵  一个广义表是</a:t>
            </a:r>
            <a:r>
              <a:rPr lang="en-US" altLang="zh-CN" sz="2800" b="1"/>
              <a:t>(a, (a, b), d, e, (a, (i, j), k)) </a:t>
            </a:r>
            <a:r>
              <a:rPr lang="zh-CN" altLang="en-US" sz="2800" b="1"/>
              <a:t>，请画出该广义表的链式存储结构。</a:t>
            </a:r>
          </a:p>
          <a:p>
            <a:pPr marL="0" indent="533400">
              <a:lnSpc>
                <a:spcPct val="110000"/>
              </a:lnSpc>
              <a:buNone/>
            </a:pPr>
            <a:r>
              <a:rPr lang="zh-CN" altLang="en-US" sz="2800" b="1"/>
              <a:t>⑶  设有二维数组</a:t>
            </a:r>
            <a:r>
              <a:rPr lang="en-US" altLang="zh-CN" sz="2800" b="1"/>
              <a:t>a[6][8]</a:t>
            </a:r>
            <a:r>
              <a:rPr lang="zh-CN" altLang="en-US" sz="2800" b="1"/>
              <a:t>，每个元素占相邻的</a:t>
            </a:r>
            <a:r>
              <a:rPr lang="en-US" altLang="zh-CN" sz="2800" b="1"/>
              <a:t>4</a:t>
            </a:r>
            <a:r>
              <a:rPr lang="zh-CN" altLang="en-US" sz="2800" b="1"/>
              <a:t>个字节，存储器按字节编址，已知</a:t>
            </a:r>
            <a:r>
              <a:rPr lang="en-US" altLang="zh-CN" sz="2800" b="1"/>
              <a:t>a</a:t>
            </a:r>
            <a:r>
              <a:rPr lang="zh-CN" altLang="en-US" sz="2800" b="1"/>
              <a:t>的起始地址是</a:t>
            </a:r>
            <a:r>
              <a:rPr lang="en-US" altLang="zh-CN" sz="2800" b="1"/>
              <a:t>1000</a:t>
            </a:r>
            <a:r>
              <a:rPr lang="zh-CN" altLang="en-US" sz="2800" b="1"/>
              <a:t>，试计算：</a:t>
            </a:r>
          </a:p>
          <a:p>
            <a:pPr marL="0" indent="533400">
              <a:lnSpc>
                <a:spcPct val="110000"/>
              </a:lnSpc>
              <a:buNone/>
            </a:pPr>
            <a:r>
              <a:rPr lang="zh-CN" altLang="en-US" sz="2800" b="1">
                <a:latin typeface="宋体" panose="02010600030101010101" pitchFamily="2" charset="-122"/>
              </a:rPr>
              <a:t>① </a:t>
            </a:r>
            <a:r>
              <a:rPr lang="zh-CN" altLang="en-US" sz="2800" b="1"/>
              <a:t>数组</a:t>
            </a:r>
            <a:r>
              <a:rPr lang="en-US" altLang="zh-CN" sz="2800" b="1"/>
              <a:t>a</a:t>
            </a:r>
            <a:r>
              <a:rPr lang="zh-CN" altLang="en-US" sz="2800" b="1"/>
              <a:t>的最后一个元素</a:t>
            </a:r>
            <a:r>
              <a:rPr lang="en-US" altLang="zh-CN" sz="2800" b="1"/>
              <a:t>a[5][7]</a:t>
            </a:r>
            <a:r>
              <a:rPr lang="zh-CN" altLang="en-US" sz="2800" b="1"/>
              <a:t>起始地址；</a:t>
            </a:r>
          </a:p>
          <a:p>
            <a:pPr marL="0" indent="533400">
              <a:lnSpc>
                <a:spcPct val="110000"/>
              </a:lnSpc>
              <a:buNone/>
            </a:pPr>
            <a:r>
              <a:rPr lang="zh-CN" altLang="en-US" sz="2800" b="1">
                <a:latin typeface="宋体" panose="02010600030101010101" pitchFamily="2" charset="-122"/>
              </a:rPr>
              <a:t>② </a:t>
            </a:r>
            <a:r>
              <a:rPr lang="zh-CN" altLang="en-US" sz="2800" b="1"/>
              <a:t>按行序优先时，元素</a:t>
            </a:r>
            <a:r>
              <a:rPr lang="en-US" altLang="zh-CN" sz="2800" b="1"/>
              <a:t>a[4][6]</a:t>
            </a:r>
            <a:r>
              <a:rPr lang="zh-CN" altLang="en-US" sz="2800" b="1"/>
              <a:t>起始地址；</a:t>
            </a:r>
          </a:p>
          <a:p>
            <a:pPr marL="0" indent="533400">
              <a:lnSpc>
                <a:spcPct val="110000"/>
              </a:lnSpc>
              <a:buNone/>
            </a:pPr>
            <a:r>
              <a:rPr lang="zh-CN" altLang="en-US" sz="2800" b="1">
                <a:latin typeface="宋体" panose="02010600030101010101" pitchFamily="2" charset="-122"/>
              </a:rPr>
              <a:t>③ </a:t>
            </a:r>
            <a:r>
              <a:rPr lang="zh-CN" altLang="en-US" sz="2800" b="1"/>
              <a:t>按行序优先时，元素</a:t>
            </a:r>
            <a:r>
              <a:rPr lang="en-US" altLang="zh-CN" sz="2800" b="1"/>
              <a:t>a[4][6]</a:t>
            </a:r>
            <a:r>
              <a:rPr lang="zh-CN" altLang="en-US" sz="2800" b="1"/>
              <a:t>起始地址。</a:t>
            </a:r>
          </a:p>
        </p:txBody>
      </p:sp>
    </p:spTree>
    <p:extLst>
      <p:ext uri="{BB962C8B-B14F-4D97-AF65-F5344CB8AC3E}">
        <p14:creationId xmlns:p14="http://schemas.microsoft.com/office/powerpoint/2010/main" val="4200608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94242" name="Group 2">
            <a:extLst>
              <a:ext uri="{FF2B5EF4-FFF2-40B4-BE49-F238E27FC236}">
                <a16:creationId xmlns:a16="http://schemas.microsoft.com/office/drawing/2014/main" id="{A52BCA0A-E026-C949-9609-9A182CFD1C33}"/>
              </a:ext>
            </a:extLst>
          </p:cNvPr>
          <p:cNvGrpSpPr>
            <a:grpSpLocks/>
          </p:cNvGrpSpPr>
          <p:nvPr/>
        </p:nvGrpSpPr>
        <p:grpSpPr bwMode="auto">
          <a:xfrm>
            <a:off x="3648075" y="2900363"/>
            <a:ext cx="4495800" cy="3048000"/>
            <a:chOff x="336" y="2496"/>
            <a:chExt cx="2832" cy="1920"/>
          </a:xfrm>
        </p:grpSpPr>
        <p:sp>
          <p:nvSpPr>
            <p:cNvPr id="394243" name="Rectangle 3">
              <a:extLst>
                <a:ext uri="{FF2B5EF4-FFF2-40B4-BE49-F238E27FC236}">
                  <a16:creationId xmlns:a16="http://schemas.microsoft.com/office/drawing/2014/main" id="{91724B0C-201D-4E4A-9AC1-647170A61FD2}"/>
                </a:ext>
              </a:extLst>
            </p:cNvPr>
            <p:cNvSpPr>
              <a:spLocks noChangeArrowheads="1"/>
            </p:cNvSpPr>
            <p:nvPr/>
          </p:nvSpPr>
          <p:spPr bwMode="auto">
            <a:xfrm>
              <a:off x="763" y="2496"/>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0  3  0  0  0  0  0  0</a:t>
              </a:r>
            </a:p>
          </p:txBody>
        </p:sp>
        <p:sp>
          <p:nvSpPr>
            <p:cNvPr id="394244" name="Rectangle 4">
              <a:extLst>
                <a:ext uri="{FF2B5EF4-FFF2-40B4-BE49-F238E27FC236}">
                  <a16:creationId xmlns:a16="http://schemas.microsoft.com/office/drawing/2014/main" id="{7B0DDB65-E725-D744-98A9-F945FE01BEB7}"/>
                </a:ext>
              </a:extLst>
            </p:cNvPr>
            <p:cNvSpPr>
              <a:spLocks noChangeArrowheads="1"/>
            </p:cNvSpPr>
            <p:nvPr/>
          </p:nvSpPr>
          <p:spPr bwMode="auto">
            <a:xfrm>
              <a:off x="769" y="2755"/>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0  0  0  0  0  0  0  0</a:t>
              </a:r>
            </a:p>
          </p:txBody>
        </p:sp>
        <p:sp>
          <p:nvSpPr>
            <p:cNvPr id="394245" name="Rectangle 5">
              <a:extLst>
                <a:ext uri="{FF2B5EF4-FFF2-40B4-BE49-F238E27FC236}">
                  <a16:creationId xmlns:a16="http://schemas.microsoft.com/office/drawing/2014/main" id="{19056C7D-DAD3-884B-A714-C15E1F56D083}"/>
                </a:ext>
              </a:extLst>
            </p:cNvPr>
            <p:cNvSpPr>
              <a:spLocks noChangeArrowheads="1"/>
            </p:cNvSpPr>
            <p:nvPr/>
          </p:nvSpPr>
          <p:spPr bwMode="auto">
            <a:xfrm>
              <a:off x="769" y="3064"/>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-3 0  0  0  0  0  0  4</a:t>
              </a:r>
            </a:p>
          </p:txBody>
        </p:sp>
        <p:sp>
          <p:nvSpPr>
            <p:cNvPr id="394246" name="Rectangle 6">
              <a:extLst>
                <a:ext uri="{FF2B5EF4-FFF2-40B4-BE49-F238E27FC236}">
                  <a16:creationId xmlns:a16="http://schemas.microsoft.com/office/drawing/2014/main" id="{2985857E-3F3A-894D-9837-41C0B4356C5E}"/>
                </a:ext>
              </a:extLst>
            </p:cNvPr>
            <p:cNvSpPr>
              <a:spLocks noChangeArrowheads="1"/>
            </p:cNvSpPr>
            <p:nvPr/>
          </p:nvSpPr>
          <p:spPr bwMode="auto">
            <a:xfrm>
              <a:off x="769" y="337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0  0  2  0  0  2  0  0</a:t>
              </a:r>
            </a:p>
          </p:txBody>
        </p:sp>
        <p:sp>
          <p:nvSpPr>
            <p:cNvPr id="394247" name="Rectangle 7">
              <a:extLst>
                <a:ext uri="{FF2B5EF4-FFF2-40B4-BE49-F238E27FC236}">
                  <a16:creationId xmlns:a16="http://schemas.microsoft.com/office/drawing/2014/main" id="{C4EF70D9-BE64-C243-A6D8-91DB797731C1}"/>
                </a:ext>
              </a:extLst>
            </p:cNvPr>
            <p:cNvSpPr>
              <a:spLocks noChangeArrowheads="1"/>
            </p:cNvSpPr>
            <p:nvPr/>
          </p:nvSpPr>
          <p:spPr bwMode="auto">
            <a:xfrm>
              <a:off x="769" y="3661"/>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0 18  0  0  0  0  0  0</a:t>
              </a:r>
            </a:p>
          </p:txBody>
        </p:sp>
        <p:sp>
          <p:nvSpPr>
            <p:cNvPr id="394248" name="Rectangle 8">
              <a:extLst>
                <a:ext uri="{FF2B5EF4-FFF2-40B4-BE49-F238E27FC236}">
                  <a16:creationId xmlns:a16="http://schemas.microsoft.com/office/drawing/2014/main" id="{1E5BFAFD-5EC1-B241-86A4-96B89F62F26D}"/>
                </a:ext>
              </a:extLst>
            </p:cNvPr>
            <p:cNvSpPr>
              <a:spLocks noChangeArrowheads="1"/>
            </p:cNvSpPr>
            <p:nvPr/>
          </p:nvSpPr>
          <p:spPr bwMode="auto">
            <a:xfrm>
              <a:off x="769" y="394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0  0  0  0  4  0  5  0</a:t>
              </a:r>
            </a:p>
          </p:txBody>
        </p:sp>
        <p:sp>
          <p:nvSpPr>
            <p:cNvPr id="394249" name="AutoShape 9">
              <a:extLst>
                <a:ext uri="{FF2B5EF4-FFF2-40B4-BE49-F238E27FC236}">
                  <a16:creationId xmlns:a16="http://schemas.microsoft.com/office/drawing/2014/main" id="{6C4E1A7C-4061-E742-9186-12324D2A0924}"/>
                </a:ext>
              </a:extLst>
            </p:cNvPr>
            <p:cNvSpPr>
              <a:spLocks/>
            </p:cNvSpPr>
            <p:nvPr/>
          </p:nvSpPr>
          <p:spPr bwMode="auto">
            <a:xfrm>
              <a:off x="720" y="2512"/>
              <a:ext cx="68" cy="1904"/>
            </a:xfrm>
            <a:prstGeom prst="leftBracket">
              <a:avLst>
                <a:gd name="adj" fmla="val 2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4250" name="AutoShape 10">
              <a:extLst>
                <a:ext uri="{FF2B5EF4-FFF2-40B4-BE49-F238E27FC236}">
                  <a16:creationId xmlns:a16="http://schemas.microsoft.com/office/drawing/2014/main" id="{B97287D7-8D85-3D4A-BCCF-AFFE4AC2F944}"/>
                </a:ext>
              </a:extLst>
            </p:cNvPr>
            <p:cNvSpPr>
              <a:spLocks/>
            </p:cNvSpPr>
            <p:nvPr/>
          </p:nvSpPr>
          <p:spPr bwMode="auto">
            <a:xfrm>
              <a:off x="3100" y="2496"/>
              <a:ext cx="68" cy="1904"/>
            </a:xfrm>
            <a:prstGeom prst="rightBracket">
              <a:avLst>
                <a:gd name="adj" fmla="val 2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94251" name="Rectangle 11">
              <a:extLst>
                <a:ext uri="{FF2B5EF4-FFF2-40B4-BE49-F238E27FC236}">
                  <a16:creationId xmlns:a16="http://schemas.microsoft.com/office/drawing/2014/main" id="{83BB489E-1BAA-AD4A-9F63-65007AB309C8}"/>
                </a:ext>
              </a:extLst>
            </p:cNvPr>
            <p:cNvSpPr>
              <a:spLocks noChangeArrowheads="1"/>
            </p:cNvSpPr>
            <p:nvPr/>
          </p:nvSpPr>
          <p:spPr bwMode="auto">
            <a:xfrm>
              <a:off x="336" y="3399"/>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394252" name="Rectangle 12">
              <a:extLst>
                <a:ext uri="{FF2B5EF4-FFF2-40B4-BE49-F238E27FC236}">
                  <a16:creationId xmlns:a16="http://schemas.microsoft.com/office/drawing/2014/main" id="{DABE0E81-6F0C-274E-8D1B-1F2F86BA2C32}"/>
                </a:ext>
              </a:extLst>
            </p:cNvPr>
            <p:cNvSpPr>
              <a:spLocks noChangeArrowheads="1"/>
            </p:cNvSpPr>
            <p:nvPr/>
          </p:nvSpPr>
          <p:spPr bwMode="auto">
            <a:xfrm>
              <a:off x="768" y="418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楷体_GB2312" pitchFamily="49" charset="-122"/>
                  <a:ea typeface="楷体_GB2312" pitchFamily="49" charset="-122"/>
                </a:rPr>
                <a:t>0  0 -3  0  0  0  0  0</a:t>
              </a:r>
            </a:p>
          </p:txBody>
        </p:sp>
      </p:grpSp>
      <p:sp>
        <p:nvSpPr>
          <p:cNvPr id="394253" name="Rectangle 13">
            <a:extLst>
              <a:ext uri="{FF2B5EF4-FFF2-40B4-BE49-F238E27FC236}">
                <a16:creationId xmlns:a16="http://schemas.microsoft.com/office/drawing/2014/main" id="{5C41619F-D9B5-0744-9143-BE3796BCD74C}"/>
              </a:ext>
            </a:extLst>
          </p:cNvPr>
          <p:cNvSpPr>
            <a:spLocks noGrp="1" noChangeArrowheads="1"/>
          </p:cNvSpPr>
          <p:nvPr>
            <p:ph type="body" idx="1"/>
          </p:nvPr>
        </p:nvSpPr>
        <p:spPr>
          <a:xfrm>
            <a:off x="1676401" y="115889"/>
            <a:ext cx="8812213" cy="2592387"/>
          </a:xfrm>
          <a:noFill/>
          <a:ln/>
        </p:spPr>
        <p:txBody>
          <a:bodyPr vert="horz" wrap="square" lIns="92075" tIns="46038" rIns="92075" bIns="46038" numCol="1" anchor="t" anchorCtr="0" compatLnSpc="1">
            <a:prstTxWarp prst="textNoShape">
              <a:avLst/>
            </a:prstTxWarp>
          </a:bodyPr>
          <a:lstStyle/>
          <a:p>
            <a:pPr marL="0" indent="533400">
              <a:lnSpc>
                <a:spcPct val="110000"/>
              </a:lnSpc>
              <a:buNone/>
            </a:pPr>
            <a:r>
              <a:rPr lang="zh-CN" altLang="en-US" sz="2800" b="1"/>
              <a:t>⑷  设</a:t>
            </a:r>
            <a:r>
              <a:rPr lang="en-US" altLang="zh-CN" sz="2800" b="1"/>
              <a:t>A</a:t>
            </a:r>
            <a:r>
              <a:rPr lang="zh-CN" altLang="en-US" sz="2800" b="1"/>
              <a:t>和</a:t>
            </a:r>
            <a:r>
              <a:rPr lang="en-US" altLang="zh-CN" sz="2800" b="1"/>
              <a:t>B</a:t>
            </a:r>
            <a:r>
              <a:rPr lang="zh-CN" altLang="en-US" sz="2800" b="1"/>
              <a:t>是稀疏矩阵，都以三元组作为存储结构，请写出矩阵相加的算法，其结果存放在三元组表</a:t>
            </a:r>
            <a:r>
              <a:rPr lang="en-US" altLang="zh-CN" sz="2800" b="1"/>
              <a:t>C</a:t>
            </a:r>
            <a:r>
              <a:rPr lang="zh-CN" altLang="en-US" sz="2800" b="1"/>
              <a:t>中，并分析时间复杂度。</a:t>
            </a:r>
          </a:p>
          <a:p>
            <a:pPr marL="0" indent="533400">
              <a:lnSpc>
                <a:spcPct val="110000"/>
              </a:lnSpc>
              <a:buNone/>
            </a:pPr>
            <a:r>
              <a:rPr lang="zh-CN" altLang="en-US" sz="2800" b="1"/>
              <a:t>⑸ 设有稀疏矩阵</a:t>
            </a:r>
            <a:r>
              <a:rPr lang="en-US" altLang="zh-CN" sz="2800" b="1"/>
              <a:t>B</a:t>
            </a:r>
            <a:r>
              <a:rPr lang="zh-CN" altLang="en-US" sz="2800" b="1"/>
              <a:t>如下图所示，请画出该稀疏矩阵的三元组表和十字链表存储结构。</a:t>
            </a:r>
          </a:p>
        </p:txBody>
      </p:sp>
    </p:spTree>
    <p:extLst>
      <p:ext uri="{BB962C8B-B14F-4D97-AF65-F5344CB8AC3E}">
        <p14:creationId xmlns:p14="http://schemas.microsoft.com/office/powerpoint/2010/main" val="148706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42C06B29-15BC-214A-BD00-43D8DA9A34B0}"/>
              </a:ext>
            </a:extLst>
          </p:cNvPr>
          <p:cNvSpPr>
            <a:spLocks noGrp="1" noChangeArrowheads="1"/>
          </p:cNvSpPr>
          <p:nvPr>
            <p:ph type="title" idx="4294967295"/>
          </p:nvPr>
        </p:nvSpPr>
        <p:spPr>
          <a:xfrm>
            <a:off x="1828800" y="138113"/>
            <a:ext cx="8610600" cy="914400"/>
          </a:xfrm>
        </p:spPr>
        <p:txBody>
          <a:bodyPr/>
          <a:lstStyle/>
          <a:p>
            <a:r>
              <a:rPr lang="en-US" altLang="zh-CN" sz="5400" b="1">
                <a:effectLst/>
                <a:latin typeface="Times New Roman" panose="02020603050405020304" pitchFamily="18" charset="0"/>
                <a:cs typeface="Arial" panose="020B0604020202020204" pitchFamily="34" charset="0"/>
              </a:rPr>
              <a:t>5.2</a:t>
            </a:r>
            <a:r>
              <a:rPr lang="en-US" altLang="zh-CN" sz="5400" b="1">
                <a:effectLst/>
                <a:cs typeface="Arial" panose="020B0604020202020204" pitchFamily="34" charset="0"/>
              </a:rPr>
              <a:t>  </a:t>
            </a:r>
            <a:r>
              <a:rPr lang="zh-CN" altLang="en-US" sz="5400" b="1">
                <a:effectLst/>
                <a:ea typeface="楷体_GB2312" pitchFamily="49" charset="-122"/>
              </a:rPr>
              <a:t>数组的</a:t>
            </a:r>
            <a:r>
              <a:rPr lang="zh-CN" altLang="en-US" sz="5400" b="1">
                <a:effectLst/>
                <a:latin typeface="宋体" panose="02010600030101010101" pitchFamily="2" charset="-122"/>
                <a:ea typeface="楷体_GB2312" pitchFamily="49" charset="-122"/>
              </a:rPr>
              <a:t>顺序表示和实现</a:t>
            </a:r>
          </a:p>
        </p:txBody>
      </p:sp>
      <p:sp>
        <p:nvSpPr>
          <p:cNvPr id="329731" name="Rectangle 3">
            <a:extLst>
              <a:ext uri="{FF2B5EF4-FFF2-40B4-BE49-F238E27FC236}">
                <a16:creationId xmlns:a16="http://schemas.microsoft.com/office/drawing/2014/main" id="{D00B6376-E44D-6546-A643-E45F903FE716}"/>
              </a:ext>
            </a:extLst>
          </p:cNvPr>
          <p:cNvSpPr>
            <a:spLocks noGrp="1" noChangeArrowheads="1"/>
          </p:cNvSpPr>
          <p:nvPr>
            <p:ph/>
          </p:nvPr>
        </p:nvSpPr>
        <p:spPr>
          <a:xfrm>
            <a:off x="1676401" y="1219200"/>
            <a:ext cx="8812213" cy="5233988"/>
          </a:xfrm>
          <a:noFill/>
          <a:ln/>
        </p:spPr>
        <p:txBody>
          <a:bodyPr/>
          <a:lstStyle/>
          <a:p>
            <a:pPr marL="0" indent="0">
              <a:lnSpc>
                <a:spcPct val="110000"/>
              </a:lnSpc>
              <a:buNone/>
            </a:pPr>
            <a:r>
              <a:rPr lang="zh-CN" altLang="en-US">
                <a:latin typeface="宋体" panose="02010600030101010101" pitchFamily="2" charset="-122"/>
              </a:rPr>
              <a:t>    </a:t>
            </a:r>
            <a:r>
              <a:rPr lang="zh-CN" altLang="en-US" sz="2800" b="1">
                <a:latin typeface="宋体" panose="02010600030101010101" pitchFamily="2" charset="-122"/>
              </a:rPr>
              <a:t>数组一般不做插入和删除操作，也就是说，数组一旦建立，结构中的元素个数和元素间的关系就不再发生变化。因此，一般都是</a:t>
            </a:r>
            <a:r>
              <a:rPr lang="zh-CN" altLang="en-US" sz="2800" b="1">
                <a:solidFill>
                  <a:schemeClr val="folHlink"/>
                </a:solidFill>
                <a:latin typeface="宋体" panose="02010600030101010101" pitchFamily="2" charset="-122"/>
              </a:rPr>
              <a:t>采用顺序存储的方法来表示数组</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a:t>
            </a:r>
            <a:r>
              <a:rPr lang="zh-CN" altLang="en-US" b="1">
                <a:solidFill>
                  <a:schemeClr val="accent1"/>
                </a:solidFill>
                <a:latin typeface="宋体" panose="02010600030101010101" pitchFamily="2" charset="-122"/>
              </a:rPr>
              <a:t>问题</a:t>
            </a:r>
            <a:r>
              <a:rPr lang="zh-CN" altLang="en-US" b="1"/>
              <a:t>：</a:t>
            </a:r>
            <a:r>
              <a:rPr lang="zh-CN" altLang="en-US" sz="2800" b="1">
                <a:latin typeface="宋体" panose="02010600030101010101" pitchFamily="2" charset="-122"/>
              </a:rPr>
              <a:t>计算机的</a:t>
            </a:r>
            <a:r>
              <a:rPr lang="zh-CN" altLang="en-US" sz="2800" b="1">
                <a:solidFill>
                  <a:schemeClr val="folHlink"/>
                </a:solidFill>
                <a:latin typeface="宋体" panose="02010600030101010101" pitchFamily="2" charset="-122"/>
              </a:rPr>
              <a:t>内存结构是一维</a:t>
            </a:r>
            <a:r>
              <a:rPr lang="en-US" altLang="zh-CN"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rPr>
              <a:t>线性</a:t>
            </a:r>
            <a:r>
              <a:rPr lang="en-US" altLang="zh-CN"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rPr>
              <a:t>地址结构</a:t>
            </a:r>
            <a:r>
              <a:rPr lang="zh-CN" altLang="en-US" sz="2800" b="1">
                <a:latin typeface="宋体" panose="02010600030101010101" pitchFamily="2" charset="-122"/>
              </a:rPr>
              <a:t>，对于多维数组，将其存放</a:t>
            </a:r>
            <a:r>
              <a:rPr lang="en-US" altLang="zh-CN" sz="2800" b="1">
                <a:latin typeface="宋体" panose="02010600030101010101" pitchFamily="2" charset="-122"/>
              </a:rPr>
              <a:t>(</a:t>
            </a:r>
            <a:r>
              <a:rPr lang="zh-CN" altLang="en-US" sz="2800" b="1">
                <a:latin typeface="宋体" panose="02010600030101010101" pitchFamily="2" charset="-122"/>
              </a:rPr>
              <a:t>映射</a:t>
            </a:r>
            <a:r>
              <a:rPr lang="en-US" altLang="zh-CN" sz="2800" b="1">
                <a:latin typeface="宋体" panose="02010600030101010101" pitchFamily="2" charset="-122"/>
              </a:rPr>
              <a:t>)</a:t>
            </a:r>
            <a:r>
              <a:rPr lang="zh-CN" altLang="en-US" sz="2800" b="1">
                <a:latin typeface="宋体" panose="02010600030101010101" pitchFamily="2" charset="-122"/>
              </a:rPr>
              <a:t>到内存一维结构时，有个</a:t>
            </a:r>
            <a:r>
              <a:rPr lang="zh-CN" altLang="en-US" sz="2800" b="1">
                <a:solidFill>
                  <a:schemeClr val="folHlink"/>
                </a:solidFill>
                <a:latin typeface="宋体" panose="02010600030101010101" pitchFamily="2" charset="-122"/>
              </a:rPr>
              <a:t>次序约定问题</a:t>
            </a:r>
            <a:r>
              <a:rPr lang="zh-CN" altLang="en-US" sz="2800" b="1">
                <a:latin typeface="宋体" panose="02010600030101010101" pitchFamily="2" charset="-122"/>
              </a:rPr>
              <a:t>。即必须按某种次序将数组元素排成一列序列，然后将这个线性序列存放到内存中。</a:t>
            </a:r>
          </a:p>
          <a:p>
            <a:pPr marL="0" indent="0">
              <a:lnSpc>
                <a:spcPct val="110000"/>
              </a:lnSpc>
              <a:buNone/>
            </a:pPr>
            <a:r>
              <a:rPr lang="zh-CN" altLang="en-US" sz="2800" b="1">
                <a:latin typeface="宋体" panose="02010600030101010101" pitchFamily="2" charset="-122"/>
              </a:rPr>
              <a:t>    二维数组是最简单的多维数组，以此为例说明多维数组存放</a:t>
            </a:r>
            <a:r>
              <a:rPr lang="en-US" altLang="zh-CN" sz="2800" b="1">
                <a:latin typeface="宋体" panose="02010600030101010101" pitchFamily="2" charset="-122"/>
              </a:rPr>
              <a:t>(</a:t>
            </a:r>
            <a:r>
              <a:rPr lang="zh-CN" altLang="en-US" sz="2800" b="1">
                <a:latin typeface="宋体" panose="02010600030101010101" pitchFamily="2" charset="-122"/>
              </a:rPr>
              <a:t>映射</a:t>
            </a:r>
            <a:r>
              <a:rPr lang="en-US" altLang="zh-CN" sz="2800" b="1">
                <a:latin typeface="宋体" panose="02010600030101010101" pitchFamily="2" charset="-122"/>
              </a:rPr>
              <a:t>)</a:t>
            </a:r>
            <a:r>
              <a:rPr lang="zh-CN" altLang="en-US" sz="2800" b="1">
                <a:latin typeface="宋体" panose="02010600030101010101" pitchFamily="2" charset="-122"/>
              </a:rPr>
              <a:t>到内存一维结构时的</a:t>
            </a:r>
            <a:r>
              <a:rPr lang="zh-CN" altLang="en-US" sz="2800" b="1">
                <a:solidFill>
                  <a:schemeClr val="folHlink"/>
                </a:solidFill>
                <a:latin typeface="宋体" panose="02010600030101010101" pitchFamily="2" charset="-122"/>
              </a:rPr>
              <a:t>次序约定问题</a:t>
            </a:r>
            <a:r>
              <a:rPr lang="zh-CN" altLang="en-US" sz="2800" b="1">
                <a:latin typeface="宋体" panose="02010600030101010101" pitchFamily="2" charset="-122"/>
              </a:rPr>
              <a:t>。</a:t>
            </a:r>
          </a:p>
        </p:txBody>
      </p:sp>
    </p:spTree>
    <p:extLst>
      <p:ext uri="{BB962C8B-B14F-4D97-AF65-F5344CB8AC3E}">
        <p14:creationId xmlns:p14="http://schemas.microsoft.com/office/powerpoint/2010/main" val="1832536291"/>
      </p:ext>
    </p:extLst>
  </p:cSld>
  <p:clrMapOvr>
    <a:masterClrMapping/>
  </p:clrMapOvr>
  <p:transition spd="slow">
    <p:blinds/>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2300B6A8-3F4C-8E42-9342-D5A392177F2F}"/>
              </a:ext>
            </a:extLst>
          </p:cNvPr>
          <p:cNvSpPr>
            <a:spLocks noGrp="1" noChangeArrowheads="1"/>
          </p:cNvSpPr>
          <p:nvPr>
            <p:ph/>
          </p:nvPr>
        </p:nvSpPr>
        <p:spPr>
          <a:xfrm>
            <a:off x="1676400" y="188913"/>
            <a:ext cx="8763000" cy="6413500"/>
          </a:xfrm>
        </p:spPr>
        <p:txBody>
          <a:bodyPr/>
          <a:lstStyle/>
          <a:p>
            <a:pPr marL="0" indent="0">
              <a:lnSpc>
                <a:spcPct val="110000"/>
              </a:lnSpc>
              <a:buNone/>
            </a:pPr>
            <a:r>
              <a:rPr lang="zh-CN" altLang="en-US" b="1">
                <a:latin typeface="宋体" panose="02010600030101010101" pitchFamily="2" charset="-122"/>
              </a:rPr>
              <a:t>通常有两种顺序存储方式</a:t>
            </a:r>
          </a:p>
          <a:p>
            <a:pPr marL="0" indent="0">
              <a:lnSpc>
                <a:spcPct val="110000"/>
              </a:lnSpc>
              <a:buNone/>
            </a:pPr>
            <a:r>
              <a:rPr lang="zh-CN" altLang="en-US" b="1">
                <a:solidFill>
                  <a:schemeClr val="folHlink"/>
                </a:solidFill>
              </a:rPr>
              <a:t>⑴</a:t>
            </a:r>
            <a:r>
              <a:rPr lang="zh-CN" altLang="en-US" sz="2800">
                <a:solidFill>
                  <a:schemeClr val="folHlink"/>
                </a:solidFill>
                <a:latin typeface="宋体" panose="02010600030101010101" pitchFamily="2" charset="-122"/>
              </a:rPr>
              <a:t>  </a:t>
            </a:r>
            <a:r>
              <a:rPr lang="zh-CN" altLang="en-US" b="1">
                <a:solidFill>
                  <a:schemeClr val="folHlink"/>
                </a:solidFill>
                <a:latin typeface="宋体" panose="02010600030101010101" pitchFamily="2" charset="-122"/>
              </a:rPr>
              <a:t>行优先顺序</a:t>
            </a:r>
            <a:r>
              <a:rPr lang="en-US" altLang="zh-CN" b="1"/>
              <a:t>(</a:t>
            </a:r>
            <a:r>
              <a:rPr lang="en-US" altLang="zh-CN" b="1">
                <a:solidFill>
                  <a:schemeClr val="folHlink"/>
                </a:solidFill>
              </a:rPr>
              <a:t>Row Major Order</a:t>
            </a:r>
            <a:r>
              <a:rPr lang="en-US" altLang="zh-CN" b="1"/>
              <a:t>)</a:t>
            </a:r>
            <a:r>
              <a:rPr lang="en-US" altLang="zh-CN" sz="2800"/>
              <a:t> </a:t>
            </a:r>
            <a:r>
              <a:rPr lang="zh-CN" altLang="en-US" b="1"/>
              <a:t>：</a:t>
            </a:r>
            <a:r>
              <a:rPr lang="zh-CN" altLang="en-US" sz="2800" b="1">
                <a:latin typeface="宋体" panose="02010600030101010101" pitchFamily="2" charset="-122"/>
              </a:rPr>
              <a:t>将数组元素按行排列，第</a:t>
            </a:r>
            <a:r>
              <a:rPr lang="en-US" altLang="zh-CN" sz="2800" b="1"/>
              <a:t>i+1</a:t>
            </a:r>
            <a:r>
              <a:rPr lang="zh-CN" altLang="en-US" sz="2800" b="1">
                <a:latin typeface="宋体" panose="02010600030101010101" pitchFamily="2" charset="-122"/>
              </a:rPr>
              <a:t>个行向量紧接在第</a:t>
            </a:r>
            <a:r>
              <a:rPr lang="en-US" altLang="zh-CN" sz="2800" b="1"/>
              <a:t>i</a:t>
            </a:r>
            <a:r>
              <a:rPr lang="zh-CN" altLang="en-US" sz="2800" b="1">
                <a:latin typeface="宋体" panose="02010600030101010101" pitchFamily="2" charset="-122"/>
              </a:rPr>
              <a:t>个行向量后面。对二维数组，按行优先顺序存储的线性序列为：</a:t>
            </a:r>
          </a:p>
          <a:p>
            <a:pPr marL="0" indent="0">
              <a:lnSpc>
                <a:spcPct val="110000"/>
              </a:lnSpc>
              <a:buNone/>
            </a:pPr>
            <a:r>
              <a:rPr lang="zh-CN" altLang="en-US" sz="2800" b="1">
                <a:latin typeface="宋体" panose="02010600030101010101" pitchFamily="2" charset="-122"/>
              </a:rPr>
              <a:t>     </a:t>
            </a:r>
            <a:r>
              <a:rPr lang="en-US" altLang="zh-CN" sz="2800" b="1"/>
              <a:t>a</a:t>
            </a:r>
            <a:r>
              <a:rPr lang="en-US" altLang="zh-CN" sz="2800" b="1" baseline="-18000"/>
              <a:t>11</a:t>
            </a:r>
            <a:r>
              <a:rPr lang="en-US" altLang="zh-CN" sz="2800" b="1"/>
              <a:t>,a</a:t>
            </a:r>
            <a:r>
              <a:rPr lang="en-US" altLang="zh-CN" sz="2800" b="1" baseline="-18000"/>
              <a:t>12</a:t>
            </a:r>
            <a:r>
              <a:rPr lang="en-US" altLang="zh-CN" sz="2800" b="1"/>
              <a:t>,…,a</a:t>
            </a:r>
            <a:r>
              <a:rPr lang="en-US" altLang="zh-CN" sz="2800" b="1" baseline="-18000"/>
              <a:t>1n</a:t>
            </a:r>
            <a:r>
              <a:rPr lang="en-US" altLang="zh-CN" sz="2800" b="1"/>
              <a:t>,  a</a:t>
            </a:r>
            <a:r>
              <a:rPr lang="en-US" altLang="zh-CN" sz="2800" b="1" baseline="-18000"/>
              <a:t>21</a:t>
            </a:r>
            <a:r>
              <a:rPr lang="en-US" altLang="zh-CN" sz="2800" b="1"/>
              <a:t>,a</a:t>
            </a:r>
            <a:r>
              <a:rPr lang="en-US" altLang="zh-CN" sz="2800" b="1" baseline="-18000"/>
              <a:t>22</a:t>
            </a:r>
            <a:r>
              <a:rPr lang="en-US" altLang="zh-CN" sz="2800" b="1"/>
              <a:t>,…a</a:t>
            </a:r>
            <a:r>
              <a:rPr lang="en-US" altLang="zh-CN" sz="2800" b="1" baseline="-18000"/>
              <a:t>2n    </a:t>
            </a:r>
            <a:r>
              <a:rPr lang="en-US" altLang="zh-CN" sz="2800" b="1"/>
              <a:t>,……,   a</a:t>
            </a:r>
            <a:r>
              <a:rPr lang="en-US" altLang="zh-CN" sz="2800" b="1" baseline="-18000"/>
              <a:t>m1</a:t>
            </a:r>
            <a:r>
              <a:rPr lang="en-US" altLang="zh-CN" sz="2800" b="1"/>
              <a:t>,a</a:t>
            </a:r>
            <a:r>
              <a:rPr lang="en-US" altLang="zh-CN" sz="2800" b="1" baseline="-18000"/>
              <a:t>m2</a:t>
            </a:r>
            <a:r>
              <a:rPr lang="en-US" altLang="zh-CN" sz="2800" b="1"/>
              <a:t>,…,a</a:t>
            </a:r>
            <a:r>
              <a:rPr lang="en-US" altLang="zh-CN" sz="2800" b="1" baseline="-18000"/>
              <a:t>mn</a:t>
            </a:r>
            <a:r>
              <a:rPr lang="en-US" altLang="zh-CN" sz="2800" b="1">
                <a:latin typeface="宋体" panose="02010600030101010101" pitchFamily="2" charset="-122"/>
              </a:rPr>
              <a:t>   </a:t>
            </a:r>
          </a:p>
          <a:p>
            <a:pPr marL="0" indent="0">
              <a:lnSpc>
                <a:spcPct val="110000"/>
              </a:lnSpc>
              <a:buNone/>
            </a:pPr>
            <a:r>
              <a:rPr lang="en-US" altLang="zh-CN" sz="2800" b="1">
                <a:latin typeface="宋体" panose="02010600030101010101" pitchFamily="2" charset="-122"/>
              </a:rPr>
              <a:t>    </a:t>
            </a:r>
            <a:r>
              <a:rPr lang="en-US" altLang="zh-CN" sz="2800" b="1"/>
              <a:t>PASCAL</a:t>
            </a:r>
            <a:r>
              <a:rPr lang="zh-CN" altLang="en-US" sz="2800" b="1"/>
              <a:t>、</a:t>
            </a:r>
            <a:r>
              <a:rPr lang="en-US" altLang="zh-CN" sz="2800" b="1"/>
              <a:t>C</a:t>
            </a:r>
            <a:r>
              <a:rPr lang="zh-CN" altLang="en-US" sz="2800" b="1">
                <a:latin typeface="宋体" panose="02010600030101010101" pitchFamily="2" charset="-122"/>
              </a:rPr>
              <a:t>是按行优先顺序存储的，如图</a:t>
            </a:r>
            <a:r>
              <a:rPr lang="en-US" altLang="zh-CN" sz="2800" b="1"/>
              <a:t>5-2(b)</a:t>
            </a:r>
            <a:r>
              <a:rPr lang="zh-CN" altLang="en-US" sz="2800" b="1">
                <a:latin typeface="宋体" panose="02010600030101010101" pitchFamily="2" charset="-122"/>
              </a:rPr>
              <a:t>示。</a:t>
            </a:r>
          </a:p>
          <a:p>
            <a:pPr marL="0" indent="0">
              <a:lnSpc>
                <a:spcPct val="110000"/>
              </a:lnSpc>
              <a:buNone/>
            </a:pPr>
            <a:r>
              <a:rPr lang="zh-CN" altLang="en-US" b="1">
                <a:solidFill>
                  <a:schemeClr val="folHlink"/>
                </a:solidFill>
                <a:latin typeface="宋体" panose="02010600030101010101" pitchFamily="2" charset="-122"/>
              </a:rPr>
              <a:t>⑵</a:t>
            </a:r>
            <a:r>
              <a:rPr lang="zh-CN" altLang="en-US" sz="2800">
                <a:solidFill>
                  <a:schemeClr val="folHlink"/>
                </a:solidFill>
                <a:latin typeface="宋体" panose="02010600030101010101" pitchFamily="2" charset="-122"/>
              </a:rPr>
              <a:t>  </a:t>
            </a:r>
            <a:r>
              <a:rPr lang="zh-CN" altLang="en-US" b="1">
                <a:solidFill>
                  <a:schemeClr val="folHlink"/>
                </a:solidFill>
                <a:latin typeface="宋体" panose="02010600030101010101" pitchFamily="2" charset="-122"/>
              </a:rPr>
              <a:t>列优先顺序</a:t>
            </a:r>
            <a:r>
              <a:rPr lang="en-US" altLang="zh-CN" b="1"/>
              <a:t>(</a:t>
            </a:r>
            <a:r>
              <a:rPr lang="en-US" altLang="zh-CN" b="1">
                <a:solidFill>
                  <a:schemeClr val="folHlink"/>
                </a:solidFill>
              </a:rPr>
              <a:t>Column Major Order</a:t>
            </a:r>
            <a:r>
              <a:rPr lang="en-US" altLang="zh-CN" b="1"/>
              <a:t>)</a:t>
            </a:r>
            <a:r>
              <a:rPr lang="en-US" altLang="zh-CN" sz="2800"/>
              <a:t> </a:t>
            </a:r>
            <a:r>
              <a:rPr lang="zh-CN" altLang="en-US" sz="2800" b="1"/>
              <a:t>：</a:t>
            </a:r>
            <a:r>
              <a:rPr lang="zh-CN" altLang="en-US" sz="2800" b="1">
                <a:latin typeface="宋体" panose="02010600030101010101" pitchFamily="2" charset="-122"/>
              </a:rPr>
              <a:t>将数组元素按列向量排列，第</a:t>
            </a:r>
            <a:r>
              <a:rPr lang="en-US" altLang="zh-CN" sz="2800" b="1"/>
              <a:t>j+1</a:t>
            </a:r>
            <a:r>
              <a:rPr lang="zh-CN" altLang="en-US" sz="2800" b="1">
                <a:latin typeface="宋体" panose="02010600030101010101" pitchFamily="2" charset="-122"/>
              </a:rPr>
              <a:t>个列向量紧接在第</a:t>
            </a:r>
            <a:r>
              <a:rPr lang="en-US" altLang="zh-CN" sz="2800" b="1"/>
              <a:t>j</a:t>
            </a:r>
            <a:r>
              <a:rPr lang="zh-CN" altLang="en-US" sz="2800" b="1">
                <a:latin typeface="宋体" panose="02010600030101010101" pitchFamily="2" charset="-122"/>
              </a:rPr>
              <a:t>个列向量之后，对二维数组，按列优先顺序存储的线性序列为：</a:t>
            </a:r>
          </a:p>
          <a:p>
            <a:pPr marL="0" indent="0">
              <a:lnSpc>
                <a:spcPct val="110000"/>
              </a:lnSpc>
              <a:buNone/>
            </a:pPr>
            <a:r>
              <a:rPr lang="zh-CN" altLang="en-US" sz="2800" b="1"/>
              <a:t>      </a:t>
            </a:r>
            <a:r>
              <a:rPr lang="en-US" altLang="zh-CN" sz="2800" b="1"/>
              <a:t>a</a:t>
            </a:r>
            <a:r>
              <a:rPr lang="en-US" altLang="zh-CN" sz="2800" b="1" baseline="-18000"/>
              <a:t>11</a:t>
            </a:r>
            <a:r>
              <a:rPr lang="en-US" altLang="zh-CN" sz="2800" b="1"/>
              <a:t>,a</a:t>
            </a:r>
            <a:r>
              <a:rPr lang="en-US" altLang="zh-CN" sz="2800" b="1" baseline="-18000"/>
              <a:t>21</a:t>
            </a:r>
            <a:r>
              <a:rPr lang="en-US" altLang="zh-CN" sz="2800" b="1"/>
              <a:t>,…,a</a:t>
            </a:r>
            <a:r>
              <a:rPr lang="en-US" altLang="zh-CN" sz="2800" b="1" baseline="-18000"/>
              <a:t>m1</a:t>
            </a:r>
            <a:r>
              <a:rPr lang="en-US" altLang="zh-CN" sz="2800" b="1"/>
              <a:t>,     a</a:t>
            </a:r>
            <a:r>
              <a:rPr lang="en-US" altLang="zh-CN" sz="2800" b="1" baseline="-18000"/>
              <a:t>12</a:t>
            </a:r>
            <a:r>
              <a:rPr lang="en-US" altLang="zh-CN" sz="2800" b="1"/>
              <a:t>,a</a:t>
            </a:r>
            <a:r>
              <a:rPr lang="en-US" altLang="zh-CN" sz="2800" b="1" baseline="-18000"/>
              <a:t>22</a:t>
            </a:r>
            <a:r>
              <a:rPr lang="en-US" altLang="zh-CN" sz="2800" b="1"/>
              <a:t>,…a</a:t>
            </a:r>
            <a:r>
              <a:rPr lang="en-US" altLang="zh-CN" sz="2800" b="1" baseline="-18000"/>
              <a:t>m2</a:t>
            </a:r>
            <a:r>
              <a:rPr lang="en-US" altLang="zh-CN" sz="2800" b="1"/>
              <a:t>,    ……,    a</a:t>
            </a:r>
            <a:r>
              <a:rPr lang="en-US" altLang="zh-CN" sz="2800" b="1" baseline="-18000"/>
              <a:t>n1</a:t>
            </a:r>
            <a:r>
              <a:rPr lang="en-US" altLang="zh-CN" sz="2800" b="1"/>
              <a:t>,a</a:t>
            </a:r>
            <a:r>
              <a:rPr lang="en-US" altLang="zh-CN" sz="2800" b="1" baseline="-18000"/>
              <a:t>n2</a:t>
            </a:r>
            <a:r>
              <a:rPr lang="en-US" altLang="zh-CN" sz="2800" b="1"/>
              <a:t>,…,a</a:t>
            </a:r>
            <a:r>
              <a:rPr lang="en-US" altLang="zh-CN" sz="2800" b="1" baseline="-18000"/>
              <a:t>nm</a:t>
            </a:r>
            <a:endParaRPr lang="en-US" altLang="zh-CN" sz="2800" b="1"/>
          </a:p>
          <a:p>
            <a:pPr marL="0" indent="0">
              <a:lnSpc>
                <a:spcPct val="110000"/>
              </a:lnSpc>
              <a:buNone/>
            </a:pPr>
            <a:r>
              <a:rPr lang="en-US" altLang="zh-CN" sz="2800" b="1">
                <a:latin typeface="宋体" panose="02010600030101010101" pitchFamily="2" charset="-122"/>
              </a:rPr>
              <a:t>    </a:t>
            </a:r>
            <a:r>
              <a:rPr lang="en-US" altLang="zh-CN" sz="2800" b="1"/>
              <a:t>FORTRAN</a:t>
            </a:r>
            <a:r>
              <a:rPr lang="zh-CN" altLang="en-US" sz="2800" b="1">
                <a:latin typeface="宋体" panose="02010600030101010101" pitchFamily="2" charset="-122"/>
              </a:rPr>
              <a:t>是按列优先顺序存储的，如图</a:t>
            </a:r>
            <a:r>
              <a:rPr lang="en-US" altLang="zh-CN" sz="2800" b="1"/>
              <a:t>5-2(c)</a:t>
            </a:r>
            <a:r>
              <a:rPr lang="zh-CN" altLang="en-US" sz="2800" b="1">
                <a:latin typeface="宋体" panose="02010600030101010101" pitchFamily="2" charset="-122"/>
              </a:rPr>
              <a:t>。</a:t>
            </a:r>
          </a:p>
        </p:txBody>
      </p:sp>
    </p:spTree>
    <p:extLst>
      <p:ext uri="{BB962C8B-B14F-4D97-AF65-F5344CB8AC3E}">
        <p14:creationId xmlns:p14="http://schemas.microsoft.com/office/powerpoint/2010/main" val="40930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2802" name="Group 2">
            <a:extLst>
              <a:ext uri="{FF2B5EF4-FFF2-40B4-BE49-F238E27FC236}">
                <a16:creationId xmlns:a16="http://schemas.microsoft.com/office/drawing/2014/main" id="{50A68755-DDBA-C241-8BA1-02B7DB755D78}"/>
              </a:ext>
            </a:extLst>
          </p:cNvPr>
          <p:cNvGrpSpPr>
            <a:grpSpLocks/>
          </p:cNvGrpSpPr>
          <p:nvPr/>
        </p:nvGrpSpPr>
        <p:grpSpPr bwMode="auto">
          <a:xfrm>
            <a:off x="1524001" y="26988"/>
            <a:ext cx="8843963" cy="6858000"/>
            <a:chOff x="0" y="0"/>
            <a:chExt cx="5571" cy="4320"/>
          </a:xfrm>
        </p:grpSpPr>
        <p:sp>
          <p:nvSpPr>
            <p:cNvPr id="332803" name="Rectangle 3">
              <a:extLst>
                <a:ext uri="{FF2B5EF4-FFF2-40B4-BE49-F238E27FC236}">
                  <a16:creationId xmlns:a16="http://schemas.microsoft.com/office/drawing/2014/main" id="{8410544D-8BD3-4C4D-AC49-49ED043EEBC6}"/>
                </a:ext>
              </a:extLst>
            </p:cNvPr>
            <p:cNvSpPr>
              <a:spLocks noChangeArrowheads="1"/>
            </p:cNvSpPr>
            <p:nvPr/>
          </p:nvSpPr>
          <p:spPr bwMode="auto">
            <a:xfrm>
              <a:off x="0" y="3696"/>
              <a:ext cx="29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zh-CN" altLang="en-US" sz="2000" b="1">
                  <a:solidFill>
                    <a:srgbClr val="FFFFFF"/>
                  </a:solidFill>
                  <a:latin typeface="Arial" panose="020B0604020202020204" pitchFamily="34" charset="0"/>
                  <a:ea typeface="宋体" panose="02010600030101010101" pitchFamily="2" charset="-122"/>
                </a:rPr>
                <a:t>图</a:t>
              </a:r>
              <a:r>
                <a:rPr lang="en-US" altLang="zh-CN" sz="2000" b="1">
                  <a:solidFill>
                    <a:srgbClr val="FFFFFF"/>
                  </a:solidFill>
                  <a:latin typeface="Times New Roman" panose="02020603050405020304" pitchFamily="18" charset="0"/>
                  <a:ea typeface="宋体" panose="02010600030101010101" pitchFamily="2" charset="-122"/>
                </a:rPr>
                <a:t>5-2 </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二维数组及其顺序存储图</a:t>
              </a:r>
              <a:r>
                <a:rPr lang="zh-CN" altLang="en-US" sz="2000" b="1">
                  <a:solidFill>
                    <a:srgbClr val="FFFFFF"/>
                  </a:solidFill>
                  <a:latin typeface="Times New Roman" panose="02020603050405020304" pitchFamily="18" charset="0"/>
                  <a:ea typeface="宋体" panose="02010600030101010101" pitchFamily="2" charset="-122"/>
                </a:rPr>
                <a:t>例形式</a:t>
              </a:r>
              <a:endParaRPr lang="zh-CN" altLang="en-US" sz="2000" b="1">
                <a:solidFill>
                  <a:srgbClr val="FFFFFF"/>
                </a:solidFill>
                <a:latin typeface="Arial" panose="020B0604020202020204" pitchFamily="34" charset="0"/>
                <a:ea typeface="宋体" panose="02010600030101010101" pitchFamily="2" charset="-122"/>
              </a:endParaRPr>
            </a:p>
          </p:txBody>
        </p:sp>
        <p:grpSp>
          <p:nvGrpSpPr>
            <p:cNvPr id="332804" name="Group 4">
              <a:extLst>
                <a:ext uri="{FF2B5EF4-FFF2-40B4-BE49-F238E27FC236}">
                  <a16:creationId xmlns:a16="http://schemas.microsoft.com/office/drawing/2014/main" id="{EEDB2496-9EA6-BB4B-BD19-1026D12B00CB}"/>
                </a:ext>
              </a:extLst>
            </p:cNvPr>
            <p:cNvGrpSpPr>
              <a:grpSpLocks/>
            </p:cNvGrpSpPr>
            <p:nvPr/>
          </p:nvGrpSpPr>
          <p:grpSpPr bwMode="auto">
            <a:xfrm>
              <a:off x="192" y="164"/>
              <a:ext cx="2208" cy="1517"/>
              <a:chOff x="192" y="164"/>
              <a:chExt cx="2208" cy="1517"/>
            </a:xfrm>
          </p:grpSpPr>
          <p:grpSp>
            <p:nvGrpSpPr>
              <p:cNvPr id="332805" name="Group 5">
                <a:extLst>
                  <a:ext uri="{FF2B5EF4-FFF2-40B4-BE49-F238E27FC236}">
                    <a16:creationId xmlns:a16="http://schemas.microsoft.com/office/drawing/2014/main" id="{57404ABB-0F1F-0345-B537-947CAD6499A7}"/>
                  </a:ext>
                </a:extLst>
              </p:cNvPr>
              <p:cNvGrpSpPr>
                <a:grpSpLocks/>
              </p:cNvGrpSpPr>
              <p:nvPr/>
            </p:nvGrpSpPr>
            <p:grpSpPr bwMode="auto">
              <a:xfrm>
                <a:off x="192" y="164"/>
                <a:ext cx="2059" cy="1154"/>
                <a:chOff x="146" y="3120"/>
                <a:chExt cx="2059" cy="1154"/>
              </a:xfrm>
            </p:grpSpPr>
            <p:sp>
              <p:nvSpPr>
                <p:cNvPr id="332806" name="Rectangle 6">
                  <a:extLst>
                    <a:ext uri="{FF2B5EF4-FFF2-40B4-BE49-F238E27FC236}">
                      <a16:creationId xmlns:a16="http://schemas.microsoft.com/office/drawing/2014/main" id="{F23F1D66-6F32-184D-B1B0-EFB8F14820A9}"/>
                    </a:ext>
                  </a:extLst>
                </p:cNvPr>
                <p:cNvSpPr>
                  <a:spLocks noChangeArrowheads="1"/>
                </p:cNvSpPr>
                <p:nvPr/>
              </p:nvSpPr>
              <p:spPr bwMode="auto">
                <a:xfrm>
                  <a:off x="576" y="3120"/>
                  <a:ext cx="1564" cy="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a:solidFill>
                        <a:srgbClr val="FFFFFF"/>
                      </a:solidFill>
                      <a:latin typeface="Times New Roman" panose="02020603050405020304" pitchFamily="18" charset="0"/>
                      <a:ea typeface="宋体" panose="02010600030101010101" pitchFamily="2" charset="-122"/>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1n</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 a</a:t>
                  </a:r>
                  <a:r>
                    <a:rPr kumimoji="1" lang="en-US" altLang="zh-CN" sz="2800" baseline="-25000">
                      <a:solidFill>
                        <a:srgbClr val="FFFFFF"/>
                      </a:solidFill>
                      <a:latin typeface="Times New Roman" panose="02020603050405020304" pitchFamily="18" charset="0"/>
                      <a:ea typeface="宋体" panose="02010600030101010101" pitchFamily="2" charset="-122"/>
                    </a:rPr>
                    <a:t>21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2n</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 … …</a:t>
                  </a:r>
                </a:p>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 a</a:t>
                  </a:r>
                  <a:r>
                    <a:rPr kumimoji="1" lang="en-US" altLang="zh-CN" sz="2800" baseline="-25000">
                      <a:solidFill>
                        <a:srgbClr val="FFFFFF"/>
                      </a:solidFill>
                      <a:latin typeface="Times New Roman" panose="02020603050405020304" pitchFamily="18" charset="0"/>
                      <a:ea typeface="宋体" panose="02010600030101010101" pitchFamily="2" charset="-122"/>
                    </a:rPr>
                    <a:t>m1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m2  </a:t>
                  </a: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r>
                    <a:rPr kumimoji="1" lang="en-US" altLang="zh-CN" sz="2800">
                      <a:solidFill>
                        <a:srgbClr val="FFFFFF"/>
                      </a:solidFill>
                      <a:latin typeface="Times New Roman" panose="02020603050405020304" pitchFamily="18" charset="0"/>
                      <a:ea typeface="宋体" panose="02010600030101010101" pitchFamily="2" charset="-122"/>
                    </a:rPr>
                    <a:t>a</a:t>
                  </a:r>
                  <a:r>
                    <a:rPr kumimoji="1" lang="en-US" altLang="zh-CN" sz="2800" baseline="-25000">
                      <a:solidFill>
                        <a:srgbClr val="FFFFFF"/>
                      </a:solidFill>
                      <a:latin typeface="Times New Roman" panose="02020603050405020304" pitchFamily="18" charset="0"/>
                      <a:ea typeface="宋体" panose="02010600030101010101" pitchFamily="2" charset="-122"/>
                    </a:rPr>
                    <a:t>mn</a:t>
                  </a:r>
                </a:p>
              </p:txBody>
            </p:sp>
            <p:sp>
              <p:nvSpPr>
                <p:cNvPr id="332807" name="Rectangle 7">
                  <a:extLst>
                    <a:ext uri="{FF2B5EF4-FFF2-40B4-BE49-F238E27FC236}">
                      <a16:creationId xmlns:a16="http://schemas.microsoft.com/office/drawing/2014/main" id="{81234747-BE04-934A-9D11-CFC4A8DD49DA}"/>
                    </a:ext>
                  </a:extLst>
                </p:cNvPr>
                <p:cNvSpPr>
                  <a:spLocks noChangeArrowheads="1"/>
                </p:cNvSpPr>
                <p:nvPr/>
              </p:nvSpPr>
              <p:spPr bwMode="auto">
                <a:xfrm>
                  <a:off x="146" y="3600"/>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宋体" panose="02010600030101010101" pitchFamily="2" charset="-122"/>
                    </a:rPr>
                    <a:t>A=</a:t>
                  </a:r>
                </a:p>
              </p:txBody>
            </p:sp>
            <p:sp>
              <p:nvSpPr>
                <p:cNvPr id="332808" name="AutoShape 8">
                  <a:extLst>
                    <a:ext uri="{FF2B5EF4-FFF2-40B4-BE49-F238E27FC236}">
                      <a16:creationId xmlns:a16="http://schemas.microsoft.com/office/drawing/2014/main" id="{E4074664-0860-6B46-A46B-04864F1DDC26}"/>
                    </a:ext>
                  </a:extLst>
                </p:cNvPr>
                <p:cNvSpPr>
                  <a:spLocks/>
                </p:cNvSpPr>
                <p:nvPr/>
              </p:nvSpPr>
              <p:spPr bwMode="auto">
                <a:xfrm>
                  <a:off x="566" y="3186"/>
                  <a:ext cx="45" cy="1088"/>
                </a:xfrm>
                <a:prstGeom prst="leftBracket">
                  <a:avLst>
                    <a:gd name="adj" fmla="val 201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09" name="AutoShape 9">
                  <a:extLst>
                    <a:ext uri="{FF2B5EF4-FFF2-40B4-BE49-F238E27FC236}">
                      <a16:creationId xmlns:a16="http://schemas.microsoft.com/office/drawing/2014/main" id="{7776B783-7D95-9C42-AB04-2549A464CE9F}"/>
                    </a:ext>
                  </a:extLst>
                </p:cNvPr>
                <p:cNvSpPr>
                  <a:spLocks/>
                </p:cNvSpPr>
                <p:nvPr/>
              </p:nvSpPr>
              <p:spPr bwMode="auto">
                <a:xfrm>
                  <a:off x="2160" y="3168"/>
                  <a:ext cx="45" cy="1088"/>
                </a:xfrm>
                <a:prstGeom prst="rightBracket">
                  <a:avLst>
                    <a:gd name="adj" fmla="val 201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32810" name="Rectangle 10">
                <a:extLst>
                  <a:ext uri="{FF2B5EF4-FFF2-40B4-BE49-F238E27FC236}">
                    <a16:creationId xmlns:a16="http://schemas.microsoft.com/office/drawing/2014/main" id="{09C2FAD6-4437-D949-A4C1-080CDEB23624}"/>
                  </a:ext>
                </a:extLst>
              </p:cNvPr>
              <p:cNvSpPr>
                <a:spLocks noChangeArrowheads="1"/>
              </p:cNvSpPr>
              <p:nvPr/>
            </p:nvSpPr>
            <p:spPr bwMode="auto">
              <a:xfrm>
                <a:off x="432" y="1441"/>
                <a:ext cx="19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(a)</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二维数组的表示形式</a:t>
                </a:r>
              </a:p>
            </p:txBody>
          </p:sp>
        </p:grpSp>
        <p:sp>
          <p:nvSpPr>
            <p:cNvPr id="332811" name="Rectangle 11">
              <a:extLst>
                <a:ext uri="{FF2B5EF4-FFF2-40B4-BE49-F238E27FC236}">
                  <a16:creationId xmlns:a16="http://schemas.microsoft.com/office/drawing/2014/main" id="{D3E8D847-EF52-5C47-9CD2-17D3A499CA75}"/>
                </a:ext>
              </a:extLst>
            </p:cNvPr>
            <p:cNvSpPr>
              <a:spLocks noChangeArrowheads="1"/>
            </p:cNvSpPr>
            <p:nvPr/>
          </p:nvSpPr>
          <p:spPr bwMode="auto">
            <a:xfrm>
              <a:off x="2352" y="4128"/>
              <a:ext cx="15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(b)</a:t>
              </a:r>
              <a:r>
                <a:rPr lang="en-US" altLang="zh-CN" sz="2000" b="1">
                  <a:solidFill>
                    <a:srgbClr val="FFFFFF"/>
                  </a:solidFill>
                  <a:latin typeface="Arial" panose="020B0604020202020204" pitchFamily="34" charset="0"/>
                  <a:ea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rPr>
                <a:t>行优先顺序存储</a:t>
              </a:r>
            </a:p>
          </p:txBody>
        </p:sp>
        <p:sp>
          <p:nvSpPr>
            <p:cNvPr id="332812" name="Rectangle 12">
              <a:extLst>
                <a:ext uri="{FF2B5EF4-FFF2-40B4-BE49-F238E27FC236}">
                  <a16:creationId xmlns:a16="http://schemas.microsoft.com/office/drawing/2014/main" id="{FE41C45A-195F-0240-9DBD-9F457EE36487}"/>
                </a:ext>
              </a:extLst>
            </p:cNvPr>
            <p:cNvSpPr>
              <a:spLocks noChangeArrowheads="1"/>
            </p:cNvSpPr>
            <p:nvPr/>
          </p:nvSpPr>
          <p:spPr bwMode="auto">
            <a:xfrm>
              <a:off x="3984" y="4128"/>
              <a:ext cx="15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fontAlgn="base" hangingPunct="0">
                <a:spcBef>
                  <a:spcPct val="0"/>
                </a:spcBef>
                <a:spcAft>
                  <a:spcPct val="0"/>
                </a:spcAft>
              </a:pPr>
              <a:r>
                <a:rPr lang="en-US" altLang="zh-CN" sz="2000" b="1">
                  <a:solidFill>
                    <a:srgbClr val="FFFFFF"/>
                  </a:solidFill>
                  <a:latin typeface="Times New Roman" panose="02020603050405020304" pitchFamily="18" charset="0"/>
                  <a:ea typeface="宋体" panose="02010600030101010101" pitchFamily="2" charset="-122"/>
                </a:rPr>
                <a:t>(c)</a:t>
              </a:r>
              <a:r>
                <a:rPr lang="en-US" altLang="zh-CN" sz="2000" b="1">
                  <a:solidFill>
                    <a:srgbClr val="FFFFFF"/>
                  </a:solidFill>
                  <a:latin typeface="Arial" panose="020B0604020202020204" pitchFamily="34" charset="0"/>
                  <a:ea typeface="宋体" panose="02010600030101010101" pitchFamily="2" charset="-122"/>
                </a:rPr>
                <a:t>   </a:t>
              </a:r>
              <a:r>
                <a:rPr lang="zh-CN" altLang="en-US" sz="2000" b="1">
                  <a:solidFill>
                    <a:srgbClr val="FFFFFF"/>
                  </a:solidFill>
                  <a:latin typeface="Arial" panose="020B0604020202020204" pitchFamily="34" charset="0"/>
                  <a:ea typeface="宋体" panose="02010600030101010101" pitchFamily="2" charset="-122"/>
                </a:rPr>
                <a:t>列</a:t>
              </a:r>
              <a:r>
                <a:rPr kumimoji="1" lang="zh-CN" altLang="en-US" sz="2000" b="1">
                  <a:solidFill>
                    <a:srgbClr val="FFFFFF"/>
                  </a:solidFill>
                  <a:latin typeface="宋体" panose="02010600030101010101" pitchFamily="2" charset="-122"/>
                  <a:ea typeface="宋体" panose="02010600030101010101" pitchFamily="2" charset="-122"/>
                </a:rPr>
                <a:t>优先顺序存储</a:t>
              </a:r>
            </a:p>
          </p:txBody>
        </p:sp>
        <p:grpSp>
          <p:nvGrpSpPr>
            <p:cNvPr id="332813" name="Group 13">
              <a:extLst>
                <a:ext uri="{FF2B5EF4-FFF2-40B4-BE49-F238E27FC236}">
                  <a16:creationId xmlns:a16="http://schemas.microsoft.com/office/drawing/2014/main" id="{B7299E6A-E285-6944-9A9F-B034D6FABB8C}"/>
                </a:ext>
              </a:extLst>
            </p:cNvPr>
            <p:cNvGrpSpPr>
              <a:grpSpLocks/>
            </p:cNvGrpSpPr>
            <p:nvPr/>
          </p:nvGrpSpPr>
          <p:grpSpPr bwMode="auto">
            <a:xfrm>
              <a:off x="3024" y="0"/>
              <a:ext cx="1020" cy="4081"/>
              <a:chOff x="4512" y="58"/>
              <a:chExt cx="1018" cy="4166"/>
            </a:xfrm>
          </p:grpSpPr>
          <p:grpSp>
            <p:nvGrpSpPr>
              <p:cNvPr id="332814" name="Group 14">
                <a:extLst>
                  <a:ext uri="{FF2B5EF4-FFF2-40B4-BE49-F238E27FC236}">
                    <a16:creationId xmlns:a16="http://schemas.microsoft.com/office/drawing/2014/main" id="{B4275658-82A6-BA43-A2BB-C5EA180E72FC}"/>
                  </a:ext>
                </a:extLst>
              </p:cNvPr>
              <p:cNvGrpSpPr>
                <a:grpSpLocks/>
              </p:cNvGrpSpPr>
              <p:nvPr/>
            </p:nvGrpSpPr>
            <p:grpSpPr bwMode="auto">
              <a:xfrm>
                <a:off x="4512" y="291"/>
                <a:ext cx="941" cy="1134"/>
                <a:chOff x="4368" y="336"/>
                <a:chExt cx="941" cy="1360"/>
              </a:xfrm>
            </p:grpSpPr>
            <p:grpSp>
              <p:nvGrpSpPr>
                <p:cNvPr id="332815" name="Group 15">
                  <a:extLst>
                    <a:ext uri="{FF2B5EF4-FFF2-40B4-BE49-F238E27FC236}">
                      <a16:creationId xmlns:a16="http://schemas.microsoft.com/office/drawing/2014/main" id="{F8CEBF16-CDAF-AA41-B12C-264941915016}"/>
                    </a:ext>
                  </a:extLst>
                </p:cNvPr>
                <p:cNvGrpSpPr>
                  <a:grpSpLocks/>
                </p:cNvGrpSpPr>
                <p:nvPr/>
              </p:nvGrpSpPr>
              <p:grpSpPr bwMode="auto">
                <a:xfrm>
                  <a:off x="4368" y="336"/>
                  <a:ext cx="411" cy="1360"/>
                  <a:chOff x="1872" y="1728"/>
                  <a:chExt cx="411" cy="1360"/>
                </a:xfrm>
              </p:grpSpPr>
              <p:sp>
                <p:nvSpPr>
                  <p:cNvPr id="332816" name="Rectangle 16">
                    <a:extLst>
                      <a:ext uri="{FF2B5EF4-FFF2-40B4-BE49-F238E27FC236}">
                        <a16:creationId xmlns:a16="http://schemas.microsoft.com/office/drawing/2014/main" id="{EC5235B9-B322-F84A-AA24-9B5F120144CD}"/>
                      </a:ext>
                    </a:extLst>
                  </p:cNvPr>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11</a:t>
                    </a:r>
                  </a:p>
                  <a:p>
                    <a:pPr fontAlgn="base">
                      <a:spcBef>
                        <a:spcPct val="0"/>
                      </a:spcBef>
                      <a:spcAft>
                        <a:spcPct val="0"/>
                      </a:spcAft>
                    </a:pPr>
                    <a:r>
                      <a:rPr kumimoji="1" lang="en-US" altLang="zh-CN" sz="2400" baseline="-250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12 </a:t>
                    </a:r>
                  </a:p>
                  <a:p>
                    <a:pPr fontAlgn="base">
                      <a:spcBef>
                        <a:spcPct val="0"/>
                      </a:spcBef>
                      <a:spcAft>
                        <a:spcPct val="0"/>
                      </a:spcAft>
                    </a:pP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a:p>
                    <a:pPr fontAlgn="base">
                      <a:spcBef>
                        <a:spcPct val="0"/>
                      </a:spcBef>
                      <a:spcAft>
                        <a:spcPct val="0"/>
                      </a:spcAft>
                    </a:pP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1n</a:t>
                    </a:r>
                  </a:p>
                </p:txBody>
              </p:sp>
              <p:sp>
                <p:nvSpPr>
                  <p:cNvPr id="332817" name="Line 17">
                    <a:extLst>
                      <a:ext uri="{FF2B5EF4-FFF2-40B4-BE49-F238E27FC236}">
                        <a16:creationId xmlns:a16="http://schemas.microsoft.com/office/drawing/2014/main" id="{121147FF-5767-9F47-9A07-BB1896771AD3}"/>
                      </a:ext>
                    </a:extLst>
                  </p:cNvPr>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18" name="Line 18">
                    <a:extLst>
                      <a:ext uri="{FF2B5EF4-FFF2-40B4-BE49-F238E27FC236}">
                        <a16:creationId xmlns:a16="http://schemas.microsoft.com/office/drawing/2014/main" id="{505502BE-DCE3-2344-902D-6B5686BE7259}"/>
                      </a:ext>
                    </a:extLst>
                  </p:cNvPr>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19" name="Line 19">
                    <a:extLst>
                      <a:ext uri="{FF2B5EF4-FFF2-40B4-BE49-F238E27FC236}">
                        <a16:creationId xmlns:a16="http://schemas.microsoft.com/office/drawing/2014/main" id="{E34CFDAC-D493-8B44-A76E-69849D9A285A}"/>
                      </a:ext>
                    </a:extLst>
                  </p:cNvPr>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32820" name="AutoShape 20">
                  <a:extLst>
                    <a:ext uri="{FF2B5EF4-FFF2-40B4-BE49-F238E27FC236}">
                      <a16:creationId xmlns:a16="http://schemas.microsoft.com/office/drawing/2014/main" id="{1EF331E3-F6F5-0948-96FA-EE93C01A5EB7}"/>
                    </a:ext>
                  </a:extLst>
                </p:cNvPr>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21" name="Rectangle 21">
                  <a:extLst>
                    <a:ext uri="{FF2B5EF4-FFF2-40B4-BE49-F238E27FC236}">
                      <a16:creationId xmlns:a16="http://schemas.microsoft.com/office/drawing/2014/main" id="{DA8FB7EA-DC4F-7B4E-9225-9A0C02CFA955}"/>
                    </a:ext>
                  </a:extLst>
                </p:cNvPr>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行</a:t>
                  </a:r>
                </a:p>
              </p:txBody>
            </p:sp>
          </p:grpSp>
          <p:grpSp>
            <p:nvGrpSpPr>
              <p:cNvPr id="332822" name="Group 22">
                <a:extLst>
                  <a:ext uri="{FF2B5EF4-FFF2-40B4-BE49-F238E27FC236}">
                    <a16:creationId xmlns:a16="http://schemas.microsoft.com/office/drawing/2014/main" id="{43D0753F-EC5F-C64F-AE18-E74C3B44264C}"/>
                  </a:ext>
                </a:extLst>
              </p:cNvPr>
              <p:cNvGrpSpPr>
                <a:grpSpLocks/>
              </p:cNvGrpSpPr>
              <p:nvPr/>
            </p:nvGrpSpPr>
            <p:grpSpPr bwMode="auto">
              <a:xfrm>
                <a:off x="4512" y="1433"/>
                <a:ext cx="941" cy="1134"/>
                <a:chOff x="4368" y="336"/>
                <a:chExt cx="941" cy="1360"/>
              </a:xfrm>
            </p:grpSpPr>
            <p:grpSp>
              <p:nvGrpSpPr>
                <p:cNvPr id="332823" name="Group 23">
                  <a:extLst>
                    <a:ext uri="{FF2B5EF4-FFF2-40B4-BE49-F238E27FC236}">
                      <a16:creationId xmlns:a16="http://schemas.microsoft.com/office/drawing/2014/main" id="{2F594326-FB99-3C4B-8D79-937E787FDDEF}"/>
                    </a:ext>
                  </a:extLst>
                </p:cNvPr>
                <p:cNvGrpSpPr>
                  <a:grpSpLocks/>
                </p:cNvGrpSpPr>
                <p:nvPr/>
              </p:nvGrpSpPr>
              <p:grpSpPr bwMode="auto">
                <a:xfrm>
                  <a:off x="4368" y="336"/>
                  <a:ext cx="411" cy="1360"/>
                  <a:chOff x="1872" y="1728"/>
                  <a:chExt cx="411" cy="1360"/>
                </a:xfrm>
              </p:grpSpPr>
              <p:sp>
                <p:nvSpPr>
                  <p:cNvPr id="332824" name="Rectangle 24">
                    <a:extLst>
                      <a:ext uri="{FF2B5EF4-FFF2-40B4-BE49-F238E27FC236}">
                        <a16:creationId xmlns:a16="http://schemas.microsoft.com/office/drawing/2014/main" id="{66F4AA55-A115-AD4D-8781-1C0A929E06D3}"/>
                      </a:ext>
                    </a:extLst>
                  </p:cNvPr>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21</a:t>
                    </a:r>
                  </a:p>
                  <a:p>
                    <a:pPr fontAlgn="base">
                      <a:spcBef>
                        <a:spcPct val="0"/>
                      </a:spcBef>
                      <a:spcAft>
                        <a:spcPct val="0"/>
                      </a:spcAft>
                    </a:pPr>
                    <a:r>
                      <a:rPr kumimoji="1" lang="en-US" altLang="zh-CN" sz="2400" baseline="-250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22 </a:t>
                    </a:r>
                  </a:p>
                  <a:p>
                    <a:pPr fontAlgn="base">
                      <a:spcBef>
                        <a:spcPct val="0"/>
                      </a:spcBef>
                      <a:spcAft>
                        <a:spcPct val="0"/>
                      </a:spcAft>
                    </a:pP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a:p>
                    <a:pPr fontAlgn="base">
                      <a:spcBef>
                        <a:spcPct val="0"/>
                      </a:spcBef>
                      <a:spcAft>
                        <a:spcPct val="0"/>
                      </a:spcAft>
                    </a:pP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2n</a:t>
                    </a:r>
                  </a:p>
                </p:txBody>
              </p:sp>
              <p:sp>
                <p:nvSpPr>
                  <p:cNvPr id="332825" name="Line 25">
                    <a:extLst>
                      <a:ext uri="{FF2B5EF4-FFF2-40B4-BE49-F238E27FC236}">
                        <a16:creationId xmlns:a16="http://schemas.microsoft.com/office/drawing/2014/main" id="{D316C8F6-A403-3B4C-8E12-807CAB2786C7}"/>
                      </a:ext>
                    </a:extLst>
                  </p:cNvPr>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26" name="Line 26">
                    <a:extLst>
                      <a:ext uri="{FF2B5EF4-FFF2-40B4-BE49-F238E27FC236}">
                        <a16:creationId xmlns:a16="http://schemas.microsoft.com/office/drawing/2014/main" id="{BF216317-5EF1-8D4B-B9F8-F6AC619AA53C}"/>
                      </a:ext>
                    </a:extLst>
                  </p:cNvPr>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27" name="Line 27">
                    <a:extLst>
                      <a:ext uri="{FF2B5EF4-FFF2-40B4-BE49-F238E27FC236}">
                        <a16:creationId xmlns:a16="http://schemas.microsoft.com/office/drawing/2014/main" id="{7280DAAB-B2F6-FF4E-87E9-32E4E5171B47}"/>
                      </a:ext>
                    </a:extLst>
                  </p:cNvPr>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32828" name="AutoShape 28">
                  <a:extLst>
                    <a:ext uri="{FF2B5EF4-FFF2-40B4-BE49-F238E27FC236}">
                      <a16:creationId xmlns:a16="http://schemas.microsoft.com/office/drawing/2014/main" id="{E3F31431-7476-E147-A597-FAAA392C3654}"/>
                    </a:ext>
                  </a:extLst>
                </p:cNvPr>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29" name="Rectangle 29">
                  <a:extLst>
                    <a:ext uri="{FF2B5EF4-FFF2-40B4-BE49-F238E27FC236}">
                      <a16:creationId xmlns:a16="http://schemas.microsoft.com/office/drawing/2014/main" id="{2011F3F8-5DA0-FD4A-97F6-96E2A5DFBD15}"/>
                    </a:ext>
                  </a:extLst>
                </p:cNvPr>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行</a:t>
                  </a:r>
                </a:p>
              </p:txBody>
            </p:sp>
          </p:grpSp>
          <p:grpSp>
            <p:nvGrpSpPr>
              <p:cNvPr id="332830" name="Group 30">
                <a:extLst>
                  <a:ext uri="{FF2B5EF4-FFF2-40B4-BE49-F238E27FC236}">
                    <a16:creationId xmlns:a16="http://schemas.microsoft.com/office/drawing/2014/main" id="{DC70F75E-A628-1949-9882-E39ED88A0E19}"/>
                  </a:ext>
                </a:extLst>
              </p:cNvPr>
              <p:cNvGrpSpPr>
                <a:grpSpLocks/>
              </p:cNvGrpSpPr>
              <p:nvPr/>
            </p:nvGrpSpPr>
            <p:grpSpPr bwMode="auto">
              <a:xfrm>
                <a:off x="4512" y="2863"/>
                <a:ext cx="941" cy="1134"/>
                <a:chOff x="4368" y="336"/>
                <a:chExt cx="941" cy="1360"/>
              </a:xfrm>
            </p:grpSpPr>
            <p:grpSp>
              <p:nvGrpSpPr>
                <p:cNvPr id="332831" name="Group 31">
                  <a:extLst>
                    <a:ext uri="{FF2B5EF4-FFF2-40B4-BE49-F238E27FC236}">
                      <a16:creationId xmlns:a16="http://schemas.microsoft.com/office/drawing/2014/main" id="{DF74D5BB-DA23-9E4C-B531-2D6689082131}"/>
                    </a:ext>
                  </a:extLst>
                </p:cNvPr>
                <p:cNvGrpSpPr>
                  <a:grpSpLocks/>
                </p:cNvGrpSpPr>
                <p:nvPr/>
              </p:nvGrpSpPr>
              <p:grpSpPr bwMode="auto">
                <a:xfrm>
                  <a:off x="4368" y="336"/>
                  <a:ext cx="411" cy="1360"/>
                  <a:chOff x="1872" y="1728"/>
                  <a:chExt cx="411" cy="1360"/>
                </a:xfrm>
              </p:grpSpPr>
              <p:sp>
                <p:nvSpPr>
                  <p:cNvPr id="332832" name="Rectangle 32">
                    <a:extLst>
                      <a:ext uri="{FF2B5EF4-FFF2-40B4-BE49-F238E27FC236}">
                        <a16:creationId xmlns:a16="http://schemas.microsoft.com/office/drawing/2014/main" id="{E88F3D5F-19FB-C844-AE00-1A8BA1CE4FD7}"/>
                      </a:ext>
                    </a:extLst>
                  </p:cNvPr>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m1</a:t>
                    </a:r>
                  </a:p>
                  <a:p>
                    <a:pPr fontAlgn="base">
                      <a:spcBef>
                        <a:spcPct val="0"/>
                      </a:spcBef>
                      <a:spcAft>
                        <a:spcPct val="0"/>
                      </a:spcAft>
                    </a:pPr>
                    <a:r>
                      <a:rPr kumimoji="1" lang="en-US" altLang="zh-CN" sz="2400" baseline="-250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m2 </a:t>
                    </a:r>
                  </a:p>
                  <a:p>
                    <a:pPr fontAlgn="base">
                      <a:spcBef>
                        <a:spcPct val="0"/>
                      </a:spcBef>
                      <a:spcAft>
                        <a:spcPct val="0"/>
                      </a:spcAft>
                    </a:pP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a:p>
                    <a:pPr fontAlgn="base">
                      <a:spcBef>
                        <a:spcPct val="0"/>
                      </a:spcBef>
                      <a:spcAft>
                        <a:spcPct val="0"/>
                      </a:spcAft>
                    </a:pP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mn </a:t>
                    </a:r>
                  </a:p>
                </p:txBody>
              </p:sp>
              <p:sp>
                <p:nvSpPr>
                  <p:cNvPr id="332833" name="Line 33">
                    <a:extLst>
                      <a:ext uri="{FF2B5EF4-FFF2-40B4-BE49-F238E27FC236}">
                        <a16:creationId xmlns:a16="http://schemas.microsoft.com/office/drawing/2014/main" id="{2A26034E-B0AC-DF4F-B63F-F35E7BA4AF54}"/>
                      </a:ext>
                    </a:extLst>
                  </p:cNvPr>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34" name="Line 34">
                    <a:extLst>
                      <a:ext uri="{FF2B5EF4-FFF2-40B4-BE49-F238E27FC236}">
                        <a16:creationId xmlns:a16="http://schemas.microsoft.com/office/drawing/2014/main" id="{D6D54A0D-C6E2-AA4E-A06E-0450A5C5469C}"/>
                      </a:ext>
                    </a:extLst>
                  </p:cNvPr>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35" name="Line 35">
                    <a:extLst>
                      <a:ext uri="{FF2B5EF4-FFF2-40B4-BE49-F238E27FC236}">
                        <a16:creationId xmlns:a16="http://schemas.microsoft.com/office/drawing/2014/main" id="{9FE6A9F0-B848-244A-8140-22702ED5E959}"/>
                      </a:ext>
                    </a:extLst>
                  </p:cNvPr>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32836" name="AutoShape 36">
                  <a:extLst>
                    <a:ext uri="{FF2B5EF4-FFF2-40B4-BE49-F238E27FC236}">
                      <a16:creationId xmlns:a16="http://schemas.microsoft.com/office/drawing/2014/main" id="{613EA9CF-80BB-DF4A-BBC7-9A7F955C7C20}"/>
                    </a:ext>
                  </a:extLst>
                </p:cNvPr>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37" name="Rectangle 37">
                  <a:extLst>
                    <a:ext uri="{FF2B5EF4-FFF2-40B4-BE49-F238E27FC236}">
                      <a16:creationId xmlns:a16="http://schemas.microsoft.com/office/drawing/2014/main" id="{4F7C8959-0FF0-EF4A-8E9B-6B314E14C4B2}"/>
                    </a:ext>
                  </a:extLst>
                </p:cNvPr>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m</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行</a:t>
                  </a:r>
                </a:p>
              </p:txBody>
            </p:sp>
          </p:grpSp>
          <p:grpSp>
            <p:nvGrpSpPr>
              <p:cNvPr id="332838" name="Group 38">
                <a:extLst>
                  <a:ext uri="{FF2B5EF4-FFF2-40B4-BE49-F238E27FC236}">
                    <a16:creationId xmlns:a16="http://schemas.microsoft.com/office/drawing/2014/main" id="{33326C10-0C1D-4441-93B6-11292FED29E8}"/>
                  </a:ext>
                </a:extLst>
              </p:cNvPr>
              <p:cNvGrpSpPr>
                <a:grpSpLocks/>
              </p:cNvGrpSpPr>
              <p:nvPr/>
            </p:nvGrpSpPr>
            <p:grpSpPr bwMode="auto">
              <a:xfrm>
                <a:off x="4522" y="2545"/>
                <a:ext cx="1008" cy="317"/>
                <a:chOff x="4368" y="3024"/>
                <a:chExt cx="1008" cy="376"/>
              </a:xfrm>
            </p:grpSpPr>
            <p:sp>
              <p:nvSpPr>
                <p:cNvPr id="332839" name="Rectangle 39">
                  <a:extLst>
                    <a:ext uri="{FF2B5EF4-FFF2-40B4-BE49-F238E27FC236}">
                      <a16:creationId xmlns:a16="http://schemas.microsoft.com/office/drawing/2014/main" id="{B65740F7-7B69-094C-AE26-649FEFCE6116}"/>
                    </a:ext>
                  </a:extLst>
                </p:cNvPr>
                <p:cNvSpPr>
                  <a:spLocks noChangeArrowheads="1"/>
                </p:cNvSpPr>
                <p:nvPr/>
              </p:nvSpPr>
              <p:spPr bwMode="auto">
                <a:xfrm>
                  <a:off x="4368" y="3060"/>
                  <a:ext cx="408"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332840" name="Rectangle 40">
                  <a:extLst>
                    <a:ext uri="{FF2B5EF4-FFF2-40B4-BE49-F238E27FC236}">
                      <a16:creationId xmlns:a16="http://schemas.microsoft.com/office/drawing/2014/main" id="{66F33F0A-185E-E74A-B7AE-09FD22ABB4F1}"/>
                    </a:ext>
                  </a:extLst>
                </p:cNvPr>
                <p:cNvSpPr>
                  <a:spLocks noChangeArrowheads="1"/>
                </p:cNvSpPr>
                <p:nvPr/>
              </p:nvSpPr>
              <p:spPr bwMode="auto">
                <a:xfrm>
                  <a:off x="5040" y="3024"/>
                  <a:ext cx="33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grpSp>
          <p:sp>
            <p:nvSpPr>
              <p:cNvPr id="332841" name="Rectangle 41">
                <a:extLst>
                  <a:ext uri="{FF2B5EF4-FFF2-40B4-BE49-F238E27FC236}">
                    <a16:creationId xmlns:a16="http://schemas.microsoft.com/office/drawing/2014/main" id="{C7ADFE00-5EE7-2D46-9FBE-4CB71F2C85ED}"/>
                  </a:ext>
                </a:extLst>
              </p:cNvPr>
              <p:cNvSpPr>
                <a:spLocks noChangeArrowheads="1"/>
              </p:cNvSpPr>
              <p:nvPr/>
            </p:nvSpPr>
            <p:spPr bwMode="auto">
              <a:xfrm>
                <a:off x="4522" y="3997"/>
                <a:ext cx="408"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32842" name="Rectangle 42">
                <a:extLst>
                  <a:ext uri="{FF2B5EF4-FFF2-40B4-BE49-F238E27FC236}">
                    <a16:creationId xmlns:a16="http://schemas.microsoft.com/office/drawing/2014/main" id="{73E623EB-4421-7844-A667-B45690E22C23}"/>
                  </a:ext>
                </a:extLst>
              </p:cNvPr>
              <p:cNvSpPr>
                <a:spLocks noChangeArrowheads="1"/>
              </p:cNvSpPr>
              <p:nvPr/>
            </p:nvSpPr>
            <p:spPr bwMode="auto">
              <a:xfrm>
                <a:off x="4522" y="58"/>
                <a:ext cx="408"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grpSp>
        <p:grpSp>
          <p:nvGrpSpPr>
            <p:cNvPr id="332843" name="Group 43">
              <a:extLst>
                <a:ext uri="{FF2B5EF4-FFF2-40B4-BE49-F238E27FC236}">
                  <a16:creationId xmlns:a16="http://schemas.microsoft.com/office/drawing/2014/main" id="{98EF3866-723A-1548-9322-EB8DB6E92694}"/>
                </a:ext>
              </a:extLst>
            </p:cNvPr>
            <p:cNvGrpSpPr>
              <a:grpSpLocks/>
            </p:cNvGrpSpPr>
            <p:nvPr/>
          </p:nvGrpSpPr>
          <p:grpSpPr bwMode="auto">
            <a:xfrm>
              <a:off x="4445" y="0"/>
              <a:ext cx="1020" cy="4081"/>
              <a:chOff x="4512" y="58"/>
              <a:chExt cx="1018" cy="4166"/>
            </a:xfrm>
          </p:grpSpPr>
          <p:grpSp>
            <p:nvGrpSpPr>
              <p:cNvPr id="332844" name="Group 44">
                <a:extLst>
                  <a:ext uri="{FF2B5EF4-FFF2-40B4-BE49-F238E27FC236}">
                    <a16:creationId xmlns:a16="http://schemas.microsoft.com/office/drawing/2014/main" id="{CA7CFC2B-4691-A043-80F8-357F8ACE1EB0}"/>
                  </a:ext>
                </a:extLst>
              </p:cNvPr>
              <p:cNvGrpSpPr>
                <a:grpSpLocks/>
              </p:cNvGrpSpPr>
              <p:nvPr/>
            </p:nvGrpSpPr>
            <p:grpSpPr bwMode="auto">
              <a:xfrm>
                <a:off x="4512" y="291"/>
                <a:ext cx="941" cy="1134"/>
                <a:chOff x="4368" y="336"/>
                <a:chExt cx="941" cy="1360"/>
              </a:xfrm>
            </p:grpSpPr>
            <p:grpSp>
              <p:nvGrpSpPr>
                <p:cNvPr id="332845" name="Group 45">
                  <a:extLst>
                    <a:ext uri="{FF2B5EF4-FFF2-40B4-BE49-F238E27FC236}">
                      <a16:creationId xmlns:a16="http://schemas.microsoft.com/office/drawing/2014/main" id="{8DA8ED7E-63CA-2746-9C86-763543622E82}"/>
                    </a:ext>
                  </a:extLst>
                </p:cNvPr>
                <p:cNvGrpSpPr>
                  <a:grpSpLocks/>
                </p:cNvGrpSpPr>
                <p:nvPr/>
              </p:nvGrpSpPr>
              <p:grpSpPr bwMode="auto">
                <a:xfrm>
                  <a:off x="4368" y="336"/>
                  <a:ext cx="411" cy="1360"/>
                  <a:chOff x="1872" y="1728"/>
                  <a:chExt cx="411" cy="1360"/>
                </a:xfrm>
              </p:grpSpPr>
              <p:sp>
                <p:nvSpPr>
                  <p:cNvPr id="332846" name="Rectangle 46">
                    <a:extLst>
                      <a:ext uri="{FF2B5EF4-FFF2-40B4-BE49-F238E27FC236}">
                        <a16:creationId xmlns:a16="http://schemas.microsoft.com/office/drawing/2014/main" id="{152872B4-FBD5-5D49-900B-237627E5F55A}"/>
                      </a:ext>
                    </a:extLst>
                  </p:cNvPr>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11</a:t>
                    </a:r>
                  </a:p>
                  <a:p>
                    <a:pPr fontAlgn="base">
                      <a:spcBef>
                        <a:spcPct val="0"/>
                      </a:spcBef>
                      <a:spcAft>
                        <a:spcPct val="0"/>
                      </a:spcAft>
                    </a:pPr>
                    <a:r>
                      <a:rPr kumimoji="1" lang="en-US" altLang="zh-CN" sz="2400" baseline="-250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21 </a:t>
                    </a:r>
                  </a:p>
                  <a:p>
                    <a:pPr fontAlgn="base">
                      <a:spcBef>
                        <a:spcPct val="0"/>
                      </a:spcBef>
                      <a:spcAft>
                        <a:spcPct val="0"/>
                      </a:spcAft>
                    </a:pP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a:p>
                    <a:pPr fontAlgn="base">
                      <a:spcBef>
                        <a:spcPct val="0"/>
                      </a:spcBef>
                      <a:spcAft>
                        <a:spcPct val="0"/>
                      </a:spcAft>
                    </a:pP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m1</a:t>
                    </a:r>
                  </a:p>
                </p:txBody>
              </p:sp>
              <p:sp>
                <p:nvSpPr>
                  <p:cNvPr id="332847" name="Line 47">
                    <a:extLst>
                      <a:ext uri="{FF2B5EF4-FFF2-40B4-BE49-F238E27FC236}">
                        <a16:creationId xmlns:a16="http://schemas.microsoft.com/office/drawing/2014/main" id="{4127A214-30DE-4647-822C-4E6F03E6A376}"/>
                      </a:ext>
                    </a:extLst>
                  </p:cNvPr>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48" name="Line 48">
                    <a:extLst>
                      <a:ext uri="{FF2B5EF4-FFF2-40B4-BE49-F238E27FC236}">
                        <a16:creationId xmlns:a16="http://schemas.microsoft.com/office/drawing/2014/main" id="{44B18236-5C10-2248-B04D-12A09F044CDA}"/>
                      </a:ext>
                    </a:extLst>
                  </p:cNvPr>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49" name="Line 49">
                    <a:extLst>
                      <a:ext uri="{FF2B5EF4-FFF2-40B4-BE49-F238E27FC236}">
                        <a16:creationId xmlns:a16="http://schemas.microsoft.com/office/drawing/2014/main" id="{CD9E5FBC-2401-7649-9D2A-F32E50024989}"/>
                      </a:ext>
                    </a:extLst>
                  </p:cNvPr>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32850" name="AutoShape 50">
                  <a:extLst>
                    <a:ext uri="{FF2B5EF4-FFF2-40B4-BE49-F238E27FC236}">
                      <a16:creationId xmlns:a16="http://schemas.microsoft.com/office/drawing/2014/main" id="{088FDDDC-02F4-D044-B442-2B03248AB177}"/>
                    </a:ext>
                  </a:extLst>
                </p:cNvPr>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51" name="Rectangle 51">
                  <a:extLst>
                    <a:ext uri="{FF2B5EF4-FFF2-40B4-BE49-F238E27FC236}">
                      <a16:creationId xmlns:a16="http://schemas.microsoft.com/office/drawing/2014/main" id="{8FF3E698-5EED-8D47-A44C-9EE03ED56557}"/>
                    </a:ext>
                  </a:extLst>
                </p:cNvPr>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1</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列</a:t>
                  </a:r>
                </a:p>
              </p:txBody>
            </p:sp>
          </p:grpSp>
          <p:grpSp>
            <p:nvGrpSpPr>
              <p:cNvPr id="332852" name="Group 52">
                <a:extLst>
                  <a:ext uri="{FF2B5EF4-FFF2-40B4-BE49-F238E27FC236}">
                    <a16:creationId xmlns:a16="http://schemas.microsoft.com/office/drawing/2014/main" id="{AAB4594B-E31A-1B4D-8CEB-5E39494A99E7}"/>
                  </a:ext>
                </a:extLst>
              </p:cNvPr>
              <p:cNvGrpSpPr>
                <a:grpSpLocks/>
              </p:cNvGrpSpPr>
              <p:nvPr/>
            </p:nvGrpSpPr>
            <p:grpSpPr bwMode="auto">
              <a:xfrm>
                <a:off x="4512" y="1433"/>
                <a:ext cx="941" cy="1134"/>
                <a:chOff x="4368" y="336"/>
                <a:chExt cx="941" cy="1360"/>
              </a:xfrm>
            </p:grpSpPr>
            <p:grpSp>
              <p:nvGrpSpPr>
                <p:cNvPr id="332853" name="Group 53">
                  <a:extLst>
                    <a:ext uri="{FF2B5EF4-FFF2-40B4-BE49-F238E27FC236}">
                      <a16:creationId xmlns:a16="http://schemas.microsoft.com/office/drawing/2014/main" id="{7A55320C-99CD-C548-99A2-971075A3437A}"/>
                    </a:ext>
                  </a:extLst>
                </p:cNvPr>
                <p:cNvGrpSpPr>
                  <a:grpSpLocks/>
                </p:cNvGrpSpPr>
                <p:nvPr/>
              </p:nvGrpSpPr>
              <p:grpSpPr bwMode="auto">
                <a:xfrm>
                  <a:off x="4368" y="336"/>
                  <a:ext cx="411" cy="1360"/>
                  <a:chOff x="1872" y="1728"/>
                  <a:chExt cx="411" cy="1360"/>
                </a:xfrm>
              </p:grpSpPr>
              <p:sp>
                <p:nvSpPr>
                  <p:cNvPr id="332854" name="Rectangle 54">
                    <a:extLst>
                      <a:ext uri="{FF2B5EF4-FFF2-40B4-BE49-F238E27FC236}">
                        <a16:creationId xmlns:a16="http://schemas.microsoft.com/office/drawing/2014/main" id="{75D34506-1467-E841-98C5-41E9FE8C7868}"/>
                      </a:ext>
                    </a:extLst>
                  </p:cNvPr>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12</a:t>
                    </a:r>
                  </a:p>
                  <a:p>
                    <a:pPr fontAlgn="base">
                      <a:spcBef>
                        <a:spcPct val="0"/>
                      </a:spcBef>
                      <a:spcAft>
                        <a:spcPct val="0"/>
                      </a:spcAft>
                    </a:pPr>
                    <a:r>
                      <a:rPr kumimoji="1" lang="en-US" altLang="zh-CN" sz="2400" baseline="-250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22 </a:t>
                    </a:r>
                  </a:p>
                  <a:p>
                    <a:pPr fontAlgn="base">
                      <a:spcBef>
                        <a:spcPct val="0"/>
                      </a:spcBef>
                      <a:spcAft>
                        <a:spcPct val="0"/>
                      </a:spcAft>
                    </a:pP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a:p>
                    <a:pPr fontAlgn="base">
                      <a:spcBef>
                        <a:spcPct val="0"/>
                      </a:spcBef>
                      <a:spcAft>
                        <a:spcPct val="0"/>
                      </a:spcAft>
                    </a:pP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m2</a:t>
                    </a:r>
                  </a:p>
                </p:txBody>
              </p:sp>
              <p:sp>
                <p:nvSpPr>
                  <p:cNvPr id="332855" name="Line 55">
                    <a:extLst>
                      <a:ext uri="{FF2B5EF4-FFF2-40B4-BE49-F238E27FC236}">
                        <a16:creationId xmlns:a16="http://schemas.microsoft.com/office/drawing/2014/main" id="{29FE739E-E4CB-1246-9F54-BB38BE736386}"/>
                      </a:ext>
                    </a:extLst>
                  </p:cNvPr>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56" name="Line 56">
                    <a:extLst>
                      <a:ext uri="{FF2B5EF4-FFF2-40B4-BE49-F238E27FC236}">
                        <a16:creationId xmlns:a16="http://schemas.microsoft.com/office/drawing/2014/main" id="{9F33DD45-0BD4-C74D-9BA6-8C2E6A199589}"/>
                      </a:ext>
                    </a:extLst>
                  </p:cNvPr>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57" name="Line 57">
                    <a:extLst>
                      <a:ext uri="{FF2B5EF4-FFF2-40B4-BE49-F238E27FC236}">
                        <a16:creationId xmlns:a16="http://schemas.microsoft.com/office/drawing/2014/main" id="{36CDF050-943B-E549-B6E0-A338FB00679B}"/>
                      </a:ext>
                    </a:extLst>
                  </p:cNvPr>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32858" name="AutoShape 58">
                  <a:extLst>
                    <a:ext uri="{FF2B5EF4-FFF2-40B4-BE49-F238E27FC236}">
                      <a16:creationId xmlns:a16="http://schemas.microsoft.com/office/drawing/2014/main" id="{F4881FA4-66E4-B943-A931-10FDFE66F71A}"/>
                    </a:ext>
                  </a:extLst>
                </p:cNvPr>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59" name="Rectangle 59">
                  <a:extLst>
                    <a:ext uri="{FF2B5EF4-FFF2-40B4-BE49-F238E27FC236}">
                      <a16:creationId xmlns:a16="http://schemas.microsoft.com/office/drawing/2014/main" id="{E9435622-E3BF-654E-BD6A-F306034EA606}"/>
                    </a:ext>
                  </a:extLst>
                </p:cNvPr>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2</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列</a:t>
                  </a:r>
                </a:p>
              </p:txBody>
            </p:sp>
          </p:grpSp>
          <p:grpSp>
            <p:nvGrpSpPr>
              <p:cNvPr id="332860" name="Group 60">
                <a:extLst>
                  <a:ext uri="{FF2B5EF4-FFF2-40B4-BE49-F238E27FC236}">
                    <a16:creationId xmlns:a16="http://schemas.microsoft.com/office/drawing/2014/main" id="{C60CBDFC-7943-2045-9334-474797CECDEE}"/>
                  </a:ext>
                </a:extLst>
              </p:cNvPr>
              <p:cNvGrpSpPr>
                <a:grpSpLocks/>
              </p:cNvGrpSpPr>
              <p:nvPr/>
            </p:nvGrpSpPr>
            <p:grpSpPr bwMode="auto">
              <a:xfrm>
                <a:off x="4512" y="2863"/>
                <a:ext cx="941" cy="1134"/>
                <a:chOff x="4368" y="336"/>
                <a:chExt cx="941" cy="1360"/>
              </a:xfrm>
            </p:grpSpPr>
            <p:grpSp>
              <p:nvGrpSpPr>
                <p:cNvPr id="332861" name="Group 61">
                  <a:extLst>
                    <a:ext uri="{FF2B5EF4-FFF2-40B4-BE49-F238E27FC236}">
                      <a16:creationId xmlns:a16="http://schemas.microsoft.com/office/drawing/2014/main" id="{95B72D34-5A2A-A44A-9A85-8BB508AD554E}"/>
                    </a:ext>
                  </a:extLst>
                </p:cNvPr>
                <p:cNvGrpSpPr>
                  <a:grpSpLocks/>
                </p:cNvGrpSpPr>
                <p:nvPr/>
              </p:nvGrpSpPr>
              <p:grpSpPr bwMode="auto">
                <a:xfrm>
                  <a:off x="4368" y="336"/>
                  <a:ext cx="411" cy="1360"/>
                  <a:chOff x="1872" y="1728"/>
                  <a:chExt cx="411" cy="1360"/>
                </a:xfrm>
              </p:grpSpPr>
              <p:sp>
                <p:nvSpPr>
                  <p:cNvPr id="332862" name="Rectangle 62">
                    <a:extLst>
                      <a:ext uri="{FF2B5EF4-FFF2-40B4-BE49-F238E27FC236}">
                        <a16:creationId xmlns:a16="http://schemas.microsoft.com/office/drawing/2014/main" id="{134A1F6F-B8E4-314C-B309-2C8D6D5C92FF}"/>
                      </a:ext>
                    </a:extLst>
                  </p:cNvPr>
                  <p:cNvSpPr>
                    <a:spLocks noChangeArrowheads="1"/>
                  </p:cNvSpPr>
                  <p:nvPr/>
                </p:nvSpPr>
                <p:spPr bwMode="auto">
                  <a:xfrm>
                    <a:off x="1875" y="1728"/>
                    <a:ext cx="408" cy="13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1m</a:t>
                    </a:r>
                  </a:p>
                  <a:p>
                    <a:pPr fontAlgn="base">
                      <a:spcBef>
                        <a:spcPct val="0"/>
                      </a:spcBef>
                      <a:spcAft>
                        <a:spcPct val="0"/>
                      </a:spcAft>
                    </a:pPr>
                    <a:r>
                      <a:rPr kumimoji="1" lang="en-US" altLang="zh-CN" sz="2400" baseline="-250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2m </a:t>
                    </a:r>
                  </a:p>
                  <a:p>
                    <a:pPr fontAlgn="base">
                      <a:spcBef>
                        <a:spcPct val="0"/>
                      </a:spcBef>
                      <a:spcAft>
                        <a:spcPct val="0"/>
                      </a:spcAft>
                    </a:pPr>
                    <a:endPar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a:p>
                    <a:pPr fontAlgn="base">
                      <a:spcBef>
                        <a:spcPct val="0"/>
                      </a:spcBef>
                      <a:spcAft>
                        <a:spcPct val="0"/>
                      </a:spcAft>
                    </a:pPr>
                    <a:r>
                      <a:rPr kumimoji="1" lang="en-US" altLang="zh-CN"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 </a:t>
                    </a:r>
                  </a:p>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en-US" altLang="zh-CN" sz="2400" baseline="-25000">
                        <a:solidFill>
                          <a:srgbClr val="FFFFFF"/>
                        </a:solidFill>
                        <a:latin typeface="Times New Roman" panose="02020603050405020304" pitchFamily="18" charset="0"/>
                        <a:ea typeface="宋体" panose="02010600030101010101" pitchFamily="2" charset="-122"/>
                      </a:rPr>
                      <a:t>mn</a:t>
                    </a:r>
                  </a:p>
                </p:txBody>
              </p:sp>
              <p:sp>
                <p:nvSpPr>
                  <p:cNvPr id="332863" name="Line 63">
                    <a:extLst>
                      <a:ext uri="{FF2B5EF4-FFF2-40B4-BE49-F238E27FC236}">
                        <a16:creationId xmlns:a16="http://schemas.microsoft.com/office/drawing/2014/main" id="{B6EE3104-1CB8-DB4E-9349-BBF66931702C}"/>
                      </a:ext>
                    </a:extLst>
                  </p:cNvPr>
                  <p:cNvSpPr>
                    <a:spLocks noChangeShapeType="1"/>
                  </p:cNvSpPr>
                  <p:nvPr/>
                </p:nvSpPr>
                <p:spPr bwMode="auto">
                  <a:xfrm>
                    <a:off x="1872" y="2064"/>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64" name="Line 64">
                    <a:extLst>
                      <a:ext uri="{FF2B5EF4-FFF2-40B4-BE49-F238E27FC236}">
                        <a16:creationId xmlns:a16="http://schemas.microsoft.com/office/drawing/2014/main" id="{CF180C9F-E382-D446-8D0D-A96F448B1EA4}"/>
                      </a:ext>
                    </a:extLst>
                  </p:cNvPr>
                  <p:cNvSpPr>
                    <a:spLocks noChangeShapeType="1"/>
                  </p:cNvSpPr>
                  <p:nvPr/>
                </p:nvSpPr>
                <p:spPr bwMode="auto">
                  <a:xfrm>
                    <a:off x="1872" y="2400"/>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65" name="Line 65">
                    <a:extLst>
                      <a:ext uri="{FF2B5EF4-FFF2-40B4-BE49-F238E27FC236}">
                        <a16:creationId xmlns:a16="http://schemas.microsoft.com/office/drawing/2014/main" id="{53B3D8D7-0954-8B4A-BC99-95D7D5AFC7A8}"/>
                      </a:ext>
                    </a:extLst>
                  </p:cNvPr>
                  <p:cNvSpPr>
                    <a:spLocks noChangeShapeType="1"/>
                  </p:cNvSpPr>
                  <p:nvPr/>
                </p:nvSpPr>
                <p:spPr bwMode="auto">
                  <a:xfrm>
                    <a:off x="1872" y="2746"/>
                    <a:ext cx="40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332866" name="AutoShape 66">
                  <a:extLst>
                    <a:ext uri="{FF2B5EF4-FFF2-40B4-BE49-F238E27FC236}">
                      <a16:creationId xmlns:a16="http://schemas.microsoft.com/office/drawing/2014/main" id="{F1A39416-B498-4842-BD99-8E68E02A8D9E}"/>
                    </a:ext>
                  </a:extLst>
                </p:cNvPr>
                <p:cNvSpPr>
                  <a:spLocks/>
                </p:cNvSpPr>
                <p:nvPr/>
              </p:nvSpPr>
              <p:spPr bwMode="auto">
                <a:xfrm>
                  <a:off x="4850" y="336"/>
                  <a:ext cx="113" cy="1349"/>
                </a:xfrm>
                <a:prstGeom prst="rightBrace">
                  <a:avLst>
                    <a:gd name="adj1" fmla="val 9948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332867" name="Rectangle 67">
                  <a:extLst>
                    <a:ext uri="{FF2B5EF4-FFF2-40B4-BE49-F238E27FC236}">
                      <a16:creationId xmlns:a16="http://schemas.microsoft.com/office/drawing/2014/main" id="{8119A397-1C85-CA4C-A6CA-150D93F24F1D}"/>
                    </a:ext>
                  </a:extLst>
                </p:cNvPr>
                <p:cNvSpPr>
                  <a:spLocks noChangeArrowheads="1"/>
                </p:cNvSpPr>
                <p:nvPr/>
              </p:nvSpPr>
              <p:spPr bwMode="auto">
                <a:xfrm>
                  <a:off x="4992" y="624"/>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n</a:t>
                  </a:r>
                </a:p>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列</a:t>
                  </a:r>
                </a:p>
              </p:txBody>
            </p:sp>
          </p:grpSp>
          <p:grpSp>
            <p:nvGrpSpPr>
              <p:cNvPr id="332868" name="Group 68">
                <a:extLst>
                  <a:ext uri="{FF2B5EF4-FFF2-40B4-BE49-F238E27FC236}">
                    <a16:creationId xmlns:a16="http://schemas.microsoft.com/office/drawing/2014/main" id="{3704D23B-442F-E54B-B13B-50113EA66387}"/>
                  </a:ext>
                </a:extLst>
              </p:cNvPr>
              <p:cNvGrpSpPr>
                <a:grpSpLocks/>
              </p:cNvGrpSpPr>
              <p:nvPr/>
            </p:nvGrpSpPr>
            <p:grpSpPr bwMode="auto">
              <a:xfrm>
                <a:off x="4522" y="2545"/>
                <a:ext cx="1008" cy="317"/>
                <a:chOff x="4368" y="3024"/>
                <a:chExt cx="1008" cy="376"/>
              </a:xfrm>
            </p:grpSpPr>
            <p:sp>
              <p:nvSpPr>
                <p:cNvPr id="332869" name="Rectangle 69">
                  <a:extLst>
                    <a:ext uri="{FF2B5EF4-FFF2-40B4-BE49-F238E27FC236}">
                      <a16:creationId xmlns:a16="http://schemas.microsoft.com/office/drawing/2014/main" id="{EE48E43A-61BD-8F47-8CE9-B0DCE0A3C9D3}"/>
                    </a:ext>
                  </a:extLst>
                </p:cNvPr>
                <p:cNvSpPr>
                  <a:spLocks noChangeArrowheads="1"/>
                </p:cNvSpPr>
                <p:nvPr/>
              </p:nvSpPr>
              <p:spPr bwMode="auto">
                <a:xfrm>
                  <a:off x="4368" y="3060"/>
                  <a:ext cx="408" cy="3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332870" name="Rectangle 70">
                  <a:extLst>
                    <a:ext uri="{FF2B5EF4-FFF2-40B4-BE49-F238E27FC236}">
                      <a16:creationId xmlns:a16="http://schemas.microsoft.com/office/drawing/2014/main" id="{CFB1B6B4-94EF-1A40-958A-FAA02A5FC3E0}"/>
                    </a:ext>
                  </a:extLst>
                </p:cNvPr>
                <p:cNvSpPr>
                  <a:spLocks noChangeArrowheads="1"/>
                </p:cNvSpPr>
                <p:nvPr/>
              </p:nvSpPr>
              <p:spPr bwMode="auto">
                <a:xfrm>
                  <a:off x="5040" y="3024"/>
                  <a:ext cx="33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grpSp>
          <p:sp>
            <p:nvSpPr>
              <p:cNvPr id="332871" name="Rectangle 71">
                <a:extLst>
                  <a:ext uri="{FF2B5EF4-FFF2-40B4-BE49-F238E27FC236}">
                    <a16:creationId xmlns:a16="http://schemas.microsoft.com/office/drawing/2014/main" id="{1BA820CE-E2A1-0F48-B05B-154C6D9323D3}"/>
                  </a:ext>
                </a:extLst>
              </p:cNvPr>
              <p:cNvSpPr>
                <a:spLocks noChangeArrowheads="1"/>
              </p:cNvSpPr>
              <p:nvPr/>
            </p:nvSpPr>
            <p:spPr bwMode="auto">
              <a:xfrm>
                <a:off x="4522" y="3997"/>
                <a:ext cx="408"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sp>
            <p:nvSpPr>
              <p:cNvPr id="332872" name="Rectangle 72">
                <a:extLst>
                  <a:ext uri="{FF2B5EF4-FFF2-40B4-BE49-F238E27FC236}">
                    <a16:creationId xmlns:a16="http://schemas.microsoft.com/office/drawing/2014/main" id="{F4CCA2AA-CD3E-0345-8195-0CD13231F1C9}"/>
                  </a:ext>
                </a:extLst>
              </p:cNvPr>
              <p:cNvSpPr>
                <a:spLocks noChangeArrowheads="1"/>
              </p:cNvSpPr>
              <p:nvPr/>
            </p:nvSpPr>
            <p:spPr bwMode="auto">
              <a:xfrm>
                <a:off x="4522" y="58"/>
                <a:ext cx="408"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kumimoji="1" lang="en-US" altLang="zh-CN" sz="2400">
                  <a:solidFill>
                    <a:srgbClr val="FFFFFF"/>
                  </a:solidFill>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355053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E40DEA75-45FD-654C-A520-9F445D035923}"/>
              </a:ext>
            </a:extLst>
          </p:cNvPr>
          <p:cNvSpPr>
            <a:spLocks noGrp="1" noChangeArrowheads="1"/>
          </p:cNvSpPr>
          <p:nvPr>
            <p:ph/>
          </p:nvPr>
        </p:nvSpPr>
        <p:spPr>
          <a:xfrm>
            <a:off x="1676401" y="179388"/>
            <a:ext cx="8812213" cy="6489700"/>
          </a:xfrm>
        </p:spPr>
        <p:txBody>
          <a:bodyPr/>
          <a:lstStyle/>
          <a:p>
            <a:pPr marL="0" indent="0">
              <a:lnSpc>
                <a:spcPct val="110000"/>
              </a:lnSpc>
              <a:buNone/>
            </a:pPr>
            <a:r>
              <a:rPr lang="zh-CN" altLang="en-US">
                <a:latin typeface="楷体_GB2312" pitchFamily="49" charset="-122"/>
                <a:ea typeface="楷体_GB2312" pitchFamily="49" charset="-122"/>
              </a:rPr>
              <a:t>   </a:t>
            </a:r>
            <a:r>
              <a:rPr lang="zh-CN" altLang="en-US" sz="2800" b="1">
                <a:latin typeface="宋体" panose="02010600030101010101" pitchFamily="2" charset="-122"/>
              </a:rPr>
              <a:t>设有二维数组</a:t>
            </a:r>
            <a:r>
              <a:rPr lang="en-US" altLang="zh-CN" sz="2800" b="1"/>
              <a:t>A=(a</a:t>
            </a:r>
            <a:r>
              <a:rPr lang="en-US" altLang="zh-CN" sz="2800" b="1" baseline="-25000"/>
              <a:t>ij</a:t>
            </a:r>
            <a:r>
              <a:rPr lang="en-US" altLang="zh-CN" sz="2800" b="1"/>
              <a:t>)</a:t>
            </a:r>
            <a:r>
              <a:rPr lang="en-US" altLang="zh-CN" sz="2800" b="1" baseline="-25000"/>
              <a:t>m</a:t>
            </a:r>
            <a:r>
              <a:rPr lang="en-US" altLang="zh-CN" sz="2800" b="1" baseline="-25000">
                <a:sym typeface="Symbol" pitchFamily="2" charset="2"/>
              </a:rPr>
              <a:t></a:t>
            </a:r>
            <a:r>
              <a:rPr lang="en-US" altLang="zh-CN" sz="2800" b="1" baseline="-25000"/>
              <a:t>n</a:t>
            </a:r>
            <a:r>
              <a:rPr lang="zh-CN" altLang="en-US" sz="2800" b="1">
                <a:latin typeface="宋体" panose="02010600030101010101" pitchFamily="2" charset="-122"/>
              </a:rPr>
              <a:t>，若每个元素占用的存储单元数为</a:t>
            </a:r>
            <a:r>
              <a:rPr lang="en-US" altLang="zh-CN" sz="2800" b="1" i="1"/>
              <a:t>l</a:t>
            </a:r>
            <a:r>
              <a:rPr lang="en-US" altLang="zh-CN" sz="2800" b="1">
                <a:latin typeface="宋体" panose="02010600030101010101" pitchFamily="2" charset="-122"/>
              </a:rPr>
              <a:t>(</a:t>
            </a:r>
            <a:r>
              <a:rPr lang="zh-CN" altLang="en-US" sz="2800" b="1">
                <a:latin typeface="宋体" panose="02010600030101010101" pitchFamily="2" charset="-122"/>
              </a:rPr>
              <a:t>个</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t>LOC[a</a:t>
            </a:r>
            <a:r>
              <a:rPr lang="en-US" altLang="zh-CN" sz="2800" b="1" baseline="-25000"/>
              <a:t>11</a:t>
            </a:r>
            <a:r>
              <a:rPr lang="en-US" altLang="zh-CN" sz="2800" b="1"/>
              <a:t>]</a:t>
            </a:r>
            <a:r>
              <a:rPr lang="zh-CN" altLang="en-US" sz="2800" b="1"/>
              <a:t>表示元素</a:t>
            </a:r>
            <a:r>
              <a:rPr lang="en-US" altLang="zh-CN" sz="2800" b="1"/>
              <a:t>a</a:t>
            </a:r>
            <a:r>
              <a:rPr lang="en-US" altLang="zh-CN" sz="2800" b="1" baseline="-25000"/>
              <a:t>11</a:t>
            </a:r>
            <a:r>
              <a:rPr lang="zh-CN" altLang="en-US" sz="2800" b="1"/>
              <a:t>的首地址</a:t>
            </a:r>
            <a:r>
              <a:rPr lang="zh-CN" altLang="en-US" sz="2800" b="1">
                <a:latin typeface="宋体" panose="02010600030101010101" pitchFamily="2" charset="-122"/>
              </a:rPr>
              <a:t>，即</a:t>
            </a:r>
            <a:r>
              <a:rPr lang="zh-CN" altLang="en-US" sz="2800" b="1">
                <a:solidFill>
                  <a:schemeClr val="accent1"/>
                </a:solidFill>
                <a:latin typeface="宋体" panose="02010600030101010101" pitchFamily="2" charset="-122"/>
              </a:rPr>
              <a:t>数组的</a:t>
            </a:r>
            <a:r>
              <a:rPr lang="zh-CN" altLang="en-US" sz="2800" b="1">
                <a:solidFill>
                  <a:schemeClr val="accent1"/>
                </a:solidFill>
              </a:rPr>
              <a:t>首地址</a:t>
            </a:r>
            <a:r>
              <a:rPr lang="zh-CN" altLang="en-US" sz="2800" b="1">
                <a:latin typeface="宋体" panose="02010600030101010101" pitchFamily="2" charset="-122"/>
              </a:rPr>
              <a:t>。</a:t>
            </a:r>
          </a:p>
          <a:p>
            <a:pPr marL="0" indent="0">
              <a:lnSpc>
                <a:spcPct val="110000"/>
              </a:lnSpc>
              <a:buNone/>
            </a:pPr>
            <a:r>
              <a:rPr lang="en-US" altLang="zh-CN" b="1"/>
              <a:t>1</a:t>
            </a:r>
            <a:r>
              <a:rPr lang="en-US" altLang="zh-CN" b="1">
                <a:latin typeface="楷体_GB2312" pitchFamily="49" charset="-122"/>
              </a:rPr>
              <a:t>  </a:t>
            </a:r>
            <a:r>
              <a:rPr lang="zh-CN" altLang="en-US" b="1">
                <a:latin typeface="楷体_GB2312" pitchFamily="49" charset="-122"/>
              </a:rPr>
              <a:t>以</a:t>
            </a:r>
            <a:r>
              <a:rPr lang="zh-CN" altLang="en-US" b="1"/>
              <a:t>“</a:t>
            </a:r>
            <a:r>
              <a:rPr lang="zh-CN" altLang="en-US" b="1">
                <a:solidFill>
                  <a:schemeClr val="folHlink"/>
                </a:solidFill>
                <a:latin typeface="楷体_GB2312" pitchFamily="49" charset="-122"/>
              </a:rPr>
              <a:t>行优先顺序</a:t>
            </a:r>
            <a:r>
              <a:rPr lang="zh-CN" altLang="en-US" b="1"/>
              <a:t>”</a:t>
            </a:r>
            <a:r>
              <a:rPr lang="zh-CN" altLang="en-US" b="1">
                <a:latin typeface="楷体_GB2312" pitchFamily="49" charset="-122"/>
              </a:rPr>
              <a:t>存储</a:t>
            </a:r>
            <a:endParaRPr lang="zh-CN" altLang="en-US" b="1">
              <a:latin typeface="宋体" panose="02010600030101010101" pitchFamily="2" charset="-122"/>
            </a:endParaRPr>
          </a:p>
          <a:p>
            <a:pPr marL="533400" lvl="1" indent="0">
              <a:lnSpc>
                <a:spcPct val="110000"/>
              </a:lnSpc>
              <a:buNone/>
            </a:pPr>
            <a:r>
              <a:rPr lang="zh-CN" altLang="en-US" b="1">
                <a:latin typeface="宋体" panose="02010600030101010101" pitchFamily="2" charset="-122"/>
              </a:rPr>
              <a:t>⑴ </a:t>
            </a:r>
            <a:r>
              <a:rPr lang="zh-CN" altLang="en-US" b="1"/>
              <a:t>第</a:t>
            </a:r>
            <a:r>
              <a:rPr lang="en-US" altLang="zh-CN" b="1"/>
              <a:t>1</a:t>
            </a:r>
            <a:r>
              <a:rPr lang="zh-CN" altLang="en-US" b="1"/>
              <a:t>行中的</a:t>
            </a:r>
            <a:r>
              <a:rPr lang="zh-CN" altLang="en-US" b="1">
                <a:latin typeface="宋体" panose="02010600030101010101" pitchFamily="2" charset="-122"/>
              </a:rPr>
              <a:t>每个元素对应的</a:t>
            </a:r>
            <a:r>
              <a:rPr lang="en-US" altLang="zh-CN" b="1">
                <a:latin typeface="宋体" panose="02010600030101010101" pitchFamily="2" charset="-122"/>
              </a:rPr>
              <a:t>(</a:t>
            </a:r>
            <a:r>
              <a:rPr lang="zh-CN" altLang="en-US" b="1">
                <a:latin typeface="宋体" panose="02010600030101010101" pitchFamily="2" charset="-122"/>
              </a:rPr>
              <a:t>首</a:t>
            </a:r>
            <a:r>
              <a:rPr lang="en-US" altLang="zh-CN" b="1">
                <a:latin typeface="宋体" panose="02010600030101010101" pitchFamily="2" charset="-122"/>
              </a:rPr>
              <a:t>)</a:t>
            </a:r>
            <a:r>
              <a:rPr lang="zh-CN" altLang="en-US" b="1">
                <a:latin typeface="宋体" panose="02010600030101010101" pitchFamily="2" charset="-122"/>
              </a:rPr>
              <a:t>地址是：</a:t>
            </a:r>
          </a:p>
          <a:p>
            <a:pPr marL="1079500" lvl="2" indent="0">
              <a:lnSpc>
                <a:spcPct val="110000"/>
              </a:lnSpc>
              <a:buNone/>
            </a:pPr>
            <a:r>
              <a:rPr lang="zh-CN" altLang="en-US" sz="2800" b="1"/>
              <a:t>      </a:t>
            </a:r>
            <a:r>
              <a:rPr lang="en-US" altLang="zh-CN" sz="2800" b="1"/>
              <a:t>LOC[a</a:t>
            </a:r>
            <a:r>
              <a:rPr lang="en-US" altLang="zh-CN" sz="2800" b="1" baseline="-25000"/>
              <a:t>1j</a:t>
            </a:r>
            <a:r>
              <a:rPr lang="en-US" altLang="zh-CN" sz="2800" b="1"/>
              <a:t>]=LOC[a</a:t>
            </a:r>
            <a:r>
              <a:rPr lang="en-US" altLang="zh-CN" sz="2800" b="1" baseline="-25000"/>
              <a:t>11</a:t>
            </a:r>
            <a:r>
              <a:rPr lang="en-US" altLang="zh-CN" sz="2800" b="1"/>
              <a:t>]+(j-1)</a:t>
            </a:r>
            <a:r>
              <a:rPr lang="en-US" altLang="zh-CN" sz="2800" b="1">
                <a:sym typeface="Symbol" pitchFamily="2" charset="2"/>
              </a:rPr>
              <a:t></a:t>
            </a:r>
            <a:r>
              <a:rPr lang="en-US" altLang="zh-CN" sz="2800" b="1" i="1"/>
              <a:t>l        </a:t>
            </a:r>
            <a:r>
              <a:rPr lang="en-US" altLang="zh-CN" sz="2800" b="1"/>
              <a:t>j=1,2,</a:t>
            </a:r>
            <a:r>
              <a:rPr lang="en-US" altLang="zh-CN" sz="2800" b="1" baseline="-25000"/>
              <a:t> </a:t>
            </a:r>
            <a:r>
              <a:rPr lang="en-US" altLang="zh-CN" sz="2800" b="1">
                <a:ea typeface="Arial Unicode MS" panose="020B0604020202020204" pitchFamily="34" charset="-128"/>
                <a:cs typeface="Arial Unicode MS" panose="020B0604020202020204" pitchFamily="34" charset="-128"/>
              </a:rPr>
              <a:t>…</a:t>
            </a:r>
            <a:r>
              <a:rPr lang="en-US" altLang="zh-CN" sz="2800" b="1"/>
              <a:t>,n</a:t>
            </a:r>
          </a:p>
          <a:p>
            <a:pPr marL="533400" lvl="1" indent="0">
              <a:lnSpc>
                <a:spcPct val="110000"/>
              </a:lnSpc>
              <a:buNone/>
            </a:pPr>
            <a:r>
              <a:rPr lang="en-US" altLang="zh-CN" b="1"/>
              <a:t>(2)  </a:t>
            </a:r>
            <a:r>
              <a:rPr lang="zh-CN" altLang="en-US" b="1"/>
              <a:t>第</a:t>
            </a:r>
            <a:r>
              <a:rPr lang="en-US" altLang="zh-CN" b="1"/>
              <a:t>2</a:t>
            </a:r>
            <a:r>
              <a:rPr lang="zh-CN" altLang="en-US" b="1"/>
              <a:t>行中的</a:t>
            </a:r>
            <a:r>
              <a:rPr lang="zh-CN" altLang="en-US" b="1">
                <a:latin typeface="宋体" panose="02010600030101010101" pitchFamily="2" charset="-122"/>
              </a:rPr>
              <a:t>每个元素对应的</a:t>
            </a:r>
            <a:r>
              <a:rPr lang="en-US" altLang="zh-CN" b="1">
                <a:latin typeface="宋体" panose="02010600030101010101" pitchFamily="2" charset="-122"/>
              </a:rPr>
              <a:t>(</a:t>
            </a:r>
            <a:r>
              <a:rPr lang="zh-CN" altLang="en-US" b="1">
                <a:latin typeface="宋体" panose="02010600030101010101" pitchFamily="2" charset="-122"/>
              </a:rPr>
              <a:t>首</a:t>
            </a:r>
            <a:r>
              <a:rPr lang="en-US" altLang="zh-CN" b="1">
                <a:latin typeface="宋体" panose="02010600030101010101" pitchFamily="2" charset="-122"/>
              </a:rPr>
              <a:t>)</a:t>
            </a:r>
            <a:r>
              <a:rPr lang="zh-CN" altLang="en-US" b="1">
                <a:latin typeface="宋体" panose="02010600030101010101" pitchFamily="2" charset="-122"/>
              </a:rPr>
              <a:t>地址是：</a:t>
            </a:r>
          </a:p>
          <a:p>
            <a:pPr marL="533400" lvl="1" indent="0">
              <a:lnSpc>
                <a:spcPct val="110000"/>
              </a:lnSpc>
              <a:buNone/>
            </a:pPr>
            <a:r>
              <a:rPr lang="zh-CN" altLang="en-US" b="1"/>
              <a:t>       </a:t>
            </a:r>
            <a:r>
              <a:rPr lang="en-US" altLang="zh-CN" b="1"/>
              <a:t>LOC[a</a:t>
            </a:r>
            <a:r>
              <a:rPr lang="en-US" altLang="zh-CN" b="1" baseline="-25000"/>
              <a:t>2j</a:t>
            </a:r>
            <a:r>
              <a:rPr lang="en-US" altLang="zh-CN" b="1"/>
              <a:t>]=LOC[a</a:t>
            </a:r>
            <a:r>
              <a:rPr lang="en-US" altLang="zh-CN" b="1" baseline="-25000"/>
              <a:t>11</a:t>
            </a:r>
            <a:r>
              <a:rPr lang="en-US" altLang="zh-CN" b="1"/>
              <a:t>]+n</a:t>
            </a:r>
            <a:r>
              <a:rPr lang="en-US" altLang="zh-CN" b="1">
                <a:sym typeface="Symbol" pitchFamily="2" charset="2"/>
              </a:rPr>
              <a:t></a:t>
            </a:r>
            <a:r>
              <a:rPr lang="en-US" altLang="zh-CN" b="1" i="1"/>
              <a:t>l </a:t>
            </a:r>
            <a:r>
              <a:rPr lang="en-US" altLang="zh-CN" b="1"/>
              <a:t>+(j-1)</a:t>
            </a:r>
            <a:r>
              <a:rPr lang="en-US" altLang="zh-CN" b="1">
                <a:sym typeface="Symbol" pitchFamily="2" charset="2"/>
              </a:rPr>
              <a:t></a:t>
            </a:r>
            <a:r>
              <a:rPr lang="en-US" altLang="zh-CN" b="1" i="1"/>
              <a:t>l      </a:t>
            </a:r>
            <a:r>
              <a:rPr lang="en-US" altLang="zh-CN" b="1"/>
              <a:t>j=1,2,</a:t>
            </a:r>
            <a:r>
              <a:rPr lang="en-US" altLang="zh-CN" b="1" baseline="-25000"/>
              <a:t> </a:t>
            </a:r>
            <a:r>
              <a:rPr lang="en-US" altLang="zh-CN" b="1">
                <a:ea typeface="Arial Unicode MS" panose="020B0604020202020204" pitchFamily="34" charset="-128"/>
                <a:cs typeface="Arial Unicode MS" panose="020B0604020202020204" pitchFamily="34" charset="-128"/>
              </a:rPr>
              <a:t>…</a:t>
            </a:r>
            <a:r>
              <a:rPr lang="en-US" altLang="zh-CN" b="1"/>
              <a:t>,n</a:t>
            </a:r>
          </a:p>
          <a:p>
            <a:pPr marL="533400" lvl="1" indent="0">
              <a:lnSpc>
                <a:spcPct val="110000"/>
              </a:lnSpc>
              <a:buNone/>
            </a:pPr>
            <a:r>
              <a:rPr lang="en-US" altLang="zh-CN" b="1">
                <a:ea typeface="Arial Unicode MS" panose="020B0604020202020204" pitchFamily="34" charset="-128"/>
                <a:cs typeface="Arial Unicode MS" panose="020B0604020202020204" pitchFamily="34" charset="-128"/>
              </a:rPr>
              <a:t>… … …</a:t>
            </a:r>
            <a:endParaRPr lang="en-US" altLang="zh-CN" b="1"/>
          </a:p>
          <a:p>
            <a:pPr marL="533400" lvl="1" indent="0">
              <a:lnSpc>
                <a:spcPct val="110000"/>
              </a:lnSpc>
              <a:buNone/>
            </a:pPr>
            <a:r>
              <a:rPr lang="en-US" altLang="zh-CN" b="1">
                <a:latin typeface="宋体" panose="02010600030101010101" pitchFamily="2" charset="-122"/>
              </a:rPr>
              <a:t>⑶ </a:t>
            </a:r>
            <a:r>
              <a:rPr lang="zh-CN" altLang="en-US" b="1"/>
              <a:t>第</a:t>
            </a:r>
            <a:r>
              <a:rPr lang="en-US" altLang="zh-CN" b="1"/>
              <a:t>m</a:t>
            </a:r>
            <a:r>
              <a:rPr lang="zh-CN" altLang="en-US" b="1"/>
              <a:t>行中的</a:t>
            </a:r>
            <a:r>
              <a:rPr lang="zh-CN" altLang="en-US" b="1">
                <a:latin typeface="宋体" panose="02010600030101010101" pitchFamily="2" charset="-122"/>
              </a:rPr>
              <a:t>每个元素对应的</a:t>
            </a:r>
            <a:r>
              <a:rPr lang="en-US" altLang="zh-CN" b="1">
                <a:latin typeface="宋体" panose="02010600030101010101" pitchFamily="2" charset="-122"/>
              </a:rPr>
              <a:t>(</a:t>
            </a:r>
            <a:r>
              <a:rPr lang="zh-CN" altLang="en-US" b="1">
                <a:latin typeface="宋体" panose="02010600030101010101" pitchFamily="2" charset="-122"/>
              </a:rPr>
              <a:t>首</a:t>
            </a:r>
            <a:r>
              <a:rPr lang="en-US" altLang="zh-CN" b="1">
                <a:latin typeface="宋体" panose="02010600030101010101" pitchFamily="2" charset="-122"/>
              </a:rPr>
              <a:t>)</a:t>
            </a:r>
            <a:r>
              <a:rPr lang="zh-CN" altLang="en-US" b="1">
                <a:latin typeface="宋体" panose="02010600030101010101" pitchFamily="2" charset="-122"/>
              </a:rPr>
              <a:t>地址是：</a:t>
            </a:r>
          </a:p>
          <a:p>
            <a:pPr marL="1079500" lvl="2" indent="0">
              <a:lnSpc>
                <a:spcPct val="110000"/>
              </a:lnSpc>
              <a:buNone/>
            </a:pPr>
            <a:r>
              <a:rPr lang="en-US" altLang="zh-CN" sz="2800" b="1"/>
              <a:t>LOC[a</a:t>
            </a:r>
            <a:r>
              <a:rPr lang="en-US" altLang="zh-CN" sz="2800" b="1" baseline="-25000"/>
              <a:t>mj</a:t>
            </a:r>
            <a:r>
              <a:rPr lang="en-US" altLang="zh-CN" sz="2800" b="1"/>
              <a:t>]=LOC[a</a:t>
            </a:r>
            <a:r>
              <a:rPr lang="en-US" altLang="zh-CN" sz="2800" b="1" baseline="-25000"/>
              <a:t>11</a:t>
            </a:r>
            <a:r>
              <a:rPr lang="en-US" altLang="zh-CN" sz="2800" b="1"/>
              <a:t>]+(m-1)</a:t>
            </a:r>
            <a:r>
              <a:rPr lang="en-US" altLang="zh-CN" sz="2800" b="1">
                <a:sym typeface="Symbol" pitchFamily="2" charset="2"/>
              </a:rPr>
              <a:t></a:t>
            </a:r>
            <a:r>
              <a:rPr lang="en-US" altLang="zh-CN" sz="2800" b="1"/>
              <a:t>n</a:t>
            </a:r>
            <a:r>
              <a:rPr lang="en-US" altLang="zh-CN" sz="2800" b="1">
                <a:sym typeface="Symbol" pitchFamily="2" charset="2"/>
              </a:rPr>
              <a:t></a:t>
            </a:r>
            <a:r>
              <a:rPr lang="en-US" altLang="zh-CN" sz="2800" b="1" i="1"/>
              <a:t>l </a:t>
            </a:r>
            <a:r>
              <a:rPr lang="en-US" altLang="zh-CN" sz="2800" b="1"/>
              <a:t>+(j-1)</a:t>
            </a:r>
            <a:r>
              <a:rPr lang="en-US" altLang="zh-CN" sz="2800" b="1">
                <a:sym typeface="Symbol" pitchFamily="2" charset="2"/>
              </a:rPr>
              <a:t></a:t>
            </a:r>
            <a:r>
              <a:rPr lang="en-US" altLang="zh-CN" sz="2800" b="1" i="1"/>
              <a:t>l     </a:t>
            </a:r>
            <a:r>
              <a:rPr lang="en-US" altLang="zh-CN" sz="2800" b="1"/>
              <a:t>j=1,2,</a:t>
            </a:r>
            <a:r>
              <a:rPr lang="en-US" altLang="zh-CN" sz="2800" b="1" baseline="-25000"/>
              <a:t> </a:t>
            </a:r>
            <a:r>
              <a:rPr lang="en-US" altLang="zh-CN" sz="2800" b="1">
                <a:ea typeface="Arial Unicode MS" panose="020B0604020202020204" pitchFamily="34" charset="-128"/>
                <a:cs typeface="Arial Unicode MS" panose="020B0604020202020204" pitchFamily="34" charset="-128"/>
              </a:rPr>
              <a:t>…</a:t>
            </a:r>
            <a:r>
              <a:rPr lang="en-US" altLang="zh-CN" sz="2800" b="1"/>
              <a:t>,n</a:t>
            </a:r>
            <a:r>
              <a:rPr lang="en-US" altLang="zh-CN" sz="2000" b="1"/>
              <a:t>     </a:t>
            </a:r>
          </a:p>
        </p:txBody>
      </p:sp>
    </p:spTree>
    <p:extLst>
      <p:ext uri="{BB962C8B-B14F-4D97-AF65-F5344CB8AC3E}">
        <p14:creationId xmlns:p14="http://schemas.microsoft.com/office/powerpoint/2010/main" val="3868155512"/>
      </p:ext>
    </p:extLst>
  </p:cSld>
  <p:clrMapOvr>
    <a:masterClrMapping/>
  </p:clrMapOvr>
</p:sld>
</file>

<file path=ppt/theme/theme1.xml><?xml version="1.0" encoding="utf-8"?>
<a:theme xmlns:a="http://schemas.openxmlformats.org/drawingml/2006/main" name="3_Soaring">
  <a:themeElements>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3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3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3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3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3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8468</Words>
  <Application>Microsoft Macintosh PowerPoint</Application>
  <PresentationFormat>宽屏</PresentationFormat>
  <Paragraphs>639</Paragraphs>
  <Slides>56</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等线</vt:lpstr>
      <vt:lpstr>楷体_GB2312</vt:lpstr>
      <vt:lpstr>宋体</vt:lpstr>
      <vt:lpstr>Arial Unicode MS</vt:lpstr>
      <vt:lpstr>Arial</vt:lpstr>
      <vt:lpstr>Courier New</vt:lpstr>
      <vt:lpstr>Kingsoft Phonetic Plain</vt:lpstr>
      <vt:lpstr>Symbol</vt:lpstr>
      <vt:lpstr>Times New Roman</vt:lpstr>
      <vt:lpstr>Wingdings</vt:lpstr>
      <vt:lpstr>3_Soaring</vt:lpstr>
      <vt:lpstr>第5章 数组和广义表</vt:lpstr>
      <vt:lpstr>5.1   数组的定义</vt:lpstr>
      <vt:lpstr>5.1.1  数组的抽象数据类型定义 </vt:lpstr>
      <vt:lpstr>PowerPoint 演示文稿</vt:lpstr>
      <vt:lpstr>PowerPoint 演示文稿</vt:lpstr>
      <vt:lpstr>5.2  数组的顺序表示和实现</vt:lpstr>
      <vt:lpstr>PowerPoint 演示文稿</vt:lpstr>
      <vt:lpstr>PowerPoint 演示文稿</vt:lpstr>
      <vt:lpstr>PowerPoint 演示文稿</vt:lpstr>
      <vt:lpstr>PowerPoint 演示文稿</vt:lpstr>
      <vt:lpstr>PowerPoint 演示文稿</vt:lpstr>
      <vt:lpstr>PowerPoint 演示文稿</vt:lpstr>
      <vt:lpstr>5.3  矩阵的压缩存储</vt:lpstr>
      <vt:lpstr>5.3.1   特殊矩阵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稀疏矩阵</vt:lpstr>
      <vt:lpstr>5.3.2.1    稀疏矩阵的压缩存储</vt:lpstr>
      <vt:lpstr>1    三元组顺序表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行逻辑链接的三元组顺序表</vt:lpstr>
      <vt:lpstr>PowerPoint 演示文稿</vt:lpstr>
      <vt:lpstr>PowerPoint 演示文稿</vt:lpstr>
      <vt:lpstr>PowerPoint 演示文稿</vt:lpstr>
      <vt:lpstr>PowerPoint 演示文稿</vt:lpstr>
      <vt:lpstr>PowerPoint 演示文稿</vt:lpstr>
      <vt:lpstr>PowerPoint 演示文稿</vt:lpstr>
      <vt:lpstr>3    十字链表</vt:lpstr>
      <vt:lpstr>PowerPoint 演示文稿</vt:lpstr>
      <vt:lpstr>PowerPoint 演示文稿</vt:lpstr>
      <vt:lpstr>5.4   广义表</vt:lpstr>
      <vt:lpstr>PowerPoint 演示文稿</vt:lpstr>
      <vt:lpstr>PowerPoint 演示文稿</vt:lpstr>
      <vt:lpstr>PowerPoint 演示文稿</vt:lpstr>
      <vt:lpstr>5.4.1   广义表的存储结构</vt:lpstr>
      <vt:lpstr>PowerPoint 演示文稿</vt:lpstr>
      <vt:lpstr>PowerPoint 演示文稿</vt:lpstr>
      <vt:lpstr>PowerPoint 演示文稿</vt:lpstr>
      <vt:lpstr>习 题 五</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数组和广义表</dc:title>
  <dc:creator>何 其平</dc:creator>
  <cp:lastModifiedBy>何 其平</cp:lastModifiedBy>
  <cp:revision>1</cp:revision>
  <dcterms:created xsi:type="dcterms:W3CDTF">2019-11-08T01:42:42Z</dcterms:created>
  <dcterms:modified xsi:type="dcterms:W3CDTF">2019-11-08T01:53:17Z</dcterms:modified>
</cp:coreProperties>
</file>